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0"/>
  </p:notesMasterIdLst>
  <p:sldIdLst>
    <p:sldId id="257" r:id="rId4"/>
    <p:sldId id="904" r:id="rId5"/>
    <p:sldId id="905" r:id="rId6"/>
    <p:sldId id="906" r:id="rId7"/>
    <p:sldId id="907" r:id="rId8"/>
    <p:sldId id="908" r:id="rId9"/>
    <p:sldId id="909" r:id="rId10"/>
    <p:sldId id="910" r:id="rId11"/>
    <p:sldId id="625" r:id="rId12"/>
    <p:sldId id="898" r:id="rId13"/>
    <p:sldId id="911" r:id="rId14"/>
    <p:sldId id="912" r:id="rId15"/>
    <p:sldId id="889" r:id="rId16"/>
    <p:sldId id="890" r:id="rId17"/>
    <p:sldId id="891" r:id="rId18"/>
    <p:sldId id="8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BC0C7"/>
    <a:srgbClr val="26859D"/>
    <a:srgbClr val="EA6B14"/>
    <a:srgbClr val="786EB1"/>
    <a:srgbClr val="DDDDFF"/>
    <a:srgbClr val="FEF8F4"/>
    <a:srgbClr val="FFF7FF"/>
    <a:srgbClr val="FFCCFF"/>
    <a:srgbClr val="E7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inimized">
    <p:restoredLeft sz="24044" autoAdjust="0"/>
    <p:restoredTop sz="27561" autoAdjust="0"/>
  </p:normalViewPr>
  <p:slideViewPr>
    <p:cSldViewPr snapToGrid="0">
      <p:cViewPr>
        <p:scale>
          <a:sx n="28" d="100"/>
          <a:sy n="28" d="100"/>
        </p:scale>
        <p:origin x="1920" y="24"/>
      </p:cViewPr>
      <p:guideLst/>
    </p:cSldViewPr>
  </p:slideViewPr>
  <p:outlineViewPr>
    <p:cViewPr>
      <p:scale>
        <a:sx n="33" d="100"/>
        <a:sy n="33" d="100"/>
      </p:scale>
      <p:origin x="0" y="0"/>
    </p:cViewPr>
  </p:outlineViewPr>
  <p:notesTextViewPr>
    <p:cViewPr>
      <p:scale>
        <a:sx n="200" d="100"/>
        <a:sy n="200" d="100"/>
      </p:scale>
      <p:origin x="0" y="-42"/>
    </p:cViewPr>
  </p:notesTextViewPr>
  <p:sorterViewPr>
    <p:cViewPr varScale="1">
      <p:scale>
        <a:sx n="1" d="1"/>
        <a:sy n="1" d="1"/>
      </p:scale>
      <p:origin x="0" y="-52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600" b="1" strike="noStrike" spc="-1" dirty="0">
                <a:solidFill>
                  <a:srgbClr val="002060"/>
                </a:solidFill>
                <a:latin typeface="Century Gothic"/>
                <a:ea typeface="Century Gothic"/>
              </a:rPr>
              <a:t>Phonics:  Revisit SSC [</a:t>
            </a:r>
            <a:r>
              <a:rPr lang="fr-FR" sz="1600" b="1" strike="noStrike" spc="-1" dirty="0">
                <a:solidFill>
                  <a:srgbClr val="002060"/>
                </a:solidFill>
                <a:latin typeface="Century Gothic"/>
                <a:ea typeface="Century Gothic"/>
              </a:rPr>
              <a:t>ai] - </a:t>
            </a:r>
            <a:r>
              <a:rPr lang="fr-FR" sz="1600" b="0" strike="noStrike" spc="-1" dirty="0">
                <a:solidFill>
                  <a:srgbClr val="002060"/>
                </a:solidFill>
                <a:latin typeface="Century Gothic"/>
                <a:ea typeface="Century Gothic"/>
              </a:rPr>
              <a:t>vrai [292] maison [325] aider [413] raison [72] aimer [242] semaine [245]</a:t>
            </a:r>
            <a:br>
              <a:rPr lang="fr-FR" sz="1600" b="0" strike="noStrike" spc="-1" dirty="0">
                <a:solidFill>
                  <a:srgbClr val="002060"/>
                </a:solidFill>
                <a:latin typeface="Century Gothic"/>
                <a:ea typeface="Century Gothic"/>
              </a:rPr>
            </a:br>
            <a:r>
              <a:rPr lang="fr-FR" sz="1600" b="0" strike="noStrike" spc="-1" dirty="0">
                <a:solidFill>
                  <a:srgbClr val="002060"/>
                </a:solidFill>
                <a:latin typeface="Century Gothic"/>
                <a:ea typeface="Century Gothic"/>
              </a:rPr>
              <a:t>and [</a:t>
            </a:r>
            <a:r>
              <a:rPr lang="fr-FR" sz="1600" b="1" strike="noStrike" spc="-1" dirty="0">
                <a:solidFill>
                  <a:srgbClr val="002060"/>
                </a:solidFill>
                <a:latin typeface="Century Gothic"/>
                <a:ea typeface="Century Gothic"/>
              </a:rPr>
              <a:t>(a)in</a:t>
            </a:r>
            <a:r>
              <a:rPr lang="fr-FR" sz="16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r>
              <a:rPr lang="fr-FR" sz="1600" b="1" strike="noStrike" spc="-1" dirty="0">
                <a:solidFill>
                  <a:srgbClr val="002060"/>
                </a:solidFill>
                <a:latin typeface="Century Gothic"/>
                <a:ea typeface="Century Gothic"/>
              </a:rPr>
              <a:t>and </a:t>
            </a:r>
            <a:r>
              <a:rPr lang="fr-FR" sz="1600" b="1" strike="noStrike" spc="-1" dirty="0" err="1">
                <a:solidFill>
                  <a:srgbClr val="002060"/>
                </a:solidFill>
                <a:latin typeface="Century Gothic"/>
                <a:ea typeface="Century Gothic"/>
              </a:rPr>
              <a:t>revisit</a:t>
            </a:r>
            <a:r>
              <a:rPr lang="fr-FR" sz="1600" b="1" strike="noStrike" spc="-1" dirty="0">
                <a:solidFill>
                  <a:srgbClr val="002060"/>
                </a:solidFill>
                <a:latin typeface="Century Gothic"/>
                <a:ea typeface="Century Gothic"/>
              </a:rPr>
              <a:t> liaison.</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6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600" b="1" strike="noStrike" spc="-1" dirty="0">
                <a:solidFill>
                  <a:srgbClr val="FF0066"/>
                </a:solidFill>
                <a:latin typeface="Century Gothic"/>
                <a:ea typeface="Century Gothic"/>
              </a:rPr>
              <a:t>Vocabulary </a:t>
            </a:r>
            <a:r>
              <a:rPr lang="it-IT" sz="1600" b="0" strike="noStrike" spc="-1" dirty="0">
                <a:solidFill>
                  <a:srgbClr val="FF0066"/>
                </a:solidFill>
                <a:latin typeface="Century Gothic"/>
                <a:ea typeface="Century Gothic"/>
              </a:rPr>
              <a:t>(new words in </a:t>
            </a:r>
            <a:r>
              <a:rPr lang="it-IT" sz="1600" b="1" strike="noStrike" spc="-1" dirty="0">
                <a:solidFill>
                  <a:srgbClr val="FF0066"/>
                </a:solidFill>
                <a:latin typeface="Century Gothic"/>
                <a:ea typeface="Century Gothic"/>
              </a:rPr>
              <a:t>bold</a:t>
            </a:r>
            <a:r>
              <a:rPr lang="it-IT" sz="1600" b="0" strike="noStrike" spc="-1" dirty="0">
                <a:solidFill>
                  <a:srgbClr val="FF0066"/>
                </a:solidFill>
                <a:latin typeface="Century Gothic"/>
                <a:ea typeface="Century Gothic"/>
              </a:rPr>
              <a:t>): </a:t>
            </a:r>
            <a:r>
              <a:rPr lang="fr-FR" sz="1600" b="1" strike="noStrike" spc="-1" dirty="0">
                <a:solidFill>
                  <a:srgbClr val="FF0066"/>
                </a:solidFill>
                <a:latin typeface="Century Gothic"/>
                <a:ea typeface="Century Gothic"/>
              </a:rPr>
              <a:t>aller, je vais, il/elle va </a:t>
            </a:r>
            <a:r>
              <a:rPr lang="fr-FR" sz="1600" b="0" strike="noStrike" spc="-1" dirty="0">
                <a:solidFill>
                  <a:srgbClr val="FF0066"/>
                </a:solidFill>
                <a:latin typeface="Century Gothic"/>
                <a:ea typeface="Century Gothic"/>
              </a:rPr>
              <a:t>[53] à (</a:t>
            </a:r>
            <a:r>
              <a:rPr lang="fr-FR" sz="1600" b="0" strike="noStrike" spc="-1" dirty="0" err="1">
                <a:solidFill>
                  <a:srgbClr val="FF0066"/>
                </a:solidFill>
                <a:latin typeface="Century Gothic"/>
                <a:ea typeface="Century Gothic"/>
              </a:rPr>
              <a:t>meaning</a:t>
            </a:r>
            <a:r>
              <a:rPr lang="fr-FR" sz="1600" b="0" strike="noStrike" spc="-1" dirty="0">
                <a:solidFill>
                  <a:srgbClr val="FF0066"/>
                </a:solidFill>
                <a:latin typeface="Century Gothic"/>
                <a:ea typeface="Century Gothic"/>
              </a:rPr>
              <a:t> ‘at/in/to’)[4] dans [11] </a:t>
            </a:r>
            <a:r>
              <a:rPr lang="fr-FR" sz="1600" b="1" strike="noStrike" spc="-1" dirty="0">
                <a:solidFill>
                  <a:srgbClr val="FF0066"/>
                </a:solidFill>
                <a:latin typeface="Century Gothic"/>
                <a:ea typeface="Century Gothic"/>
              </a:rPr>
              <a:t>Canada </a:t>
            </a:r>
            <a:r>
              <a:rPr lang="fr-FR" sz="1600" b="0" strike="noStrike" spc="-1" dirty="0">
                <a:solidFill>
                  <a:srgbClr val="FF0066"/>
                </a:solidFill>
                <a:latin typeface="Century Gothic"/>
                <a:ea typeface="Century Gothic"/>
              </a:rPr>
              <a:t>[N/A] </a:t>
            </a:r>
            <a:r>
              <a:rPr lang="fr-FR" sz="1600" b="1" strike="noStrike" spc="-1" dirty="0">
                <a:solidFill>
                  <a:srgbClr val="FF0066"/>
                </a:solidFill>
                <a:latin typeface="Century Gothic"/>
                <a:ea typeface="Century Gothic"/>
              </a:rPr>
              <a:t>France </a:t>
            </a:r>
            <a:r>
              <a:rPr lang="fr-FR" sz="1600" b="0" strike="noStrike" spc="-1" dirty="0">
                <a:solidFill>
                  <a:srgbClr val="FF0066"/>
                </a:solidFill>
                <a:latin typeface="Century Gothic"/>
                <a:ea typeface="Century Gothic"/>
              </a:rPr>
              <a:t>[N/A] </a:t>
            </a:r>
            <a:r>
              <a:rPr lang="fr-FR" sz="1600" b="1" strike="noStrike" spc="-1" dirty="0">
                <a:solidFill>
                  <a:srgbClr val="FF0066"/>
                </a:solidFill>
                <a:latin typeface="Century Gothic"/>
                <a:ea typeface="Century Gothic"/>
              </a:rPr>
              <a:t>nord </a:t>
            </a:r>
            <a:r>
              <a:rPr lang="fr-FR" sz="1600" b="0" strike="noStrike" spc="-1" dirty="0">
                <a:solidFill>
                  <a:srgbClr val="FF0066"/>
                </a:solidFill>
                <a:latin typeface="Century Gothic"/>
                <a:ea typeface="Century Gothic"/>
              </a:rPr>
              <a:t>[1090] </a:t>
            </a:r>
            <a:r>
              <a:rPr lang="fr-FR" sz="1600" b="1" strike="noStrike" spc="-1" dirty="0">
                <a:solidFill>
                  <a:srgbClr val="FF0066"/>
                </a:solidFill>
                <a:latin typeface="Century Gothic"/>
                <a:ea typeface="Century Gothic"/>
              </a:rPr>
              <a:t>sud</a:t>
            </a:r>
            <a:r>
              <a:rPr lang="fr-FR" sz="1600" b="0" strike="noStrike" spc="-1" dirty="0">
                <a:solidFill>
                  <a:srgbClr val="FF0066"/>
                </a:solidFill>
                <a:latin typeface="Century Gothic"/>
                <a:ea typeface="Century Gothic"/>
              </a:rPr>
              <a:t> [1242] </a:t>
            </a:r>
            <a:r>
              <a:rPr lang="fr-FR" sz="1600" b="1" strike="noStrike" spc="-1" dirty="0">
                <a:solidFill>
                  <a:srgbClr val="FF0066"/>
                </a:solidFill>
                <a:latin typeface="Century Gothic"/>
                <a:ea typeface="Century Gothic"/>
              </a:rPr>
              <a:t>est </a:t>
            </a:r>
            <a:r>
              <a:rPr lang="fr-FR" sz="1600" b="0" strike="noStrike" spc="-1" dirty="0">
                <a:solidFill>
                  <a:srgbClr val="FF0066"/>
                </a:solidFill>
                <a:latin typeface="Century Gothic"/>
                <a:ea typeface="Century Gothic"/>
              </a:rPr>
              <a:t>[4603] </a:t>
            </a:r>
            <a:r>
              <a:rPr lang="fr-FR" sz="1600" b="1" strike="noStrike" spc="-1" dirty="0">
                <a:solidFill>
                  <a:srgbClr val="FF0066"/>
                </a:solidFill>
                <a:latin typeface="Century Gothic"/>
                <a:ea typeface="Century Gothic"/>
              </a:rPr>
              <a:t>ouest </a:t>
            </a:r>
            <a:r>
              <a:rPr lang="fr-FR" sz="1600" b="0" strike="noStrike" spc="-1" dirty="0">
                <a:solidFill>
                  <a:srgbClr val="FF0066"/>
                </a:solidFill>
                <a:latin typeface="Century Gothic"/>
                <a:ea typeface="Century Gothic"/>
              </a:rPr>
              <a:t>[1690]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1</a:t>
            </a:r>
            <a:r>
              <a:rPr lang="en-GB" sz="1400"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étudier </a:t>
            </a:r>
            <a:r>
              <a:rPr lang="fr-FR" sz="1400" dirty="0">
                <a:solidFill>
                  <a:srgbClr val="FF0066"/>
                </a:solidFill>
                <a:effectLst/>
                <a:latin typeface="Century Gothic" panose="020B0502020202020204" pitchFamily="34" charset="0"/>
                <a:ea typeface="+mn-ea"/>
                <a:cs typeface="+mn-cs"/>
              </a:rPr>
              <a:t>[960] </a:t>
            </a:r>
            <a:r>
              <a:rPr lang="fr-FR" sz="1400" b="1" dirty="0">
                <a:solidFill>
                  <a:srgbClr val="FF0066"/>
                </a:solidFill>
                <a:effectLst/>
                <a:latin typeface="Century Gothic" panose="020B0502020202020204" pitchFamily="34" charset="0"/>
                <a:ea typeface="+mn-ea"/>
                <a:cs typeface="+mn-cs"/>
              </a:rPr>
              <a:t>partager</a:t>
            </a:r>
            <a:r>
              <a:rPr lang="fr-FR" sz="1400" dirty="0">
                <a:solidFill>
                  <a:srgbClr val="FF0066"/>
                </a:solidFill>
                <a:effectLst/>
                <a:latin typeface="Century Gothic" panose="020B0502020202020204" pitchFamily="34" charset="0"/>
                <a:ea typeface="+mn-ea"/>
                <a:cs typeface="+mn-cs"/>
              </a:rPr>
              <a:t> [527] </a:t>
            </a:r>
            <a:r>
              <a:rPr lang="fr-FR" sz="1400" b="1" dirty="0">
                <a:solidFill>
                  <a:srgbClr val="FF0066"/>
                </a:solidFill>
                <a:effectLst/>
                <a:latin typeface="Century Gothic" panose="020B0502020202020204" pitchFamily="34" charset="0"/>
                <a:ea typeface="+mn-ea"/>
                <a:cs typeface="+mn-cs"/>
              </a:rPr>
              <a:t>parfois </a:t>
            </a:r>
            <a:r>
              <a:rPr lang="fr-FR" sz="1400" dirty="0">
                <a:solidFill>
                  <a:srgbClr val="FF0066"/>
                </a:solidFill>
                <a:effectLst/>
                <a:latin typeface="Century Gothic" panose="020B0502020202020204" pitchFamily="34" charset="0"/>
                <a:ea typeface="+mn-ea"/>
                <a:cs typeface="+mn-cs"/>
              </a:rPr>
              <a:t>[410]</a:t>
            </a: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endParaRPr lang="fr-FR" sz="1400" b="1"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2</a:t>
            </a:r>
            <a:r>
              <a:rPr lang="en-GB" sz="1400" dirty="0">
                <a:solidFill>
                  <a:srgbClr val="FF0066"/>
                </a:solidFill>
                <a:effectLst/>
                <a:latin typeface="Century Gothic" panose="020B0502020202020204" pitchFamily="34" charset="0"/>
                <a:ea typeface="+mn-ea"/>
                <a:cs typeface="+mn-cs"/>
              </a:rPr>
              <a:t>: --</a:t>
            </a:r>
            <a:endParaRPr lang="fr-FR" sz="1400" b="0" dirty="0">
              <a:solidFill>
                <a:srgbClr val="FF0066"/>
              </a:solidFill>
              <a:effectLst/>
              <a:latin typeface="Century Gothic" panose="020B0502020202020204" pitchFamily="34" charset="0"/>
              <a:ea typeface="+mn-ea"/>
              <a:cs typeface="+mn-cs"/>
            </a:endParaRP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the use of </a:t>
            </a:r>
            <a:r>
              <a:rPr lang="en-GB" b="1" dirty="0" err="1"/>
              <a:t>en</a:t>
            </a:r>
            <a:r>
              <a:rPr lang="en-GB" dirty="0"/>
              <a:t> for to and in with feminine countries and </a:t>
            </a:r>
            <a:r>
              <a:rPr lang="en-GB" b="1" dirty="0"/>
              <a:t>au</a:t>
            </a:r>
            <a:r>
              <a:rPr lang="en-GB" dirty="0"/>
              <a:t> (à + le) for masculine countries and regions.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006882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preposition (preposition + article) used for cities, feminine and masculine countries, and cardinal points; to practise aural comprehension of vocabulary for this week.</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1-6 and headings ‘destination’ and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destination based on the preposition (</a:t>
            </a:r>
            <a:r>
              <a:rPr lang="en-GB" baseline="0" dirty="0" err="1">
                <a:sym typeface="Wingdings" panose="05000000000000000000" pitchFamily="2" charset="2"/>
              </a:rPr>
              <a:t>en</a:t>
            </a:r>
            <a:r>
              <a:rPr lang="en-GB" baseline="0" dirty="0">
                <a:sym typeface="Wingdings" panose="05000000000000000000" pitchFamily="2" charset="2"/>
              </a:rPr>
              <a:t>, à, au, dans) that they hear.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beginning.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 the destination. Then they write the meaning of the whole sentence, if able. They might need to listen twice to do this.  Less proficient learners can be asked to write the English for any words they hear, rather than the full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Ask pupils to say which sentence/destination they would most like to apply to them.</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r>
              <a:rPr lang="en-GB" b="1" dirty="0">
                <a:sym typeface="Wingdings" panose="05000000000000000000" pitchFamily="2" charset="2"/>
              </a:rPr>
              <a:t>Transcript 1:</a:t>
            </a:r>
            <a:br>
              <a:rPr lang="en-GB" dirty="0">
                <a:sym typeface="Wingdings" panose="05000000000000000000" pitchFamily="2" charset="2"/>
              </a:rPr>
            </a:br>
            <a:r>
              <a:rPr lang="es-ES_tradnl" sz="1200" b="0" kern="1200" dirty="0">
                <a:solidFill>
                  <a:schemeClr val="tx1"/>
                </a:solidFill>
                <a:effectLst/>
                <a:latin typeface="+mn-lt"/>
                <a:ea typeface="+mn-ea"/>
                <a:cs typeface="+mn-cs"/>
              </a:rPr>
              <a:t>1.  Elle va en [</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2. Je vais dans le [beep]</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a:t>
            </a:r>
            <a:r>
              <a:rPr lang="es-ES_tradnl" sz="1200" b="0" kern="1200" dirty="0" err="1">
                <a:solidFill>
                  <a:schemeClr val="tx1"/>
                </a:solidFill>
                <a:effectLst/>
                <a:latin typeface="+mn-lt"/>
                <a:ea typeface="+mn-ea"/>
                <a:cs typeface="+mn-cs"/>
              </a:rPr>
              <a:t>qu’il</a:t>
            </a:r>
            <a:r>
              <a:rPr lang="es-ES_tradnl" sz="1200" b="0" kern="1200" dirty="0">
                <a:solidFill>
                  <a:schemeClr val="tx1"/>
                </a:solidFill>
                <a:effectLst/>
                <a:latin typeface="+mn-lt"/>
                <a:ea typeface="+mn-ea"/>
                <a:cs typeface="+mn-cs"/>
              </a:rPr>
              <a:t> va </a:t>
            </a:r>
            <a:r>
              <a:rPr lang="es-ES_tradnl" sz="1200" b="0" kern="1200" dirty="0" err="1">
                <a:solidFill>
                  <a:schemeClr val="tx1"/>
                </a:solidFill>
                <a:effectLst/>
                <a:latin typeface="+mn-lt"/>
                <a:ea typeface="+mn-ea"/>
                <a:cs typeface="+mn-cs"/>
              </a:rPr>
              <a:t>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Aujourd’hui</a:t>
            </a:r>
            <a:r>
              <a:rPr lang="es-ES_tradnl" sz="1200" b="0" kern="1200" dirty="0">
                <a:solidFill>
                  <a:schemeClr val="tx1"/>
                </a:solidFill>
                <a:effectLst/>
                <a:latin typeface="+mn-lt"/>
                <a:ea typeface="+mn-ea"/>
                <a:cs typeface="+mn-cs"/>
              </a:rPr>
              <a:t>, elle va à [</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a:t>
            </a:r>
            <a:r>
              <a:rPr lang="de-DE" sz="1200" b="0" kern="1200" dirty="0">
                <a:solidFill>
                  <a:schemeClr val="tx1"/>
                </a:solidFill>
                <a:effectLst/>
                <a:latin typeface="+mn-lt"/>
                <a:ea typeface="+mn-ea"/>
                <a:cs typeface="+mn-cs"/>
              </a:rPr>
              <a:t>Lundi je vais dans l‘ [beep]</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je vais en [</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fr-FR" sz="1200" b="0" kern="1200" dirty="0">
                <a:solidFill>
                  <a:schemeClr val="tx1"/>
                </a:solidFill>
                <a:effectLst/>
                <a:latin typeface="+mn-lt"/>
                <a:ea typeface="+mn-ea"/>
                <a:cs typeface="+mn-cs"/>
              </a:rPr>
            </a:br>
            <a:r>
              <a:rPr lang="en-GB" b="1" dirty="0">
                <a:sym typeface="Wingdings" panose="05000000000000000000" pitchFamily="2" charset="2"/>
              </a:rPr>
              <a:t>Transcript 2:</a:t>
            </a:r>
          </a:p>
          <a:p>
            <a:r>
              <a:rPr lang="es-ES_tradnl" sz="1200" b="0" kern="1200" dirty="0">
                <a:solidFill>
                  <a:schemeClr val="tx1"/>
                </a:solidFill>
                <a:effectLst/>
                <a:latin typeface="+mn-lt"/>
                <a:ea typeface="+mn-ea"/>
                <a:cs typeface="+mn-cs"/>
              </a:rPr>
              <a:t>1.  Elle va en France.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2. Je vais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le Sud.</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a:t>
            </a:r>
            <a:r>
              <a:rPr lang="es-ES_tradnl" sz="1200" b="0" kern="1200" dirty="0" err="1">
                <a:solidFill>
                  <a:schemeClr val="tx1"/>
                </a:solidFill>
                <a:effectLst/>
                <a:latin typeface="+mn-lt"/>
                <a:ea typeface="+mn-ea"/>
                <a:cs typeface="+mn-cs"/>
              </a:rPr>
              <a:t>qu’il</a:t>
            </a:r>
            <a:r>
              <a:rPr lang="es-ES_tradnl" sz="1200" b="0" kern="1200" dirty="0">
                <a:solidFill>
                  <a:schemeClr val="tx1"/>
                </a:solidFill>
                <a:effectLst/>
                <a:latin typeface="+mn-lt"/>
                <a:ea typeface="+mn-ea"/>
                <a:cs typeface="+mn-cs"/>
              </a:rPr>
              <a:t> va </a:t>
            </a:r>
            <a:r>
              <a:rPr lang="es-ES_tradnl" sz="1200" b="0" kern="1200" dirty="0" err="1">
                <a:solidFill>
                  <a:schemeClr val="tx1"/>
                </a:solidFill>
                <a:effectLst/>
                <a:latin typeface="+mn-lt"/>
                <a:ea typeface="+mn-ea"/>
                <a:cs typeface="+mn-cs"/>
              </a:rPr>
              <a:t>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Canada</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Aujourd’hui</a:t>
            </a:r>
            <a:r>
              <a:rPr lang="es-ES_tradnl" sz="1200" b="0" kern="1200" dirty="0">
                <a:solidFill>
                  <a:schemeClr val="tx1"/>
                </a:solidFill>
                <a:effectLst/>
                <a:latin typeface="+mn-lt"/>
                <a:ea typeface="+mn-ea"/>
                <a:cs typeface="+mn-cs"/>
              </a:rPr>
              <a:t>, elle va à Ottawa.</a:t>
            </a:r>
            <a:br>
              <a:rPr lang="es-ES_tradnl"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5. Lundi je vais dans l‘ Est.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je vais en France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395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3 minutes (6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 liaison after ‘je </a:t>
            </a:r>
            <a:r>
              <a:rPr lang="en-GB" b="0" dirty="0" err="1"/>
              <a:t>vais</a:t>
            </a:r>
            <a:r>
              <a:rPr lang="en-GB" b="0" dirty="0"/>
              <a:t>’ alternating with no liaison after  dans.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Pupils repeat.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Elicit the English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Ask pupils to read the phrase aloud again.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à Montréal.</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suis</a:t>
            </a:r>
            <a:r>
              <a:rPr lang="en-GB" sz="1200" dirty="0">
                <a:solidFill>
                  <a:srgbClr val="002060"/>
                </a:solidFill>
                <a:latin typeface="Century Gothic" panose="020B0502020202020204" pitchFamily="34" charset="0"/>
              </a:rPr>
              <a:t> à Toronto.</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782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dans le </a:t>
            </a:r>
            <a:r>
              <a:rPr lang="en-GB" sz="1200" dirty="0" err="1">
                <a:solidFill>
                  <a:srgbClr val="002060"/>
                </a:solidFill>
                <a:latin typeface="Century Gothic" panose="020B0502020202020204" pitchFamily="34" charset="0"/>
              </a:rPr>
              <a:t>jardin</a:t>
            </a:r>
            <a:r>
              <a:rPr lang="en-GB" sz="1200" dirty="0">
                <a:solidFill>
                  <a:srgbClr val="002060"/>
                </a:solidFill>
                <a:latin typeface="Century Gothic" panose="020B0502020202020204" pitchFamily="34" charset="0"/>
              </a:rPr>
              <a:t>.</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292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dans la </a:t>
            </a:r>
            <a:r>
              <a:rPr lang="en-GB" sz="1200" dirty="0" err="1">
                <a:solidFill>
                  <a:srgbClr val="002060"/>
                </a:solidFill>
                <a:latin typeface="Century Gothic" panose="020B0502020202020204" pitchFamily="34" charset="0"/>
              </a:rPr>
              <a:t>maison</a:t>
            </a:r>
            <a:r>
              <a:rPr lang="en-GB" sz="1200" dirty="0">
                <a:solidFill>
                  <a:srgbClr val="002060"/>
                </a:solidFill>
                <a:latin typeface="Century Gothic" panose="020B0502020202020204" pitchFamily="34" charset="0"/>
              </a:rPr>
              <a:t>.</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47141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b="0" dirty="0">
                <a:solidFill>
                  <a:srgbClr val="002060"/>
                </a:solidFill>
                <a:latin typeface="Century Gothic" panose="020B0502020202020204" pitchFamily="34" charset="0"/>
              </a:rPr>
              <a:t>Je </a:t>
            </a:r>
            <a:r>
              <a:rPr lang="en-GB" sz="1200" b="0" dirty="0" err="1">
                <a:solidFill>
                  <a:srgbClr val="002060"/>
                </a:solidFill>
                <a:latin typeface="Century Gothic" panose="020B0502020202020204" pitchFamily="34" charset="0"/>
              </a:rPr>
              <a:t>vais</a:t>
            </a:r>
            <a:r>
              <a:rPr lang="en-GB" sz="1200" b="0" dirty="0">
                <a:solidFill>
                  <a:srgbClr val="002060"/>
                </a:solidFill>
                <a:latin typeface="Century Gothic" panose="020B0502020202020204" pitchFamily="34" charset="0"/>
              </a:rPr>
              <a:t> </a:t>
            </a:r>
            <a:r>
              <a:rPr lang="en-GB" sz="1200" b="0" kern="0" dirty="0">
                <a:solidFill>
                  <a:srgbClr val="FF0066"/>
                </a:solidFill>
                <a:latin typeface="Century Gothic" panose="020B0502020202020204" pitchFamily="34" charset="0"/>
                <a:cs typeface="Arial"/>
                <a:sym typeface="Arial"/>
              </a:rPr>
              <a:t>à</a:t>
            </a:r>
            <a:r>
              <a:rPr lang="en-GB" sz="1200" b="0" kern="0" dirty="0">
                <a:solidFill>
                  <a:srgbClr val="002060"/>
                </a:solidFill>
                <a:latin typeface="Century Gothic" panose="020B0502020202020204" pitchFamily="34" charset="0"/>
                <a:cs typeface="Arial"/>
                <a:sym typeface="Arial"/>
              </a:rPr>
              <a:t> Ottawa.</a:t>
            </a:r>
            <a:endParaRPr lang="en-GB" sz="1200" b="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8925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dans le Sud.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3608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the two forms of </a:t>
            </a:r>
            <a:r>
              <a:rPr lang="en-GB" dirty="0" err="1"/>
              <a:t>aller</a:t>
            </a:r>
            <a:r>
              <a:rPr lang="en-GB" dirty="0"/>
              <a:t>, without the support of the pronouns je and </a:t>
            </a:r>
            <a:r>
              <a:rPr lang="en-GB" dirty="0" err="1"/>
              <a:t>elle</a:t>
            </a:r>
            <a:r>
              <a:rPr lang="en-GB" dirty="0"/>
              <a:t>.</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 with pronoun obscured.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for each item the answer ‘je’ or ‘</a:t>
            </a:r>
            <a:r>
              <a:rPr lang="en-GB" b="0" baseline="0" dirty="0" err="1"/>
              <a:t>elle</a:t>
            </a:r>
            <a:r>
              <a:rPr lang="en-GB" b="0" baseline="0" dirty="0"/>
              <a:t>’ depending on the form of </a:t>
            </a:r>
            <a:r>
              <a:rPr lang="en-GB" b="0" baseline="0" dirty="0" err="1"/>
              <a:t>aller</a:t>
            </a:r>
            <a:r>
              <a:rPr lang="en-GB" b="0" baseline="0" dirty="0"/>
              <a:t> they hear.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marL="0" indent="0">
              <a:buNone/>
            </a:pPr>
            <a:r>
              <a:rPr lang="es-ES_tradnl" sz="1200" b="0" kern="1200" dirty="0">
                <a:solidFill>
                  <a:schemeClr val="tx1"/>
                </a:solidFill>
                <a:effectLst/>
                <a:latin typeface="+mn-lt"/>
                <a:ea typeface="+mn-ea"/>
                <a:cs typeface="+mn-cs"/>
              </a:rPr>
              <a:t>[Elle] va à </a:t>
            </a:r>
            <a:r>
              <a:rPr lang="es-ES_tradnl" sz="1200" b="0" kern="1200" dirty="0" err="1">
                <a:solidFill>
                  <a:schemeClr val="tx1"/>
                </a:solidFill>
                <a:effectLst/>
                <a:latin typeface="+mn-lt"/>
                <a:ea typeface="+mn-ea"/>
                <a:cs typeface="+mn-cs"/>
              </a:rPr>
              <a:t>Sayabec</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Saint-</a:t>
            </a:r>
            <a:r>
              <a:rPr lang="es-ES_tradnl" sz="1200" b="0" kern="1200" dirty="0" err="1">
                <a:solidFill>
                  <a:schemeClr val="tx1"/>
                </a:solidFill>
                <a:effectLst/>
                <a:latin typeface="+mn-lt"/>
                <a:ea typeface="+mn-ea"/>
                <a:cs typeface="+mn-cs"/>
              </a:rPr>
              <a:t>Fabien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va à Grande-</a:t>
            </a:r>
            <a:r>
              <a:rPr lang="es-ES_tradnl" sz="1200" b="0" kern="1200" dirty="0" err="1">
                <a:solidFill>
                  <a:schemeClr val="tx1"/>
                </a:solidFill>
                <a:effectLst/>
                <a:latin typeface="+mn-lt"/>
                <a:ea typeface="+mn-ea"/>
                <a:cs typeface="+mn-cs"/>
              </a:rPr>
              <a:t>Vallée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va à </a:t>
            </a:r>
            <a:r>
              <a:rPr lang="es-ES_tradnl" sz="1200" b="0" kern="1200" dirty="0" err="1">
                <a:solidFill>
                  <a:schemeClr val="tx1"/>
                </a:solidFill>
                <a:effectLst/>
                <a:latin typeface="+mn-lt"/>
                <a:ea typeface="+mn-ea"/>
                <a:cs typeface="+mn-cs"/>
              </a:rPr>
              <a:t>Gaspé</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Bonaventure.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a:t>
            </a:r>
            <a:r>
              <a:rPr lang="es-ES_tradnl" sz="1200" b="0" kern="1200" dirty="0" err="1">
                <a:solidFill>
                  <a:schemeClr val="tx1"/>
                </a:solidFill>
                <a:effectLst/>
                <a:latin typeface="+mn-lt"/>
                <a:ea typeface="+mn-ea"/>
                <a:cs typeface="+mn-cs"/>
              </a:rPr>
              <a:t>Baie-Trinité</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Use before follow up 3.</a:t>
            </a:r>
          </a:p>
          <a:p>
            <a:endParaRPr lang="en-GB" b="1" dirty="0"/>
          </a:p>
          <a:p>
            <a:r>
              <a:rPr lang="en-GB" b="1" dirty="0"/>
              <a:t>Timing: 2 minutes (two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meanings and uses of </a:t>
            </a:r>
            <a:r>
              <a:rPr lang="en-GB" b="1" dirty="0"/>
              <a:t>à </a:t>
            </a:r>
            <a:r>
              <a:rPr lang="en-GB" dirty="0"/>
              <a:t>and </a:t>
            </a:r>
            <a:r>
              <a:rPr lang="en-GB" b="1" dirty="0"/>
              <a:t>dans</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25.png"/><Relationship Id="rId3" Type="http://schemas.openxmlformats.org/officeDocument/2006/relationships/audio" Target="../media/audio23.wav"/><Relationship Id="rId21" Type="http://schemas.openxmlformats.org/officeDocument/2006/relationships/image" Target="../media/image14.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24.png"/><Relationship Id="rId2" Type="http://schemas.openxmlformats.org/officeDocument/2006/relationships/notesSlide" Target="../notesSlides/notesSlide11.xml"/><Relationship Id="rId16" Type="http://schemas.openxmlformats.org/officeDocument/2006/relationships/image" Target="../media/image21.png"/><Relationship Id="rId20" Type="http://schemas.openxmlformats.org/officeDocument/2006/relationships/audio" Target="../media/audio35.wav"/><Relationship Id="rId1" Type="http://schemas.openxmlformats.org/officeDocument/2006/relationships/slideLayout" Target="../slideLayouts/slideLayout29.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6.wav"/><Relationship Id="rId7" Type="http://schemas.openxmlformats.org/officeDocument/2006/relationships/audio" Target="../media/audio38.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audio" Target="../media/audio37.wav"/><Relationship Id="rId10" Type="http://schemas.openxmlformats.org/officeDocument/2006/relationships/audio" Target="../media/audio41.wav"/><Relationship Id="rId4" Type="http://schemas.openxmlformats.org/officeDocument/2006/relationships/image" Target="../media/image27.png"/><Relationship Id="rId9" Type="http://schemas.openxmlformats.org/officeDocument/2006/relationships/audio" Target="../media/audio40.wav"/></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7.jpg"/><Relationship Id="rId5" Type="http://schemas.openxmlformats.org/officeDocument/2006/relationships/audio" Target="../media/audio4.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jpg"/><Relationship Id="rId5" Type="http://schemas.openxmlformats.org/officeDocument/2006/relationships/audio" Target="../media/audio5.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9.jpg"/><Relationship Id="rId5" Type="http://schemas.openxmlformats.org/officeDocument/2006/relationships/audio" Target="../media/audio6.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audio" Target="../media/audio7.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audio" Target="../media/audio8.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4.wav"/><Relationship Id="rId18" Type="http://schemas.openxmlformats.org/officeDocument/2006/relationships/audio" Target="../media/audio17.wav"/><Relationship Id="rId3" Type="http://schemas.openxmlformats.org/officeDocument/2006/relationships/image" Target="../media/image14.png"/><Relationship Id="rId21" Type="http://schemas.openxmlformats.org/officeDocument/2006/relationships/audio" Target="../media/audio20.wav"/><Relationship Id="rId7" Type="http://schemas.openxmlformats.org/officeDocument/2006/relationships/audio" Target="../media/audio10.wav"/><Relationship Id="rId12" Type="http://schemas.openxmlformats.org/officeDocument/2006/relationships/audio" Target="../media/audio13.wav"/><Relationship Id="rId17" Type="http://schemas.openxmlformats.org/officeDocument/2006/relationships/image" Target="../media/image20.gif"/><Relationship Id="rId2" Type="http://schemas.openxmlformats.org/officeDocument/2006/relationships/notesSlide" Target="../notesSlides/notesSlide8.xml"/><Relationship Id="rId16" Type="http://schemas.openxmlformats.org/officeDocument/2006/relationships/image" Target="../media/image19.gif"/><Relationship Id="rId20" Type="http://schemas.openxmlformats.org/officeDocument/2006/relationships/audio" Target="../media/audio19.wav"/><Relationship Id="rId1" Type="http://schemas.openxmlformats.org/officeDocument/2006/relationships/slideLayout" Target="../slideLayouts/slideLayout16.xml"/><Relationship Id="rId6" Type="http://schemas.openxmlformats.org/officeDocument/2006/relationships/audio" Target="../media/audio9.wav"/><Relationship Id="rId11" Type="http://schemas.openxmlformats.org/officeDocument/2006/relationships/audio" Target="../media/audio12.wav"/><Relationship Id="rId24"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audio" Target="../media/audio16.wav"/><Relationship Id="rId23" Type="http://schemas.openxmlformats.org/officeDocument/2006/relationships/audio" Target="../media/audio22.wav"/><Relationship Id="rId10" Type="http://schemas.openxmlformats.org/officeDocument/2006/relationships/image" Target="../media/image18.gif"/><Relationship Id="rId19" Type="http://schemas.openxmlformats.org/officeDocument/2006/relationships/audio" Target="../media/audio18.wav"/><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audio" Target="../media/audio15.wav"/><Relationship Id="rId22" Type="http://schemas.openxmlformats.org/officeDocument/2006/relationships/audio" Target="../media/audio21.wav"/></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where you are going and what there is there</a:t>
            </a:r>
            <a:br>
              <a:rPr lang="en-GB" sz="3200" dirty="0"/>
            </a:b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20" name="Picture 19">
            <a:extLst>
              <a:ext uri="{FF2B5EF4-FFF2-40B4-BE49-F238E27FC236}">
                <a16:creationId xmlns:a16="http://schemas.microsoft.com/office/drawing/2014/main" id="{F42C8E00-E66C-4E77-9BC5-EB30B72EA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168" y="3715019"/>
            <a:ext cx="1541649" cy="1010503"/>
          </a:xfrm>
          <a:prstGeom prst="rect">
            <a:avLst/>
          </a:prstGeom>
        </p:spPr>
      </p:pic>
      <p:pic>
        <p:nvPicPr>
          <p:cNvPr id="21" name="Picture 20">
            <a:extLst>
              <a:ext uri="{FF2B5EF4-FFF2-40B4-BE49-F238E27FC236}">
                <a16:creationId xmlns:a16="http://schemas.microsoft.com/office/drawing/2014/main" id="{34AE73AC-A794-43A5-9FDB-6BBF53CDB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1287">
            <a:off x="128491" y="2101001"/>
            <a:ext cx="4434435" cy="16074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705160"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Saying ‘to’ and ‘in’ [2/2]</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90933" y="697997"/>
            <a:ext cx="107422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preposition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feminine country:</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204236" y="226751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752642" y="2256321"/>
            <a:ext cx="5053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goes/is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going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France.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Google Shape;171;p8">
            <a:extLst>
              <a:ext uri="{FF2B5EF4-FFF2-40B4-BE49-F238E27FC236}">
                <a16:creationId xmlns:a16="http://schemas.microsoft.com/office/drawing/2014/main" id="{644BBCE2-49EF-4557-9D4C-F2F164521722}"/>
              </a:ext>
            </a:extLst>
          </p:cNvPr>
          <p:cNvSpPr txBox="1"/>
          <p:nvPr/>
        </p:nvSpPr>
        <p:spPr>
          <a:xfrm>
            <a:off x="752642"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559569" y="2890749"/>
            <a:ext cx="6849871" cy="473330"/>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Most countries ending in –e are feminine.</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29" name="Rectangle: Rounded Corners 28">
            <a:extLst>
              <a:ext uri="{FF2B5EF4-FFF2-40B4-BE49-F238E27FC236}">
                <a16:creationId xmlns:a16="http://schemas.microsoft.com/office/drawing/2014/main" id="{ADB0129F-4957-42AE-BD46-6FBE4EB50146}"/>
              </a:ext>
            </a:extLst>
          </p:cNvPr>
          <p:cNvSpPr/>
          <p:nvPr/>
        </p:nvSpPr>
        <p:spPr>
          <a:xfrm>
            <a:off x="3257860" y="1669719"/>
            <a:ext cx="2124414"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42DD24AE-944B-44AC-8C36-380B161C0BB1}"/>
              </a:ext>
            </a:extLst>
          </p:cNvPr>
          <p:cNvSpPr txBox="1"/>
          <p:nvPr/>
        </p:nvSpPr>
        <p:spPr>
          <a:xfrm>
            <a:off x="3337622" y="1683676"/>
            <a:ext cx="212441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France.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8F5B58A-0905-4295-911F-453F89B58963}"/>
              </a:ext>
            </a:extLst>
          </p:cNvPr>
          <p:cNvSpPr/>
          <p:nvPr/>
        </p:nvSpPr>
        <p:spPr>
          <a:xfrm>
            <a:off x="6933903"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oogle Shape;183;p8">
            <a:extLst>
              <a:ext uri="{FF2B5EF4-FFF2-40B4-BE49-F238E27FC236}">
                <a16:creationId xmlns:a16="http://schemas.microsoft.com/office/drawing/2014/main" id="{036B6D52-5BF1-4291-8788-5BF51193F5D7}"/>
              </a:ext>
            </a:extLst>
          </p:cNvPr>
          <p:cNvPicPr preferRelativeResize="0"/>
          <p:nvPr/>
        </p:nvPicPr>
        <p:blipFill rotWithShape="1">
          <a:blip r:embed="rId4">
            <a:alphaModFix/>
          </a:blip>
          <a:srcRect/>
          <a:stretch/>
        </p:blipFill>
        <p:spPr>
          <a:xfrm>
            <a:off x="6432979" y="2267513"/>
            <a:ext cx="404055" cy="551001"/>
          </a:xfrm>
          <a:prstGeom prst="rect">
            <a:avLst/>
          </a:prstGeom>
          <a:noFill/>
          <a:ln>
            <a:noFill/>
          </a:ln>
        </p:spPr>
      </p:pic>
      <p:sp>
        <p:nvSpPr>
          <p:cNvPr id="42" name="Google Shape;171;p8">
            <a:extLst>
              <a:ext uri="{FF2B5EF4-FFF2-40B4-BE49-F238E27FC236}">
                <a16:creationId xmlns:a16="http://schemas.microsoft.com/office/drawing/2014/main" id="{33156938-27CF-4259-BC10-D9BE031733AA}"/>
              </a:ext>
            </a:extLst>
          </p:cNvPr>
          <p:cNvSpPr txBox="1"/>
          <p:nvPr/>
        </p:nvSpPr>
        <p:spPr>
          <a:xfrm>
            <a:off x="6981385" y="2256321"/>
            <a:ext cx="450545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is…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France.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Google Shape;171;p8">
            <a:extLst>
              <a:ext uri="{FF2B5EF4-FFF2-40B4-BE49-F238E27FC236}">
                <a16:creationId xmlns:a16="http://schemas.microsoft.com/office/drawing/2014/main" id="{CDED1B7D-1A5C-42B1-B25B-BF5C7BCA04E5}"/>
              </a:ext>
            </a:extLst>
          </p:cNvPr>
          <p:cNvSpPr txBox="1"/>
          <p:nvPr/>
        </p:nvSpPr>
        <p:spPr>
          <a:xfrm>
            <a:off x="6981385"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319B74C-EB3B-49CB-82D5-6620F28F7FF5}"/>
              </a:ext>
            </a:extLst>
          </p:cNvPr>
          <p:cNvSpPr/>
          <p:nvPr/>
        </p:nvSpPr>
        <p:spPr>
          <a:xfrm>
            <a:off x="9486603" y="1669719"/>
            <a:ext cx="2040199"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99F9D737-1827-4E13-8AFF-DC3FDEBF92DB}"/>
              </a:ext>
            </a:extLst>
          </p:cNvPr>
          <p:cNvSpPr txBox="1"/>
          <p:nvPr/>
        </p:nvSpPr>
        <p:spPr>
          <a:xfrm>
            <a:off x="9533132" y="1718546"/>
            <a:ext cx="23016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Google Shape;171;p8">
            <a:extLst>
              <a:ext uri="{FF2B5EF4-FFF2-40B4-BE49-F238E27FC236}">
                <a16:creationId xmlns:a16="http://schemas.microsoft.com/office/drawing/2014/main" id="{6DD7E9F5-2B46-4581-8277-4822D0C1FADB}"/>
              </a:ext>
            </a:extLst>
          </p:cNvPr>
          <p:cNvSpPr txBox="1"/>
          <p:nvPr/>
        </p:nvSpPr>
        <p:spPr>
          <a:xfrm>
            <a:off x="204236" y="3423760"/>
            <a:ext cx="1212111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preposition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 le) talk about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masculine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country or a masculine region: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4A39CF50-A63F-4858-A09F-D77A27991F7E}"/>
              </a:ext>
            </a:extLst>
          </p:cNvPr>
          <p:cNvSpPr/>
          <p:nvPr/>
        </p:nvSpPr>
        <p:spPr>
          <a:xfrm>
            <a:off x="705160" y="4414162"/>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6" name="Google Shape;183;p8">
            <a:extLst>
              <a:ext uri="{FF2B5EF4-FFF2-40B4-BE49-F238E27FC236}">
                <a16:creationId xmlns:a16="http://schemas.microsoft.com/office/drawing/2014/main" id="{1A3CD1D7-BB4B-4CC2-B9FD-0078560BD0FD}"/>
              </a:ext>
            </a:extLst>
          </p:cNvPr>
          <p:cNvPicPr preferRelativeResize="0"/>
          <p:nvPr/>
        </p:nvPicPr>
        <p:blipFill rotWithShape="1">
          <a:blip r:embed="rId4">
            <a:alphaModFix/>
          </a:blip>
          <a:srcRect/>
          <a:stretch/>
        </p:blipFill>
        <p:spPr>
          <a:xfrm>
            <a:off x="204236" y="5011956"/>
            <a:ext cx="404055" cy="551001"/>
          </a:xfrm>
          <a:prstGeom prst="rect">
            <a:avLst/>
          </a:prstGeom>
          <a:noFill/>
          <a:ln>
            <a:noFill/>
          </a:ln>
        </p:spPr>
      </p:pic>
      <p:sp>
        <p:nvSpPr>
          <p:cNvPr id="57" name="Google Shape;171;p8">
            <a:extLst>
              <a:ext uri="{FF2B5EF4-FFF2-40B4-BE49-F238E27FC236}">
                <a16:creationId xmlns:a16="http://schemas.microsoft.com/office/drawing/2014/main" id="{78671FA6-971D-4CF6-92E1-EF2578672C50}"/>
              </a:ext>
            </a:extLst>
          </p:cNvPr>
          <p:cNvSpPr txBox="1"/>
          <p:nvPr/>
        </p:nvSpPr>
        <p:spPr>
          <a:xfrm>
            <a:off x="705160" y="5105532"/>
            <a:ext cx="5053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go/am going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Canada.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Google Shape;171;p8">
            <a:extLst>
              <a:ext uri="{FF2B5EF4-FFF2-40B4-BE49-F238E27FC236}">
                <a16:creationId xmlns:a16="http://schemas.microsoft.com/office/drawing/2014/main" id="{A549CF32-9429-425D-AB9B-04F85D5808A7}"/>
              </a:ext>
            </a:extLst>
          </p:cNvPr>
          <p:cNvSpPr txBox="1"/>
          <p:nvPr/>
        </p:nvSpPr>
        <p:spPr>
          <a:xfrm>
            <a:off x="752642" y="4462989"/>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E3E26B28-CA7F-4019-95F6-71F97804F2D4}"/>
              </a:ext>
            </a:extLst>
          </p:cNvPr>
          <p:cNvSpPr/>
          <p:nvPr/>
        </p:nvSpPr>
        <p:spPr>
          <a:xfrm>
            <a:off x="3257860" y="4414162"/>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Google Shape;171;p8">
            <a:extLst>
              <a:ext uri="{FF2B5EF4-FFF2-40B4-BE49-F238E27FC236}">
                <a16:creationId xmlns:a16="http://schemas.microsoft.com/office/drawing/2014/main" id="{081DE275-8E9A-4F71-BB00-A98A7E2BB493}"/>
              </a:ext>
            </a:extLst>
          </p:cNvPr>
          <p:cNvSpPr txBox="1"/>
          <p:nvPr/>
        </p:nvSpPr>
        <p:spPr>
          <a:xfrm>
            <a:off x="3248763" y="4488776"/>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B605DBE2-AF3F-41BF-AFE8-4F77A538778A}"/>
              </a:ext>
            </a:extLst>
          </p:cNvPr>
          <p:cNvSpPr/>
          <p:nvPr/>
        </p:nvSpPr>
        <p:spPr>
          <a:xfrm>
            <a:off x="6933903" y="4414162"/>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4" name="Google Shape;183;p8">
            <a:extLst>
              <a:ext uri="{FF2B5EF4-FFF2-40B4-BE49-F238E27FC236}">
                <a16:creationId xmlns:a16="http://schemas.microsoft.com/office/drawing/2014/main" id="{D29CA6E4-10E0-402C-8F39-B93FDB56BA78}"/>
              </a:ext>
            </a:extLst>
          </p:cNvPr>
          <p:cNvPicPr preferRelativeResize="0"/>
          <p:nvPr/>
        </p:nvPicPr>
        <p:blipFill rotWithShape="1">
          <a:blip r:embed="rId4">
            <a:alphaModFix/>
          </a:blip>
          <a:srcRect/>
          <a:stretch/>
        </p:blipFill>
        <p:spPr>
          <a:xfrm>
            <a:off x="6432979" y="5011956"/>
            <a:ext cx="404055" cy="551001"/>
          </a:xfrm>
          <a:prstGeom prst="rect">
            <a:avLst/>
          </a:prstGeom>
          <a:noFill/>
          <a:ln>
            <a:noFill/>
          </a:ln>
        </p:spPr>
      </p:pic>
      <p:sp>
        <p:nvSpPr>
          <p:cNvPr id="65" name="Google Shape;171;p8">
            <a:extLst>
              <a:ext uri="{FF2B5EF4-FFF2-40B4-BE49-F238E27FC236}">
                <a16:creationId xmlns:a16="http://schemas.microsoft.com/office/drawing/2014/main" id="{75BCA75F-4481-499B-B562-F9F7C0411CD8}"/>
              </a:ext>
            </a:extLst>
          </p:cNvPr>
          <p:cNvSpPr txBox="1"/>
          <p:nvPr/>
        </p:nvSpPr>
        <p:spPr>
          <a:xfrm>
            <a:off x="6933903" y="5105532"/>
            <a:ext cx="51812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am …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Canada.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Google Shape;171;p8">
            <a:extLst>
              <a:ext uri="{FF2B5EF4-FFF2-40B4-BE49-F238E27FC236}">
                <a16:creationId xmlns:a16="http://schemas.microsoft.com/office/drawing/2014/main" id="{FEBA4270-0B9C-465F-B352-1E875BC2176B}"/>
              </a:ext>
            </a:extLst>
          </p:cNvPr>
          <p:cNvSpPr txBox="1"/>
          <p:nvPr/>
        </p:nvSpPr>
        <p:spPr>
          <a:xfrm>
            <a:off x="6981385" y="4462989"/>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5AE09AFA-DB6B-4A96-9245-BBDC2EA5BAFE}"/>
              </a:ext>
            </a:extLst>
          </p:cNvPr>
          <p:cNvSpPr/>
          <p:nvPr/>
        </p:nvSpPr>
        <p:spPr>
          <a:xfrm>
            <a:off x="9333604" y="4388375"/>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71;p8">
            <a:extLst>
              <a:ext uri="{FF2B5EF4-FFF2-40B4-BE49-F238E27FC236}">
                <a16:creationId xmlns:a16="http://schemas.microsoft.com/office/drawing/2014/main" id="{B910654A-7476-434C-973C-A17BA8FE1E59}"/>
              </a:ext>
            </a:extLst>
          </p:cNvPr>
          <p:cNvSpPr txBox="1"/>
          <p:nvPr/>
        </p:nvSpPr>
        <p:spPr>
          <a:xfrm>
            <a:off x="9324507" y="4462989"/>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71" name="Straight Arrow Connector 70">
            <a:extLst>
              <a:ext uri="{FF2B5EF4-FFF2-40B4-BE49-F238E27FC236}">
                <a16:creationId xmlns:a16="http://schemas.microsoft.com/office/drawing/2014/main" id="{DBD1ABF8-37E3-4C8D-8D28-70EFFC4ED7DB}"/>
              </a:ext>
            </a:extLst>
          </p:cNvPr>
          <p:cNvCxnSpPr>
            <a:cxnSpLocks/>
            <a:stCxn id="43" idx="0"/>
          </p:cNvCxnSpPr>
          <p:nvPr/>
        </p:nvCxnSpPr>
        <p:spPr>
          <a:xfrm flipH="1" flipV="1">
            <a:off x="5079845" y="2133509"/>
            <a:ext cx="904660" cy="757240"/>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6503B017-0DB1-4734-A418-DB76504E84B4}"/>
              </a:ext>
            </a:extLst>
          </p:cNvPr>
          <p:cNvSpPr/>
          <p:nvPr/>
        </p:nvSpPr>
        <p:spPr>
          <a:xfrm>
            <a:off x="705160" y="5655976"/>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oogle Shape;183;p8">
            <a:extLst>
              <a:ext uri="{FF2B5EF4-FFF2-40B4-BE49-F238E27FC236}">
                <a16:creationId xmlns:a16="http://schemas.microsoft.com/office/drawing/2014/main" id="{8CD9AA58-C3B2-4561-8538-3A9A9FB82B8A}"/>
              </a:ext>
            </a:extLst>
          </p:cNvPr>
          <p:cNvPicPr preferRelativeResize="0"/>
          <p:nvPr/>
        </p:nvPicPr>
        <p:blipFill rotWithShape="1">
          <a:blip r:embed="rId4">
            <a:alphaModFix/>
          </a:blip>
          <a:srcRect/>
          <a:stretch/>
        </p:blipFill>
        <p:spPr>
          <a:xfrm>
            <a:off x="204236" y="6253770"/>
            <a:ext cx="404055" cy="551001"/>
          </a:xfrm>
          <a:prstGeom prst="rect">
            <a:avLst/>
          </a:prstGeom>
          <a:noFill/>
          <a:ln>
            <a:noFill/>
          </a:ln>
        </p:spPr>
      </p:pic>
      <p:sp>
        <p:nvSpPr>
          <p:cNvPr id="39" name="Google Shape;171;p8">
            <a:extLst>
              <a:ext uri="{FF2B5EF4-FFF2-40B4-BE49-F238E27FC236}">
                <a16:creationId xmlns:a16="http://schemas.microsoft.com/office/drawing/2014/main" id="{6FCA79D9-568F-43E7-A080-4317B4C0C779}"/>
              </a:ext>
            </a:extLst>
          </p:cNvPr>
          <p:cNvSpPr txBox="1"/>
          <p:nvPr/>
        </p:nvSpPr>
        <p:spPr>
          <a:xfrm>
            <a:off x="705160" y="6328384"/>
            <a:ext cx="5053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goes/is going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Quebec.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Google Shape;171;p8">
            <a:extLst>
              <a:ext uri="{FF2B5EF4-FFF2-40B4-BE49-F238E27FC236}">
                <a16:creationId xmlns:a16="http://schemas.microsoft.com/office/drawing/2014/main" id="{95D9439E-19CB-413E-8B1F-1D2FBC103D68}"/>
              </a:ext>
            </a:extLst>
          </p:cNvPr>
          <p:cNvSpPr txBox="1"/>
          <p:nvPr/>
        </p:nvSpPr>
        <p:spPr>
          <a:xfrm>
            <a:off x="752642" y="5704803"/>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97184D2A-9CC8-40E6-A929-9693CC00C1AE}"/>
              </a:ext>
            </a:extLst>
          </p:cNvPr>
          <p:cNvSpPr/>
          <p:nvPr/>
        </p:nvSpPr>
        <p:spPr>
          <a:xfrm>
            <a:off x="3257860" y="5655976"/>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93E98CE0-2F5B-4B91-BDA9-EA1A9E7EB9F4}"/>
              </a:ext>
            </a:extLst>
          </p:cNvPr>
          <p:cNvSpPr txBox="1"/>
          <p:nvPr/>
        </p:nvSpPr>
        <p:spPr>
          <a:xfrm>
            <a:off x="3248763" y="5730590"/>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Québec.</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4366E261-1B2C-40AB-86D5-CD2CA0CC36DC}"/>
              </a:ext>
            </a:extLst>
          </p:cNvPr>
          <p:cNvSpPr/>
          <p:nvPr/>
        </p:nvSpPr>
        <p:spPr>
          <a:xfrm>
            <a:off x="6933903" y="5655976"/>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1" name="Google Shape;183;p8">
            <a:extLst>
              <a:ext uri="{FF2B5EF4-FFF2-40B4-BE49-F238E27FC236}">
                <a16:creationId xmlns:a16="http://schemas.microsoft.com/office/drawing/2014/main" id="{E6F3FBAB-0FD9-48B3-B43A-42298647FF2A}"/>
              </a:ext>
            </a:extLst>
          </p:cNvPr>
          <p:cNvPicPr preferRelativeResize="0"/>
          <p:nvPr/>
        </p:nvPicPr>
        <p:blipFill rotWithShape="1">
          <a:blip r:embed="rId4">
            <a:alphaModFix/>
          </a:blip>
          <a:srcRect/>
          <a:stretch/>
        </p:blipFill>
        <p:spPr>
          <a:xfrm>
            <a:off x="6432979" y="6253770"/>
            <a:ext cx="404055" cy="551001"/>
          </a:xfrm>
          <a:prstGeom prst="rect">
            <a:avLst/>
          </a:prstGeom>
          <a:noFill/>
          <a:ln>
            <a:noFill/>
          </a:ln>
        </p:spPr>
      </p:pic>
      <p:sp>
        <p:nvSpPr>
          <p:cNvPr id="52" name="Google Shape;171;p8">
            <a:extLst>
              <a:ext uri="{FF2B5EF4-FFF2-40B4-BE49-F238E27FC236}">
                <a16:creationId xmlns:a16="http://schemas.microsoft.com/office/drawing/2014/main" id="{87D9563E-2D11-4203-B608-92B8AFF4B635}"/>
              </a:ext>
            </a:extLst>
          </p:cNvPr>
          <p:cNvSpPr txBox="1"/>
          <p:nvPr/>
        </p:nvSpPr>
        <p:spPr>
          <a:xfrm>
            <a:off x="6942501" y="6297083"/>
            <a:ext cx="51812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is…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Quebec.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Google Shape;171;p8">
            <a:extLst>
              <a:ext uri="{FF2B5EF4-FFF2-40B4-BE49-F238E27FC236}">
                <a16:creationId xmlns:a16="http://schemas.microsoft.com/office/drawing/2014/main" id="{FFEB5E6A-5EBE-4194-AC7D-A5EB3D612850}"/>
              </a:ext>
            </a:extLst>
          </p:cNvPr>
          <p:cNvSpPr txBox="1"/>
          <p:nvPr/>
        </p:nvSpPr>
        <p:spPr>
          <a:xfrm>
            <a:off x="6981385" y="5704803"/>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606E76B0-98BA-4690-8A94-E50C878B54C5}"/>
              </a:ext>
            </a:extLst>
          </p:cNvPr>
          <p:cNvSpPr/>
          <p:nvPr/>
        </p:nvSpPr>
        <p:spPr>
          <a:xfrm>
            <a:off x="9333604" y="5630189"/>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Google Shape;171;p8">
            <a:extLst>
              <a:ext uri="{FF2B5EF4-FFF2-40B4-BE49-F238E27FC236}">
                <a16:creationId xmlns:a16="http://schemas.microsoft.com/office/drawing/2014/main" id="{B1DBD2C7-EFDD-42BA-8389-BFD018A72193}"/>
              </a:ext>
            </a:extLst>
          </p:cNvPr>
          <p:cNvSpPr txBox="1"/>
          <p:nvPr/>
        </p:nvSpPr>
        <p:spPr>
          <a:xfrm>
            <a:off x="9324507" y="5704803"/>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Québec.</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488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22" presetClass="entr" presetSubtype="4"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down)">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69"/>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6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grpId="0" nodeType="afterEffect">
                                  <p:stCondLst>
                                    <p:cond delay="0"/>
                                  </p:stCondLst>
                                  <p:childTnLst>
                                    <p:set>
                                      <p:cBhvr>
                                        <p:cTn id="117" dur="1" fill="hold">
                                          <p:stCondLst>
                                            <p:cond delay="0"/>
                                          </p:stCondLst>
                                        </p:cTn>
                                        <p:tgtEl>
                                          <p:spTgt spid="62"/>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50" grpId="0"/>
      <p:bldP spid="40" grpId="0"/>
      <p:bldP spid="43" grpId="0" animBg="1"/>
      <p:bldP spid="29" grpId="0" animBg="1"/>
      <p:bldP spid="31" grpId="0"/>
      <p:bldP spid="37" grpId="0" animBg="1"/>
      <p:bldP spid="42" grpId="0"/>
      <p:bldP spid="46" grpId="0"/>
      <p:bldP spid="47" grpId="0" animBg="1"/>
      <p:bldP spid="53" grpId="0"/>
      <p:bldP spid="54" grpId="0"/>
      <p:bldP spid="55" grpId="0" animBg="1"/>
      <p:bldP spid="57" grpId="0"/>
      <p:bldP spid="58" grpId="0"/>
      <p:bldP spid="60" grpId="0" animBg="1"/>
      <p:bldP spid="61" grpId="0"/>
      <p:bldP spid="63" grpId="0" animBg="1"/>
      <p:bldP spid="65" grpId="0"/>
      <p:bldP spid="66" grpId="0"/>
      <p:bldP spid="69" grpId="0" animBg="1"/>
      <p:bldP spid="70" grpId="0"/>
      <p:bldP spid="35" grpId="0" animBg="1"/>
      <p:bldP spid="39" grpId="0"/>
      <p:bldP spid="41" grpId="0"/>
      <p:bldP spid="44" grpId="0" animBg="1"/>
      <p:bldP spid="45" grpId="0"/>
      <p:bldP spid="48" grpId="0" animBg="1"/>
      <p:bldP spid="52" grpId="0"/>
      <p:bldP spid="59" grpId="0"/>
      <p:bldP spid="62" grpId="0" animBg="1"/>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DD6FC537-3896-4ADA-A7F9-FC2BAA80744B}"/>
              </a:ext>
            </a:extLst>
          </p:cNvPr>
          <p:cNvSpPr/>
          <p:nvPr/>
        </p:nvSpPr>
        <p:spPr>
          <a:xfrm>
            <a:off x="1184260" y="555431"/>
            <a:ext cx="9910460" cy="553776"/>
          </a:xfrm>
          <a:prstGeom prst="wedgeRoundRectCallout">
            <a:avLst>
              <a:gd name="adj1" fmla="val -54384"/>
              <a:gd name="adj2" fmla="val 24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3</a:t>
            </a:r>
            <a:endParaRPr lang="en-GB" sz="3200" dirty="0"/>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TextBox 96">
            <a:hlinkClick r:id="" action="ppaction://noaction">
              <a:snd r:embed="rId3" name="3_1.wav"/>
            </a:hlinkClick>
            <a:extLst>
              <a:ext uri="{FF2B5EF4-FFF2-40B4-BE49-F238E27FC236}">
                <a16:creationId xmlns:a16="http://schemas.microsoft.com/office/drawing/2014/main" id="{128A0E1A-5455-4BFD-B48F-0C6D34A623CD}"/>
              </a:ext>
            </a:extLst>
          </p:cNvPr>
          <p:cNvSpPr txBox="1"/>
          <p:nvPr/>
        </p:nvSpPr>
        <p:spPr>
          <a:xfrm>
            <a:off x="1184260" y="555431"/>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Choisis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correct pour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compléter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phrase.</a:t>
            </a: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5" name="Table 5">
            <a:extLst>
              <a:ext uri="{FF2B5EF4-FFF2-40B4-BE49-F238E27FC236}">
                <a16:creationId xmlns:a16="http://schemas.microsoft.com/office/drawing/2014/main" id="{79F6CA0B-027A-4B3C-8D12-20C764F5C2A7}"/>
              </a:ext>
            </a:extLst>
          </p:cNvPr>
          <p:cNvGraphicFramePr>
            <a:graphicFrameLocks noGrp="1"/>
          </p:cNvGraphicFramePr>
          <p:nvPr/>
        </p:nvGraphicFramePr>
        <p:xfrm>
          <a:off x="257001" y="1334154"/>
          <a:ext cx="9902999" cy="5016662"/>
        </p:xfrm>
        <a:graphic>
          <a:graphicData uri="http://schemas.openxmlformats.org/drawingml/2006/table">
            <a:tbl>
              <a:tblPr firstRow="1" bandRow="1">
                <a:tableStyleId>{5940675A-B579-460E-94D1-54222C63F5DA}</a:tableStyleId>
              </a:tblPr>
              <a:tblGrid>
                <a:gridCol w="538866">
                  <a:extLst>
                    <a:ext uri="{9D8B030D-6E8A-4147-A177-3AD203B41FA5}">
                      <a16:colId xmlns:a16="http://schemas.microsoft.com/office/drawing/2014/main" val="778387399"/>
                    </a:ext>
                  </a:extLst>
                </a:gridCol>
                <a:gridCol w="1896533">
                  <a:extLst>
                    <a:ext uri="{9D8B030D-6E8A-4147-A177-3AD203B41FA5}">
                      <a16:colId xmlns:a16="http://schemas.microsoft.com/office/drawing/2014/main" val="723933871"/>
                    </a:ext>
                  </a:extLst>
                </a:gridCol>
                <a:gridCol w="2048933">
                  <a:extLst>
                    <a:ext uri="{9D8B030D-6E8A-4147-A177-3AD203B41FA5}">
                      <a16:colId xmlns:a16="http://schemas.microsoft.com/office/drawing/2014/main" val="1778506353"/>
                    </a:ext>
                  </a:extLst>
                </a:gridCol>
                <a:gridCol w="5418667">
                  <a:extLst>
                    <a:ext uri="{9D8B030D-6E8A-4147-A177-3AD203B41FA5}">
                      <a16:colId xmlns:a16="http://schemas.microsoft.com/office/drawing/2014/main" val="822646392"/>
                    </a:ext>
                  </a:extLst>
                </a:gridCol>
              </a:tblGrid>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gridSpan="2">
                  <a:txBody>
                    <a:bodyPr/>
                    <a:lstStyle/>
                    <a:p>
                      <a:pPr algn="ct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quelle destination?</a:t>
                      </a:r>
                    </a:p>
                  </a:txBody>
                  <a:tcPr anchor="ctr">
                    <a:solidFill>
                      <a:srgbClr val="FEF8F4"/>
                    </a:solidFill>
                  </a:tcPr>
                </a:tc>
                <a:tc hMerge="1">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phrase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4496890"/>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France</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Canada</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Paris</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Sud</a:t>
                      </a: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Canada</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Montréal</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Ottawa</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Nord</a:t>
                      </a: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Est</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Toronto</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Québec</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France</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401238792"/>
                  </a:ext>
                </a:extLst>
              </a:tr>
            </a:tbl>
          </a:graphicData>
        </a:graphic>
      </p:graphicFrame>
      <p:sp>
        <p:nvSpPr>
          <p:cNvPr id="14" name="CustomShape 23">
            <a:hlinkClick r:id="" action="ppaction://noaction">
              <a:snd r:embed="rId5" name="3_2.wav"/>
            </a:hlinkClick>
            <a:extLst>
              <a:ext uri="{FF2B5EF4-FFF2-40B4-BE49-F238E27FC236}">
                <a16:creationId xmlns:a16="http://schemas.microsoft.com/office/drawing/2014/main" id="{E4401CE9-0F4B-4E13-8617-60B63E0FEE1D}"/>
              </a:ext>
            </a:extLst>
          </p:cNvPr>
          <p:cNvSpPr/>
          <p:nvPr/>
        </p:nvSpPr>
        <p:spPr>
          <a:xfrm>
            <a:off x="128471" y="22039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CustomShape 23">
            <a:hlinkClick r:id="" action="ppaction://noaction">
              <a:snd r:embed="rId6" name="3_3.wav"/>
            </a:hlinkClick>
            <a:extLst>
              <a:ext uri="{FF2B5EF4-FFF2-40B4-BE49-F238E27FC236}">
                <a16:creationId xmlns:a16="http://schemas.microsoft.com/office/drawing/2014/main" id="{8243511F-7A49-4813-9848-37E3FD6E0451}"/>
              </a:ext>
            </a:extLst>
          </p:cNvPr>
          <p:cNvSpPr/>
          <p:nvPr/>
        </p:nvSpPr>
        <p:spPr>
          <a:xfrm>
            <a:off x="148210" y="288509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7" name="3_4.wav"/>
            </a:hlinkClick>
            <a:extLst>
              <a:ext uri="{FF2B5EF4-FFF2-40B4-BE49-F238E27FC236}">
                <a16:creationId xmlns:a16="http://schemas.microsoft.com/office/drawing/2014/main" id="{9646213E-89EC-4F8A-9364-6DA301CCF0B3}"/>
              </a:ext>
            </a:extLst>
          </p:cNvPr>
          <p:cNvSpPr/>
          <p:nvPr/>
        </p:nvSpPr>
        <p:spPr>
          <a:xfrm>
            <a:off x="167793" y="36260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8" name="3_5.wav"/>
            </a:hlinkClick>
            <a:extLst>
              <a:ext uri="{FF2B5EF4-FFF2-40B4-BE49-F238E27FC236}">
                <a16:creationId xmlns:a16="http://schemas.microsoft.com/office/drawing/2014/main" id="{C41B2988-4951-4D2E-AE15-0A882CCD8140}"/>
              </a:ext>
            </a:extLst>
          </p:cNvPr>
          <p:cNvSpPr/>
          <p:nvPr/>
        </p:nvSpPr>
        <p:spPr>
          <a:xfrm>
            <a:off x="148210" y="435098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9" name="3_6.wav"/>
            </a:hlinkClick>
            <a:extLst>
              <a:ext uri="{FF2B5EF4-FFF2-40B4-BE49-F238E27FC236}">
                <a16:creationId xmlns:a16="http://schemas.microsoft.com/office/drawing/2014/main" id="{82BBCE24-F3BC-484B-8C2A-DD33D268EF8D}"/>
              </a:ext>
            </a:extLst>
          </p:cNvPr>
          <p:cNvSpPr/>
          <p:nvPr/>
        </p:nvSpPr>
        <p:spPr>
          <a:xfrm>
            <a:off x="148210" y="50587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0" name="3_7.wav"/>
            </a:hlinkClick>
            <a:extLst>
              <a:ext uri="{FF2B5EF4-FFF2-40B4-BE49-F238E27FC236}">
                <a16:creationId xmlns:a16="http://schemas.microsoft.com/office/drawing/2014/main" id="{52A28908-5CA0-4A78-949F-17F3F1936703}"/>
              </a:ext>
            </a:extLst>
          </p:cNvPr>
          <p:cNvSpPr/>
          <p:nvPr/>
        </p:nvSpPr>
        <p:spPr>
          <a:xfrm>
            <a:off x="170800" y="57827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1" name="3_9.wav"/>
            </a:hlinkClick>
            <a:extLst>
              <a:ext uri="{FF2B5EF4-FFF2-40B4-BE49-F238E27FC236}">
                <a16:creationId xmlns:a16="http://schemas.microsoft.com/office/drawing/2014/main" id="{8874A155-15F8-4CB3-AFEC-7CC11EEBA5DF}"/>
              </a:ext>
            </a:extLst>
          </p:cNvPr>
          <p:cNvSpPr/>
          <p:nvPr/>
        </p:nvSpPr>
        <p:spPr>
          <a:xfrm>
            <a:off x="9896414" y="291658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2" name="3_10.wav"/>
            </a:hlinkClick>
            <a:extLst>
              <a:ext uri="{FF2B5EF4-FFF2-40B4-BE49-F238E27FC236}">
                <a16:creationId xmlns:a16="http://schemas.microsoft.com/office/drawing/2014/main" id="{01985CEE-A428-4F42-AACB-26350848399E}"/>
              </a:ext>
            </a:extLst>
          </p:cNvPr>
          <p:cNvSpPr/>
          <p:nvPr/>
        </p:nvSpPr>
        <p:spPr>
          <a:xfrm>
            <a:off x="9918640" y="3617758"/>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13" name="3_11.wav"/>
            </a:hlinkClick>
            <a:extLst>
              <a:ext uri="{FF2B5EF4-FFF2-40B4-BE49-F238E27FC236}">
                <a16:creationId xmlns:a16="http://schemas.microsoft.com/office/drawing/2014/main" id="{6613E70E-0201-49D6-BC57-796B72EF672D}"/>
              </a:ext>
            </a:extLst>
          </p:cNvPr>
          <p:cNvSpPr/>
          <p:nvPr/>
        </p:nvSpPr>
        <p:spPr>
          <a:xfrm>
            <a:off x="9927980" y="4329742"/>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23">
            <a:hlinkClick r:id="" action="ppaction://noaction">
              <a:snd r:embed="rId14" name="3_12.wav"/>
            </a:hlinkClick>
            <a:extLst>
              <a:ext uri="{FF2B5EF4-FFF2-40B4-BE49-F238E27FC236}">
                <a16:creationId xmlns:a16="http://schemas.microsoft.com/office/drawing/2014/main" id="{838E354B-609C-484E-A313-31BA106AA550}"/>
              </a:ext>
            </a:extLst>
          </p:cNvPr>
          <p:cNvSpPr/>
          <p:nvPr/>
        </p:nvSpPr>
        <p:spPr>
          <a:xfrm>
            <a:off x="9927980" y="505513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15" name="3_13.wav"/>
            </a:hlinkClick>
            <a:extLst>
              <a:ext uri="{FF2B5EF4-FFF2-40B4-BE49-F238E27FC236}">
                <a16:creationId xmlns:a16="http://schemas.microsoft.com/office/drawing/2014/main" id="{78851265-6582-48D7-9D29-BDBE3AFE271A}"/>
              </a:ext>
            </a:extLst>
          </p:cNvPr>
          <p:cNvSpPr/>
          <p:nvPr/>
        </p:nvSpPr>
        <p:spPr>
          <a:xfrm>
            <a:off x="9918640" y="5762454"/>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0F7B0FD-6E70-46AC-BD6D-333DFCEDA329}"/>
              </a:ext>
            </a:extLst>
          </p:cNvPr>
          <p:cNvSpPr txBox="1"/>
          <p:nvPr/>
        </p:nvSpPr>
        <p:spPr>
          <a:xfrm>
            <a:off x="4772957" y="2147733"/>
            <a:ext cx="49668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goes/is going to France.</a:t>
            </a:r>
          </a:p>
        </p:txBody>
      </p:sp>
      <p:sp>
        <p:nvSpPr>
          <p:cNvPr id="39" name="TextBox 38">
            <a:extLst>
              <a:ext uri="{FF2B5EF4-FFF2-40B4-BE49-F238E27FC236}">
                <a16:creationId xmlns:a16="http://schemas.microsoft.com/office/drawing/2014/main" id="{EB5EF7B7-C125-4695-BF48-8E8BD0B81DF8}"/>
              </a:ext>
            </a:extLst>
          </p:cNvPr>
          <p:cNvSpPr txBox="1"/>
          <p:nvPr/>
        </p:nvSpPr>
        <p:spPr>
          <a:xfrm>
            <a:off x="4772957" y="2904659"/>
            <a:ext cx="5123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go/am going to the south.</a:t>
            </a:r>
          </a:p>
        </p:txBody>
      </p:sp>
      <p:sp>
        <p:nvSpPr>
          <p:cNvPr id="40" name="TextBox 39">
            <a:extLst>
              <a:ext uri="{FF2B5EF4-FFF2-40B4-BE49-F238E27FC236}">
                <a16:creationId xmlns:a16="http://schemas.microsoft.com/office/drawing/2014/main" id="{A95121E0-2013-456A-A75A-A3E5DBE05236}"/>
              </a:ext>
            </a:extLst>
          </p:cNvPr>
          <p:cNvSpPr txBox="1"/>
          <p:nvPr/>
        </p:nvSpPr>
        <p:spPr>
          <a:xfrm>
            <a:off x="4772957" y="3611652"/>
            <a:ext cx="5276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he going to Canada?</a:t>
            </a:r>
          </a:p>
        </p:txBody>
      </p:sp>
      <p:sp>
        <p:nvSpPr>
          <p:cNvPr id="41" name="TextBox 40">
            <a:extLst>
              <a:ext uri="{FF2B5EF4-FFF2-40B4-BE49-F238E27FC236}">
                <a16:creationId xmlns:a16="http://schemas.microsoft.com/office/drawing/2014/main" id="{866CF811-EA18-4E71-971A-F401867CD43E}"/>
              </a:ext>
            </a:extLst>
          </p:cNvPr>
          <p:cNvSpPr txBox="1"/>
          <p:nvPr/>
        </p:nvSpPr>
        <p:spPr>
          <a:xfrm>
            <a:off x="4610086" y="4333944"/>
            <a:ext cx="5021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she is going to Ottawa.</a:t>
            </a:r>
          </a:p>
        </p:txBody>
      </p:sp>
      <p:sp>
        <p:nvSpPr>
          <p:cNvPr id="42" name="TextBox 41">
            <a:extLst>
              <a:ext uri="{FF2B5EF4-FFF2-40B4-BE49-F238E27FC236}">
                <a16:creationId xmlns:a16="http://schemas.microsoft.com/office/drawing/2014/main" id="{AF80B033-9062-4C79-B7E1-B5E4CD2B92B1}"/>
              </a:ext>
            </a:extLst>
          </p:cNvPr>
          <p:cNvSpPr txBox="1"/>
          <p:nvPr/>
        </p:nvSpPr>
        <p:spPr>
          <a:xfrm>
            <a:off x="4772957" y="5040937"/>
            <a:ext cx="5387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Monday I’m going to the east.</a:t>
            </a:r>
          </a:p>
        </p:txBody>
      </p:sp>
      <p:sp>
        <p:nvSpPr>
          <p:cNvPr id="43" name="TextBox 42">
            <a:extLst>
              <a:ext uri="{FF2B5EF4-FFF2-40B4-BE49-F238E27FC236}">
                <a16:creationId xmlns:a16="http://schemas.microsoft.com/office/drawing/2014/main" id="{A0F9B1A3-FA19-4CA9-AFF3-05F9D14D702C}"/>
              </a:ext>
            </a:extLst>
          </p:cNvPr>
          <p:cNvSpPr txBox="1"/>
          <p:nvPr/>
        </p:nvSpPr>
        <p:spPr>
          <a:xfrm>
            <a:off x="4772957" y="5747930"/>
            <a:ext cx="4912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I going to France?</a:t>
            </a:r>
          </a:p>
        </p:txBody>
      </p:sp>
      <p:pic>
        <p:nvPicPr>
          <p:cNvPr id="46" name="Picture 45" descr="A picture containing icon&#10;&#10;Description automatically generated">
            <a:extLst>
              <a:ext uri="{FF2B5EF4-FFF2-40B4-BE49-F238E27FC236}">
                <a16:creationId xmlns:a16="http://schemas.microsoft.com/office/drawing/2014/main" id="{0BEB67B1-3217-4032-9C77-0F558A9BDD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264865">
            <a:off x="10332381" y="1756661"/>
            <a:ext cx="1767850" cy="878400"/>
          </a:xfrm>
          <a:prstGeom prst="rect">
            <a:avLst/>
          </a:prstGeom>
        </p:spPr>
      </p:pic>
      <p:pic>
        <p:nvPicPr>
          <p:cNvPr id="47" name="Picture 46" descr="Logo&#10;&#10;Description automatically generated with low confidence">
            <a:extLst>
              <a:ext uri="{FF2B5EF4-FFF2-40B4-BE49-F238E27FC236}">
                <a16:creationId xmlns:a16="http://schemas.microsoft.com/office/drawing/2014/main" id="{AD48A7B4-0C2F-432A-B843-2C3B7E672E4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58687" y="2636027"/>
            <a:ext cx="1290850" cy="1290850"/>
          </a:xfrm>
          <a:prstGeom prst="rect">
            <a:avLst/>
          </a:prstGeom>
        </p:spPr>
      </p:pic>
      <p:pic>
        <p:nvPicPr>
          <p:cNvPr id="48" name="Picture 47" descr="Logo, icon&#10;&#10;Description automatically generated with medium confidence">
            <a:extLst>
              <a:ext uri="{FF2B5EF4-FFF2-40B4-BE49-F238E27FC236}">
                <a16:creationId xmlns:a16="http://schemas.microsoft.com/office/drawing/2014/main" id="{48B2B8FC-CDBE-4E45-82D9-0E716579AD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167261">
            <a:off x="10416551" y="3834575"/>
            <a:ext cx="1699608" cy="1699608"/>
          </a:xfrm>
          <a:prstGeom prst="rect">
            <a:avLst/>
          </a:prstGeom>
        </p:spPr>
      </p:pic>
      <p:pic>
        <p:nvPicPr>
          <p:cNvPr id="49" name="Picture 48" descr="Logo, icon, company name&#10;&#10;Description automatically generated">
            <a:extLst>
              <a:ext uri="{FF2B5EF4-FFF2-40B4-BE49-F238E27FC236}">
                <a16:creationId xmlns:a16="http://schemas.microsoft.com/office/drawing/2014/main" id="{F98D0169-B10C-4917-9AD2-FC73829197A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406408">
            <a:off x="10544281" y="5739947"/>
            <a:ext cx="1319662" cy="878400"/>
          </a:xfrm>
          <a:prstGeom prst="rect">
            <a:avLst/>
          </a:prstGeom>
        </p:spPr>
      </p:pic>
      <p:sp>
        <p:nvSpPr>
          <p:cNvPr id="22" name="CustomShape 23">
            <a:hlinkClick r:id="" action="ppaction://noaction">
              <a:snd r:embed="rId20" name="3_8.wav"/>
            </a:hlinkClick>
            <a:extLst>
              <a:ext uri="{FF2B5EF4-FFF2-40B4-BE49-F238E27FC236}">
                <a16:creationId xmlns:a16="http://schemas.microsoft.com/office/drawing/2014/main" id="{1BAE504C-4F34-435F-ACDA-085FBC05F01D}"/>
              </a:ext>
            </a:extLst>
          </p:cNvPr>
          <p:cNvSpPr/>
          <p:nvPr/>
        </p:nvSpPr>
        <p:spPr>
          <a:xfrm>
            <a:off x="9896414" y="218038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EBCBEACF-46B2-437A-8D97-9C4B4DFE513C}"/>
              </a:ext>
            </a:extLst>
          </p:cNvPr>
          <p:cNvSpPr/>
          <p:nvPr/>
        </p:nvSpPr>
        <p:spPr>
          <a:xfrm>
            <a:off x="1037492" y="2195861"/>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69716BF5-D17E-4153-A404-14F32CCB6506}"/>
              </a:ext>
            </a:extLst>
          </p:cNvPr>
          <p:cNvSpPr/>
          <p:nvPr/>
        </p:nvSpPr>
        <p:spPr>
          <a:xfrm>
            <a:off x="2959592" y="2878373"/>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3C7DDB29-D4F5-4E38-8246-D7670F3218B5}"/>
              </a:ext>
            </a:extLst>
          </p:cNvPr>
          <p:cNvSpPr/>
          <p:nvPr/>
        </p:nvSpPr>
        <p:spPr>
          <a:xfrm>
            <a:off x="1030520" y="3636647"/>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5F1A41C0-EF26-44F1-BEFD-1E240BB7AD26}"/>
              </a:ext>
            </a:extLst>
          </p:cNvPr>
          <p:cNvSpPr/>
          <p:nvPr/>
        </p:nvSpPr>
        <p:spPr>
          <a:xfrm>
            <a:off x="1030520" y="4318332"/>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AD22D951-F7BB-4B3D-BD5E-9AD6C713D60A}"/>
              </a:ext>
            </a:extLst>
          </p:cNvPr>
          <p:cNvSpPr/>
          <p:nvPr/>
        </p:nvSpPr>
        <p:spPr>
          <a:xfrm>
            <a:off x="1037492" y="5036606"/>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A564279F-CD08-4CB6-B5CB-6E310A646BD0}"/>
              </a:ext>
            </a:extLst>
          </p:cNvPr>
          <p:cNvSpPr/>
          <p:nvPr/>
        </p:nvSpPr>
        <p:spPr>
          <a:xfrm>
            <a:off x="2959592" y="5758669"/>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Teacher">
            <a:extLst>
              <a:ext uri="{FF2B5EF4-FFF2-40B4-BE49-F238E27FC236}">
                <a16:creationId xmlns:a16="http://schemas.microsoft.com/office/drawing/2014/main" id="{08DA1255-AB51-44D0-88A1-EC1E564D0D6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5285" y="532032"/>
            <a:ext cx="914400" cy="914400"/>
          </a:xfrm>
          <a:prstGeom prst="rect">
            <a:avLst/>
          </a:prstGeom>
        </p:spPr>
      </p:pic>
    </p:spTree>
    <p:extLst>
      <p:ext uri="{BB962C8B-B14F-4D97-AF65-F5344CB8AC3E}">
        <p14:creationId xmlns:p14="http://schemas.microsoft.com/office/powerpoint/2010/main" val="31584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7" grpId="0"/>
      <p:bldP spid="39" grpId="0"/>
      <p:bldP spid="40" grpId="0"/>
      <p:bldP spid="41" grpId="0"/>
      <p:bldP spid="42" grpId="0"/>
      <p:bldP spid="43" grpId="0"/>
      <p:bldP spid="3" grpId="0" animBg="1"/>
      <p:bldP spid="50" grpId="0" animBg="1"/>
      <p:bldP spid="51" grpId="0" animBg="1"/>
      <p:bldP spid="52" grpId="0" animBg="1"/>
      <p:bldP spid="53"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4_1.wav"/>
            </a:hlinkClick>
            <a:extLst>
              <a:ext uri="{FF2B5EF4-FFF2-40B4-BE49-F238E27FC236}">
                <a16:creationId xmlns:a16="http://schemas.microsoft.com/office/drawing/2014/main" id="{207C148F-45EB-4409-B006-B3FFBC980597}"/>
              </a:ext>
            </a:extLst>
          </p:cNvPr>
          <p:cNvSpPr txBox="1"/>
          <p:nvPr/>
        </p:nvSpPr>
        <p:spPr>
          <a:xfrm>
            <a:off x="644539" y="592216"/>
            <a:ext cx="8376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correspondants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9288" y="115724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nvGraphicFramePr>
        <p:xfrm>
          <a:off x="619359" y="1063801"/>
          <a:ext cx="5437944" cy="535225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1070450">
                <a:tc>
                  <a:txBody>
                    <a:bodyPr/>
                    <a:lstStyle/>
                    <a:p>
                      <a:r>
                        <a:rPr lang="en-GB" sz="2400" dirty="0" err="1">
                          <a:solidFill>
                            <a:srgbClr val="002060"/>
                          </a:solidFill>
                          <a:latin typeface="Century Gothic" panose="020B0502020202020204" pitchFamily="34" charset="0"/>
                        </a:rPr>
                        <a:t>Aujourd’hui</a:t>
                      </a:r>
                      <a:r>
                        <a:rPr lang="en-GB" sz="2400" dirty="0">
                          <a:solidFill>
                            <a:srgbClr val="002060"/>
                          </a:solidFill>
                          <a:latin typeface="Century Gothic" panose="020B0502020202020204" pitchFamily="34" charset="0"/>
                        </a:rPr>
                        <a:t>, __ ______ au Canada.</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__ _____ __ Québec.</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Mon </a:t>
                      </a:r>
                      <a:r>
                        <a:rPr lang="en-GB" sz="2400" dirty="0" err="1">
                          <a:solidFill>
                            <a:srgbClr val="002060"/>
                          </a:solidFill>
                          <a:latin typeface="Century Gothic" panose="020B0502020202020204" pitchFamily="34" charset="0"/>
                        </a:rPr>
                        <a:t>amie</a:t>
                      </a:r>
                      <a:r>
                        <a:rPr lang="en-GB" sz="2400" dirty="0">
                          <a:solidFill>
                            <a:srgbClr val="002060"/>
                          </a:solidFill>
                          <a:latin typeface="Century Gothic" panose="020B0502020202020204" pitchFamily="34" charset="0"/>
                        </a:rPr>
                        <a:t> ________ ___ France.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Mon </a:t>
                      </a:r>
                      <a:r>
                        <a:rPr lang="en-GB" sz="2400" dirty="0" err="1">
                          <a:solidFill>
                            <a:srgbClr val="002060"/>
                          </a:solidFill>
                          <a:latin typeface="Century Gothic" panose="020B0502020202020204" pitchFamily="34" charset="0"/>
                        </a:rPr>
                        <a:t>père</a:t>
                      </a:r>
                      <a:r>
                        <a:rPr lang="en-GB" sz="2400" dirty="0">
                          <a:solidFill>
                            <a:srgbClr val="002060"/>
                          </a:solidFill>
                          <a:latin typeface="Century Gothic" panose="020B0502020202020204" pitchFamily="34" charset="0"/>
                        </a:rPr>
                        <a:t> ____ ___ Paris.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suis</a:t>
                      </a:r>
                      <a:r>
                        <a:rPr lang="en-GB" sz="2400" dirty="0">
                          <a:solidFill>
                            <a:srgbClr val="002060"/>
                          </a:solidFill>
                          <a:latin typeface="Century Gothic" panose="020B0502020202020204" pitchFamily="34" charset="0"/>
                        </a:rPr>
                        <a:t> dans ___ ______ de la France.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nvGraphicFramePr>
        <p:xfrm>
          <a:off x="6198273" y="1062594"/>
          <a:ext cx="4874647" cy="5352250"/>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 I am going 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I go to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___ ________ is studying in 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___ ________ goes to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____ _____ ___ the north 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29" name="Google Shape;134;p2">
            <a:hlinkClick r:id="" action="ppaction://noaction">
              <a:snd r:embed="rId5" name="4_2.wav"/>
            </a:hlinkClick>
            <a:extLst>
              <a:ext uri="{FF2B5EF4-FFF2-40B4-BE49-F238E27FC236}">
                <a16:creationId xmlns:a16="http://schemas.microsoft.com/office/drawing/2014/main" id="{7426E0C7-C089-4CFD-87DA-886464AA00F2}"/>
              </a:ext>
            </a:extLst>
          </p:cNvPr>
          <p:cNvPicPr preferRelativeResize="0"/>
          <p:nvPr/>
        </p:nvPicPr>
        <p:blipFill rotWithShape="1">
          <a:blip r:embed="rId6">
            <a:alphaModFix/>
          </a:blip>
          <a:srcRect/>
          <a:stretch/>
        </p:blipFill>
        <p:spPr>
          <a:xfrm>
            <a:off x="27505" y="1432310"/>
            <a:ext cx="521369" cy="467946"/>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7" name="4_3.wav"/>
            </a:hlinkClick>
            <a:extLst>
              <a:ext uri="{FF2B5EF4-FFF2-40B4-BE49-F238E27FC236}">
                <a16:creationId xmlns:a16="http://schemas.microsoft.com/office/drawing/2014/main" id="{C63253DB-3A5C-4075-801C-D0E979915DA5}"/>
              </a:ext>
            </a:extLst>
          </p:cNvPr>
          <p:cNvPicPr preferRelativeResize="0"/>
          <p:nvPr/>
        </p:nvPicPr>
        <p:blipFill rotWithShape="1">
          <a:blip r:embed="rId6">
            <a:alphaModFix/>
          </a:blip>
          <a:srcRect/>
          <a:stretch/>
        </p:blipFill>
        <p:spPr>
          <a:xfrm>
            <a:off x="27504" y="2517445"/>
            <a:ext cx="521369" cy="467946"/>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8" name="4_6.wav"/>
            </a:hlinkClick>
            <a:extLst>
              <a:ext uri="{FF2B5EF4-FFF2-40B4-BE49-F238E27FC236}">
                <a16:creationId xmlns:a16="http://schemas.microsoft.com/office/drawing/2014/main" id="{8C6A8879-D3FB-4C1C-B6C6-844ED05FF2B3}"/>
              </a:ext>
            </a:extLst>
          </p:cNvPr>
          <p:cNvPicPr preferRelativeResize="0"/>
          <p:nvPr/>
        </p:nvPicPr>
        <p:blipFill rotWithShape="1">
          <a:blip r:embed="rId6">
            <a:alphaModFix/>
          </a:blip>
          <a:srcRect/>
          <a:stretch/>
        </p:blipFill>
        <p:spPr>
          <a:xfrm>
            <a:off x="41950" y="5695304"/>
            <a:ext cx="521369" cy="467946"/>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9" name="4_4.wav"/>
            </a:hlinkClick>
            <a:extLst>
              <a:ext uri="{FF2B5EF4-FFF2-40B4-BE49-F238E27FC236}">
                <a16:creationId xmlns:a16="http://schemas.microsoft.com/office/drawing/2014/main" id="{AF6D3F9B-44EF-4E75-A0B0-10C22EA82E7D}"/>
              </a:ext>
            </a:extLst>
          </p:cNvPr>
          <p:cNvPicPr preferRelativeResize="0"/>
          <p:nvPr/>
        </p:nvPicPr>
        <p:blipFill rotWithShape="1">
          <a:blip r:embed="rId6">
            <a:alphaModFix/>
          </a:blip>
          <a:srcRect/>
          <a:stretch/>
        </p:blipFill>
        <p:spPr>
          <a:xfrm>
            <a:off x="41951" y="3563807"/>
            <a:ext cx="521369" cy="467946"/>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10" name="4_5.wav"/>
            </a:hlinkClick>
            <a:extLst>
              <a:ext uri="{FF2B5EF4-FFF2-40B4-BE49-F238E27FC236}">
                <a16:creationId xmlns:a16="http://schemas.microsoft.com/office/drawing/2014/main" id="{21974EEA-1F3C-49E4-BD6E-FE42F72B5DFB}"/>
              </a:ext>
            </a:extLst>
          </p:cNvPr>
          <p:cNvPicPr preferRelativeResize="0"/>
          <p:nvPr/>
        </p:nvPicPr>
        <p:blipFill rotWithShape="1">
          <a:blip r:embed="rId6">
            <a:alphaModFix/>
          </a:blip>
          <a:srcRect/>
          <a:stretch/>
        </p:blipFill>
        <p:spPr>
          <a:xfrm>
            <a:off x="41949" y="4610169"/>
            <a:ext cx="521369" cy="467946"/>
          </a:xfrm>
          <a:prstGeom prst="rect">
            <a:avLst/>
          </a:prstGeom>
          <a:noFill/>
          <a:ln>
            <a:noFill/>
          </a:ln>
          <a:effectLst>
            <a:outerShdw blurRad="50800" dist="38100" dir="5400000" algn="t" rotWithShape="0">
              <a:prstClr val="black">
                <a:alpha val="40000"/>
              </a:prstClr>
            </a:outerShdw>
          </a:effectLst>
        </p:spPr>
      </p:pic>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108574" y="7609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540000" y="1377046"/>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778B8611-47CA-4F12-BFAC-3256F89220BF}"/>
              </a:ext>
            </a:extLst>
          </p:cNvPr>
          <p:cNvSpPr txBox="1"/>
          <p:nvPr/>
        </p:nvSpPr>
        <p:spPr>
          <a:xfrm>
            <a:off x="6198273" y="1328223"/>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Today</a:t>
            </a:r>
          </a:p>
        </p:txBody>
      </p:sp>
      <p:sp>
        <p:nvSpPr>
          <p:cNvPr id="54" name="TextBox 53">
            <a:extLst>
              <a:ext uri="{FF2B5EF4-FFF2-40B4-BE49-F238E27FC236}">
                <a16:creationId xmlns:a16="http://schemas.microsoft.com/office/drawing/2014/main" id="{11FAC20A-6512-49B8-A73A-52D66C3E428C}"/>
              </a:ext>
            </a:extLst>
          </p:cNvPr>
          <p:cNvSpPr txBox="1"/>
          <p:nvPr/>
        </p:nvSpPr>
        <p:spPr>
          <a:xfrm>
            <a:off x="9034687" y="1344732"/>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Canada</a:t>
            </a:r>
          </a:p>
        </p:txBody>
      </p:sp>
      <p:sp>
        <p:nvSpPr>
          <p:cNvPr id="55" name="TextBox 54">
            <a:extLst>
              <a:ext uri="{FF2B5EF4-FFF2-40B4-BE49-F238E27FC236}">
                <a16:creationId xmlns:a16="http://schemas.microsoft.com/office/drawing/2014/main" id="{A7E7CB1B-02FE-4E63-8854-4E43A202870E}"/>
              </a:ext>
            </a:extLst>
          </p:cNvPr>
          <p:cNvSpPr txBox="1"/>
          <p:nvPr/>
        </p:nvSpPr>
        <p:spPr>
          <a:xfrm>
            <a:off x="619358" y="242853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au</a:t>
            </a:r>
          </a:p>
        </p:txBody>
      </p:sp>
      <p:sp>
        <p:nvSpPr>
          <p:cNvPr id="56" name="TextBox 55">
            <a:extLst>
              <a:ext uri="{FF2B5EF4-FFF2-40B4-BE49-F238E27FC236}">
                <a16:creationId xmlns:a16="http://schemas.microsoft.com/office/drawing/2014/main" id="{C331501D-2141-46C1-B8AC-AAC51F8CA384}"/>
              </a:ext>
            </a:extLst>
          </p:cNvPr>
          <p:cNvSpPr txBox="1"/>
          <p:nvPr/>
        </p:nvSpPr>
        <p:spPr>
          <a:xfrm>
            <a:off x="7354013" y="2428536"/>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Quebec</a:t>
            </a:r>
          </a:p>
        </p:txBody>
      </p:sp>
      <p:sp>
        <p:nvSpPr>
          <p:cNvPr id="57" name="TextBox 56">
            <a:extLst>
              <a:ext uri="{FF2B5EF4-FFF2-40B4-BE49-F238E27FC236}">
                <a16:creationId xmlns:a16="http://schemas.microsoft.com/office/drawing/2014/main" id="{116D372E-7610-4831-90BE-D51E643AA992}"/>
              </a:ext>
            </a:extLst>
          </p:cNvPr>
          <p:cNvSpPr txBox="1"/>
          <p:nvPr/>
        </p:nvSpPr>
        <p:spPr>
          <a:xfrm>
            <a:off x="2350340" y="344920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étudie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6287081" y="3472269"/>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friend (f)</a:t>
            </a:r>
          </a:p>
        </p:txBody>
      </p:sp>
      <p:sp>
        <p:nvSpPr>
          <p:cNvPr id="59" name="TextBox 58">
            <a:extLst>
              <a:ext uri="{FF2B5EF4-FFF2-40B4-BE49-F238E27FC236}">
                <a16:creationId xmlns:a16="http://schemas.microsoft.com/office/drawing/2014/main" id="{F18F32A2-131D-4CCA-A7FE-85B25B71355B}"/>
              </a:ext>
            </a:extLst>
          </p:cNvPr>
          <p:cNvSpPr txBox="1"/>
          <p:nvPr/>
        </p:nvSpPr>
        <p:spPr>
          <a:xfrm>
            <a:off x="9922933" y="3472269"/>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France</a:t>
            </a:r>
          </a:p>
        </p:txBody>
      </p:sp>
      <p:sp>
        <p:nvSpPr>
          <p:cNvPr id="60" name="TextBox 59">
            <a:extLst>
              <a:ext uri="{FF2B5EF4-FFF2-40B4-BE49-F238E27FC236}">
                <a16:creationId xmlns:a16="http://schemas.microsoft.com/office/drawing/2014/main" id="{23B09676-EC42-4171-8FB9-B5746FF4C8B2}"/>
              </a:ext>
            </a:extLst>
          </p:cNvPr>
          <p:cNvSpPr txBox="1"/>
          <p:nvPr/>
        </p:nvSpPr>
        <p:spPr>
          <a:xfrm>
            <a:off x="2350340" y="455937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à</a:t>
            </a:r>
          </a:p>
        </p:txBody>
      </p:sp>
      <p:sp>
        <p:nvSpPr>
          <p:cNvPr id="61" name="TextBox 60">
            <a:extLst>
              <a:ext uri="{FF2B5EF4-FFF2-40B4-BE49-F238E27FC236}">
                <a16:creationId xmlns:a16="http://schemas.microsoft.com/office/drawing/2014/main" id="{3DB081DC-F7F5-4E71-A071-9F192D0AB529}"/>
              </a:ext>
            </a:extLst>
          </p:cNvPr>
          <p:cNvSpPr txBox="1"/>
          <p:nvPr/>
        </p:nvSpPr>
        <p:spPr>
          <a:xfrm>
            <a:off x="6287081" y="4559369"/>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dad</a:t>
            </a:r>
          </a:p>
        </p:txBody>
      </p:sp>
      <p:sp>
        <p:nvSpPr>
          <p:cNvPr id="62" name="TextBox 61">
            <a:extLst>
              <a:ext uri="{FF2B5EF4-FFF2-40B4-BE49-F238E27FC236}">
                <a16:creationId xmlns:a16="http://schemas.microsoft.com/office/drawing/2014/main" id="{208AFDB3-A821-40ED-8A44-53BB32F6C494}"/>
              </a:ext>
            </a:extLst>
          </p:cNvPr>
          <p:cNvSpPr txBox="1"/>
          <p:nvPr/>
        </p:nvSpPr>
        <p:spPr>
          <a:xfrm>
            <a:off x="9307578" y="4546738"/>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Paris</a:t>
            </a:r>
          </a:p>
        </p:txBody>
      </p:sp>
      <p:sp>
        <p:nvSpPr>
          <p:cNvPr id="63" name="TextBox 62">
            <a:extLst>
              <a:ext uri="{FF2B5EF4-FFF2-40B4-BE49-F238E27FC236}">
                <a16:creationId xmlns:a16="http://schemas.microsoft.com/office/drawing/2014/main" id="{10C7E0B1-ECD5-4503-8935-E45D7EAA8064}"/>
              </a:ext>
            </a:extLst>
          </p:cNvPr>
          <p:cNvSpPr txBox="1"/>
          <p:nvPr/>
        </p:nvSpPr>
        <p:spPr>
          <a:xfrm>
            <a:off x="2540000" y="547729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 Nord</a:t>
            </a:r>
          </a:p>
        </p:txBody>
      </p:sp>
      <p:sp>
        <p:nvSpPr>
          <p:cNvPr id="64" name="TextBox 63">
            <a:extLst>
              <a:ext uri="{FF2B5EF4-FFF2-40B4-BE49-F238E27FC236}">
                <a16:creationId xmlns:a16="http://schemas.microsoft.com/office/drawing/2014/main" id="{1E82327E-F95F-4F42-809A-9935B801EA4D}"/>
              </a:ext>
            </a:extLst>
          </p:cNvPr>
          <p:cNvSpPr txBox="1"/>
          <p:nvPr/>
        </p:nvSpPr>
        <p:spPr>
          <a:xfrm>
            <a:off x="6436623" y="5464471"/>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    am     in</a:t>
            </a:r>
          </a:p>
        </p:txBody>
      </p:sp>
      <p:sp>
        <p:nvSpPr>
          <p:cNvPr id="65" name="TextBox 64">
            <a:extLst>
              <a:ext uri="{FF2B5EF4-FFF2-40B4-BE49-F238E27FC236}">
                <a16:creationId xmlns:a16="http://schemas.microsoft.com/office/drawing/2014/main" id="{3EADDBD3-93BE-434C-965F-84C367E16F89}"/>
              </a:ext>
            </a:extLst>
          </p:cNvPr>
          <p:cNvSpPr txBox="1"/>
          <p:nvPr/>
        </p:nvSpPr>
        <p:spPr>
          <a:xfrm>
            <a:off x="9684505" y="546447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of</a:t>
            </a:r>
          </a:p>
        </p:txBody>
      </p:sp>
      <p:sp>
        <p:nvSpPr>
          <p:cNvPr id="66" name="TextBox 65">
            <a:extLst>
              <a:ext uri="{FF2B5EF4-FFF2-40B4-BE49-F238E27FC236}">
                <a16:creationId xmlns:a16="http://schemas.microsoft.com/office/drawing/2014/main" id="{F45878ED-15DF-4D53-8C4B-0E8238C89C8C}"/>
              </a:ext>
            </a:extLst>
          </p:cNvPr>
          <p:cNvSpPr txBox="1"/>
          <p:nvPr/>
        </p:nvSpPr>
        <p:spPr>
          <a:xfrm>
            <a:off x="6273327" y="5825609"/>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France</a:t>
            </a:r>
          </a:p>
        </p:txBody>
      </p:sp>
    </p:spTree>
    <p:extLst>
      <p:ext uri="{BB962C8B-B14F-4D97-AF65-F5344CB8AC3E}">
        <p14:creationId xmlns:p14="http://schemas.microsoft.com/office/powerpoint/2010/main" val="29548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903563701"/>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parfois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étudier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partager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Canada</a:t>
                      </a:r>
                    </a:p>
                  </a:txBody>
                  <a:tcPr/>
                </a:tc>
                <a:tc>
                  <a:txBody>
                    <a:bodyPr/>
                    <a:lstStyle/>
                    <a:p>
                      <a:r>
                        <a:rPr lang="en-GB" sz="2400" b="1" dirty="0">
                          <a:solidFill>
                            <a:srgbClr val="92D050"/>
                          </a:solidFill>
                          <a:latin typeface="Century Gothic" panose="020B0502020202020204" pitchFamily="34" charset="0"/>
                        </a:rPr>
                        <a:t>le Québec</a:t>
                      </a:r>
                    </a:p>
                  </a:txBody>
                  <a:tcPr/>
                </a:tc>
                <a:tc>
                  <a:txBody>
                    <a:bodyPr/>
                    <a:lstStyle/>
                    <a:p>
                      <a:r>
                        <a:rPr lang="en-GB" sz="2400" b="1" dirty="0" err="1">
                          <a:solidFill>
                            <a:srgbClr val="92D050"/>
                          </a:solidFill>
                          <a:latin typeface="Century Gothic" panose="020B0502020202020204" pitchFamily="34" charset="0"/>
                        </a:rPr>
                        <a:t>en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Sud</a:t>
                      </a:r>
                    </a:p>
                  </a:txBody>
                  <a:tcPr/>
                </a:tc>
                <a:tc>
                  <a:txBody>
                    <a:bodyPr/>
                    <a:lstStyle/>
                    <a:p>
                      <a:r>
                        <a:rPr lang="en-GB" sz="2300" b="1" dirty="0" err="1">
                          <a:solidFill>
                            <a:srgbClr val="92D050"/>
                          </a:solidFill>
                          <a:latin typeface="Century Gothic" panose="020B0502020202020204" pitchFamily="34" charset="0"/>
                        </a:rPr>
                        <a:t>l’Ouest</a:t>
                      </a:r>
                      <a:endParaRPr lang="en-GB" sz="23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France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Nord</a:t>
                      </a:r>
                    </a:p>
                  </a:txBody>
                  <a:tcPr/>
                </a:tc>
                <a:tc>
                  <a:txBody>
                    <a:bodyPr/>
                    <a:lstStyle/>
                    <a:p>
                      <a:r>
                        <a:rPr lang="en-GB" sz="2400" b="1" dirty="0" err="1">
                          <a:solidFill>
                            <a:srgbClr val="FF3399"/>
                          </a:solidFill>
                          <a:latin typeface="Century Gothic" panose="020B0502020202020204" pitchFamily="34" charset="0"/>
                        </a:rPr>
                        <a:t>l’Est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02735" y="5493976"/>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6223" y="553259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054" y="55381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goes, is going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29830" y="460328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goes, is going</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15070" y="459324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north</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554462" y="45759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east</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29830" y="369000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south</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591966" y="372630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west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9093" y="36947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France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7399" y="2775916"/>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Canada</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40673" y="278330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Quebec</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80138" y="2783304"/>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 to</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87291" y="185503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sometimes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60746" y="18550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study, studying</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71037" y="183775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share, sharing</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308CFEC2-0807-4B42-8104-C55C86C6DC98}"/>
              </a:ext>
            </a:extLst>
          </p:cNvPr>
          <p:cNvGraphicFramePr>
            <a:graphicFrameLocks noGrp="1"/>
          </p:cNvGraphicFramePr>
          <p:nvPr>
            <p:extLst>
              <p:ext uri="{D42A27DB-BD31-4B8C-83A1-F6EECF244321}">
                <p14:modId xmlns:p14="http://schemas.microsoft.com/office/powerpoint/2010/main" val="214116767"/>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sometimes</a:t>
                      </a:r>
                    </a:p>
                  </a:txBody>
                  <a:tcPr/>
                </a:tc>
                <a:tc>
                  <a:txBody>
                    <a:bodyPr/>
                    <a:lstStyle/>
                    <a:p>
                      <a:r>
                        <a:rPr lang="en-GB" sz="2400" b="1" dirty="0">
                          <a:solidFill>
                            <a:srgbClr val="00B0F0"/>
                          </a:solidFill>
                          <a:latin typeface="Century Gothic" panose="020B0502020202020204" pitchFamily="34" charset="0"/>
                        </a:rPr>
                        <a:t>to study, studying</a:t>
                      </a:r>
                    </a:p>
                  </a:txBody>
                  <a:tcPr/>
                </a:tc>
                <a:tc>
                  <a:txBody>
                    <a:bodyPr/>
                    <a:lstStyle/>
                    <a:p>
                      <a:r>
                        <a:rPr lang="en-GB" sz="2400" b="1" dirty="0">
                          <a:solidFill>
                            <a:srgbClr val="00B0F0"/>
                          </a:solidFill>
                          <a:latin typeface="Century Gothic" panose="020B0502020202020204" pitchFamily="34" charset="0"/>
                        </a:rPr>
                        <a:t>to share, sharing</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Canada</a:t>
                      </a:r>
                    </a:p>
                  </a:txBody>
                  <a:tcPr/>
                </a:tc>
                <a:tc>
                  <a:txBody>
                    <a:bodyPr/>
                    <a:lstStyle/>
                    <a:p>
                      <a:r>
                        <a:rPr lang="en-GB" sz="2400" b="1" dirty="0">
                          <a:solidFill>
                            <a:srgbClr val="92D050"/>
                          </a:solidFill>
                          <a:latin typeface="Century Gothic" panose="020B0502020202020204" pitchFamily="34" charset="0"/>
                        </a:rPr>
                        <a:t>Quebec</a:t>
                      </a:r>
                    </a:p>
                  </a:txBody>
                  <a:tcPr/>
                </a:tc>
                <a:tc>
                  <a:txBody>
                    <a:bodyPr/>
                    <a:lstStyle/>
                    <a:p>
                      <a:r>
                        <a:rPr lang="en-GB" sz="2400" b="1" dirty="0">
                          <a:solidFill>
                            <a:srgbClr val="92D050"/>
                          </a:solidFill>
                          <a:latin typeface="Century Gothic" panose="020B0502020202020204" pitchFamily="34" charset="0"/>
                        </a:rPr>
                        <a:t>in, to </a:t>
                      </a:r>
                      <a:r>
                        <a:rPr lang="en-GB" sz="1600" b="1" dirty="0">
                          <a:solidFill>
                            <a:srgbClr val="92D050"/>
                          </a:solidFill>
                          <a:latin typeface="Century Gothic" panose="020B0502020202020204" pitchFamily="34" charset="0"/>
                        </a:rPr>
                        <a:t>(fem. countries)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south</a:t>
                      </a:r>
                    </a:p>
                  </a:txBody>
                  <a:tcPr/>
                </a:tc>
                <a:tc>
                  <a:txBody>
                    <a:bodyPr/>
                    <a:lstStyle/>
                    <a:p>
                      <a:r>
                        <a:rPr lang="en-GB" sz="2300" b="1" dirty="0">
                          <a:solidFill>
                            <a:srgbClr val="92D050"/>
                          </a:solidFill>
                          <a:latin typeface="Century Gothic" panose="020B0502020202020204" pitchFamily="34" charset="0"/>
                        </a:rPr>
                        <a:t>(the) west</a:t>
                      </a:r>
                    </a:p>
                  </a:txBody>
                  <a:tcPr/>
                </a:tc>
                <a:tc>
                  <a:txBody>
                    <a:bodyPr/>
                    <a:lstStyle/>
                    <a:p>
                      <a:r>
                        <a:rPr lang="en-GB" sz="2400" b="1" dirty="0">
                          <a:solidFill>
                            <a:srgbClr val="92D050"/>
                          </a:solidFill>
                          <a:latin typeface="Century Gothic" panose="020B0502020202020204" pitchFamily="34" charset="0"/>
                        </a:rPr>
                        <a:t>France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she goes, is going</a:t>
                      </a:r>
                    </a:p>
                  </a:txBody>
                  <a:tcPr/>
                </a:tc>
                <a:tc>
                  <a:txBody>
                    <a:bodyPr/>
                    <a:lstStyle/>
                    <a:p>
                      <a:r>
                        <a:rPr lang="en-GB" sz="2400" b="1" dirty="0">
                          <a:solidFill>
                            <a:srgbClr val="FF3399"/>
                          </a:solidFill>
                          <a:latin typeface="Century Gothic" panose="020B0502020202020204" pitchFamily="34" charset="0"/>
                        </a:rPr>
                        <a:t>(the) north</a:t>
                      </a:r>
                    </a:p>
                  </a:txBody>
                  <a:tcPr/>
                </a:tc>
                <a:tc>
                  <a:txBody>
                    <a:bodyPr/>
                    <a:lstStyle/>
                    <a:p>
                      <a:r>
                        <a:rPr lang="en-GB" sz="2400" b="1" dirty="0">
                          <a:solidFill>
                            <a:srgbClr val="FF3399"/>
                          </a:solidFill>
                          <a:latin typeface="Century Gothic" panose="020B0502020202020204" pitchFamily="34" charset="0"/>
                        </a:rPr>
                        <a:t>(the) east</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go, going</a:t>
                      </a:r>
                    </a:p>
                  </a:txBody>
                  <a:tcPr/>
                </a:tc>
                <a:tc>
                  <a:txBody>
                    <a:bodyPr/>
                    <a:lstStyle/>
                    <a:p>
                      <a:r>
                        <a:rPr lang="en-GB" sz="2400" b="1" dirty="0">
                          <a:solidFill>
                            <a:srgbClr val="FF3399"/>
                          </a:solidFill>
                          <a:latin typeface="Century Gothic" panose="020B0502020202020204" pitchFamily="34" charset="0"/>
                        </a:rPr>
                        <a:t>I go, am going</a:t>
                      </a:r>
                    </a:p>
                  </a:txBody>
                  <a:tcPr/>
                </a:tc>
                <a:tc>
                  <a:txBody>
                    <a:bodyPr/>
                    <a:lstStyle/>
                    <a:p>
                      <a:r>
                        <a:rPr lang="en-GB" sz="2400" b="1" dirty="0">
                          <a:solidFill>
                            <a:srgbClr val="FF3399"/>
                          </a:solidFill>
                          <a:latin typeface="Century Gothic" panose="020B0502020202020204" pitchFamily="34" charset="0"/>
                        </a:rPr>
                        <a:t>he goes, is going</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8E1C75DD-807A-4BD1-84D3-DD2ECA6D09FF}"/>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5A8E61F5-722B-4F15-8BF0-D0B1F4B6D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41" name="Picture 40">
            <a:extLst>
              <a:ext uri="{FF2B5EF4-FFF2-40B4-BE49-F238E27FC236}">
                <a16:creationId xmlns:a16="http://schemas.microsoft.com/office/drawing/2014/main" id="{75082D76-D5E9-4F01-A95E-38226ACF1592}"/>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42" name="TextBox 41">
            <a:extLst>
              <a:ext uri="{FF2B5EF4-FFF2-40B4-BE49-F238E27FC236}">
                <a16:creationId xmlns:a16="http://schemas.microsoft.com/office/drawing/2014/main" id="{370791AC-CA03-4D0D-B31D-587F9C2F1FB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7C4D2DEF-1494-462F-9AE3-89506E907707}"/>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4E319F28-16D8-40D5-A49B-F00A7E8AD595}"/>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ADF6387C-A5FC-42DC-AC95-7D4C3D44D776}"/>
              </a:ext>
            </a:extLst>
          </p:cNvPr>
          <p:cNvSpPr txBox="1"/>
          <p:nvPr/>
        </p:nvSpPr>
        <p:spPr>
          <a:xfrm>
            <a:off x="2202735" y="5493976"/>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6108A02A-BF8C-4335-8961-DABAD713B67D}"/>
              </a:ext>
            </a:extLst>
          </p:cNvPr>
          <p:cNvSpPr txBox="1"/>
          <p:nvPr/>
        </p:nvSpPr>
        <p:spPr>
          <a:xfrm>
            <a:off x="4656223" y="553259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617508A0-5840-4C30-992B-046984D5BB2E}"/>
              </a:ext>
            </a:extLst>
          </p:cNvPr>
          <p:cNvSpPr txBox="1"/>
          <p:nvPr/>
        </p:nvSpPr>
        <p:spPr>
          <a:xfrm>
            <a:off x="7672054" y="55381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80393F0A-62BC-488E-9059-8355D4F865D8}"/>
              </a:ext>
            </a:extLst>
          </p:cNvPr>
          <p:cNvSpPr txBox="1"/>
          <p:nvPr/>
        </p:nvSpPr>
        <p:spPr>
          <a:xfrm>
            <a:off x="2229830" y="460328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185BD63-AFAD-4021-A200-D41D21A69BA4}"/>
              </a:ext>
            </a:extLst>
          </p:cNvPr>
          <p:cNvSpPr txBox="1"/>
          <p:nvPr/>
        </p:nvSpPr>
        <p:spPr>
          <a:xfrm>
            <a:off x="4615070" y="459324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Nord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B43C3876-FB63-4D40-A8F2-CD6850988120}"/>
              </a:ext>
            </a:extLst>
          </p:cNvPr>
          <p:cNvSpPr txBox="1"/>
          <p:nvPr/>
        </p:nvSpPr>
        <p:spPr>
          <a:xfrm>
            <a:off x="7619093" y="461646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F68EE7B9-208E-4CB8-A9A5-0BA293545ECA}"/>
              </a:ext>
            </a:extLst>
          </p:cNvPr>
          <p:cNvSpPr txBox="1"/>
          <p:nvPr/>
        </p:nvSpPr>
        <p:spPr>
          <a:xfrm>
            <a:off x="2229830" y="369000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Sud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77C32FB2-C849-415B-9001-58A25F7F72E0}"/>
              </a:ext>
            </a:extLst>
          </p:cNvPr>
          <p:cNvSpPr txBox="1"/>
          <p:nvPr/>
        </p:nvSpPr>
        <p:spPr>
          <a:xfrm>
            <a:off x="4591966" y="372630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l’Ouest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ACC5A76C-C82D-44B4-B840-6FF9B61CF9E9}"/>
              </a:ext>
            </a:extLst>
          </p:cNvPr>
          <p:cNvSpPr txBox="1"/>
          <p:nvPr/>
        </p:nvSpPr>
        <p:spPr>
          <a:xfrm>
            <a:off x="7619093" y="36947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France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18049617-7B0C-4BC4-BB1C-DEA87DEA34DF}"/>
              </a:ext>
            </a:extLst>
          </p:cNvPr>
          <p:cNvSpPr txBox="1"/>
          <p:nvPr/>
        </p:nvSpPr>
        <p:spPr>
          <a:xfrm>
            <a:off x="2187399" y="2775916"/>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Canada</a:t>
            </a:r>
          </a:p>
        </p:txBody>
      </p:sp>
      <p:sp>
        <p:nvSpPr>
          <p:cNvPr id="84" name="TextBox 83">
            <a:extLst>
              <a:ext uri="{FF2B5EF4-FFF2-40B4-BE49-F238E27FC236}">
                <a16:creationId xmlns:a16="http://schemas.microsoft.com/office/drawing/2014/main" id="{4652AD09-925B-47C3-9C3C-23C41239A9C9}"/>
              </a:ext>
            </a:extLst>
          </p:cNvPr>
          <p:cNvSpPr txBox="1"/>
          <p:nvPr/>
        </p:nvSpPr>
        <p:spPr>
          <a:xfrm>
            <a:off x="4640673" y="278330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Québec</a:t>
            </a:r>
          </a:p>
        </p:txBody>
      </p:sp>
      <p:sp>
        <p:nvSpPr>
          <p:cNvPr id="85" name="TextBox 84">
            <a:extLst>
              <a:ext uri="{FF2B5EF4-FFF2-40B4-BE49-F238E27FC236}">
                <a16:creationId xmlns:a16="http://schemas.microsoft.com/office/drawing/2014/main" id="{BE7E1027-6893-4F75-BD62-A0932536E763}"/>
              </a:ext>
            </a:extLst>
          </p:cNvPr>
          <p:cNvSpPr txBox="1"/>
          <p:nvPr/>
        </p:nvSpPr>
        <p:spPr>
          <a:xfrm>
            <a:off x="7658922" y="2769663"/>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892F82B5-D129-46B8-9209-EE57AC02BA0A}"/>
              </a:ext>
            </a:extLst>
          </p:cNvPr>
          <p:cNvSpPr txBox="1"/>
          <p:nvPr/>
        </p:nvSpPr>
        <p:spPr>
          <a:xfrm>
            <a:off x="2187291" y="185503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parfois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5514AEC8-FC6D-47AE-95A2-0F42B9401A24}"/>
              </a:ext>
            </a:extLst>
          </p:cNvPr>
          <p:cNvSpPr txBox="1"/>
          <p:nvPr/>
        </p:nvSpPr>
        <p:spPr>
          <a:xfrm>
            <a:off x="4660746" y="18550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étudier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935B9842-FF28-4358-93D5-A14D7CD697ED}"/>
              </a:ext>
            </a:extLst>
          </p:cNvPr>
          <p:cNvSpPr txBox="1"/>
          <p:nvPr/>
        </p:nvSpPr>
        <p:spPr>
          <a:xfrm>
            <a:off x="7571037" y="183775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partager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7926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D49AC119-BCA5-4E90-9310-4B6BA72799F0}"/>
              </a:ext>
            </a:extLst>
          </p:cNvPr>
          <p:cNvGraphicFramePr>
            <a:graphicFrameLocks noGrp="1"/>
          </p:cNvGraphicFramePr>
          <p:nvPr>
            <p:extLst>
              <p:ext uri="{D42A27DB-BD31-4B8C-83A1-F6EECF244321}">
                <p14:modId xmlns:p14="http://schemas.microsoft.com/office/powerpoint/2010/main" val="3301264292"/>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parfois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partager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Canada</a:t>
                      </a:r>
                    </a:p>
                  </a:txBody>
                  <a:tcPr/>
                </a:tc>
                <a:tc>
                  <a:txBody>
                    <a:bodyPr/>
                    <a:lstStyle/>
                    <a:p>
                      <a:r>
                        <a:rPr lang="en-GB" sz="2400" b="1" dirty="0">
                          <a:solidFill>
                            <a:srgbClr val="002060"/>
                          </a:solidFill>
                          <a:latin typeface="Century Gothic" panose="020B0502020202020204" pitchFamily="34" charset="0"/>
                        </a:rPr>
                        <a:t>le Québec</a:t>
                      </a:r>
                    </a:p>
                  </a:txBody>
                  <a:tcPr/>
                </a:tc>
                <a:tc>
                  <a:txBody>
                    <a:bodyPr/>
                    <a:lstStyle/>
                    <a:p>
                      <a:r>
                        <a:rPr lang="en-GB" sz="2400" b="1" dirty="0" err="1">
                          <a:solidFill>
                            <a:srgbClr val="002060"/>
                          </a:solidFill>
                          <a:latin typeface="Century Gothic" panose="020B0502020202020204" pitchFamily="34" charset="0"/>
                        </a:rPr>
                        <a:t>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Sud</a:t>
                      </a:r>
                    </a:p>
                  </a:txBody>
                  <a:tcPr/>
                </a:tc>
                <a:tc>
                  <a:txBody>
                    <a:bodyPr/>
                    <a:lstStyle/>
                    <a:p>
                      <a:r>
                        <a:rPr lang="en-GB" sz="2300" b="1" dirty="0" err="1">
                          <a:solidFill>
                            <a:srgbClr val="002060"/>
                          </a:solidFill>
                          <a:latin typeface="Century Gothic" panose="020B0502020202020204" pitchFamily="34" charset="0"/>
                        </a:rPr>
                        <a:t>l’Ouest</a:t>
                      </a:r>
                      <a:endParaRPr lang="en-GB" sz="23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France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Nord</a:t>
                      </a:r>
                    </a:p>
                  </a:txBody>
                  <a:tcPr/>
                </a:tc>
                <a:tc>
                  <a:txBody>
                    <a:bodyPr/>
                    <a:lstStyle/>
                    <a:p>
                      <a:r>
                        <a:rPr lang="en-GB" sz="2400" b="1" dirty="0" err="1">
                          <a:solidFill>
                            <a:srgbClr val="002060"/>
                          </a:solidFill>
                          <a:latin typeface="Century Gothic" panose="020B0502020202020204" pitchFamily="34" charset="0"/>
                        </a:rPr>
                        <a:t>l’Est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7E120F9A-9FB3-4E9D-BC27-E72B22CC855B}"/>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DB01E29F-7987-406D-8E9D-863291A3D9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5" name="Picture 24">
            <a:extLst>
              <a:ext uri="{FF2B5EF4-FFF2-40B4-BE49-F238E27FC236}">
                <a16:creationId xmlns:a16="http://schemas.microsoft.com/office/drawing/2014/main" id="{A06BE58E-9683-4651-B0FD-31F337EBA98D}"/>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6" name="TextBox 25">
            <a:extLst>
              <a:ext uri="{FF2B5EF4-FFF2-40B4-BE49-F238E27FC236}">
                <a16:creationId xmlns:a16="http://schemas.microsoft.com/office/drawing/2014/main" id="{46CA69D2-2836-480B-9930-7477687E81C3}"/>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27CC0055-90E5-483F-BA6C-BA41B8B5FA33}"/>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64B5A084-DB3B-4B21-AC43-E5879536AEE0}"/>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09710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C8A56C22-D041-4D98-812C-601039E6AEF2}"/>
              </a:ext>
            </a:extLst>
          </p:cNvPr>
          <p:cNvGraphicFramePr>
            <a:graphicFrameLocks noGrp="1"/>
          </p:cNvGraphicFramePr>
          <p:nvPr>
            <p:extLst>
              <p:ext uri="{D42A27DB-BD31-4B8C-83A1-F6EECF244321}">
                <p14:modId xmlns:p14="http://schemas.microsoft.com/office/powerpoint/2010/main" val="600206255"/>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sometimes</a:t>
                      </a:r>
                    </a:p>
                  </a:txBody>
                  <a:tcPr/>
                </a:tc>
                <a:tc>
                  <a:txBody>
                    <a:bodyPr/>
                    <a:lstStyle/>
                    <a:p>
                      <a:r>
                        <a:rPr lang="en-GB" sz="2400" b="1" dirty="0">
                          <a:solidFill>
                            <a:srgbClr val="002060"/>
                          </a:solidFill>
                          <a:latin typeface="Century Gothic" panose="020B0502020202020204" pitchFamily="34" charset="0"/>
                        </a:rPr>
                        <a:t>to study, studying</a:t>
                      </a:r>
                    </a:p>
                  </a:txBody>
                  <a:tcPr/>
                </a:tc>
                <a:tc>
                  <a:txBody>
                    <a:bodyPr/>
                    <a:lstStyle/>
                    <a:p>
                      <a:r>
                        <a:rPr lang="en-GB" sz="2400" b="1" dirty="0">
                          <a:solidFill>
                            <a:srgbClr val="002060"/>
                          </a:solidFill>
                          <a:latin typeface="Century Gothic" panose="020B0502020202020204" pitchFamily="34" charset="0"/>
                        </a:rPr>
                        <a:t>to share, sharing</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Canada</a:t>
                      </a:r>
                    </a:p>
                  </a:txBody>
                  <a:tcPr/>
                </a:tc>
                <a:tc>
                  <a:txBody>
                    <a:bodyPr/>
                    <a:lstStyle/>
                    <a:p>
                      <a:r>
                        <a:rPr lang="en-GB" sz="2400" b="1" dirty="0">
                          <a:solidFill>
                            <a:srgbClr val="002060"/>
                          </a:solidFill>
                          <a:latin typeface="Century Gothic" panose="020B0502020202020204" pitchFamily="34" charset="0"/>
                        </a:rPr>
                        <a:t>Quebec</a:t>
                      </a:r>
                    </a:p>
                  </a:txBody>
                  <a:tcPr/>
                </a:tc>
                <a:tc>
                  <a:txBody>
                    <a:bodyPr/>
                    <a:lstStyle/>
                    <a:p>
                      <a:r>
                        <a:rPr lang="en-GB" sz="2400" b="1" dirty="0">
                          <a:solidFill>
                            <a:srgbClr val="002060"/>
                          </a:solidFill>
                          <a:latin typeface="Century Gothic" panose="020B0502020202020204" pitchFamily="34" charset="0"/>
                        </a:rPr>
                        <a:t>in, to </a:t>
                      </a:r>
                      <a:r>
                        <a:rPr lang="en-GB" sz="1600" b="1" dirty="0">
                          <a:solidFill>
                            <a:srgbClr val="002060"/>
                          </a:solidFill>
                          <a:latin typeface="Century Gothic" panose="020B0502020202020204" pitchFamily="34" charset="0"/>
                        </a:rPr>
                        <a:t>(fem. countries)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south</a:t>
                      </a:r>
                    </a:p>
                  </a:txBody>
                  <a:tcPr/>
                </a:tc>
                <a:tc>
                  <a:txBody>
                    <a:bodyPr/>
                    <a:lstStyle/>
                    <a:p>
                      <a:r>
                        <a:rPr lang="en-GB" sz="2300" b="1" dirty="0">
                          <a:solidFill>
                            <a:srgbClr val="002060"/>
                          </a:solidFill>
                          <a:latin typeface="Century Gothic" panose="020B0502020202020204" pitchFamily="34" charset="0"/>
                        </a:rPr>
                        <a:t>(the) west</a:t>
                      </a:r>
                    </a:p>
                  </a:txBody>
                  <a:tcPr/>
                </a:tc>
                <a:tc>
                  <a:txBody>
                    <a:bodyPr/>
                    <a:lstStyle/>
                    <a:p>
                      <a:r>
                        <a:rPr lang="en-GB" sz="2400" b="1" dirty="0">
                          <a:solidFill>
                            <a:srgbClr val="002060"/>
                          </a:solidFill>
                          <a:latin typeface="Century Gothic" panose="020B0502020202020204" pitchFamily="34" charset="0"/>
                        </a:rPr>
                        <a:t>France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she goes, is going</a:t>
                      </a:r>
                    </a:p>
                  </a:txBody>
                  <a:tcPr/>
                </a:tc>
                <a:tc>
                  <a:txBody>
                    <a:bodyPr/>
                    <a:lstStyle/>
                    <a:p>
                      <a:r>
                        <a:rPr lang="en-GB" sz="2400" b="1" dirty="0">
                          <a:solidFill>
                            <a:srgbClr val="002060"/>
                          </a:solidFill>
                          <a:latin typeface="Century Gothic" panose="020B0502020202020204" pitchFamily="34" charset="0"/>
                        </a:rPr>
                        <a:t>(the) north</a:t>
                      </a:r>
                    </a:p>
                  </a:txBody>
                  <a:tcPr/>
                </a:tc>
                <a:tc>
                  <a:txBody>
                    <a:bodyPr/>
                    <a:lstStyle/>
                    <a:p>
                      <a:r>
                        <a:rPr lang="en-GB" sz="2400" b="1" dirty="0">
                          <a:solidFill>
                            <a:srgbClr val="002060"/>
                          </a:solidFill>
                          <a:latin typeface="Century Gothic" panose="020B0502020202020204" pitchFamily="34" charset="0"/>
                        </a:rPr>
                        <a:t>(the) east</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400" b="1" dirty="0">
                          <a:solidFill>
                            <a:srgbClr val="002060"/>
                          </a:solidFill>
                          <a:latin typeface="Century Gothic" panose="020B0502020202020204" pitchFamily="34" charset="0"/>
                        </a:rPr>
                        <a:t>he goes, is going</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5ED4E8E1-5ECF-413A-8513-43742A31413A}"/>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A0967B71-1C19-4B83-B355-EB4E44287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4" name="Picture 23">
            <a:extLst>
              <a:ext uri="{FF2B5EF4-FFF2-40B4-BE49-F238E27FC236}">
                <a16:creationId xmlns:a16="http://schemas.microsoft.com/office/drawing/2014/main" id="{0ADF8214-37D4-49AA-AC31-36210F64DCC1}"/>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7" name="TextBox 26">
            <a:extLst>
              <a:ext uri="{FF2B5EF4-FFF2-40B4-BE49-F238E27FC236}">
                <a16:creationId xmlns:a16="http://schemas.microsoft.com/office/drawing/2014/main" id="{42ACB446-46D2-4428-BF00-4533F0D10C1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4F8B74A7-80EE-4EEA-957D-2B37DF72BE13}"/>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A88AC539-0CC9-4AD8-85D8-0AB7F3BD873E}"/>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169207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0" name="Google Shape;157;p2">
            <a:hlinkClick r:id="" action="ppaction://noaction">
              <a:snd r:embed="rId5" name="1_1.wav"/>
            </a:hlinkClick>
            <a:extLst>
              <a:ext uri="{FF2B5EF4-FFF2-40B4-BE49-F238E27FC236}">
                <a16:creationId xmlns:a16="http://schemas.microsoft.com/office/drawing/2014/main" id="{E1639FCC-7BB4-4B66-9D2B-F7095298244C}"/>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751666" y="5590349"/>
            <a:ext cx="10957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go/I am going to Montréal.</a:t>
            </a:r>
          </a:p>
        </p:txBody>
      </p:sp>
      <p:sp>
        <p:nvSpPr>
          <p:cNvPr id="11" name="TextBox 10">
            <a:extLst>
              <a:ext uri="{FF2B5EF4-FFF2-40B4-BE49-F238E27FC236}">
                <a16:creationId xmlns:a16="http://schemas.microsoft.com/office/drawing/2014/main" id="{0FC44D27-8072-4DFA-BF0C-B054ABFCF04C}"/>
              </a:ext>
            </a:extLst>
          </p:cNvPr>
          <p:cNvSpPr txBox="1"/>
          <p:nvPr/>
        </p:nvSpPr>
        <p:spPr>
          <a:xfrm>
            <a:off x="712343" y="3600283"/>
            <a:ext cx="114403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à</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Montréal.</a:t>
            </a:r>
          </a:p>
        </p:txBody>
      </p:sp>
      <p:sp>
        <p:nvSpPr>
          <p:cNvPr id="12" name="Arc 11">
            <a:extLst>
              <a:ext uri="{FF2B5EF4-FFF2-40B4-BE49-F238E27FC236}">
                <a16:creationId xmlns:a16="http://schemas.microsoft.com/office/drawing/2014/main" id="{AED55664-EFE9-484D-998E-3561DB3A1751}"/>
              </a:ext>
            </a:extLst>
          </p:cNvPr>
          <p:cNvSpPr/>
          <p:nvPr/>
        </p:nvSpPr>
        <p:spPr>
          <a:xfrm rot="7925323">
            <a:off x="4092169" y="3346745"/>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13" name="CustomShape 23">
            <a:hlinkClick r:id="" action="ppaction://noaction">
              <a:snd r:embed="rId6" name="4.1_liaison.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5" name="Picture 14" descr="A picture containing sky, outdoor, city, nature&#10;&#10;Description automatically generated">
            <a:extLst>
              <a:ext uri="{FF2B5EF4-FFF2-40B4-BE49-F238E27FC236}">
                <a16:creationId xmlns:a16="http://schemas.microsoft.com/office/drawing/2014/main" id="{BAE73FD9-25F7-4041-B6A4-B5041D060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0446" y="458970"/>
            <a:ext cx="4280203" cy="2853468"/>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A80EA83C-41FE-4870-89C5-1D1B16042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395" y="1104945"/>
            <a:ext cx="3376026" cy="2532020"/>
          </a:xfrm>
          <a:prstGeom prst="rect">
            <a:avLst/>
          </a:prstGeom>
        </p:spPr>
      </p:pic>
    </p:spTree>
    <p:extLst>
      <p:ext uri="{BB962C8B-B14F-4D97-AF65-F5344CB8AC3E}">
        <p14:creationId xmlns:p14="http://schemas.microsoft.com/office/powerpoint/2010/main" val="20178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865950" y="5597650"/>
            <a:ext cx="10957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am in Toronto.</a:t>
            </a:r>
          </a:p>
        </p:txBody>
      </p:sp>
      <p:sp>
        <p:nvSpPr>
          <p:cNvPr id="11" name="TextBox 10">
            <a:extLst>
              <a:ext uri="{FF2B5EF4-FFF2-40B4-BE49-F238E27FC236}">
                <a16:creationId xmlns:a16="http://schemas.microsoft.com/office/drawing/2014/main" id="{0FC44D27-8072-4DFA-BF0C-B054ABFCF04C}"/>
              </a:ext>
            </a:extLst>
          </p:cNvPr>
          <p:cNvSpPr txBox="1"/>
          <p:nvPr/>
        </p:nvSpPr>
        <p:spPr>
          <a:xfrm>
            <a:off x="1138528" y="3851633"/>
            <a:ext cx="114403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sui</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à</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Toronto.</a:t>
            </a:r>
          </a:p>
        </p:txBody>
      </p:sp>
      <p:sp>
        <p:nvSpPr>
          <p:cNvPr id="12" name="Arc 11">
            <a:extLst>
              <a:ext uri="{FF2B5EF4-FFF2-40B4-BE49-F238E27FC236}">
                <a16:creationId xmlns:a16="http://schemas.microsoft.com/office/drawing/2014/main" id="{AED55664-EFE9-484D-998E-3561DB3A1751}"/>
              </a:ext>
            </a:extLst>
          </p:cNvPr>
          <p:cNvSpPr/>
          <p:nvPr/>
        </p:nvSpPr>
        <p:spPr>
          <a:xfrm rot="7925323">
            <a:off x="4292360" y="3555556"/>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13" name="CustomShape 23">
            <a:hlinkClick r:id="" action="ppaction://noaction">
              <a:snd r:embed="rId5" name="4.2_liai.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body of water with trees and buildings in the background&#10;&#10;Description automatically generated">
            <a:extLst>
              <a:ext uri="{FF2B5EF4-FFF2-40B4-BE49-F238E27FC236}">
                <a16:creationId xmlns:a16="http://schemas.microsoft.com/office/drawing/2014/main" id="{AD8D5440-F89B-4ACE-84B9-70BF5FE84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130" y="231564"/>
            <a:ext cx="5852160" cy="3596640"/>
          </a:xfrm>
          <a:prstGeom prst="rect">
            <a:avLst/>
          </a:prstGeom>
        </p:spPr>
      </p:pic>
      <p:sp>
        <p:nvSpPr>
          <p:cNvPr id="14" name="Speech Bubble: Rectangle with Corners Rounded 13">
            <a:extLst>
              <a:ext uri="{FF2B5EF4-FFF2-40B4-BE49-F238E27FC236}">
                <a16:creationId xmlns:a16="http://schemas.microsoft.com/office/drawing/2014/main" id="{26CB90A2-42E8-4B78-9490-338CC0A7592A}"/>
              </a:ext>
            </a:extLst>
          </p:cNvPr>
          <p:cNvSpPr/>
          <p:nvPr/>
        </p:nvSpPr>
        <p:spPr>
          <a:xfrm>
            <a:off x="502054" y="1612713"/>
            <a:ext cx="3376266" cy="1492492"/>
          </a:xfrm>
          <a:prstGeom prst="wedgeRoundRectCallout">
            <a:avLst>
              <a:gd name="adj1" fmla="val 77064"/>
              <a:gd name="adj2" fmla="val -163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Toronto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grande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ville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au Canada.</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15" name="Google Shape;157;p2">
            <a:hlinkClick r:id="" action="ppaction://noaction">
              <a:snd r:embed="rId7" name="1_1.wav"/>
            </a:hlinkClick>
            <a:extLst>
              <a:ext uri="{FF2B5EF4-FFF2-40B4-BE49-F238E27FC236}">
                <a16:creationId xmlns:a16="http://schemas.microsoft.com/office/drawing/2014/main" id="{9422DC24-533F-44DE-8CD8-72128FAB4730}"/>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27245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184244" y="4889226"/>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 I am going (in)to the garden.</a:t>
            </a:r>
          </a:p>
        </p:txBody>
      </p:sp>
      <p:sp>
        <p:nvSpPr>
          <p:cNvPr id="11" name="TextBox 10">
            <a:extLst>
              <a:ext uri="{FF2B5EF4-FFF2-40B4-BE49-F238E27FC236}">
                <a16:creationId xmlns:a16="http://schemas.microsoft.com/office/drawing/2014/main" id="{0FC44D27-8072-4DFA-BF0C-B054ABFCF04C}"/>
              </a:ext>
            </a:extLst>
          </p:cNvPr>
          <p:cNvSpPr txBox="1"/>
          <p:nvPr/>
        </p:nvSpPr>
        <p:spPr>
          <a:xfrm>
            <a:off x="184244" y="3386962"/>
            <a:ext cx="1182351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8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dans le </a:t>
            </a:r>
            <a:r>
              <a:rPr kumimoji="0" lang="en-GB" sz="8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jardin</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3" name="CustomShape 23">
            <a:hlinkClick r:id="" action="ppaction://noaction">
              <a:snd r:embed="rId5" name="4.4.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4" name="Picture 13" descr="A picture containing plant, tree, sky, outdoor&#10;&#10;Description automatically generated">
            <a:extLst>
              <a:ext uri="{FF2B5EF4-FFF2-40B4-BE49-F238E27FC236}">
                <a16:creationId xmlns:a16="http://schemas.microsoft.com/office/drawing/2014/main" id="{F340BEBB-7D5F-4266-90E3-264BA6404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130" y="136113"/>
            <a:ext cx="6096000" cy="3429000"/>
          </a:xfrm>
          <a:prstGeom prst="rect">
            <a:avLst/>
          </a:prstGeom>
        </p:spPr>
      </p:pic>
      <p:sp>
        <p:nvSpPr>
          <p:cNvPr id="15" name="Speech Bubble: Rectangle with Corners Rounded 14">
            <a:extLst>
              <a:ext uri="{FF2B5EF4-FFF2-40B4-BE49-F238E27FC236}">
                <a16:creationId xmlns:a16="http://schemas.microsoft.com/office/drawing/2014/main" id="{1866E9B9-37AA-4AC5-923B-4AD62CDA4754}"/>
              </a:ext>
            </a:extLst>
          </p:cNvPr>
          <p:cNvSpPr/>
          <p:nvPr/>
        </p:nvSpPr>
        <p:spPr>
          <a:xfrm>
            <a:off x="502054" y="1612713"/>
            <a:ext cx="3376266" cy="1492492"/>
          </a:xfrm>
          <a:prstGeom prst="wedgeRoundRectCallout">
            <a:avLst>
              <a:gd name="adj1" fmla="val 77064"/>
              <a:gd name="adj2" fmla="val -163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le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jardin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botanique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à Montréal.</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12" name="Google Shape;157;p2">
            <a:hlinkClick r:id="" action="ppaction://noaction">
              <a:snd r:embed="rId7" name="1_1.wav"/>
            </a:hlinkClick>
            <a:extLst>
              <a:ext uri="{FF2B5EF4-FFF2-40B4-BE49-F238E27FC236}">
                <a16:creationId xmlns:a16="http://schemas.microsoft.com/office/drawing/2014/main" id="{FD366CBF-268D-4E91-87F6-8E002E781544}"/>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2666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663989" y="5492143"/>
            <a:ext cx="1170922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 I am going into the house.</a:t>
            </a:r>
          </a:p>
        </p:txBody>
      </p:sp>
      <p:sp>
        <p:nvSpPr>
          <p:cNvPr id="11" name="TextBox 10">
            <a:extLst>
              <a:ext uri="{FF2B5EF4-FFF2-40B4-BE49-F238E27FC236}">
                <a16:creationId xmlns:a16="http://schemas.microsoft.com/office/drawing/2014/main" id="{0FC44D27-8072-4DFA-BF0C-B054ABFCF04C}"/>
              </a:ext>
            </a:extLst>
          </p:cNvPr>
          <p:cNvSpPr txBox="1"/>
          <p:nvPr/>
        </p:nvSpPr>
        <p:spPr>
          <a:xfrm>
            <a:off x="184011" y="4020656"/>
            <a:ext cx="1277375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8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8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r>
              <a:rPr kumimoji="0" lang="en-GB" sz="8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dans la </a:t>
            </a:r>
            <a:r>
              <a:rPr kumimoji="0" lang="en-GB" sz="8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maison</a:t>
            </a:r>
            <a:r>
              <a:rPr kumimoji="0" lang="en-GB" sz="8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3" name="CustomShape 23">
            <a:hlinkClick r:id="" action="ppaction://noaction">
              <a:snd r:embed="rId5" name="4.3.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4" name="Picture 13" descr="A picture containing grass, outdoor, sky, building&#10;&#10;Description automatically generated">
            <a:extLst>
              <a:ext uri="{FF2B5EF4-FFF2-40B4-BE49-F238E27FC236}">
                <a16:creationId xmlns:a16="http://schemas.microsoft.com/office/drawing/2014/main" id="{A72CA18A-7230-4E6D-9684-BA9ABA9F3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8256" y="208732"/>
            <a:ext cx="6416277" cy="3939995"/>
          </a:xfrm>
          <a:prstGeom prst="rect">
            <a:avLst/>
          </a:prstGeom>
        </p:spPr>
      </p:pic>
      <p:sp>
        <p:nvSpPr>
          <p:cNvPr id="15" name="Speech Bubble: Rectangle with Corners Rounded 14">
            <a:extLst>
              <a:ext uri="{FF2B5EF4-FFF2-40B4-BE49-F238E27FC236}">
                <a16:creationId xmlns:a16="http://schemas.microsoft.com/office/drawing/2014/main" id="{99B4E39B-A4DE-4E22-A89F-5A9FA740320A}"/>
              </a:ext>
            </a:extLst>
          </p:cNvPr>
          <p:cNvSpPr/>
          <p:nvPr/>
        </p:nvSpPr>
        <p:spPr>
          <a:xfrm>
            <a:off x="502054" y="1612713"/>
            <a:ext cx="3376266" cy="1492492"/>
          </a:xfrm>
          <a:prstGeom prst="wedgeRoundRectCallout">
            <a:avLst>
              <a:gd name="adj1" fmla="val 77064"/>
              <a:gd name="adj2" fmla="val -163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grande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maison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à Montréal.</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12" name="Google Shape;157;p2">
            <a:hlinkClick r:id="" action="ppaction://noaction">
              <a:snd r:embed="rId7" name="1_1.wav"/>
            </a:hlinkClick>
            <a:extLst>
              <a:ext uri="{FF2B5EF4-FFF2-40B4-BE49-F238E27FC236}">
                <a16:creationId xmlns:a16="http://schemas.microsoft.com/office/drawing/2014/main" id="{4415EF55-2E76-4434-AAB5-798F177F3296}"/>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04773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751666" y="5580801"/>
            <a:ext cx="10957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 I am going to Ottawa.</a:t>
            </a:r>
          </a:p>
        </p:txBody>
      </p:sp>
      <p:sp>
        <p:nvSpPr>
          <p:cNvPr id="11" name="TextBox 10">
            <a:extLst>
              <a:ext uri="{FF2B5EF4-FFF2-40B4-BE49-F238E27FC236}">
                <a16:creationId xmlns:a16="http://schemas.microsoft.com/office/drawing/2014/main" id="{0FC44D27-8072-4DFA-BF0C-B054ABFCF04C}"/>
              </a:ext>
            </a:extLst>
          </p:cNvPr>
          <p:cNvSpPr txBox="1"/>
          <p:nvPr/>
        </p:nvSpPr>
        <p:spPr>
          <a:xfrm>
            <a:off x="832529" y="3893883"/>
            <a:ext cx="114403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96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a:t>
            </a:r>
            <a:r>
              <a:rPr kumimoji="0" lang="en-GB" sz="96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s</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96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à</a:t>
            </a:r>
            <a:r>
              <a:rPr kumimoji="0" lang="en-GB" sz="9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Ottawa.</a:t>
            </a:r>
          </a:p>
        </p:txBody>
      </p:sp>
      <p:sp>
        <p:nvSpPr>
          <p:cNvPr id="12" name="Arc 11">
            <a:extLst>
              <a:ext uri="{FF2B5EF4-FFF2-40B4-BE49-F238E27FC236}">
                <a16:creationId xmlns:a16="http://schemas.microsoft.com/office/drawing/2014/main" id="{AED55664-EFE9-484D-998E-3561DB3A1751}"/>
              </a:ext>
            </a:extLst>
          </p:cNvPr>
          <p:cNvSpPr/>
          <p:nvPr/>
        </p:nvSpPr>
        <p:spPr>
          <a:xfrm rot="7925323">
            <a:off x="4212356" y="3547498"/>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13" name="CustomShape 23">
            <a:hlinkClick r:id="" action="ppaction://noaction">
              <a:snd r:embed="rId5" name="4.5_liai.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Map&#10;&#10;Description automatically generated">
            <a:extLst>
              <a:ext uri="{FF2B5EF4-FFF2-40B4-BE49-F238E27FC236}">
                <a16:creationId xmlns:a16="http://schemas.microsoft.com/office/drawing/2014/main" id="{0E5E4C54-A07C-4C24-BD77-A583A74B5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2578" y="458970"/>
            <a:ext cx="6038850" cy="3095625"/>
          </a:xfrm>
          <a:prstGeom prst="rect">
            <a:avLst/>
          </a:prstGeom>
        </p:spPr>
      </p:pic>
      <p:pic>
        <p:nvPicPr>
          <p:cNvPr id="6" name="Picture 5" descr="Icon&#10;&#10;Description automatically generated">
            <a:extLst>
              <a:ext uri="{FF2B5EF4-FFF2-40B4-BE49-F238E27FC236}">
                <a16:creationId xmlns:a16="http://schemas.microsoft.com/office/drawing/2014/main" id="{E76BC52B-DDF9-46F8-B5F8-6D96D546EE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68" y="1077506"/>
            <a:ext cx="1259168" cy="2004646"/>
          </a:xfrm>
          <a:prstGeom prst="rect">
            <a:avLst/>
          </a:prstGeom>
        </p:spPr>
      </p:pic>
      <p:sp>
        <p:nvSpPr>
          <p:cNvPr id="15" name="Google Shape;157;p2">
            <a:hlinkClick r:id="" action="ppaction://noaction">
              <a:snd r:embed="rId8" name="1_1.wav"/>
            </a:hlinkClick>
            <a:extLst>
              <a:ext uri="{FF2B5EF4-FFF2-40B4-BE49-F238E27FC236}">
                <a16:creationId xmlns:a16="http://schemas.microsoft.com/office/drawing/2014/main" id="{F7A70E75-AADA-4F02-A8E3-0DCDE18B65D7}"/>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4" name="Speech Bubble: Rectangle with Corners Rounded 13">
            <a:extLst>
              <a:ext uri="{FF2B5EF4-FFF2-40B4-BE49-F238E27FC236}">
                <a16:creationId xmlns:a16="http://schemas.microsoft.com/office/drawing/2014/main" id="{988F9B5B-9352-4DEE-BE66-F193856A5FCC}"/>
              </a:ext>
            </a:extLst>
          </p:cNvPr>
          <p:cNvSpPr/>
          <p:nvPr/>
        </p:nvSpPr>
        <p:spPr>
          <a:xfrm>
            <a:off x="953072" y="1999577"/>
            <a:ext cx="3376266" cy="1492492"/>
          </a:xfrm>
          <a:prstGeom prst="wedgeRoundRectCallout">
            <a:avLst>
              <a:gd name="adj1" fmla="val 158314"/>
              <a:gd name="adj2" fmla="val 166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Ottawa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la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capitale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35486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832529" y="5492143"/>
            <a:ext cx="10957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 I am going to the south.</a:t>
            </a:r>
          </a:p>
        </p:txBody>
      </p:sp>
      <p:sp>
        <p:nvSpPr>
          <p:cNvPr id="11" name="TextBox 10">
            <a:extLst>
              <a:ext uri="{FF2B5EF4-FFF2-40B4-BE49-F238E27FC236}">
                <a16:creationId xmlns:a16="http://schemas.microsoft.com/office/drawing/2014/main" id="{0FC44D27-8072-4DFA-BF0C-B054ABFCF04C}"/>
              </a:ext>
            </a:extLst>
          </p:cNvPr>
          <p:cNvSpPr txBox="1"/>
          <p:nvPr/>
        </p:nvSpPr>
        <p:spPr>
          <a:xfrm>
            <a:off x="832529" y="3730987"/>
            <a:ext cx="1205865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8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dans le Sud.</a:t>
            </a:r>
          </a:p>
        </p:txBody>
      </p:sp>
      <p:sp>
        <p:nvSpPr>
          <p:cNvPr id="13" name="CustomShape 23">
            <a:hlinkClick r:id="" action="ppaction://noaction">
              <a:snd r:embed="rId5" name="4.6.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Picture 15" descr="Shape&#10;&#10;Description automatically generated">
            <a:extLst>
              <a:ext uri="{FF2B5EF4-FFF2-40B4-BE49-F238E27FC236}">
                <a16:creationId xmlns:a16="http://schemas.microsoft.com/office/drawing/2014/main" id="{45292994-4EBC-46EB-9E98-78F2D608757F}"/>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728752" y="492218"/>
            <a:ext cx="3165113" cy="3165113"/>
          </a:xfrm>
          <a:prstGeom prst="rect">
            <a:avLst/>
          </a:prstGeom>
        </p:spPr>
      </p:pic>
      <p:pic>
        <p:nvPicPr>
          <p:cNvPr id="20" name="Picture 19">
            <a:extLst>
              <a:ext uri="{FF2B5EF4-FFF2-40B4-BE49-F238E27FC236}">
                <a16:creationId xmlns:a16="http://schemas.microsoft.com/office/drawing/2014/main" id="{6FC8D3C8-F458-4330-A373-2D4DB7FF132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941372" y="617568"/>
            <a:ext cx="4194079" cy="2889843"/>
          </a:xfrm>
          <a:prstGeom prst="rect">
            <a:avLst/>
          </a:prstGeom>
        </p:spPr>
      </p:pic>
      <p:sp>
        <p:nvSpPr>
          <p:cNvPr id="12" name="Google Shape;157;p2">
            <a:hlinkClick r:id="" action="ppaction://noaction">
              <a:snd r:embed="rId8" name="1_1.wav"/>
            </a:hlinkClick>
            <a:extLst>
              <a:ext uri="{FF2B5EF4-FFF2-40B4-BE49-F238E27FC236}">
                <a16:creationId xmlns:a16="http://schemas.microsoft.com/office/drawing/2014/main" id="{B1095AFA-07D1-44A7-A9C0-3832F6D4E9D6}"/>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7235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4D0D032B-7DDE-4764-8630-4A378B230713}"/>
              </a:ext>
            </a:extLst>
          </p:cNvPr>
          <p:cNvGraphicFramePr>
            <a:graphicFrameLocks noGrp="1"/>
          </p:cNvGraphicFramePr>
          <p:nvPr/>
        </p:nvGraphicFramePr>
        <p:xfrm>
          <a:off x="6096000" y="2362365"/>
          <a:ext cx="5669099" cy="3816681"/>
        </p:xfrm>
        <a:graphic>
          <a:graphicData uri="http://schemas.openxmlformats.org/drawingml/2006/table">
            <a:tbl>
              <a:tblPr firstRow="1" bandRow="1">
                <a:noFill/>
              </a:tblPr>
              <a:tblGrid>
                <a:gridCol w="1045705">
                  <a:extLst>
                    <a:ext uri="{9D8B030D-6E8A-4147-A177-3AD203B41FA5}">
                      <a16:colId xmlns:a16="http://schemas.microsoft.com/office/drawing/2014/main" val="2145662844"/>
                    </a:ext>
                  </a:extLst>
                </a:gridCol>
                <a:gridCol w="2217420">
                  <a:extLst>
                    <a:ext uri="{9D8B030D-6E8A-4147-A177-3AD203B41FA5}">
                      <a16:colId xmlns:a16="http://schemas.microsoft.com/office/drawing/2014/main" val="2633898058"/>
                    </a:ext>
                  </a:extLst>
                </a:gridCol>
                <a:gridCol w="2405974">
                  <a:extLst>
                    <a:ext uri="{9D8B030D-6E8A-4147-A177-3AD203B41FA5}">
                      <a16:colId xmlns:a16="http://schemas.microsoft.com/office/drawing/2014/main" val="1120597939"/>
                    </a:ext>
                  </a:extLst>
                </a:gridCol>
              </a:tblGrid>
              <a:tr h="870423">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nvGraphicFramePr>
        <p:xfrm>
          <a:off x="280175" y="2362365"/>
          <a:ext cx="5669099" cy="3816681"/>
        </p:xfrm>
        <a:graphic>
          <a:graphicData uri="http://schemas.openxmlformats.org/drawingml/2006/table">
            <a:tbl>
              <a:tblPr firstRow="1" bandRow="1">
                <a:noFill/>
              </a:tblPr>
              <a:tblGrid>
                <a:gridCol w="1045705">
                  <a:extLst>
                    <a:ext uri="{9D8B030D-6E8A-4147-A177-3AD203B41FA5}">
                      <a16:colId xmlns:a16="http://schemas.microsoft.com/office/drawing/2014/main" val="2145662844"/>
                    </a:ext>
                  </a:extLst>
                </a:gridCol>
                <a:gridCol w="2217420">
                  <a:extLst>
                    <a:ext uri="{9D8B030D-6E8A-4147-A177-3AD203B41FA5}">
                      <a16:colId xmlns:a16="http://schemas.microsoft.com/office/drawing/2014/main" val="2633898058"/>
                    </a:ext>
                  </a:extLst>
                </a:gridCol>
                <a:gridCol w="2405974">
                  <a:extLst>
                    <a:ext uri="{9D8B030D-6E8A-4147-A177-3AD203B41FA5}">
                      <a16:colId xmlns:a16="http://schemas.microsoft.com/office/drawing/2014/main" val="1120597939"/>
                    </a:ext>
                  </a:extLst>
                </a:gridCol>
              </a:tblGrid>
              <a:tr h="870423">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461" y="914648"/>
            <a:ext cx="914400" cy="914400"/>
          </a:xfrm>
          <a:prstGeom prst="rect">
            <a:avLst/>
          </a:prstGeom>
        </p:spPr>
      </p:pic>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25161" y="1008771"/>
            <a:ext cx="8696172"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Mylène is still looking for Aunt Renée.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Google Shape;108;p3">
            <a:hlinkClick r:id="" action="ppaction://noaction">
              <a:snd r:embed="rId6" name="2_2.wav"/>
            </a:hlinkClick>
            <a:extLst>
              <a:ext uri="{FF2B5EF4-FFF2-40B4-BE49-F238E27FC236}">
                <a16:creationId xmlns:a16="http://schemas.microsoft.com/office/drawing/2014/main" id="{8A172C33-597D-45A1-8713-22EC248A9CBC}"/>
              </a:ext>
            </a:extLst>
          </p:cNvPr>
          <p:cNvSpPr txBox="1"/>
          <p:nvPr/>
        </p:nvSpPr>
        <p:spPr>
          <a:xfrm>
            <a:off x="1125161" y="1010106"/>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Mylène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9" name="CustomShape 23">
            <a:hlinkClick r:id="" action="ppaction://noaction">
              <a:snd r:embed="rId7" name="2_3b.wav"/>
            </a:hlinkClick>
            <a:extLst>
              <a:ext uri="{FF2B5EF4-FFF2-40B4-BE49-F238E27FC236}">
                <a16:creationId xmlns:a16="http://schemas.microsoft.com/office/drawing/2014/main" id="{CB73AB5D-F244-4241-81E4-DCB1D86D59E2}"/>
              </a:ext>
            </a:extLst>
          </p:cNvPr>
          <p:cNvSpPr/>
          <p:nvPr/>
        </p:nvSpPr>
        <p:spPr>
          <a:xfrm>
            <a:off x="598821" y="342900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4" name="Google Shape;108;p3">
            <a:hlinkClick r:id="" action="ppaction://noaction">
              <a:snd r:embed="rId8" name="2_1.wav"/>
            </a:hlinkClick>
            <a:extLst>
              <a:ext uri="{FF2B5EF4-FFF2-40B4-BE49-F238E27FC236}">
                <a16:creationId xmlns:a16="http://schemas.microsoft.com/office/drawing/2014/main" id="{65688D1E-5B60-4761-A7D3-786313999804}"/>
              </a:ext>
            </a:extLst>
          </p:cNvPr>
          <p:cNvSpPr txBox="1"/>
          <p:nvPr/>
        </p:nvSpPr>
        <p:spPr>
          <a:xfrm>
            <a:off x="138674" y="485591"/>
            <a:ext cx="107398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Mylène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téléphone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6" name="Picture 15">
            <a:extLst>
              <a:ext uri="{FF2B5EF4-FFF2-40B4-BE49-F238E27FC236}">
                <a16:creationId xmlns:a16="http://schemas.microsoft.com/office/drawing/2014/main" id="{0A447F4F-1C8F-4B0A-923E-AE3269E531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5447" y="3429000"/>
            <a:ext cx="384106" cy="400110"/>
          </a:xfrm>
          <a:prstGeom prst="rect">
            <a:avLst/>
          </a:prstGeom>
        </p:spPr>
      </p:pic>
      <p:pic>
        <p:nvPicPr>
          <p:cNvPr id="22" name="Picture 21">
            <a:extLst>
              <a:ext uri="{FF2B5EF4-FFF2-40B4-BE49-F238E27FC236}">
                <a16:creationId xmlns:a16="http://schemas.microsoft.com/office/drawing/2014/main" id="{4B13E225-166B-42E3-9708-DF006A418D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0424" y="2748028"/>
            <a:ext cx="451477" cy="457163"/>
          </a:xfrm>
          <a:prstGeom prst="rect">
            <a:avLst/>
          </a:prstGeom>
        </p:spPr>
      </p:pic>
      <p:sp>
        <p:nvSpPr>
          <p:cNvPr id="24" name="CustomShape 23">
            <a:hlinkClick r:id="" action="ppaction://noaction">
              <a:snd r:embed="rId11" name="2_4b.wav"/>
            </a:hlinkClick>
            <a:extLst>
              <a:ext uri="{FF2B5EF4-FFF2-40B4-BE49-F238E27FC236}">
                <a16:creationId xmlns:a16="http://schemas.microsoft.com/office/drawing/2014/main" id="{90B2F28D-4EB2-41BD-9F69-F2A2A5527988}"/>
              </a:ext>
            </a:extLst>
          </p:cNvPr>
          <p:cNvSpPr/>
          <p:nvPr/>
        </p:nvSpPr>
        <p:spPr>
          <a:xfrm>
            <a:off x="587262" y="445333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2" name="2_5b.wav"/>
            </a:hlinkClick>
            <a:extLst>
              <a:ext uri="{FF2B5EF4-FFF2-40B4-BE49-F238E27FC236}">
                <a16:creationId xmlns:a16="http://schemas.microsoft.com/office/drawing/2014/main" id="{87968B7F-3859-4FC4-B3E1-8651F8BB28C0}"/>
              </a:ext>
            </a:extLst>
          </p:cNvPr>
          <p:cNvSpPr/>
          <p:nvPr/>
        </p:nvSpPr>
        <p:spPr>
          <a:xfrm>
            <a:off x="587262" y="55199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6" name="CustomShape 23">
            <a:hlinkClick r:id="" action="ppaction://noaction">
              <a:snd r:embed="rId13" name="2_6b.wav"/>
            </a:hlinkClick>
            <a:extLst>
              <a:ext uri="{FF2B5EF4-FFF2-40B4-BE49-F238E27FC236}">
                <a16:creationId xmlns:a16="http://schemas.microsoft.com/office/drawing/2014/main" id="{3B8440C7-3D99-41C9-BB5F-7C9A797F9CC2}"/>
              </a:ext>
            </a:extLst>
          </p:cNvPr>
          <p:cNvSpPr/>
          <p:nvPr/>
        </p:nvSpPr>
        <p:spPr>
          <a:xfrm>
            <a:off x="6414646" y="342900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7" name="Picture 26">
            <a:extLst>
              <a:ext uri="{FF2B5EF4-FFF2-40B4-BE49-F238E27FC236}">
                <a16:creationId xmlns:a16="http://schemas.microsoft.com/office/drawing/2014/main" id="{B4C0FF24-EC94-4369-A984-35CE7673B8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8832" y="4453338"/>
            <a:ext cx="384106" cy="400110"/>
          </a:xfrm>
          <a:prstGeom prst="rect">
            <a:avLst/>
          </a:prstGeom>
        </p:spPr>
      </p:pic>
      <p:pic>
        <p:nvPicPr>
          <p:cNvPr id="37" name="Picture 36">
            <a:extLst>
              <a:ext uri="{FF2B5EF4-FFF2-40B4-BE49-F238E27FC236}">
                <a16:creationId xmlns:a16="http://schemas.microsoft.com/office/drawing/2014/main" id="{4C57FF3F-C502-4F0C-AF9B-611543C896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249" y="2748028"/>
            <a:ext cx="451477" cy="457163"/>
          </a:xfrm>
          <a:prstGeom prst="rect">
            <a:avLst/>
          </a:prstGeom>
        </p:spPr>
      </p:pic>
      <p:sp>
        <p:nvSpPr>
          <p:cNvPr id="39" name="CustomShape 23">
            <a:hlinkClick r:id="" action="ppaction://noaction">
              <a:snd r:embed="rId14" name="2_7b.wav"/>
            </a:hlinkClick>
            <a:extLst>
              <a:ext uri="{FF2B5EF4-FFF2-40B4-BE49-F238E27FC236}">
                <a16:creationId xmlns:a16="http://schemas.microsoft.com/office/drawing/2014/main" id="{42871675-EE7E-4EBE-B80A-5AF92D69EA48}"/>
              </a:ext>
            </a:extLst>
          </p:cNvPr>
          <p:cNvSpPr/>
          <p:nvPr/>
        </p:nvSpPr>
        <p:spPr>
          <a:xfrm>
            <a:off x="6403087" y="445333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0" name="CustomShape 23">
            <a:hlinkClick r:id="" action="ppaction://noaction">
              <a:snd r:embed="rId15" name="2_8b.wav"/>
            </a:hlinkClick>
            <a:extLst>
              <a:ext uri="{FF2B5EF4-FFF2-40B4-BE49-F238E27FC236}">
                <a16:creationId xmlns:a16="http://schemas.microsoft.com/office/drawing/2014/main" id="{6786FFD5-9D22-4175-8EDC-50FE0181C6E6}"/>
              </a:ext>
            </a:extLst>
          </p:cNvPr>
          <p:cNvSpPr/>
          <p:nvPr/>
        </p:nvSpPr>
        <p:spPr>
          <a:xfrm>
            <a:off x="6403087" y="55199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5447" y="5516223"/>
            <a:ext cx="384106" cy="400110"/>
          </a:xfrm>
          <a:prstGeom prst="rect">
            <a:avLst/>
          </a:prstGeom>
        </p:spPr>
      </p:pic>
      <p:pic>
        <p:nvPicPr>
          <p:cNvPr id="42" name="Picture 41">
            <a:extLst>
              <a:ext uri="{FF2B5EF4-FFF2-40B4-BE49-F238E27FC236}">
                <a16:creationId xmlns:a16="http://schemas.microsoft.com/office/drawing/2014/main" id="{6AF3F392-00A5-42B5-AB70-95BC161258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4397" y="3429000"/>
            <a:ext cx="384106" cy="400110"/>
          </a:xfrm>
          <a:prstGeom prst="rect">
            <a:avLst/>
          </a:prstGeom>
        </p:spPr>
      </p:pic>
      <p:pic>
        <p:nvPicPr>
          <p:cNvPr id="43" name="Picture 42">
            <a:extLst>
              <a:ext uri="{FF2B5EF4-FFF2-40B4-BE49-F238E27FC236}">
                <a16:creationId xmlns:a16="http://schemas.microsoft.com/office/drawing/2014/main" id="{524710D1-8877-45F3-A2D2-502D208C0D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3085" y="4479576"/>
            <a:ext cx="384106" cy="400110"/>
          </a:xfrm>
          <a:prstGeom prst="rect">
            <a:avLst/>
          </a:prstGeom>
        </p:spPr>
      </p:pic>
      <p:pic>
        <p:nvPicPr>
          <p:cNvPr id="44" name="Picture 43">
            <a:extLst>
              <a:ext uri="{FF2B5EF4-FFF2-40B4-BE49-F238E27FC236}">
                <a16:creationId xmlns:a16="http://schemas.microsoft.com/office/drawing/2014/main" id="{69080BE6-B0AB-4F16-9307-846C13381C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3085" y="5400243"/>
            <a:ext cx="384106" cy="400110"/>
          </a:xfrm>
          <a:prstGeom prst="rect">
            <a:avLst/>
          </a:prstGeom>
        </p:spPr>
      </p:pic>
      <p:pic>
        <p:nvPicPr>
          <p:cNvPr id="31" name="Picture 30" descr="A picture containing map&#10;&#10;Description automatically generated">
            <a:extLst>
              <a:ext uri="{FF2B5EF4-FFF2-40B4-BE49-F238E27FC236}">
                <a16:creationId xmlns:a16="http://schemas.microsoft.com/office/drawing/2014/main" id="{D1C828E2-056F-4C6D-A2B9-3E4C5CE3CB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21333" y="479944"/>
            <a:ext cx="1241424" cy="1882421"/>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5A83D356-F59E-494D-B67F-14258932D5B8}"/>
              </a:ext>
            </a:extLst>
          </p:cNvPr>
          <p:cNvPicPr>
            <a:picLocks noChangeAspect="1"/>
          </p:cNvPicPr>
          <p:nvPr/>
        </p:nvPicPr>
        <p:blipFill rotWithShape="1">
          <a:blip r:embed="rId17">
            <a:extLst>
              <a:ext uri="{28A0092B-C50C-407E-A947-70E740481C1C}">
                <a14:useLocalDpi xmlns:a14="http://schemas.microsoft.com/office/drawing/2010/main" val="0"/>
              </a:ext>
            </a:extLst>
          </a:blip>
          <a:srcRect b="54806"/>
          <a:stretch/>
        </p:blipFill>
        <p:spPr>
          <a:xfrm>
            <a:off x="5317851" y="2443374"/>
            <a:ext cx="631423" cy="724734"/>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A9BAA885-05E6-4391-99CD-770193F67957}"/>
              </a:ext>
            </a:extLst>
          </p:cNvPr>
          <p:cNvPicPr>
            <a:picLocks noChangeAspect="1"/>
          </p:cNvPicPr>
          <p:nvPr/>
        </p:nvPicPr>
        <p:blipFill rotWithShape="1">
          <a:blip r:embed="rId17">
            <a:extLst>
              <a:ext uri="{28A0092B-C50C-407E-A947-70E740481C1C}">
                <a14:useLocalDpi xmlns:a14="http://schemas.microsoft.com/office/drawing/2010/main" val="0"/>
              </a:ext>
            </a:extLst>
          </a:blip>
          <a:srcRect b="54806"/>
          <a:stretch/>
        </p:blipFill>
        <p:spPr>
          <a:xfrm>
            <a:off x="11094720" y="2443374"/>
            <a:ext cx="631423" cy="724734"/>
          </a:xfrm>
          <a:prstGeom prst="rect">
            <a:avLst/>
          </a:prstGeom>
        </p:spPr>
      </p:pic>
      <p:sp>
        <p:nvSpPr>
          <p:cNvPr id="34" name="CustomShape 23">
            <a:hlinkClick r:id="" action="ppaction://noaction">
              <a:snd r:embed="rId18" name="2_3.wav"/>
            </a:hlinkClick>
            <a:extLst>
              <a:ext uri="{FF2B5EF4-FFF2-40B4-BE49-F238E27FC236}">
                <a16:creationId xmlns:a16="http://schemas.microsoft.com/office/drawing/2014/main" id="{ACE10AAE-267A-4E97-9738-BCCD9713B19D}"/>
              </a:ext>
            </a:extLst>
          </p:cNvPr>
          <p:cNvSpPr/>
          <p:nvPr/>
        </p:nvSpPr>
        <p:spPr>
          <a:xfrm>
            <a:off x="691790" y="3400588"/>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19" name="2_4.wav"/>
            </a:hlinkClick>
            <a:extLst>
              <a:ext uri="{FF2B5EF4-FFF2-40B4-BE49-F238E27FC236}">
                <a16:creationId xmlns:a16="http://schemas.microsoft.com/office/drawing/2014/main" id="{39F6C291-7512-43E4-B8A8-FC16089281A7}"/>
              </a:ext>
            </a:extLst>
          </p:cNvPr>
          <p:cNvSpPr/>
          <p:nvPr/>
        </p:nvSpPr>
        <p:spPr>
          <a:xfrm>
            <a:off x="680231" y="442492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0" name="2_5.wav"/>
            </a:hlinkClick>
            <a:extLst>
              <a:ext uri="{FF2B5EF4-FFF2-40B4-BE49-F238E27FC236}">
                <a16:creationId xmlns:a16="http://schemas.microsoft.com/office/drawing/2014/main" id="{4196C74D-80C9-4780-8569-30DE4D253514}"/>
              </a:ext>
            </a:extLst>
          </p:cNvPr>
          <p:cNvSpPr/>
          <p:nvPr/>
        </p:nvSpPr>
        <p:spPr>
          <a:xfrm>
            <a:off x="680231" y="549156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21" name="2_6.wav"/>
            </a:hlinkClick>
            <a:extLst>
              <a:ext uri="{FF2B5EF4-FFF2-40B4-BE49-F238E27FC236}">
                <a16:creationId xmlns:a16="http://schemas.microsoft.com/office/drawing/2014/main" id="{B03D6A82-4123-4BC9-B218-F4B086D74C98}"/>
              </a:ext>
            </a:extLst>
          </p:cNvPr>
          <p:cNvSpPr/>
          <p:nvPr/>
        </p:nvSpPr>
        <p:spPr>
          <a:xfrm>
            <a:off x="6519563" y="3400588"/>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22" name="2_7.wav"/>
            </a:hlinkClick>
            <a:extLst>
              <a:ext uri="{FF2B5EF4-FFF2-40B4-BE49-F238E27FC236}">
                <a16:creationId xmlns:a16="http://schemas.microsoft.com/office/drawing/2014/main" id="{F35881DE-028D-4C4E-A663-C5196D5B3A95}"/>
              </a:ext>
            </a:extLst>
          </p:cNvPr>
          <p:cNvSpPr/>
          <p:nvPr/>
        </p:nvSpPr>
        <p:spPr>
          <a:xfrm>
            <a:off x="6508004" y="442492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23" name="2_8.wav"/>
            </a:hlinkClick>
            <a:extLst>
              <a:ext uri="{FF2B5EF4-FFF2-40B4-BE49-F238E27FC236}">
                <a16:creationId xmlns:a16="http://schemas.microsoft.com/office/drawing/2014/main" id="{A65416CB-9806-4734-B1A9-70587594A0F5}"/>
              </a:ext>
            </a:extLst>
          </p:cNvPr>
          <p:cNvSpPr/>
          <p:nvPr/>
        </p:nvSpPr>
        <p:spPr>
          <a:xfrm>
            <a:off x="6508004" y="549156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8" name="Picture 47" descr="A picture containing icon&#10;&#10;Description automatically generated">
            <a:extLst>
              <a:ext uri="{FF2B5EF4-FFF2-40B4-BE49-F238E27FC236}">
                <a16:creationId xmlns:a16="http://schemas.microsoft.com/office/drawing/2014/main" id="{CFAF087F-C583-4042-8B0F-406EC6233E6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264865">
            <a:off x="6834935" y="159173"/>
            <a:ext cx="1375723" cy="683562"/>
          </a:xfrm>
          <a:prstGeom prst="rect">
            <a:avLst/>
          </a:prstGeom>
        </p:spPr>
      </p:pic>
    </p:spTree>
    <p:extLst>
      <p:ext uri="{BB962C8B-B14F-4D97-AF65-F5344CB8AC3E}">
        <p14:creationId xmlns:p14="http://schemas.microsoft.com/office/powerpoint/2010/main" val="38750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5" grpId="0" animBg="1"/>
      <p:bldP spid="46"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705160"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Saying ‘to’ and ‘in’ [1/2]</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90933" y="697997"/>
            <a:ext cx="107422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we use the preposition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town/city:</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204236" y="226751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705160" y="2361089"/>
            <a:ext cx="45054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go/am going</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Google Shape;171;p8">
            <a:extLst>
              <a:ext uri="{FF2B5EF4-FFF2-40B4-BE49-F238E27FC236}">
                <a16:creationId xmlns:a16="http://schemas.microsoft.com/office/drawing/2014/main" id="{644BBCE2-49EF-4557-9D4C-F2F164521722}"/>
              </a:ext>
            </a:extLst>
          </p:cNvPr>
          <p:cNvSpPr txBox="1"/>
          <p:nvPr/>
        </p:nvSpPr>
        <p:spPr>
          <a:xfrm>
            <a:off x="752642"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909338" y="5882632"/>
            <a:ext cx="6424266" cy="813305"/>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It is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verb</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that tells us whether </a:t>
            </a:r>
            <a:r>
              <a:rPr lang="en-GB" sz="2400" b="1" dirty="0">
                <a:solidFill>
                  <a:srgbClr val="FF0066"/>
                </a:solidFill>
                <a:latin typeface="Century Gothic" panose="020B0502020202020204" pitchFamily="34" charset="0"/>
              </a:rPr>
              <a:t>à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and </a:t>
            </a:r>
            <a:r>
              <a:rPr lang="en-GB" sz="2400" b="1" dirty="0">
                <a:solidFill>
                  <a:srgbClr val="FF0066"/>
                </a:solidFill>
                <a:latin typeface="Century Gothic" panose="020B0502020202020204" pitchFamily="34" charset="0"/>
              </a:rPr>
              <a:t>dans </a:t>
            </a:r>
            <a:r>
              <a:rPr lang="en-GB" sz="2400" dirty="0">
                <a:solidFill>
                  <a:srgbClr val="002060"/>
                </a:solidFill>
                <a:latin typeface="Century Gothic" panose="020B0502020202020204" pitchFamily="34" charset="0"/>
              </a:rPr>
              <a:t>mean </a:t>
            </a:r>
            <a:r>
              <a:rPr lang="en-GB" sz="2400" b="1" dirty="0">
                <a:solidFill>
                  <a:srgbClr val="002060"/>
                </a:solidFill>
                <a:latin typeface="Century Gothic" panose="020B0502020202020204" pitchFamily="34" charset="0"/>
              </a:rPr>
              <a:t>to</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in</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29" name="Rectangle: Rounded Corners 28">
            <a:extLst>
              <a:ext uri="{FF2B5EF4-FFF2-40B4-BE49-F238E27FC236}">
                <a16:creationId xmlns:a16="http://schemas.microsoft.com/office/drawing/2014/main" id="{ADB0129F-4957-42AE-BD46-6FBE4EB50146}"/>
              </a:ext>
            </a:extLst>
          </p:cNvPr>
          <p:cNvSpPr/>
          <p:nvPr/>
        </p:nvSpPr>
        <p:spPr>
          <a:xfrm>
            <a:off x="3257860"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42DD24AE-944B-44AC-8C36-380B161C0BB1}"/>
              </a:ext>
            </a:extLst>
          </p:cNvPr>
          <p:cNvSpPr txBox="1"/>
          <p:nvPr/>
        </p:nvSpPr>
        <p:spPr>
          <a:xfrm>
            <a:off x="3305342"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8F5B58A-0905-4295-911F-453F89B58963}"/>
              </a:ext>
            </a:extLst>
          </p:cNvPr>
          <p:cNvSpPr/>
          <p:nvPr/>
        </p:nvSpPr>
        <p:spPr>
          <a:xfrm>
            <a:off x="6933903"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oogle Shape;183;p8">
            <a:extLst>
              <a:ext uri="{FF2B5EF4-FFF2-40B4-BE49-F238E27FC236}">
                <a16:creationId xmlns:a16="http://schemas.microsoft.com/office/drawing/2014/main" id="{036B6D52-5BF1-4291-8788-5BF51193F5D7}"/>
              </a:ext>
            </a:extLst>
          </p:cNvPr>
          <p:cNvPicPr preferRelativeResize="0"/>
          <p:nvPr/>
        </p:nvPicPr>
        <p:blipFill rotWithShape="1">
          <a:blip r:embed="rId4">
            <a:alphaModFix/>
          </a:blip>
          <a:srcRect/>
          <a:stretch/>
        </p:blipFill>
        <p:spPr>
          <a:xfrm>
            <a:off x="6432979" y="2267513"/>
            <a:ext cx="404055" cy="551001"/>
          </a:xfrm>
          <a:prstGeom prst="rect">
            <a:avLst/>
          </a:prstGeom>
          <a:noFill/>
          <a:ln>
            <a:noFill/>
          </a:ln>
        </p:spPr>
      </p:pic>
      <p:sp>
        <p:nvSpPr>
          <p:cNvPr id="42" name="Google Shape;171;p8">
            <a:extLst>
              <a:ext uri="{FF2B5EF4-FFF2-40B4-BE49-F238E27FC236}">
                <a16:creationId xmlns:a16="http://schemas.microsoft.com/office/drawing/2014/main" id="{33156938-27CF-4259-BC10-D9BE031733AA}"/>
              </a:ext>
            </a:extLst>
          </p:cNvPr>
          <p:cNvSpPr txBox="1"/>
          <p:nvPr/>
        </p:nvSpPr>
        <p:spPr>
          <a:xfrm>
            <a:off x="6933903" y="2361089"/>
            <a:ext cx="45054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Google Shape;171;p8">
            <a:extLst>
              <a:ext uri="{FF2B5EF4-FFF2-40B4-BE49-F238E27FC236}">
                <a16:creationId xmlns:a16="http://schemas.microsoft.com/office/drawing/2014/main" id="{CDED1B7D-1A5C-42B1-B25B-BF5C7BCA04E5}"/>
              </a:ext>
            </a:extLst>
          </p:cNvPr>
          <p:cNvSpPr txBox="1"/>
          <p:nvPr/>
        </p:nvSpPr>
        <p:spPr>
          <a:xfrm>
            <a:off x="6981385"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319B74C-EB3B-49CB-82D5-6620F28F7FF5}"/>
              </a:ext>
            </a:extLst>
          </p:cNvPr>
          <p:cNvSpPr/>
          <p:nvPr/>
        </p:nvSpPr>
        <p:spPr>
          <a:xfrm>
            <a:off x="9486603"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99F9D737-1827-4E13-8AFF-DC3FDEBF92DB}"/>
              </a:ext>
            </a:extLst>
          </p:cNvPr>
          <p:cNvSpPr txBox="1"/>
          <p:nvPr/>
        </p:nvSpPr>
        <p:spPr>
          <a:xfrm>
            <a:off x="9534085"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Google Shape;171;p8">
            <a:extLst>
              <a:ext uri="{FF2B5EF4-FFF2-40B4-BE49-F238E27FC236}">
                <a16:creationId xmlns:a16="http://schemas.microsoft.com/office/drawing/2014/main" id="{6DD7E9F5-2B46-4581-8277-4822D0C1FADB}"/>
              </a:ext>
            </a:extLst>
          </p:cNvPr>
          <p:cNvSpPr txBox="1"/>
          <p:nvPr/>
        </p:nvSpPr>
        <p:spPr>
          <a:xfrm>
            <a:off x="182846" y="3141596"/>
            <a:ext cx="1212111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preposition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north, south, east or west:</a:t>
            </a:r>
          </a:p>
        </p:txBody>
      </p:sp>
      <p:sp>
        <p:nvSpPr>
          <p:cNvPr id="55" name="Rectangle: Rounded Corners 54">
            <a:extLst>
              <a:ext uri="{FF2B5EF4-FFF2-40B4-BE49-F238E27FC236}">
                <a16:creationId xmlns:a16="http://schemas.microsoft.com/office/drawing/2014/main" id="{4A39CF50-A63F-4858-A09F-D77A27991F7E}"/>
              </a:ext>
            </a:extLst>
          </p:cNvPr>
          <p:cNvSpPr/>
          <p:nvPr/>
        </p:nvSpPr>
        <p:spPr>
          <a:xfrm>
            <a:off x="705160" y="4414162"/>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6" name="Google Shape;183;p8">
            <a:extLst>
              <a:ext uri="{FF2B5EF4-FFF2-40B4-BE49-F238E27FC236}">
                <a16:creationId xmlns:a16="http://schemas.microsoft.com/office/drawing/2014/main" id="{1A3CD1D7-BB4B-4CC2-B9FD-0078560BD0FD}"/>
              </a:ext>
            </a:extLst>
          </p:cNvPr>
          <p:cNvPicPr preferRelativeResize="0"/>
          <p:nvPr/>
        </p:nvPicPr>
        <p:blipFill rotWithShape="1">
          <a:blip r:embed="rId4">
            <a:alphaModFix/>
          </a:blip>
          <a:srcRect/>
          <a:stretch/>
        </p:blipFill>
        <p:spPr>
          <a:xfrm>
            <a:off x="204236" y="5011956"/>
            <a:ext cx="404055" cy="551001"/>
          </a:xfrm>
          <a:prstGeom prst="rect">
            <a:avLst/>
          </a:prstGeom>
          <a:noFill/>
          <a:ln>
            <a:noFill/>
          </a:ln>
        </p:spPr>
      </p:pic>
      <p:sp>
        <p:nvSpPr>
          <p:cNvPr id="57" name="Google Shape;171;p8">
            <a:extLst>
              <a:ext uri="{FF2B5EF4-FFF2-40B4-BE49-F238E27FC236}">
                <a16:creationId xmlns:a16="http://schemas.microsoft.com/office/drawing/2014/main" id="{78671FA6-971D-4CF6-92E1-EF2578672C50}"/>
              </a:ext>
            </a:extLst>
          </p:cNvPr>
          <p:cNvSpPr txBox="1"/>
          <p:nvPr/>
        </p:nvSpPr>
        <p:spPr>
          <a:xfrm>
            <a:off x="705160" y="5105532"/>
            <a:ext cx="50538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go/am going</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the south.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Google Shape;171;p8">
            <a:extLst>
              <a:ext uri="{FF2B5EF4-FFF2-40B4-BE49-F238E27FC236}">
                <a16:creationId xmlns:a16="http://schemas.microsoft.com/office/drawing/2014/main" id="{A549CF32-9429-425D-AB9B-04F85D5808A7}"/>
              </a:ext>
            </a:extLst>
          </p:cNvPr>
          <p:cNvSpPr txBox="1"/>
          <p:nvPr/>
        </p:nvSpPr>
        <p:spPr>
          <a:xfrm>
            <a:off x="752642" y="4462989"/>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E3E26B28-CA7F-4019-95F6-71F97804F2D4}"/>
              </a:ext>
            </a:extLst>
          </p:cNvPr>
          <p:cNvSpPr/>
          <p:nvPr/>
        </p:nvSpPr>
        <p:spPr>
          <a:xfrm>
            <a:off x="3257860" y="4414162"/>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Google Shape;171;p8">
            <a:extLst>
              <a:ext uri="{FF2B5EF4-FFF2-40B4-BE49-F238E27FC236}">
                <a16:creationId xmlns:a16="http://schemas.microsoft.com/office/drawing/2014/main" id="{081DE275-8E9A-4F71-BB00-A98A7E2BB493}"/>
              </a:ext>
            </a:extLst>
          </p:cNvPr>
          <p:cNvSpPr txBox="1"/>
          <p:nvPr/>
        </p:nvSpPr>
        <p:spPr>
          <a:xfrm>
            <a:off x="3248763" y="4488776"/>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Sud.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B605DBE2-AF3F-41BF-AFE8-4F77A538778A}"/>
              </a:ext>
            </a:extLst>
          </p:cNvPr>
          <p:cNvSpPr/>
          <p:nvPr/>
        </p:nvSpPr>
        <p:spPr>
          <a:xfrm>
            <a:off x="6933903" y="4414162"/>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4" name="Google Shape;183;p8">
            <a:extLst>
              <a:ext uri="{FF2B5EF4-FFF2-40B4-BE49-F238E27FC236}">
                <a16:creationId xmlns:a16="http://schemas.microsoft.com/office/drawing/2014/main" id="{D29CA6E4-10E0-402C-8F39-B93FDB56BA78}"/>
              </a:ext>
            </a:extLst>
          </p:cNvPr>
          <p:cNvPicPr preferRelativeResize="0"/>
          <p:nvPr/>
        </p:nvPicPr>
        <p:blipFill rotWithShape="1">
          <a:blip r:embed="rId4">
            <a:alphaModFix/>
          </a:blip>
          <a:srcRect/>
          <a:stretch/>
        </p:blipFill>
        <p:spPr>
          <a:xfrm>
            <a:off x="6432979" y="5011956"/>
            <a:ext cx="404055" cy="551001"/>
          </a:xfrm>
          <a:prstGeom prst="rect">
            <a:avLst/>
          </a:prstGeom>
          <a:noFill/>
          <a:ln>
            <a:noFill/>
          </a:ln>
        </p:spPr>
      </p:pic>
      <p:sp>
        <p:nvSpPr>
          <p:cNvPr id="65" name="Google Shape;171;p8">
            <a:extLst>
              <a:ext uri="{FF2B5EF4-FFF2-40B4-BE49-F238E27FC236}">
                <a16:creationId xmlns:a16="http://schemas.microsoft.com/office/drawing/2014/main" id="{75BCA75F-4481-499B-B562-F9F7C0411CD8}"/>
              </a:ext>
            </a:extLst>
          </p:cNvPr>
          <p:cNvSpPr txBox="1"/>
          <p:nvPr/>
        </p:nvSpPr>
        <p:spPr>
          <a:xfrm>
            <a:off x="6933903" y="5105532"/>
            <a:ext cx="51812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the south.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Google Shape;171;p8">
            <a:extLst>
              <a:ext uri="{FF2B5EF4-FFF2-40B4-BE49-F238E27FC236}">
                <a16:creationId xmlns:a16="http://schemas.microsoft.com/office/drawing/2014/main" id="{FEBA4270-0B9C-465F-B352-1E875BC2176B}"/>
              </a:ext>
            </a:extLst>
          </p:cNvPr>
          <p:cNvSpPr txBox="1"/>
          <p:nvPr/>
        </p:nvSpPr>
        <p:spPr>
          <a:xfrm>
            <a:off x="6981385" y="4462989"/>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5AE09AFA-DB6B-4A96-9245-BBDC2EA5BAFE}"/>
              </a:ext>
            </a:extLst>
          </p:cNvPr>
          <p:cNvSpPr/>
          <p:nvPr/>
        </p:nvSpPr>
        <p:spPr>
          <a:xfrm>
            <a:off x="9333604" y="4388375"/>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71;p8">
            <a:extLst>
              <a:ext uri="{FF2B5EF4-FFF2-40B4-BE49-F238E27FC236}">
                <a16:creationId xmlns:a16="http://schemas.microsoft.com/office/drawing/2014/main" id="{B910654A-7476-434C-973C-A17BA8FE1E59}"/>
              </a:ext>
            </a:extLst>
          </p:cNvPr>
          <p:cNvSpPr txBox="1"/>
          <p:nvPr/>
        </p:nvSpPr>
        <p:spPr>
          <a:xfrm>
            <a:off x="9324507" y="4462989"/>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Sud.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4" name="Straight Arrow Connector 3">
            <a:extLst>
              <a:ext uri="{FF2B5EF4-FFF2-40B4-BE49-F238E27FC236}">
                <a16:creationId xmlns:a16="http://schemas.microsoft.com/office/drawing/2014/main" id="{D3145F9D-A1F4-43BE-830C-7E5BC25C7C95}"/>
              </a:ext>
            </a:extLst>
          </p:cNvPr>
          <p:cNvCxnSpPr>
            <a:cxnSpLocks/>
            <a:stCxn id="43" idx="0"/>
          </p:cNvCxnSpPr>
          <p:nvPr/>
        </p:nvCxnSpPr>
        <p:spPr>
          <a:xfrm flipH="1" flipV="1">
            <a:off x="1854594" y="4986169"/>
            <a:ext cx="4266877" cy="896463"/>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BD1ABF8-37E3-4C8D-8D28-70EFFC4ED7DB}"/>
              </a:ext>
            </a:extLst>
          </p:cNvPr>
          <p:cNvCxnSpPr>
            <a:cxnSpLocks/>
          </p:cNvCxnSpPr>
          <p:nvPr/>
        </p:nvCxnSpPr>
        <p:spPr>
          <a:xfrm flipV="1">
            <a:off x="6081991" y="4947563"/>
            <a:ext cx="1666318" cy="933013"/>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6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22" presetClass="entr" presetSubtype="4" fill="hold"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wipe(down)">
                                      <p:cBhvr>
                                        <p:cTn id="89" dur="500"/>
                                        <p:tgtEl>
                                          <p:spTgt spid="4"/>
                                        </p:tgtEl>
                                      </p:cBhvr>
                                    </p:animEffect>
                                  </p:childTnLst>
                                </p:cTn>
                              </p:par>
                              <p:par>
                                <p:cTn id="90" presetID="22" presetClass="entr" presetSubtype="4"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wipe(down)">
                                      <p:cBhvr>
                                        <p:cTn id="9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50" grpId="0"/>
      <p:bldP spid="40" grpId="0"/>
      <p:bldP spid="43" grpId="0" animBg="1"/>
      <p:bldP spid="29" grpId="0" animBg="1"/>
      <p:bldP spid="31" grpId="0"/>
      <p:bldP spid="37" grpId="0" animBg="1"/>
      <p:bldP spid="42" grpId="0"/>
      <p:bldP spid="46" grpId="0"/>
      <p:bldP spid="47" grpId="0" animBg="1"/>
      <p:bldP spid="53" grpId="0"/>
      <p:bldP spid="54" grpId="0"/>
      <p:bldP spid="55" grpId="0" animBg="1"/>
      <p:bldP spid="57" grpId="0"/>
      <p:bldP spid="58" grpId="0"/>
      <p:bldP spid="60" grpId="0" animBg="1"/>
      <p:bldP spid="61" grpId="0"/>
      <p:bldP spid="63" grpId="0" animBg="1"/>
      <p:bldP spid="65" grpId="0"/>
      <p:bldP spid="66" grpId="0"/>
      <p:bldP spid="69" grpId="0" animBg="1"/>
      <p:bldP spid="7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12029</TotalTime>
  <Words>2326</Words>
  <Application>Microsoft Office PowerPoint</Application>
  <PresentationFormat>Widescreen</PresentationFormat>
  <Paragraphs>412</Paragraphs>
  <Slides>16</Slides>
  <Notes>16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Montserrat Medium</vt:lpstr>
      <vt:lpstr>Arial</vt:lpstr>
      <vt:lpstr>Calibri</vt:lpstr>
      <vt:lpstr>Calibri Light</vt:lpstr>
      <vt:lpstr>Century gothic</vt:lpstr>
      <vt:lpstr>Century gothic</vt:lpstr>
      <vt:lpstr>Eras Demi ITC</vt:lpstr>
      <vt:lpstr>Modern Love</vt:lpstr>
      <vt:lpstr>Symbol</vt:lpstr>
      <vt:lpstr>Tw Cen MT</vt:lpstr>
      <vt:lpstr>Wingdings</vt:lpstr>
      <vt:lpstr>1_Office Theme</vt:lpstr>
      <vt:lpstr>2_Office Theme</vt:lpstr>
      <vt:lpstr>Office Theme</vt:lpstr>
      <vt:lpstr>Saying where you are going and what there is there  </vt:lpstr>
      <vt:lpstr>prononcer</vt:lpstr>
      <vt:lpstr>prononcer</vt:lpstr>
      <vt:lpstr>prononcer</vt:lpstr>
      <vt:lpstr>prononcer</vt:lpstr>
      <vt:lpstr>prononcer</vt:lpstr>
      <vt:lpstr>prononcer</vt:lpstr>
      <vt:lpstr>écouter</vt:lpstr>
      <vt:lpstr>Saying ‘to’ and ‘in’ [1/2]</vt:lpstr>
      <vt:lpstr>Saying ‘to’ and ‘in’ [2/2]</vt:lpstr>
      <vt:lpstr>Follow up 3</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397</cp:revision>
  <dcterms:created xsi:type="dcterms:W3CDTF">2021-06-12T06:20:35Z</dcterms:created>
  <dcterms:modified xsi:type="dcterms:W3CDTF">2022-03-06T10:51:18Z</dcterms:modified>
</cp:coreProperties>
</file>