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793" r:id="rId3"/>
    <p:sldId id="810" r:id="rId4"/>
    <p:sldId id="374" r:id="rId5"/>
    <p:sldId id="625" r:id="rId6"/>
    <p:sldId id="757" r:id="rId7"/>
    <p:sldId id="811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2F6"/>
    <a:srgbClr val="CEE3ED"/>
    <a:srgbClr val="FF0066"/>
    <a:srgbClr val="FFF7FF"/>
    <a:srgbClr val="EAE9F3"/>
    <a:srgbClr val="D5F7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3813" autoAdjust="0"/>
  </p:normalViewPr>
  <p:slideViewPr>
    <p:cSldViewPr snapToGrid="0">
      <p:cViewPr varScale="1">
        <p:scale>
          <a:sx n="35" d="100"/>
          <a:sy n="35" d="100"/>
        </p:scale>
        <p:origin x="19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oi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[4/1274] pourquoi ? [193] trois [115]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cacher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[914]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maintenant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[192]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normalement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[2018]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avoir [8]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lang="fr-FR" sz="1100" baseline="300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[50] animal [1002] cadeau [2298] chapeau [2908] cheval [2220] fanal [&gt;5000] gâteau [4845]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feu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[786] jeu [291]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vœu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[2103]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cheveu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[2296]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médecin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[827] nez [2661] œil, yeux [474]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visage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[1292] bleu [1216]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blond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[4585] brun [&gt;5000] court [545]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crépu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gris [2769]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long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[202] noir [572]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ovale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rond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[2268]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roux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vert [1060] </a:t>
            </a:r>
          </a:p>
          <a:p>
            <a:pPr marL="0" indent="-216000">
              <a:lnSpc>
                <a:spcPct val="100000"/>
              </a:lnSpc>
            </a:pPr>
            <a:endParaRPr lang="fr-FR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[oi].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Make sure pupils understand the context, and the task.  First, they need to tally the number of [oi] they hear in each sentence.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6 in their books. Click to hear number 1 and work through as an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tally.  Click to reveal the full sentence.  Pupils pronounce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items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Reveal the answers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Given pupils time to practise pronouncing each sentence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</a:t>
            </a:r>
            <a:r>
              <a:rPr lang="en-GB" dirty="0" err="1"/>
              <a:t>bébé</a:t>
            </a:r>
            <a:r>
              <a:rPr lang="en-GB" dirty="0"/>
              <a:t> [2271] droite [1293] mage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and practise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 Click for the French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Say and elicit the pronunciation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for the English meaning and picture prompt.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Elicit the French word again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Continue for the remaining 2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to disappear one of the English meanings – elicit it from pupils.  Continue with the other two items.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again to disappear one of the French meanings – elicit it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ne…pas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1-9.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ending based on the present or absence of ‘ne’ in the sentence beginnings.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leave the correct sentence 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Elicit the English meaning from pupils.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 and elicit the English for the remainder of the story. Ask pupils to tell you why </a:t>
            </a:r>
            <a:r>
              <a:rPr lang="en-GB" dirty="0" err="1">
                <a:sym typeface="Wingdings" panose="05000000000000000000" pitchFamily="2" charset="2"/>
              </a:rPr>
              <a:t>Eugénie</a:t>
            </a:r>
            <a:r>
              <a:rPr lang="en-GB" dirty="0">
                <a:sym typeface="Wingdings" panose="05000000000000000000" pitchFamily="2" charset="2"/>
              </a:rPr>
              <a:t> is not happy.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the audio to hear the full sentences,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English meanings: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1. My family is celebrating Epiphany.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2. I don’t prepare the cake.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3. Mum hides the figurine.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4. I give some presents.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5. I am under the table.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6. I don’t find the figurine.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7. I am not the queen.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8. She is wearing the crown.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9. Now, I don’t eat the cake!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 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select the correct sentence ending A or B.  Click on the audio button to listen to the full sentence and reveal the written answer on a mouse click.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Listen and check the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gâteau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caches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fève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toujours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galette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fève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couronne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es [triste].</a:t>
            </a:r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image" Target="../media/image7.png"/><Relationship Id="rId2" Type="http://schemas.openxmlformats.org/officeDocument/2006/relationships/video" Target="../media/media1.mkv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image" Target="../media/image9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3.png"/><Relationship Id="rId7" Type="http://schemas.openxmlformats.org/officeDocument/2006/relationships/audio" Target="../media/audio9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13.wav"/><Relationship Id="rId5" Type="http://schemas.openxmlformats.org/officeDocument/2006/relationships/audio" Target="../media/audio8.wav"/><Relationship Id="rId10" Type="http://schemas.openxmlformats.org/officeDocument/2006/relationships/audio" Target="../media/audio12.wav"/><Relationship Id="rId4" Type="http://schemas.openxmlformats.org/officeDocument/2006/relationships/audio" Target="../media/audio7.wav"/><Relationship Id="rId9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17.svg"/><Relationship Id="rId5" Type="http://schemas.openxmlformats.org/officeDocument/2006/relationships/audio" Target="../media/audio16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audio15.wav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8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image" Target="../media/image25.png"/><Relationship Id="rId5" Type="http://schemas.openxmlformats.org/officeDocument/2006/relationships/audio" Target="../media/audio20.wav"/><Relationship Id="rId10" Type="http://schemas.openxmlformats.org/officeDocument/2006/relationships/image" Target="../media/image24.png"/><Relationship Id="rId4" Type="http://schemas.openxmlformats.org/officeDocument/2006/relationships/audio" Target="../media/audio19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3" Type="http://schemas.openxmlformats.org/officeDocument/2006/relationships/image" Target="../media/image26.png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0.wav"/><Relationship Id="rId3" Type="http://schemas.openxmlformats.org/officeDocument/2006/relationships/image" Target="../media/image28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8.wav"/><Relationship Id="rId5" Type="http://schemas.openxmlformats.org/officeDocument/2006/relationships/audio" Target="../media/audio33.wav"/><Relationship Id="rId15" Type="http://schemas.openxmlformats.org/officeDocument/2006/relationships/audio" Target="../media/audio42.wav"/><Relationship Id="rId10" Type="http://schemas.openxmlformats.org/officeDocument/2006/relationships/image" Target="../media/image27.gif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endParaRPr kumimoji="0" lang="fr-FR" sz="2800" b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Les trois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mages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9075B2-921E-4ADE-AB27-FDFCCCEDAB69}"/>
              </a:ext>
            </a:extLst>
          </p:cNvPr>
          <p:cNvSpPr/>
          <p:nvPr/>
        </p:nvSpPr>
        <p:spPr>
          <a:xfrm>
            <a:off x="821419" y="1630771"/>
            <a:ext cx="2729133" cy="2250831"/>
          </a:xfrm>
          <a:prstGeom prst="rect">
            <a:avLst/>
          </a:prstGeom>
          <a:solidFill>
            <a:srgbClr val="FFF7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70A41-6A45-4194-A90C-79A1EE7F1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973536" y="1766220"/>
            <a:ext cx="2424900" cy="1979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Au rev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pourqu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  <p:pic>
        <p:nvPicPr>
          <p:cNvPr id="40" name="oi">
            <a:hlinkClick r:id="" action="ppaction://media"/>
            <a:extLst>
              <a:ext uri="{FF2B5EF4-FFF2-40B4-BE49-F238E27FC236}">
                <a16:creationId xmlns:a16="http://schemas.microsoft.com/office/drawing/2014/main" id="{127B04D3-ABC6-4ABC-A82C-44C9F1F15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6257" y="187143"/>
            <a:ext cx="2515405" cy="1414915"/>
          </a:xfrm>
          <a:prstGeom prst="rect">
            <a:avLst/>
          </a:prstGeom>
        </p:spPr>
      </p:pic>
      <p:pic>
        <p:nvPicPr>
          <p:cNvPr id="41" name="voir">
            <a:hlinkClick r:id="" action="ppaction://media"/>
            <a:extLst>
              <a:ext uri="{FF2B5EF4-FFF2-40B4-BE49-F238E27FC236}">
                <a16:creationId xmlns:a16="http://schemas.microsoft.com/office/drawing/2014/main" id="{E962E000-E4F2-4266-B3FB-08CF33A082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23454" y="2993246"/>
            <a:ext cx="3592529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598232E-F66C-4EDE-996C-6ECA77ACB618}"/>
              </a:ext>
            </a:extLst>
          </p:cNvPr>
          <p:cNvSpPr txBox="1"/>
          <p:nvPr/>
        </p:nvSpPr>
        <p:spPr>
          <a:xfrm>
            <a:off x="7754595" y="195390"/>
            <a:ext cx="3277465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you/one see(s)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king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droite = right</a:t>
            </a: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615857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note le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son [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CustomShape 6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133350" y="-246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tr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</a:rPr>
              <a:t>oi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</a:rPr>
              <a:t>oi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mages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" name="Google Shape;134;p2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22367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28943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8" name="4_4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97" y="355851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9" name="4_5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143" y="41794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0" name="4_6.wav_real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483697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1" name="4_7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542682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25437C-0B8E-4F7E-B15D-9EF89BB7DEA0}"/>
              </a:ext>
            </a:extLst>
          </p:cNvPr>
          <p:cNvSpPr/>
          <p:nvPr/>
        </p:nvSpPr>
        <p:spPr>
          <a:xfrm>
            <a:off x="3732877" y="121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2B54B2-F873-4F3E-96DD-AA2B4D347C3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34" y="3830343"/>
            <a:ext cx="4891831" cy="275172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FFA974-0C36-4D03-9DDF-EFAD01DF94D4}"/>
              </a:ext>
            </a:extLst>
          </p:cNvPr>
          <p:cNvSpPr txBox="1"/>
          <p:nvPr/>
        </p:nvSpPr>
        <p:spPr>
          <a:xfrm>
            <a:off x="2169174" y="219560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six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janvier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jour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spécial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FA7D97-5A1D-428D-ADE1-E45929345A6D}"/>
              </a:ext>
            </a:extLst>
          </p:cNvPr>
          <p:cNvSpPr txBox="1"/>
          <p:nvPr/>
        </p:nvSpPr>
        <p:spPr>
          <a:xfrm>
            <a:off x="2195125" y="290593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l’arrivée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0909A2-682D-48BD-BFAE-427714172AF2}"/>
              </a:ext>
            </a:extLst>
          </p:cNvPr>
          <p:cNvSpPr txBox="1"/>
          <p:nvPr/>
        </p:nvSpPr>
        <p:spPr>
          <a:xfrm>
            <a:off x="2169174" y="3548313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 Balthazar, Gaspard et Melchior.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754E20-0B9D-494F-A8AC-BB0173917717}"/>
              </a:ext>
            </a:extLst>
          </p:cNvPr>
          <p:cNvSpPr txBox="1"/>
          <p:nvPr/>
        </p:nvSpPr>
        <p:spPr>
          <a:xfrm>
            <a:off x="2169174" y="418961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Melchior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dr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05CF6-DB85-4514-9BC4-08A1E2A8E6A1}"/>
              </a:ext>
            </a:extLst>
          </p:cNvPr>
          <p:cNvSpPr txBox="1"/>
          <p:nvPr/>
        </p:nvSpPr>
        <p:spPr>
          <a:xfrm>
            <a:off x="2169174" y="4808218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cadeaux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bébé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Jésus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EBAC86-770F-45AE-9C4B-B685B9505011}"/>
              </a:ext>
            </a:extLst>
          </p:cNvPr>
          <p:cNvSpPr txBox="1"/>
          <p:nvPr/>
        </p:nvSpPr>
        <p:spPr>
          <a:xfrm>
            <a:off x="2169174" y="5464309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r, les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mages !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5B99ACE-D32F-470E-82DB-431C8D461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33081"/>
              </p:ext>
            </p:extLst>
          </p:nvPr>
        </p:nvGraphicFramePr>
        <p:xfrm>
          <a:off x="914950" y="1465294"/>
          <a:ext cx="1254224" cy="45556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224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6508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39927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EF5FEB2-BDD0-4588-AB99-489851022CEF}"/>
              </a:ext>
            </a:extLst>
          </p:cNvPr>
          <p:cNvSpPr/>
          <p:nvPr/>
        </p:nvSpPr>
        <p:spPr>
          <a:xfrm>
            <a:off x="1205440" y="1505557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[oi]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5278C4-07D1-4472-BAA3-9C08D23069E8}"/>
              </a:ext>
            </a:extLst>
          </p:cNvPr>
          <p:cNvSpPr/>
          <p:nvPr/>
        </p:nvSpPr>
        <p:spPr>
          <a:xfrm>
            <a:off x="2195125" y="2195604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6FD1D57-0037-4C23-8629-2ED6B81AB84D}"/>
              </a:ext>
            </a:extLst>
          </p:cNvPr>
          <p:cNvSpPr/>
          <p:nvPr/>
        </p:nvSpPr>
        <p:spPr>
          <a:xfrm>
            <a:off x="1075309" y="2214038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C62E805-1398-433A-B0C7-811DF28AA854}"/>
              </a:ext>
            </a:extLst>
          </p:cNvPr>
          <p:cNvSpPr/>
          <p:nvPr/>
        </p:nvSpPr>
        <p:spPr>
          <a:xfrm>
            <a:off x="1042662" y="2850523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1E17CA-8F86-465B-BDA4-A8A967819E1B}"/>
              </a:ext>
            </a:extLst>
          </p:cNvPr>
          <p:cNvSpPr/>
          <p:nvPr/>
        </p:nvSpPr>
        <p:spPr>
          <a:xfrm>
            <a:off x="2195125" y="2958200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04C83F-E78E-48C1-8CD2-FB780D5453AD}"/>
              </a:ext>
            </a:extLst>
          </p:cNvPr>
          <p:cNvSpPr/>
          <p:nvPr/>
        </p:nvSpPr>
        <p:spPr>
          <a:xfrm>
            <a:off x="1109981" y="3570815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58D82EB-FF6B-45A7-B4F1-B55E30807B2C}"/>
              </a:ext>
            </a:extLst>
          </p:cNvPr>
          <p:cNvSpPr/>
          <p:nvPr/>
        </p:nvSpPr>
        <p:spPr>
          <a:xfrm>
            <a:off x="2251672" y="3600583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F4A855A-A352-432B-B319-CAD7241DC302}"/>
              </a:ext>
            </a:extLst>
          </p:cNvPr>
          <p:cNvSpPr/>
          <p:nvPr/>
        </p:nvSpPr>
        <p:spPr>
          <a:xfrm>
            <a:off x="1065204" y="4176362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DB1D2D-1F90-4653-8A63-648A420C6595}"/>
              </a:ext>
            </a:extLst>
          </p:cNvPr>
          <p:cNvSpPr/>
          <p:nvPr/>
        </p:nvSpPr>
        <p:spPr>
          <a:xfrm>
            <a:off x="2195125" y="4189614"/>
            <a:ext cx="424787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E5A49F7-9806-4492-A124-7FBB6A5F5358}"/>
              </a:ext>
            </a:extLst>
          </p:cNvPr>
          <p:cNvSpPr/>
          <p:nvPr/>
        </p:nvSpPr>
        <p:spPr>
          <a:xfrm>
            <a:off x="1065586" y="4836970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3EF70B8-CAD3-4D3D-BA26-93CED4B2FFCA}"/>
              </a:ext>
            </a:extLst>
          </p:cNvPr>
          <p:cNvSpPr/>
          <p:nvPr/>
        </p:nvSpPr>
        <p:spPr>
          <a:xfrm>
            <a:off x="2251672" y="4778645"/>
            <a:ext cx="590759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54903-A980-4181-A357-B88CC227C6EC}"/>
              </a:ext>
            </a:extLst>
          </p:cNvPr>
          <p:cNvSpPr/>
          <p:nvPr/>
        </p:nvSpPr>
        <p:spPr>
          <a:xfrm>
            <a:off x="1065203" y="5497578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CCA77DF-BD40-4552-9BB3-BAB2F6236D77}"/>
              </a:ext>
            </a:extLst>
          </p:cNvPr>
          <p:cNvSpPr/>
          <p:nvPr/>
        </p:nvSpPr>
        <p:spPr>
          <a:xfrm>
            <a:off x="2169174" y="5466694"/>
            <a:ext cx="4795386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5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DFAE1B-333C-4A2B-86F8-52311B5D4B86}"/>
              </a:ext>
            </a:extLst>
          </p:cNvPr>
          <p:cNvSpPr txBox="1"/>
          <p:nvPr/>
        </p:nvSpPr>
        <p:spPr>
          <a:xfrm>
            <a:off x="0" y="4915315"/>
            <a:ext cx="371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maintenant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B3C7CB0-3330-41F3-B632-4AD6869C5835}"/>
              </a:ext>
            </a:extLst>
          </p:cNvPr>
          <p:cNvGrpSpPr/>
          <p:nvPr/>
        </p:nvGrpSpPr>
        <p:grpSpPr>
          <a:xfrm>
            <a:off x="633323" y="2008642"/>
            <a:ext cx="3283533" cy="2815318"/>
            <a:chOff x="649873" y="1781506"/>
            <a:chExt cx="3283533" cy="281531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4F77D01-3D97-4718-9CA1-90BAD3BF6481}"/>
                </a:ext>
              </a:extLst>
            </p:cNvPr>
            <p:cNvGrpSpPr/>
            <p:nvPr/>
          </p:nvGrpSpPr>
          <p:grpSpPr>
            <a:xfrm>
              <a:off x="1111951" y="1781506"/>
              <a:ext cx="2821455" cy="2340926"/>
              <a:chOff x="521384" y="2363373"/>
              <a:chExt cx="2821455" cy="2340926"/>
            </a:xfrm>
          </p:grpSpPr>
          <p:pic>
            <p:nvPicPr>
              <p:cNvPr id="45" name="Picture 44" descr="Icon&#10;&#10;Description automatically generated">
                <a:extLst>
                  <a:ext uri="{FF2B5EF4-FFF2-40B4-BE49-F238E27FC236}">
                    <a16:creationId xmlns:a16="http://schemas.microsoft.com/office/drawing/2014/main" id="{681829D6-DD94-4BE5-AB9F-A8D94825D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384" y="2363373"/>
                <a:ext cx="2821455" cy="2340926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E126C46-9DCB-4D6A-9D11-77BEB9410604}"/>
                  </a:ext>
                </a:extLst>
              </p:cNvPr>
              <p:cNvSpPr/>
              <p:nvPr/>
            </p:nvSpPr>
            <p:spPr>
              <a:xfrm>
                <a:off x="905460" y="2751466"/>
                <a:ext cx="589320" cy="5544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Graphic 47" descr="Stopwatch">
                <a:extLst>
                  <a:ext uri="{FF2B5EF4-FFF2-40B4-BE49-F238E27FC236}">
                    <a16:creationId xmlns:a16="http://schemas.microsoft.com/office/drawing/2014/main" id="{A65FA653-9993-4415-A230-881A6A3F3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42920" y="25146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480193-21A1-4DD4-9486-0CB4CCC65200}"/>
                </a:ext>
              </a:extLst>
            </p:cNvPr>
            <p:cNvSpPr txBox="1"/>
            <p:nvPr/>
          </p:nvSpPr>
          <p:spPr>
            <a:xfrm>
              <a:off x="649873" y="3888938"/>
              <a:ext cx="2281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[now]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A4FE76-1C28-4964-B61D-FCAEE6886223}"/>
              </a:ext>
            </a:extLst>
          </p:cNvPr>
          <p:cNvSpPr txBox="1"/>
          <p:nvPr/>
        </p:nvSpPr>
        <p:spPr>
          <a:xfrm>
            <a:off x="4130458" y="4915315"/>
            <a:ext cx="371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cacher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FC55F1-AEEB-41D7-B9F0-47309470130A}"/>
              </a:ext>
            </a:extLst>
          </p:cNvPr>
          <p:cNvSpPr txBox="1"/>
          <p:nvPr/>
        </p:nvSpPr>
        <p:spPr>
          <a:xfrm>
            <a:off x="8193238" y="4899497"/>
            <a:ext cx="399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normalement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3AA0907-AF31-42FF-90D8-1CEBEF8A5F56}"/>
              </a:ext>
            </a:extLst>
          </p:cNvPr>
          <p:cNvGrpSpPr/>
          <p:nvPr/>
        </p:nvGrpSpPr>
        <p:grpSpPr>
          <a:xfrm>
            <a:off x="3444244" y="935421"/>
            <a:ext cx="5001626" cy="3969436"/>
            <a:chOff x="3444244" y="935421"/>
            <a:chExt cx="5001626" cy="3969436"/>
          </a:xfrm>
        </p:grpSpPr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33EA34F-D263-43A2-83CF-3D4C29FE4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800" y="935421"/>
              <a:ext cx="2721732" cy="324982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6E7F18E-97D6-4D6A-BCB3-AF0C5CFD78B0}"/>
                </a:ext>
              </a:extLst>
            </p:cNvPr>
            <p:cNvSpPr txBox="1"/>
            <p:nvPr/>
          </p:nvSpPr>
          <p:spPr>
            <a:xfrm>
              <a:off x="3444244" y="4196971"/>
              <a:ext cx="5001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[to hide, hiding]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D51951C-5059-418A-9A97-F3787C236E63}"/>
              </a:ext>
            </a:extLst>
          </p:cNvPr>
          <p:cNvGrpSpPr/>
          <p:nvPr/>
        </p:nvGrpSpPr>
        <p:grpSpPr>
          <a:xfrm>
            <a:off x="8616630" y="1771990"/>
            <a:ext cx="2925497" cy="3087401"/>
            <a:chOff x="8616630" y="1771990"/>
            <a:chExt cx="2925497" cy="308740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00F79C-6F5D-41FE-8C12-624947B3C05D}"/>
                </a:ext>
              </a:extLst>
            </p:cNvPr>
            <p:cNvGrpSpPr/>
            <p:nvPr/>
          </p:nvGrpSpPr>
          <p:grpSpPr>
            <a:xfrm>
              <a:off x="8616630" y="1771990"/>
              <a:ext cx="2925497" cy="2925497"/>
              <a:chOff x="9052925" y="1778802"/>
              <a:chExt cx="2925497" cy="2925497"/>
            </a:xfrm>
          </p:grpSpPr>
          <p:pic>
            <p:nvPicPr>
              <p:cNvPr id="50" name="Graphic 49" descr="Monthly calendar">
                <a:extLst>
                  <a:ext uri="{FF2B5EF4-FFF2-40B4-BE49-F238E27FC236}">
                    <a16:creationId xmlns:a16="http://schemas.microsoft.com/office/drawing/2014/main" id="{57CC74E0-32CC-41E5-BD03-CF1FF9C64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052925" y="1778802"/>
                <a:ext cx="2925497" cy="2925497"/>
              </a:xfrm>
              <a:prstGeom prst="rect">
                <a:avLst/>
              </a:prstGeom>
            </p:spPr>
          </p:pic>
          <p:pic>
            <p:nvPicPr>
              <p:cNvPr id="52" name="Picture 51" descr="Shape, arrow&#10;&#10;Description automatically generated">
                <a:extLst>
                  <a:ext uri="{FF2B5EF4-FFF2-40B4-BE49-F238E27FC236}">
                    <a16:creationId xmlns:a16="http://schemas.microsoft.com/office/drawing/2014/main" id="{978E6E58-6F87-4AD9-BF8E-B1D8F78E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50297" y="2675325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3" name="Picture 52" descr="Shape, arrow&#10;&#10;Description automatically generated">
                <a:extLst>
                  <a:ext uri="{FF2B5EF4-FFF2-40B4-BE49-F238E27FC236}">
                    <a16:creationId xmlns:a16="http://schemas.microsoft.com/office/drawing/2014/main" id="{B7B722E3-07D5-44FA-A838-614E89C35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10094" y="2667634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4" name="Picture 53" descr="Shape, arrow&#10;&#10;Description automatically generated">
                <a:extLst>
                  <a:ext uri="{FF2B5EF4-FFF2-40B4-BE49-F238E27FC236}">
                    <a16:creationId xmlns:a16="http://schemas.microsoft.com/office/drawing/2014/main" id="{D0DF8E29-4845-4015-9A0A-977B05F9D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12712" y="2657699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5" name="Picture 54" descr="Shape, arrow&#10;&#10;Description automatically generated">
                <a:extLst>
                  <a:ext uri="{FF2B5EF4-FFF2-40B4-BE49-F238E27FC236}">
                    <a16:creationId xmlns:a16="http://schemas.microsoft.com/office/drawing/2014/main" id="{77415D6E-6238-43D0-8F29-0F5F8E873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18019" y="3028687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6" name="Picture 55" descr="Shape, arrow&#10;&#10;Description automatically generated">
                <a:extLst>
                  <a:ext uri="{FF2B5EF4-FFF2-40B4-BE49-F238E27FC236}">
                    <a16:creationId xmlns:a16="http://schemas.microsoft.com/office/drawing/2014/main" id="{F9ACD525-CE08-4792-B904-5A412A2D1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24781" y="3028687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7" name="Picture 56" descr="Shape, arrow&#10;&#10;Description automatically generated">
                <a:extLst>
                  <a:ext uri="{FF2B5EF4-FFF2-40B4-BE49-F238E27FC236}">
                    <a16:creationId xmlns:a16="http://schemas.microsoft.com/office/drawing/2014/main" id="{A27FA4DA-3837-4C70-94AD-D642EF369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98027" y="3011639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8" name="Picture 57" descr="Shape, arrow&#10;&#10;Description automatically generated">
                <a:extLst>
                  <a:ext uri="{FF2B5EF4-FFF2-40B4-BE49-F238E27FC236}">
                    <a16:creationId xmlns:a16="http://schemas.microsoft.com/office/drawing/2014/main" id="{01ADB020-E9FE-439E-BED4-D7E920CF8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01601" y="2998883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9" name="Picture 58" descr="Shape, arrow&#10;&#10;Description automatically generated">
                <a:extLst>
                  <a:ext uri="{FF2B5EF4-FFF2-40B4-BE49-F238E27FC236}">
                    <a16:creationId xmlns:a16="http://schemas.microsoft.com/office/drawing/2014/main" id="{60597B8B-8660-45CF-922E-A05C16789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35612" y="3386701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0" name="Picture 59" descr="Shape, arrow&#10;&#10;Description automatically generated">
                <a:extLst>
                  <a:ext uri="{FF2B5EF4-FFF2-40B4-BE49-F238E27FC236}">
                    <a16:creationId xmlns:a16="http://schemas.microsoft.com/office/drawing/2014/main" id="{D3C96743-C91E-4710-90AB-C7D0A4BD1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09477" y="3393296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1" name="Picture 60" descr="Shape, arrow&#10;&#10;Description automatically generated">
                <a:extLst>
                  <a:ext uri="{FF2B5EF4-FFF2-40B4-BE49-F238E27FC236}">
                    <a16:creationId xmlns:a16="http://schemas.microsoft.com/office/drawing/2014/main" id="{DDE46B3B-FAAC-4901-A99E-7DC126202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62456" y="3362914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2" name="Picture 61" descr="Shape, arrow&#10;&#10;Description automatically generated">
                <a:extLst>
                  <a:ext uri="{FF2B5EF4-FFF2-40B4-BE49-F238E27FC236}">
                    <a16:creationId xmlns:a16="http://schemas.microsoft.com/office/drawing/2014/main" id="{37DFA07B-1A0B-43BA-9E5F-EE19F0CD4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18018" y="3740063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3" name="Picture 62" descr="Shape, arrow&#10;&#10;Description automatically generated">
                <a:extLst>
                  <a:ext uri="{FF2B5EF4-FFF2-40B4-BE49-F238E27FC236}">
                    <a16:creationId xmlns:a16="http://schemas.microsoft.com/office/drawing/2014/main" id="{985E3BE5-BC63-4AEC-8C4F-325B23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24781" y="3740063"/>
                <a:ext cx="317593" cy="29427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E6D72D-0D84-4F64-851B-2780C5F6E368}"/>
                </a:ext>
              </a:extLst>
            </p:cNvPr>
            <p:cNvSpPr txBox="1"/>
            <p:nvPr/>
          </p:nvSpPr>
          <p:spPr>
            <a:xfrm>
              <a:off x="8729875" y="4151505"/>
              <a:ext cx="2699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[usually]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7" grpId="2"/>
      <p:bldP spid="70" grpId="0"/>
      <p:bldP spid="70" grpId="1"/>
      <p:bldP spid="70" grpId="2"/>
      <p:bldP spid="71" grpId="0"/>
      <p:bldP spid="71" grpId="1"/>
      <p:bldP spid="7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7" y="2777862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87398" y="1241902"/>
            <a:ext cx="120726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make a sentence negative,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7" y="2755947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82047" y="403512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270" y="2673742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251619" y="3969461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251619" y="3925630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9" y="5264798"/>
            <a:ext cx="6483451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Remember: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Ne</a:t>
            </a:r>
            <a:r>
              <a:rPr lang="en-GB" sz="2400" dirty="0">
                <a:solidFill>
                  <a:srgbClr val="FF0000"/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changes to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F0302020204030204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before a verb starting with a vowel (or a silent h).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For example: je 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F0302020204030204"/>
              </a:rPr>
              <a:t>’a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ime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pas [I don’t like]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2777862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2755947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41" y="2801254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2" y="3995160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24249" y="4015499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56" y="3940916"/>
            <a:ext cx="594672" cy="55100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E91B8F4-2D9C-4777-9E90-2A6CBC2D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6" y="1754219"/>
            <a:ext cx="1594735" cy="872540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6975" y="33370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30" y="32885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143482" y="324385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am not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78178" y="3305599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4237" y="47012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608292" y="46527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87992" y="460065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192046" y="4552151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not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47" grpId="0" animBg="1"/>
      <p:bldP spid="42" grpId="0" animBg="1"/>
      <p:bldP spid="55" grpId="0"/>
      <p:bldP spid="24" grpId="0" animBg="1"/>
      <p:bldP spid="35" grpId="0" animBg="1"/>
      <p:bldP spid="36" grpId="0"/>
      <p:bldP spid="38" grpId="0"/>
      <p:bldP spid="50" grpId="0"/>
      <p:bldP spid="51" grpId="0"/>
      <p:bldP spid="54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712793" y="819046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célèbre…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>
              <a:snd r:embed="rId4" name="6_2.wav"/>
            </a:hlinkClick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5" name="6_3.wav"/>
            </a:hlinkClick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41633" y="1475529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6" name="6_4.wav"/>
            </a:hlinkClick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41633" y="212642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7" name="6_5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41633" y="276631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8" name="6_6.wav"/>
            </a:hlinkClick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241633" y="340497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>
              <a:snd r:embed="rId9" name="6_7.wav"/>
            </a:hlinkClick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235075" y="407027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10" name="6_8.wav"/>
            </a:hlinkClick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235075" y="471016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hlinkClick r:id="" action="ppaction://noaction">
              <a:snd r:embed="rId11" name="6_1.wav"/>
            </a:hlinkClick>
            <a:extLst>
              <a:ext uri="{FF2B5EF4-FFF2-40B4-BE49-F238E27FC236}">
                <a16:creationId xmlns:a16="http://schemas.microsoft.com/office/drawing/2014/main" id="{624E1EA2-8C42-4FCE-A91E-D4B965767BDF}"/>
              </a:ext>
            </a:extLst>
          </p:cNvPr>
          <p:cNvSpPr txBox="1"/>
          <p:nvPr/>
        </p:nvSpPr>
        <p:spPr>
          <a:xfrm>
            <a:off x="2952029" y="98937"/>
            <a:ext cx="900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phrase.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Action Button: Custom 16">
            <a:hlinkClick r:id="" action="ppaction://noaction" highlightClick="1">
              <a:snd r:embed="rId12" name="6_9.wav"/>
            </a:hlinkClick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235075" y="532978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77" name="Action Button: Custom 16">
            <a:hlinkClick r:id="" action="ppaction://noaction" highlightClick="1">
              <a:snd r:embed="rId13" name="6_10.wav"/>
            </a:hlinkClick>
            <a:extLst>
              <a:ext uri="{FF2B5EF4-FFF2-40B4-BE49-F238E27FC236}">
                <a16:creationId xmlns:a16="http://schemas.microsoft.com/office/drawing/2014/main" id="{9F8A9DF0-4D65-4C4F-A123-75E3318EA604}"/>
              </a:ext>
            </a:extLst>
          </p:cNvPr>
          <p:cNvSpPr/>
          <p:nvPr/>
        </p:nvSpPr>
        <p:spPr>
          <a:xfrm>
            <a:off x="235075" y="601014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5C8F7-8C5A-48F9-9604-B32DFC9E38DD}"/>
              </a:ext>
            </a:extLst>
          </p:cNvPr>
          <p:cNvSpPr/>
          <p:nvPr/>
        </p:nvSpPr>
        <p:spPr>
          <a:xfrm>
            <a:off x="5153658" y="768396"/>
            <a:ext cx="3177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Fête des Rois.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3EAD47-2F51-4BD7-A3A3-F8EFA8F63A13}"/>
              </a:ext>
            </a:extLst>
          </p:cNvPr>
          <p:cNvSpPr txBox="1"/>
          <p:nvPr/>
        </p:nvSpPr>
        <p:spPr>
          <a:xfrm>
            <a:off x="712793" y="6010142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Maintenant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je ne mange…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6F7D3D6-3882-4F96-8E69-19462BAE4A48}"/>
              </a:ext>
            </a:extLst>
          </p:cNvPr>
          <p:cNvSpPr/>
          <p:nvPr/>
        </p:nvSpPr>
        <p:spPr>
          <a:xfrm>
            <a:off x="5188227" y="5953748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galette !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0BB9B-44AF-4A8E-8AFB-74F68F93077E}"/>
              </a:ext>
            </a:extLst>
          </p:cNvPr>
          <p:cNvCxnSpPr/>
          <p:nvPr/>
        </p:nvCxnSpPr>
        <p:spPr>
          <a:xfrm>
            <a:off x="8331131" y="828053"/>
            <a:ext cx="0" cy="56437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348F64DF-0C86-4E46-8AA5-B16BA03CC042}"/>
              </a:ext>
            </a:extLst>
          </p:cNvPr>
          <p:cNvSpPr/>
          <p:nvPr/>
        </p:nvSpPr>
        <p:spPr>
          <a:xfrm>
            <a:off x="8398620" y="5953748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galette !</a:t>
            </a:r>
            <a:endParaRPr lang="en-GB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5F11727-09CE-4991-A335-E455E52DAB49}"/>
              </a:ext>
            </a:extLst>
          </p:cNvPr>
          <p:cNvSpPr/>
          <p:nvPr/>
        </p:nvSpPr>
        <p:spPr>
          <a:xfrm>
            <a:off x="8376100" y="803148"/>
            <a:ext cx="2552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Rois.</a:t>
            </a:r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F61909E-539B-47CC-B26B-92593C417B70}"/>
              </a:ext>
            </a:extLst>
          </p:cNvPr>
          <p:cNvSpPr/>
          <p:nvPr/>
        </p:nvSpPr>
        <p:spPr>
          <a:xfrm>
            <a:off x="5155472" y="1411128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galette.</a:t>
            </a:r>
            <a:endParaRPr lang="en-GB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2999F8-A3FF-454E-A72F-8C3810F1F63D}"/>
              </a:ext>
            </a:extLst>
          </p:cNvPr>
          <p:cNvSpPr/>
          <p:nvPr/>
        </p:nvSpPr>
        <p:spPr>
          <a:xfrm>
            <a:off x="8376100" y="1386168"/>
            <a:ext cx="171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galette.</a:t>
            </a:r>
            <a:endParaRPr lang="en-GB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71385D5-079D-4971-BEC7-7CDBD0504186}"/>
              </a:ext>
            </a:extLst>
          </p:cNvPr>
          <p:cNvSpPr/>
          <p:nvPr/>
        </p:nvSpPr>
        <p:spPr>
          <a:xfrm>
            <a:off x="5153658" y="2107073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fève.</a:t>
            </a:r>
            <a:endParaRPr lang="en-GB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F639ED0-384C-45F0-A9DB-AD0E6104199C}"/>
              </a:ext>
            </a:extLst>
          </p:cNvPr>
          <p:cNvSpPr/>
          <p:nvPr/>
        </p:nvSpPr>
        <p:spPr>
          <a:xfrm>
            <a:off x="8376100" y="2141825"/>
            <a:ext cx="2146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fève.</a:t>
            </a:r>
            <a:endParaRPr lang="en-GB" sz="24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CD80FFE-EC13-4A15-A8AE-4CEF4FA0E2B1}"/>
              </a:ext>
            </a:extLst>
          </p:cNvPr>
          <p:cNvSpPr/>
          <p:nvPr/>
        </p:nvSpPr>
        <p:spPr>
          <a:xfrm>
            <a:off x="5153658" y="2734922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des cadeaux.</a:t>
            </a:r>
            <a:endParaRPr lang="en-GB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BAD6D8A-BEDD-49D9-8622-D037256F0693}"/>
              </a:ext>
            </a:extLst>
          </p:cNvPr>
          <p:cNvSpPr/>
          <p:nvPr/>
        </p:nvSpPr>
        <p:spPr>
          <a:xfrm>
            <a:off x="8376100" y="2769674"/>
            <a:ext cx="225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des cadeaux.</a:t>
            </a:r>
            <a:endParaRPr lang="en-GB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A8E3A5A-40D9-418F-AFFA-3068E2F21A0E}"/>
              </a:ext>
            </a:extLst>
          </p:cNvPr>
          <p:cNvSpPr/>
          <p:nvPr/>
        </p:nvSpPr>
        <p:spPr>
          <a:xfrm>
            <a:off x="5191435" y="3442055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sous la table.</a:t>
            </a:r>
            <a:endParaRPr lang="en-GB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017EBB-2801-4E5B-BF03-12CF7C7FF905}"/>
              </a:ext>
            </a:extLst>
          </p:cNvPr>
          <p:cNvSpPr/>
          <p:nvPr/>
        </p:nvSpPr>
        <p:spPr>
          <a:xfrm>
            <a:off x="8396729" y="340807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sous la table.</a:t>
            </a:r>
            <a:endParaRPr lang="en-GB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DC5062-6C7F-4308-B097-A91E9AE9DDA5}"/>
              </a:ext>
            </a:extLst>
          </p:cNvPr>
          <p:cNvSpPr/>
          <p:nvPr/>
        </p:nvSpPr>
        <p:spPr>
          <a:xfrm>
            <a:off x="5189454" y="4157830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fève.</a:t>
            </a:r>
            <a:endParaRPr lang="en-GB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B240AA-AEAD-46F6-92D2-BC16262B97C0}"/>
              </a:ext>
            </a:extLst>
          </p:cNvPr>
          <p:cNvSpPr/>
          <p:nvPr/>
        </p:nvSpPr>
        <p:spPr>
          <a:xfrm>
            <a:off x="8384554" y="4159118"/>
            <a:ext cx="1917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fève.</a:t>
            </a:r>
            <a:endParaRPr lang="en-GB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C38399C-AAA1-422B-9CFD-2ECAE65F27D4}"/>
              </a:ext>
            </a:extLst>
          </p:cNvPr>
          <p:cNvSpPr/>
          <p:nvPr/>
        </p:nvSpPr>
        <p:spPr>
          <a:xfrm>
            <a:off x="5189454" y="4722021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reine.</a:t>
            </a:r>
            <a:endParaRPr lang="en-GB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CEB096-33FD-4F39-8404-F0FE3B8E8AE9}"/>
              </a:ext>
            </a:extLst>
          </p:cNvPr>
          <p:cNvSpPr/>
          <p:nvPr/>
        </p:nvSpPr>
        <p:spPr>
          <a:xfrm>
            <a:off x="8371977" y="4743498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reine.</a:t>
            </a:r>
            <a:endParaRPr lang="en-GB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408A37A-87E8-489B-86A9-5701285ACB8C}"/>
              </a:ext>
            </a:extLst>
          </p:cNvPr>
          <p:cNvSpPr/>
          <p:nvPr/>
        </p:nvSpPr>
        <p:spPr>
          <a:xfrm>
            <a:off x="5189454" y="537897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couronne.</a:t>
            </a:r>
            <a:endParaRPr lang="en-GB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56F3520-2D88-47C1-980A-6E56366EB1D0}"/>
              </a:ext>
            </a:extLst>
          </p:cNvPr>
          <p:cNvSpPr/>
          <p:nvPr/>
        </p:nvSpPr>
        <p:spPr>
          <a:xfrm>
            <a:off x="8371977" y="5445198"/>
            <a:ext cx="2709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couronne.</a:t>
            </a:r>
            <a:endParaRPr lang="en-GB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747402" y="1475529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747401" y="2118622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cache…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743882" y="2791316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743881" y="343544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712793" y="4105695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712792" y="474878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739743" y="535309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4FFB3E7B-35AB-440B-AA32-8271785E6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08" y="2392732"/>
            <a:ext cx="1717603" cy="2686176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242493B-4AB9-4812-A448-A74FCA642DB4}"/>
              </a:ext>
            </a:extLst>
          </p:cNvPr>
          <p:cNvSpPr/>
          <p:nvPr/>
        </p:nvSpPr>
        <p:spPr>
          <a:xfrm>
            <a:off x="4934346" y="774749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2DE29E5-D34A-41A2-9F4B-C17D8FF6C642}"/>
              </a:ext>
            </a:extLst>
          </p:cNvPr>
          <p:cNvSpPr/>
          <p:nvPr/>
        </p:nvSpPr>
        <p:spPr>
          <a:xfrm>
            <a:off x="8379060" y="1390940"/>
            <a:ext cx="2731145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55CC139-5CD6-4953-B7CD-24F59649EDF0}"/>
              </a:ext>
            </a:extLst>
          </p:cNvPr>
          <p:cNvSpPr/>
          <p:nvPr/>
        </p:nvSpPr>
        <p:spPr>
          <a:xfrm>
            <a:off x="8446765" y="2108816"/>
            <a:ext cx="207586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ED4FACE-1F13-4EA7-8D8B-D5FED06DBFA7}"/>
              </a:ext>
            </a:extLst>
          </p:cNvPr>
          <p:cNvSpPr/>
          <p:nvPr/>
        </p:nvSpPr>
        <p:spPr>
          <a:xfrm>
            <a:off x="4951936" y="278528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A91BE2F-89F4-4C0F-AD42-BC823F8EAB7B}"/>
              </a:ext>
            </a:extLst>
          </p:cNvPr>
          <p:cNvSpPr/>
          <p:nvPr/>
        </p:nvSpPr>
        <p:spPr>
          <a:xfrm>
            <a:off x="4661356" y="347377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596D97A-834F-4077-BA90-7EF2C7F79985}"/>
              </a:ext>
            </a:extLst>
          </p:cNvPr>
          <p:cNvSpPr/>
          <p:nvPr/>
        </p:nvSpPr>
        <p:spPr>
          <a:xfrm>
            <a:off x="4608696" y="4133932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A136811-E280-4ECB-84B5-2506AC33DD17}"/>
              </a:ext>
            </a:extLst>
          </p:cNvPr>
          <p:cNvSpPr/>
          <p:nvPr/>
        </p:nvSpPr>
        <p:spPr>
          <a:xfrm>
            <a:off x="8379061" y="4739492"/>
            <a:ext cx="205920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6052D7C-D8A2-4D07-B774-C1B5071FD4C0}"/>
              </a:ext>
            </a:extLst>
          </p:cNvPr>
          <p:cNvSpPr/>
          <p:nvPr/>
        </p:nvSpPr>
        <p:spPr>
          <a:xfrm>
            <a:off x="8429174" y="5428068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DFE95DE-35E8-4D17-9D3E-86CFBE957E58}"/>
              </a:ext>
            </a:extLst>
          </p:cNvPr>
          <p:cNvSpPr/>
          <p:nvPr/>
        </p:nvSpPr>
        <p:spPr>
          <a:xfrm>
            <a:off x="5087074" y="5971840"/>
            <a:ext cx="2959796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348436"/>
              </p:ext>
            </p:extLst>
          </p:nvPr>
        </p:nvGraphicFramePr>
        <p:xfrm>
          <a:off x="214709" y="2016384"/>
          <a:ext cx="11728761" cy="3859560"/>
        </p:xfrm>
        <a:graphic>
          <a:graphicData uri="http://schemas.openxmlformats.org/drawingml/2006/table">
            <a:tbl>
              <a:tblPr/>
              <a:tblGrid>
                <a:gridCol w="44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3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602">
                  <a:extLst>
                    <a:ext uri="{9D8B030D-6E8A-4147-A177-3AD203B41FA5}">
                      <a16:colId xmlns:a16="http://schemas.microsoft.com/office/drawing/2014/main" val="2807937063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 gâteau.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 gâteau.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couronne.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couronne.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7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4039" y="304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7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4039" y="3521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7_3_real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4039" y="3987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7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4039" y="4493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7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8359" y="4985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7_6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4039" y="54284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71984" y="639050"/>
            <a:ext cx="10344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  <a:defRPr/>
            </a:pP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Eugénie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won’t say what is wrong.  Her sister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Léa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thinks she knows.  </a:t>
            </a:r>
            <a:b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does she say? She doesn’t finish her sentences, so you have to!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539712-5BE3-4E66-AAA3-B87517D60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78" y="4645742"/>
            <a:ext cx="1433487" cy="224184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674429" y="3023774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23">
            <a:hlinkClick r:id="" action="ppaction://noaction">
              <a:snd r:embed="rId11" name="7_7.wav"/>
            </a:hlinkClick>
            <a:extLst>
              <a:ext uri="{FF2B5EF4-FFF2-40B4-BE49-F238E27FC236}">
                <a16:creationId xmlns:a16="http://schemas.microsoft.com/office/drawing/2014/main" id="{FF894A3B-A1DC-4D90-92BD-EB54996BA423}"/>
              </a:ext>
            </a:extLst>
          </p:cNvPr>
          <p:cNvSpPr/>
          <p:nvPr/>
        </p:nvSpPr>
        <p:spPr>
          <a:xfrm>
            <a:off x="11612700" y="30420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4">
            <a:hlinkClick r:id="" action="ppaction://noaction">
              <a:snd r:embed="rId12" name="7_8.wav"/>
            </a:hlinkClick>
            <a:extLst>
              <a:ext uri="{FF2B5EF4-FFF2-40B4-BE49-F238E27FC236}">
                <a16:creationId xmlns:a16="http://schemas.microsoft.com/office/drawing/2014/main" id="{6DBCF77F-DBFC-4396-A2B7-855F2086BABF}"/>
              </a:ext>
            </a:extLst>
          </p:cNvPr>
          <p:cNvSpPr/>
          <p:nvPr/>
        </p:nvSpPr>
        <p:spPr>
          <a:xfrm>
            <a:off x="11612700" y="35212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5">
            <a:hlinkClick r:id="" action="ppaction://noaction">
              <a:snd r:embed="rId13" name="7_9.wav"/>
            </a:hlinkClick>
            <a:extLst>
              <a:ext uri="{FF2B5EF4-FFF2-40B4-BE49-F238E27FC236}">
                <a16:creationId xmlns:a16="http://schemas.microsoft.com/office/drawing/2014/main" id="{2B40951D-73DB-48EF-8B91-FBE5EC29E1C4}"/>
              </a:ext>
            </a:extLst>
          </p:cNvPr>
          <p:cNvSpPr/>
          <p:nvPr/>
        </p:nvSpPr>
        <p:spPr>
          <a:xfrm>
            <a:off x="11612700" y="3987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6">
            <a:hlinkClick r:id="" action="ppaction://noaction">
              <a:snd r:embed="rId14" name="7_10.wav"/>
            </a:hlinkClick>
            <a:extLst>
              <a:ext uri="{FF2B5EF4-FFF2-40B4-BE49-F238E27FC236}">
                <a16:creationId xmlns:a16="http://schemas.microsoft.com/office/drawing/2014/main" id="{A045867C-2C75-4703-9559-39EDF491FA20}"/>
              </a:ext>
            </a:extLst>
          </p:cNvPr>
          <p:cNvSpPr/>
          <p:nvPr/>
        </p:nvSpPr>
        <p:spPr>
          <a:xfrm>
            <a:off x="11612700" y="4464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7">
            <a:hlinkClick r:id="" action="ppaction://noaction">
              <a:snd r:embed="rId15" name="7_11.wav"/>
            </a:hlinkClick>
            <a:extLst>
              <a:ext uri="{FF2B5EF4-FFF2-40B4-BE49-F238E27FC236}">
                <a16:creationId xmlns:a16="http://schemas.microsoft.com/office/drawing/2014/main" id="{34A70EEA-E921-4389-B9EE-D7C63E6486A7}"/>
              </a:ext>
            </a:extLst>
          </p:cNvPr>
          <p:cNvSpPr/>
          <p:nvPr/>
        </p:nvSpPr>
        <p:spPr>
          <a:xfrm>
            <a:off x="11605292" y="49608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16" name="7_12.wav"/>
            </a:hlinkClick>
            <a:extLst>
              <a:ext uri="{FF2B5EF4-FFF2-40B4-BE49-F238E27FC236}">
                <a16:creationId xmlns:a16="http://schemas.microsoft.com/office/drawing/2014/main" id="{B34C47D2-B425-4BF8-830C-D034C3B973B7}"/>
              </a:ext>
            </a:extLst>
          </p:cNvPr>
          <p:cNvSpPr/>
          <p:nvPr/>
        </p:nvSpPr>
        <p:spPr>
          <a:xfrm>
            <a:off x="11612700" y="542848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37BA85-2831-459C-8F1E-F0F459FFF9A8}"/>
              </a:ext>
            </a:extLst>
          </p:cNvPr>
          <p:cNvSpPr/>
          <p:nvPr/>
        </p:nvSpPr>
        <p:spPr>
          <a:xfrm>
            <a:off x="849384" y="1572332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Écris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1-6 et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A770A8-2DA2-49FE-B3A0-ED15431B748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6"/>
          <a:stretch/>
        </p:blipFill>
        <p:spPr>
          <a:xfrm flipH="1">
            <a:off x="-91539" y="1740315"/>
            <a:ext cx="1379235" cy="1213259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194873-19F5-4623-BA3C-12195AAD2BCE}"/>
              </a:ext>
            </a:extLst>
          </p:cNvPr>
          <p:cNvSpPr/>
          <p:nvPr/>
        </p:nvSpPr>
        <p:spPr>
          <a:xfrm>
            <a:off x="6490210" y="352120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6E885D-0920-418E-ADB6-B3C04B0C1DB8}"/>
              </a:ext>
            </a:extLst>
          </p:cNvPr>
          <p:cNvSpPr/>
          <p:nvPr/>
        </p:nvSpPr>
        <p:spPr>
          <a:xfrm>
            <a:off x="683069" y="3960964"/>
            <a:ext cx="559566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39D0DE8-ED7C-422C-A2A8-138793F7573C}"/>
              </a:ext>
            </a:extLst>
          </p:cNvPr>
          <p:cNvSpPr/>
          <p:nvPr/>
        </p:nvSpPr>
        <p:spPr>
          <a:xfrm>
            <a:off x="674429" y="4449859"/>
            <a:ext cx="3421348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47D8786-2CBC-4795-B5C5-A9069ECC0785}"/>
              </a:ext>
            </a:extLst>
          </p:cNvPr>
          <p:cNvSpPr/>
          <p:nvPr/>
        </p:nvSpPr>
        <p:spPr>
          <a:xfrm>
            <a:off x="683069" y="498532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888B4AF-1A51-49D4-9DFE-7D48B3834613}"/>
              </a:ext>
            </a:extLst>
          </p:cNvPr>
          <p:cNvSpPr/>
          <p:nvPr/>
        </p:nvSpPr>
        <p:spPr>
          <a:xfrm>
            <a:off x="683069" y="5421415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8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1649</Words>
  <Application>Microsoft Office PowerPoint</Application>
  <PresentationFormat>Widescreen</PresentationFormat>
  <Paragraphs>218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vocabulaire</vt:lpstr>
      <vt:lpstr>Making sentences negative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108</cp:revision>
  <dcterms:created xsi:type="dcterms:W3CDTF">2022-01-18T06:39:51Z</dcterms:created>
  <dcterms:modified xsi:type="dcterms:W3CDTF">2022-02-23T06:46:03Z</dcterms:modified>
</cp:coreProperties>
</file>