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793" r:id="rId3"/>
    <p:sldId id="736" r:id="rId4"/>
    <p:sldId id="799" r:id="rId5"/>
    <p:sldId id="374" r:id="rId6"/>
    <p:sldId id="757" r:id="rId7"/>
    <p:sldId id="625" r:id="rId8"/>
    <p:sldId id="800" r:id="rId9"/>
    <p:sldId id="801" r:id="rId10"/>
    <p:sldId id="796" r:id="rId11"/>
    <p:sldId id="802" r:id="rId12"/>
    <p:sldId id="798" r:id="rId13"/>
    <p:sldId id="803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9F3"/>
    <a:srgbClr val="786EB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381" autoAdjust="0"/>
  </p:normalViewPr>
  <p:slideViewPr>
    <p:cSldViewPr snapToGrid="0">
      <p:cViewPr varScale="1">
        <p:scale>
          <a:sx n="83" d="100"/>
          <a:sy n="83" d="100"/>
        </p:scale>
        <p:origin x="15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1170-8DA9-40F2-94E4-1A3E7A77E3E2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447D4-6B59-4E68-80F5-86CD28FFCD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19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é|er|ez|et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SFe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[630] écrire [382]  bébé [2271] donner [46] parler [106] et [6] nez [2661] SFE - timide [3835] monde [77] moderne [1239] centre [491] douze [1664]</a:t>
            </a:r>
            <a:b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endParaRPr lang="it-IT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en-GB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 new vocabulary this week</a:t>
            </a:r>
            <a:endParaRPr lang="it-IT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célébrer [2170] échanger [1452] fabriquer [1231] souhaiter [403] feu d'artifice [&gt;5000] rue [598] tout le monde [n/a]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as [8] a [8] donner [46] organiser [791] parler [106] poser [218] préparer [368] trouver [83] utiliser [345]  livre [358] question [144] phrase [2074] problème [188] sac [2343] réponse [456] solution [608] court [545] simple [212] spécial [726] vrai [292] faux [555] des [de-2] calme [1731] difficile [296] facile [822] important [215] indépendant [854] intéressant [1244] rapide [672] utile [1003]</a:t>
            </a:r>
            <a:endParaRPr lang="en-GB" sz="1100" b="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100" b="1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the use of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 </a:t>
            </a:r>
            <a:r>
              <a:rPr lang="en-GB" b="0" dirty="0"/>
              <a:t>to ask questions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07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pronouncing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each audio button to hear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 </a:t>
            </a:r>
            <a:r>
              <a:rPr lang="en-GB" dirty="0"/>
              <a:t>at three different speeds.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458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recognition of </a:t>
            </a:r>
            <a:r>
              <a:rPr lang="en-US" b="1" dirty="0" err="1"/>
              <a:t>est-ce</a:t>
            </a:r>
            <a:r>
              <a:rPr lang="en-US" b="1" dirty="0"/>
              <a:t> que </a:t>
            </a:r>
            <a:r>
              <a:rPr lang="en-US" b="0" dirty="0"/>
              <a:t>questions and contrast them with sentences which could either be statements or raised intonation questions (though without punctuation this is unclear); this reinforces the idea that </a:t>
            </a:r>
            <a:r>
              <a:rPr lang="en-US" b="1" dirty="0" err="1"/>
              <a:t>est-ce</a:t>
            </a:r>
            <a:r>
              <a:rPr lang="en-US" b="1" dirty="0"/>
              <a:t> que </a:t>
            </a:r>
            <a:r>
              <a:rPr lang="en-US" b="0" dirty="0"/>
              <a:t>is a written question mark.</a:t>
            </a: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sentences and determine if they are definitely questions or could be either statements or questions.</a:t>
            </a:r>
          </a:p>
          <a:p>
            <a:pPr marL="228600" indent="-228600">
              <a:buAutoNum type="arabicPeriod"/>
            </a:pPr>
            <a:r>
              <a:rPr lang="en-US" b="0" dirty="0"/>
              <a:t>They add punctuation – either ? or ?/.</a:t>
            </a:r>
          </a:p>
          <a:p>
            <a:pPr marL="228600" indent="-228600">
              <a:buAutoNum type="arabicPeriod"/>
            </a:pPr>
            <a:r>
              <a:rPr lang="en-US" b="0" dirty="0"/>
              <a:t>Click to provide punctuation.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224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pronunciation of both intonation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est-ce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que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questions.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practise reading aloud the questions from the previous task, chorally.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the audio buttons to listen and check pronunciation and intonation.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from pupils whether each question is for </a:t>
            </a:r>
            <a:r>
              <a:rPr lang="en-GB" sz="1200" b="0" strike="noStrike" spc="-1" dirty="0" err="1">
                <a:latin typeface="Arial"/>
              </a:rPr>
              <a:t>Clémentine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tu</a:t>
            </a:r>
            <a:r>
              <a:rPr lang="en-GB" sz="1200" b="0" strike="noStrike" spc="-1" dirty="0">
                <a:latin typeface="Arial"/>
              </a:rPr>
              <a:t>) or </a:t>
            </a:r>
            <a:r>
              <a:rPr lang="en-GB" sz="1200" b="0" strike="noStrike" spc="-1" dirty="0" err="1">
                <a:latin typeface="Arial"/>
              </a:rPr>
              <a:t>Clémentine’s</a:t>
            </a:r>
            <a:r>
              <a:rPr lang="en-GB" sz="1200" b="0" strike="noStrike" spc="-1" dirty="0">
                <a:latin typeface="Arial"/>
              </a:rPr>
              <a:t> mother, Annick (</a:t>
            </a:r>
            <a:r>
              <a:rPr lang="en-GB" sz="1200" b="0" strike="noStrike" spc="-1" dirty="0" err="1">
                <a:latin typeface="Arial"/>
              </a:rPr>
              <a:t>vous</a:t>
            </a:r>
            <a:r>
              <a:rPr lang="en-GB" sz="1200" b="0" strike="noStrike" spc="-1" dirty="0">
                <a:latin typeface="Arial"/>
              </a:rPr>
              <a:t>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Teacher asks ‘Question </a:t>
            </a:r>
            <a:r>
              <a:rPr lang="en-GB" sz="1200" b="0" strike="noStrike" spc="-1" dirty="0" err="1">
                <a:latin typeface="Arial"/>
              </a:rPr>
              <a:t>numéro</a:t>
            </a:r>
            <a:r>
              <a:rPr lang="en-GB" sz="1200" b="0" strike="noStrike" spc="-1" dirty="0">
                <a:latin typeface="Arial"/>
              </a:rPr>
              <a:t> 1 –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 pour </a:t>
            </a:r>
            <a:r>
              <a:rPr lang="en-GB" sz="1200" b="0" strike="noStrike" spc="-1" dirty="0" err="1">
                <a:latin typeface="Arial"/>
              </a:rPr>
              <a:t>Clémentine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ou</a:t>
            </a:r>
            <a:r>
              <a:rPr lang="en-GB" sz="1200" b="0" strike="noStrike" spc="-1" dirty="0">
                <a:latin typeface="Arial"/>
              </a:rPr>
              <a:t> Annick ?’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an image of either </a:t>
            </a:r>
            <a:r>
              <a:rPr lang="en-GB" sz="1200" b="0" strike="noStrike" spc="-1" dirty="0" err="1">
                <a:latin typeface="Arial"/>
              </a:rPr>
              <a:t>Clémentine</a:t>
            </a:r>
            <a:r>
              <a:rPr lang="en-GB" sz="1200" b="0" strike="noStrike" spc="-1" dirty="0">
                <a:latin typeface="Arial"/>
              </a:rPr>
              <a:t> or Annick.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4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[é].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either [e] or [é].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pronounce in pairs (in jumbled order) and the listening partner identifies the meaning (using the pictures for support).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dirty="0"/>
              <a:t>café [1886] </a:t>
            </a:r>
            <a:r>
              <a:rPr lang="en-GB" dirty="0" err="1"/>
              <a:t>Espagne</a:t>
            </a:r>
            <a:r>
              <a:rPr lang="en-GB" dirty="0"/>
              <a:t> [n/a] </a:t>
            </a:r>
            <a:r>
              <a:rPr lang="en-GB" dirty="0" err="1"/>
              <a:t>été</a:t>
            </a:r>
            <a:r>
              <a:rPr lang="en-GB" dirty="0"/>
              <a:t> [623] </a:t>
            </a:r>
            <a:r>
              <a:rPr lang="en-GB" dirty="0" err="1"/>
              <a:t>exercice</a:t>
            </a:r>
            <a:r>
              <a:rPr lang="en-GB" dirty="0"/>
              <a:t> [1290] glace [2580] image [659] </a:t>
            </a:r>
            <a:r>
              <a:rPr lang="en-GB" dirty="0" err="1"/>
              <a:t>marché</a:t>
            </a:r>
            <a:r>
              <a:rPr lang="en-GB" dirty="0"/>
              <a:t> [280] portable [4002] santé [641] </a:t>
            </a:r>
            <a:r>
              <a:rPr lang="en-GB" dirty="0" err="1"/>
              <a:t>thé</a:t>
            </a:r>
            <a:r>
              <a:rPr lang="en-GB" dirty="0"/>
              <a:t> [3517]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French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French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French word to disappear.  Elicit the French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</a:t>
            </a:r>
            <a:r>
              <a:rPr lang="en-US" b="1" dirty="0"/>
              <a:t>;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three of this week’s new words (devoirs, demander, </a:t>
            </a:r>
            <a:r>
              <a:rPr lang="en-US" b="0" dirty="0" err="1"/>
              <a:t>expliquer</a:t>
            </a:r>
            <a:r>
              <a:rPr lang="en-US" b="0" dirty="0"/>
              <a:t>).</a:t>
            </a: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</a:t>
            </a:r>
            <a:r>
              <a:rPr lang="en-US" b="0" dirty="0" err="1"/>
              <a:t>Sanaya</a:t>
            </a:r>
            <a:r>
              <a:rPr lang="en-US" b="0" dirty="0"/>
              <a:t> to hear an audio version of the text, if desired.</a:t>
            </a:r>
          </a:p>
          <a:p>
            <a:r>
              <a:rPr lang="en-US" b="0" dirty="0"/>
              <a:t>3. Pupils focus on the English words and identify the French words from the bold words in the text.  Pupils can volunteer answers in any click – teacher clicks on the English word and the French translation appears.</a:t>
            </a:r>
          </a:p>
          <a:p>
            <a:r>
              <a:rPr lang="en-US" b="0" dirty="0"/>
              <a:t>4. Teachers elicit an oral translation of the text from the class to establish the context of this week’s lesson.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recall the use of </a:t>
            </a:r>
            <a:r>
              <a:rPr lang="en-GB" b="1" dirty="0" err="1"/>
              <a:t>tu</a:t>
            </a:r>
            <a:r>
              <a:rPr lang="en-GB" b="0" dirty="0"/>
              <a:t> and </a:t>
            </a:r>
            <a:r>
              <a:rPr lang="en-GB" b="1" dirty="0" err="1"/>
              <a:t>vous</a:t>
            </a:r>
            <a:r>
              <a:rPr lang="en-GB" b="0" dirty="0"/>
              <a:t> and formation of intonation questions.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 (two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questions, based on the verb ending.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write either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tu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reveal the full written question.</a:t>
            </a:r>
          </a:p>
          <a:p>
            <a:pPr marL="228600" indent="-228600">
              <a:lnSpc>
                <a:spcPct val="100000"/>
              </a:lnSpc>
              <a:buAutoNum type="arabicPeriod" startAt="5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with items 1-7.</a:t>
            </a:r>
          </a:p>
          <a:p>
            <a:pPr marL="228600" indent="-228600">
              <a:lnSpc>
                <a:spcPct val="100000"/>
              </a:lnSpc>
              <a:buAutoNum type="arabicPeriod" startAt="5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Go to the next slide for a comprehension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prépares des réponses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fermez la porte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expliques les devoirs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écoutez les présentations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corrigez les phrases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trouves une solution ?</a:t>
            </a:r>
          </a:p>
          <a:p>
            <a:pPr rtl="0" eaLnBrk="1" fontAlgn="ctr" latinLnBrk="0" hangingPunct="1"/>
            <a:endParaRPr lang="de-DE" sz="1200" b="0" strike="noStrike" kern="1200" spc="-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de-DE" sz="12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cognates:</a:t>
            </a:r>
            <a:b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 [1723]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comprehension of present tense questions, and translation using English present continuous meaning.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two callout explanations.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translations for each question 2-7.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play the full question audio and elicit question meanings in English from pupils.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prépares des réponses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ous fermez la porte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expliques les devoirs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ous écoutez les présentations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ous corrigez les phrases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trouves une solution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4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92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58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4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36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04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4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51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71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06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82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4960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5" Type="http://schemas.openxmlformats.org/officeDocument/2006/relationships/audio" Target="../media/audio30.wav"/><Relationship Id="rId4" Type="http://schemas.openxmlformats.org/officeDocument/2006/relationships/audio" Target="../media/audio2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audio" Target="../media/audio38.wav"/><Relationship Id="rId18" Type="http://schemas.openxmlformats.org/officeDocument/2006/relationships/audio" Target="../media/audio43.wav"/><Relationship Id="rId3" Type="http://schemas.openxmlformats.org/officeDocument/2006/relationships/image" Target="../media/image42.gif"/><Relationship Id="rId7" Type="http://schemas.openxmlformats.org/officeDocument/2006/relationships/audio" Target="../media/audio32.wav"/><Relationship Id="rId12" Type="http://schemas.openxmlformats.org/officeDocument/2006/relationships/audio" Target="../media/audio37.wav"/><Relationship Id="rId17" Type="http://schemas.openxmlformats.org/officeDocument/2006/relationships/audio" Target="../media/audio42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4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gif"/><Relationship Id="rId11" Type="http://schemas.openxmlformats.org/officeDocument/2006/relationships/audio" Target="../media/audio36.wav"/><Relationship Id="rId5" Type="http://schemas.openxmlformats.org/officeDocument/2006/relationships/image" Target="../media/image5.png"/><Relationship Id="rId15" Type="http://schemas.openxmlformats.org/officeDocument/2006/relationships/audio" Target="../media/audio40.wav"/><Relationship Id="rId10" Type="http://schemas.openxmlformats.org/officeDocument/2006/relationships/audio" Target="../media/audio35.wav"/><Relationship Id="rId4" Type="http://schemas.openxmlformats.org/officeDocument/2006/relationships/image" Target="../media/image43.gif"/><Relationship Id="rId9" Type="http://schemas.openxmlformats.org/officeDocument/2006/relationships/audio" Target="../media/audio34.wav"/><Relationship Id="rId14" Type="http://schemas.openxmlformats.org/officeDocument/2006/relationships/audio" Target="../media/audio39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image" Target="../media/image22.png"/><Relationship Id="rId3" Type="http://schemas.openxmlformats.org/officeDocument/2006/relationships/image" Target="../media/image4.png"/><Relationship Id="rId21" Type="http://schemas.openxmlformats.org/officeDocument/2006/relationships/image" Target="../media/image25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23" Type="http://schemas.openxmlformats.org/officeDocument/2006/relationships/image" Target="../media/image27.png"/><Relationship Id="rId10" Type="http://schemas.openxmlformats.org/officeDocument/2006/relationships/audio" Target="../media/audio7.wav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audio" Target="../media/audio16.wav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11" Type="http://schemas.openxmlformats.org/officeDocument/2006/relationships/image" Target="../media/image37.gif"/><Relationship Id="rId5" Type="http://schemas.openxmlformats.org/officeDocument/2006/relationships/audio" Target="../media/audio14.wav"/><Relationship Id="rId10" Type="http://schemas.openxmlformats.org/officeDocument/2006/relationships/audio" Target="../media/audio19.wav"/><Relationship Id="rId4" Type="http://schemas.openxmlformats.org/officeDocument/2006/relationships/audio" Target="../media/audio13.wav"/><Relationship Id="rId9" Type="http://schemas.openxmlformats.org/officeDocument/2006/relationships/audio" Target="../media/audio1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36.png"/><Relationship Id="rId3" Type="http://schemas.openxmlformats.org/officeDocument/2006/relationships/image" Target="../media/image40.png"/><Relationship Id="rId7" Type="http://schemas.openxmlformats.org/officeDocument/2006/relationships/audio" Target="../media/audio24.wav"/><Relationship Id="rId12" Type="http://schemas.openxmlformats.org/officeDocument/2006/relationships/audio" Target="../media/audio2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3.wav"/><Relationship Id="rId11" Type="http://schemas.openxmlformats.org/officeDocument/2006/relationships/image" Target="../media/image37.gif"/><Relationship Id="rId5" Type="http://schemas.openxmlformats.org/officeDocument/2006/relationships/audio" Target="../media/audio22.wav"/><Relationship Id="rId10" Type="http://schemas.openxmlformats.org/officeDocument/2006/relationships/audio" Target="../media/audio27.wav"/><Relationship Id="rId4" Type="http://schemas.openxmlformats.org/officeDocument/2006/relationships/audio" Target="../media/audio21.wav"/><Relationship Id="rId9" Type="http://schemas.openxmlformats.org/officeDocument/2006/relationships/audio" Target="../media/audio2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5712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10520" y="5528225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Est-ce que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é,er,ez,et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8679F1-031B-476E-9273-ADCCBEAA904B}"/>
              </a:ext>
            </a:extLst>
          </p:cNvPr>
          <p:cNvSpPr txBox="1"/>
          <p:nvPr/>
        </p:nvSpPr>
        <p:spPr>
          <a:xfrm>
            <a:off x="110520" y="3678389"/>
            <a:ext cx="43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Le jour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l’Indépendance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3CBEDCF-CCEC-4581-BEBA-852D577CB0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50" y="1577049"/>
            <a:ext cx="2536987" cy="2034811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B1B0C9A-5E13-4A9F-A0C8-C5AAF4F6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775"/>
            <a:ext cx="1984148" cy="1190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 using 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Est-</a:t>
            </a:r>
            <a:r>
              <a:rPr lang="en-GB" sz="3600" b="1" i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que…</a:t>
            </a:r>
            <a:endParaRPr lang="en-GB" sz="3600" b="1" i="1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52941" y="1349697"/>
            <a:ext cx="118348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- with intonation questions we need the punctuation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writing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raised voice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speaking to know it is a question.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854091" y="2411559"/>
            <a:ext cx="449944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621097" y="2411559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l’histoire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66300DD5-1251-4D72-A404-77E534AD99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941" y="299203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978F3280-207B-4053-A85B-9FC8B392FA77}"/>
              </a:ext>
            </a:extLst>
          </p:cNvPr>
          <p:cNvSpPr txBox="1"/>
          <p:nvPr/>
        </p:nvSpPr>
        <p:spPr>
          <a:xfrm>
            <a:off x="907462" y="3023029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FB1553C-7FF9-4D67-92C6-9AE21FF831CB}"/>
              </a:ext>
            </a:extLst>
          </p:cNvPr>
          <p:cNvSpPr/>
          <p:nvPr/>
        </p:nvSpPr>
        <p:spPr>
          <a:xfrm>
            <a:off x="6389647" y="2375528"/>
            <a:ext cx="50662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Google Shape;171;p8">
            <a:extLst>
              <a:ext uri="{FF2B5EF4-FFF2-40B4-BE49-F238E27FC236}">
                <a16:creationId xmlns:a16="http://schemas.microsoft.com/office/drawing/2014/main" id="{5A896CF4-E2C3-412A-A34A-4DAC8A146612}"/>
              </a:ext>
            </a:extLst>
          </p:cNvPr>
          <p:cNvSpPr txBox="1"/>
          <p:nvPr/>
        </p:nvSpPr>
        <p:spPr>
          <a:xfrm>
            <a:off x="6338047" y="2359936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l’histoire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82501001-5606-4C38-8BA0-4B88F5C5E4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5263" y="298443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D6C0839C-B5E5-4692-B833-7CA5B8B05B8A}"/>
              </a:ext>
            </a:extLst>
          </p:cNvPr>
          <p:cNvSpPr txBox="1"/>
          <p:nvPr/>
        </p:nvSpPr>
        <p:spPr>
          <a:xfrm>
            <a:off x="6548196" y="2992038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39876-6E34-4D84-8B9B-7C3FBE0B953D}"/>
              </a:ext>
            </a:extLst>
          </p:cNvPr>
          <p:cNvSpPr txBox="1"/>
          <p:nvPr/>
        </p:nvSpPr>
        <p:spPr>
          <a:xfrm>
            <a:off x="391819" y="6226089"/>
            <a:ext cx="1176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b="1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Est-</a:t>
            </a:r>
            <a:r>
              <a:rPr lang="en-GB" sz="2400" b="1" i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ce</a:t>
            </a:r>
            <a:r>
              <a:rPr lang="en-GB" sz="2400" b="1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que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works like a spoken question mark! </a:t>
            </a:r>
          </a:p>
        </p:txBody>
      </p:sp>
      <p:sp>
        <p:nvSpPr>
          <p:cNvPr id="28" name="Google Shape;171;p8">
            <a:extLst>
              <a:ext uri="{FF2B5EF4-FFF2-40B4-BE49-F238E27FC236}">
                <a16:creationId xmlns:a16="http://schemas.microsoft.com/office/drawing/2014/main" id="{CFE8DCE3-209E-4DF5-BF5E-63133FAE0361}"/>
              </a:ext>
            </a:extLst>
          </p:cNvPr>
          <p:cNvSpPr txBox="1"/>
          <p:nvPr/>
        </p:nvSpPr>
        <p:spPr>
          <a:xfrm>
            <a:off x="250887" y="3762351"/>
            <a:ext cx="1169022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it clear that a yes/no question is being asked,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we can add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Est-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(‘Is it that…?’) at the start of any statement: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9FE8F19-1E3B-4432-8ED7-909D04C74DF8}"/>
              </a:ext>
            </a:extLst>
          </p:cNvPr>
          <p:cNvSpPr/>
          <p:nvPr/>
        </p:nvSpPr>
        <p:spPr>
          <a:xfrm>
            <a:off x="389594" y="4967483"/>
            <a:ext cx="548395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E9663092-2DD9-4237-AC31-402FCE74D2F5}"/>
              </a:ext>
            </a:extLst>
          </p:cNvPr>
          <p:cNvSpPr txBox="1"/>
          <p:nvPr/>
        </p:nvSpPr>
        <p:spPr>
          <a:xfrm>
            <a:off x="330851" y="4950548"/>
            <a:ext cx="5483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l’histoire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9CA3A104-4259-4D60-9AD3-8EB391D523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50" y="5586156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BBAF4658-FCFC-4E6E-99F2-6FC02530E071}"/>
              </a:ext>
            </a:extLst>
          </p:cNvPr>
          <p:cNvSpPr txBox="1"/>
          <p:nvPr/>
        </p:nvSpPr>
        <p:spPr>
          <a:xfrm>
            <a:off x="845571" y="5617147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A747E4-F362-430F-B570-7993C37627D5}"/>
              </a:ext>
            </a:extLst>
          </p:cNvPr>
          <p:cNvSpPr/>
          <p:nvPr/>
        </p:nvSpPr>
        <p:spPr>
          <a:xfrm>
            <a:off x="6327756" y="4969646"/>
            <a:ext cx="586789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Google Shape;171;p8">
            <a:extLst>
              <a:ext uri="{FF2B5EF4-FFF2-40B4-BE49-F238E27FC236}">
                <a16:creationId xmlns:a16="http://schemas.microsoft.com/office/drawing/2014/main" id="{C94AFDFD-D24A-4FF5-B77B-AF3BCD4BA4DC}"/>
              </a:ext>
            </a:extLst>
          </p:cNvPr>
          <p:cNvSpPr txBox="1"/>
          <p:nvPr/>
        </p:nvSpPr>
        <p:spPr>
          <a:xfrm>
            <a:off x="6276156" y="4954054"/>
            <a:ext cx="58320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aimez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l’histoire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37C07470-2BFB-4DE1-B640-ECA85E78A1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3372" y="5578556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47A058B6-6106-4D96-A243-944E0D45E52A}"/>
              </a:ext>
            </a:extLst>
          </p:cNvPr>
          <p:cNvSpPr txBox="1"/>
          <p:nvPr/>
        </p:nvSpPr>
        <p:spPr>
          <a:xfrm>
            <a:off x="6486305" y="5586156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</p:spTree>
    <p:extLst>
      <p:ext uri="{BB962C8B-B14F-4D97-AF65-F5344CB8AC3E}">
        <p14:creationId xmlns:p14="http://schemas.microsoft.com/office/powerpoint/2010/main" val="22148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0" grpId="0"/>
      <p:bldP spid="51" grpId="0" animBg="1"/>
      <p:bldP spid="52" grpId="0"/>
      <p:bldP spid="54" grpId="0"/>
      <p:bldP spid="27" grpId="0"/>
      <p:bldP spid="29" grpId="0" animBg="1"/>
      <p:bldP spid="30" grpId="0"/>
      <p:bldP spid="33" grpId="0"/>
      <p:bldP spid="34" grpId="0" animBg="1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 using 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Est-</a:t>
            </a:r>
            <a:r>
              <a:rPr lang="en-GB" sz="3600" b="1" i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que…</a:t>
            </a:r>
            <a:endParaRPr lang="en-GB" sz="3600" b="1" i="1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52941" y="1408462"/>
            <a:ext cx="118348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practise saying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1177941" y="2905820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1029351" y="2905820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60C2A04-D1BD-4B71-ABA3-37A8676DF984}"/>
              </a:ext>
            </a:extLst>
          </p:cNvPr>
          <p:cNvSpPr/>
          <p:nvPr/>
        </p:nvSpPr>
        <p:spPr>
          <a:xfrm>
            <a:off x="5251500" y="2515382"/>
            <a:ext cx="3378152" cy="593765"/>
          </a:xfrm>
          <a:prstGeom prst="wedgeRoundRectCallout">
            <a:avLst>
              <a:gd name="adj1" fmla="val -78503"/>
              <a:gd name="adj2" fmla="val -16636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are silent.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E82CEB95-504D-4BA7-9C8A-2D44AABE149F}"/>
              </a:ext>
            </a:extLst>
          </p:cNvPr>
          <p:cNvSpPr/>
          <p:nvPr/>
        </p:nvSpPr>
        <p:spPr>
          <a:xfrm>
            <a:off x="6551108" y="997122"/>
            <a:ext cx="3378152" cy="887285"/>
          </a:xfrm>
          <a:prstGeom prst="wedgeRoundRectCallout">
            <a:avLst>
              <a:gd name="adj1" fmla="val -102188"/>
              <a:gd name="adj2" fmla="val -36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‘s’ sound is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3">
            <a:hlinkClick r:id="" action="ppaction://noaction">
              <a:snd r:embed="rId4" name="Est-ce que SLOW.wav"/>
            </a:hlinkClick>
            <a:extLst>
              <a:ext uri="{FF2B5EF4-FFF2-40B4-BE49-F238E27FC236}">
                <a16:creationId xmlns:a16="http://schemas.microsoft.com/office/drawing/2014/main" id="{6485FC7D-3F67-4658-889C-A23B7AF27D5E}"/>
              </a:ext>
            </a:extLst>
          </p:cNvPr>
          <p:cNvSpPr/>
          <p:nvPr/>
        </p:nvSpPr>
        <p:spPr>
          <a:xfrm>
            <a:off x="333756" y="294731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3">
            <a:hlinkClick r:id="" action="ppaction://noaction">
              <a:snd r:embed="rId5" name="Est-ce que MEDIUM.wav"/>
            </a:hlinkClick>
            <a:extLst>
              <a:ext uri="{FF2B5EF4-FFF2-40B4-BE49-F238E27FC236}">
                <a16:creationId xmlns:a16="http://schemas.microsoft.com/office/drawing/2014/main" id="{0057C7B6-B3FE-40D4-BD35-DF7DD12B6FCA}"/>
              </a:ext>
            </a:extLst>
          </p:cNvPr>
          <p:cNvSpPr/>
          <p:nvPr/>
        </p:nvSpPr>
        <p:spPr>
          <a:xfrm>
            <a:off x="333756" y="40360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23">
            <a:hlinkClick r:id="" action="ppaction://noaction">
              <a:snd r:embed="rId6" name="Est-ce que FAST.wav"/>
            </a:hlinkClick>
            <a:extLst>
              <a:ext uri="{FF2B5EF4-FFF2-40B4-BE49-F238E27FC236}">
                <a16:creationId xmlns:a16="http://schemas.microsoft.com/office/drawing/2014/main" id="{DF2460D0-29F5-4340-A3CA-43CF4C4E9EAB}"/>
              </a:ext>
            </a:extLst>
          </p:cNvPr>
          <p:cNvSpPr/>
          <p:nvPr/>
        </p:nvSpPr>
        <p:spPr>
          <a:xfrm>
            <a:off x="351942" y="51248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C18604F-7B52-4A5E-9A21-B7A41A217918}"/>
              </a:ext>
            </a:extLst>
          </p:cNvPr>
          <p:cNvSpPr/>
          <p:nvPr/>
        </p:nvSpPr>
        <p:spPr>
          <a:xfrm>
            <a:off x="1177941" y="4036082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E757142A-7FCC-48E3-B471-970FD35090EF}"/>
              </a:ext>
            </a:extLst>
          </p:cNvPr>
          <p:cNvSpPr txBox="1"/>
          <p:nvPr/>
        </p:nvSpPr>
        <p:spPr>
          <a:xfrm>
            <a:off x="1029351" y="4036082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D130545-7DF8-4F58-8A4E-3909B14E227E}"/>
              </a:ext>
            </a:extLst>
          </p:cNvPr>
          <p:cNvSpPr/>
          <p:nvPr/>
        </p:nvSpPr>
        <p:spPr>
          <a:xfrm>
            <a:off x="1177941" y="5122513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9C007ACE-25B6-4FEC-AD1E-F6F893F5A26D}"/>
              </a:ext>
            </a:extLst>
          </p:cNvPr>
          <p:cNvSpPr txBox="1"/>
          <p:nvPr/>
        </p:nvSpPr>
        <p:spPr>
          <a:xfrm>
            <a:off x="1029351" y="5122513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F04E3C32-632D-4C82-85D0-B29FAA15CADD}"/>
              </a:ext>
            </a:extLst>
          </p:cNvPr>
          <p:cNvSpPr/>
          <p:nvPr/>
        </p:nvSpPr>
        <p:spPr>
          <a:xfrm>
            <a:off x="5462036" y="3838677"/>
            <a:ext cx="6396208" cy="923823"/>
          </a:xfrm>
          <a:prstGeom prst="wedgeRoundRectCallout">
            <a:avLst>
              <a:gd name="adj1" fmla="val -76716"/>
              <a:gd name="adj2" fmla="val -1209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When you say it slowly 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three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separate syllables.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945F35BF-C238-4DDE-8748-2779C6764D92}"/>
              </a:ext>
            </a:extLst>
          </p:cNvPr>
          <p:cNvSpPr/>
          <p:nvPr/>
        </p:nvSpPr>
        <p:spPr>
          <a:xfrm>
            <a:off x="5462036" y="5539757"/>
            <a:ext cx="6396208" cy="923823"/>
          </a:xfrm>
          <a:prstGeom prst="wedgeRoundRectCallout">
            <a:avLst>
              <a:gd name="adj1" fmla="val -73440"/>
              <a:gd name="adj2" fmla="val -653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conversation we speed up and it sounds like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syllables.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24" grpId="0" animBg="1"/>
      <p:bldP spid="25" grpId="0" animBg="1"/>
      <p:bldP spid="32" grpId="0" animBg="1"/>
      <p:bldP spid="35" grpId="0" animBg="1"/>
      <p:bldP spid="36" grpId="0" animBg="1"/>
      <p:bldP spid="37" grpId="0" animBg="1"/>
      <p:bldP spid="38" grpId="0"/>
      <p:bldP spid="42" grpId="0" animBg="1"/>
      <p:bldP spid="43" grpId="0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E46B569-7645-4CE6-9545-78EFBA230E57}"/>
              </a:ext>
            </a:extLst>
          </p:cNvPr>
          <p:cNvSpPr txBox="1"/>
          <p:nvPr/>
        </p:nvSpPr>
        <p:spPr>
          <a:xfrm>
            <a:off x="5873687" y="1475475"/>
            <a:ext cx="6182940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7)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8)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9)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10)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11)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12)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organise les notes.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049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6839" y="1022822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0441E4-EE13-4C60-AB91-4C4B775F7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92" y="4748640"/>
            <a:ext cx="1192693" cy="2004537"/>
          </a:xfrm>
          <a:prstGeom prst="rect">
            <a:avLst/>
          </a:prstGeom>
        </p:spPr>
      </p:pic>
      <p:sp>
        <p:nvSpPr>
          <p:cNvPr id="25" name="CustomShape 6">
            <a:extLst>
              <a:ext uri="{FF2B5EF4-FFF2-40B4-BE49-F238E27FC236}">
                <a16:creationId xmlns:a16="http://schemas.microsoft.com/office/drawing/2014/main" id="{ECF7229D-CF20-400E-B270-A8918982B11B}"/>
              </a:ext>
            </a:extLst>
          </p:cNvPr>
          <p:cNvSpPr/>
          <p:nvPr/>
        </p:nvSpPr>
        <p:spPr>
          <a:xfrm>
            <a:off x="-1" y="516661"/>
            <a:ext cx="857310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question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réponse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6" name="CustomShape 6">
            <a:extLst>
              <a:ext uri="{FF2B5EF4-FFF2-40B4-BE49-F238E27FC236}">
                <a16:creationId xmlns:a16="http://schemas.microsoft.com/office/drawing/2014/main" id="{6935DA90-CBFF-498F-A5F1-219D2F555B54}"/>
              </a:ext>
            </a:extLst>
          </p:cNvPr>
          <p:cNvSpPr/>
          <p:nvPr/>
        </p:nvSpPr>
        <p:spPr>
          <a:xfrm>
            <a:off x="-1" y="962807"/>
            <a:ext cx="1032144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Or is it impossible to know without punctuation?</a:t>
            </a:r>
            <a:endParaRPr kumimoji="0" lang="en-GB" sz="24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5E20F0D5-EA7F-4F58-BD94-1EE4171EBA36}"/>
              </a:ext>
            </a:extLst>
          </p:cNvPr>
          <p:cNvSpPr/>
          <p:nvPr/>
        </p:nvSpPr>
        <p:spPr>
          <a:xfrm>
            <a:off x="7069244" y="810138"/>
            <a:ext cx="437940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les phrases.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Century Gothic"/>
              </a:rPr>
              <a:t>?/.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CA7E9-D249-40E2-B178-FBB8A010AD86}"/>
              </a:ext>
            </a:extLst>
          </p:cNvPr>
          <p:cNvSpPr txBox="1"/>
          <p:nvPr/>
        </p:nvSpPr>
        <p:spPr>
          <a:xfrm>
            <a:off x="135373" y="1475475"/>
            <a:ext cx="5529704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93D463-CF2D-481F-8966-B88C323CE3E9}"/>
              </a:ext>
            </a:extLst>
          </p:cNvPr>
          <p:cNvSpPr/>
          <p:nvPr/>
        </p:nvSpPr>
        <p:spPr>
          <a:xfrm>
            <a:off x="546462" y="1730689"/>
            <a:ext cx="4859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</a:t>
            </a:r>
            <a:r>
              <a:rPr lang="es-ES_tradnl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visitez</a:t>
            </a: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s-ES_tradnl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capitale</a:t>
            </a: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Port-</a:t>
            </a:r>
            <a:r>
              <a:rPr lang="es-ES_tradnl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-Prince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63458A-AF1C-41FA-8BB9-2C579AA999B8}"/>
              </a:ext>
            </a:extLst>
          </p:cNvPr>
          <p:cNvSpPr/>
          <p:nvPr/>
        </p:nvSpPr>
        <p:spPr>
          <a:xfrm>
            <a:off x="550006" y="2605931"/>
            <a:ext cx="4209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tu danses dans la rue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191BEF-F709-421B-976E-7B0750281704}"/>
              </a:ext>
            </a:extLst>
          </p:cNvPr>
          <p:cNvSpPr/>
          <p:nvPr/>
        </p:nvSpPr>
        <p:spPr>
          <a:xfrm>
            <a:off x="600033" y="3479260"/>
            <a:ext cx="4314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portes des vêtements élégants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752871-C69D-400E-B08D-6E99E1AFE819}"/>
              </a:ext>
            </a:extLst>
          </p:cNvPr>
          <p:cNvSpPr/>
          <p:nvPr/>
        </p:nvSpPr>
        <p:spPr>
          <a:xfrm>
            <a:off x="6284775" y="1753997"/>
            <a:ext cx="5360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vous expliquez l’histoire d’Haïti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A6C2AF-0C78-4032-BEC4-200496239677}"/>
              </a:ext>
            </a:extLst>
          </p:cNvPr>
          <p:cNvSpPr/>
          <p:nvPr/>
        </p:nvSpPr>
        <p:spPr>
          <a:xfrm>
            <a:off x="550006" y="5182470"/>
            <a:ext cx="5360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tu regardes les feux d’artifice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139D4D-AD1A-474D-A6C8-AED9900BF49B}"/>
              </a:ext>
            </a:extLst>
          </p:cNvPr>
          <p:cNvSpPr/>
          <p:nvPr/>
        </p:nvSpPr>
        <p:spPr>
          <a:xfrm>
            <a:off x="504161" y="6055799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écoutez la radio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F5A035-88A8-4618-99D8-C41691682024}"/>
              </a:ext>
            </a:extLst>
          </p:cNvPr>
          <p:cNvSpPr/>
          <p:nvPr/>
        </p:nvSpPr>
        <p:spPr>
          <a:xfrm>
            <a:off x="565938" y="4348530"/>
            <a:ext cx="4867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vous donnez des cadeaux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7A3A3F-AEBC-45B9-974F-374CC4646E5F}"/>
              </a:ext>
            </a:extLst>
          </p:cNvPr>
          <p:cNvSpPr/>
          <p:nvPr/>
        </p:nvSpPr>
        <p:spPr>
          <a:xfrm>
            <a:off x="6284775" y="2605931"/>
            <a:ext cx="335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chantes des chansons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E0BD1-93ED-43EB-9428-97BFA39EA534}"/>
              </a:ext>
            </a:extLst>
          </p:cNvPr>
          <p:cNvSpPr/>
          <p:nvPr/>
        </p:nvSpPr>
        <p:spPr>
          <a:xfrm>
            <a:off x="6279011" y="3479260"/>
            <a:ext cx="5367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vous chantez l’hymne national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2685EA6-AD65-4492-9D9E-0804592CCB47}"/>
              </a:ext>
            </a:extLst>
          </p:cNvPr>
          <p:cNvSpPr/>
          <p:nvPr/>
        </p:nvSpPr>
        <p:spPr>
          <a:xfrm>
            <a:off x="6418885" y="4320864"/>
            <a:ext cx="4118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préparez la ‘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soup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joumou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6C0EAD-92DA-4A0D-AA0C-4A82787A656B}"/>
              </a:ext>
            </a:extLst>
          </p:cNvPr>
          <p:cNvSpPr/>
          <p:nvPr/>
        </p:nvSpPr>
        <p:spPr>
          <a:xfrm>
            <a:off x="6403340" y="5196709"/>
            <a:ext cx="5653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tu souhaites ‘Bonne fête de l’Indépendance’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2419906-A803-4E7C-8027-911393369790}"/>
              </a:ext>
            </a:extLst>
          </p:cNvPr>
          <p:cNvSpPr/>
          <p:nvPr/>
        </p:nvSpPr>
        <p:spPr>
          <a:xfrm>
            <a:off x="6513884" y="6038313"/>
            <a:ext cx="364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aimez les célébrations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B61E9-87FC-4EB2-BC58-63DCB8E1D326}"/>
              </a:ext>
            </a:extLst>
          </p:cNvPr>
          <p:cNvSpPr/>
          <p:nvPr/>
        </p:nvSpPr>
        <p:spPr>
          <a:xfrm>
            <a:off x="5235854" y="1607579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3198B4-F2FE-44BA-9C22-E9066AE8BBD9}"/>
              </a:ext>
            </a:extLst>
          </p:cNvPr>
          <p:cNvSpPr/>
          <p:nvPr/>
        </p:nvSpPr>
        <p:spPr>
          <a:xfrm>
            <a:off x="4681071" y="247158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313C59A-8F1C-488E-B76A-B973CAACA740}"/>
              </a:ext>
            </a:extLst>
          </p:cNvPr>
          <p:cNvSpPr/>
          <p:nvPr/>
        </p:nvSpPr>
        <p:spPr>
          <a:xfrm>
            <a:off x="4865914" y="3354697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52C7E9-4865-490E-B3F5-9F88AFCDE8C3}"/>
              </a:ext>
            </a:extLst>
          </p:cNvPr>
          <p:cNvSpPr/>
          <p:nvPr/>
        </p:nvSpPr>
        <p:spPr>
          <a:xfrm>
            <a:off x="5280036" y="4259710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74A2055-66C1-4228-8927-0717C368BE54}"/>
              </a:ext>
            </a:extLst>
          </p:cNvPr>
          <p:cNvSpPr/>
          <p:nvPr/>
        </p:nvSpPr>
        <p:spPr>
          <a:xfrm>
            <a:off x="5496873" y="509013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07EC61-675C-48B5-BEB7-F21A8E2C1339}"/>
              </a:ext>
            </a:extLst>
          </p:cNvPr>
          <p:cNvSpPr/>
          <p:nvPr/>
        </p:nvSpPr>
        <p:spPr>
          <a:xfrm>
            <a:off x="3327419" y="5946750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A542E62-9DF0-4A60-B8A7-208C481F137E}"/>
              </a:ext>
            </a:extLst>
          </p:cNvPr>
          <p:cNvSpPr/>
          <p:nvPr/>
        </p:nvSpPr>
        <p:spPr>
          <a:xfrm>
            <a:off x="11480890" y="161384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45EA0A4-8EDF-425E-81DC-1FF7BAE2D92C}"/>
              </a:ext>
            </a:extLst>
          </p:cNvPr>
          <p:cNvSpPr/>
          <p:nvPr/>
        </p:nvSpPr>
        <p:spPr>
          <a:xfrm>
            <a:off x="9396330" y="2428254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6C5DBAB-75AD-4BA8-9B1B-FE4286085CA2}"/>
              </a:ext>
            </a:extLst>
          </p:cNvPr>
          <p:cNvSpPr/>
          <p:nvPr/>
        </p:nvSpPr>
        <p:spPr>
          <a:xfrm>
            <a:off x="11448646" y="335469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6997E86-7109-403A-8F6C-ECFA07CFD09A}"/>
              </a:ext>
            </a:extLst>
          </p:cNvPr>
          <p:cNvSpPr/>
          <p:nvPr/>
        </p:nvSpPr>
        <p:spPr>
          <a:xfrm>
            <a:off x="10408030" y="4142298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F95E662-4256-4FF7-A32D-07C143E2901A}"/>
              </a:ext>
            </a:extLst>
          </p:cNvPr>
          <p:cNvSpPr/>
          <p:nvPr/>
        </p:nvSpPr>
        <p:spPr>
          <a:xfrm>
            <a:off x="8540468" y="545172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3D75149-6AE1-414C-930A-CAF5B3D5EB46}"/>
              </a:ext>
            </a:extLst>
          </p:cNvPr>
          <p:cNvSpPr/>
          <p:nvPr/>
        </p:nvSpPr>
        <p:spPr>
          <a:xfrm>
            <a:off x="9993996" y="5878503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77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185772C-74F1-4401-BFBF-181A905DC6CA}"/>
              </a:ext>
            </a:extLst>
          </p:cNvPr>
          <p:cNvSpPr txBox="1"/>
          <p:nvPr/>
        </p:nvSpPr>
        <p:spPr>
          <a:xfrm>
            <a:off x="135373" y="1475475"/>
            <a:ext cx="5529704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D6FA9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C4E37-1536-48FE-9612-9AB8B58617A0}"/>
              </a:ext>
            </a:extLst>
          </p:cNvPr>
          <p:cNvSpPr txBox="1"/>
          <p:nvPr/>
        </p:nvSpPr>
        <p:spPr>
          <a:xfrm>
            <a:off x="5873687" y="1475475"/>
            <a:ext cx="6182940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7)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8)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9)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10)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11)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12)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D6FA9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5C1FD95-0FEE-4DF2-9348-AD63A0FBC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76" y="344042"/>
            <a:ext cx="663800" cy="1094766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F6B7B2D-06AA-41EB-8602-54913D871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51" y="-15297"/>
            <a:ext cx="915402" cy="1555706"/>
          </a:xfrm>
          <a:prstGeom prst="rect">
            <a:avLst/>
          </a:prstGeom>
        </p:spPr>
      </p:pic>
      <p:sp>
        <p:nvSpPr>
          <p:cNvPr id="112" name="CustomShape 6"/>
          <p:cNvSpPr/>
          <p:nvPr/>
        </p:nvSpPr>
        <p:spPr>
          <a:xfrm>
            <a:off x="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pratique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questions.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3" y="457149"/>
            <a:ext cx="1048398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is going to interview </a:t>
            </a:r>
            <a:r>
              <a:rPr kumimoji="0" lang="en-GB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Clémentine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and Annick about the</a:t>
            </a:r>
            <a:b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</a:b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1</a:t>
            </a:r>
            <a:r>
              <a:rPr kumimoji="0" lang="en-GB" sz="2400" b="0" i="1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st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January in Haiti. Help her practise asking all of her questions.</a:t>
            </a:r>
            <a:endParaRPr kumimoji="0" lang="en-GB" sz="24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AFC59-2BCA-42ED-B6FF-967ED721A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92" y="4748640"/>
            <a:ext cx="1192693" cy="20045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D6BD80-1A59-4F43-9A8B-4C24238D542C}"/>
              </a:ext>
            </a:extLst>
          </p:cNvPr>
          <p:cNvSpPr/>
          <p:nvPr/>
        </p:nvSpPr>
        <p:spPr>
          <a:xfrm>
            <a:off x="546462" y="1730689"/>
            <a:ext cx="5075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visitez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capitale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Port-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-Prince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42FDAC-8B24-4FC6-9CD8-B54514146023}"/>
              </a:ext>
            </a:extLst>
          </p:cNvPr>
          <p:cNvSpPr/>
          <p:nvPr/>
        </p:nvSpPr>
        <p:spPr>
          <a:xfrm>
            <a:off x="550006" y="2605931"/>
            <a:ext cx="4426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danses dans la rue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FCA843-6064-4CCA-80AC-A38657FAA45A}"/>
              </a:ext>
            </a:extLst>
          </p:cNvPr>
          <p:cNvSpPr/>
          <p:nvPr/>
        </p:nvSpPr>
        <p:spPr>
          <a:xfrm>
            <a:off x="600033" y="3479260"/>
            <a:ext cx="4530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portes des vêtements élégants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CE691-BBDE-4250-BB45-373E80F2FDF7}"/>
              </a:ext>
            </a:extLst>
          </p:cNvPr>
          <p:cNvSpPr/>
          <p:nvPr/>
        </p:nvSpPr>
        <p:spPr>
          <a:xfrm>
            <a:off x="6284775" y="1753997"/>
            <a:ext cx="5577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expliquez l’histoire d’Haïti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04F8FD-E567-452A-907E-65919943F872}"/>
              </a:ext>
            </a:extLst>
          </p:cNvPr>
          <p:cNvSpPr/>
          <p:nvPr/>
        </p:nvSpPr>
        <p:spPr>
          <a:xfrm>
            <a:off x="550006" y="5182470"/>
            <a:ext cx="5360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regardes les feux d’artifice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AD0C39-E67E-4AE6-AEB0-DB3FB4FBAC6A}"/>
              </a:ext>
            </a:extLst>
          </p:cNvPr>
          <p:cNvSpPr/>
          <p:nvPr/>
        </p:nvSpPr>
        <p:spPr>
          <a:xfrm>
            <a:off x="504161" y="6055799"/>
            <a:ext cx="31069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écoutez la radio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090C55-28B6-4191-AF70-FBE60B43A59D}"/>
              </a:ext>
            </a:extLst>
          </p:cNvPr>
          <p:cNvSpPr/>
          <p:nvPr/>
        </p:nvSpPr>
        <p:spPr>
          <a:xfrm>
            <a:off x="565938" y="4348530"/>
            <a:ext cx="5083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donnez des cadeaux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62E175-E12A-442C-9B89-09A384D0B3CC}"/>
              </a:ext>
            </a:extLst>
          </p:cNvPr>
          <p:cNvSpPr/>
          <p:nvPr/>
        </p:nvSpPr>
        <p:spPr>
          <a:xfrm>
            <a:off x="6284775" y="2605931"/>
            <a:ext cx="3501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chantes des chansons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3A005E-E7AB-43FF-A019-BE121408433B}"/>
              </a:ext>
            </a:extLst>
          </p:cNvPr>
          <p:cNvSpPr/>
          <p:nvPr/>
        </p:nvSpPr>
        <p:spPr>
          <a:xfrm>
            <a:off x="6279011" y="3479260"/>
            <a:ext cx="5583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chantez l’hymne national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F1D07A-007F-48E4-A28F-FABA05286440}"/>
              </a:ext>
            </a:extLst>
          </p:cNvPr>
          <p:cNvSpPr/>
          <p:nvPr/>
        </p:nvSpPr>
        <p:spPr>
          <a:xfrm>
            <a:off x="6462445" y="4348530"/>
            <a:ext cx="4334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préparez la ‘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soup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joumou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430229-7385-4094-B7D3-6615646C52FE}"/>
              </a:ext>
            </a:extLst>
          </p:cNvPr>
          <p:cNvSpPr/>
          <p:nvPr/>
        </p:nvSpPr>
        <p:spPr>
          <a:xfrm>
            <a:off x="6447917" y="5181852"/>
            <a:ext cx="5653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souhaites ‘Bonne fête de l’Indépendance’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1743FE-0260-403C-A2A8-885DE1B708BF}"/>
              </a:ext>
            </a:extLst>
          </p:cNvPr>
          <p:cNvSpPr/>
          <p:nvPr/>
        </p:nvSpPr>
        <p:spPr>
          <a:xfrm>
            <a:off x="6513883" y="6038313"/>
            <a:ext cx="4108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aimez les célébrations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23">
            <a:hlinkClick r:id="" action="ppaction://noaction">
              <a:snd r:embed="rId7" name="8_1.wav"/>
            </a:hlinkClick>
            <a:extLst>
              <a:ext uri="{FF2B5EF4-FFF2-40B4-BE49-F238E27FC236}">
                <a16:creationId xmlns:a16="http://schemas.microsoft.com/office/drawing/2014/main" id="{4278458A-79E4-4605-93B5-9FD8C9CFE7FE}"/>
              </a:ext>
            </a:extLst>
          </p:cNvPr>
          <p:cNvSpPr/>
          <p:nvPr/>
        </p:nvSpPr>
        <p:spPr>
          <a:xfrm>
            <a:off x="52226" y="186842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3">
            <a:hlinkClick r:id="" action="ppaction://noaction">
              <a:snd r:embed="rId8" name="8_2.wav"/>
            </a:hlinkClick>
            <a:extLst>
              <a:ext uri="{FF2B5EF4-FFF2-40B4-BE49-F238E27FC236}">
                <a16:creationId xmlns:a16="http://schemas.microsoft.com/office/drawing/2014/main" id="{176FFEC5-E5F2-4128-B7CE-8134CE106B0C}"/>
              </a:ext>
            </a:extLst>
          </p:cNvPr>
          <p:cNvSpPr/>
          <p:nvPr/>
        </p:nvSpPr>
        <p:spPr>
          <a:xfrm>
            <a:off x="52226" y="26940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23">
            <a:hlinkClick r:id="" action="ppaction://noaction">
              <a:snd r:embed="rId9" name="8_3.wav"/>
            </a:hlinkClick>
            <a:extLst>
              <a:ext uri="{FF2B5EF4-FFF2-40B4-BE49-F238E27FC236}">
                <a16:creationId xmlns:a16="http://schemas.microsoft.com/office/drawing/2014/main" id="{73DACB49-AEAD-41C0-9615-7E44114F1277}"/>
              </a:ext>
            </a:extLst>
          </p:cNvPr>
          <p:cNvSpPr/>
          <p:nvPr/>
        </p:nvSpPr>
        <p:spPr>
          <a:xfrm>
            <a:off x="53552" y="3519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10" name="8_7.wav"/>
            </a:hlinkClick>
            <a:extLst>
              <a:ext uri="{FF2B5EF4-FFF2-40B4-BE49-F238E27FC236}">
                <a16:creationId xmlns:a16="http://schemas.microsoft.com/office/drawing/2014/main" id="{78568916-1350-476C-AAB0-32F1D14A57D9}"/>
              </a:ext>
            </a:extLst>
          </p:cNvPr>
          <p:cNvSpPr/>
          <p:nvPr/>
        </p:nvSpPr>
        <p:spPr>
          <a:xfrm>
            <a:off x="67103" y="44169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11" name="8_5.wav"/>
            </a:hlinkClick>
            <a:extLst>
              <a:ext uri="{FF2B5EF4-FFF2-40B4-BE49-F238E27FC236}">
                <a16:creationId xmlns:a16="http://schemas.microsoft.com/office/drawing/2014/main" id="{4F07D2D9-EAE9-4F5A-B950-A9FD3CEAE444}"/>
              </a:ext>
            </a:extLst>
          </p:cNvPr>
          <p:cNvSpPr/>
          <p:nvPr/>
        </p:nvSpPr>
        <p:spPr>
          <a:xfrm>
            <a:off x="67103" y="524261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12" name="8_6.wav"/>
            </a:hlinkClick>
            <a:extLst>
              <a:ext uri="{FF2B5EF4-FFF2-40B4-BE49-F238E27FC236}">
                <a16:creationId xmlns:a16="http://schemas.microsoft.com/office/drawing/2014/main" id="{BE0C3A66-CCEE-4F59-A8A6-DDA520B77E48}"/>
              </a:ext>
            </a:extLst>
          </p:cNvPr>
          <p:cNvSpPr/>
          <p:nvPr/>
        </p:nvSpPr>
        <p:spPr>
          <a:xfrm>
            <a:off x="67103" y="61121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CustomShape 23">
            <a:hlinkClick r:id="" action="ppaction://noaction">
              <a:snd r:embed="rId13" name="8_4.wav"/>
            </a:hlinkClick>
            <a:extLst>
              <a:ext uri="{FF2B5EF4-FFF2-40B4-BE49-F238E27FC236}">
                <a16:creationId xmlns:a16="http://schemas.microsoft.com/office/drawing/2014/main" id="{84709C3F-2CB5-4736-83D6-041739EEC3B8}"/>
              </a:ext>
            </a:extLst>
          </p:cNvPr>
          <p:cNvSpPr/>
          <p:nvPr/>
        </p:nvSpPr>
        <p:spPr>
          <a:xfrm>
            <a:off x="5843114" y="182835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3">
            <a:hlinkClick r:id="" action="ppaction://noaction">
              <a:snd r:embed="rId14" name="8_8.wav"/>
            </a:hlinkClick>
            <a:extLst>
              <a:ext uri="{FF2B5EF4-FFF2-40B4-BE49-F238E27FC236}">
                <a16:creationId xmlns:a16="http://schemas.microsoft.com/office/drawing/2014/main" id="{3B23128F-AC5C-4D21-A5A7-7E62CD936146}"/>
              </a:ext>
            </a:extLst>
          </p:cNvPr>
          <p:cNvSpPr/>
          <p:nvPr/>
        </p:nvSpPr>
        <p:spPr>
          <a:xfrm>
            <a:off x="5843114" y="26539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3">
            <a:hlinkClick r:id="" action="ppaction://noaction">
              <a:snd r:embed="rId15" name="8_9.wav"/>
            </a:hlinkClick>
            <a:extLst>
              <a:ext uri="{FF2B5EF4-FFF2-40B4-BE49-F238E27FC236}">
                <a16:creationId xmlns:a16="http://schemas.microsoft.com/office/drawing/2014/main" id="{D1959524-4A7D-4DA4-9B02-4FB00ADB2CE0}"/>
              </a:ext>
            </a:extLst>
          </p:cNvPr>
          <p:cNvSpPr/>
          <p:nvPr/>
        </p:nvSpPr>
        <p:spPr>
          <a:xfrm>
            <a:off x="5838381" y="3519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16" name="8_10.wav"/>
            </a:hlinkClick>
            <a:extLst>
              <a:ext uri="{FF2B5EF4-FFF2-40B4-BE49-F238E27FC236}">
                <a16:creationId xmlns:a16="http://schemas.microsoft.com/office/drawing/2014/main" id="{97E1B853-4CEB-4805-97A5-794D37BD3AA9}"/>
              </a:ext>
            </a:extLst>
          </p:cNvPr>
          <p:cNvSpPr/>
          <p:nvPr/>
        </p:nvSpPr>
        <p:spPr>
          <a:xfrm>
            <a:off x="5838730" y="4376915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10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3">
            <a:hlinkClick r:id="" action="ppaction://noaction">
              <a:snd r:embed="rId17" name="8_11.wav"/>
            </a:hlinkClick>
            <a:extLst>
              <a:ext uri="{FF2B5EF4-FFF2-40B4-BE49-F238E27FC236}">
                <a16:creationId xmlns:a16="http://schemas.microsoft.com/office/drawing/2014/main" id="{85E14970-A18F-41A2-9352-D72D412F9762}"/>
              </a:ext>
            </a:extLst>
          </p:cNvPr>
          <p:cNvSpPr/>
          <p:nvPr/>
        </p:nvSpPr>
        <p:spPr>
          <a:xfrm>
            <a:off x="5829109" y="5282820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3">
            <a:hlinkClick r:id="" action="ppaction://noaction">
              <a:snd r:embed="rId18" name="8_12.wav"/>
            </a:hlinkClick>
            <a:extLst>
              <a:ext uri="{FF2B5EF4-FFF2-40B4-BE49-F238E27FC236}">
                <a16:creationId xmlns:a16="http://schemas.microsoft.com/office/drawing/2014/main" id="{884764BA-030B-47E0-BD1D-0C1A9C7AB2A7}"/>
              </a:ext>
            </a:extLst>
          </p:cNvPr>
          <p:cNvSpPr/>
          <p:nvPr/>
        </p:nvSpPr>
        <p:spPr>
          <a:xfrm>
            <a:off x="5806553" y="6109927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6098E3-C036-4CF3-AD73-B463235A00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600033" y="1304563"/>
            <a:ext cx="524892" cy="518653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AB7DF251-F3D8-4F9C-B988-11F60754F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0"/>
          <a:stretch/>
        </p:blipFill>
        <p:spPr>
          <a:xfrm>
            <a:off x="1927619" y="2172101"/>
            <a:ext cx="478326" cy="519869"/>
          </a:xfrm>
          <a:prstGeom prst="rect">
            <a:avLst/>
          </a:prstGeom>
        </p:spPr>
      </p:pic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899B0A9A-D50E-4CB5-8D55-A5F1B04CE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0"/>
          <a:stretch/>
        </p:blipFill>
        <p:spPr>
          <a:xfrm>
            <a:off x="1964986" y="4762951"/>
            <a:ext cx="478326" cy="519869"/>
          </a:xfrm>
          <a:prstGeom prst="rect">
            <a:avLst/>
          </a:prstGeom>
        </p:spPr>
      </p:pic>
      <p:pic>
        <p:nvPicPr>
          <p:cNvPr id="47" name="Picture 4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5E914C-E78B-4EAA-83C3-58EC87D475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571026" y="5619769"/>
            <a:ext cx="524892" cy="518653"/>
          </a:xfrm>
          <a:prstGeom prst="rect">
            <a:avLst/>
          </a:prstGeom>
        </p:spPr>
      </p:pic>
      <p:pic>
        <p:nvPicPr>
          <p:cNvPr id="48" name="Picture 4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B31813E-4826-41C6-A697-BECEF2D93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7752475" y="1344141"/>
            <a:ext cx="524892" cy="518653"/>
          </a:xfrm>
          <a:prstGeom prst="rect">
            <a:avLst/>
          </a:prstGeom>
        </p:spPr>
      </p:pic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A941BB3A-9CC6-4DED-82FC-6569DEBE4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0"/>
          <a:stretch/>
        </p:blipFill>
        <p:spPr>
          <a:xfrm>
            <a:off x="6337727" y="2148945"/>
            <a:ext cx="478326" cy="519869"/>
          </a:xfrm>
          <a:prstGeom prst="rect">
            <a:avLst/>
          </a:prstGeom>
        </p:spPr>
      </p:pic>
      <p:pic>
        <p:nvPicPr>
          <p:cNvPr id="50" name="Picture 4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95B2D33-BCBA-4C1C-9D24-662D47719F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7741242" y="3069007"/>
            <a:ext cx="524892" cy="518653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84C3767-E651-401D-BEA9-E728EAF3B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6511031" y="3898334"/>
            <a:ext cx="524892" cy="518653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CCE05B5C-E72B-4089-9655-C8D8A1BAF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0"/>
          <a:stretch/>
        </p:blipFill>
        <p:spPr>
          <a:xfrm>
            <a:off x="7869727" y="4757692"/>
            <a:ext cx="478326" cy="519869"/>
          </a:xfrm>
          <a:prstGeom prst="rect">
            <a:avLst/>
          </a:prstGeom>
        </p:spPr>
      </p:pic>
      <p:pic>
        <p:nvPicPr>
          <p:cNvPr id="53" name="Picture 5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EAAB1-96D4-44AA-AE14-0D9091A6E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6581522" y="5758718"/>
            <a:ext cx="404923" cy="400110"/>
          </a:xfrm>
          <a:prstGeom prst="rect">
            <a:avLst/>
          </a:prstGeom>
        </p:spPr>
      </p:pic>
      <p:pic>
        <p:nvPicPr>
          <p:cNvPr id="45" name="Picture 4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E891FD1-6423-443F-A848-C9A40606C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2042240" y="3958403"/>
            <a:ext cx="524892" cy="518653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D617063F-ED05-4DB2-9697-E4EE5C359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0"/>
          <a:stretch/>
        </p:blipFill>
        <p:spPr>
          <a:xfrm>
            <a:off x="646599" y="3009780"/>
            <a:ext cx="478326" cy="519869"/>
          </a:xfrm>
          <a:prstGeom prst="rect">
            <a:avLst/>
          </a:prstGeom>
        </p:spPr>
      </p:pic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D0BDBED5-6180-405B-857D-28B3D23BA936}"/>
              </a:ext>
            </a:extLst>
          </p:cNvPr>
          <p:cNvSpPr/>
          <p:nvPr/>
        </p:nvSpPr>
        <p:spPr>
          <a:xfrm>
            <a:off x="4096387" y="130828"/>
            <a:ext cx="5360763" cy="1138983"/>
          </a:xfrm>
          <a:prstGeom prst="wedgeRoundRectCallout">
            <a:avLst>
              <a:gd name="adj1" fmla="val -43109"/>
              <a:gd name="adj2" fmla="val 17061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 The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a spoken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Your voice doesn’t have to go up, (though it might do for extra emphasis).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643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3772512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0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3807250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371947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8B0BE52D-9566-4059-A442-1673456B30D9}"/>
              </a:ext>
            </a:extLst>
          </p:cNvPr>
          <p:cNvSpPr/>
          <p:nvPr/>
        </p:nvSpPr>
        <p:spPr>
          <a:xfrm>
            <a:off x="6149413" y="83441"/>
            <a:ext cx="3657604" cy="1482822"/>
          </a:xfrm>
          <a:prstGeom prst="wedgeRoundRectCallout">
            <a:avLst>
              <a:gd name="adj1" fmla="val -29268"/>
              <a:gd name="adj2" fmla="val 762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you pronounce the final consonant. </a:t>
            </a:r>
          </a:p>
        </p:txBody>
      </p:sp>
    </p:spTree>
    <p:extLst>
      <p:ext uri="{BB962C8B-B14F-4D97-AF65-F5344CB8AC3E}">
        <p14:creationId xmlns:p14="http://schemas.microsoft.com/office/powerpoint/2010/main" val="33145289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BCB21A26-31B6-4F0F-9CA6-1A478C12FD71}"/>
              </a:ext>
            </a:extLst>
          </p:cNvPr>
          <p:cNvSpPr txBox="1"/>
          <p:nvPr/>
        </p:nvSpPr>
        <p:spPr>
          <a:xfrm>
            <a:off x="133350" y="8535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[e]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[é].</a:t>
            </a:r>
          </a:p>
        </p:txBody>
      </p:sp>
      <p:sp>
        <p:nvSpPr>
          <p:cNvPr id="23" name="TextBox 22">
            <a:hlinkClick r:id="" action="ppaction://noaction">
              <a:snd r:embed="rId5" name="3_2.wav"/>
            </a:hlinkClick>
            <a:extLst>
              <a:ext uri="{FF2B5EF4-FFF2-40B4-BE49-F238E27FC236}">
                <a16:creationId xmlns:a16="http://schemas.microsoft.com/office/drawing/2014/main" id="{35CF9646-73BC-4E5A-8AB9-D877A08975E8}"/>
              </a:ext>
            </a:extLst>
          </p:cNvPr>
          <p:cNvSpPr txBox="1"/>
          <p:nvPr/>
        </p:nvSpPr>
        <p:spPr>
          <a:xfrm>
            <a:off x="133350" y="547015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188143E-1D33-4674-8009-594C55F78D7D}"/>
              </a:ext>
            </a:extLst>
          </p:cNvPr>
          <p:cNvGraphicFramePr>
            <a:graphicFrameLocks noGrp="1"/>
          </p:cNvGraphicFramePr>
          <p:nvPr/>
        </p:nvGraphicFramePr>
        <p:xfrm>
          <a:off x="641350" y="1540505"/>
          <a:ext cx="5454650" cy="4980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e  c a f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a  g l a c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a  s a n t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e  m a r c h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e  p o r t a b l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812263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0B2CD3-0350-4F70-A357-119E605A3D38}"/>
              </a:ext>
            </a:extLst>
          </p:cNvPr>
          <p:cNvSpPr/>
          <p:nvPr/>
        </p:nvSpPr>
        <p:spPr>
          <a:xfrm>
            <a:off x="2900835" y="177276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25" name="CustomShape 23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96CD9A47-CDDD-40B1-9FD4-1C00A615EE9A}"/>
              </a:ext>
            </a:extLst>
          </p:cNvPr>
          <p:cNvSpPr/>
          <p:nvPr/>
        </p:nvSpPr>
        <p:spPr>
          <a:xfrm>
            <a:off x="53725" y="184785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23">
            <a:hlinkClick r:id="" action="ppaction://noaction">
              <a:snd r:embed="rId7" name="3_4.wav"/>
            </a:hlinkClick>
            <a:extLst>
              <a:ext uri="{FF2B5EF4-FFF2-40B4-BE49-F238E27FC236}">
                <a16:creationId xmlns:a16="http://schemas.microsoft.com/office/drawing/2014/main" id="{EC16CE80-D642-4050-A0C3-0C44554CE273}"/>
              </a:ext>
            </a:extLst>
          </p:cNvPr>
          <p:cNvSpPr/>
          <p:nvPr/>
        </p:nvSpPr>
        <p:spPr>
          <a:xfrm>
            <a:off x="57151" y="282260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8" name="3_5.wav"/>
            </a:hlinkClick>
            <a:extLst>
              <a:ext uri="{FF2B5EF4-FFF2-40B4-BE49-F238E27FC236}">
                <a16:creationId xmlns:a16="http://schemas.microsoft.com/office/drawing/2014/main" id="{91B789CB-C04F-4BE2-9967-34F65A1BD24D}"/>
              </a:ext>
            </a:extLst>
          </p:cNvPr>
          <p:cNvSpPr/>
          <p:nvPr/>
        </p:nvSpPr>
        <p:spPr>
          <a:xfrm>
            <a:off x="50299" y="391388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9" name="3_8.wav"/>
            </a:hlinkClick>
            <a:extLst>
              <a:ext uri="{FF2B5EF4-FFF2-40B4-BE49-F238E27FC236}">
                <a16:creationId xmlns:a16="http://schemas.microsoft.com/office/drawing/2014/main" id="{A65D910E-EED0-4B39-96F8-C63515E5BC3B}"/>
              </a:ext>
            </a:extLst>
          </p:cNvPr>
          <p:cNvSpPr/>
          <p:nvPr/>
        </p:nvSpPr>
        <p:spPr>
          <a:xfrm>
            <a:off x="53725" y="4888639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10" name="3_7.wav"/>
            </a:hlinkClick>
            <a:extLst>
              <a:ext uri="{FF2B5EF4-FFF2-40B4-BE49-F238E27FC236}">
                <a16:creationId xmlns:a16="http://schemas.microsoft.com/office/drawing/2014/main" id="{5AD53040-C506-47E1-AB90-EFD960A88675}"/>
              </a:ext>
            </a:extLst>
          </p:cNvPr>
          <p:cNvSpPr/>
          <p:nvPr/>
        </p:nvSpPr>
        <p:spPr>
          <a:xfrm>
            <a:off x="50299" y="5863391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6C16784-9E33-42BF-B7BA-BE3060BC0169}"/>
              </a:ext>
            </a:extLst>
          </p:cNvPr>
          <p:cNvSpPr/>
          <p:nvPr/>
        </p:nvSpPr>
        <p:spPr>
          <a:xfrm>
            <a:off x="3044825" y="2803294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A1AD35D-9B1A-47FC-8EDB-6CA35447D30D}"/>
              </a:ext>
            </a:extLst>
          </p:cNvPr>
          <p:cNvSpPr/>
          <p:nvPr/>
        </p:nvSpPr>
        <p:spPr>
          <a:xfrm>
            <a:off x="3044825" y="3782870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6107DF1-82B0-45B4-984D-3BE8BE12B2F7}"/>
              </a:ext>
            </a:extLst>
          </p:cNvPr>
          <p:cNvSpPr/>
          <p:nvPr/>
        </p:nvSpPr>
        <p:spPr>
          <a:xfrm>
            <a:off x="3250085" y="476244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196E7D-A6F6-435E-BC0D-48BA352A8727}"/>
              </a:ext>
            </a:extLst>
          </p:cNvPr>
          <p:cNvSpPr/>
          <p:nvPr/>
        </p:nvSpPr>
        <p:spPr>
          <a:xfrm>
            <a:off x="3417245" y="5736595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graphicFrame>
        <p:nvGraphicFramePr>
          <p:cNvPr id="34" name="Table 4">
            <a:extLst>
              <a:ext uri="{FF2B5EF4-FFF2-40B4-BE49-F238E27FC236}">
                <a16:creationId xmlns:a16="http://schemas.microsoft.com/office/drawing/2014/main" id="{D6EEBA89-AF5E-4738-BB00-12F364589C72}"/>
              </a:ext>
            </a:extLst>
          </p:cNvPr>
          <p:cNvGraphicFramePr>
            <a:graphicFrameLocks noGrp="1"/>
          </p:cNvGraphicFramePr>
          <p:nvPr/>
        </p:nvGraphicFramePr>
        <p:xfrm>
          <a:off x="6735621" y="1517905"/>
          <a:ext cx="5454650" cy="4980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  e x e r c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e  t h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  é t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 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 a g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  E s pa g n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812263"/>
                  </a:ext>
                </a:extLst>
              </a:tr>
            </a:tbl>
          </a:graphicData>
        </a:graphic>
      </p:graphicFrame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5D0C8BE-BC63-4F24-8653-C50F27D83CF2}"/>
              </a:ext>
            </a:extLst>
          </p:cNvPr>
          <p:cNvSpPr/>
          <p:nvPr/>
        </p:nvSpPr>
        <p:spPr>
          <a:xfrm>
            <a:off x="9438822" y="1731920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6" name="CustomShape 23">
            <a:hlinkClick r:id="" action="ppaction://noaction">
              <a:snd r:embed="rId11" name="3_6.wav"/>
            </a:hlinkClick>
            <a:extLst>
              <a:ext uri="{FF2B5EF4-FFF2-40B4-BE49-F238E27FC236}">
                <a16:creationId xmlns:a16="http://schemas.microsoft.com/office/drawing/2014/main" id="{752DB7C9-0F6B-47E7-A388-E02AAEE615BB}"/>
              </a:ext>
            </a:extLst>
          </p:cNvPr>
          <p:cNvSpPr/>
          <p:nvPr/>
        </p:nvSpPr>
        <p:spPr>
          <a:xfrm>
            <a:off x="6147996" y="182525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3">
            <a:hlinkClick r:id="" action="ppaction://noaction">
              <a:snd r:embed="rId12" name="3_9.wav"/>
            </a:hlinkClick>
            <a:extLst>
              <a:ext uri="{FF2B5EF4-FFF2-40B4-BE49-F238E27FC236}">
                <a16:creationId xmlns:a16="http://schemas.microsoft.com/office/drawing/2014/main" id="{622F4EA2-00E6-4F8A-92DA-0CA27E91F2F8}"/>
              </a:ext>
            </a:extLst>
          </p:cNvPr>
          <p:cNvSpPr/>
          <p:nvPr/>
        </p:nvSpPr>
        <p:spPr>
          <a:xfrm>
            <a:off x="6151422" y="280000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3">
            <a:hlinkClick r:id="" action="ppaction://noaction">
              <a:snd r:embed="rId13" name="3_10.wav"/>
            </a:hlinkClick>
            <a:extLst>
              <a:ext uri="{FF2B5EF4-FFF2-40B4-BE49-F238E27FC236}">
                <a16:creationId xmlns:a16="http://schemas.microsoft.com/office/drawing/2014/main" id="{8BA41D07-FE76-4C84-84CB-9621C86FF14A}"/>
              </a:ext>
            </a:extLst>
          </p:cNvPr>
          <p:cNvSpPr/>
          <p:nvPr/>
        </p:nvSpPr>
        <p:spPr>
          <a:xfrm>
            <a:off x="6144570" y="389128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3">
            <a:hlinkClick r:id="" action="ppaction://noaction">
              <a:snd r:embed="rId14" name="3_11.wav"/>
            </a:hlinkClick>
            <a:extLst>
              <a:ext uri="{FF2B5EF4-FFF2-40B4-BE49-F238E27FC236}">
                <a16:creationId xmlns:a16="http://schemas.microsoft.com/office/drawing/2014/main" id="{1444CAEA-391E-444A-ACC7-E78FCAD65CA5}"/>
              </a:ext>
            </a:extLst>
          </p:cNvPr>
          <p:cNvSpPr/>
          <p:nvPr/>
        </p:nvSpPr>
        <p:spPr>
          <a:xfrm>
            <a:off x="6147996" y="4866039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CustomShape 23">
            <a:hlinkClick r:id="" action="ppaction://noaction">
              <a:snd r:embed="rId15" name="3_12.wav"/>
            </a:hlinkClick>
            <a:extLst>
              <a:ext uri="{FF2B5EF4-FFF2-40B4-BE49-F238E27FC236}">
                <a16:creationId xmlns:a16="http://schemas.microsoft.com/office/drawing/2014/main" id="{DC90D42A-27F4-4555-9BF3-802E854BB622}"/>
              </a:ext>
            </a:extLst>
          </p:cNvPr>
          <p:cNvSpPr/>
          <p:nvPr/>
        </p:nvSpPr>
        <p:spPr>
          <a:xfrm>
            <a:off x="6144570" y="5840791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10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3E6F4E-489C-46CD-9A90-FCAF0CC4D5F7}"/>
              </a:ext>
            </a:extLst>
          </p:cNvPr>
          <p:cNvSpPr/>
          <p:nvPr/>
        </p:nvSpPr>
        <p:spPr>
          <a:xfrm>
            <a:off x="8823325" y="2758287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27A8FAB-ECAB-4120-9BC9-55A462F1C0C8}"/>
              </a:ext>
            </a:extLst>
          </p:cNvPr>
          <p:cNvSpPr/>
          <p:nvPr/>
        </p:nvSpPr>
        <p:spPr>
          <a:xfrm>
            <a:off x="8661400" y="3775864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7B06F05-555D-4E87-AF39-3FD17F66CA78}"/>
              </a:ext>
            </a:extLst>
          </p:cNvPr>
          <p:cNvSpPr/>
          <p:nvPr/>
        </p:nvSpPr>
        <p:spPr>
          <a:xfrm>
            <a:off x="9052256" y="4772601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7BCFA0B-C35E-4BD4-8280-B28A38A52F9F}"/>
              </a:ext>
            </a:extLst>
          </p:cNvPr>
          <p:cNvSpPr/>
          <p:nvPr/>
        </p:nvSpPr>
        <p:spPr>
          <a:xfrm>
            <a:off x="9276897" y="5736595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pic>
        <p:nvPicPr>
          <p:cNvPr id="24" name="Picture 23" descr="A picture containing cup, coffee, tea, beverage&#10;&#10;Description automatically generated">
            <a:extLst>
              <a:ext uri="{FF2B5EF4-FFF2-40B4-BE49-F238E27FC236}">
                <a16:creationId xmlns:a16="http://schemas.microsoft.com/office/drawing/2014/main" id="{4691BD13-CC11-40AA-A6C6-6FF1AF88ED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2905" y="1390331"/>
            <a:ext cx="995607" cy="11860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7E4B8AE-7DFA-497E-938A-6290E97509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043">
            <a:off x="4683612" y="2414653"/>
            <a:ext cx="591284" cy="1182567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2BE64E22-0FFC-4DBB-B471-759D8CA079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08" y="3600258"/>
            <a:ext cx="1810492" cy="905246"/>
          </a:xfrm>
          <a:prstGeom prst="rect">
            <a:avLst/>
          </a:prstGeom>
        </p:spPr>
      </p:pic>
      <p:pic>
        <p:nvPicPr>
          <p:cNvPr id="50" name="Picture 49" descr="A picture containing logo&#10;&#10;Description automatically generated">
            <a:extLst>
              <a:ext uri="{FF2B5EF4-FFF2-40B4-BE49-F238E27FC236}">
                <a16:creationId xmlns:a16="http://schemas.microsoft.com/office/drawing/2014/main" id="{2AF773E7-EF9E-465F-88A2-8DC8D44E2B9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3"/>
          <a:stretch/>
        </p:blipFill>
        <p:spPr>
          <a:xfrm>
            <a:off x="4393009" y="4578616"/>
            <a:ext cx="1025331" cy="883270"/>
          </a:xfrm>
          <a:prstGeom prst="rect">
            <a:avLst/>
          </a:prstGeom>
        </p:spPr>
      </p:pic>
      <p:pic>
        <p:nvPicPr>
          <p:cNvPr id="52" name="Picture 51" descr="A picture containing text, dark, silhouette&#10;&#10;Description automatically generated">
            <a:extLst>
              <a:ext uri="{FF2B5EF4-FFF2-40B4-BE49-F238E27FC236}">
                <a16:creationId xmlns:a16="http://schemas.microsoft.com/office/drawing/2014/main" id="{DF13835E-7775-4185-B3F2-041A8401EE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80" y="1526516"/>
            <a:ext cx="2099672" cy="1049836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123DDFD9-F8B6-4BF4-9398-DA69B53FD3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8593" y="2561634"/>
            <a:ext cx="1112057" cy="910795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">
            <a:extLst>
              <a:ext uri="{FF2B5EF4-FFF2-40B4-BE49-F238E27FC236}">
                <a16:creationId xmlns:a16="http://schemas.microsoft.com/office/drawing/2014/main" id="{3255FDCC-1AB7-4BE4-8BFB-B89CBCF02E0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22" y="5612060"/>
            <a:ext cx="865330" cy="883271"/>
          </a:xfrm>
          <a:prstGeom prst="rect">
            <a:avLst/>
          </a:prstGeom>
        </p:spPr>
      </p:pic>
      <p:pic>
        <p:nvPicPr>
          <p:cNvPr id="60" name="Picture 59" descr="Text&#10;&#10;Description automatically generated">
            <a:extLst>
              <a:ext uri="{FF2B5EF4-FFF2-40B4-BE49-F238E27FC236}">
                <a16:creationId xmlns:a16="http://schemas.microsoft.com/office/drawing/2014/main" id="{8A1A22AE-478E-4A42-8590-AE08B3653F3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803" y="3520498"/>
            <a:ext cx="1389635" cy="985772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E7B869D2-E82A-4FA5-A443-78BC7851D44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026" y="5561946"/>
            <a:ext cx="1227412" cy="914805"/>
          </a:xfrm>
          <a:prstGeom prst="rect">
            <a:avLst/>
          </a:prstGeom>
        </p:spPr>
      </p:pic>
      <p:pic>
        <p:nvPicPr>
          <p:cNvPr id="64" name="Picture 63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6C6388E3-751D-4EAE-989B-BE0F5528A3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073" y="4562845"/>
            <a:ext cx="914400" cy="8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2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7BDC1D-ACEF-4729-9FBF-14BBA62ABAE2}"/>
              </a:ext>
            </a:extLst>
          </p:cNvPr>
          <p:cNvSpPr txBox="1"/>
          <p:nvPr/>
        </p:nvSpPr>
        <p:spPr>
          <a:xfrm>
            <a:off x="2309562" y="1593449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corriger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B16371-7D99-45B4-96D9-06958ACEF41A}"/>
              </a:ext>
            </a:extLst>
          </p:cNvPr>
          <p:cNvGrpSpPr/>
          <p:nvPr/>
        </p:nvGrpSpPr>
        <p:grpSpPr>
          <a:xfrm>
            <a:off x="241473" y="846755"/>
            <a:ext cx="2178295" cy="2224240"/>
            <a:chOff x="241473" y="846755"/>
            <a:chExt cx="2178295" cy="222424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4F3C63-BBB8-40C9-B901-2EAC6F49A399}"/>
                </a:ext>
              </a:extLst>
            </p:cNvPr>
            <p:cNvSpPr txBox="1"/>
            <p:nvPr/>
          </p:nvSpPr>
          <p:spPr>
            <a:xfrm>
              <a:off x="241473" y="2116888"/>
              <a:ext cx="21782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to correct, correcting</a:t>
              </a:r>
            </a:p>
          </p:txBody>
        </p:sp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9D8E5F49-5566-47A9-8922-BDC075EF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918" y="846755"/>
              <a:ext cx="1219200" cy="1219200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0BED56CE-4AAF-4EAD-89BA-3B71597F682C}"/>
              </a:ext>
            </a:extLst>
          </p:cNvPr>
          <p:cNvSpPr txBox="1"/>
          <p:nvPr/>
        </p:nvSpPr>
        <p:spPr>
          <a:xfrm>
            <a:off x="6169872" y="160955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expliquer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98F3B8-5A9D-44C7-93AA-6DE4C73685C7}"/>
              </a:ext>
            </a:extLst>
          </p:cNvPr>
          <p:cNvGrpSpPr/>
          <p:nvPr/>
        </p:nvGrpSpPr>
        <p:grpSpPr>
          <a:xfrm>
            <a:off x="4213074" y="781919"/>
            <a:ext cx="2178295" cy="2473506"/>
            <a:chOff x="4213074" y="781919"/>
            <a:chExt cx="2178295" cy="2473506"/>
          </a:xfrm>
        </p:grpSpPr>
        <p:pic>
          <p:nvPicPr>
            <p:cNvPr id="9" name="Picture 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912DFEB-D5AE-4403-A2A1-3D112885B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444" y="781919"/>
              <a:ext cx="1587556" cy="162306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3BAE229-5DF4-4931-9535-AA66254DD594}"/>
                </a:ext>
              </a:extLst>
            </p:cNvPr>
            <p:cNvSpPr txBox="1"/>
            <p:nvPr/>
          </p:nvSpPr>
          <p:spPr>
            <a:xfrm>
              <a:off x="4213074" y="2301318"/>
              <a:ext cx="21782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to explain, explaining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D80741DC-B5E3-4139-AB4D-AEC8E3708A3B}"/>
              </a:ext>
            </a:extLst>
          </p:cNvPr>
          <p:cNvSpPr txBox="1"/>
          <p:nvPr/>
        </p:nvSpPr>
        <p:spPr>
          <a:xfrm>
            <a:off x="10047871" y="162423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fermer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B71671-68D7-476A-A10D-093F9BC8BF5C}"/>
              </a:ext>
            </a:extLst>
          </p:cNvPr>
          <p:cNvGrpSpPr/>
          <p:nvPr/>
        </p:nvGrpSpPr>
        <p:grpSpPr>
          <a:xfrm>
            <a:off x="8369686" y="846755"/>
            <a:ext cx="2178295" cy="2398483"/>
            <a:chOff x="8369686" y="846755"/>
            <a:chExt cx="2178295" cy="2398483"/>
          </a:xfrm>
        </p:grpSpPr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C1989D4A-DC46-4A04-B53E-119BDD678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3556" y="846755"/>
              <a:ext cx="1590557" cy="1404164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BD99B1E-A740-4DE5-834D-879EEF0F91EF}"/>
                </a:ext>
              </a:extLst>
            </p:cNvPr>
            <p:cNvSpPr txBox="1"/>
            <p:nvPr/>
          </p:nvSpPr>
          <p:spPr>
            <a:xfrm>
              <a:off x="8369686" y="2291131"/>
              <a:ext cx="21782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to close, shut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1D6AC94-FD1B-4898-AE43-C6D73443C750}"/>
              </a:ext>
            </a:extLst>
          </p:cNvPr>
          <p:cNvSpPr txBox="1"/>
          <p:nvPr/>
        </p:nvSpPr>
        <p:spPr>
          <a:xfrm>
            <a:off x="3772601" y="481386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devoirs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E62755-8C65-495E-81E0-503C59852CF9}"/>
              </a:ext>
            </a:extLst>
          </p:cNvPr>
          <p:cNvGrpSpPr/>
          <p:nvPr/>
        </p:nvGrpSpPr>
        <p:grpSpPr>
          <a:xfrm>
            <a:off x="1530718" y="4145213"/>
            <a:ext cx="2504490" cy="1866032"/>
            <a:chOff x="67678" y="3921739"/>
            <a:chExt cx="2504490" cy="1866032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9B4FB96-D782-402D-92BD-65144D155DD6}"/>
                </a:ext>
              </a:extLst>
            </p:cNvPr>
            <p:cNvSpPr txBox="1"/>
            <p:nvPr/>
          </p:nvSpPr>
          <p:spPr>
            <a:xfrm>
              <a:off x="393873" y="5264551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homework</a:t>
              </a:r>
            </a:p>
          </p:txBody>
        </p:sp>
        <p:pic>
          <p:nvPicPr>
            <p:cNvPr id="36" name="Picture 35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D5C26A40-367C-474F-9AB1-6A247373E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8" y="3921739"/>
              <a:ext cx="2325757" cy="1337310"/>
            </a:xfrm>
            <a:prstGeom prst="rect">
              <a:avLst/>
            </a:prstGeom>
          </p:spPr>
        </p:pic>
      </p:grp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9A4A23FE-2CBC-43B7-B6EC-1BCC3E7E74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40" y="4106541"/>
            <a:ext cx="1685993" cy="1414653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03251EB-32EB-4CB2-B91E-65D5BDD14B67}"/>
              </a:ext>
            </a:extLst>
          </p:cNvPr>
          <p:cNvSpPr txBox="1"/>
          <p:nvPr/>
        </p:nvSpPr>
        <p:spPr>
          <a:xfrm>
            <a:off x="8663556" y="4813867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l’aide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</a:t>
            </a:r>
          </a:p>
        </p:txBody>
      </p: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69" grpId="0"/>
      <p:bldP spid="69" grpId="1"/>
      <p:bldP spid="69" grpId="2"/>
      <p:bldP spid="71" grpId="0"/>
      <p:bldP spid="71" grpId="1"/>
      <p:bldP spid="71" grpId="2"/>
      <p:bldP spid="73" grpId="0"/>
      <p:bldP spid="73" grpId="1"/>
      <p:bldP spid="73" grpId="2"/>
      <p:bldP spid="76" grpId="0"/>
      <p:bldP spid="76" grpId="1"/>
      <p:bldP spid="7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présentation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0441E4-EE13-4C60-AB91-4C4B775F7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40" y="2166499"/>
            <a:ext cx="1896341" cy="3187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C9D59F-6EB6-41A2-AA30-D5BEB031ED20}"/>
              </a:ext>
            </a:extLst>
          </p:cNvPr>
          <p:cNvSpPr/>
          <p:nvPr/>
        </p:nvSpPr>
        <p:spPr>
          <a:xfrm>
            <a:off x="3845281" y="2166499"/>
            <a:ext cx="7235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Sanaya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professeure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français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explique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devoirs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L’idée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trouver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informations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sur une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pays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francophone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Sanaya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prépare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une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présentation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Haïti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Elle demande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l’aide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Adèle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15619C-8384-4D6D-97EB-24C1700DF982}"/>
              </a:ext>
            </a:extLst>
          </p:cNvPr>
          <p:cNvSpPr/>
          <p:nvPr/>
        </p:nvSpPr>
        <p:spPr>
          <a:xfrm>
            <a:off x="398796" y="764267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find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87A49A-B9CB-4A8C-9032-CDB7CAC977D1}"/>
              </a:ext>
            </a:extLst>
          </p:cNvPr>
          <p:cNvSpPr/>
          <p:nvPr/>
        </p:nvSpPr>
        <p:spPr>
          <a:xfrm>
            <a:off x="3401593" y="762675"/>
            <a:ext cx="2044322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prepares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CDFC35-BD0A-43F2-ABF7-318BEBB889EE}"/>
              </a:ext>
            </a:extLst>
          </p:cNvPr>
          <p:cNvSpPr/>
          <p:nvPr/>
        </p:nvSpPr>
        <p:spPr>
          <a:xfrm>
            <a:off x="6308009" y="742798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about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C2A342-FA23-4444-B40A-8790F6B8AE56}"/>
              </a:ext>
            </a:extLst>
          </p:cNvPr>
          <p:cNvSpPr/>
          <p:nvPr/>
        </p:nvSpPr>
        <p:spPr>
          <a:xfrm>
            <a:off x="9147732" y="738829"/>
            <a:ext cx="1925516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explains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8DF2BA-6C68-48D5-8CA0-FDFFD6059471}"/>
              </a:ext>
            </a:extLst>
          </p:cNvPr>
          <p:cNvSpPr/>
          <p:nvPr/>
        </p:nvSpPr>
        <p:spPr>
          <a:xfrm>
            <a:off x="496636" y="5429931"/>
            <a:ext cx="1998914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country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E79DF3-62AE-49C1-9C65-2FC76E151951}"/>
              </a:ext>
            </a:extLst>
          </p:cNvPr>
          <p:cNvSpPr/>
          <p:nvPr/>
        </p:nvSpPr>
        <p:spPr>
          <a:xfrm>
            <a:off x="4062780" y="5448474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7B4CC09-3A6D-448A-9ADD-9CAB49DBA33C}"/>
              </a:ext>
            </a:extLst>
          </p:cNvPr>
          <p:cNvSpPr/>
          <p:nvPr/>
        </p:nvSpPr>
        <p:spPr>
          <a:xfrm>
            <a:off x="6866319" y="5429424"/>
            <a:ext cx="228087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homework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4E34F9-50D9-48D5-AF5B-D8DEAFD1C41F}"/>
              </a:ext>
            </a:extLst>
          </p:cNvPr>
          <p:cNvSpPr/>
          <p:nvPr/>
        </p:nvSpPr>
        <p:spPr>
          <a:xfrm>
            <a:off x="9968280" y="5429424"/>
            <a:ext cx="1933322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help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597997-815C-4326-B10E-0B94A569FFB3}"/>
              </a:ext>
            </a:extLst>
          </p:cNvPr>
          <p:cNvSpPr/>
          <p:nvPr/>
        </p:nvSpPr>
        <p:spPr>
          <a:xfrm>
            <a:off x="398796" y="1428831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trouver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F94D87-84E8-4DE4-B53A-A952C6E24652}"/>
              </a:ext>
            </a:extLst>
          </p:cNvPr>
          <p:cNvSpPr/>
          <p:nvPr/>
        </p:nvSpPr>
        <p:spPr>
          <a:xfrm>
            <a:off x="3436777" y="1406765"/>
            <a:ext cx="2009138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prépare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D36B85-34AF-4AA4-A91B-6D6C571B3673}"/>
              </a:ext>
            </a:extLst>
          </p:cNvPr>
          <p:cNvSpPr/>
          <p:nvPr/>
        </p:nvSpPr>
        <p:spPr>
          <a:xfrm>
            <a:off x="6292254" y="1404985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E2AE4-C5EE-4FF1-9D33-4335608F38C8}"/>
              </a:ext>
            </a:extLst>
          </p:cNvPr>
          <p:cNvSpPr/>
          <p:nvPr/>
        </p:nvSpPr>
        <p:spPr>
          <a:xfrm>
            <a:off x="9147732" y="1404985"/>
            <a:ext cx="1933322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explique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5D0CA4F-3CBA-4553-8A73-14973F280A05}"/>
              </a:ext>
            </a:extLst>
          </p:cNvPr>
          <p:cNvSpPr/>
          <p:nvPr/>
        </p:nvSpPr>
        <p:spPr>
          <a:xfrm>
            <a:off x="496636" y="6077204"/>
            <a:ext cx="1933322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un pays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2C879F-7F20-4BB6-A156-1B4681FCCC26}"/>
              </a:ext>
            </a:extLst>
          </p:cNvPr>
          <p:cNvSpPr/>
          <p:nvPr/>
        </p:nvSpPr>
        <p:spPr>
          <a:xfrm>
            <a:off x="4062780" y="6095325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DF741F-A82F-4D5D-BEFB-856805723EE9}"/>
              </a:ext>
            </a:extLst>
          </p:cNvPr>
          <p:cNvSpPr/>
          <p:nvPr/>
        </p:nvSpPr>
        <p:spPr>
          <a:xfrm>
            <a:off x="6866318" y="6095325"/>
            <a:ext cx="2280869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les devoirs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9F9747-814A-49A4-9C13-EF2A5D220696}"/>
              </a:ext>
            </a:extLst>
          </p:cNvPr>
          <p:cNvSpPr/>
          <p:nvPr/>
        </p:nvSpPr>
        <p:spPr>
          <a:xfrm>
            <a:off x="9968281" y="6077204"/>
            <a:ext cx="1995494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l’aide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788548" y="2718863"/>
            <a:ext cx="449944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lang="en-GB" sz="28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lang="en-GB" sz="28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04236" y="1367780"/>
            <a:ext cx="100628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‘you’ to one person you know well,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55554" y="2718863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l’histoire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60808835-D613-45B6-BDE3-2B38E723D4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98" y="329934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171;p8">
            <a:extLst>
              <a:ext uri="{FF2B5EF4-FFF2-40B4-BE49-F238E27FC236}">
                <a16:creationId xmlns:a16="http://schemas.microsoft.com/office/drawing/2014/main" id="{C61B9EAD-FFA6-4A9D-BCD2-6F698FF04E40}"/>
              </a:ext>
            </a:extLst>
          </p:cNvPr>
          <p:cNvSpPr txBox="1"/>
          <p:nvPr/>
        </p:nvSpPr>
        <p:spPr>
          <a:xfrm>
            <a:off x="895291" y="3322373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2D37F9A-DF20-410D-9B38-E80EFA8418E7}"/>
              </a:ext>
            </a:extLst>
          </p:cNvPr>
          <p:cNvSpPr/>
          <p:nvPr/>
        </p:nvSpPr>
        <p:spPr>
          <a:xfrm>
            <a:off x="6324104" y="2682832"/>
            <a:ext cx="50662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1DCAFD8C-ACCC-4488-B604-4CDF67872C40}"/>
              </a:ext>
            </a:extLst>
          </p:cNvPr>
          <p:cNvSpPr txBox="1"/>
          <p:nvPr/>
        </p:nvSpPr>
        <p:spPr>
          <a:xfrm>
            <a:off x="6272504" y="2667240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l’histoire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C6B37473-F402-43E6-9EFB-078FE27E24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3655" y="316001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A4B8A781-87FD-4339-BA24-7A2A47693107}"/>
              </a:ext>
            </a:extLst>
          </p:cNvPr>
          <p:cNvSpPr txBox="1"/>
          <p:nvPr/>
        </p:nvSpPr>
        <p:spPr>
          <a:xfrm>
            <a:off x="6482653" y="3205446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history.</a:t>
            </a:r>
          </a:p>
        </p:txBody>
      </p:sp>
      <p:sp>
        <p:nvSpPr>
          <p:cNvPr id="46" name="Google Shape;171;p8">
            <a:extLst>
              <a:ext uri="{FF2B5EF4-FFF2-40B4-BE49-F238E27FC236}">
                <a16:creationId xmlns:a16="http://schemas.microsoft.com/office/drawing/2014/main" id="{1D205A55-CE1E-40F3-9DA5-3F3B490F0D25}"/>
              </a:ext>
            </a:extLst>
          </p:cNvPr>
          <p:cNvSpPr txBox="1"/>
          <p:nvPr/>
        </p:nvSpPr>
        <p:spPr>
          <a:xfrm>
            <a:off x="204236" y="1957847"/>
            <a:ext cx="100628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‘you’ to someone you call Mr or Mrs,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841919" y="5215572"/>
            <a:ext cx="444607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-142472" y="5193656"/>
            <a:ext cx="5483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l’histoire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66300DD5-1251-4D72-A404-77E534AD99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98" y="587216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978F3280-207B-4053-A85B-9FC8B392FA77}"/>
              </a:ext>
            </a:extLst>
          </p:cNvPr>
          <p:cNvSpPr txBox="1"/>
          <p:nvPr/>
        </p:nvSpPr>
        <p:spPr>
          <a:xfrm>
            <a:off x="841919" y="5903153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FB1553C-7FF9-4D67-92C6-9AE21FF831CB}"/>
              </a:ext>
            </a:extLst>
          </p:cNvPr>
          <p:cNvSpPr/>
          <p:nvPr/>
        </p:nvSpPr>
        <p:spPr>
          <a:xfrm>
            <a:off x="6372280" y="5267834"/>
            <a:ext cx="501802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Google Shape;171;p8">
            <a:extLst>
              <a:ext uri="{FF2B5EF4-FFF2-40B4-BE49-F238E27FC236}">
                <a16:creationId xmlns:a16="http://schemas.microsoft.com/office/drawing/2014/main" id="{5A896CF4-E2C3-412A-A34A-4DAC8A146612}"/>
              </a:ext>
            </a:extLst>
          </p:cNvPr>
          <p:cNvSpPr txBox="1"/>
          <p:nvPr/>
        </p:nvSpPr>
        <p:spPr>
          <a:xfrm>
            <a:off x="5517983" y="5245918"/>
            <a:ext cx="58320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l’histoire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82501001-5606-4C38-8BA0-4B88F5C5E4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9720" y="586456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D6C0839C-B5E5-4692-B833-7CA5B8B05B8A}"/>
              </a:ext>
            </a:extLst>
          </p:cNvPr>
          <p:cNvSpPr txBox="1"/>
          <p:nvPr/>
        </p:nvSpPr>
        <p:spPr>
          <a:xfrm>
            <a:off x="6482653" y="5872162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  <p:sp>
        <p:nvSpPr>
          <p:cNvPr id="58" name="Google Shape;171;p8">
            <a:extLst>
              <a:ext uri="{FF2B5EF4-FFF2-40B4-BE49-F238E27FC236}">
                <a16:creationId xmlns:a16="http://schemas.microsoft.com/office/drawing/2014/main" id="{BDDC8D7A-236B-4CC7-9DA1-4A261CEE8A16}"/>
              </a:ext>
            </a:extLst>
          </p:cNvPr>
          <p:cNvSpPr txBox="1"/>
          <p:nvPr/>
        </p:nvSpPr>
        <p:spPr>
          <a:xfrm>
            <a:off x="204236" y="4034119"/>
            <a:ext cx="1169022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turn a statement into a question, raise your voice at the end: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1565272" y="809182"/>
            <a:ext cx="3657604" cy="1619034"/>
          </a:xfrm>
          <a:prstGeom prst="wedgeRoundRectCallout">
            <a:avLst>
              <a:gd name="adj1" fmla="val -29268"/>
              <a:gd name="adj2" fmla="val 762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Note: The –es ending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onsonant (–s).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4226E00-EA8D-42CF-B881-CF6CFB4B0476}"/>
              </a:ext>
            </a:extLst>
          </p:cNvPr>
          <p:cNvSpPr/>
          <p:nvPr/>
        </p:nvSpPr>
        <p:spPr>
          <a:xfrm>
            <a:off x="6969124" y="742713"/>
            <a:ext cx="3657604" cy="1619034"/>
          </a:xfrm>
          <a:prstGeom prst="wedgeRoundRectCallout">
            <a:avLst>
              <a:gd name="adj1" fmla="val -14581"/>
              <a:gd name="adj2" fmla="val 762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Note: The –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ending sounds the same as [é].</a:t>
            </a:r>
          </a:p>
        </p:txBody>
      </p:sp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68" grpId="0"/>
      <p:bldP spid="35" grpId="0" animBg="1"/>
      <p:bldP spid="36" grpId="0"/>
      <p:bldP spid="38" grpId="0"/>
      <p:bldP spid="47" grpId="0" animBg="1"/>
      <p:bldP spid="48" grpId="0"/>
      <p:bldP spid="50" grpId="0"/>
      <p:bldP spid="51" grpId="0" animBg="1"/>
      <p:bldP spid="52" grpId="0"/>
      <p:bldP spid="54" grpId="0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8874842"/>
              </p:ext>
            </p:extLst>
          </p:nvPr>
        </p:nvGraphicFramePr>
        <p:xfrm>
          <a:off x="214711" y="1588688"/>
          <a:ext cx="7767239" cy="4780450"/>
        </p:xfrm>
        <a:graphic>
          <a:graphicData uri="http://schemas.openxmlformats.org/drawingml/2006/table">
            <a:tbl>
              <a:tblPr/>
              <a:tblGrid>
                <a:gridCol w="76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12164641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121157972"/>
                    </a:ext>
                  </a:extLst>
                </a:gridCol>
                <a:gridCol w="4255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(friend)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questions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pos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questions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utilis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un livre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prépar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réponses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ferm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porte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expliqu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devoirs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écout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présentations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corrig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les phrases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trouv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une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solution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6_1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0991" y="2568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6_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0991" y="30708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6_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0991" y="3549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0991" y="40165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6_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0991" y="4521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6_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35311" y="50140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6_7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0991" y="5457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0" y="963142"/>
            <a:ext cx="105537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Sanaya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parle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à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la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professeure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(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vous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)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ou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a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un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ami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(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tu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)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ACCBB46-9572-4D8B-A551-A60F16FC29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59" y="3644115"/>
            <a:ext cx="1896341" cy="3187145"/>
          </a:xfrm>
          <a:prstGeom prst="rect">
            <a:avLst/>
          </a:prstGeom>
        </p:spPr>
      </p:pic>
      <p:sp>
        <p:nvSpPr>
          <p:cNvPr id="34" name="CustomShape 26">
            <a:hlinkClick r:id="" action="ppaction://noaction">
              <a:snd r:embed="rId12" name="6_8.wav"/>
            </a:hlinkClick>
            <a:extLst>
              <a:ext uri="{FF2B5EF4-FFF2-40B4-BE49-F238E27FC236}">
                <a16:creationId xmlns:a16="http://schemas.microsoft.com/office/drawing/2014/main" id="{F3DA2855-FE7E-4237-ABCE-0B0B769C964D}"/>
              </a:ext>
            </a:extLst>
          </p:cNvPr>
          <p:cNvSpPr/>
          <p:nvPr/>
        </p:nvSpPr>
        <p:spPr>
          <a:xfrm>
            <a:off x="335311" y="59104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60200" y="567792"/>
            <a:ext cx="10067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Sanaya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is working on her presentation and has questions. But who is she asking?</a:t>
            </a:r>
          </a:p>
        </p:txBody>
      </p:sp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C8F77CB9-53A5-41FB-ABCF-AC416ED0AD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4875" y="2540147"/>
            <a:ext cx="462709" cy="428729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D13D3E3E-9FA4-4F3B-B963-3B11AE25D0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9101" y="3034439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4CE28FEE-7FC6-45AF-9DC0-723885A9FD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4457" y="3549968"/>
            <a:ext cx="462709" cy="428729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070D18E2-FF6D-4C2D-80DE-4720600B1D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7070" y="3990555"/>
            <a:ext cx="462709" cy="428729"/>
          </a:xfrm>
          <a:prstGeom prst="rect">
            <a:avLst/>
          </a:prstGeom>
        </p:spPr>
      </p:pic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9FB36491-C6CB-460D-9C67-BF0FF9AB28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4456" y="4504087"/>
            <a:ext cx="462709" cy="428729"/>
          </a:xfrm>
          <a:prstGeom prst="rect">
            <a:avLst/>
          </a:prstGeom>
        </p:spPr>
      </p:pic>
      <p:pic>
        <p:nvPicPr>
          <p:cNvPr id="50" name="Picture 49" descr="Shape, arrow&#10;&#10;Description automatically generated">
            <a:extLst>
              <a:ext uri="{FF2B5EF4-FFF2-40B4-BE49-F238E27FC236}">
                <a16:creationId xmlns:a16="http://schemas.microsoft.com/office/drawing/2014/main" id="{13007844-ECAE-41B5-85CA-1562A6842F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7070" y="4997903"/>
            <a:ext cx="462709" cy="428729"/>
          </a:xfrm>
          <a:prstGeom prst="rect">
            <a:avLst/>
          </a:prstGeom>
        </p:spPr>
      </p:pic>
      <p:pic>
        <p:nvPicPr>
          <p:cNvPr id="51" name="Picture 50" descr="Shape, arrow&#10;&#10;Description automatically generated">
            <a:extLst>
              <a:ext uri="{FF2B5EF4-FFF2-40B4-BE49-F238E27FC236}">
                <a16:creationId xmlns:a16="http://schemas.microsoft.com/office/drawing/2014/main" id="{116E2DDB-31B1-421C-948C-259EDA8987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5880" y="5481753"/>
            <a:ext cx="462709" cy="428729"/>
          </a:xfrm>
          <a:prstGeom prst="rect">
            <a:avLst/>
          </a:prstGeom>
        </p:spPr>
      </p:pic>
      <p:pic>
        <p:nvPicPr>
          <p:cNvPr id="52" name="Picture 51" descr="Shape, arrow&#10;&#10;Description automatically generated">
            <a:extLst>
              <a:ext uri="{FF2B5EF4-FFF2-40B4-BE49-F238E27FC236}">
                <a16:creationId xmlns:a16="http://schemas.microsoft.com/office/drawing/2014/main" id="{682BE488-78A0-4735-BC57-F81DA2755C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6390" y="5894297"/>
            <a:ext cx="462709" cy="4287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DF36D-811E-4C13-BAF5-E630181A90A2}"/>
              </a:ext>
            </a:extLst>
          </p:cNvPr>
          <p:cNvSpPr/>
          <p:nvPr/>
        </p:nvSpPr>
        <p:spPr>
          <a:xfrm>
            <a:off x="4126230" y="2568248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A4DDDF5-568E-49DE-8095-6766CEE0B381}"/>
              </a:ext>
            </a:extLst>
          </p:cNvPr>
          <p:cNvSpPr/>
          <p:nvPr/>
        </p:nvSpPr>
        <p:spPr>
          <a:xfrm>
            <a:off x="4135961" y="3087412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00B82E4-A174-499F-8167-9A948A0739AC}"/>
              </a:ext>
            </a:extLst>
          </p:cNvPr>
          <p:cNvSpPr/>
          <p:nvPr/>
        </p:nvSpPr>
        <p:spPr>
          <a:xfrm>
            <a:off x="4126230" y="3543492"/>
            <a:ext cx="3510709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7A20BE4-8DB2-425F-9AF8-56F666EE2937}"/>
              </a:ext>
            </a:extLst>
          </p:cNvPr>
          <p:cNvSpPr/>
          <p:nvPr/>
        </p:nvSpPr>
        <p:spPr>
          <a:xfrm>
            <a:off x="4135961" y="4000343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918D5D8-4123-42ED-BC36-EA15C979BB27}"/>
              </a:ext>
            </a:extLst>
          </p:cNvPr>
          <p:cNvSpPr/>
          <p:nvPr/>
        </p:nvSpPr>
        <p:spPr>
          <a:xfrm>
            <a:off x="4135961" y="4513618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A468063-15A5-4A40-84B7-357D4AFE85F6}"/>
              </a:ext>
            </a:extLst>
          </p:cNvPr>
          <p:cNvSpPr/>
          <p:nvPr/>
        </p:nvSpPr>
        <p:spPr>
          <a:xfrm>
            <a:off x="4162590" y="4981719"/>
            <a:ext cx="368982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908D489-692A-4EEC-9313-462674E0087D}"/>
              </a:ext>
            </a:extLst>
          </p:cNvPr>
          <p:cNvSpPr/>
          <p:nvPr/>
        </p:nvSpPr>
        <p:spPr>
          <a:xfrm>
            <a:off x="4126230" y="5465568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2BFFC5D-B034-482C-BD5E-816D41DFE83B}"/>
              </a:ext>
            </a:extLst>
          </p:cNvPr>
          <p:cNvSpPr/>
          <p:nvPr/>
        </p:nvSpPr>
        <p:spPr>
          <a:xfrm>
            <a:off x="4126230" y="5922419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59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2745975"/>
              </p:ext>
            </p:extLst>
          </p:nvPr>
        </p:nvGraphicFramePr>
        <p:xfrm>
          <a:off x="214711" y="1588688"/>
          <a:ext cx="5366899" cy="4780440"/>
        </p:xfrm>
        <a:graphic>
          <a:graphicData uri="http://schemas.openxmlformats.org/drawingml/2006/table">
            <a:tbl>
              <a:tblPr/>
              <a:tblGrid>
                <a:gridCol w="76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8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questions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pos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questions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utilis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un livre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prépar</a:t>
                      </a:r>
                      <a:r>
                        <a:rPr lang="en-GB" sz="2200" b="1" u="none" strike="noStrike" cap="none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réponses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ferm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porte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expliqu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devoirs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écout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présentations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corrig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les phrases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trouv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une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solution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6_1a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0991" y="2568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6_2a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0991" y="30708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6_3a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0991" y="3549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6_4a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0991" y="40165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6_5a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0991" y="4521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6_6a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35311" y="50140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6_7a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0991" y="5457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 les questions. 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questions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anglais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ACCBB46-9572-4D8B-A551-A60F16FC29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426" y="4598461"/>
            <a:ext cx="1330864" cy="2236759"/>
          </a:xfrm>
          <a:prstGeom prst="rect">
            <a:avLst/>
          </a:prstGeom>
        </p:spPr>
      </p:pic>
      <p:sp>
        <p:nvSpPr>
          <p:cNvPr id="34" name="CustomShape 26">
            <a:hlinkClick r:id="" action="ppaction://noaction">
              <a:snd r:embed="rId12" name="6_8a.wav"/>
            </a:hlinkClick>
            <a:extLst>
              <a:ext uri="{FF2B5EF4-FFF2-40B4-BE49-F238E27FC236}">
                <a16:creationId xmlns:a16="http://schemas.microsoft.com/office/drawing/2014/main" id="{F3DA2855-FE7E-4237-ABCE-0B0B769C964D}"/>
              </a:ext>
            </a:extLst>
          </p:cNvPr>
          <p:cNvSpPr/>
          <p:nvPr/>
        </p:nvSpPr>
        <p:spPr>
          <a:xfrm>
            <a:off x="335311" y="59104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0B5DF1-804E-4A03-AF6E-EFCD036C3048}"/>
              </a:ext>
            </a:extLst>
          </p:cNvPr>
          <p:cNvSpPr/>
          <p:nvPr/>
        </p:nvSpPr>
        <p:spPr>
          <a:xfrm>
            <a:off x="5530527" y="2606322"/>
            <a:ext cx="3385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asking questions?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26A841-0906-46BA-AAAE-7BBFE02EB761}"/>
              </a:ext>
            </a:extLst>
          </p:cNvPr>
          <p:cNvSpPr/>
          <p:nvPr/>
        </p:nvSpPr>
        <p:spPr>
          <a:xfrm>
            <a:off x="5553092" y="3046523"/>
            <a:ext cx="2964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using a book?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CCE92-49EB-47B6-A095-148D8CDBC266}"/>
              </a:ext>
            </a:extLst>
          </p:cNvPr>
          <p:cNvSpPr/>
          <p:nvPr/>
        </p:nvSpPr>
        <p:spPr>
          <a:xfrm>
            <a:off x="5549127" y="3534895"/>
            <a:ext cx="3656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preparing answers?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60200" y="572102"/>
            <a:ext cx="8652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Sanaya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is checking that her questions make sense.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663432-8EDD-4E09-82FF-560F9BBF8A8C}"/>
              </a:ext>
            </a:extLst>
          </p:cNvPr>
          <p:cNvSpPr/>
          <p:nvPr/>
        </p:nvSpPr>
        <p:spPr>
          <a:xfrm>
            <a:off x="5569923" y="4070274"/>
            <a:ext cx="3381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closing the door?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477330-0BB9-4F83-9101-BA523D44E60E}"/>
              </a:ext>
            </a:extLst>
          </p:cNvPr>
          <p:cNvSpPr/>
          <p:nvPr/>
        </p:nvSpPr>
        <p:spPr>
          <a:xfrm>
            <a:off x="5530527" y="4559069"/>
            <a:ext cx="45239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explaining the homework?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037281-09EF-4675-81C6-0E66AB4E3F2D}"/>
              </a:ext>
            </a:extLst>
          </p:cNvPr>
          <p:cNvSpPr/>
          <p:nvPr/>
        </p:nvSpPr>
        <p:spPr>
          <a:xfrm>
            <a:off x="5549127" y="5042894"/>
            <a:ext cx="4908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listening to the presentations?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65E078-46B8-4991-87A1-8C2501538F08}"/>
              </a:ext>
            </a:extLst>
          </p:cNvPr>
          <p:cNvSpPr/>
          <p:nvPr/>
        </p:nvSpPr>
        <p:spPr>
          <a:xfrm>
            <a:off x="5530527" y="5453836"/>
            <a:ext cx="4480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correcting the sentences?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D001CA-C834-4304-A2E8-669EF8C39173}"/>
              </a:ext>
            </a:extLst>
          </p:cNvPr>
          <p:cNvSpPr/>
          <p:nvPr/>
        </p:nvSpPr>
        <p:spPr>
          <a:xfrm>
            <a:off x="5530527" y="5911044"/>
            <a:ext cx="3472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finding a solution?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71A83F0-B928-4829-8F6F-76755D210B62}"/>
              </a:ext>
            </a:extLst>
          </p:cNvPr>
          <p:cNvSpPr/>
          <p:nvPr/>
        </p:nvSpPr>
        <p:spPr>
          <a:xfrm>
            <a:off x="9348725" y="2687211"/>
            <a:ext cx="2746243" cy="1618713"/>
          </a:xfrm>
          <a:prstGeom prst="wedgeRoundRectCallout">
            <a:avLst>
              <a:gd name="adj1" fmla="val 29683"/>
              <a:gd name="adj2" fmla="val 6926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am working in class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right now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so ‘Are you …’ questions make more sense here.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C9079E7-14A7-42CF-A0A8-CD1DBC03ADE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48" y="933884"/>
            <a:ext cx="1101542" cy="1101542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021D707C-5C67-4AE2-8A26-A047A06723ED}"/>
              </a:ext>
            </a:extLst>
          </p:cNvPr>
          <p:cNvSpPr txBox="1">
            <a:spLocks/>
          </p:cNvSpPr>
          <p:nvPr/>
        </p:nvSpPr>
        <p:spPr>
          <a:xfrm>
            <a:off x="11353519" y="1967865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0D56D11D-0DA8-4EFE-B2F1-7145994A9D61}"/>
              </a:ext>
            </a:extLst>
          </p:cNvPr>
          <p:cNvSpPr/>
          <p:nvPr/>
        </p:nvSpPr>
        <p:spPr>
          <a:xfrm>
            <a:off x="7913889" y="981635"/>
            <a:ext cx="4281265" cy="1398164"/>
          </a:xfrm>
          <a:prstGeom prst="wedgeRoundRectCallout">
            <a:avLst>
              <a:gd name="adj1" fmla="val -62644"/>
              <a:gd name="adj2" fmla="val 7594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posez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questions ?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mean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‘Do you ask questions?’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‘Are you asking questions?’</a:t>
            </a: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3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  <p:bldP spid="41" grpId="0"/>
      <p:bldP spid="42" grpId="0"/>
      <p:bldP spid="43" grpId="0"/>
      <p:bldP spid="44" grpId="0"/>
      <p:bldP spid="36" grpId="0" animBg="1"/>
      <p:bldP spid="3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4536</TotalTime>
  <Words>2830</Words>
  <Application>Microsoft Office PowerPoint</Application>
  <PresentationFormat>Widescreen</PresentationFormat>
  <Paragraphs>411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Saying what I and others do</vt:lpstr>
      <vt:lpstr>prononcer</vt:lpstr>
      <vt:lpstr>prononcer</vt:lpstr>
      <vt:lpstr>prononcer</vt:lpstr>
      <vt:lpstr>vocabulaire</vt:lpstr>
      <vt:lpstr>lire</vt:lpstr>
      <vt:lpstr>Asking questions</vt:lpstr>
      <vt:lpstr>écouter</vt:lpstr>
      <vt:lpstr>écouter</vt:lpstr>
      <vt:lpstr>Asking questions using Est-ce que…</vt:lpstr>
      <vt:lpstr>Asking questions using Est-ce que…</vt:lpstr>
      <vt:lpstr>lire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do</dc:title>
  <dc:creator>Rachel Hawkes</dc:creator>
  <cp:lastModifiedBy>Rachel Hawkes</cp:lastModifiedBy>
  <cp:revision>40</cp:revision>
  <dcterms:created xsi:type="dcterms:W3CDTF">2022-01-18T06:39:51Z</dcterms:created>
  <dcterms:modified xsi:type="dcterms:W3CDTF">2022-01-31T05:26:06Z</dcterms:modified>
</cp:coreProperties>
</file>