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257" r:id="rId4"/>
    <p:sldId id="780" r:id="rId5"/>
    <p:sldId id="789" r:id="rId6"/>
    <p:sldId id="790" r:id="rId7"/>
    <p:sldId id="785" r:id="rId8"/>
    <p:sldId id="786" r:id="rId9"/>
    <p:sldId id="787" r:id="rId10"/>
    <p:sldId id="490" r:id="rId11"/>
    <p:sldId id="791" r:id="rId12"/>
    <p:sldId id="792" r:id="rId13"/>
    <p:sldId id="793" r:id="rId14"/>
    <p:sldId id="357" r:id="rId15"/>
    <p:sldId id="509" r:id="rId16"/>
    <p:sldId id="794" r:id="rId17"/>
    <p:sldId id="7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1CCFF"/>
    <a:srgbClr val="65C1FF"/>
    <a:srgbClr val="3399FF"/>
    <a:srgbClr val="26859D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62045" autoAdjust="0"/>
  </p:normalViewPr>
  <p:slideViewPr>
    <p:cSldViewPr snapToGrid="0">
      <p:cViewPr varScale="1">
        <p:scale>
          <a:sx n="67" d="100"/>
          <a:sy n="67" d="100"/>
        </p:scale>
        <p:origin x="213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[é] [er] [et] [</a:t>
            </a:r>
            <a:r>
              <a:rPr lang="fr-FR" sz="20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ez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- répéter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[630]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[382] 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bébé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[2271]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donner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et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nez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[2661] </a:t>
            </a:r>
            <a:endParaRPr lang="it-IT" sz="20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20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célébrer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[2170]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échanger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[1452]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fabriquer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[1231]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souhaiter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[403]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feu d'artifice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[&gt;5000]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rue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[598]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tout le monde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[n/a] </a:t>
            </a:r>
            <a:endParaRPr lang="en-GB" sz="18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[8] ils [13] elles [38] bureau [273] chaise [3419] chose [125]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espace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[870]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fenêtre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[1601]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jardin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[2284] idée [239]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lampe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[4699] ordinateur [2201]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salle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[812] 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beau belle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[393]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bon bonne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[94]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mauvais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[274]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nouveau nouvelle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[52]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vieux vieille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[671] de2 [2] beaucoup de [150]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chez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[206] 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ils 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[13]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[38] sérieux [412], heureux [764] curieux [2424] courageux [2198] aussi [44] et [6] mais [30]</a:t>
            </a: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2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reflect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4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B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8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knowledge about liaison.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French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liaison with –s and –t.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example.  Pupil A reads a sentence.  Pupil B faces away from the board and notes the number of liaisons heard.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After the example, Pupil B faces away.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Pupil A’s 3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 reads.  Pupil B notes the liaisons.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 turns 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show the liaisons and click the audio buttons to hear each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Move to the next slide to swap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30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6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comprehension and spoken pronunciation of vocabulary.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Starting from the play button, pupils work in pairs or chorally, led by the teacher, to complete the domino orally.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working as a whole class the teacher can click to provide the answers at each turn.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  The activity can be repeated to speed up recall.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Follow up 3 will focus on practising the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(two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production of previously taught prenominal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Starting from the play button, pupils write 1-8 and the correct forms of the missing adjectives.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Move to the next slide to provide a scaffold for the answers, and then the answers themselves.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599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ANSWERS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the answers as phrases, orally.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confirm the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the English meanings of the remaining adjectives in the table.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9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before Follow Up 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and aural recognition of ‘we’ and ‘you (plural)’ verbs; to practise clear pronunciation when reading aloud.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verb and pronoun in French. </a:t>
            </a:r>
          </a:p>
          <a:p>
            <a:r>
              <a:rPr lang="en-GB" dirty="0"/>
              <a:t>3. Pupil B completes the sentence, based on the verb form heard.</a:t>
            </a:r>
          </a:p>
          <a:p>
            <a:r>
              <a:rPr lang="en-GB" dirty="0"/>
              <a:t>4. Pupil A writes down the full sentence meaning in English.</a:t>
            </a:r>
          </a:p>
          <a:p>
            <a:r>
              <a:rPr lang="en-GB" dirty="0"/>
              <a:t>5. Then they will swap roles and repeat the task.</a:t>
            </a:r>
            <a:br>
              <a:rPr lang="en-GB" dirty="0"/>
            </a:br>
            <a:r>
              <a:rPr lang="en-GB" dirty="0"/>
              <a:t>6. See next slides for answers, and handouts at the end of the presentation.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audio" Target="../media/audio5.wav"/><Relationship Id="rId4" Type="http://schemas.openxmlformats.org/officeDocument/2006/relationships/image" Target="../media/image8.jpeg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10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BC64BBA-871F-46B8-B84F-A11978712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4" y="1624980"/>
            <a:ext cx="1676176" cy="2035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0535BB-E40C-4FD1-B55E-94ED8896BEE3}"/>
              </a:ext>
            </a:extLst>
          </p:cNvPr>
          <p:cNvSpPr txBox="1"/>
          <p:nvPr/>
        </p:nvSpPr>
        <p:spPr>
          <a:xfrm rot="20863906">
            <a:off x="-279" y="3398954"/>
            <a:ext cx="489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Des traditions de </a:t>
            </a:r>
            <a:r>
              <a:rPr lang="en-GB" sz="28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Noёl</a:t>
            </a:r>
            <a:endParaRPr lang="en-GB" sz="28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wish…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make…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We exchange…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/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172950" y="190020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wish ‘Merry Christmas’ to everyone.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sing songs in the street.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72950" y="438963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make paper decorations.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eat a fruit salad.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exchange cards.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036106" y="2383493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522032" y="3203878"/>
            <a:ext cx="239729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17011" y="4041411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7090" y="4880743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476470" y="1584358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«Joyeux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» 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tout le monde.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310759" y="1584358"/>
            <a:ext cx="295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«Joyeux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» 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Maman et Papa.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795880" y="2328118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feux d’artifice.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films.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43761" y="3163639"/>
            <a:ext cx="237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 de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385968" y="3149951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 dans la rue.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497273" y="3985472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fanaux.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34163" y="3972794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décorations en papier.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5989522" y="4822604"/>
            <a:ext cx="20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une salade de fruits.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57121" y="49444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 grand gâteau.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cadeaux.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cartes.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watch fireworks.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8511849" y="581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6036106" y="1607679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2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uhaitons_jn_a_toutle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regard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us_chant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us_fabriqu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mange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us_echangeons_car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46" grpId="0"/>
      <p:bldP spid="4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You (all) dance…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We prepare…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celebrate…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exchange…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You (all) are…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/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172950" y="190020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have Father Christmas.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prepare some activities.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59411" y="4473497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celebrate Christmas n the garden.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exchange presents.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are curious.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8590933" y="1570935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8590933" y="2346344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6057090" y="3216555"/>
            <a:ext cx="225366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17011" y="4041411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7090" y="4880743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Tonton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023890" y="16596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Père No</a:t>
            </a:r>
            <a:r>
              <a:rPr kumimoji="0" lang="az-Cyrl-A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ё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872878" y="2464644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dans la maison.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dans le jardin.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activités.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401195" y="3287405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510800" y="4095985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chez vous.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34163" y="3972794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le jardin.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5989522" y="4960969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cadeaux.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57121" y="49923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cartes.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heureux.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curieux.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dance in the garden.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8511849" y="581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us_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dans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us_prepar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us_celebr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echange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us_e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46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28668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brave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lot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road,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exchange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make, 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célébrer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échanger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72818" y="62488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fabriquer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souhaiter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feu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d’artifice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rue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l’église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feux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d’artifice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17282" y="4557203"/>
            <a:ext cx="248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tout le monde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mauvaise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nouveau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chez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beaucoup 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fenêtre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2818" y="19438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aussi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courageuses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75084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brave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lot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firework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road,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exchange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make, 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-169976" y="1481714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88362-7290-40EA-98E8-2B4C7DAE984D}"/>
              </a:ext>
            </a:extLst>
          </p:cNvPr>
          <p:cNvSpPr txBox="1"/>
          <p:nvPr/>
        </p:nvSpPr>
        <p:spPr>
          <a:xfrm>
            <a:off x="-231960" y="320007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7B28E-4B87-423D-B102-183E4BA0BCBA}"/>
              </a:ext>
            </a:extLst>
          </p:cNvPr>
          <p:cNvSpPr txBox="1"/>
          <p:nvPr/>
        </p:nvSpPr>
        <p:spPr>
          <a:xfrm>
            <a:off x="-231960" y="404925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6CF24-9E37-4484-B4F7-DCFE478AE43B}"/>
              </a:ext>
            </a:extLst>
          </p:cNvPr>
          <p:cNvSpPr txBox="1"/>
          <p:nvPr/>
        </p:nvSpPr>
        <p:spPr>
          <a:xfrm>
            <a:off x="-231960" y="490140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B4096-9B5D-458F-A4D1-49DC29B2ADA3}"/>
              </a:ext>
            </a:extLst>
          </p:cNvPr>
          <p:cNvSpPr txBox="1"/>
          <p:nvPr/>
        </p:nvSpPr>
        <p:spPr>
          <a:xfrm>
            <a:off x="-231960" y="575418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1A8CB8-C9F2-43EE-8681-9858A560D0A9}"/>
              </a:ext>
            </a:extLst>
          </p:cNvPr>
          <p:cNvSpPr txBox="1"/>
          <p:nvPr/>
        </p:nvSpPr>
        <p:spPr>
          <a:xfrm>
            <a:off x="172950" y="532757"/>
            <a:ext cx="5529704" cy="6186309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wish…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make…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We exchange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92BB1-9601-49D0-BE11-494390B51916}"/>
              </a:ext>
            </a:extLst>
          </p:cNvPr>
          <p:cNvSpPr txBox="1"/>
          <p:nvPr/>
        </p:nvSpPr>
        <p:spPr>
          <a:xfrm>
            <a:off x="-216606" y="2347085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05FC0-A25B-49DD-B78F-6975A5FD608E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4" name="Table 19">
            <a:extLst>
              <a:ext uri="{FF2B5EF4-FFF2-40B4-BE49-F238E27FC236}">
                <a16:creationId xmlns:a16="http://schemas.microsoft.com/office/drawing/2014/main" id="{AC0FBD46-C450-41B7-A76F-8E05DCF1FAAA}"/>
              </a:ext>
            </a:extLst>
          </p:cNvPr>
          <p:cNvGraphicFramePr>
            <a:graphicFrameLocks noGrp="1"/>
          </p:cNvGraphicFramePr>
          <p:nvPr/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9116EFC-55E7-475B-9B96-6B5651ADC0FF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307342-27B6-4A5A-ADB8-53BA1B0AD265}"/>
              </a:ext>
            </a:extLst>
          </p:cNvPr>
          <p:cNvSpPr txBox="1"/>
          <p:nvPr/>
        </p:nvSpPr>
        <p:spPr>
          <a:xfrm>
            <a:off x="8023890" y="16596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Père No</a:t>
            </a:r>
            <a:r>
              <a:rPr kumimoji="0" lang="az-Cyrl-A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ё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6EAA5E-073F-42AC-9D6C-EE4EBD6DA415}"/>
              </a:ext>
            </a:extLst>
          </p:cNvPr>
          <p:cNvSpPr txBox="1"/>
          <p:nvPr/>
        </p:nvSpPr>
        <p:spPr>
          <a:xfrm>
            <a:off x="5872878" y="2464644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dans la maison.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6879E2-1DB2-4E98-9848-F784220F948D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dans le jardin.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0C9576-EE80-4542-A2E3-7035C5ED446E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activités.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71320E-27E3-4F70-A7D4-AEDD6C769791}"/>
              </a:ext>
            </a:extLst>
          </p:cNvPr>
          <p:cNvSpPr txBox="1"/>
          <p:nvPr/>
        </p:nvSpPr>
        <p:spPr>
          <a:xfrm>
            <a:off x="8401195" y="3287405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625F35-16C9-4321-8317-C66222BECCB3}"/>
              </a:ext>
            </a:extLst>
          </p:cNvPr>
          <p:cNvSpPr txBox="1"/>
          <p:nvPr/>
        </p:nvSpPr>
        <p:spPr>
          <a:xfrm>
            <a:off x="8224869" y="4049002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le jardin.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C9F2D4-E98A-4AD6-8A3D-33C528AA5898}"/>
              </a:ext>
            </a:extLst>
          </p:cNvPr>
          <p:cNvSpPr txBox="1"/>
          <p:nvPr/>
        </p:nvSpPr>
        <p:spPr>
          <a:xfrm>
            <a:off x="5989522" y="4960969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cadeaux.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A5194B-D460-4B99-9499-BD9C45DB0EAD}"/>
              </a:ext>
            </a:extLst>
          </p:cNvPr>
          <p:cNvSpPr txBox="1"/>
          <p:nvPr/>
        </p:nvSpPr>
        <p:spPr>
          <a:xfrm>
            <a:off x="7957121" y="49923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cartes.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589284-A5A4-4369-A326-136570D66368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curieux.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3A773B-8B0C-4035-9824-54245095CC77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Tonton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4F6DAA-42CC-42D4-A1BC-B81AD7AB4E53}"/>
              </a:ext>
            </a:extLst>
          </p:cNvPr>
          <p:cNvSpPr txBox="1"/>
          <p:nvPr/>
        </p:nvSpPr>
        <p:spPr>
          <a:xfrm>
            <a:off x="5510800" y="4095985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chez vous.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F08DC5-6D4D-4C9B-B161-3DA921A8636D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heureux. </a:t>
            </a:r>
          </a:p>
        </p:txBody>
      </p:sp>
    </p:spTree>
    <p:extLst>
      <p:ext uri="{BB962C8B-B14F-4D97-AF65-F5344CB8AC3E}">
        <p14:creationId xmlns:p14="http://schemas.microsoft.com/office/powerpoint/2010/main" val="3100192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060520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5296826" y="232019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060520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407381" y="573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A27D-3997-4E5A-8F8F-A3D5828066EE}"/>
              </a:ext>
            </a:extLst>
          </p:cNvPr>
          <p:cNvSpPr txBox="1"/>
          <p:nvPr/>
        </p:nvSpPr>
        <p:spPr>
          <a:xfrm>
            <a:off x="5296828" y="316050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C41CE-0627-44BF-AD47-8E1C6BAB5EDB}"/>
              </a:ext>
            </a:extLst>
          </p:cNvPr>
          <p:cNvSpPr txBox="1"/>
          <p:nvPr/>
        </p:nvSpPr>
        <p:spPr>
          <a:xfrm>
            <a:off x="5296828" y="401964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4548B-3AB5-44EA-AFD1-53A0FDE39E2A}"/>
              </a:ext>
            </a:extLst>
          </p:cNvPr>
          <p:cNvSpPr txBox="1"/>
          <p:nvPr/>
        </p:nvSpPr>
        <p:spPr>
          <a:xfrm>
            <a:off x="5296829" y="4880879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E6A698-F33B-4A4E-9BD8-081238B3DAA4}"/>
              </a:ext>
            </a:extLst>
          </p:cNvPr>
          <p:cNvSpPr txBox="1"/>
          <p:nvPr/>
        </p:nvSpPr>
        <p:spPr>
          <a:xfrm>
            <a:off x="5318018" y="572843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F8B8F5-1C74-468E-9E2F-4D08DE99E573}"/>
              </a:ext>
            </a:extLst>
          </p:cNvPr>
          <p:cNvSpPr txBox="1"/>
          <p:nvPr/>
        </p:nvSpPr>
        <p:spPr>
          <a:xfrm>
            <a:off x="221229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19">
            <a:extLst>
              <a:ext uri="{FF2B5EF4-FFF2-40B4-BE49-F238E27FC236}">
                <a16:creationId xmlns:a16="http://schemas.microsoft.com/office/drawing/2014/main" id="{C67E1A6D-E84B-4972-9CF7-C78DBE2CB590}"/>
              </a:ext>
            </a:extLst>
          </p:cNvPr>
          <p:cNvGraphicFramePr>
            <a:graphicFrameLocks noGrp="1"/>
          </p:cNvGraphicFramePr>
          <p:nvPr/>
        </p:nvGraphicFramePr>
        <p:xfrm>
          <a:off x="221229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3D798CD-6574-421F-8A6E-7FA449CBDCD4}"/>
              </a:ext>
            </a:extLst>
          </p:cNvPr>
          <p:cNvSpPr txBox="1"/>
          <p:nvPr/>
        </p:nvSpPr>
        <p:spPr>
          <a:xfrm>
            <a:off x="242134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A11C17-5693-4FAA-B583-553E6E2F2AA3}"/>
              </a:ext>
            </a:extLst>
          </p:cNvPr>
          <p:cNvSpPr txBox="1"/>
          <p:nvPr/>
        </p:nvSpPr>
        <p:spPr>
          <a:xfrm>
            <a:off x="-299498" y="1611904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«Joyeux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» 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tout le monde.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2FFA12-AEED-4F04-8806-C78154AD6DBF}"/>
              </a:ext>
            </a:extLst>
          </p:cNvPr>
          <p:cNvSpPr txBox="1"/>
          <p:nvPr/>
        </p:nvSpPr>
        <p:spPr>
          <a:xfrm>
            <a:off x="2276503" y="1584358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«Joyeux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» 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Maman et Papa.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45CC2E-7353-4004-A7AB-D7D48245AF30}"/>
              </a:ext>
            </a:extLst>
          </p:cNvPr>
          <p:cNvSpPr txBox="1"/>
          <p:nvPr/>
        </p:nvSpPr>
        <p:spPr>
          <a:xfrm>
            <a:off x="-33612" y="2353328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feux d’artifice.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49E177-E872-4AC8-8099-FE7DFFD365C4}"/>
              </a:ext>
            </a:extLst>
          </p:cNvPr>
          <p:cNvSpPr txBox="1"/>
          <p:nvPr/>
        </p:nvSpPr>
        <p:spPr>
          <a:xfrm>
            <a:off x="2209733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films.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CAEB53-6A39-4022-88A8-C799C7F1992C}"/>
              </a:ext>
            </a:extLst>
          </p:cNvPr>
          <p:cNvSpPr txBox="1"/>
          <p:nvPr/>
        </p:nvSpPr>
        <p:spPr>
          <a:xfrm>
            <a:off x="196373" y="3163639"/>
            <a:ext cx="237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 de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511823-C926-412B-AE85-02C578D71005}"/>
              </a:ext>
            </a:extLst>
          </p:cNvPr>
          <p:cNvSpPr txBox="1"/>
          <p:nvPr/>
        </p:nvSpPr>
        <p:spPr>
          <a:xfrm>
            <a:off x="2714348" y="3095940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 dans la rue.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F56474-E79D-426D-8871-610B10851326}"/>
              </a:ext>
            </a:extLst>
          </p:cNvPr>
          <p:cNvSpPr txBox="1"/>
          <p:nvPr/>
        </p:nvSpPr>
        <p:spPr>
          <a:xfrm>
            <a:off x="-250115" y="3985472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fanaux.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33328B-A7CC-43E3-B001-308134B1B8AF}"/>
              </a:ext>
            </a:extLst>
          </p:cNvPr>
          <p:cNvSpPr txBox="1"/>
          <p:nvPr/>
        </p:nvSpPr>
        <p:spPr>
          <a:xfrm>
            <a:off x="2687463" y="3972794"/>
            <a:ext cx="265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décorations en papier.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F86488-7657-49CF-AD02-A3B974355409}"/>
              </a:ext>
            </a:extLst>
          </p:cNvPr>
          <p:cNvSpPr txBox="1"/>
          <p:nvPr/>
        </p:nvSpPr>
        <p:spPr>
          <a:xfrm>
            <a:off x="242134" y="4822604"/>
            <a:ext cx="20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une salade de fruits.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93457B-9729-4DB6-A0D4-A06E793881DF}"/>
              </a:ext>
            </a:extLst>
          </p:cNvPr>
          <p:cNvSpPr txBox="1"/>
          <p:nvPr/>
        </p:nvSpPr>
        <p:spPr>
          <a:xfrm>
            <a:off x="2209733" y="49444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 grand gâteau.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C049B8-464E-4BCE-BF57-8CBF89C9B9E5}"/>
              </a:ext>
            </a:extLst>
          </p:cNvPr>
          <p:cNvSpPr txBox="1"/>
          <p:nvPr/>
        </p:nvSpPr>
        <p:spPr>
          <a:xfrm>
            <a:off x="-299498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…des cadeaux.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7AF33B-5CE3-404A-93EB-5654D86153B5}"/>
              </a:ext>
            </a:extLst>
          </p:cNvPr>
          <p:cNvSpPr txBox="1"/>
          <p:nvPr/>
        </p:nvSpPr>
        <p:spPr>
          <a:xfrm>
            <a:off x="2276502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cartes.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EC62D0-6FE7-4163-ACCD-25305E41407F}"/>
              </a:ext>
            </a:extLst>
          </p:cNvPr>
          <p:cNvSpPr txBox="1"/>
          <p:nvPr/>
        </p:nvSpPr>
        <p:spPr>
          <a:xfrm>
            <a:off x="5557910" y="508876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You (all) dance…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We prepare…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celebrate…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exchange…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You (all) are…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A4E1C9-75A2-4EF6-BEC1-BCA5B2E10427}"/>
              </a:ext>
            </a:extLst>
          </p:cNvPr>
          <p:cNvSpPr txBox="1"/>
          <p:nvPr/>
        </p:nvSpPr>
        <p:spPr>
          <a:xfrm>
            <a:off x="5296827" y="148198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36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616412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la liaison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7EFDFC7F-FA52-4717-BBC4-F23AD0DE300B}"/>
              </a:ext>
            </a:extLst>
          </p:cNvPr>
          <p:cNvSpPr txBox="1"/>
          <p:nvPr/>
        </p:nvSpPr>
        <p:spPr>
          <a:xfrm>
            <a:off x="175213" y="733224"/>
            <a:ext cx="10127848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that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usually a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onsonant.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DC0104-5EDB-49E6-BE0F-01AD2CB50772}"/>
              </a:ext>
            </a:extLst>
          </p:cNvPr>
          <p:cNvSpPr txBox="1"/>
          <p:nvPr/>
        </p:nvSpPr>
        <p:spPr>
          <a:xfrm>
            <a:off x="263795" y="1234294"/>
            <a:ext cx="186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But…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Google Shape;169;p8">
            <a:extLst>
              <a:ext uri="{FF2B5EF4-FFF2-40B4-BE49-F238E27FC236}">
                <a16:creationId xmlns:a16="http://schemas.microsoft.com/office/drawing/2014/main" id="{E683EE56-5B61-4B89-A43D-5D71570F1E45}"/>
              </a:ext>
            </a:extLst>
          </p:cNvPr>
          <p:cNvSpPr txBox="1"/>
          <p:nvPr/>
        </p:nvSpPr>
        <p:spPr>
          <a:xfrm>
            <a:off x="263795" y="1668845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followed by a 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you often pronounce it.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169;p8">
            <a:extLst>
              <a:ext uri="{FF2B5EF4-FFF2-40B4-BE49-F238E27FC236}">
                <a16:creationId xmlns:a16="http://schemas.microsoft.com/office/drawing/2014/main" id="{0FE9598C-4D90-4691-924E-7A152E898A06}"/>
              </a:ext>
            </a:extLst>
          </p:cNvPr>
          <p:cNvSpPr txBox="1"/>
          <p:nvPr/>
        </p:nvSpPr>
        <p:spPr>
          <a:xfrm>
            <a:off x="178493" y="6295619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this is called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liaison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539E55-E3A9-49CA-BA62-EFAAC4FBF0E8}"/>
              </a:ext>
            </a:extLst>
          </p:cNvPr>
          <p:cNvSpPr txBox="1"/>
          <p:nvPr/>
        </p:nvSpPr>
        <p:spPr>
          <a:xfrm>
            <a:off x="-1097825" y="2967451"/>
            <a:ext cx="14387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138550-49BA-46AC-88C1-31B8B472F777}"/>
              </a:ext>
            </a:extLst>
          </p:cNvPr>
          <p:cNvSpPr txBox="1"/>
          <p:nvPr/>
        </p:nvSpPr>
        <p:spPr>
          <a:xfrm>
            <a:off x="-29597" y="4224277"/>
            <a:ext cx="919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 some computers.</a:t>
            </a:r>
          </a:p>
        </p:txBody>
      </p:sp>
      <p:pic>
        <p:nvPicPr>
          <p:cNvPr id="38" name="Graphic 37" descr="Line arrow Rotate left">
            <a:extLst>
              <a:ext uri="{FF2B5EF4-FFF2-40B4-BE49-F238E27FC236}">
                <a16:creationId xmlns:a16="http://schemas.microsoft.com/office/drawing/2014/main" id="{70378641-6340-42A1-A996-445FC1EF6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147929">
            <a:off x="2521877" y="3595212"/>
            <a:ext cx="1171049" cy="799896"/>
          </a:xfrm>
          <a:prstGeom prst="rect">
            <a:avLst/>
          </a:prstGeom>
        </p:spPr>
      </p:pic>
      <p:pic>
        <p:nvPicPr>
          <p:cNvPr id="39" name="Picture 38" descr="Shape, circle, rectangle&#10;&#10;Description automatically generated">
            <a:extLst>
              <a:ext uri="{FF2B5EF4-FFF2-40B4-BE49-F238E27FC236}">
                <a16:creationId xmlns:a16="http://schemas.microsoft.com/office/drawing/2014/main" id="{B242FE0C-39C7-4BD6-821A-116791EED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28" y="4825139"/>
            <a:ext cx="1983783" cy="1395146"/>
          </a:xfrm>
          <a:prstGeom prst="rect">
            <a:avLst/>
          </a:prstGeom>
        </p:spPr>
      </p:pic>
      <p:pic>
        <p:nvPicPr>
          <p:cNvPr id="40" name="Graphic 39" descr="Line arrow Rotate left">
            <a:extLst>
              <a:ext uri="{FF2B5EF4-FFF2-40B4-BE49-F238E27FC236}">
                <a16:creationId xmlns:a16="http://schemas.microsoft.com/office/drawing/2014/main" id="{33B5E906-090A-49FD-94FE-CA4288E15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147929">
            <a:off x="6096420" y="3563443"/>
            <a:ext cx="1171049" cy="799896"/>
          </a:xfrm>
          <a:prstGeom prst="rect">
            <a:avLst/>
          </a:prstGeom>
        </p:spPr>
      </p:pic>
      <p:pic>
        <p:nvPicPr>
          <p:cNvPr id="41" name="Picture 40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54611DDC-E7DB-48B2-B9C4-A335F62BC5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4833927" y="4758015"/>
            <a:ext cx="1148132" cy="1427244"/>
          </a:xfrm>
          <a:prstGeom prst="rect">
            <a:avLst/>
          </a:prstGeom>
        </p:spPr>
      </p:pic>
      <p:pic>
        <p:nvPicPr>
          <p:cNvPr id="42" name="Picture 41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626C1A1C-4396-4A1A-BE4F-89070C5085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5982059" y="4868375"/>
            <a:ext cx="1148132" cy="1427244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EFF11FD-E871-4EE2-97EF-FE9F571E02DD}"/>
              </a:ext>
            </a:extLst>
          </p:cNvPr>
          <p:cNvSpPr/>
          <p:nvPr/>
        </p:nvSpPr>
        <p:spPr>
          <a:xfrm>
            <a:off x="1438383" y="2192025"/>
            <a:ext cx="4277474" cy="922067"/>
          </a:xfrm>
          <a:prstGeom prst="wedgeRoundRectCallout">
            <a:avLst>
              <a:gd name="adj1" fmla="val -11427"/>
              <a:gd name="adj2" fmla="val 7344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Always pronounce ‘s’ between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 and verbs that start with a vowel…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9945B7E6-34FB-4136-9DDF-6CB92C017D7D}"/>
              </a:ext>
            </a:extLst>
          </p:cNvPr>
          <p:cNvSpPr/>
          <p:nvPr/>
        </p:nvSpPr>
        <p:spPr>
          <a:xfrm>
            <a:off x="5982059" y="2199452"/>
            <a:ext cx="3924146" cy="922067"/>
          </a:xfrm>
          <a:prstGeom prst="wedgeRoundRectCallout">
            <a:avLst>
              <a:gd name="adj1" fmla="val -36231"/>
              <a:gd name="adj2" fmla="val 802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and between article and nouns that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start with a vowel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CF2EA6A1-DCDC-4896-94CB-3042AD1AC3A0}"/>
              </a:ext>
            </a:extLst>
          </p:cNvPr>
          <p:cNvSpPr/>
          <p:nvPr/>
        </p:nvSpPr>
        <p:spPr>
          <a:xfrm>
            <a:off x="8278323" y="4532177"/>
            <a:ext cx="3582731" cy="1015663"/>
          </a:xfrm>
          <a:prstGeom prst="wedgeRoundRectCallout">
            <a:avLst>
              <a:gd name="adj1" fmla="val -36231"/>
              <a:gd name="adj2" fmla="val 802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Remember: liaison can occur with –t as well as –s. </a:t>
            </a:r>
            <a:b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</a:b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E.g.,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il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s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o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n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u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ne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maison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Action Button: Sound 34">
            <a:hlinkClick r:id="" action="ppaction://noaction" highlightClick="1">
              <a:snd r:embed="rId8" name="5_4.wav"/>
            </a:hlinkClick>
            <a:extLst>
              <a:ext uri="{FF2B5EF4-FFF2-40B4-BE49-F238E27FC236}">
                <a16:creationId xmlns:a16="http://schemas.microsoft.com/office/drawing/2014/main" id="{4D2D18EF-08ED-4A3D-81BE-772470C79249}"/>
              </a:ext>
            </a:extLst>
          </p:cNvPr>
          <p:cNvSpPr/>
          <p:nvPr/>
        </p:nvSpPr>
        <p:spPr>
          <a:xfrm>
            <a:off x="416893" y="324045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 animBg="1"/>
      <p:bldP spid="36" grpId="0"/>
      <p:bldP spid="37" grpId="0"/>
      <p:bldP spid="43" grpId="0" animBg="1"/>
      <p:bldP spid="44" grpId="0" animBg="1"/>
      <p:bldP spid="45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Map&#10;&#10;Description automatically generated">
            <a:extLst>
              <a:ext uri="{FF2B5EF4-FFF2-40B4-BE49-F238E27FC236}">
                <a16:creationId xmlns:a16="http://schemas.microsoft.com/office/drawing/2014/main" id="{99BB5E0E-B62E-4F6D-BEEB-16D50F77A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95" y="4785528"/>
            <a:ext cx="2535537" cy="2033649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A0774D4-36E5-44FD-B8A1-E4F27511670F}"/>
              </a:ext>
            </a:extLst>
          </p:cNvPr>
          <p:cNvGraphicFramePr>
            <a:graphicFrameLocks noGrp="1"/>
          </p:cNvGraphicFramePr>
          <p:nvPr/>
        </p:nvGraphicFramePr>
        <p:xfrm>
          <a:off x="159323" y="3246829"/>
          <a:ext cx="7885341" cy="3112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448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6082301">
                  <a:extLst>
                    <a:ext uri="{9D8B030D-6E8A-4147-A177-3AD203B41FA5}">
                      <a16:colId xmlns:a16="http://schemas.microsoft.com/office/drawing/2014/main" val="4065176639"/>
                    </a:ext>
                  </a:extLst>
                </a:gridCol>
                <a:gridCol w="996592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6189041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la liaison [1/2]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1055306" y="4207909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tout le monde.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900A9-C51E-45D6-80F6-8923EB22A362}"/>
              </a:ext>
            </a:extLst>
          </p:cNvPr>
          <p:cNvSpPr/>
          <p:nvPr/>
        </p:nvSpPr>
        <p:spPr>
          <a:xfrm>
            <a:off x="560755" y="2013391"/>
            <a:ext cx="4587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opinions.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3D2C2-8A14-4E32-BC76-86D0BFA13498}"/>
              </a:ext>
            </a:extLst>
          </p:cNvPr>
          <p:cNvSpPr txBox="1"/>
          <p:nvPr/>
        </p:nvSpPr>
        <p:spPr>
          <a:xfrm>
            <a:off x="122201" y="1526571"/>
            <a:ext cx="159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Exemple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D6F05A-9DD9-4763-970D-C3DD0A545D39}"/>
              </a:ext>
            </a:extLst>
          </p:cNvPr>
          <p:cNvSpPr txBox="1"/>
          <p:nvPr/>
        </p:nvSpPr>
        <p:spPr>
          <a:xfrm>
            <a:off x="152155" y="1988236"/>
            <a:ext cx="46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D776B6-394B-4E4D-B2D7-B1D4BAD1C1B9}"/>
              </a:ext>
            </a:extLst>
          </p:cNvPr>
          <p:cNvSpPr txBox="1"/>
          <p:nvPr/>
        </p:nvSpPr>
        <p:spPr>
          <a:xfrm>
            <a:off x="159324" y="2478320"/>
            <a:ext cx="46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3350AA-CFD3-4BF5-87B2-55C57EB207A8}"/>
              </a:ext>
            </a:extLst>
          </p:cNvPr>
          <p:cNvSpPr/>
          <p:nvPr/>
        </p:nvSpPr>
        <p:spPr>
          <a:xfrm>
            <a:off x="615556" y="2456705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//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A94CF1-97B2-4A6C-B728-507FD4A27FC4}"/>
              </a:ext>
            </a:extLst>
          </p:cNvPr>
          <p:cNvSpPr/>
          <p:nvPr/>
        </p:nvSpPr>
        <p:spPr>
          <a:xfrm>
            <a:off x="638165" y="2001061"/>
            <a:ext cx="45874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pinions.</a:t>
            </a:r>
          </a:p>
        </p:txBody>
      </p:sp>
      <p:pic>
        <p:nvPicPr>
          <p:cNvPr id="27" name="Graphic 26" descr="Line arrow Rotate left">
            <a:extLst>
              <a:ext uri="{FF2B5EF4-FFF2-40B4-BE49-F238E27FC236}">
                <a16:creationId xmlns:a16="http://schemas.microsoft.com/office/drawing/2014/main" id="{A6CE860D-67F7-4CEA-BA6C-8AE50AEFA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335166" y="2320262"/>
            <a:ext cx="385037" cy="259275"/>
          </a:xfrm>
          <a:prstGeom prst="rect">
            <a:avLst/>
          </a:prstGeom>
        </p:spPr>
      </p:pic>
      <p:pic>
        <p:nvPicPr>
          <p:cNvPr id="28" name="Graphic 27" descr="Line arrow Rotate left">
            <a:extLst>
              <a:ext uri="{FF2B5EF4-FFF2-40B4-BE49-F238E27FC236}">
                <a16:creationId xmlns:a16="http://schemas.microsoft.com/office/drawing/2014/main" id="{D12F4AD3-46E5-4867-BED9-5E840CBAB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572984" y="2288718"/>
            <a:ext cx="385037" cy="259275"/>
          </a:xfrm>
          <a:prstGeom prst="rect">
            <a:avLst/>
          </a:prstGeom>
        </p:spPr>
      </p:pic>
      <p:sp>
        <p:nvSpPr>
          <p:cNvPr id="34" name="CustomShape 22">
            <a:hlinkClick r:id="" action="ppaction://noaction">
              <a:snd r:embed="rId8" name="F1.wav"/>
            </a:hlinkClick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304858" y="423412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hlinkClick r:id="" action="ppaction://noaction">
              <a:snd r:embed="rId9" name="F2.wav"/>
            </a:hlinkClick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307116" y="502298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4">
            <a:hlinkClick r:id="" action="ppaction://noaction">
              <a:snd r:embed="rId10" name="F3.wav"/>
            </a:hlinkClick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304858" y="580235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FADF5-053F-4124-BD1A-A4DBFD8B41A9}"/>
              </a:ext>
            </a:extLst>
          </p:cNvPr>
          <p:cNvSpPr txBox="1"/>
          <p:nvPr/>
        </p:nvSpPr>
        <p:spPr>
          <a:xfrm>
            <a:off x="1055306" y="5000581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Port-au-Prince.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C584C-AB1C-43CC-B1DB-F5DA77AA45E3}"/>
              </a:ext>
            </a:extLst>
          </p:cNvPr>
          <p:cNvSpPr txBox="1"/>
          <p:nvPr/>
        </p:nvSpPr>
        <p:spPr>
          <a:xfrm>
            <a:off x="1055306" y="5754421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chansons.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D32DA79-FD27-45D0-AA42-01C270FEA18F}"/>
              </a:ext>
            </a:extLst>
          </p:cNvPr>
          <p:cNvSpPr/>
          <p:nvPr/>
        </p:nvSpPr>
        <p:spPr>
          <a:xfrm>
            <a:off x="7071008" y="1570821"/>
            <a:ext cx="2875689" cy="1285999"/>
          </a:xfrm>
          <a:prstGeom prst="wedgeRoundRectCallout">
            <a:avLst>
              <a:gd name="adj1" fmla="val 34756"/>
              <a:gd name="adj2" fmla="val 730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Port-au-Prince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capitale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d’Haïti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9D4837-5C00-4D08-8D18-4262A50203F3}"/>
              </a:ext>
            </a:extLst>
          </p:cNvPr>
          <p:cNvGrpSpPr/>
          <p:nvPr/>
        </p:nvGrpSpPr>
        <p:grpSpPr>
          <a:xfrm>
            <a:off x="9160974" y="2618943"/>
            <a:ext cx="2700080" cy="2142752"/>
            <a:chOff x="813141" y="3370510"/>
            <a:chExt cx="807942" cy="673231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372D47ED-7DB4-4C73-A97D-D68627FB3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552BBD-A9B7-4C35-A864-CA0DEF3B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A64F49-1177-420E-8B30-0C0E11236DB5}"/>
              </a:ext>
            </a:extLst>
          </p:cNvPr>
          <p:cNvCxnSpPr/>
          <p:nvPr/>
        </p:nvCxnSpPr>
        <p:spPr>
          <a:xfrm>
            <a:off x="8864724" y="5387323"/>
            <a:ext cx="1877796" cy="85816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4B0D02D-2D98-4FB9-A82C-F067F9248D0C}"/>
              </a:ext>
            </a:extLst>
          </p:cNvPr>
          <p:cNvSpPr txBox="1"/>
          <p:nvPr/>
        </p:nvSpPr>
        <p:spPr>
          <a:xfrm>
            <a:off x="1055306" y="4212949"/>
            <a:ext cx="58911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tout le monde.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Line arrow Rotate left">
            <a:extLst>
              <a:ext uri="{FF2B5EF4-FFF2-40B4-BE49-F238E27FC236}">
                <a16:creationId xmlns:a16="http://schemas.microsoft.com/office/drawing/2014/main" id="{1240BDF6-A1D2-4BC8-8A28-914D3AD08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665322" y="4455408"/>
            <a:ext cx="385037" cy="2592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5FFB48-497A-4455-85E4-A302A6C87103}"/>
              </a:ext>
            </a:extLst>
          </p:cNvPr>
          <p:cNvSpPr txBox="1"/>
          <p:nvPr/>
        </p:nvSpPr>
        <p:spPr>
          <a:xfrm>
            <a:off x="1050580" y="5009877"/>
            <a:ext cx="51725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Por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u-Prince.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Graphic 44" descr="Line arrow Rotate left">
            <a:extLst>
              <a:ext uri="{FF2B5EF4-FFF2-40B4-BE49-F238E27FC236}">
                <a16:creationId xmlns:a16="http://schemas.microsoft.com/office/drawing/2014/main" id="{17ADA2B0-77F5-4BE1-80A5-745A616C9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4509551" y="5250154"/>
            <a:ext cx="385037" cy="2592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8FD522-9388-4F6F-BE58-2E79752737AA}"/>
              </a:ext>
            </a:extLst>
          </p:cNvPr>
          <p:cNvSpPr txBox="1"/>
          <p:nvPr/>
        </p:nvSpPr>
        <p:spPr>
          <a:xfrm>
            <a:off x="1050580" y="5750695"/>
            <a:ext cx="3707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chansons.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Graphic 49" descr="Line arrow Rotate left">
            <a:extLst>
              <a:ext uri="{FF2B5EF4-FFF2-40B4-BE49-F238E27FC236}">
                <a16:creationId xmlns:a16="http://schemas.microsoft.com/office/drawing/2014/main" id="{28BC13AC-A017-4E38-884A-F69A21BC0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609947" y="5981991"/>
            <a:ext cx="385037" cy="25927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88AD9ED-A731-4362-8AB8-34245612F059}"/>
              </a:ext>
            </a:extLst>
          </p:cNvPr>
          <p:cNvSpPr/>
          <p:nvPr/>
        </p:nvSpPr>
        <p:spPr>
          <a:xfrm>
            <a:off x="7357542" y="4146354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B631179-7DFD-4BED-98C1-70B64C69E919}"/>
              </a:ext>
            </a:extLst>
          </p:cNvPr>
          <p:cNvSpPr/>
          <p:nvPr/>
        </p:nvSpPr>
        <p:spPr>
          <a:xfrm>
            <a:off x="7344907" y="4947828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EBD6CE-4200-46C8-8284-5CDADFAE2045}"/>
              </a:ext>
            </a:extLst>
          </p:cNvPr>
          <p:cNvSpPr/>
          <p:nvPr/>
        </p:nvSpPr>
        <p:spPr>
          <a:xfrm>
            <a:off x="7354635" y="5716337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48" name="Google Shape;342;p5">
            <a:hlinkClick r:id="" action="ppaction://noaction">
              <a:snd r:embed="rId13" name="F1-instruct.wav"/>
            </a:hlinkClick>
            <a:extLst>
              <a:ext uri="{FF2B5EF4-FFF2-40B4-BE49-F238E27FC236}">
                <a16:creationId xmlns:a16="http://schemas.microsoft.com/office/drawing/2014/main" id="{CFE210A0-A5C4-451D-841D-5C0A73570E7F}"/>
              </a:ext>
            </a:extLst>
          </p:cNvPr>
          <p:cNvSpPr txBox="1"/>
          <p:nvPr/>
        </p:nvSpPr>
        <p:spPr>
          <a:xfrm>
            <a:off x="123171" y="68302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les phrases avec ton/ta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partenaire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Trouve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les liaisons.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62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1_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  <p:bldP spid="26" grpId="0" animBg="1"/>
      <p:bldP spid="31" grpId="0"/>
      <p:bldP spid="32" grpId="0"/>
      <p:bldP spid="37" grpId="0" animBg="1"/>
      <p:bldP spid="42" grpId="0" animBg="1"/>
      <p:bldP spid="44" grpId="0" animBg="1"/>
      <p:bldP spid="47" grpId="0" animBg="1"/>
      <p:bldP spid="5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A0774D4-36E5-44FD-B8A1-E4F27511670F}"/>
              </a:ext>
            </a:extLst>
          </p:cNvPr>
          <p:cNvGraphicFramePr>
            <a:graphicFrameLocks noGrp="1"/>
          </p:cNvGraphicFramePr>
          <p:nvPr/>
        </p:nvGraphicFramePr>
        <p:xfrm>
          <a:off x="292887" y="2106398"/>
          <a:ext cx="7885341" cy="3112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448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6082301">
                  <a:extLst>
                    <a:ext uri="{9D8B030D-6E8A-4147-A177-3AD203B41FA5}">
                      <a16:colId xmlns:a16="http://schemas.microsoft.com/office/drawing/2014/main" val="4065176639"/>
                    </a:ext>
                  </a:extLst>
                </a:gridCol>
                <a:gridCol w="996592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6189041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la liaison [2/2]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1188870" y="3067478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organisez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fête.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2">
            <a:hlinkClick r:id="" action="ppaction://noaction">
              <a:snd r:embed="rId4" name="F4.wav"/>
            </a:hlinkClick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438422" y="309369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hlinkClick r:id="" action="ppaction://noaction">
              <a:snd r:embed="rId5" name="F5.wav"/>
            </a:hlinkClick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440680" y="3882552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4">
            <a:hlinkClick r:id="" action="ppaction://noaction">
              <a:snd r:embed="rId6" name="F6.wav"/>
            </a:hlinkClick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438422" y="4661922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FADF5-053F-4124-BD1A-A4DBFD8B41A9}"/>
              </a:ext>
            </a:extLst>
          </p:cNvPr>
          <p:cNvSpPr txBox="1"/>
          <p:nvPr/>
        </p:nvSpPr>
        <p:spPr>
          <a:xfrm>
            <a:off x="1188870" y="3860150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C584C-AB1C-43CC-B1DB-F5DA77AA45E3}"/>
              </a:ext>
            </a:extLst>
          </p:cNvPr>
          <p:cNvSpPr txBox="1"/>
          <p:nvPr/>
        </p:nvSpPr>
        <p:spPr>
          <a:xfrm>
            <a:off x="1188870" y="4613990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décorations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B0D02D-2D98-4FB9-A82C-F067F9248D0C}"/>
              </a:ext>
            </a:extLst>
          </p:cNvPr>
          <p:cNvSpPr txBox="1"/>
          <p:nvPr/>
        </p:nvSpPr>
        <p:spPr>
          <a:xfrm>
            <a:off x="1184144" y="3088939"/>
            <a:ext cx="58911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rganisez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fête.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Line arrow Rotate left">
            <a:extLst>
              <a:ext uri="{FF2B5EF4-FFF2-40B4-BE49-F238E27FC236}">
                <a16:creationId xmlns:a16="http://schemas.microsoft.com/office/drawing/2014/main" id="{1240BDF6-A1D2-4BC8-8A28-914D3AD08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1798886" y="3314977"/>
            <a:ext cx="385037" cy="2592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5FFB48-497A-4455-85E4-A302A6C87103}"/>
              </a:ext>
            </a:extLst>
          </p:cNvPr>
          <p:cNvSpPr txBox="1"/>
          <p:nvPr/>
        </p:nvSpPr>
        <p:spPr>
          <a:xfrm>
            <a:off x="1184144" y="3885809"/>
            <a:ext cx="51725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Graphic 44" descr="Line arrow Rotate left">
            <a:extLst>
              <a:ext uri="{FF2B5EF4-FFF2-40B4-BE49-F238E27FC236}">
                <a16:creationId xmlns:a16="http://schemas.microsoft.com/office/drawing/2014/main" id="{17ADA2B0-77F5-4BE1-80A5-745A616C9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3829531" y="4129185"/>
            <a:ext cx="385037" cy="2592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8FD522-9388-4F6F-BE58-2E79752737AA}"/>
              </a:ext>
            </a:extLst>
          </p:cNvPr>
          <p:cNvSpPr txBox="1"/>
          <p:nvPr/>
        </p:nvSpPr>
        <p:spPr>
          <a:xfrm>
            <a:off x="1184144" y="4629336"/>
            <a:ext cx="3707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decorations.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Graphic 49" descr="Line arrow Rotate left">
            <a:extLst>
              <a:ext uri="{FF2B5EF4-FFF2-40B4-BE49-F238E27FC236}">
                <a16:creationId xmlns:a16="http://schemas.microsoft.com/office/drawing/2014/main" id="{28BC13AC-A017-4E38-884A-F69A21BC0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1743511" y="4841560"/>
            <a:ext cx="385037" cy="25927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88AD9ED-A731-4362-8AB8-34245612F059}"/>
              </a:ext>
            </a:extLst>
          </p:cNvPr>
          <p:cNvSpPr/>
          <p:nvPr/>
        </p:nvSpPr>
        <p:spPr>
          <a:xfrm>
            <a:off x="7491106" y="3005923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B631179-7DFD-4BED-98C1-70B64C69E919}"/>
              </a:ext>
            </a:extLst>
          </p:cNvPr>
          <p:cNvSpPr/>
          <p:nvPr/>
        </p:nvSpPr>
        <p:spPr>
          <a:xfrm>
            <a:off x="7478471" y="3807397"/>
            <a:ext cx="699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/[/]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EBD6CE-4200-46C8-8284-5CDADFAE2045}"/>
              </a:ext>
            </a:extLst>
          </p:cNvPr>
          <p:cNvSpPr/>
          <p:nvPr/>
        </p:nvSpPr>
        <p:spPr>
          <a:xfrm>
            <a:off x="7488199" y="4575906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83FDD344-97E4-4DEB-A8AC-691F4ADE037D}"/>
              </a:ext>
            </a:extLst>
          </p:cNvPr>
          <p:cNvSpPr/>
          <p:nvPr/>
        </p:nvSpPr>
        <p:spPr>
          <a:xfrm>
            <a:off x="8283307" y="2795581"/>
            <a:ext cx="3868237" cy="1386936"/>
          </a:xfrm>
          <a:prstGeom prst="wedgeRoundRectCallout">
            <a:avLst>
              <a:gd name="adj1" fmla="val -55938"/>
              <a:gd name="adj2" fmla="val 370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possible to pronounce the ‘s’ before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but not compulsory: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jouon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vec 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Google Shape;342;p5">
            <a:hlinkClick r:id="" action="ppaction://noaction">
              <a:snd r:embed="rId9" name="F1-instruct.wav"/>
            </a:hlinkClick>
            <a:extLst>
              <a:ext uri="{FF2B5EF4-FFF2-40B4-BE49-F238E27FC236}">
                <a16:creationId xmlns:a16="http://schemas.microsoft.com/office/drawing/2014/main" id="{2C8E0EE0-BC35-46F7-912F-3DE4A9DF7B71}"/>
              </a:ext>
            </a:extLst>
          </p:cNvPr>
          <p:cNvSpPr txBox="1"/>
          <p:nvPr/>
        </p:nvSpPr>
        <p:spPr>
          <a:xfrm>
            <a:off x="123171" y="68302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les phrases avec ton/ta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partenaire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Trouve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les liaisons.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32" grpId="0"/>
      <p:bldP spid="42" grpId="0" animBg="1"/>
      <p:bldP spid="44" grpId="0" animBg="1"/>
      <p:bldP spid="47" grpId="0" animBg="1"/>
      <p:bldP spid="54" grpId="0"/>
      <p:bldP spid="55" grpId="0"/>
      <p:bldP spid="56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67948" y="573228"/>
            <a:ext cx="537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Complète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dominos.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🗣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F97F3A-E7D0-4981-98DF-0CAE41B6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C1B6477D-81DD-48F5-A425-4D0C592C4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6FCFA68A-8767-4C77-A5A2-745B31D9AFD7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762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0672F828-1CA5-41AE-93C9-AC2997C09983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CA614C-73C8-4A5D-8A6B-177D60F7D5E6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59BD45F0-7B9F-4F0A-930F-392EAFD17807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2E1C29-DFA4-4E4A-A294-8F94A4173B20}"/>
              </a:ext>
            </a:extLst>
          </p:cNvPr>
          <p:cNvGrpSpPr/>
          <p:nvPr/>
        </p:nvGrpSpPr>
        <p:grpSpPr>
          <a:xfrm>
            <a:off x="6644534" y="262881"/>
            <a:ext cx="1171245" cy="1985593"/>
            <a:chOff x="3164250" y="-706548"/>
            <a:chExt cx="1171245" cy="198559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85AC722-CD43-4740-B02D-A7099BAE30FB}"/>
                </a:ext>
              </a:extLst>
            </p:cNvPr>
            <p:cNvGrpSpPr/>
            <p:nvPr/>
          </p:nvGrpSpPr>
          <p:grpSpPr>
            <a:xfrm>
              <a:off x="3164250" y="-706548"/>
              <a:ext cx="1171245" cy="1985593"/>
              <a:chOff x="-1950645" y="-284809"/>
              <a:chExt cx="1171245" cy="1985593"/>
            </a:xfrm>
            <a:solidFill>
              <a:srgbClr val="81CCFF"/>
            </a:solidFill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72537EC-267C-4474-BA46-0F35C88D4573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797F785-AF22-433C-BD29-FAEC51AF3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428BA97-6DFE-48AE-A270-48B2567DB4B2}"/>
                  </a:ext>
                </a:extLst>
              </p:cNvPr>
              <p:cNvSpPr txBox="1"/>
              <p:nvPr/>
            </p:nvSpPr>
            <p:spPr>
              <a:xfrm>
                <a:off x="-1950645" y="853965"/>
                <a:ext cx="11712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une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n…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lampe</a:t>
                </a:r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8459745-9A6D-4307-88FD-F808978DFEED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0761DF35-771E-4E3D-A88D-0215773E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661" y="-509162"/>
              <a:ext cx="637662" cy="63766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F35B0-FB37-489C-8605-E4003728644D}"/>
              </a:ext>
            </a:extLst>
          </p:cNvPr>
          <p:cNvGrpSpPr/>
          <p:nvPr/>
        </p:nvGrpSpPr>
        <p:grpSpPr>
          <a:xfrm>
            <a:off x="181043" y="1272584"/>
            <a:ext cx="1171245" cy="1985593"/>
            <a:chOff x="181043" y="1272584"/>
            <a:chExt cx="1171245" cy="19855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1CDEFAD-6A55-4B71-ADE1-9F1C98F6AA2F}"/>
                </a:ext>
              </a:extLst>
            </p:cNvPr>
            <p:cNvGrpSpPr/>
            <p:nvPr/>
          </p:nvGrpSpPr>
          <p:grpSpPr>
            <a:xfrm>
              <a:off x="181043" y="1272584"/>
              <a:ext cx="1171245" cy="1985593"/>
              <a:chOff x="-1950645" y="-284809"/>
              <a:chExt cx="1171245" cy="1985593"/>
            </a:xfrm>
            <a:solidFill>
              <a:srgbClr val="81CCFF"/>
            </a:solidFill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72FC61D-E050-4988-98F4-74833D3E3615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9B3E83C-FBAA-4B72-9E9B-200FFB41E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A88A06-18A0-4D25-8736-ABAFAFF901BC}"/>
                  </a:ext>
                </a:extLst>
              </p:cNvPr>
              <p:cNvSpPr txBox="1"/>
              <p:nvPr/>
            </p:nvSpPr>
            <p:spPr>
              <a:xfrm>
                <a:off x="-1950645" y="853965"/>
                <a:ext cx="11712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une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n…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lampe</a:t>
                </a:r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6BA435B-7EA9-4124-B031-6F6EB0B2C631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9B09AAA4-C4B7-476D-A8A1-BFD84226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21" y="1449694"/>
              <a:ext cx="637662" cy="637662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EF1B0E-11B2-426B-BA7E-688EFE322669}"/>
              </a:ext>
            </a:extLst>
          </p:cNvPr>
          <p:cNvGrpSpPr/>
          <p:nvPr/>
        </p:nvGrpSpPr>
        <p:grpSpPr>
          <a:xfrm>
            <a:off x="5363494" y="4708177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907BCB3-6F40-4320-9DCE-59F1EA9BE2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C237E54-59D7-44CE-BEDF-9E3E6E2CDE0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188A0A5-BBE0-4093-A727-4EA40C160DD3}"/>
                </a:ext>
              </a:extLst>
            </p:cNvPr>
            <p:cNvSpPr txBox="1"/>
            <p:nvPr/>
          </p:nvSpPr>
          <p:spPr>
            <a:xfrm>
              <a:off x="-1873249" y="924838"/>
              <a:ext cx="1031088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ils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BF0CD7E-DF5B-44F7-90B7-833EAB98FFD4}"/>
                </a:ext>
              </a:extLst>
            </p:cNvPr>
            <p:cNvSpPr txBox="1"/>
            <p:nvPr/>
          </p:nvSpPr>
          <p:spPr>
            <a:xfrm>
              <a:off x="-1873249" y="-24212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new lamp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5A3462-6FBA-4FFD-BE1E-D99FDCDECFD3}"/>
              </a:ext>
            </a:extLst>
          </p:cNvPr>
          <p:cNvGrpSpPr/>
          <p:nvPr/>
        </p:nvGrpSpPr>
        <p:grpSpPr>
          <a:xfrm>
            <a:off x="6740033" y="4703207"/>
            <a:ext cx="1123603" cy="1995977"/>
            <a:chOff x="-1918122" y="-284809"/>
            <a:chExt cx="1123603" cy="1995977"/>
          </a:xfrm>
          <a:solidFill>
            <a:srgbClr val="81CCFF"/>
          </a:solidFill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44F6535-47BF-409B-9E3A-6E30ECCCD108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E774C2C-8BC5-4AC8-A735-A7B05F2E2BF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7C3D42D-AB45-40DD-874C-5C175A60377F}"/>
                </a:ext>
              </a:extLst>
            </p:cNvPr>
            <p:cNvSpPr txBox="1"/>
            <p:nvPr/>
          </p:nvSpPr>
          <p:spPr>
            <a:xfrm>
              <a:off x="-1891029" y="695505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idée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765F0CF-28E1-462B-AE11-1BB3CC389639}"/>
                </a:ext>
              </a:extLst>
            </p:cNvPr>
            <p:cNvSpPr txBox="1"/>
            <p:nvPr/>
          </p:nvSpPr>
          <p:spPr>
            <a:xfrm>
              <a:off x="-1873249" y="-73563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old desk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3CC4EBD-E503-4E52-BDE3-1ECB60D5392A}"/>
              </a:ext>
            </a:extLst>
          </p:cNvPr>
          <p:cNvGrpSpPr/>
          <p:nvPr/>
        </p:nvGrpSpPr>
        <p:grpSpPr>
          <a:xfrm>
            <a:off x="8140142" y="4652406"/>
            <a:ext cx="1123603" cy="2023912"/>
            <a:chOff x="-1918122" y="-323128"/>
            <a:chExt cx="1123603" cy="2023912"/>
          </a:xfrm>
          <a:solidFill>
            <a:srgbClr val="81CCFF"/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7AACF87B-4435-471A-AD27-E84103AFCBDD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31843CC-2FCE-4D2D-9B79-A2044D0026D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2EA8F74-4122-46A8-9478-BD7C9B0A3A81}"/>
                </a:ext>
              </a:extLst>
            </p:cNvPr>
            <p:cNvSpPr txBox="1"/>
            <p:nvPr/>
          </p:nvSpPr>
          <p:spPr>
            <a:xfrm>
              <a:off x="-1873249" y="794346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5DA71CA-99D0-4460-8053-F54D4EDC16EA}"/>
                </a:ext>
              </a:extLst>
            </p:cNvPr>
            <p:cNvSpPr txBox="1"/>
            <p:nvPr/>
          </p:nvSpPr>
          <p:spPr>
            <a:xfrm>
              <a:off x="-1892498" y="-323128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idea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AE3313C-9B57-47F0-A3B6-5D80F8077D68}"/>
              </a:ext>
            </a:extLst>
          </p:cNvPr>
          <p:cNvGrpSpPr/>
          <p:nvPr/>
        </p:nvGrpSpPr>
        <p:grpSpPr>
          <a:xfrm>
            <a:off x="9498506" y="4690725"/>
            <a:ext cx="1226074" cy="1985593"/>
            <a:chOff x="-1958769" y="-284809"/>
            <a:chExt cx="1226074" cy="1985593"/>
          </a:xfrm>
          <a:solidFill>
            <a:srgbClr val="81CCFF"/>
          </a:solidFill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D3FD3B06-B55D-4E50-96D4-CE16FEE78EAB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4F70301-50CF-41CE-A0C1-D6DF2AC913B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D6CAC0C-666B-4B02-B309-2FD785ACE489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sz="15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ordinateur</a:t>
              </a:r>
              <a:endParaRPr lang="en-GB" sz="15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4D763C8-FCF1-44BD-8077-A95BEFC3931B}"/>
                </a:ext>
              </a:extLst>
            </p:cNvPr>
            <p:cNvSpPr txBox="1"/>
            <p:nvPr/>
          </p:nvSpPr>
          <p:spPr>
            <a:xfrm>
              <a:off x="-1940594" y="-272266"/>
              <a:ext cx="1139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beautiful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chair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0907443-102B-42CB-A341-1AEE1C99582C}"/>
              </a:ext>
            </a:extLst>
          </p:cNvPr>
          <p:cNvGrpSpPr/>
          <p:nvPr/>
        </p:nvGrpSpPr>
        <p:grpSpPr>
          <a:xfrm>
            <a:off x="10937592" y="4692081"/>
            <a:ext cx="1160781" cy="2009926"/>
            <a:chOff x="-1920891" y="-284809"/>
            <a:chExt cx="1160781" cy="2009926"/>
          </a:xfrm>
          <a:solidFill>
            <a:srgbClr val="81CCFF"/>
          </a:solidFill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405D444-A123-4B03-ACDB-ADD8651119D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5DE981E-97F4-44BD-9B11-5C43092FDDB5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BEDA16-D756-40C3-BB98-8BD7408DCF4D}"/>
                </a:ext>
              </a:extLst>
            </p:cNvPr>
            <p:cNvSpPr txBox="1"/>
            <p:nvPr/>
          </p:nvSpPr>
          <p:spPr>
            <a:xfrm>
              <a:off x="-1920891" y="709454"/>
              <a:ext cx="1119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chaise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B2F419-A86D-452F-A277-0ABCF8B5E2DF}"/>
                </a:ext>
              </a:extLst>
            </p:cNvPr>
            <p:cNvSpPr txBox="1"/>
            <p:nvPr/>
          </p:nvSpPr>
          <p:spPr>
            <a:xfrm>
              <a:off x="-1920891" y="-97321"/>
              <a:ext cx="1160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lot of things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2B28CFB-D4A9-4CE1-B75F-AC59209FF2DF}"/>
              </a:ext>
            </a:extLst>
          </p:cNvPr>
          <p:cNvGrpSpPr/>
          <p:nvPr/>
        </p:nvGrpSpPr>
        <p:grpSpPr>
          <a:xfrm>
            <a:off x="5315852" y="2507090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14079CCF-D813-482B-AA7C-77480582B49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EEF4429-ECBE-4781-BA73-678B2BD5B85D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275017-F05A-4168-ABA4-937F9ABCC318}"/>
                </a:ext>
              </a:extLst>
            </p:cNvPr>
            <p:cNvSpPr txBox="1"/>
            <p:nvPr/>
          </p:nvSpPr>
          <p:spPr>
            <a:xfrm>
              <a:off x="-1873249" y="771000"/>
              <a:ext cx="1031088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b..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jardin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081C6D2-42A0-4029-839B-AE4DC14D9650}"/>
                </a:ext>
              </a:extLst>
            </p:cNvPr>
            <p:cNvSpPr txBox="1"/>
            <p:nvPr/>
          </p:nvSpPr>
          <p:spPr>
            <a:xfrm>
              <a:off x="-1873249" y="-252738"/>
              <a:ext cx="1031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</a:t>
              </a:r>
              <a:r>
                <a:rPr lang="en-GB" sz="1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mpl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8DDCDD9-6D9D-4A64-84A6-D1C6EC613D47}"/>
              </a:ext>
            </a:extLst>
          </p:cNvPr>
          <p:cNvGrpSpPr/>
          <p:nvPr/>
        </p:nvGrpSpPr>
        <p:grpSpPr>
          <a:xfrm>
            <a:off x="6693489" y="2489639"/>
            <a:ext cx="1142208" cy="2011548"/>
            <a:chOff x="-1918122" y="-284809"/>
            <a:chExt cx="1142208" cy="2011548"/>
          </a:xfrm>
          <a:solidFill>
            <a:srgbClr val="81CCFF"/>
          </a:solidFill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CD94CD59-2ED8-4759-A194-EA0FD6C9657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1EF524E-2EAA-4228-8711-09740DA6338A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8E880D0-4860-49CF-ABCA-8A219A7A941F}"/>
                </a:ext>
              </a:extLst>
            </p:cNvPr>
            <p:cNvSpPr txBox="1"/>
            <p:nvPr/>
          </p:nvSpPr>
          <p:spPr>
            <a:xfrm>
              <a:off x="-1884917" y="711076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g… salle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337880-98D5-4CEE-AD77-AF6D9B35D334}"/>
                </a:ext>
              </a:extLst>
            </p:cNvPr>
            <p:cNvSpPr txBox="1"/>
            <p:nvPr/>
          </p:nvSpPr>
          <p:spPr>
            <a:xfrm>
              <a:off x="-1897320" y="-223940"/>
              <a:ext cx="11214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beautiful garden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1D904E-3F8F-4A41-871A-90FC34819092}"/>
              </a:ext>
            </a:extLst>
          </p:cNvPr>
          <p:cNvGrpSpPr/>
          <p:nvPr/>
        </p:nvGrpSpPr>
        <p:grpSpPr>
          <a:xfrm>
            <a:off x="8092500" y="2459930"/>
            <a:ext cx="1166184" cy="2015301"/>
            <a:chOff x="-1918122" y="-314517"/>
            <a:chExt cx="1166184" cy="2015301"/>
          </a:xfrm>
          <a:solidFill>
            <a:srgbClr val="81CCFF"/>
          </a:solidFill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1FFA1477-93CE-4760-ACD5-5EAB79C4FC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BA334F0-5FEF-492C-88E9-A5A47FF869C8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4E9CEBF-4AB4-4CBD-A5D2-665D0D8F92B7}"/>
                </a:ext>
              </a:extLst>
            </p:cNvPr>
            <p:cNvSpPr txBox="1"/>
            <p:nvPr/>
          </p:nvSpPr>
          <p:spPr>
            <a:xfrm>
              <a:off x="-1873344" y="827466"/>
              <a:ext cx="1121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v… bureau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274639-9FCA-4A70-9732-6039473B95F7}"/>
                </a:ext>
              </a:extLst>
            </p:cNvPr>
            <p:cNvSpPr txBox="1"/>
            <p:nvPr/>
          </p:nvSpPr>
          <p:spPr>
            <a:xfrm>
              <a:off x="-1873344" y="-314517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space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C08086D-834F-4307-B667-F0630E41AC82}"/>
              </a:ext>
            </a:extLst>
          </p:cNvPr>
          <p:cNvGrpSpPr/>
          <p:nvPr/>
        </p:nvGrpSpPr>
        <p:grpSpPr>
          <a:xfrm>
            <a:off x="9452361" y="2477415"/>
            <a:ext cx="1226075" cy="2007356"/>
            <a:chOff x="-1957272" y="-297032"/>
            <a:chExt cx="1226075" cy="2007356"/>
          </a:xfrm>
          <a:solidFill>
            <a:srgbClr val="81CCFF"/>
          </a:solidFill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650A5C22-47A2-4F5A-A763-6463A1816D37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470CD2A-7818-439E-8316-B68E554F1779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9F8BC3-E3DF-4A38-8197-F30FA3894208}"/>
                </a:ext>
              </a:extLst>
            </p:cNvPr>
            <p:cNvSpPr txBox="1"/>
            <p:nvPr/>
          </p:nvSpPr>
          <p:spPr>
            <a:xfrm>
              <a:off x="-1957272" y="725439"/>
              <a:ext cx="122607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beaucoup</a:t>
              </a:r>
              <a:r>
                <a:rPr lang="en-GB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 choses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20CD3D6-C5B7-4757-BED9-8C95B38D4F19}"/>
                </a:ext>
              </a:extLst>
            </p:cNvPr>
            <p:cNvSpPr txBox="1"/>
            <p:nvPr/>
          </p:nvSpPr>
          <p:spPr>
            <a:xfrm>
              <a:off x="-1855143" y="-297032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fpl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EE0A079-E6E9-4387-8257-250F04671F1E}"/>
              </a:ext>
            </a:extLst>
          </p:cNvPr>
          <p:cNvGrpSpPr/>
          <p:nvPr/>
        </p:nvGrpSpPr>
        <p:grpSpPr>
          <a:xfrm>
            <a:off x="8073251" y="262881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AE819304-01DD-4910-A8A2-15EA137DB100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685B7B-51E0-45C6-B481-53BB2EC27C1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24850A5-44EF-42C8-A76F-37CF6C5F805A}"/>
                </a:ext>
              </a:extLst>
            </p:cNvPr>
            <p:cNvSpPr txBox="1"/>
            <p:nvPr/>
          </p:nvSpPr>
          <p:spPr>
            <a:xfrm>
              <a:off x="-1873249" y="862558"/>
              <a:ext cx="1031088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espace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E216627-C254-4201-9A08-5BC39ECB07C8}"/>
                </a:ext>
              </a:extLst>
            </p:cNvPr>
            <p:cNvSpPr txBox="1"/>
            <p:nvPr/>
          </p:nvSpPr>
          <p:spPr>
            <a:xfrm>
              <a:off x="-1873249" y="-56784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big room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3674B8-7C1A-482B-8EA1-9B15A17C1A8B}"/>
              </a:ext>
            </a:extLst>
          </p:cNvPr>
          <p:cNvGrpSpPr/>
          <p:nvPr/>
        </p:nvGrpSpPr>
        <p:grpSpPr>
          <a:xfrm>
            <a:off x="10872113" y="2570102"/>
            <a:ext cx="1194054" cy="1985593"/>
            <a:chOff x="12540598" y="2473693"/>
            <a:chExt cx="1194054" cy="1985593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8939EAF-F3F0-4CA4-9C6A-1348855E9BC4}"/>
                </a:ext>
              </a:extLst>
            </p:cNvPr>
            <p:cNvGrpSpPr/>
            <p:nvPr/>
          </p:nvGrpSpPr>
          <p:grpSpPr>
            <a:xfrm>
              <a:off x="12540598" y="2473693"/>
              <a:ext cx="1194054" cy="1985593"/>
              <a:chOff x="-1953349" y="-284809"/>
              <a:chExt cx="1194054" cy="1985593"/>
            </a:xfrm>
            <a:solidFill>
              <a:srgbClr val="81CCFF"/>
            </a:solidFill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7046D0C5-7A50-4A0D-B163-1120CC9B0C77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0033836-2F88-4AAF-BE39-C7857C637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8E705A8-919C-4C33-9712-89AF2DE6D3E1}"/>
                  </a:ext>
                </a:extLst>
              </p:cNvPr>
              <p:cNvSpPr txBox="1"/>
              <p:nvPr/>
            </p:nvSpPr>
            <p:spPr>
              <a:xfrm>
                <a:off x="-1953349" y="-40629"/>
                <a:ext cx="11940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 good </a:t>
                </a:r>
                <a:r>
                  <a:rPr lang="en-GB" sz="16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computer</a:t>
                </a:r>
              </a:p>
            </p:txBody>
          </p: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58E7172D-BE77-44F5-9C99-9C7C03D17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2674147" y="3547016"/>
              <a:ext cx="824368" cy="666812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8758410-24E4-4ADC-B3A9-13C9B02D2A9D}"/>
              </a:ext>
            </a:extLst>
          </p:cNvPr>
          <p:cNvGrpSpPr/>
          <p:nvPr/>
        </p:nvGrpSpPr>
        <p:grpSpPr>
          <a:xfrm>
            <a:off x="210837" y="3368070"/>
            <a:ext cx="2029388" cy="1123603"/>
            <a:chOff x="-749022" y="146186"/>
            <a:chExt cx="2029388" cy="1123603"/>
          </a:xfrm>
          <a:solidFill>
            <a:srgbClr val="81CCFF"/>
          </a:solidFill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8ABB860-F0E8-4410-9214-6823C1DEB40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3FAEC807-53D7-4368-A84E-C1537F3B46E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5EDABA4-3923-4C08-B0D4-4C1873A53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D7CA272-6FF5-4FEC-9E11-A6E0686FE925}"/>
                </a:ext>
              </a:extLst>
            </p:cNvPr>
            <p:cNvSpPr txBox="1"/>
            <p:nvPr/>
          </p:nvSpPr>
          <p:spPr>
            <a:xfrm>
              <a:off x="249278" y="454102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ils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EB441E-5824-4DC9-BED5-CE4CCD37B4D9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new lamp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6D2FCFD-BF45-4B7F-9F50-B4037B3EFE3C}"/>
              </a:ext>
            </a:extLst>
          </p:cNvPr>
          <p:cNvGrpSpPr/>
          <p:nvPr/>
        </p:nvGrpSpPr>
        <p:grpSpPr>
          <a:xfrm>
            <a:off x="1135710" y="46015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AC547D7-164B-4A5C-A675-FD5F95C5EE4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362FDD8-CFC5-4C9B-8994-9C44E12AE497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B9D1CA4-BFE7-4378-8EC6-C9A90E505590}"/>
                </a:ext>
              </a:extLst>
            </p:cNvPr>
            <p:cNvSpPr txBox="1"/>
            <p:nvPr/>
          </p:nvSpPr>
          <p:spPr>
            <a:xfrm>
              <a:off x="-1873249" y="771000"/>
              <a:ext cx="1031088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b..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jardin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F336E1B-D0D4-4615-8C46-9BBE220FA383}"/>
                </a:ext>
              </a:extLst>
            </p:cNvPr>
            <p:cNvSpPr txBox="1"/>
            <p:nvPr/>
          </p:nvSpPr>
          <p:spPr>
            <a:xfrm>
              <a:off x="-1873249" y="-252738"/>
              <a:ext cx="1031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</a:t>
              </a:r>
              <a:r>
                <a:rPr lang="en-GB" sz="1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mpl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5D23388-CD1E-42C0-8F6E-1D3F7EF0AADD}"/>
              </a:ext>
            </a:extLst>
          </p:cNvPr>
          <p:cNvGrpSpPr/>
          <p:nvPr/>
        </p:nvGrpSpPr>
        <p:grpSpPr>
          <a:xfrm>
            <a:off x="2332481" y="5463556"/>
            <a:ext cx="2008323" cy="1123603"/>
            <a:chOff x="-760387" y="146186"/>
            <a:chExt cx="2008323" cy="1123603"/>
          </a:xfrm>
          <a:solidFill>
            <a:srgbClr val="81CCFF"/>
          </a:solidFill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6B0A4EC2-3373-464C-98B1-7714B5FA728E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853CFF27-F6F5-4B82-916D-9E046C462CD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9350741-8C23-4943-B5CE-974E42C49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8AB2810-042D-45B7-8CD9-11449BA6DF62}"/>
                </a:ext>
              </a:extLst>
            </p:cNvPr>
            <p:cNvSpPr txBox="1"/>
            <p:nvPr/>
          </p:nvSpPr>
          <p:spPr>
            <a:xfrm>
              <a:off x="216848" y="219193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g… salle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7FC979A-8C4A-4752-B5E1-7D4C14E8ACE0}"/>
                </a:ext>
              </a:extLst>
            </p:cNvPr>
            <p:cNvSpPr txBox="1"/>
            <p:nvPr/>
          </p:nvSpPr>
          <p:spPr>
            <a:xfrm>
              <a:off x="-760387" y="292488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5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 garden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17FBD4-2537-4CC4-B177-ED06418D7A4A}"/>
              </a:ext>
            </a:extLst>
          </p:cNvPr>
          <p:cNvGrpSpPr/>
          <p:nvPr/>
        </p:nvGrpSpPr>
        <p:grpSpPr>
          <a:xfrm>
            <a:off x="3274290" y="34046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F0A8D1D8-4564-4883-A9B6-0929F3E11D4F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38688D-457F-43E6-897B-5E2BCAD16C7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949BEB0-F179-4B75-A35A-CF16577AD850}"/>
                </a:ext>
              </a:extLst>
            </p:cNvPr>
            <p:cNvSpPr txBox="1"/>
            <p:nvPr/>
          </p:nvSpPr>
          <p:spPr>
            <a:xfrm>
              <a:off x="-1873249" y="862558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big room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7DAC29A-9D83-49B6-8008-EAB6AFA3CC02}"/>
                </a:ext>
              </a:extLst>
            </p:cNvPr>
            <p:cNvSpPr txBox="1"/>
            <p:nvPr/>
          </p:nvSpPr>
          <p:spPr>
            <a:xfrm>
              <a:off x="-1873249" y="-56784"/>
              <a:ext cx="1031088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espace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05B57BC-8A9B-4A19-895E-29C702BCA814}"/>
              </a:ext>
            </a:extLst>
          </p:cNvPr>
          <p:cNvGrpSpPr/>
          <p:nvPr/>
        </p:nvGrpSpPr>
        <p:grpSpPr>
          <a:xfrm>
            <a:off x="4479724" y="3353098"/>
            <a:ext cx="2048249" cy="1125403"/>
            <a:chOff x="-762568" y="144386"/>
            <a:chExt cx="2048249" cy="1125403"/>
          </a:xfrm>
          <a:solidFill>
            <a:srgbClr val="81CCFF"/>
          </a:solidFill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77A4AC2-EC7F-42FF-A298-7D46F8DB6ADD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2706A5C3-EA7B-4C87-B231-369D69FB8F5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7DE53EC-B651-4CB8-86BA-C42A93CF5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7B7E7C7-26C2-444A-8603-F63A46AE4EEA}"/>
                </a:ext>
              </a:extLst>
            </p:cNvPr>
            <p:cNvSpPr txBox="1"/>
            <p:nvPr/>
          </p:nvSpPr>
          <p:spPr>
            <a:xfrm>
              <a:off x="216579" y="340005"/>
              <a:ext cx="106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v… bureau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7738A26-CC97-4E12-9D75-E52415003F2E}"/>
                </a:ext>
              </a:extLst>
            </p:cNvPr>
            <p:cNvSpPr txBox="1"/>
            <p:nvPr/>
          </p:nvSpPr>
          <p:spPr>
            <a:xfrm>
              <a:off x="-762568" y="144386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space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6F94AE1-660F-4BF0-A3CF-2004852A5F1F}"/>
              </a:ext>
            </a:extLst>
          </p:cNvPr>
          <p:cNvGrpSpPr/>
          <p:nvPr/>
        </p:nvGrpSpPr>
        <p:grpSpPr>
          <a:xfrm>
            <a:off x="5422636" y="1279045"/>
            <a:ext cx="1123603" cy="1986026"/>
            <a:chOff x="-1918122" y="-285242"/>
            <a:chExt cx="1123603" cy="1986026"/>
          </a:xfrm>
          <a:solidFill>
            <a:srgbClr val="81CCFF"/>
          </a:solidFill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2BADA302-1F75-4AA8-877F-594E1A5753C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888CC6D-F764-487B-969D-F5B5242F220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D3D6FBA-4E8A-43C1-BA45-F35EFA3246C1}"/>
                </a:ext>
              </a:extLst>
            </p:cNvPr>
            <p:cNvSpPr txBox="1"/>
            <p:nvPr/>
          </p:nvSpPr>
          <p:spPr>
            <a:xfrm>
              <a:off x="-1892026" y="826314"/>
              <a:ext cx="1031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old desk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1B98A34-1D51-4FA7-9E9D-31A1C03127AA}"/>
                </a:ext>
              </a:extLst>
            </p:cNvPr>
            <p:cNvSpPr txBox="1"/>
            <p:nvPr/>
          </p:nvSpPr>
          <p:spPr>
            <a:xfrm>
              <a:off x="-1838078" y="-285242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idée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456CD5-FAB3-46C6-9598-4D3C02A8BF84}"/>
              </a:ext>
            </a:extLst>
          </p:cNvPr>
          <p:cNvGrpSpPr/>
          <p:nvPr/>
        </p:nvGrpSpPr>
        <p:grpSpPr>
          <a:xfrm>
            <a:off x="5408367" y="59889"/>
            <a:ext cx="1993178" cy="1123603"/>
            <a:chOff x="-749022" y="146186"/>
            <a:chExt cx="1993178" cy="1123603"/>
          </a:xfrm>
          <a:solidFill>
            <a:srgbClr val="81CCFF"/>
          </a:solidFill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9D51D18-7882-483B-AE7C-0805C223FFC4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ADDDDC76-1394-4B86-86E2-1B607843B8A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67F9738-195B-48B9-8FBD-BC3FFA06B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637070F-AAC6-408C-8DBA-05E6BCD0A99E}"/>
                </a:ext>
              </a:extLst>
            </p:cNvPr>
            <p:cNvSpPr txBox="1"/>
            <p:nvPr/>
          </p:nvSpPr>
          <p:spPr>
            <a:xfrm>
              <a:off x="213068" y="291601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8957F81-65C0-46CF-8B7F-8CFD5D90E293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idea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F233435-6DF2-45CD-8846-267261FB711F}"/>
              </a:ext>
            </a:extLst>
          </p:cNvPr>
          <p:cNvGrpSpPr/>
          <p:nvPr/>
        </p:nvGrpSpPr>
        <p:grpSpPr>
          <a:xfrm>
            <a:off x="7501548" y="51425"/>
            <a:ext cx="2063585" cy="1123603"/>
            <a:chOff x="-749022" y="146186"/>
            <a:chExt cx="2063585" cy="1123603"/>
          </a:xfrm>
          <a:solidFill>
            <a:srgbClr val="81CCFF"/>
          </a:solidFill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16F6AB5-E78A-4CB3-A8AE-7B14EB8C576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90A04152-FA8D-4CF5-B2EC-F68B66D51822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002C92F-C429-4339-AA6D-5DC62492B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922FE09-6D27-4F47-8E08-C49F903D8FDC}"/>
                </a:ext>
              </a:extLst>
            </p:cNvPr>
            <p:cNvSpPr txBox="1"/>
            <p:nvPr/>
          </p:nvSpPr>
          <p:spPr>
            <a:xfrm>
              <a:off x="88489" y="170822"/>
              <a:ext cx="12260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beaucoup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de choses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93DADC4-CE8F-466D-BD25-21538899A66C}"/>
                </a:ext>
              </a:extLst>
            </p:cNvPr>
            <p:cNvSpPr txBox="1"/>
            <p:nvPr/>
          </p:nvSpPr>
          <p:spPr>
            <a:xfrm>
              <a:off x="-710705" y="208809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fpl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75E1D4D-7886-49B0-8694-E2A74F3E63A0}"/>
              </a:ext>
            </a:extLst>
          </p:cNvPr>
          <p:cNvGrpSpPr/>
          <p:nvPr/>
        </p:nvGrpSpPr>
        <p:grpSpPr>
          <a:xfrm>
            <a:off x="8428385" y="1253194"/>
            <a:ext cx="1160781" cy="2009926"/>
            <a:chOff x="-1920891" y="-284809"/>
            <a:chExt cx="1160781" cy="2009926"/>
          </a:xfrm>
          <a:solidFill>
            <a:srgbClr val="81CCFF"/>
          </a:solidFill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1ED68BD1-EC47-4A0B-8787-2ED7742C57E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D9DF5B7-8754-4989-9CB4-26063E0286F3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536F2A1-066D-4BBE-A9AF-0E6211747D15}"/>
                </a:ext>
              </a:extLst>
            </p:cNvPr>
            <p:cNvSpPr txBox="1"/>
            <p:nvPr/>
          </p:nvSpPr>
          <p:spPr>
            <a:xfrm>
              <a:off x="-1920891" y="709454"/>
              <a:ext cx="1119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chaise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CA3E96D-7F7C-446D-B529-B4009F844AF8}"/>
                </a:ext>
              </a:extLst>
            </p:cNvPr>
            <p:cNvSpPr txBox="1"/>
            <p:nvPr/>
          </p:nvSpPr>
          <p:spPr>
            <a:xfrm>
              <a:off x="-1920891" y="-97321"/>
              <a:ext cx="1160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lot of things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D761D42-9DD3-4349-AFE3-F8EB6DAAD939}"/>
              </a:ext>
            </a:extLst>
          </p:cNvPr>
          <p:cNvGrpSpPr/>
          <p:nvPr/>
        </p:nvGrpSpPr>
        <p:grpSpPr>
          <a:xfrm>
            <a:off x="8395659" y="3325145"/>
            <a:ext cx="1226074" cy="1985593"/>
            <a:chOff x="-1958769" y="-284809"/>
            <a:chExt cx="1226074" cy="1985593"/>
          </a:xfrm>
          <a:solidFill>
            <a:srgbClr val="81CCFF"/>
          </a:solidFill>
        </p:grpSpPr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479B3C6D-65AB-463E-BBED-7474440EA20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BE164EC-5DE9-40D2-A138-9AB6C0263CE4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0904EF6-C7BB-4C79-A511-EB99949DD568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sz="15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ordinateur</a:t>
              </a:r>
              <a:endParaRPr lang="en-GB" sz="15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0F2DA12-ECCF-4D7E-BB0C-F5175EEA1C76}"/>
                </a:ext>
              </a:extLst>
            </p:cNvPr>
            <p:cNvSpPr txBox="1"/>
            <p:nvPr/>
          </p:nvSpPr>
          <p:spPr>
            <a:xfrm>
              <a:off x="-1940594" y="-272266"/>
              <a:ext cx="1139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beautiful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chair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306551-9279-4F2C-ACED-036E6D6577C5}"/>
              </a:ext>
            </a:extLst>
          </p:cNvPr>
          <p:cNvGrpSpPr/>
          <p:nvPr/>
        </p:nvGrpSpPr>
        <p:grpSpPr>
          <a:xfrm>
            <a:off x="9597971" y="4199114"/>
            <a:ext cx="2024568" cy="1123603"/>
            <a:chOff x="9597971" y="4199114"/>
            <a:chExt cx="2024568" cy="1123603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D00EEF6-92B0-4E30-8237-5969CA8D71F2}"/>
                </a:ext>
              </a:extLst>
            </p:cNvPr>
            <p:cNvGrpSpPr/>
            <p:nvPr/>
          </p:nvGrpSpPr>
          <p:grpSpPr>
            <a:xfrm>
              <a:off x="9597971" y="4199114"/>
              <a:ext cx="2024568" cy="1123603"/>
              <a:chOff x="-776632" y="146186"/>
              <a:chExt cx="2024568" cy="1123603"/>
            </a:xfrm>
            <a:solidFill>
              <a:srgbClr val="81CCFF"/>
            </a:solidFill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AFDBEAB-CAD4-4CF1-BADF-0DA150C303CE}"/>
                  </a:ext>
                </a:extLst>
              </p:cNvPr>
              <p:cNvGrpSpPr/>
              <p:nvPr/>
            </p:nvGrpSpPr>
            <p:grpSpPr>
              <a:xfrm rot="5400000">
                <a:off x="-318027" y="-284809"/>
                <a:ext cx="1123603" cy="1985593"/>
                <a:chOff x="-318027" y="-284809"/>
                <a:chExt cx="1123603" cy="1985593"/>
              </a:xfrm>
              <a:grpFill/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10A7A982-BFCF-4C7B-82B5-4F0ECFA5B8CD}"/>
                    </a:ext>
                  </a:extLst>
                </p:cNvPr>
                <p:cNvSpPr/>
                <p:nvPr/>
              </p:nvSpPr>
              <p:spPr>
                <a:xfrm>
                  <a:off x="-318027" y="-284809"/>
                  <a:ext cx="1123603" cy="1985593"/>
                </a:xfrm>
                <a:prstGeom prst="roundRect">
                  <a:avLst/>
                </a:prstGeom>
                <a:grpFill/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C342DF9-6985-448B-8BAA-D063CEA3F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2650" y="709343"/>
                  <a:ext cx="932847" cy="0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5DCAFF4-06B8-43F4-B94D-A56E19CDDB19}"/>
                  </a:ext>
                </a:extLst>
              </p:cNvPr>
              <p:cNvSpPr txBox="1"/>
              <p:nvPr/>
            </p:nvSpPr>
            <p:spPr>
              <a:xfrm>
                <a:off x="216848" y="219193"/>
                <a:ext cx="1031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187C1719-1B75-4DCE-BC76-CC18EEF1C4A5}"/>
                  </a:ext>
                </a:extLst>
              </p:cNvPr>
              <p:cNvSpPr txBox="1"/>
              <p:nvPr/>
            </p:nvSpPr>
            <p:spPr>
              <a:xfrm>
                <a:off x="-776632" y="406358"/>
                <a:ext cx="109944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good</a:t>
                </a:r>
                <a:b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</a:br>
                <a: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computer</a:t>
                </a:r>
              </a:p>
            </p:txBody>
          </p:sp>
        </p:grp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72B27F89-5A8F-4F99-9555-4DBC63B3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0604493" y="4335398"/>
              <a:ext cx="824368" cy="666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6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1759" y="444795"/>
            <a:ext cx="4945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adjectifs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1-8.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F97F3A-E7D0-4981-98DF-0CAE41B6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C1B6477D-81DD-48F5-A425-4D0C592C4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6FCFA68A-8767-4C77-A5A2-745B31D9AFD7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762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0672F828-1CA5-41AE-93C9-AC2997C09983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CA614C-73C8-4A5D-8A6B-177D60F7D5E6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59BD45F0-7B9F-4F0A-930F-392EAFD17807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F35B0-FB37-489C-8605-E4003728644D}"/>
              </a:ext>
            </a:extLst>
          </p:cNvPr>
          <p:cNvGrpSpPr/>
          <p:nvPr/>
        </p:nvGrpSpPr>
        <p:grpSpPr>
          <a:xfrm>
            <a:off x="181043" y="1272584"/>
            <a:ext cx="1171245" cy="1985593"/>
            <a:chOff x="181043" y="1272584"/>
            <a:chExt cx="1171245" cy="19855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1CDEFAD-6A55-4B71-ADE1-9F1C98F6AA2F}"/>
                </a:ext>
              </a:extLst>
            </p:cNvPr>
            <p:cNvGrpSpPr/>
            <p:nvPr/>
          </p:nvGrpSpPr>
          <p:grpSpPr>
            <a:xfrm>
              <a:off x="181043" y="1272584"/>
              <a:ext cx="1171245" cy="1985593"/>
              <a:chOff x="-1950645" y="-284809"/>
              <a:chExt cx="1171245" cy="1985593"/>
            </a:xfrm>
            <a:solidFill>
              <a:srgbClr val="81CCFF"/>
            </a:solidFill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72FC61D-E050-4988-98F4-74833D3E3615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9B3E83C-FBAA-4B72-9E9B-200FFB41E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A88A06-18A0-4D25-8736-ABAFAFF901BC}"/>
                  </a:ext>
                </a:extLst>
              </p:cNvPr>
              <p:cNvSpPr txBox="1"/>
              <p:nvPr/>
            </p:nvSpPr>
            <p:spPr>
              <a:xfrm>
                <a:off x="-1950645" y="853965"/>
                <a:ext cx="11712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une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n…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lampe</a:t>
                </a:r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6BA435B-7EA9-4124-B031-6F6EB0B2C631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9B09AAA4-C4B7-476D-A8A1-BFD84226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21" y="1449694"/>
              <a:ext cx="637662" cy="637662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8758410-24E4-4ADC-B3A9-13C9B02D2A9D}"/>
              </a:ext>
            </a:extLst>
          </p:cNvPr>
          <p:cNvGrpSpPr/>
          <p:nvPr/>
        </p:nvGrpSpPr>
        <p:grpSpPr>
          <a:xfrm>
            <a:off x="210837" y="3368070"/>
            <a:ext cx="2029388" cy="1123603"/>
            <a:chOff x="-749022" y="146186"/>
            <a:chExt cx="2029388" cy="1123603"/>
          </a:xfrm>
          <a:solidFill>
            <a:srgbClr val="81CCFF"/>
          </a:solidFill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8ABB860-F0E8-4410-9214-6823C1DEB40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3FAEC807-53D7-4368-A84E-C1537F3B46E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5EDABA4-3923-4C08-B0D4-4C1873A53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D7CA272-6FF5-4FEC-9E11-A6E0686FE925}"/>
                </a:ext>
              </a:extLst>
            </p:cNvPr>
            <p:cNvSpPr txBox="1"/>
            <p:nvPr/>
          </p:nvSpPr>
          <p:spPr>
            <a:xfrm>
              <a:off x="249278" y="454102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ils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EB441E-5824-4DC9-BED5-CE4CCD37B4D9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new lamp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6D2FCFD-BF45-4B7F-9F50-B4037B3EFE3C}"/>
              </a:ext>
            </a:extLst>
          </p:cNvPr>
          <p:cNvGrpSpPr/>
          <p:nvPr/>
        </p:nvGrpSpPr>
        <p:grpSpPr>
          <a:xfrm>
            <a:off x="1135710" y="46015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AC547D7-164B-4A5C-A675-FD5F95C5EE4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362FDD8-CFC5-4C9B-8994-9C44E12AE497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B9D1CA4-BFE7-4378-8EC6-C9A90E505590}"/>
                </a:ext>
              </a:extLst>
            </p:cNvPr>
            <p:cNvSpPr txBox="1"/>
            <p:nvPr/>
          </p:nvSpPr>
          <p:spPr>
            <a:xfrm>
              <a:off x="-1873249" y="771000"/>
              <a:ext cx="1031088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b..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jardin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F336E1B-D0D4-4615-8C46-9BBE220FA383}"/>
                </a:ext>
              </a:extLst>
            </p:cNvPr>
            <p:cNvSpPr txBox="1"/>
            <p:nvPr/>
          </p:nvSpPr>
          <p:spPr>
            <a:xfrm>
              <a:off x="-1873249" y="-252738"/>
              <a:ext cx="1031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</a:t>
              </a:r>
              <a:r>
                <a:rPr lang="en-GB" sz="1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mpl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5D23388-CD1E-42C0-8F6E-1D3F7EF0AADD}"/>
              </a:ext>
            </a:extLst>
          </p:cNvPr>
          <p:cNvGrpSpPr/>
          <p:nvPr/>
        </p:nvGrpSpPr>
        <p:grpSpPr>
          <a:xfrm>
            <a:off x="2332481" y="5463556"/>
            <a:ext cx="2008323" cy="1123603"/>
            <a:chOff x="-760387" y="146186"/>
            <a:chExt cx="2008323" cy="1123603"/>
          </a:xfrm>
          <a:solidFill>
            <a:srgbClr val="81CCFF"/>
          </a:solidFill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6B0A4EC2-3373-464C-98B1-7714B5FA728E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853CFF27-F6F5-4B82-916D-9E046C462CD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9350741-8C23-4943-B5CE-974E42C49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8AB2810-042D-45B7-8CD9-11449BA6DF62}"/>
                </a:ext>
              </a:extLst>
            </p:cNvPr>
            <p:cNvSpPr txBox="1"/>
            <p:nvPr/>
          </p:nvSpPr>
          <p:spPr>
            <a:xfrm>
              <a:off x="216848" y="219193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g… salle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7FC979A-8C4A-4752-B5E1-7D4C14E8ACE0}"/>
                </a:ext>
              </a:extLst>
            </p:cNvPr>
            <p:cNvSpPr txBox="1"/>
            <p:nvPr/>
          </p:nvSpPr>
          <p:spPr>
            <a:xfrm>
              <a:off x="-760387" y="292488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5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 garden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17FBD4-2537-4CC4-B177-ED06418D7A4A}"/>
              </a:ext>
            </a:extLst>
          </p:cNvPr>
          <p:cNvGrpSpPr/>
          <p:nvPr/>
        </p:nvGrpSpPr>
        <p:grpSpPr>
          <a:xfrm>
            <a:off x="3274290" y="34046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F0A8D1D8-4564-4883-A9B6-0929F3E11D4F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38688D-457F-43E6-897B-5E2BCAD16C7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949BEB0-F179-4B75-A35A-CF16577AD850}"/>
                </a:ext>
              </a:extLst>
            </p:cNvPr>
            <p:cNvSpPr txBox="1"/>
            <p:nvPr/>
          </p:nvSpPr>
          <p:spPr>
            <a:xfrm>
              <a:off x="-1873249" y="862558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big room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7DAC29A-9D83-49B6-8008-EAB6AFA3CC02}"/>
                </a:ext>
              </a:extLst>
            </p:cNvPr>
            <p:cNvSpPr txBox="1"/>
            <p:nvPr/>
          </p:nvSpPr>
          <p:spPr>
            <a:xfrm>
              <a:off x="-1873249" y="-56784"/>
              <a:ext cx="1031088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espace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05B57BC-8A9B-4A19-895E-29C702BCA814}"/>
              </a:ext>
            </a:extLst>
          </p:cNvPr>
          <p:cNvGrpSpPr/>
          <p:nvPr/>
        </p:nvGrpSpPr>
        <p:grpSpPr>
          <a:xfrm>
            <a:off x="4479724" y="3353098"/>
            <a:ext cx="2048249" cy="1125403"/>
            <a:chOff x="-762568" y="144386"/>
            <a:chExt cx="2048249" cy="1125403"/>
          </a:xfrm>
          <a:solidFill>
            <a:srgbClr val="81CCFF"/>
          </a:solidFill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77A4AC2-EC7F-42FF-A298-7D46F8DB6ADD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2706A5C3-EA7B-4C87-B231-369D69FB8F5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7DE53EC-B651-4CB8-86BA-C42A93CF5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7B7E7C7-26C2-444A-8603-F63A46AE4EEA}"/>
                </a:ext>
              </a:extLst>
            </p:cNvPr>
            <p:cNvSpPr txBox="1"/>
            <p:nvPr/>
          </p:nvSpPr>
          <p:spPr>
            <a:xfrm>
              <a:off x="216579" y="340005"/>
              <a:ext cx="106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v… bureau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7738A26-CC97-4E12-9D75-E52415003F2E}"/>
                </a:ext>
              </a:extLst>
            </p:cNvPr>
            <p:cNvSpPr txBox="1"/>
            <p:nvPr/>
          </p:nvSpPr>
          <p:spPr>
            <a:xfrm>
              <a:off x="-762568" y="144386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space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6F94AE1-660F-4BF0-A3CF-2004852A5F1F}"/>
              </a:ext>
            </a:extLst>
          </p:cNvPr>
          <p:cNvGrpSpPr/>
          <p:nvPr/>
        </p:nvGrpSpPr>
        <p:grpSpPr>
          <a:xfrm>
            <a:off x="5422636" y="1279045"/>
            <a:ext cx="1123603" cy="1986026"/>
            <a:chOff x="-1918122" y="-285242"/>
            <a:chExt cx="1123603" cy="1986026"/>
          </a:xfrm>
          <a:solidFill>
            <a:srgbClr val="81CCFF"/>
          </a:solidFill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2BADA302-1F75-4AA8-877F-594E1A5753C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888CC6D-F764-487B-969D-F5B5242F220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D3D6FBA-4E8A-43C1-BA45-F35EFA3246C1}"/>
                </a:ext>
              </a:extLst>
            </p:cNvPr>
            <p:cNvSpPr txBox="1"/>
            <p:nvPr/>
          </p:nvSpPr>
          <p:spPr>
            <a:xfrm>
              <a:off x="-1892026" y="826314"/>
              <a:ext cx="1031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old desk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1B98A34-1D51-4FA7-9E9D-31A1C03127AA}"/>
                </a:ext>
              </a:extLst>
            </p:cNvPr>
            <p:cNvSpPr txBox="1"/>
            <p:nvPr/>
          </p:nvSpPr>
          <p:spPr>
            <a:xfrm>
              <a:off x="-1838078" y="-285242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idée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456CD5-FAB3-46C6-9598-4D3C02A8BF84}"/>
              </a:ext>
            </a:extLst>
          </p:cNvPr>
          <p:cNvGrpSpPr/>
          <p:nvPr/>
        </p:nvGrpSpPr>
        <p:grpSpPr>
          <a:xfrm>
            <a:off x="5408367" y="59889"/>
            <a:ext cx="1993178" cy="1123603"/>
            <a:chOff x="-749022" y="146186"/>
            <a:chExt cx="1993178" cy="1123603"/>
          </a:xfrm>
          <a:solidFill>
            <a:srgbClr val="81CCFF"/>
          </a:solidFill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9D51D18-7882-483B-AE7C-0805C223FFC4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ADDDDC76-1394-4B86-86E2-1B607843B8A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67F9738-195B-48B9-8FBD-BC3FFA06B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637070F-AAC6-408C-8DBA-05E6BCD0A99E}"/>
                </a:ext>
              </a:extLst>
            </p:cNvPr>
            <p:cNvSpPr txBox="1"/>
            <p:nvPr/>
          </p:nvSpPr>
          <p:spPr>
            <a:xfrm>
              <a:off x="213068" y="291601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8957F81-65C0-46CF-8B7F-8CFD5D90E293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idea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F233435-6DF2-45CD-8846-267261FB711F}"/>
              </a:ext>
            </a:extLst>
          </p:cNvPr>
          <p:cNvGrpSpPr/>
          <p:nvPr/>
        </p:nvGrpSpPr>
        <p:grpSpPr>
          <a:xfrm>
            <a:off x="7501548" y="51425"/>
            <a:ext cx="2063585" cy="1123603"/>
            <a:chOff x="-749022" y="146186"/>
            <a:chExt cx="2063585" cy="1123603"/>
          </a:xfrm>
          <a:solidFill>
            <a:srgbClr val="81CCFF"/>
          </a:solidFill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16F6AB5-E78A-4CB3-A8AE-7B14EB8C576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90A04152-FA8D-4CF5-B2EC-F68B66D51822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002C92F-C429-4339-AA6D-5DC62492B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922FE09-6D27-4F47-8E08-C49F903D8FDC}"/>
                </a:ext>
              </a:extLst>
            </p:cNvPr>
            <p:cNvSpPr txBox="1"/>
            <p:nvPr/>
          </p:nvSpPr>
          <p:spPr>
            <a:xfrm>
              <a:off x="88489" y="170822"/>
              <a:ext cx="12260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beaucoup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de choses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93DADC4-CE8F-466D-BD25-21538899A66C}"/>
                </a:ext>
              </a:extLst>
            </p:cNvPr>
            <p:cNvSpPr txBox="1"/>
            <p:nvPr/>
          </p:nvSpPr>
          <p:spPr>
            <a:xfrm>
              <a:off x="-710705" y="208809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fpl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75E1D4D-7886-49B0-8694-E2A74F3E63A0}"/>
              </a:ext>
            </a:extLst>
          </p:cNvPr>
          <p:cNvGrpSpPr/>
          <p:nvPr/>
        </p:nvGrpSpPr>
        <p:grpSpPr>
          <a:xfrm>
            <a:off x="8428385" y="1253194"/>
            <a:ext cx="1160781" cy="2009926"/>
            <a:chOff x="-1920891" y="-284809"/>
            <a:chExt cx="1160781" cy="2009926"/>
          </a:xfrm>
          <a:solidFill>
            <a:srgbClr val="81CCFF"/>
          </a:solidFill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1ED68BD1-EC47-4A0B-8787-2ED7742C57E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D9DF5B7-8754-4989-9CB4-26063E0286F3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536F2A1-066D-4BBE-A9AF-0E6211747D15}"/>
                </a:ext>
              </a:extLst>
            </p:cNvPr>
            <p:cNvSpPr txBox="1"/>
            <p:nvPr/>
          </p:nvSpPr>
          <p:spPr>
            <a:xfrm>
              <a:off x="-1920891" y="709454"/>
              <a:ext cx="1119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chaise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CA3E96D-7F7C-446D-B529-B4009F844AF8}"/>
                </a:ext>
              </a:extLst>
            </p:cNvPr>
            <p:cNvSpPr txBox="1"/>
            <p:nvPr/>
          </p:nvSpPr>
          <p:spPr>
            <a:xfrm>
              <a:off x="-1920891" y="-97321"/>
              <a:ext cx="1160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lot of things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D761D42-9DD3-4349-AFE3-F8EB6DAAD939}"/>
              </a:ext>
            </a:extLst>
          </p:cNvPr>
          <p:cNvGrpSpPr/>
          <p:nvPr/>
        </p:nvGrpSpPr>
        <p:grpSpPr>
          <a:xfrm>
            <a:off x="8395659" y="3325145"/>
            <a:ext cx="1226074" cy="1985593"/>
            <a:chOff x="-1958769" y="-284809"/>
            <a:chExt cx="1226074" cy="1985593"/>
          </a:xfrm>
          <a:solidFill>
            <a:srgbClr val="81CCFF"/>
          </a:solidFill>
        </p:grpSpPr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479B3C6D-65AB-463E-BBED-7474440EA20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BE164EC-5DE9-40D2-A138-9AB6C0263CE4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0904EF6-C7BB-4C79-A511-EB99949DD568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sz="15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ordinateur</a:t>
              </a:r>
              <a:endParaRPr lang="en-GB" sz="15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0F2DA12-ECCF-4D7E-BB0C-F5175EEA1C76}"/>
                </a:ext>
              </a:extLst>
            </p:cNvPr>
            <p:cNvSpPr txBox="1"/>
            <p:nvPr/>
          </p:nvSpPr>
          <p:spPr>
            <a:xfrm>
              <a:off x="-1940594" y="-272266"/>
              <a:ext cx="1139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beautiful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chair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306551-9279-4F2C-ACED-036E6D6577C5}"/>
              </a:ext>
            </a:extLst>
          </p:cNvPr>
          <p:cNvGrpSpPr/>
          <p:nvPr/>
        </p:nvGrpSpPr>
        <p:grpSpPr>
          <a:xfrm>
            <a:off x="9597971" y="4199114"/>
            <a:ext cx="2024568" cy="1123603"/>
            <a:chOff x="9597971" y="4199114"/>
            <a:chExt cx="2024568" cy="1123603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D00EEF6-92B0-4E30-8237-5969CA8D71F2}"/>
                </a:ext>
              </a:extLst>
            </p:cNvPr>
            <p:cNvGrpSpPr/>
            <p:nvPr/>
          </p:nvGrpSpPr>
          <p:grpSpPr>
            <a:xfrm>
              <a:off x="9597971" y="4199114"/>
              <a:ext cx="2024568" cy="1123603"/>
              <a:chOff x="-776632" y="146186"/>
              <a:chExt cx="2024568" cy="1123603"/>
            </a:xfrm>
            <a:solidFill>
              <a:srgbClr val="81CCFF"/>
            </a:solidFill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AFDBEAB-CAD4-4CF1-BADF-0DA150C303CE}"/>
                  </a:ext>
                </a:extLst>
              </p:cNvPr>
              <p:cNvGrpSpPr/>
              <p:nvPr/>
            </p:nvGrpSpPr>
            <p:grpSpPr>
              <a:xfrm rot="5400000">
                <a:off x="-318027" y="-284809"/>
                <a:ext cx="1123603" cy="1985593"/>
                <a:chOff x="-318027" y="-284809"/>
                <a:chExt cx="1123603" cy="1985593"/>
              </a:xfrm>
              <a:grpFill/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10A7A982-BFCF-4C7B-82B5-4F0ECFA5B8CD}"/>
                    </a:ext>
                  </a:extLst>
                </p:cNvPr>
                <p:cNvSpPr/>
                <p:nvPr/>
              </p:nvSpPr>
              <p:spPr>
                <a:xfrm>
                  <a:off x="-318027" y="-284809"/>
                  <a:ext cx="1123603" cy="1985593"/>
                </a:xfrm>
                <a:prstGeom prst="roundRect">
                  <a:avLst/>
                </a:prstGeom>
                <a:grpFill/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C342DF9-6985-448B-8BAA-D063CEA3F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2650" y="709343"/>
                  <a:ext cx="932847" cy="0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5DCAFF4-06B8-43F4-B94D-A56E19CDDB19}"/>
                  </a:ext>
                </a:extLst>
              </p:cNvPr>
              <p:cNvSpPr txBox="1"/>
              <p:nvPr/>
            </p:nvSpPr>
            <p:spPr>
              <a:xfrm>
                <a:off x="216848" y="219193"/>
                <a:ext cx="1031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187C1719-1B75-4DCE-BC76-CC18EEF1C4A5}"/>
                  </a:ext>
                </a:extLst>
              </p:cNvPr>
              <p:cNvSpPr txBox="1"/>
              <p:nvPr/>
            </p:nvSpPr>
            <p:spPr>
              <a:xfrm>
                <a:off x="-776632" y="406358"/>
                <a:ext cx="109944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good</a:t>
                </a:r>
                <a:b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</a:br>
                <a: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computer</a:t>
                </a:r>
              </a:p>
            </p:txBody>
          </p:sp>
        </p:grp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72B27F89-5A8F-4F99-9555-4DBC63B3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0604493" y="4335398"/>
              <a:ext cx="824368" cy="666812"/>
            </a:xfrm>
            <a:prstGeom prst="rect">
              <a:avLst/>
            </a:prstGeom>
          </p:spPr>
        </p:pic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0224ABA-9D44-49F1-9D6E-43624911A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935989"/>
              </p:ext>
            </p:extLst>
          </p:nvPr>
        </p:nvGraphicFramePr>
        <p:xfrm>
          <a:off x="4684624" y="5454446"/>
          <a:ext cx="737934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835">
                  <a:extLst>
                    <a:ext uri="{9D8B030D-6E8A-4147-A177-3AD203B41FA5}">
                      <a16:colId xmlns:a16="http://schemas.microsoft.com/office/drawing/2014/main" val="584339534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3911425836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39948199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18932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00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18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622759"/>
                  </a:ext>
                </a:extLst>
              </a:tr>
            </a:tbl>
          </a:graphicData>
        </a:graphic>
      </p:graphicFrame>
      <p:sp>
        <p:nvSpPr>
          <p:cNvPr id="209" name="Speech Bubble: Rectangle with Corners Rounded 208">
            <a:extLst>
              <a:ext uri="{FF2B5EF4-FFF2-40B4-BE49-F238E27FC236}">
                <a16:creationId xmlns:a16="http://schemas.microsoft.com/office/drawing/2014/main" id="{F6681C4F-CB86-4C37-B81C-41A48D02AD94}"/>
              </a:ext>
            </a:extLst>
          </p:cNvPr>
          <p:cNvSpPr/>
          <p:nvPr/>
        </p:nvSpPr>
        <p:spPr>
          <a:xfrm>
            <a:off x="1971640" y="1608796"/>
            <a:ext cx="2875689" cy="1285999"/>
          </a:xfrm>
          <a:prstGeom prst="wedgeRoundRectCallout">
            <a:avLst>
              <a:gd name="adj1" fmla="val 34756"/>
              <a:gd name="adj2" fmla="val 730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Attention!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do not need all the adjectives.</a:t>
            </a:r>
          </a:p>
        </p:txBody>
      </p:sp>
    </p:spTree>
    <p:extLst>
      <p:ext uri="{BB962C8B-B14F-4D97-AF65-F5344CB8AC3E}">
        <p14:creationId xmlns:p14="http://schemas.microsoft.com/office/powerpoint/2010/main" val="8907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537121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réponses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F97F3A-E7D0-4981-98DF-0CAE41B6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C1B6477D-81DD-48F5-A425-4D0C592C4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6FCFA68A-8767-4C77-A5A2-745B31D9AFD7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762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0672F828-1CA5-41AE-93C9-AC2997C09983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CA614C-73C8-4A5D-8A6B-177D60F7D5E6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0224ABA-9D44-49F1-9D6E-43624911A39E}"/>
              </a:ext>
            </a:extLst>
          </p:cNvPr>
          <p:cNvGraphicFramePr>
            <a:graphicFrameLocks noGrp="1"/>
          </p:cNvGraphicFramePr>
          <p:nvPr/>
        </p:nvGraphicFramePr>
        <p:xfrm>
          <a:off x="4684624" y="5454446"/>
          <a:ext cx="737934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835">
                  <a:extLst>
                    <a:ext uri="{9D8B030D-6E8A-4147-A177-3AD203B41FA5}">
                      <a16:colId xmlns:a16="http://schemas.microsoft.com/office/drawing/2014/main" val="584339534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3911425836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39948199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18932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00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18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62275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10F39A4-EE72-4CDC-95BD-57B2AC3F556C}"/>
              </a:ext>
            </a:extLst>
          </p:cNvPr>
          <p:cNvGrpSpPr/>
          <p:nvPr/>
        </p:nvGrpSpPr>
        <p:grpSpPr>
          <a:xfrm>
            <a:off x="4347355" y="935421"/>
            <a:ext cx="7866658" cy="4453203"/>
            <a:chOff x="4359508" y="734743"/>
            <a:chExt cx="7866658" cy="44532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C114D1-3E7D-414C-B18D-9F30B35E0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9508" y="869320"/>
              <a:ext cx="7866658" cy="431862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70EE05-22FF-425F-83B1-553CC4D7DDCE}"/>
                </a:ext>
              </a:extLst>
            </p:cNvPr>
            <p:cNvSpPr/>
            <p:nvPr/>
          </p:nvSpPr>
          <p:spPr>
            <a:xfrm>
              <a:off x="4359508" y="734743"/>
              <a:ext cx="3380235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B6080E-0EAA-4850-B64C-9F7048B33D12}"/>
                </a:ext>
              </a:extLst>
            </p:cNvPr>
            <p:cNvSpPr/>
            <p:nvPr/>
          </p:nvSpPr>
          <p:spPr>
            <a:xfrm>
              <a:off x="10689077" y="869320"/>
              <a:ext cx="1535438" cy="1143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itle 2">
            <a:extLst>
              <a:ext uri="{FF2B5EF4-FFF2-40B4-BE49-F238E27FC236}">
                <a16:creationId xmlns:a16="http://schemas.microsoft.com/office/drawing/2014/main" id="{59BD45F0-7B9F-4F0A-930F-392EAFD17807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3C8A466-4917-4962-B832-471BA806F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323568"/>
              </p:ext>
            </p:extLst>
          </p:nvPr>
        </p:nvGraphicFramePr>
        <p:xfrm>
          <a:off x="152684" y="1350919"/>
          <a:ext cx="4176888" cy="5186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773">
                  <a:extLst>
                    <a:ext uri="{9D8B030D-6E8A-4147-A177-3AD203B41FA5}">
                      <a16:colId xmlns:a16="http://schemas.microsoft.com/office/drawing/2014/main" val="4118787984"/>
                    </a:ext>
                  </a:extLst>
                </a:gridCol>
                <a:gridCol w="3611115">
                  <a:extLst>
                    <a:ext uri="{9D8B030D-6E8A-4147-A177-3AD203B41FA5}">
                      <a16:colId xmlns:a16="http://schemas.microsoft.com/office/drawing/2014/main" val="107242383"/>
                    </a:ext>
                  </a:extLst>
                </a:gridCol>
              </a:tblGrid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277739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……………..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39333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……………. salle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258751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……………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241205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……………. bureau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78421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……………. idée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301032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…………….. chaise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198619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9572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729CD8-FF59-4DD7-A709-D794629F1790}"/>
              </a:ext>
            </a:extLst>
          </p:cNvPr>
          <p:cNvSpPr txBox="1"/>
          <p:nvPr/>
        </p:nvSpPr>
        <p:spPr>
          <a:xfrm>
            <a:off x="1520012" y="1345865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</a:rPr>
              <a:t>nouvelle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7C673-AF16-4485-8780-A52CF38B3931}"/>
              </a:ext>
            </a:extLst>
          </p:cNvPr>
          <p:cNvSpPr txBox="1"/>
          <p:nvPr/>
        </p:nvSpPr>
        <p:spPr>
          <a:xfrm>
            <a:off x="1447784" y="1966970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beau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042D81-989E-4CF3-BBD7-7FA27CFC03DD}"/>
              </a:ext>
            </a:extLst>
          </p:cNvPr>
          <p:cNvSpPr txBox="1"/>
          <p:nvPr/>
        </p:nvSpPr>
        <p:spPr>
          <a:xfrm>
            <a:off x="1498178" y="2596236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grande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3E6EAB-4444-491C-9992-4BACC0381F60}"/>
              </a:ext>
            </a:extLst>
          </p:cNvPr>
          <p:cNvSpPr/>
          <p:nvPr/>
        </p:nvSpPr>
        <p:spPr>
          <a:xfrm>
            <a:off x="10220952" y="5447860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16AAF-BDC0-48D8-BB0F-80C1123B55A7}"/>
              </a:ext>
            </a:extLst>
          </p:cNvPr>
          <p:cNvSpPr/>
          <p:nvPr/>
        </p:nvSpPr>
        <p:spPr>
          <a:xfrm>
            <a:off x="4684623" y="6246605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BDA977-D654-409D-98D8-9A4AE7862F6C}"/>
              </a:ext>
            </a:extLst>
          </p:cNvPr>
          <p:cNvSpPr/>
          <p:nvPr/>
        </p:nvSpPr>
        <p:spPr>
          <a:xfrm>
            <a:off x="6520212" y="6246605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787186-3C01-4766-B73B-250E9E8C86B3}"/>
              </a:ext>
            </a:extLst>
          </p:cNvPr>
          <p:cNvSpPr txBox="1"/>
          <p:nvPr/>
        </p:nvSpPr>
        <p:spPr>
          <a:xfrm>
            <a:off x="1324006" y="3316610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3CB289-034A-457E-9F5A-4031078EE8EC}"/>
              </a:ext>
            </a:extLst>
          </p:cNvPr>
          <p:cNvSpPr/>
          <p:nvPr/>
        </p:nvSpPr>
        <p:spPr>
          <a:xfrm>
            <a:off x="4684623" y="5454446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2390DD-2A4A-4FA0-8AC7-873E1FF71303}"/>
              </a:ext>
            </a:extLst>
          </p:cNvPr>
          <p:cNvSpPr txBox="1"/>
          <p:nvPr/>
        </p:nvSpPr>
        <p:spPr>
          <a:xfrm>
            <a:off x="1324006" y="3945184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vieux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5FADE9-D75E-4C11-8D84-535C73153407}"/>
              </a:ext>
            </a:extLst>
          </p:cNvPr>
          <p:cNvSpPr txBox="1"/>
          <p:nvPr/>
        </p:nvSpPr>
        <p:spPr>
          <a:xfrm>
            <a:off x="1446607" y="4573758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bonne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A6C27A-2EDF-4337-85D6-D9C22685E90D}"/>
              </a:ext>
            </a:extLst>
          </p:cNvPr>
          <p:cNvSpPr/>
          <p:nvPr/>
        </p:nvSpPr>
        <p:spPr>
          <a:xfrm>
            <a:off x="10213325" y="5843458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2078EB-0F14-4F6C-BD44-2799AF7F9CB7}"/>
              </a:ext>
            </a:extLst>
          </p:cNvPr>
          <p:cNvSpPr/>
          <p:nvPr/>
        </p:nvSpPr>
        <p:spPr>
          <a:xfrm>
            <a:off x="4685178" y="5857111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51E69-D7B9-493B-B83E-07264A620A07}"/>
              </a:ext>
            </a:extLst>
          </p:cNvPr>
          <p:cNvSpPr txBox="1"/>
          <p:nvPr/>
        </p:nvSpPr>
        <p:spPr>
          <a:xfrm>
            <a:off x="1498178" y="5232860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belle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E86216-6479-4234-932A-943150A917D8}"/>
              </a:ext>
            </a:extLst>
          </p:cNvPr>
          <p:cNvSpPr/>
          <p:nvPr/>
        </p:nvSpPr>
        <p:spPr>
          <a:xfrm>
            <a:off x="6520213" y="5447378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4EDE27-65DA-4971-9CF6-6D5E00127D5E}"/>
              </a:ext>
            </a:extLst>
          </p:cNvPr>
          <p:cNvSpPr txBox="1"/>
          <p:nvPr/>
        </p:nvSpPr>
        <p:spPr>
          <a:xfrm>
            <a:off x="1075558" y="588529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1759" y="444795"/>
            <a:ext cx="5059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adjectifs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1-8 .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7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10" grpId="0" animBg="1"/>
      <p:bldP spid="22" grpId="0" animBg="1"/>
      <p:bldP spid="23" grpId="0" animBg="1"/>
      <p:bldP spid="24" grpId="0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 use _______.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49013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7" y="2563879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41356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4871857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370052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245691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questions.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194018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livres.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ction Button: Sound 27">
            <a:hlinkClick r:id="" action="ppaction://noaction" highlightClick="1">
              <a:snd r:embed="rId5" name="5_4.wav"/>
            </a:hlinkClick>
            <a:extLst>
              <a:ext uri="{FF2B5EF4-FFF2-40B4-BE49-F238E27FC236}">
                <a16:creationId xmlns:a16="http://schemas.microsoft.com/office/drawing/2014/main" id="{E904407B-BE62-4F8F-B8C1-A30216367F82}"/>
              </a:ext>
            </a:extLst>
          </p:cNvPr>
          <p:cNvSpPr/>
          <p:nvPr/>
        </p:nvSpPr>
        <p:spPr>
          <a:xfrm>
            <a:off x="5843862" y="4499700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5FE99B-F145-4A88-AF07-C7FF7380479E}"/>
              </a:ext>
            </a:extLst>
          </p:cNvPr>
          <p:cNvSpPr txBox="1"/>
          <p:nvPr/>
        </p:nvSpPr>
        <p:spPr>
          <a:xfrm>
            <a:off x="6371404" y="4485184"/>
            <a:ext cx="557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CD60C02A-D41E-4D58-8298-93382D5BC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9195467" y="4887346"/>
            <a:ext cx="537703" cy="379520"/>
          </a:xfrm>
          <a:prstGeom prst="rect">
            <a:avLst/>
          </a:prstGeom>
        </p:spPr>
      </p:pic>
      <p:pic>
        <p:nvPicPr>
          <p:cNvPr id="42" name="Graphic 41" descr="Line arrow Rotate left">
            <a:extLst>
              <a:ext uri="{FF2B5EF4-FFF2-40B4-BE49-F238E27FC236}">
                <a16:creationId xmlns:a16="http://schemas.microsoft.com/office/drawing/2014/main" id="{CD5D8577-BE1B-4A77-91E8-3007B432D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7325957" y="4903091"/>
            <a:ext cx="537703" cy="37952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543F54A-E10A-4D04-8F84-E6DAA4C000EC}"/>
              </a:ext>
            </a:extLst>
          </p:cNvPr>
          <p:cNvSpPr/>
          <p:nvPr/>
        </p:nvSpPr>
        <p:spPr>
          <a:xfrm>
            <a:off x="6250701" y="2794985"/>
            <a:ext cx="4479042" cy="1250339"/>
          </a:xfrm>
          <a:prstGeom prst="wedgeRoundRectCallout">
            <a:avLst>
              <a:gd name="adj1" fmla="val 17570"/>
              <a:gd name="adj2" fmla="val 9450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pronounce the ‘s’ when 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followed by a vowel: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B787407-CF60-48E3-9E2F-1E0A26632D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256" y="514007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8D140CB-AF42-48BA-816A-145357C0A5A5}"/>
              </a:ext>
            </a:extLst>
          </p:cNvPr>
          <p:cNvSpPr txBox="1"/>
          <p:nvPr/>
        </p:nvSpPr>
        <p:spPr>
          <a:xfrm>
            <a:off x="6514144" y="525016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computers.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8" grpId="0" animBg="1"/>
      <p:bldP spid="29" grpId="0"/>
      <p:bldP spid="43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5" name="Parle_avec_ton_partenaire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455260" y="14280"/>
            <a:ext cx="6022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ton/ta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partenaire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41479D-D8FE-4504-80A5-14C4487B82F4}"/>
              </a:ext>
            </a:extLst>
          </p:cNvPr>
          <p:cNvSpPr txBox="1"/>
          <p:nvPr/>
        </p:nvSpPr>
        <p:spPr>
          <a:xfrm>
            <a:off x="371517" y="1497173"/>
            <a:ext cx="5303520" cy="206210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wish…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9D20F-A90D-4E73-9952-8DB189AA66DA}"/>
              </a:ext>
            </a:extLst>
          </p:cNvPr>
          <p:cNvSpPr txBox="1"/>
          <p:nvPr/>
        </p:nvSpPr>
        <p:spPr>
          <a:xfrm>
            <a:off x="5979086" y="1497173"/>
            <a:ext cx="5303520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202C917-E19D-4F92-B0AD-A2C8BFC43BF0}"/>
              </a:ext>
            </a:extLst>
          </p:cNvPr>
          <p:cNvSpPr/>
          <p:nvPr/>
        </p:nvSpPr>
        <p:spPr>
          <a:xfrm>
            <a:off x="1890353" y="3519042"/>
            <a:ext cx="3645877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souhaitons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EC62D95-B010-44DB-A5A8-C3B058D22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4359" y="4717294"/>
            <a:ext cx="1356293" cy="1356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38315-6AF7-434C-8B90-CE879CFDD306}"/>
              </a:ext>
            </a:extLst>
          </p:cNvPr>
          <p:cNvSpPr txBox="1"/>
          <p:nvPr/>
        </p:nvSpPr>
        <p:spPr>
          <a:xfrm>
            <a:off x="5675037" y="2646889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«Joyeux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» 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tout le monde. 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3A8D0D9-4E09-4E9D-9EF6-767A5D75A069}"/>
              </a:ext>
            </a:extLst>
          </p:cNvPr>
          <p:cNvSpPr/>
          <p:nvPr/>
        </p:nvSpPr>
        <p:spPr>
          <a:xfrm>
            <a:off x="5950768" y="4268938"/>
            <a:ext cx="3645877" cy="1006827"/>
          </a:xfrm>
          <a:prstGeom prst="wedgeRoundRectCallout">
            <a:avLst>
              <a:gd name="adj1" fmla="val 57092"/>
              <a:gd name="adj2" fmla="val 9253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«Joyeux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Noёl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» à tout le monde.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User">
            <a:extLst>
              <a:ext uri="{FF2B5EF4-FFF2-40B4-BE49-F238E27FC236}">
                <a16:creationId xmlns:a16="http://schemas.microsoft.com/office/drawing/2014/main" id="{BFFC8403-CE34-4B1F-BBE9-41A5E1B6B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5896" y="4525869"/>
            <a:ext cx="1356293" cy="1356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EEA88-1D37-47AA-97F6-245DF3608B85}"/>
              </a:ext>
            </a:extLst>
          </p:cNvPr>
          <p:cNvSpPr txBox="1"/>
          <p:nvPr/>
        </p:nvSpPr>
        <p:spPr>
          <a:xfrm>
            <a:off x="839236" y="3023220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 wish ‘Merry Christmas’ to everyone.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1C87B-C8C5-41E6-BAFD-804B714B0BA9}"/>
              </a:ext>
            </a:extLst>
          </p:cNvPr>
          <p:cNvSpPr txBox="1"/>
          <p:nvPr/>
        </p:nvSpPr>
        <p:spPr>
          <a:xfrm>
            <a:off x="-49339" y="2612166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9E2B0-878F-4438-8344-2372796CB6E5}"/>
              </a:ext>
            </a:extLst>
          </p:cNvPr>
          <p:cNvSpPr txBox="1"/>
          <p:nvPr/>
        </p:nvSpPr>
        <p:spPr>
          <a:xfrm>
            <a:off x="1308872" y="5302111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7A44FC-C9EF-495F-83C5-96FB96AD563E}"/>
              </a:ext>
            </a:extLst>
          </p:cNvPr>
          <p:cNvSpPr txBox="1"/>
          <p:nvPr/>
        </p:nvSpPr>
        <p:spPr>
          <a:xfrm>
            <a:off x="10134666" y="5114642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F2CD87-4B5E-4CFF-B64A-6C63F40713F9}"/>
              </a:ext>
            </a:extLst>
          </p:cNvPr>
          <p:cNvSpPr txBox="1"/>
          <p:nvPr/>
        </p:nvSpPr>
        <p:spPr>
          <a:xfrm>
            <a:off x="6395257" y="1987393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805C2-BD61-4407-A380-D34EA9089827}"/>
              </a:ext>
            </a:extLst>
          </p:cNvPr>
          <p:cNvSpPr/>
          <p:nvPr/>
        </p:nvSpPr>
        <p:spPr>
          <a:xfrm>
            <a:off x="8563583" y="2646889"/>
            <a:ext cx="330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2D07D-E127-4D02-ACBC-EAC8195455B2}"/>
              </a:ext>
            </a:extLst>
          </p:cNvPr>
          <p:cNvSpPr txBox="1"/>
          <p:nvPr/>
        </p:nvSpPr>
        <p:spPr>
          <a:xfrm>
            <a:off x="8236003" y="2633848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«Joyeux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Noёl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» 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Maman et Papa. </a:t>
            </a:r>
          </a:p>
        </p:txBody>
      </p:sp>
      <p:sp>
        <p:nvSpPr>
          <p:cNvPr id="21" name="TextBox 20">
            <a:hlinkClick r:id="" action="ppaction://noaction">
              <a:snd r:embed="rId9" name="PersonneA_B.wav"/>
            </a:hlinkClick>
            <a:extLst>
              <a:ext uri="{FF2B5EF4-FFF2-40B4-BE49-F238E27FC236}">
                <a16:creationId xmlns:a16="http://schemas.microsoft.com/office/drawing/2014/main" id="{CA83408B-4A18-4447-B3E9-02422547F29F}"/>
              </a:ext>
            </a:extLst>
          </p:cNvPr>
          <p:cNvSpPr txBox="1"/>
          <p:nvPr/>
        </p:nvSpPr>
        <p:spPr>
          <a:xfrm>
            <a:off x="192395" y="764085"/>
            <a:ext cx="1004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commence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phrase.</a:t>
            </a:r>
          </a:p>
        </p:txBody>
      </p:sp>
    </p:spTree>
    <p:extLst>
      <p:ext uri="{BB962C8B-B14F-4D97-AF65-F5344CB8AC3E}">
        <p14:creationId xmlns:p14="http://schemas.microsoft.com/office/powerpoint/2010/main" val="6612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uhait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oyeux_noel_a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6578</TotalTime>
  <Words>2615</Words>
  <Application>Microsoft Office PowerPoint</Application>
  <PresentationFormat>Widescreen</PresentationFormat>
  <Paragraphs>572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Montserrat Medium</vt:lpstr>
      <vt:lpstr>Arial</vt:lpstr>
      <vt:lpstr>Calibri</vt:lpstr>
      <vt:lpstr>Calibri Light</vt:lpstr>
      <vt:lpstr>Century Gothic</vt:lpstr>
      <vt:lpstr>Eras Demi ITC</vt:lpstr>
      <vt:lpstr>Ink Free</vt:lpstr>
      <vt:lpstr>Modern Love</vt:lpstr>
      <vt:lpstr>Segoe Print</vt:lpstr>
      <vt:lpstr>Symbol</vt:lpstr>
      <vt:lpstr>Wingdings</vt:lpstr>
      <vt:lpstr>1_Office Theme</vt:lpstr>
      <vt:lpstr>2_Office Theme</vt:lpstr>
      <vt:lpstr>Office Theme</vt:lpstr>
      <vt:lpstr>Saying what I and others do </vt:lpstr>
      <vt:lpstr>Follow up 1: la liaison</vt:lpstr>
      <vt:lpstr>Follow up 1: la liaison [1/2]</vt:lpstr>
      <vt:lpstr>Follow up 1: la liaison [2/2]</vt:lpstr>
      <vt:lpstr>Follow up 2: </vt:lpstr>
      <vt:lpstr>Follow up 3: </vt:lpstr>
      <vt:lpstr>Follow up 3: les réponses </vt:lpstr>
      <vt:lpstr>Some | des</vt:lpstr>
      <vt:lpstr>Follow up 4: </vt:lpstr>
      <vt:lpstr>parler</vt:lpstr>
      <vt:lpstr>parler</vt:lpstr>
      <vt:lpstr>vocabulaire</vt:lpstr>
      <vt:lpstr>vocabulaire</vt:lpstr>
      <vt:lpstr>parler</vt:lpstr>
      <vt:lpstr>parler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188</cp:revision>
  <dcterms:created xsi:type="dcterms:W3CDTF">2021-06-12T06:20:35Z</dcterms:created>
  <dcterms:modified xsi:type="dcterms:W3CDTF">2022-01-30T16:43:46Z</dcterms:modified>
</cp:coreProperties>
</file>