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398" r:id="rId4"/>
    <p:sldId id="393" r:id="rId5"/>
    <p:sldId id="394" r:id="rId6"/>
    <p:sldId id="378" r:id="rId7"/>
    <p:sldId id="396" r:id="rId8"/>
    <p:sldId id="480" r:id="rId9"/>
    <p:sldId id="481" r:id="rId10"/>
    <p:sldId id="4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F8354"/>
    <a:srgbClr val="FFE5FF"/>
    <a:srgbClr val="FF71FF"/>
    <a:srgbClr val="FFD5FF"/>
    <a:srgbClr val="D0EBB3"/>
    <a:srgbClr val="22A7CC"/>
    <a:srgbClr val="C5F2FB"/>
    <a:srgbClr val="CBF5EA"/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645" autoAdjust="0"/>
    <p:restoredTop sz="61575" autoAdjust="0"/>
  </p:normalViewPr>
  <p:slideViewPr>
    <p:cSldViewPr snapToGrid="0">
      <p:cViewPr varScale="1">
        <p:scale>
          <a:sx n="53" d="100"/>
          <a:sy n="53" d="100"/>
        </p:scale>
        <p:origin x="102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F2BA9-D6A4-4CE8-884A-737DBDF8B45E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0263-D2D8-41AF-88E1-57F41DEA8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8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indent="-216000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4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Pixabay</a:t>
            </a:r>
            <a:r>
              <a:rPr lang="en-GB" sz="14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and are</a:t>
            </a:r>
          </a:p>
          <a:p>
            <a:pPr marL="0" indent="-216000">
              <a:lnSpc>
                <a:spcPct val="100000"/>
              </a:lnSpc>
            </a:pPr>
            <a:r>
              <a:rPr lang="en-GB" sz="14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available under a Creative Commons license, no attribution required.</a:t>
            </a:r>
            <a:endParaRPr lang="en-GB" sz="14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This lesson contains the phonics assessment to check progress in reading aloud the SSC (Sound-symbol correspondences) in the first 23 weeks of this year’s course.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The ratio of old to new language in the quiz is very approximately 50:50.</a:t>
            </a:r>
            <a:br>
              <a:rPr lang="en-GB" sz="1200" b="0" strike="noStrike" spc="-1" dirty="0">
                <a:latin typeface="Arial"/>
              </a:rPr>
            </a:br>
            <a:endParaRPr lang="en-GB" sz="1200" b="0" strike="noStrike" spc="-1" dirty="0">
              <a:solidFill>
                <a:srgbClr val="FF0066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Phonics quiz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Timing:  flexible during Week 11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Procedure: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Print out one set of these 14 phonics cards.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Working with one pupil at a time, elicit the pronunciation of each word.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Say: </a:t>
            </a:r>
            <a:r>
              <a:rPr lang="en-US" b="1" i="1" dirty="0"/>
              <a:t>You have not learnt these words, but you have learnt how to read aloud these sounds, so just have a go at reading each word aloud.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Focus only on the accurate pronunciation of the target SSC and tolerate any other inaccuracies.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/>
              <a:t>Use the pupil scoring sheet at the end of this presentation to assess SSC knowledge and give feedback.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</a:t>
            </a:r>
            <a:r>
              <a:rPr lang="en-US" b="0" dirty="0"/>
              <a:t>: Whilst working with individual children, others can be doing the Easter activities at the end of this presentation.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06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54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94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598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Pupil feedback and assessment sheet [10 points]</a:t>
            </a: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7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Optional additional sentence read aloud [10 points]</a:t>
            </a: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348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9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0085-9E05-4721-B2FE-E4C508761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41E7F-C8F8-4876-9E85-E576126B0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3670-786C-4994-90AC-38DC221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FF42B-C116-48FC-824F-975DB8F6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C3341-A72A-4E50-9297-34B73008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5D9E-6823-44B8-BCF8-13C10911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7951F-ED15-493D-8836-C8F9BD9ED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E37E7-955A-49DC-B3DE-26BB8A3A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9A4BE-2E42-4B06-9F34-26E11A92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AF00-542F-4BDC-822F-C6DDE648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0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1A80A-513E-4252-AC0C-55EE56A18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0647-7275-4826-8E12-E027C1631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F2DF-19CF-4D79-803C-4FE464ED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B955-FDD1-4737-8BF0-24661BA4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0797-7D01-4300-B803-123C31EF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39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568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528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92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7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5330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270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1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64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FD64-A50B-49FB-8517-7730C8A1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7240-D4F8-4796-8CCB-22593ECC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D7E2-DA7C-4CA5-8197-B1129EB6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BF29-2A7B-4D27-A12B-EA9E5CC5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86413-9A55-4275-8394-71640BE7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96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239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242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6104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06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2D99-241A-4CC7-950F-F50CA688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5FD7-F438-4194-BE7B-C0696CA22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2AE1D-1737-41A4-896D-FD81FF55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950A-703C-4422-A508-C9E1F38D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DDAF2-A88F-454F-9EAD-06243D07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8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3344-CC0E-404F-B9C4-ACB311FE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799E1-71D1-4005-A188-241BCD854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B0D6A-9D01-4A4C-AAD8-CA7DC1581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5AAD-C158-4355-B13F-DB496E49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9AC5D-CED9-409C-ACC5-97608014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E3891-0D2B-46F4-81C7-C3A487F0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E98-C8A6-4F22-A816-2F2C7DD0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D5D8F-4F8E-4731-BBA2-4D3430700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8178D-1A5A-468D-9FCA-7C53CB165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CF231-E262-49AD-B91F-6554CECFE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27F17-6BBC-4F9E-8FAA-AC5D0AFB6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AAB48-4AC9-454A-BB19-C94CE78F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BA71-1FCD-4768-BCA1-F863CCBF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84AE0-1E1A-4F2E-85A0-7C6F469D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7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407E-74A2-4A16-924C-E163BFF3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89330-8BCA-4FE9-A112-EA53B395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74342-EC3B-4746-ACCF-CCE2B0A9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B6DA6-349D-46B3-BAA4-787E8EBB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69702-67B4-4C2F-9506-E073BF49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F4947-C1D9-41A1-94D9-288EB2E9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FAF71-080E-446D-8197-0468E278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8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4F32-7115-4B6A-8F51-39C1CD24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A0AA-24AD-48CD-8EF1-17266C9B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CE7DC-550B-4DFD-8AAF-B28446D61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2CD48-3ACF-405B-A0DB-1992C067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C707-E74D-4017-9BA2-1DD6A4ED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A33C0-52BC-424F-A443-61019B43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1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02AB-C350-4FDF-A6D5-AED0967D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F564D-1F19-4B50-9EEE-B2F668CFB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18C87-B907-4900-8144-DFE4B2688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F9922-58C6-4732-A74E-B0AB7CF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90685-7898-4EE2-80C5-6DF9C4CF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D908F-C67A-4502-8AF7-AF862FEE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9A597-5101-43C1-AE90-249FF1A0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EFEAF-10E9-4C05-8DEE-6D9B2CB1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55A13-CD99-4BA4-A888-8813F389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5FE3-5E96-469A-AB59-BAA952968745}" type="datetimeFigureOut">
              <a:rPr lang="en-GB" smtClean="0"/>
              <a:t>19/02/2023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06ED-636C-4C19-A9AE-0AA198C15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2431B-AEF7-4E46-B492-B48E1EC9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94165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audio" Target="../media/audio10.wav"/><Relationship Id="rId18" Type="http://schemas.openxmlformats.org/officeDocument/2006/relationships/audio" Target="../media/audio14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audio" Target="../media/audio9.wav"/><Relationship Id="rId17" Type="http://schemas.openxmlformats.org/officeDocument/2006/relationships/audio" Target="../media/audio13.wav"/><Relationship Id="rId2" Type="http://schemas.openxmlformats.org/officeDocument/2006/relationships/notesSlide" Target="../notesSlides/notesSlide9.xml"/><Relationship Id="rId16" Type="http://schemas.openxmlformats.org/officeDocument/2006/relationships/audio" Target="../media/audio12.wav"/><Relationship Id="rId20" Type="http://schemas.openxmlformats.org/officeDocument/2006/relationships/audio" Target="../media/audio16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5" Type="http://schemas.openxmlformats.org/officeDocument/2006/relationships/audio" Target="../media/audio2.wav"/><Relationship Id="rId15" Type="http://schemas.openxmlformats.org/officeDocument/2006/relationships/audio" Target="../media/audio11.wav"/><Relationship Id="rId10" Type="http://schemas.openxmlformats.org/officeDocument/2006/relationships/audio" Target="../media/audio7.wav"/><Relationship Id="rId19" Type="http://schemas.openxmlformats.org/officeDocument/2006/relationships/audio" Target="../media/audio15.wav"/><Relationship Id="rId4" Type="http://schemas.openxmlformats.org/officeDocument/2006/relationships/image" Target="../media/image25.png"/><Relationship Id="rId9" Type="http://schemas.openxmlformats.org/officeDocument/2006/relationships/audio" Target="../media/audio6.wav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C8EC6C81-7B1C-48AC-8CEE-B881474E6344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ADD2E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bleu</a:t>
            </a:r>
            <a:endParaRPr kumimoji="0" lang="en-GB" sz="9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0" y="5456199"/>
            <a:ext cx="4571280" cy="22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Phonics Quiz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36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Saying where you are going and what there is there</a:t>
            </a:r>
            <a:endParaRPr lang="en-GB" sz="3600" dirty="0"/>
          </a:p>
        </p:txBody>
      </p:sp>
      <p:pic>
        <p:nvPicPr>
          <p:cNvPr id="12" name="Picture 11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9E6F2143-2D08-4F52-8FAE-C0BD51AD3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pic>
        <p:nvPicPr>
          <p:cNvPr id="8" name="Picture 4" descr="Easter, Egg, Orange, Yellow, Dots">
            <a:extLst>
              <a:ext uri="{FF2B5EF4-FFF2-40B4-BE49-F238E27FC236}">
                <a16:creationId xmlns:a16="http://schemas.microsoft.com/office/drawing/2014/main" id="{14F8C9CE-51AC-4785-B0B7-F09AAC08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48" y="2742804"/>
            <a:ext cx="56078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gg, Painted, Shell, Easter, Colorful">
            <a:extLst>
              <a:ext uri="{FF2B5EF4-FFF2-40B4-BE49-F238E27FC236}">
                <a16:creationId xmlns:a16="http://schemas.microsoft.com/office/drawing/2014/main" id="{EF9CC4FF-4FD6-4B35-BDE7-C0F374AA8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7152">
            <a:off x="1927594" y="3191327"/>
            <a:ext cx="531358" cy="4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Egg, Easter, Stars, Blue, Pink">
            <a:extLst>
              <a:ext uri="{FF2B5EF4-FFF2-40B4-BE49-F238E27FC236}">
                <a16:creationId xmlns:a16="http://schemas.microsoft.com/office/drawing/2014/main" id="{B48EC161-5318-4968-ACDE-2691B7664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9" y="2460585"/>
            <a:ext cx="560787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gg, Easter, Violet, Green, Stripes">
            <a:extLst>
              <a:ext uri="{FF2B5EF4-FFF2-40B4-BE49-F238E27FC236}">
                <a16:creationId xmlns:a16="http://schemas.microsoft.com/office/drawing/2014/main" id="{4F806EC3-1E7F-40A7-B36B-16FC27228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89" y="2484637"/>
            <a:ext cx="547795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Easter, Egg, Pink, Green, Stripes">
            <a:extLst>
              <a:ext uri="{FF2B5EF4-FFF2-40B4-BE49-F238E27FC236}">
                <a16:creationId xmlns:a16="http://schemas.microsoft.com/office/drawing/2014/main" id="{7A79C7C5-B305-4D90-BCF7-4A7C0B268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41" y="2445508"/>
            <a:ext cx="547794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Easter, Egg, Design, Isolated, Yellow">
            <a:extLst>
              <a:ext uri="{FF2B5EF4-FFF2-40B4-BE49-F238E27FC236}">
                <a16:creationId xmlns:a16="http://schemas.microsoft.com/office/drawing/2014/main" id="{0891F540-422C-44B8-97AB-FBCC2A96B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22" y="3113165"/>
            <a:ext cx="429154" cy="52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uevo, Pascua De Resurrección, Huevo De Pascua, Vistoso">
            <a:extLst>
              <a:ext uri="{FF2B5EF4-FFF2-40B4-BE49-F238E27FC236}">
                <a16:creationId xmlns:a16="http://schemas.microsoft.com/office/drawing/2014/main" id="{E6F58D8A-28F2-486F-A866-72DC7EBA6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565" y="2415028"/>
            <a:ext cx="354422" cy="4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Azul, Pascua De Resurrección, Huevos">
            <a:extLst>
              <a:ext uri="{FF2B5EF4-FFF2-40B4-BE49-F238E27FC236}">
                <a16:creationId xmlns:a16="http://schemas.microsoft.com/office/drawing/2014/main" id="{9A669AD7-E98C-4CB6-B246-83638D18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03" y="2942300"/>
            <a:ext cx="401637" cy="5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0" descr="Huevo De Pascua, Decorado">
            <a:extLst>
              <a:ext uri="{FF2B5EF4-FFF2-40B4-BE49-F238E27FC236}">
                <a16:creationId xmlns:a16="http://schemas.microsoft.com/office/drawing/2014/main" id="{F7334B39-1256-40C0-8ACB-B0F2506BF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40260">
            <a:off x="2455740" y="3119045"/>
            <a:ext cx="521031" cy="4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339140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è|ê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325860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[oi]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le 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mod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è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13319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le 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oi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sson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build a model clipart - Clip Art Library">
            <a:extLst>
              <a:ext uri="{FF2B5EF4-FFF2-40B4-BE49-F238E27FC236}">
                <a16:creationId xmlns:a16="http://schemas.microsoft.com/office/drawing/2014/main" id="{2DA5D2B2-111E-41D0-9AE7-9C035A171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66" y="2355161"/>
            <a:ext cx="2751910" cy="256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red and yellow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1883B6EC-6D63-4987-A03D-DB0AB4746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56" y="2453932"/>
            <a:ext cx="2452578" cy="209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6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463" y="1036841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358316" y="458360"/>
            <a:ext cx="46930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en|an</a:t>
            </a: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5" y="511241"/>
            <a:ext cx="2621815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758516" y="5228655"/>
            <a:ext cx="4639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allem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an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je 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eu</a:t>
            </a:r>
            <a:r>
              <a:rPr lang="en-GB" sz="6000" dirty="0" err="1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x</a:t>
            </a:r>
            <a:endParaRPr lang="en-GB" sz="60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0F2BD-D65E-4640-9A07-8A71FF49E168}"/>
              </a:ext>
            </a:extLst>
          </p:cNvPr>
          <p:cNvSpPr txBox="1"/>
          <p:nvPr/>
        </p:nvSpPr>
        <p:spPr>
          <a:xfrm>
            <a:off x="6830347" y="442587"/>
            <a:ext cx="142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closed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C9F7698C-189A-4266-91E5-9C65E614A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30" y="2162410"/>
            <a:ext cx="1364560" cy="1364560"/>
          </a:xfrm>
          <a:prstGeom prst="rect">
            <a:avLst/>
          </a:prstGeom>
        </p:spPr>
      </p:pic>
      <p:pic>
        <p:nvPicPr>
          <p:cNvPr id="15" name="Picture 14" descr="A picture containing transport, car&#10;&#10;Description automatically generated">
            <a:extLst>
              <a:ext uri="{FF2B5EF4-FFF2-40B4-BE49-F238E27FC236}">
                <a16:creationId xmlns:a16="http://schemas.microsoft.com/office/drawing/2014/main" id="{A8BCE346-E664-46D4-AF9E-B78CFB082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30" y="2667845"/>
            <a:ext cx="4267618" cy="25172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70D8C6-1CDF-4C11-8A4C-59E1839446A9}"/>
              </a:ext>
            </a:extLst>
          </p:cNvPr>
          <p:cNvSpPr txBox="1"/>
          <p:nvPr/>
        </p:nvSpPr>
        <p:spPr>
          <a:xfrm>
            <a:off x="2058914" y="5150528"/>
            <a:ext cx="210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[German (f)]</a:t>
            </a:r>
          </a:p>
        </p:txBody>
      </p:sp>
      <p:pic>
        <p:nvPicPr>
          <p:cNvPr id="2050" name="Picture 2" descr="yes i can logo - Clip Art Library">
            <a:extLst>
              <a:ext uri="{FF2B5EF4-FFF2-40B4-BE49-F238E27FC236}">
                <a16:creationId xmlns:a16="http://schemas.microsoft.com/office/drawing/2014/main" id="{9BFEA819-2D28-4E23-9725-3FBACCB58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62" y="2302280"/>
            <a:ext cx="2942511" cy="27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57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1" y="1036841"/>
            <a:ext cx="1489446" cy="396360"/>
          </a:xfrm>
          <a:solidFill>
            <a:srgbClr val="FF0066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4" y="511241"/>
            <a:ext cx="403567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en|an</a:t>
            </a:r>
            <a:r>
              <a:rPr kumimoji="0" lang="en-GB" sz="8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391556" y="511241"/>
            <a:ext cx="270622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[a]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976230" y="5206845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le c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en</a:t>
            </a:r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tre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6924183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pper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1E769AB-0368-4882-A4CA-F31490A20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306" y="2355161"/>
            <a:ext cx="3333527" cy="2638651"/>
          </a:xfrm>
          <a:prstGeom prst="rect">
            <a:avLst/>
          </a:prstGeom>
        </p:spPr>
      </p:pic>
      <p:pic>
        <p:nvPicPr>
          <p:cNvPr id="14" name="Graphic 13" descr="Add with solid fill">
            <a:extLst>
              <a:ext uri="{FF2B5EF4-FFF2-40B4-BE49-F238E27FC236}">
                <a16:creationId xmlns:a16="http://schemas.microsoft.com/office/drawing/2014/main" id="{3BF9C602-441B-4C21-BB21-A1F22D538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847956">
            <a:off x="2774265" y="3476790"/>
            <a:ext cx="608427" cy="60842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36C039-D358-42B8-B4DD-3305D137923E}"/>
              </a:ext>
            </a:extLst>
          </p:cNvPr>
          <p:cNvCxnSpPr>
            <a:cxnSpLocks/>
          </p:cNvCxnSpPr>
          <p:nvPr/>
        </p:nvCxnSpPr>
        <p:spPr>
          <a:xfrm>
            <a:off x="779415" y="2374269"/>
            <a:ext cx="1953832" cy="116028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knock clipart - Clip Art Library">
            <a:extLst>
              <a:ext uri="{FF2B5EF4-FFF2-40B4-BE49-F238E27FC236}">
                <a16:creationId xmlns:a16="http://schemas.microsoft.com/office/drawing/2014/main" id="{4FD8601C-3E5F-40D9-8A8B-EB89F8744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68" y="207917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5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467" y="1036841"/>
            <a:ext cx="1506379" cy="396360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487653" y="511241"/>
            <a:ext cx="2885291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1" name="CustomShape 1">
            <a:extLst>
              <a:ext uri="{FF2B5EF4-FFF2-40B4-BE49-F238E27FC236}">
                <a16:creationId xmlns:a16="http://schemas.microsoft.com/office/drawing/2014/main" id="{DF6B0FA1-BB47-46E8-A18D-92A6CE0441F5}"/>
              </a:ext>
            </a:extLst>
          </p:cNvPr>
          <p:cNvSpPr/>
          <p:nvPr/>
        </p:nvSpPr>
        <p:spPr>
          <a:xfrm>
            <a:off x="6472835" y="511241"/>
            <a:ext cx="420449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[ai]</a:t>
            </a:r>
            <a:endParaRPr kumimoji="0" lang="en-GB" sz="6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0D00-BF60-4628-839C-F35A58E2D25B}"/>
              </a:ext>
            </a:extLst>
          </p:cNvPr>
          <p:cNvSpPr txBox="1"/>
          <p:nvPr/>
        </p:nvSpPr>
        <p:spPr>
          <a:xfrm>
            <a:off x="868165" y="5244027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le pr</a:t>
            </a:r>
            <a:r>
              <a:rPr lang="en-GB" sz="6000" dirty="0">
                <a:solidFill>
                  <a:srgbClr val="FF0066"/>
                </a:solidFill>
                <a:latin typeface="Century Gothic" panose="020B0502020202020204" pitchFamily="34" charset="0"/>
              </a:rPr>
              <a:t>i</a:t>
            </a:r>
            <a:r>
              <a:rPr lang="en-GB" sz="6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ai</a:t>
            </a:r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sse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1st place ribbon png - Clip Art Library">
            <a:extLst>
              <a:ext uri="{FF2B5EF4-FFF2-40B4-BE49-F238E27FC236}">
                <a16:creationId xmlns:a16="http://schemas.microsoft.com/office/drawing/2014/main" id="{5AAED939-1B3F-4C9C-8989-6E7E744C5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07" y="2387516"/>
            <a:ext cx="2625616" cy="262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shier clip art - Clip Art Library">
            <a:extLst>
              <a:ext uri="{FF2B5EF4-FFF2-40B4-BE49-F238E27FC236}">
                <a16:creationId xmlns:a16="http://schemas.microsoft.com/office/drawing/2014/main" id="{765F81A2-0ED9-4C3B-A0F6-00218490B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61" y="18139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EA8D6F-E0AC-452E-817F-436280627CEA}"/>
              </a:ext>
            </a:extLst>
          </p:cNvPr>
          <p:cNvSpPr txBox="1"/>
          <p:nvPr/>
        </p:nvSpPr>
        <p:spPr>
          <a:xfrm>
            <a:off x="8184786" y="5052239"/>
            <a:ext cx="2102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[till]</a:t>
            </a:r>
          </a:p>
        </p:txBody>
      </p:sp>
    </p:spTree>
    <p:extLst>
      <p:ext uri="{BB962C8B-B14F-4D97-AF65-F5344CB8AC3E}">
        <p14:creationId xmlns:p14="http://schemas.microsoft.com/office/powerpoint/2010/main" val="296121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5467" y="1036841"/>
            <a:ext cx="1506379" cy="507856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0BDC62-6653-4D63-A6C0-061CBB44ABB0}"/>
              </a:ext>
            </a:extLst>
          </p:cNvPr>
          <p:cNvSpPr txBox="1"/>
          <p:nvPr/>
        </p:nvSpPr>
        <p:spPr>
          <a:xfrm>
            <a:off x="7011270" y="5228656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l’escali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er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ustomShape 1">
            <a:extLst>
              <a:ext uri="{FF2B5EF4-FFF2-40B4-BE49-F238E27FC236}">
                <a16:creationId xmlns:a16="http://schemas.microsoft.com/office/drawing/2014/main" id="{94465135-1F26-4A30-824D-0EB50029A0F6}"/>
              </a:ext>
            </a:extLst>
          </p:cNvPr>
          <p:cNvSpPr/>
          <p:nvPr/>
        </p:nvSpPr>
        <p:spPr>
          <a:xfrm>
            <a:off x="434729" y="635492"/>
            <a:ext cx="4204499" cy="11930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[on]</a:t>
            </a:r>
            <a:endParaRPr kumimoji="0" lang="en-GB" sz="6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CustomShape 1">
            <a:extLst>
              <a:ext uri="{FF2B5EF4-FFF2-40B4-BE49-F238E27FC236}">
                <a16:creationId xmlns:a16="http://schemas.microsoft.com/office/drawing/2014/main" id="{064A8ED6-A29A-4BE0-B946-ABBFE2EFE94D}"/>
              </a:ext>
            </a:extLst>
          </p:cNvPr>
          <p:cNvSpPr/>
          <p:nvPr/>
        </p:nvSpPr>
        <p:spPr>
          <a:xfrm>
            <a:off x="6472835" y="511241"/>
            <a:ext cx="4204499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60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é|er|ez</a:t>
            </a:r>
            <a:r>
              <a:rPr kumimoji="0" lang="en-GB" sz="6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6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60D40A-06B4-405D-AF82-772525C88D6A}"/>
              </a:ext>
            </a:extLst>
          </p:cNvPr>
          <p:cNvSpPr txBox="1"/>
          <p:nvPr/>
        </p:nvSpPr>
        <p:spPr>
          <a:xfrm>
            <a:off x="868165" y="5423311"/>
            <a:ext cx="4204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l’avi</a:t>
            </a:r>
            <a:r>
              <a:rPr lang="en-GB" sz="60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on</a:t>
            </a:r>
            <a:endParaRPr lang="en-GB" sz="6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122" name="Picture 2" descr="Free Cliparts Airplane Travel, Download Free Cliparts Airplane ...">
            <a:extLst>
              <a:ext uri="{FF2B5EF4-FFF2-40B4-BE49-F238E27FC236}">
                <a16:creationId xmlns:a16="http://schemas.microsoft.com/office/drawing/2014/main" id="{BD338BDA-6D47-47A3-AA61-58EF1727E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0" y="2417157"/>
            <a:ext cx="4647743" cy="24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airs clipart - Clip Art Library">
            <a:extLst>
              <a:ext uri="{FF2B5EF4-FFF2-40B4-BE49-F238E27FC236}">
                <a16:creationId xmlns:a16="http://schemas.microsoft.com/office/drawing/2014/main" id="{F77686D4-E791-4652-8708-6DAE90D3F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5" y="1748504"/>
            <a:ext cx="3163555" cy="348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92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617" y="683158"/>
            <a:ext cx="1421383" cy="39636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278320" y="138545"/>
            <a:ext cx="570574" cy="507856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DD52A8-5C47-44D2-A98E-740226D1B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269382"/>
              </p:ext>
            </p:extLst>
          </p:nvPr>
        </p:nvGraphicFramePr>
        <p:xfrm>
          <a:off x="343106" y="646401"/>
          <a:ext cx="4422858" cy="5839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mod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è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le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oi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sson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allem</a:t>
                      </a:r>
                      <a:r>
                        <a:rPr lang="en-GB" sz="20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eu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le c</a:t>
                      </a:r>
                      <a:r>
                        <a:rPr lang="en-GB" sz="20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fr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pper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 p</a:t>
                      </a:r>
                      <a:r>
                        <a:rPr lang="en-GB" sz="20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sse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l’avi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</a:t>
                      </a:r>
                      <a:endParaRPr lang="en-GB" sz="2000" b="1" kern="120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l’escali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er</a:t>
                      </a:r>
                      <a:endParaRPr lang="en-GB" sz="2000" b="1" kern="120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1702A1-C8D7-4346-B167-634AFC707F1A}"/>
              </a:ext>
            </a:extLst>
          </p:cNvPr>
          <p:cNvSpPr txBox="1"/>
          <p:nvPr/>
        </p:nvSpPr>
        <p:spPr>
          <a:xfrm>
            <a:off x="261461" y="237879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C9CFA3-5082-45DE-B258-3BB6A1DEA3E2}"/>
              </a:ext>
            </a:extLst>
          </p:cNvPr>
          <p:cNvSpPr txBox="1"/>
          <p:nvPr/>
        </p:nvSpPr>
        <p:spPr>
          <a:xfrm>
            <a:off x="6015250" y="287452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B1436F05-ECC8-42F9-8451-9EB5BEBDB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95099"/>
              </p:ext>
            </p:extLst>
          </p:nvPr>
        </p:nvGraphicFramePr>
        <p:xfrm>
          <a:off x="6015250" y="731484"/>
          <a:ext cx="4422858" cy="5839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mod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è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le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oi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sson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allem</a:t>
                      </a:r>
                      <a:r>
                        <a:rPr lang="en-GB" sz="20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eu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le c</a:t>
                      </a:r>
                      <a:r>
                        <a:rPr lang="en-GB" sz="20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fr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pper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 p</a:t>
                      </a:r>
                      <a:r>
                        <a:rPr lang="en-GB" sz="20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sse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l’avi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</a:t>
                      </a:r>
                      <a:endParaRPr lang="en-GB" sz="2000" b="1" kern="120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l’escali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er</a:t>
                      </a:r>
                      <a:endParaRPr lang="en-GB" sz="2000" b="1" kern="120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14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4868091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8533" y="1036841"/>
            <a:ext cx="1523313" cy="396360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4B6EEA-15CE-49A1-A1A4-DFCAA3E7507C}"/>
              </a:ext>
            </a:extLst>
          </p:cNvPr>
          <p:cNvSpPr/>
          <p:nvPr/>
        </p:nvSpPr>
        <p:spPr>
          <a:xfrm>
            <a:off x="278674" y="304800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61FF57-4D02-488C-934C-EB56BC87ADC9}"/>
              </a:ext>
            </a:extLst>
          </p:cNvPr>
          <p:cNvSpPr txBox="1">
            <a:spLocks/>
          </p:cNvSpPr>
          <p:nvPr/>
        </p:nvSpPr>
        <p:spPr>
          <a:xfrm>
            <a:off x="4361974" y="1036841"/>
            <a:ext cx="1421383" cy="396360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0A7C361-940E-4375-959E-07C4D1979504}"/>
              </a:ext>
            </a:extLst>
          </p:cNvPr>
          <p:cNvSpPr/>
          <p:nvPr/>
        </p:nvSpPr>
        <p:spPr>
          <a:xfrm>
            <a:off x="6313714" y="304799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oogle Shape;111;p3">
            <a:extLst>
              <a:ext uri="{FF2B5EF4-FFF2-40B4-BE49-F238E27FC236}">
                <a16:creationId xmlns:a16="http://schemas.microsoft.com/office/drawing/2014/main" id="{4FE55B17-56A0-4B49-9431-9CB2259379E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888166" y="492228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34B902-A613-4459-86D8-DA01E8587BE6}"/>
              </a:ext>
            </a:extLst>
          </p:cNvPr>
          <p:cNvSpPr txBox="1"/>
          <p:nvPr/>
        </p:nvSpPr>
        <p:spPr>
          <a:xfrm>
            <a:off x="499113" y="1564530"/>
            <a:ext cx="6096000" cy="46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Nou</a:t>
            </a:r>
            <a:r>
              <a:rPr lang="en-GB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b="1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vons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</a:t>
            </a:r>
            <a:r>
              <a:rPr lang="en-GB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06E460-6EB9-4D56-90FE-F0F91EC9B0F7}"/>
              </a:ext>
            </a:extLst>
          </p:cNvPr>
          <p:cNvSpPr txBox="1"/>
          <p:nvPr/>
        </p:nvSpPr>
        <p:spPr>
          <a:xfrm>
            <a:off x="499113" y="2526897"/>
            <a:ext cx="6223000" cy="46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Il y a deu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087A8C-E4CE-47C6-92B3-D9E9F37BE39D}"/>
              </a:ext>
            </a:extLst>
          </p:cNvPr>
          <p:cNvSpPr txBox="1"/>
          <p:nvPr/>
        </p:nvSpPr>
        <p:spPr>
          <a:xfrm>
            <a:off x="499113" y="3461469"/>
            <a:ext cx="622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Je </a:t>
            </a:r>
            <a:r>
              <a:rPr lang="en-GB" sz="2400" b="1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vais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Bl</a:t>
            </a:r>
            <a:r>
              <a:rPr lang="en-GB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7BFAF6-8C5E-4709-8704-A83C5FCCB8B3}"/>
              </a:ext>
            </a:extLst>
          </p:cNvPr>
          <p:cNvSpPr txBox="1"/>
          <p:nvPr/>
        </p:nvSpPr>
        <p:spPr>
          <a:xfrm>
            <a:off x="475136" y="4442407"/>
            <a:ext cx="6223000" cy="46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Didi</a:t>
            </a:r>
            <a:r>
              <a:rPr lang="en-GB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Roub</a:t>
            </a:r>
            <a:r>
              <a:rPr lang="en-GB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CFEBB5-14E7-4CDE-9CD8-B3353B6C7C80}"/>
              </a:ext>
            </a:extLst>
          </p:cNvPr>
          <p:cNvSpPr txBox="1"/>
          <p:nvPr/>
        </p:nvSpPr>
        <p:spPr>
          <a:xfrm>
            <a:off x="542578" y="5526032"/>
            <a:ext cx="6223000" cy="96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Le tabl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eau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en 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gleterre.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A0DF62-8669-4C9A-BED6-8C446F8615BB}"/>
              </a:ext>
            </a:extLst>
          </p:cNvPr>
          <p:cNvSpPr txBox="1"/>
          <p:nvPr/>
        </p:nvSpPr>
        <p:spPr>
          <a:xfrm>
            <a:off x="6595113" y="1564530"/>
            <a:ext cx="6096000" cy="46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Nou</a:t>
            </a:r>
            <a:r>
              <a:rPr lang="en-GB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b="1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vons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</a:t>
            </a:r>
            <a:r>
              <a:rPr lang="en-GB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40BEC9-09B8-4231-919D-8B22E5BB3182}"/>
              </a:ext>
            </a:extLst>
          </p:cNvPr>
          <p:cNvSpPr txBox="1"/>
          <p:nvPr/>
        </p:nvSpPr>
        <p:spPr>
          <a:xfrm>
            <a:off x="6595113" y="2526897"/>
            <a:ext cx="6223000" cy="46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Il y a deu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BCD13B-20E0-4376-BFF3-6D4B45DA1903}"/>
              </a:ext>
            </a:extLst>
          </p:cNvPr>
          <p:cNvSpPr txBox="1"/>
          <p:nvPr/>
        </p:nvSpPr>
        <p:spPr>
          <a:xfrm>
            <a:off x="6595113" y="3461469"/>
            <a:ext cx="622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Je </a:t>
            </a:r>
            <a:r>
              <a:rPr lang="en-GB" sz="2400" b="1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vais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Bl</a:t>
            </a:r>
            <a:r>
              <a:rPr lang="en-GB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EC0B50-A786-463F-A108-AA4E28B65CF9}"/>
              </a:ext>
            </a:extLst>
          </p:cNvPr>
          <p:cNvSpPr txBox="1"/>
          <p:nvPr/>
        </p:nvSpPr>
        <p:spPr>
          <a:xfrm>
            <a:off x="6571136" y="4442407"/>
            <a:ext cx="6223000" cy="46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Didi</a:t>
            </a:r>
            <a:r>
              <a:rPr lang="en-GB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Roub</a:t>
            </a:r>
            <a:r>
              <a:rPr lang="en-GB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6C711B-810F-488E-9735-891B0718DFA4}"/>
              </a:ext>
            </a:extLst>
          </p:cNvPr>
          <p:cNvSpPr txBox="1"/>
          <p:nvPr/>
        </p:nvSpPr>
        <p:spPr>
          <a:xfrm>
            <a:off x="6638578" y="5526032"/>
            <a:ext cx="6223000" cy="96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Le tabl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eau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en 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gleterre.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5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BC9CFA3-5082-45DE-B258-3BB6A1DEA3E2}"/>
              </a:ext>
            </a:extLst>
          </p:cNvPr>
          <p:cNvSpPr txBox="1"/>
          <p:nvPr/>
        </p:nvSpPr>
        <p:spPr>
          <a:xfrm>
            <a:off x="935078" y="243151"/>
            <a:ext cx="475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Teacher audio version for checking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B1436F05-ECC8-42F9-8451-9EB5BEBDB0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408405"/>
              </p:ext>
            </p:extLst>
          </p:nvPr>
        </p:nvGraphicFramePr>
        <p:xfrm>
          <a:off x="935078" y="687183"/>
          <a:ext cx="4422858" cy="5839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0749">
                  <a:extLst>
                    <a:ext uri="{9D8B030D-6E8A-4147-A177-3AD203B41FA5}">
                      <a16:colId xmlns:a16="http://schemas.microsoft.com/office/drawing/2014/main" val="3944815274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1771353896"/>
                    </a:ext>
                  </a:extLst>
                </a:gridCol>
              </a:tblGrid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SSC and word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Bookshelf Symbol 7" panose="05010101010101010101" pitchFamily="2" charset="2"/>
                        </a:rPr>
                        <a:t>p</a:t>
                      </a:r>
                      <a:r>
                        <a:rPr lang="en-GB" sz="2000" b="1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rgbClr val="FF0066"/>
                        </a:solidFill>
                        <a:latin typeface="Bookshelf Symbol 7" panose="05010101010101010101" pitchFamily="2" charset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58247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mod</a:t>
                      </a:r>
                      <a:r>
                        <a:rPr lang="en-GB" sz="2000" b="1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</a:rPr>
                        <a:t>è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le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6483759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le 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oi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sson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7149788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allem</a:t>
                      </a:r>
                      <a:r>
                        <a:rPr lang="en-GB" sz="20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5926293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je 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eu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x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648323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le c</a:t>
                      </a:r>
                      <a:r>
                        <a:rPr lang="en-GB" sz="20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767981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fr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pper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396609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 p</a:t>
                      </a:r>
                      <a:r>
                        <a:rPr lang="en-GB" sz="20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498232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ai</a:t>
                      </a: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sse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0026697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l’avi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</a:t>
                      </a:r>
                      <a:endParaRPr lang="en-GB" sz="2000" b="1" kern="120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6035189"/>
                  </a:ext>
                </a:extLst>
              </a:tr>
              <a:tr h="530824">
                <a:tc>
                  <a:txBody>
                    <a:bodyPr/>
                    <a:lstStyle/>
                    <a:p>
                      <a:r>
                        <a:rPr lang="en-GB" sz="2000" b="1" dirty="0" err="1">
                          <a:latin typeface="Century Gothic" panose="020B0502020202020204" pitchFamily="34" charset="0"/>
                        </a:rPr>
                        <a:t>l’escali</a:t>
                      </a:r>
                      <a:r>
                        <a:rPr lang="en-GB" sz="20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er</a:t>
                      </a:r>
                      <a:endParaRPr lang="en-GB" sz="2000" b="1" kern="1200" dirty="0">
                        <a:solidFill>
                          <a:srgbClr val="FF0066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079011"/>
                  </a:ext>
                </a:extLst>
              </a:tr>
            </a:tbl>
          </a:graphicData>
        </a:graphic>
      </p:graphicFrame>
      <p:pic>
        <p:nvPicPr>
          <p:cNvPr id="9" name="Google Shape;338;p8">
            <a:hlinkClick r:id="" action="ppaction://noaction">
              <a:snd r:embed="rId3" name="word_2.wav"/>
            </a:hlinkClick>
            <a:extLst>
              <a:ext uri="{FF2B5EF4-FFF2-40B4-BE49-F238E27FC236}">
                <a16:creationId xmlns:a16="http://schemas.microsoft.com/office/drawing/2014/main" id="{E149EBDA-E6FE-4ADA-A2F4-1BD3BEA112D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250" y="1806469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Google Shape;338;p8">
            <a:hlinkClick r:id="" action="ppaction://noaction">
              <a:snd r:embed="rId5" name="word_3.wav"/>
            </a:hlinkClick>
            <a:extLst>
              <a:ext uri="{FF2B5EF4-FFF2-40B4-BE49-F238E27FC236}">
                <a16:creationId xmlns:a16="http://schemas.microsoft.com/office/drawing/2014/main" id="{A3244B26-CCBA-4B61-92B5-A437CA904C7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048" y="2309411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Google Shape;338;p8">
            <a:hlinkClick r:id="" action="ppaction://noaction">
              <a:snd r:embed="rId6" name="word_4.wav"/>
            </a:hlinkClick>
            <a:extLst>
              <a:ext uri="{FF2B5EF4-FFF2-40B4-BE49-F238E27FC236}">
                <a16:creationId xmlns:a16="http://schemas.microsoft.com/office/drawing/2014/main" id="{8093DC02-E75F-4801-BEFB-C9D6FFE630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188" y="2853007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Google Shape;338;p8">
            <a:hlinkClick r:id="" action="ppaction://noaction">
              <a:snd r:embed="rId7" name="word_5.wav"/>
            </a:hlinkClick>
            <a:extLst>
              <a:ext uri="{FF2B5EF4-FFF2-40B4-BE49-F238E27FC236}">
                <a16:creationId xmlns:a16="http://schemas.microsoft.com/office/drawing/2014/main" id="{43C9F1EA-3A65-4568-B21A-5B4C0DD767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048" y="3427199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Google Shape;338;p8">
            <a:hlinkClick r:id="" action="ppaction://noaction">
              <a:snd r:embed="rId8" name="word_6.wav"/>
            </a:hlinkClick>
            <a:extLst>
              <a:ext uri="{FF2B5EF4-FFF2-40B4-BE49-F238E27FC236}">
                <a16:creationId xmlns:a16="http://schemas.microsoft.com/office/drawing/2014/main" id="{A9F73C02-4DF4-4055-8DBD-3C6DB26F3B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048" y="3930141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Google Shape;338;p8">
            <a:hlinkClick r:id="" action="ppaction://noaction">
              <a:snd r:embed="rId9" name="word_7.wav"/>
            </a:hlinkClick>
            <a:extLst>
              <a:ext uri="{FF2B5EF4-FFF2-40B4-BE49-F238E27FC236}">
                <a16:creationId xmlns:a16="http://schemas.microsoft.com/office/drawing/2014/main" id="{13590EA9-00FB-4ABC-A59E-EBC0340E998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617" y="4433083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Google Shape;338;p8">
            <a:hlinkClick r:id="" action="ppaction://noaction">
              <a:snd r:embed="rId10" name="word_8.wav"/>
            </a:hlinkClick>
            <a:extLst>
              <a:ext uri="{FF2B5EF4-FFF2-40B4-BE49-F238E27FC236}">
                <a16:creationId xmlns:a16="http://schemas.microsoft.com/office/drawing/2014/main" id="{10AF81BA-47F2-44F4-99B5-46E1061102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617" y="4936025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Google Shape;338;p8">
            <a:hlinkClick r:id="" action="ppaction://noaction">
              <a:snd r:embed="rId11" name="word_9.wav"/>
            </a:hlinkClick>
            <a:extLst>
              <a:ext uri="{FF2B5EF4-FFF2-40B4-BE49-F238E27FC236}">
                <a16:creationId xmlns:a16="http://schemas.microsoft.com/office/drawing/2014/main" id="{1430C5F6-DD50-4F60-9F29-6A3164D9FA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198" y="5438967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Google Shape;338;p8">
            <a:hlinkClick r:id="" action="ppaction://noaction">
              <a:snd r:embed="rId12" name="word_10.wav"/>
            </a:hlinkClick>
            <a:extLst>
              <a:ext uri="{FF2B5EF4-FFF2-40B4-BE49-F238E27FC236}">
                <a16:creationId xmlns:a16="http://schemas.microsoft.com/office/drawing/2014/main" id="{588FC9E6-5259-4F4E-A026-77D86878D23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198" y="6044782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Google Shape;338;p8">
            <a:hlinkClick r:id="" action="ppaction://noaction">
              <a:snd r:embed="rId13" name="word_1.wav"/>
            </a:hlinkClick>
            <a:extLst>
              <a:ext uri="{FF2B5EF4-FFF2-40B4-BE49-F238E27FC236}">
                <a16:creationId xmlns:a16="http://schemas.microsoft.com/office/drawing/2014/main" id="{C08327F7-2D7A-4507-AB2B-EEB8B0DB153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06" y="1247575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38E523D-E88B-457B-9C5C-91F729A63CFA}"/>
              </a:ext>
            </a:extLst>
          </p:cNvPr>
          <p:cNvSpPr txBox="1">
            <a:spLocks/>
          </p:cNvSpPr>
          <p:nvPr/>
        </p:nvSpPr>
        <p:spPr>
          <a:xfrm>
            <a:off x="10278533" y="935243"/>
            <a:ext cx="1523313" cy="396360"/>
          </a:xfrm>
          <a:prstGeom prst="rect">
            <a:avLst/>
          </a:prstGeom>
          <a:solidFill>
            <a:srgbClr val="FF0066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CA477CD-4417-432E-8F44-2F8D636F5874}"/>
              </a:ext>
            </a:extLst>
          </p:cNvPr>
          <p:cNvSpPr/>
          <p:nvPr/>
        </p:nvSpPr>
        <p:spPr>
          <a:xfrm>
            <a:off x="6313714" y="203201"/>
            <a:ext cx="5599612" cy="64443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Google Shape;111;p3">
            <a:extLst>
              <a:ext uri="{FF2B5EF4-FFF2-40B4-BE49-F238E27FC236}">
                <a16:creationId xmlns:a16="http://schemas.microsoft.com/office/drawing/2014/main" id="{CE75A432-133F-4CFF-BDA6-C6EDAFD52545}"/>
              </a:ext>
            </a:extLst>
          </p:cNvPr>
          <p:cNvPicPr/>
          <p:nvPr/>
        </p:nvPicPr>
        <p:blipFill>
          <a:blip r:embed="rId14"/>
          <a:stretch/>
        </p:blipFill>
        <p:spPr>
          <a:xfrm>
            <a:off x="10888166" y="390630"/>
            <a:ext cx="570574" cy="507856"/>
          </a:xfrm>
          <a:prstGeom prst="rect">
            <a:avLst/>
          </a:prstGeom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5188FB-C707-47DA-AC19-A8818A5AF1E2}"/>
              </a:ext>
            </a:extLst>
          </p:cNvPr>
          <p:cNvSpPr txBox="1"/>
          <p:nvPr/>
        </p:nvSpPr>
        <p:spPr>
          <a:xfrm>
            <a:off x="6595113" y="1462932"/>
            <a:ext cx="6096000" cy="46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Nou</a:t>
            </a:r>
            <a:r>
              <a:rPr lang="en-GB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b="1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vons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</a:t>
            </a:r>
            <a:r>
              <a:rPr lang="en-GB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B808D2-CA00-432A-9BE0-6D47554A5EA8}"/>
              </a:ext>
            </a:extLst>
          </p:cNvPr>
          <p:cNvSpPr txBox="1"/>
          <p:nvPr/>
        </p:nvSpPr>
        <p:spPr>
          <a:xfrm>
            <a:off x="6621415" y="2357840"/>
            <a:ext cx="6223000" cy="46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Il y a deu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70C146-869F-4C93-9D76-EA9BCA278A30}"/>
              </a:ext>
            </a:extLst>
          </p:cNvPr>
          <p:cNvSpPr txBox="1"/>
          <p:nvPr/>
        </p:nvSpPr>
        <p:spPr>
          <a:xfrm>
            <a:off x="6595113" y="3359871"/>
            <a:ext cx="622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Je </a:t>
            </a:r>
            <a:r>
              <a:rPr lang="en-GB" sz="2400" b="1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vais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Bl</a:t>
            </a:r>
            <a:r>
              <a:rPr lang="en-GB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b="1" dirty="0">
                <a:solidFill>
                  <a:srgbClr val="1F4E79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176DCE-8C22-4733-9C36-85C999EB9B0E}"/>
              </a:ext>
            </a:extLst>
          </p:cNvPr>
          <p:cNvSpPr txBox="1"/>
          <p:nvPr/>
        </p:nvSpPr>
        <p:spPr>
          <a:xfrm>
            <a:off x="6571136" y="4340809"/>
            <a:ext cx="6223000" cy="466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Didi</a:t>
            </a:r>
            <a:r>
              <a:rPr lang="en-GB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Roub</a:t>
            </a:r>
            <a:r>
              <a:rPr lang="en-GB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E63AC8-9755-4367-B29E-DE6B5F640287}"/>
              </a:ext>
            </a:extLst>
          </p:cNvPr>
          <p:cNvSpPr txBox="1"/>
          <p:nvPr/>
        </p:nvSpPr>
        <p:spPr>
          <a:xfrm>
            <a:off x="6638578" y="5424434"/>
            <a:ext cx="6223000" cy="96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Le tabl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eau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en </a:t>
            </a:r>
            <a:r>
              <a:rPr lang="es-ES_tradnl" sz="2400" b="1" dirty="0">
                <a:solidFill>
                  <a:srgbClr val="FF006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gleterre.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2400" b="1" dirty="0">
                <a:solidFill>
                  <a:srgbClr val="1F4E79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oogle Shape;338;p8">
            <a:hlinkClick r:id="" action="ppaction://noaction">
              <a:snd r:embed="rId15" name="sentence_2.wav"/>
            </a:hlinkClick>
            <a:extLst>
              <a:ext uri="{FF2B5EF4-FFF2-40B4-BE49-F238E27FC236}">
                <a16:creationId xmlns:a16="http://schemas.microsoft.com/office/drawing/2014/main" id="{5A780EF0-A5BF-4F10-805A-C0B42342739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9251" y="2379978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Google Shape;338;p8">
            <a:hlinkClick r:id="" action="ppaction://noaction">
              <a:snd r:embed="rId16" name="sentence_3A.wav"/>
            </a:hlinkClick>
            <a:extLst>
              <a:ext uri="{FF2B5EF4-FFF2-40B4-BE49-F238E27FC236}">
                <a16:creationId xmlns:a16="http://schemas.microsoft.com/office/drawing/2014/main" id="{78A1A401-191E-4177-BAAC-E757AF2ED2E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3041" y="3384769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Google Shape;338;p8">
            <a:hlinkClick r:id="" action="ppaction://noaction">
              <a:snd r:embed="rId17" name="sentence_3B.wav"/>
            </a:hlinkClick>
            <a:extLst>
              <a:ext uri="{FF2B5EF4-FFF2-40B4-BE49-F238E27FC236}">
                <a16:creationId xmlns:a16="http://schemas.microsoft.com/office/drawing/2014/main" id="{7559FAC1-5D86-44B5-A568-60E14500CF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8330" y="3396345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Google Shape;338;p8">
            <a:hlinkClick r:id="" action="ppaction://noaction">
              <a:snd r:embed="rId18" name="sentence_4.wav"/>
            </a:hlinkClick>
            <a:extLst>
              <a:ext uri="{FF2B5EF4-FFF2-40B4-BE49-F238E27FC236}">
                <a16:creationId xmlns:a16="http://schemas.microsoft.com/office/drawing/2014/main" id="{12F8BA47-C60C-4AB5-9600-145268D487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6374" y="4374267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Google Shape;338;p8">
            <a:hlinkClick r:id="" action="ppaction://noaction">
              <a:snd r:embed="rId19" name="sentence_5.wav"/>
            </a:hlinkClick>
            <a:extLst>
              <a:ext uri="{FF2B5EF4-FFF2-40B4-BE49-F238E27FC236}">
                <a16:creationId xmlns:a16="http://schemas.microsoft.com/office/drawing/2014/main" id="{65D7C712-EE2E-4204-ACDD-642B13530E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7803" y="5486843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Google Shape;338;p8">
            <a:hlinkClick r:id="" action="ppaction://noaction">
              <a:snd r:embed="rId20" name="sentence_1.wav"/>
            </a:hlinkClick>
            <a:extLst>
              <a:ext uri="{FF2B5EF4-FFF2-40B4-BE49-F238E27FC236}">
                <a16:creationId xmlns:a16="http://schemas.microsoft.com/office/drawing/2014/main" id="{F5B66CB2-43DD-45F3-A582-779F0CA61C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1498" y="1467436"/>
            <a:ext cx="444762" cy="40006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609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509</Words>
  <Application>Microsoft Office PowerPoint</Application>
  <PresentationFormat>Widescreen</PresentationFormat>
  <Paragraphs>122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Bookshelf Symbol 7</vt:lpstr>
      <vt:lpstr>Calibri</vt:lpstr>
      <vt:lpstr>Calibri Light</vt:lpstr>
      <vt:lpstr>Cavolini</vt:lpstr>
      <vt:lpstr>Century Gothic</vt:lpstr>
      <vt:lpstr>Modern Love</vt:lpstr>
      <vt:lpstr>Symbol</vt:lpstr>
      <vt:lpstr>Wingdings</vt:lpstr>
      <vt:lpstr>Office Theme</vt:lpstr>
      <vt:lpstr>1_Office Theme</vt:lpstr>
      <vt:lpstr>Saying where you are going and what there is there</vt:lpstr>
      <vt:lpstr>prononcer</vt:lpstr>
      <vt:lpstr>prononcer</vt:lpstr>
      <vt:lpstr>prononcer</vt:lpstr>
      <vt:lpstr>prononcer</vt:lpstr>
      <vt:lpstr>prononcer</vt:lpstr>
      <vt:lpstr>prononcer</vt:lpstr>
      <vt:lpstr>prononcer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Quique</dc:title>
  <dc:creator>Paula</dc:creator>
  <cp:lastModifiedBy>Rachel Hawkes</cp:lastModifiedBy>
  <cp:revision>22</cp:revision>
  <dcterms:created xsi:type="dcterms:W3CDTF">2022-01-14T09:06:54Z</dcterms:created>
  <dcterms:modified xsi:type="dcterms:W3CDTF">2023-02-19T19:41:11Z</dcterms:modified>
</cp:coreProperties>
</file>