
<file path=[Content_Types].xml><?xml version="1.0" encoding="utf-8"?>
<Types xmlns="http://schemas.openxmlformats.org/package/2006/content-types">
  <Default Extension="gif" ContentType="image/gif"/>
  <Default Extension="jpeg" ContentType="image/jpeg"/>
  <Default Extension="mkv" ContentType="video/unknown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3" r:id="rId2"/>
  </p:sldMasterIdLst>
  <p:notesMasterIdLst>
    <p:notesMasterId r:id="rId14"/>
  </p:notesMasterIdLst>
  <p:sldIdLst>
    <p:sldId id="275" r:id="rId3"/>
    <p:sldId id="379" r:id="rId4"/>
    <p:sldId id="736" r:id="rId5"/>
    <p:sldId id="469" r:id="rId6"/>
    <p:sldId id="490" r:id="rId7"/>
    <p:sldId id="745" r:id="rId8"/>
    <p:sldId id="542" r:id="rId9"/>
    <p:sldId id="746" r:id="rId10"/>
    <p:sldId id="357" r:id="rId11"/>
    <p:sldId id="747" r:id="rId12"/>
    <p:sldId id="290" r:id="rId1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0066"/>
    <a:srgbClr val="EFF9FB"/>
    <a:srgbClr val="786EB1"/>
    <a:srgbClr val="19586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1573" autoAdjust="0"/>
    <p:restoredTop sz="50626" autoAdjust="0"/>
  </p:normalViewPr>
  <p:slideViewPr>
    <p:cSldViewPr snapToGrid="0">
      <p:cViewPr varScale="1">
        <p:scale>
          <a:sx n="54" d="100"/>
          <a:sy n="54" d="100"/>
        </p:scale>
        <p:origin x="2178" y="66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tableStyles" Target="tableStyles.xml"/><Relationship Id="rId3" Type="http://schemas.openxmlformats.org/officeDocument/2006/relationships/slide" Target="slides/slid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presProps" Target="presProps.xml"/><Relationship Id="rId10" Type="http://schemas.openxmlformats.org/officeDocument/2006/relationships/slide" Target="slides/slide8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DA2C99A-C469-487C-B7F3-BEA3E06E0D84}" type="datetimeFigureOut">
              <a:rPr lang="en-GB" smtClean="0"/>
              <a:t>29/09/2023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F88A7DB-3951-47CF-8E53-B42241E8667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6735921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4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</p:spPr>
      </p:sp>
      <p:sp>
        <p:nvSpPr>
          <p:cNvPr id="285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5680" cy="3599640"/>
          </a:xfrm>
          <a:prstGeom prst="rect">
            <a:avLst/>
          </a:prstGeom>
        </p:spPr>
        <p:txBody>
          <a:bodyPr lIns="0" tIns="0" rIns="0" bIns="0"/>
          <a:lstStyle/>
          <a:p>
            <a:pPr marL="0" indent="-216000">
              <a:lnSpc>
                <a:spcPct val="100000"/>
              </a:lnSpc>
            </a:pP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Artwork by Steve Clarke. Pronoun pictures from NCELP (www.ncelp.org). All additional pictures selected from </a:t>
            </a:r>
            <a:r>
              <a:rPr lang="en-GB" sz="1200" b="0" strike="noStrike" spc="-1" dirty="0" err="1">
                <a:solidFill>
                  <a:srgbClr val="000000"/>
                </a:solidFill>
                <a:latin typeface="Calibri"/>
                <a:ea typeface="Calibri"/>
              </a:rPr>
              <a:t>Pixabay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 and are available under a Creative Commons license, no</a:t>
            </a:r>
          </a:p>
          <a:p>
            <a:pPr marL="0" indent="-216000">
              <a:lnSpc>
                <a:spcPct val="100000"/>
              </a:lnSpc>
            </a:pP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attribution required.</a:t>
            </a:r>
            <a:endParaRPr lang="en-GB" sz="1200" b="0" strike="noStrike" spc="-1" dirty="0">
              <a:latin typeface="Arial"/>
            </a:endParaRPr>
          </a:p>
          <a:p>
            <a:pPr marL="0" indent="-216000">
              <a:lnSpc>
                <a:spcPct val="100000"/>
              </a:lnSpc>
            </a:pPr>
            <a:endParaRPr lang="en-GB" sz="1200" b="1" strike="noStrike" spc="-1" dirty="0">
              <a:solidFill>
                <a:srgbClr val="002060"/>
              </a:solidFill>
              <a:latin typeface="Century Gothic"/>
              <a:ea typeface="Century Gothic"/>
            </a:endParaRPr>
          </a:p>
          <a:p>
            <a:pPr marL="0" indent="-21600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Phonics:  revisit </a:t>
            </a:r>
            <a:r>
              <a:rPr lang="en-GB" sz="1200" b="1" strike="noStrike" spc="-1" dirty="0" err="1">
                <a:solidFill>
                  <a:srgbClr val="002060"/>
                </a:solidFill>
                <a:latin typeface="Century Gothic"/>
                <a:ea typeface="Century Gothic"/>
              </a:rPr>
              <a:t>Sfe</a:t>
            </a:r>
            <a:r>
              <a:rPr lang="en-GB" sz="1200" b="1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 (Silent Final [e])</a:t>
            </a:r>
            <a:endParaRPr lang="it-IT" sz="1200" b="0" i="1" strike="noStrike" spc="-1" dirty="0">
              <a:solidFill>
                <a:srgbClr val="002060"/>
              </a:solidFill>
              <a:latin typeface="Century Gothic"/>
              <a:ea typeface="Century Gothic"/>
            </a:endParaRPr>
          </a:p>
          <a:p>
            <a:pPr marL="0" indent="-216000">
              <a:lnSpc>
                <a:spcPct val="100000"/>
              </a:lnSpc>
            </a:pPr>
            <a:endParaRPr lang="it-IT" sz="1200" b="1" strike="noStrike" spc="-1" dirty="0">
              <a:solidFill>
                <a:srgbClr val="002060"/>
              </a:solidFill>
              <a:latin typeface="Century Gothic"/>
              <a:ea typeface="Century Gothic"/>
            </a:endParaRPr>
          </a:p>
          <a:p>
            <a:pPr marL="0" indent="-216000">
              <a:lnSpc>
                <a:spcPct val="100000"/>
              </a:lnSpc>
            </a:pPr>
            <a:r>
              <a:rPr lang="it-IT" sz="1200" b="1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Vocabulary </a:t>
            </a:r>
            <a:r>
              <a:rPr lang="it-IT" sz="1200" b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(new words in </a:t>
            </a:r>
            <a:r>
              <a:rPr lang="it-IT" sz="1200" b="1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bold</a:t>
            </a:r>
            <a:r>
              <a:rPr lang="it-IT" sz="1200" b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): </a:t>
            </a:r>
            <a:r>
              <a:rPr lang="fr-FR" sz="1200" b="0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avoir [8] j’ai [8] il a [8] elle a [8]un [3] une [3] animal [1002] chambre [633]  livre [358] maison  [325] professeur/ professeure [110] </a:t>
            </a:r>
            <a:r>
              <a:rPr lang="fr-FR" sz="1200" b="1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problème </a:t>
            </a:r>
            <a:r>
              <a:rPr lang="fr-FR" sz="1200" b="0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[188] </a:t>
            </a:r>
            <a:r>
              <a:rPr lang="fr-FR" sz="1200" b="1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tâche</a:t>
            </a:r>
            <a:r>
              <a:rPr lang="fr-FR" sz="1200" b="0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 [887] amusant [4695] différent [350] idéal [1429] important [215] indépendant [854</a:t>
            </a:r>
            <a:r>
              <a:rPr lang="fr-FR" sz="1200" b="0" i="0" strike="noStrike" spc="-1">
                <a:solidFill>
                  <a:srgbClr val="002060"/>
                </a:solidFill>
                <a:latin typeface="Century Gothic"/>
                <a:ea typeface="Century Gothic"/>
              </a:rPr>
              <a:t>] inquiet [1392] lent </a:t>
            </a:r>
            <a:r>
              <a:rPr lang="fr-FR" sz="1200" b="0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[2572] </a:t>
            </a:r>
            <a:r>
              <a:rPr lang="fr-FR" sz="1200" b="1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lourd [</a:t>
            </a:r>
            <a:r>
              <a:rPr lang="fr-FR" sz="1200" b="0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1026] parfait [1600</a:t>
            </a:r>
            <a:r>
              <a:rPr lang="fr-FR" sz="1200" b="0" i="0" strike="noStrike" spc="-1">
                <a:solidFill>
                  <a:srgbClr val="002060"/>
                </a:solidFill>
                <a:latin typeface="Century Gothic"/>
                <a:ea typeface="Century Gothic"/>
              </a:rPr>
              <a:t>] sage </a:t>
            </a:r>
            <a:r>
              <a:rPr lang="fr-FR" sz="1200" b="0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[2643] strict [1859] très [66] </a:t>
            </a:r>
          </a:p>
          <a:p>
            <a:pPr marL="0" indent="-216000">
              <a:lnSpc>
                <a:spcPct val="100000"/>
              </a:lnSpc>
            </a:pPr>
            <a:endParaRPr lang="en-GB" sz="1100" b="0" dirty="0">
              <a:solidFill>
                <a:schemeClr val="dk1"/>
              </a:solidFill>
              <a:effectLst/>
              <a:latin typeface="Century Gothic" panose="020B0502020202020204" pitchFamily="34" charset="0"/>
              <a:ea typeface="+mn-ea"/>
              <a:cs typeface="+mn-cs"/>
            </a:endParaRPr>
          </a:p>
          <a:p>
            <a:pPr marL="0" indent="-216000">
              <a:lnSpc>
                <a:spcPct val="100000"/>
              </a:lnSpc>
            </a:pPr>
            <a:r>
              <a:rPr lang="en-GB" sz="1100" b="1" dirty="0">
                <a:solidFill>
                  <a:schemeClr val="dk1"/>
                </a:solidFill>
                <a:effectLst/>
                <a:latin typeface="Century Gothic" panose="020B0502020202020204" pitchFamily="34" charset="0"/>
                <a:ea typeface="+mn-ea"/>
                <a:cs typeface="+mn-cs"/>
              </a:rPr>
              <a:t>Revisit 1</a:t>
            </a:r>
            <a:r>
              <a:rPr lang="en-GB" sz="1100" dirty="0">
                <a:solidFill>
                  <a:schemeClr val="dk1"/>
                </a:solidFill>
                <a:effectLst/>
                <a:latin typeface="Century Gothic" panose="020B0502020202020204" pitchFamily="34" charset="0"/>
                <a:ea typeface="+mn-ea"/>
                <a:cs typeface="+mn-cs"/>
              </a:rPr>
              <a:t>: </a:t>
            </a:r>
            <a:r>
              <a:rPr lang="fr-FR" sz="1100" dirty="0">
                <a:solidFill>
                  <a:schemeClr val="dk1"/>
                </a:solidFill>
                <a:effectLst/>
                <a:latin typeface="Century Gothic" panose="020B0502020202020204" pitchFamily="34" charset="0"/>
                <a:ea typeface="+mn-ea"/>
                <a:cs typeface="+mn-cs"/>
              </a:rPr>
              <a:t>êtes [5] vous [50] ensemble [124] maintenant [192] toujours [103] rarement [2535] souvent [287]</a:t>
            </a:r>
            <a:br>
              <a:rPr lang="fr-FR" sz="1100" dirty="0">
                <a:solidFill>
                  <a:schemeClr val="dk1"/>
                </a:solidFill>
                <a:effectLst/>
                <a:latin typeface="Century Gothic" panose="020B0502020202020204" pitchFamily="34" charset="0"/>
                <a:ea typeface="+mn-ea"/>
                <a:cs typeface="+mn-cs"/>
              </a:rPr>
            </a:br>
            <a:r>
              <a:rPr lang="en-GB" sz="1100" b="1" dirty="0">
                <a:solidFill>
                  <a:schemeClr val="dk1"/>
                </a:solidFill>
                <a:effectLst/>
                <a:latin typeface="Century Gothic" panose="020B0502020202020204" pitchFamily="34" charset="0"/>
                <a:ea typeface="+mn-ea"/>
                <a:cs typeface="+mn-cs"/>
              </a:rPr>
              <a:t>Revisit 2</a:t>
            </a:r>
            <a:r>
              <a:rPr lang="en-GB" sz="1100" dirty="0">
                <a:solidFill>
                  <a:schemeClr val="dk1"/>
                </a:solidFill>
                <a:effectLst/>
                <a:latin typeface="Century Gothic" panose="020B0502020202020204" pitchFamily="34" charset="0"/>
                <a:ea typeface="+mn-ea"/>
                <a:cs typeface="+mn-cs"/>
              </a:rPr>
              <a:t>: </a:t>
            </a:r>
            <a:r>
              <a:rPr lang="fr-FR" sz="1100" dirty="0" err="1">
                <a:solidFill>
                  <a:schemeClr val="dk1"/>
                </a:solidFill>
                <a:effectLst/>
                <a:latin typeface="Century Gothic" panose="020B0502020202020204" pitchFamily="34" charset="0"/>
                <a:ea typeface="+mn-ea"/>
                <a:cs typeface="+mn-cs"/>
              </a:rPr>
              <a:t>revisit</a:t>
            </a:r>
            <a:r>
              <a:rPr lang="fr-FR" sz="1100" dirty="0">
                <a:solidFill>
                  <a:schemeClr val="dk1"/>
                </a:solidFill>
                <a:effectLst/>
                <a:latin typeface="Century Gothic" panose="020B0502020202020204" pitchFamily="34" charset="0"/>
                <a:ea typeface="+mn-ea"/>
                <a:cs typeface="+mn-cs"/>
              </a:rPr>
              <a:t> chanter [1820] écouter [429] regarder [425] chercher [336] parler [106] passer [90] rester [100]</a:t>
            </a:r>
            <a:br>
              <a:rPr lang="en-GB" sz="1100" dirty="0">
                <a:solidFill>
                  <a:schemeClr val="dk1"/>
                </a:solidFill>
                <a:effectLst/>
                <a:latin typeface="Century Gothic" panose="020B0502020202020204" pitchFamily="34" charset="0"/>
                <a:ea typeface="+mn-ea"/>
                <a:cs typeface="+mn-cs"/>
              </a:rPr>
            </a:br>
            <a:endParaRPr lang="en-GB" sz="1100" dirty="0">
              <a:solidFill>
                <a:schemeClr val="dk1"/>
              </a:solidFill>
              <a:effectLst/>
              <a:latin typeface="Century Gothic" panose="020B0502020202020204" pitchFamily="34" charset="0"/>
              <a:ea typeface="+mn-ea"/>
              <a:cs typeface="+mn-cs"/>
            </a:endParaRPr>
          </a:p>
          <a:p>
            <a:pPr marL="216000" indent="-216000">
              <a:lnSpc>
                <a:spcPct val="100000"/>
              </a:lnSpc>
            </a:pPr>
            <a:r>
              <a:rPr lang="en-GB" sz="1100" dirty="0" err="1">
                <a:solidFill>
                  <a:schemeClr val="dk1"/>
                </a:solidFill>
                <a:effectLst/>
                <a:latin typeface="Century Gothic" panose="020B0502020202020204" pitchFamily="34" charset="0"/>
                <a:ea typeface="+mn-ea"/>
                <a:cs typeface="+mn-cs"/>
              </a:rPr>
              <a:t>Londsale</a:t>
            </a:r>
            <a:r>
              <a:rPr lang="en-GB" sz="1100" dirty="0">
                <a:solidFill>
                  <a:schemeClr val="dk1"/>
                </a:solidFill>
                <a:effectLst/>
                <a:latin typeface="Century Gothic" panose="020B0502020202020204" pitchFamily="34" charset="0"/>
                <a:ea typeface="+mn-ea"/>
                <a:cs typeface="+mn-cs"/>
              </a:rPr>
              <a:t>, D., &amp; Le Bras, Y.  (2009). </a:t>
            </a:r>
            <a:r>
              <a:rPr lang="en-GB" sz="1100" i="1" dirty="0">
                <a:solidFill>
                  <a:schemeClr val="dk1"/>
                </a:solidFill>
                <a:effectLst/>
                <a:latin typeface="Century Gothic" panose="020B0502020202020204" pitchFamily="34" charset="0"/>
                <a:ea typeface="+mn-ea"/>
                <a:cs typeface="+mn-cs"/>
              </a:rPr>
              <a:t>A Frequency Dictionary of French: Core vocabulary for learners </a:t>
            </a:r>
            <a:r>
              <a:rPr lang="en-GB" sz="1100" dirty="0">
                <a:solidFill>
                  <a:schemeClr val="dk1"/>
                </a:solidFill>
                <a:effectLst/>
                <a:latin typeface="Century Gothic" panose="020B0502020202020204" pitchFamily="34" charset="0"/>
                <a:ea typeface="+mn-ea"/>
                <a:cs typeface="+mn-cs"/>
              </a:rPr>
              <a:t>London: Routledge.</a:t>
            </a:r>
          </a:p>
          <a:p>
            <a:pPr marL="216000" indent="-216000">
              <a:lnSpc>
                <a:spcPct val="100000"/>
              </a:lnSpc>
            </a:pPr>
            <a:endParaRPr lang="en-GB" sz="1100" b="0" strike="noStrike" spc="-1" dirty="0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r>
              <a:rPr lang="en-GB" sz="11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The frequency rankings for words that occur in this PowerPoint which have been</a:t>
            </a:r>
            <a:r>
              <a:rPr lang="en-GB" sz="1100" b="0" i="1" strike="noStrike" spc="-1" dirty="0">
                <a:solidFill>
                  <a:srgbClr val="000000"/>
                </a:solidFill>
                <a:latin typeface="Calibri"/>
                <a:ea typeface="Calibri"/>
              </a:rPr>
              <a:t> previously</a:t>
            </a:r>
            <a:r>
              <a:rPr lang="en-GB" sz="11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 introduced in these resources are given in the SOW and in the resources that first</a:t>
            </a:r>
          </a:p>
          <a:p>
            <a:pPr marL="216000" indent="-216000">
              <a:lnSpc>
                <a:spcPct val="100000"/>
              </a:lnSpc>
            </a:pPr>
            <a:r>
              <a:rPr lang="en-GB" sz="11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introduced and formally re-visited those words. </a:t>
            </a:r>
            <a:endParaRPr lang="en-GB" sz="1100" b="0" strike="noStrike" spc="-1" dirty="0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For any </a:t>
            </a:r>
            <a:r>
              <a:rPr lang="en-GB" sz="1200" b="0" i="1" strike="noStrike" spc="-1" dirty="0">
                <a:solidFill>
                  <a:srgbClr val="000000"/>
                </a:solidFill>
                <a:latin typeface="Calibri"/>
                <a:ea typeface="Calibri"/>
              </a:rPr>
              <a:t>other 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words that occur incidentally in this PowerPoint, frequency rankings will be provided in the notes field wherever possible.</a:t>
            </a:r>
            <a:endParaRPr lang="en-GB" sz="1200" b="0" strike="noStrike" spc="-1" dirty="0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endParaRPr lang="en-GB" sz="1200" b="0" strike="noStrike" spc="-1" dirty="0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endParaRPr lang="en-GB" sz="1200" b="0" strike="noStrike" spc="-1" dirty="0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endParaRPr lang="en-GB" sz="1200" b="0" strike="noStrike" spc="-1" dirty="0">
              <a:latin typeface="Arial"/>
            </a:endParaRPr>
          </a:p>
        </p:txBody>
      </p:sp>
      <p:sp>
        <p:nvSpPr>
          <p:cNvPr id="286" name="CustomShape 3"/>
          <p:cNvSpPr/>
          <p:nvPr/>
        </p:nvSpPr>
        <p:spPr>
          <a:xfrm>
            <a:off x="3884760" y="8685360"/>
            <a:ext cx="2971080" cy="4579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CD74213-264C-415B-8B29-4DFEF3354BDA}" type="slidenum">
              <a:rPr kumimoji="0" lang="en-GB" sz="1200" b="0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en-GB" sz="12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4813" cy="3084513"/>
          </a:xfrm>
          <a:prstGeom prst="rect">
            <a:avLst/>
          </a:prstGeom>
        </p:spPr>
      </p:sp>
      <p:sp>
        <p:nvSpPr>
          <p:cNvPr id="309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4960" cy="3598920"/>
          </a:xfrm>
          <a:prstGeom prst="rect">
            <a:avLst/>
          </a:prstGeom>
        </p:spPr>
        <p:txBody>
          <a:bodyPr lIns="0" tIns="0" rIns="0" bIns="0"/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HANDOUT</a:t>
            </a:r>
            <a:endParaRPr lang="en-GB" dirty="0"/>
          </a:p>
          <a:p>
            <a:pPr>
              <a:lnSpc>
                <a:spcPct val="100000"/>
              </a:lnSpc>
            </a:pPr>
            <a:endParaRPr lang="en-GB" sz="1200" b="0" strike="noStrike" spc="-1" dirty="0">
              <a:latin typeface="Arial"/>
            </a:endParaRPr>
          </a:p>
        </p:txBody>
      </p:sp>
      <p:sp>
        <p:nvSpPr>
          <p:cNvPr id="310" name="CustomShape 3"/>
          <p:cNvSpPr/>
          <p:nvPr/>
        </p:nvSpPr>
        <p:spPr>
          <a:xfrm>
            <a:off x="3884760" y="8685360"/>
            <a:ext cx="2970360" cy="4572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0E67E6C-8E78-4A5B-9102-73F3F0679BAE}" type="slidenum">
              <a:rPr kumimoji="0" lang="en-GB" sz="1200" b="0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+mn-cs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en-GB" sz="12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00988627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0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</p:spPr>
      </p:sp>
      <p:sp>
        <p:nvSpPr>
          <p:cNvPr id="321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5680" cy="3599640"/>
          </a:xfrm>
          <a:prstGeom prst="rect">
            <a:avLst/>
          </a:prstGeom>
        </p:spPr>
        <p:txBody>
          <a:bodyPr lIns="0" tIns="0" rIns="0" bIns="0"/>
          <a:lstStyle/>
          <a:p>
            <a:pPr marL="216000" indent="-216000">
              <a:lnSpc>
                <a:spcPct val="100000"/>
              </a:lnSpc>
            </a:pPr>
            <a:endParaRPr lang="en-GB" sz="1200" b="0" strike="noStrike" spc="-1" dirty="0">
              <a:latin typeface="Arial"/>
            </a:endParaRPr>
          </a:p>
        </p:txBody>
      </p:sp>
      <p:sp>
        <p:nvSpPr>
          <p:cNvPr id="322" name="CustomShape 3"/>
          <p:cNvSpPr/>
          <p:nvPr/>
        </p:nvSpPr>
        <p:spPr>
          <a:xfrm>
            <a:off x="3884760" y="8685360"/>
            <a:ext cx="2971080" cy="4579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8A66831-990D-4F2F-9C07-338AF4E9D4C0}" type="slidenum">
              <a:rPr kumimoji="0" lang="en-GB" sz="1200" b="0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en-GB" sz="12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43002359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7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</p:spPr>
      </p:sp>
      <p:sp>
        <p:nvSpPr>
          <p:cNvPr id="288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5680" cy="3599640"/>
          </a:xfrm>
          <a:prstGeom prst="rect">
            <a:avLst/>
          </a:prstGeom>
        </p:spPr>
        <p:txBody>
          <a:bodyPr lIns="0" tIns="0" rIns="0" bIns="0"/>
          <a:lstStyle/>
          <a:p>
            <a:pPr marL="216000" indent="-21600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Timing: 1 minute</a:t>
            </a:r>
            <a:endParaRPr lang="en-GB" sz="1200" b="0" strike="noStrike" spc="-1" dirty="0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endParaRPr lang="en-GB" sz="1200" b="0" strike="noStrike" spc="-1" dirty="0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Aim: 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to present and practise SSC Silent Final –e.</a:t>
            </a:r>
            <a:endParaRPr lang="en-GB" sz="1200" b="1" strike="noStrike" spc="-1" dirty="0">
              <a:solidFill>
                <a:srgbClr val="000000"/>
              </a:solidFill>
              <a:latin typeface="Calibri"/>
              <a:ea typeface="Calibri"/>
            </a:endParaRPr>
          </a:p>
          <a:p>
            <a:pPr marL="216000" indent="-216000">
              <a:lnSpc>
                <a:spcPct val="100000"/>
              </a:lnSpc>
            </a:pPr>
            <a:endParaRPr lang="en-GB" sz="1200" b="0" strike="noStrike" spc="-1" dirty="0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Procedure:</a:t>
            </a:r>
            <a:endParaRPr lang="en-GB" sz="1200" b="0" strike="noStrike" spc="-1" dirty="0">
              <a:latin typeface="Arial"/>
            </a:endParaRPr>
          </a:p>
          <a:p>
            <a:pPr marL="228600" indent="-227880">
              <a:lnSpc>
                <a:spcPct val="100000"/>
              </a:lnSpc>
              <a:buClr>
                <a:srgbClr val="000000"/>
              </a:buClr>
              <a:buFont typeface="Calibri"/>
              <a:buAutoNum type="arabicPeriod"/>
            </a:pP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Introduce and elicit the pronunciation of the </a:t>
            </a: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individual SSC [</a:t>
            </a:r>
            <a:r>
              <a:rPr lang="en-GB" sz="1200" b="1" strike="noStrike" spc="-1" dirty="0" err="1">
                <a:solidFill>
                  <a:srgbClr val="000000"/>
                </a:solidFill>
                <a:latin typeface="Calibri"/>
                <a:ea typeface="Calibri"/>
              </a:rPr>
              <a:t>SFe</a:t>
            </a: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] 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the </a:t>
            </a: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source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 word ‘</a:t>
            </a:r>
            <a:r>
              <a:rPr lang="en-GB" sz="1200" b="1" strike="noStrike" spc="-1" dirty="0" err="1">
                <a:solidFill>
                  <a:srgbClr val="000000"/>
                </a:solidFill>
                <a:latin typeface="Calibri"/>
                <a:ea typeface="Calibri"/>
              </a:rPr>
              <a:t>timide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’ with gesture, if using.</a:t>
            </a:r>
            <a:endParaRPr lang="en-GB" sz="1200" b="0" strike="noStrike" spc="-1" dirty="0">
              <a:latin typeface="Arial"/>
            </a:endParaRPr>
          </a:p>
          <a:p>
            <a:pPr marL="228600" indent="-227880">
              <a:lnSpc>
                <a:spcPct val="100000"/>
              </a:lnSpc>
              <a:buClr>
                <a:srgbClr val="000000"/>
              </a:buClr>
              <a:buFont typeface="Calibri"/>
              <a:buAutoNum type="arabicPeriod"/>
            </a:pP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Click to bring on the picture and get pupils to repeat (with gesture, if using).</a:t>
            </a:r>
          </a:p>
          <a:p>
            <a:pPr marL="228600" indent="-227880">
              <a:lnSpc>
                <a:spcPct val="100000"/>
              </a:lnSpc>
              <a:buClr>
                <a:srgbClr val="000000"/>
              </a:buClr>
              <a:buFont typeface="Calibri"/>
              <a:buAutoNum type="arabicPeriod"/>
            </a:pPr>
            <a:r>
              <a:rPr lang="en-GB" sz="1200" b="0" strike="noStrike" spc="-1" dirty="0">
                <a:solidFill>
                  <a:srgbClr val="000000"/>
                </a:solidFill>
                <a:latin typeface="Calibri"/>
              </a:rPr>
              <a:t>Move to the next slide to present and practise the cluster words.</a:t>
            </a:r>
            <a:endParaRPr lang="en-GB" sz="120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endParaRPr lang="en-GB" sz="1200" b="0" strike="noStrike" spc="-1" dirty="0">
              <a:latin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200" b="1" strike="noStrike" spc="-1" dirty="0">
                <a:latin typeface="Arial"/>
              </a:rPr>
              <a:t>Suggested gesture</a:t>
            </a:r>
            <a:r>
              <a:rPr lang="en-GB" sz="1200" b="0" strike="noStrike" spc="-1" dirty="0">
                <a:latin typeface="Arial"/>
              </a:rPr>
              <a:t>:</a:t>
            </a:r>
            <a:br>
              <a:rPr lang="en-GB" sz="1200" b="0" strike="noStrike" spc="-1" dirty="0">
                <a:latin typeface="Arial"/>
              </a:rPr>
            </a:br>
            <a:r>
              <a:rPr lang="en-GB" sz="1200" b="0" strike="noStrike" spc="-1" dirty="0">
                <a:latin typeface="Arial"/>
              </a:rPr>
              <a:t>Bring up the palm of one hand in a gesture of covering / hiding the face.</a:t>
            </a:r>
            <a:br>
              <a:rPr lang="en-GB" sz="1200" b="0" strike="noStrike" spc="-1" dirty="0">
                <a:latin typeface="Arial"/>
              </a:rPr>
            </a:br>
            <a:r>
              <a:rPr lang="en-GB" sz="1200" b="0" strike="noStrike" spc="-1" dirty="0">
                <a:latin typeface="Arial"/>
              </a:rPr>
              <a:t>This is like the 4</a:t>
            </a:r>
            <a:r>
              <a:rPr lang="en-GB" sz="1200" b="0" strike="noStrike" spc="-1" baseline="30000" dirty="0">
                <a:latin typeface="Arial"/>
              </a:rPr>
              <a:t>th</a:t>
            </a:r>
            <a:r>
              <a:rPr lang="en-GB" sz="1200" b="0" strike="noStrike" spc="-1" dirty="0">
                <a:latin typeface="Arial"/>
              </a:rPr>
              <a:t> video on the BSL site, here: https://www.signbsl.com/sign/shy </a:t>
            </a:r>
            <a:endParaRPr lang="en-US" dirty="0"/>
          </a:p>
        </p:txBody>
      </p:sp>
      <p:sp>
        <p:nvSpPr>
          <p:cNvPr id="289" name="CustomShape 3"/>
          <p:cNvSpPr/>
          <p:nvPr/>
        </p:nvSpPr>
        <p:spPr>
          <a:xfrm>
            <a:off x="3884760" y="8685360"/>
            <a:ext cx="2971080" cy="4579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2D099D3-7515-44A9-9431-B3F3D19D5CE0}" type="slidenum">
              <a:rPr kumimoji="0" lang="en-GB" sz="1200" b="0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GB" sz="12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2339116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7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</p:spPr>
      </p:sp>
      <p:sp>
        <p:nvSpPr>
          <p:cNvPr id="288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5680" cy="3599640"/>
          </a:xfrm>
          <a:prstGeom prst="rect">
            <a:avLst/>
          </a:prstGeom>
        </p:spPr>
        <p:txBody>
          <a:bodyPr lIns="0" tIns="0" rIns="0" bIns="0"/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Timing: 2 minutes</a:t>
            </a:r>
            <a:endParaRPr lang="en-GB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Aim: </a:t>
            </a:r>
            <a:r>
              <a:rPr lang="en-GB" b="0" dirty="0"/>
              <a:t>To introduce/consolidate SSC </a:t>
            </a:r>
            <a:r>
              <a:rPr lang="en-GB" b="1" dirty="0"/>
              <a:t>[</a:t>
            </a:r>
            <a:r>
              <a:rPr lang="en-GB" b="1" dirty="0" err="1"/>
              <a:t>SFe</a:t>
            </a:r>
            <a:r>
              <a:rPr lang="en-GB" b="1" dirty="0"/>
              <a:t>]</a:t>
            </a:r>
            <a:endParaRPr lang="en-GB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Procedure:</a:t>
            </a:r>
            <a:endParaRPr lang="en-GB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dirty="0"/>
              <a:t>1. Practise the pronunciation of the </a:t>
            </a:r>
            <a:r>
              <a:rPr lang="en-GB" b="1" dirty="0"/>
              <a:t>individual SSC [</a:t>
            </a:r>
            <a:r>
              <a:rPr lang="en-GB" b="1" dirty="0" err="1"/>
              <a:t>SFe</a:t>
            </a:r>
            <a:r>
              <a:rPr lang="en-GB" b="1" dirty="0"/>
              <a:t>] </a:t>
            </a:r>
            <a:r>
              <a:rPr lang="en-GB" dirty="0"/>
              <a:t>and then the </a:t>
            </a:r>
            <a:r>
              <a:rPr lang="en-GB" b="1" dirty="0"/>
              <a:t>source</a:t>
            </a:r>
            <a:r>
              <a:rPr lang="en-GB" dirty="0"/>
              <a:t> word again ‘</a:t>
            </a:r>
            <a:r>
              <a:rPr lang="en-GB" b="1" dirty="0" err="1"/>
              <a:t>timide</a:t>
            </a:r>
            <a:r>
              <a:rPr lang="en-GB" dirty="0"/>
              <a:t>’ (with gesture, if using).</a:t>
            </a:r>
            <a:br>
              <a:rPr lang="en-GB" dirty="0"/>
            </a:br>
            <a:r>
              <a:rPr lang="en-GB" dirty="0"/>
              <a:t>2. Then present and elicit the pronunciation of the four </a:t>
            </a:r>
            <a:r>
              <a:rPr lang="en-GB" b="1" dirty="0"/>
              <a:t>cluster</a:t>
            </a:r>
            <a:r>
              <a:rPr lang="en-GB" dirty="0"/>
              <a:t> words.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Frequency: </a:t>
            </a:r>
            <a:br>
              <a:rPr lang="en-GB" dirty="0"/>
            </a:br>
            <a:r>
              <a:rPr lang="en-GB" b="1" dirty="0"/>
              <a:t>monde</a:t>
            </a:r>
            <a:r>
              <a:rPr lang="en-GB" dirty="0"/>
              <a:t> [77] </a:t>
            </a:r>
            <a:r>
              <a:rPr lang="en-GB" b="1" dirty="0" err="1"/>
              <a:t>moderne</a:t>
            </a:r>
            <a:r>
              <a:rPr lang="en-GB" b="1" dirty="0"/>
              <a:t> </a:t>
            </a:r>
            <a:r>
              <a:rPr lang="en-GB" b="0" dirty="0"/>
              <a:t>[1239]</a:t>
            </a:r>
            <a:r>
              <a:rPr lang="en-GB" dirty="0"/>
              <a:t> </a:t>
            </a:r>
            <a:r>
              <a:rPr lang="en-GB" b="1" dirty="0"/>
              <a:t>centre </a:t>
            </a:r>
            <a:r>
              <a:rPr lang="en-GB" dirty="0"/>
              <a:t>[491] </a:t>
            </a:r>
            <a:r>
              <a:rPr lang="en-GB" b="1" dirty="0"/>
              <a:t>vie</a:t>
            </a:r>
            <a:r>
              <a:rPr lang="en-GB" dirty="0"/>
              <a:t> [132] </a:t>
            </a:r>
            <a:r>
              <a:rPr lang="en-GB" b="1" dirty="0" err="1"/>
              <a:t>douze</a:t>
            </a:r>
            <a:r>
              <a:rPr lang="en-GB" dirty="0"/>
              <a:t> [1664] </a:t>
            </a:r>
            <a:r>
              <a:rPr lang="en-GB" b="1" dirty="0" err="1"/>
              <a:t>timide</a:t>
            </a:r>
            <a:r>
              <a:rPr lang="en-GB" b="1" dirty="0"/>
              <a:t> </a:t>
            </a:r>
            <a:r>
              <a:rPr lang="en-GB" dirty="0"/>
              <a:t>[3835]</a:t>
            </a:r>
            <a:br>
              <a:rPr lang="en-GB" dirty="0"/>
            </a:br>
            <a:r>
              <a:rPr lang="en-GB" sz="1200" b="0" i="0" dirty="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Source: </a:t>
            </a:r>
            <a:r>
              <a:rPr lang="en-GB" sz="1200" dirty="0" err="1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Londsale</a:t>
            </a:r>
            <a:r>
              <a:rPr lang="en-GB" sz="1200" dirty="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, D., &amp; Le Bras, Y. (2009). </a:t>
            </a:r>
            <a:r>
              <a:rPr lang="en-GB" sz="1200" i="1" dirty="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 Frequency Dictionary of French: Core vocabulary for learners </a:t>
            </a:r>
            <a:r>
              <a:rPr lang="en-GB" sz="1200" dirty="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London: Routledge.</a:t>
            </a:r>
            <a:endParaRPr lang="en-GB" dirty="0"/>
          </a:p>
        </p:txBody>
      </p:sp>
      <p:sp>
        <p:nvSpPr>
          <p:cNvPr id="289" name="CustomShape 3"/>
          <p:cNvSpPr/>
          <p:nvPr/>
        </p:nvSpPr>
        <p:spPr>
          <a:xfrm>
            <a:off x="3884760" y="8685360"/>
            <a:ext cx="2971080" cy="4579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2D099D3-7515-44A9-9431-B3F3D19D5CE0}" type="slidenum">
              <a:rPr kumimoji="0" lang="en-GB" sz="1200" b="0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GB" sz="12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1714151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Google Shape;164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65" name="Google Shape;165;p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Timing: 1 minute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Aim: </a:t>
            </a:r>
            <a:r>
              <a:rPr lang="en-GB" b="0" dirty="0"/>
              <a:t>to revisit 1</a:t>
            </a:r>
            <a:r>
              <a:rPr lang="en-GB" b="0" baseline="30000" dirty="0"/>
              <a:t>st </a:t>
            </a:r>
            <a:r>
              <a:rPr lang="en-GB" b="0" dirty="0"/>
              <a:t>and 3</a:t>
            </a:r>
            <a:r>
              <a:rPr lang="en-GB" b="0" baseline="30000" dirty="0"/>
              <a:t>rd</a:t>
            </a:r>
            <a:r>
              <a:rPr lang="en-GB" b="0" dirty="0"/>
              <a:t> person singular of ‘</a:t>
            </a:r>
            <a:r>
              <a:rPr lang="en-GB" b="0" dirty="0" err="1"/>
              <a:t>avoir</a:t>
            </a:r>
            <a:r>
              <a:rPr lang="en-GB" b="0" dirty="0"/>
              <a:t>’.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Procedure:</a:t>
            </a:r>
            <a:endParaRPr lang="en-GB" dirty="0"/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r>
              <a:rPr lang="en-GB" dirty="0"/>
              <a:t>Click to present the information.</a:t>
            </a:r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r>
              <a:rPr lang="en-GB" dirty="0"/>
              <a:t>Elicit English translations for the Spanish examples provided. 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dirty="0"/>
          </a:p>
        </p:txBody>
      </p:sp>
      <p:sp>
        <p:nvSpPr>
          <p:cNvPr id="166" name="Google Shape;166;p8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  <a:tabLst/>
              <a:defRPr/>
            </a:pPr>
            <a:fld id="{00000000-1234-1234-1234-123412341234}" type="slidenum">
              <a:rPr kumimoji="0" lang="en-GB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Calibri"/>
                <a:buNone/>
                <a:tabLst/>
                <a:defRPr/>
              </a:pPr>
              <a:t>4</a:t>
            </a:fld>
            <a:endParaRPr kumimoji="0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30572404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Google Shape;164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65" name="Google Shape;165;p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Timing: 2 minutes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Aim: </a:t>
            </a:r>
            <a:r>
              <a:rPr lang="en-GB" b="0" dirty="0"/>
              <a:t>to revisit postnominal adjective agreement. 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Procedure:</a:t>
            </a:r>
            <a:endParaRPr lang="en-GB" dirty="0"/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r>
              <a:rPr lang="en-GB" dirty="0"/>
              <a:t>Click through the animations to present the information.</a:t>
            </a:r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r>
              <a:rPr lang="en-GB" dirty="0"/>
              <a:t>Elicit English translations for the French examples provided. </a:t>
            </a:r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endParaRPr lang="en-GB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dirty="0"/>
              <a:t>Callout 1 highlights the difference between English and French.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dirty="0"/>
              <a:t>Callout 2 reminds pupils about gender agreement of adjectives ending in –e. 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dirty="0"/>
          </a:p>
        </p:txBody>
      </p:sp>
      <p:sp>
        <p:nvSpPr>
          <p:cNvPr id="166" name="Google Shape;166;p8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  <a:tabLst/>
              <a:defRPr/>
            </a:pPr>
            <a:fld id="{00000000-1234-1234-1234-123412341234}" type="slidenum">
              <a:rPr kumimoji="0" lang="en-GB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Calibri"/>
                <a:buNone/>
                <a:tabLst/>
                <a:defRPr/>
              </a:pPr>
              <a:t>5</a:t>
            </a:fld>
            <a:endParaRPr kumimoji="0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6820723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4813" cy="3084513"/>
          </a:xfrm>
          <a:prstGeom prst="rect">
            <a:avLst/>
          </a:prstGeom>
        </p:spPr>
      </p:sp>
      <p:sp>
        <p:nvSpPr>
          <p:cNvPr id="309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4960" cy="3598920"/>
          </a:xfrm>
          <a:prstGeom prst="rect">
            <a:avLst/>
          </a:prstGeom>
        </p:spPr>
        <p:txBody>
          <a:bodyPr lIns="0" tIns="0" rIns="0" bIns="0"/>
          <a:lstStyle/>
          <a:p>
            <a:pPr marL="216000" indent="-21528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Timing: 5 minutes</a:t>
            </a:r>
            <a:b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</a:br>
            <a:endParaRPr lang="en-GB" sz="1200" b="1" strike="noStrike" spc="-1" dirty="0">
              <a:solidFill>
                <a:srgbClr val="000000"/>
              </a:solidFill>
              <a:latin typeface="Calibri"/>
              <a:ea typeface="Calibri"/>
            </a:endParaRPr>
          </a:p>
          <a:p>
            <a:pPr marL="216000" indent="-21528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Aim: 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to practise written recognition of masculine and feminine adjectives and their connection to masculine and feminine nouns.</a:t>
            </a:r>
            <a:b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</a:br>
            <a:endParaRPr lang="en-GB" sz="1200" b="0" strike="noStrike" spc="-1" dirty="0">
              <a:solidFill>
                <a:srgbClr val="000000"/>
              </a:solidFill>
              <a:latin typeface="Calibri"/>
              <a:ea typeface="Calibri"/>
            </a:endParaRPr>
          </a:p>
          <a:p>
            <a:pPr marL="216000" indent="-21528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Procedure:</a:t>
            </a:r>
            <a:endParaRPr lang="en-GB" sz="1200" b="0" strike="noStrike" spc="-1" dirty="0">
              <a:latin typeface="Arial"/>
            </a:endParaRPr>
          </a:p>
          <a:p>
            <a:pPr marL="228600" marR="0" lvl="0" indent="-22716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Tx/>
              <a:buFont typeface="Century Gothic"/>
              <a:buAutoNum type="arabicPeriod"/>
              <a:tabLst/>
              <a:defRPr/>
            </a:pPr>
            <a:r>
              <a:rPr lang="en-GB" sz="1200" b="0" strike="noStrike" spc="-1" dirty="0">
                <a:latin typeface="Arial"/>
              </a:rPr>
              <a:t>Read the title and instructions and ensure the task scenario is understood. (Natalie is a new girl in Ad</a:t>
            </a:r>
            <a:r>
              <a:rPr kumimoji="0" lang="en-GB" sz="1200" b="0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</a:rPr>
              <a:t>è</a:t>
            </a:r>
            <a:r>
              <a:rPr lang="en-GB" sz="1200" b="0" strike="noStrike" spc="-1" dirty="0" err="1">
                <a:latin typeface="Arial"/>
              </a:rPr>
              <a:t>le’s</a:t>
            </a:r>
            <a:r>
              <a:rPr lang="en-GB" sz="1200" b="0" strike="noStrike" spc="-1" dirty="0">
                <a:latin typeface="Arial"/>
              </a:rPr>
              <a:t> class who seems to have everything).</a:t>
            </a:r>
          </a:p>
          <a:p>
            <a:pPr marL="228600" marR="0" lvl="0" indent="-22716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Tx/>
              <a:buFont typeface="Century Gothic"/>
              <a:buAutoNum type="arabicPeriod"/>
              <a:tabLst/>
              <a:defRPr/>
            </a:pPr>
            <a:r>
              <a:rPr lang="en-GB" sz="1200" b="0" strike="noStrike" spc="-1" dirty="0">
                <a:latin typeface="Arial"/>
              </a:rPr>
              <a:t>Pupils write the correct noun for items 1-5.</a:t>
            </a:r>
          </a:p>
          <a:p>
            <a:pPr marL="228600" marR="0" lvl="0" indent="-22716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Tx/>
              <a:buFont typeface="Century Gothic"/>
              <a:buAutoNum type="arabicPeriod"/>
              <a:tabLst/>
              <a:defRPr/>
            </a:pPr>
            <a:r>
              <a:rPr lang="en-GB" sz="1200" b="0" strike="noStrike" spc="-1" dirty="0">
                <a:latin typeface="Arial"/>
              </a:rPr>
              <a:t>Click to reveal answers and elicit English meanings of the phrases.</a:t>
            </a:r>
          </a:p>
          <a:p>
            <a:pPr marL="144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Tx/>
              <a:buFont typeface="Century Gothic"/>
              <a:buNone/>
              <a:tabLst/>
              <a:defRPr/>
            </a:pPr>
            <a:endParaRPr lang="en-GB" sz="120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endParaRPr lang="en-GB" sz="1200" b="0" strike="noStrike" spc="-1" dirty="0">
              <a:latin typeface="Arial"/>
            </a:endParaRPr>
          </a:p>
        </p:txBody>
      </p:sp>
      <p:sp>
        <p:nvSpPr>
          <p:cNvPr id="310" name="CustomShape 3"/>
          <p:cNvSpPr/>
          <p:nvPr/>
        </p:nvSpPr>
        <p:spPr>
          <a:xfrm>
            <a:off x="3884760" y="8685360"/>
            <a:ext cx="2970360" cy="4572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0E67E6C-8E78-4A5B-9102-73F3F0679BAE}" type="slidenum">
              <a:rPr kumimoji="0" lang="en-GB" sz="1200" b="0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GB" sz="12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701302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9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</p:spPr>
      </p:sp>
      <p:sp>
        <p:nvSpPr>
          <p:cNvPr id="300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5680" cy="3599640"/>
          </a:xfrm>
          <a:prstGeom prst="rect">
            <a:avLst/>
          </a:prstGeom>
        </p:spPr>
        <p:txBody>
          <a:bodyPr lIns="0" tIns="0" rIns="0" bIns="0"/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Timing: 5 minutes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Aim: </a:t>
            </a:r>
            <a:r>
              <a:rPr lang="en-GB" b="0" dirty="0"/>
              <a:t>to practise aural recognition of ‘</a:t>
            </a:r>
            <a:r>
              <a:rPr lang="en-GB" b="0" dirty="0" err="1"/>
              <a:t>elle</a:t>
            </a:r>
            <a:r>
              <a:rPr lang="en-GB" b="0" dirty="0"/>
              <a:t>’ and ‘</a:t>
            </a:r>
            <a:r>
              <a:rPr lang="en-GB" b="0" dirty="0" err="1"/>
              <a:t>il</a:t>
            </a:r>
            <a:r>
              <a:rPr lang="en-GB" b="0" dirty="0"/>
              <a:t>’ and their connection with meaning; to practise aural comprehension of postnominal adjectives and several nouns.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b="1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b="1" dirty="0"/>
              <a:t>Procedure:</a:t>
            </a:r>
            <a:endParaRPr lang="en-GB" dirty="0"/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lang="en-GB" b="0" dirty="0"/>
              <a:t>Read the instructions in French.</a:t>
            </a: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lang="en-GB" b="0" dirty="0"/>
              <a:t>Ask pupils to write 1-5 in their books.</a:t>
            </a:r>
          </a:p>
          <a:p>
            <a:pPr marL="228600" lvl="0" indent="-228600" algn="l" rtl="0">
              <a:spcBef>
                <a:spcPts val="0"/>
              </a:spcBef>
              <a:spcAft>
                <a:spcPts val="0"/>
              </a:spcAft>
              <a:buAutoNum type="arabicPeriod"/>
            </a:pPr>
            <a:r>
              <a:rPr lang="en-GB" b="0" dirty="0"/>
              <a:t>Tell them that they will hear Claudine (Adèle and Pierre’s mum) telling a friend about the terrible week her children are having at school. Tell pupils they need to pay attention to whether they hear “</a:t>
            </a:r>
            <a:r>
              <a:rPr lang="en-GB" b="0" dirty="0" err="1"/>
              <a:t>elle</a:t>
            </a:r>
            <a:r>
              <a:rPr lang="en-GB" b="0" dirty="0"/>
              <a:t> a” or “</a:t>
            </a:r>
            <a:r>
              <a:rPr lang="en-GB" b="0" dirty="0" err="1"/>
              <a:t>il</a:t>
            </a:r>
            <a:r>
              <a:rPr lang="en-GB" b="0" dirty="0"/>
              <a:t> a”. They can write A or P.</a:t>
            </a:r>
          </a:p>
          <a:p>
            <a:pPr marL="228600" lvl="0" indent="-228600" algn="l" rtl="0">
              <a:spcBef>
                <a:spcPts val="0"/>
              </a:spcBef>
              <a:spcAft>
                <a:spcPts val="0"/>
              </a:spcAft>
              <a:buAutoNum type="arabicPeriod"/>
            </a:pPr>
            <a:r>
              <a:rPr lang="en-GB" b="0" dirty="0"/>
              <a:t>Click to listen to each item once. The first time they listen, pupils should identify whether mum is talking about Ad</a:t>
            </a:r>
            <a:r>
              <a:rPr kumimoji="0" lang="en-GB" sz="1200" b="0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</a:rPr>
              <a:t>è</a:t>
            </a:r>
            <a:r>
              <a:rPr lang="en-GB" b="0" dirty="0"/>
              <a:t>le or Pierre and write A or P.</a:t>
            </a:r>
          </a:p>
          <a:p>
            <a:pPr marL="228600" lvl="0" indent="-228600" algn="l" rtl="0">
              <a:spcBef>
                <a:spcPts val="0"/>
              </a:spcBef>
              <a:spcAft>
                <a:spcPts val="0"/>
              </a:spcAft>
              <a:buAutoNum type="arabicPeriod"/>
            </a:pPr>
            <a:r>
              <a:rPr lang="en-GB" b="0" dirty="0"/>
              <a:t>Feed back the answers.</a:t>
            </a:r>
          </a:p>
          <a:p>
            <a:pPr marL="228600" lvl="0" indent="-228600" algn="l" rtl="0">
              <a:spcBef>
                <a:spcPts val="0"/>
              </a:spcBef>
              <a:spcAft>
                <a:spcPts val="0"/>
              </a:spcAft>
              <a:buAutoNum type="arabicPeriod"/>
            </a:pPr>
            <a:r>
              <a:rPr lang="en-GB" b="0" dirty="0"/>
              <a:t>Pupils listen again. The second time they listen, they need to write down the adjective in English and object in English. </a:t>
            </a:r>
          </a:p>
          <a:p>
            <a:pPr marL="228600" lvl="0" indent="-228600" algn="l" rtl="0">
              <a:spcBef>
                <a:spcPts val="0"/>
              </a:spcBef>
              <a:spcAft>
                <a:spcPts val="0"/>
              </a:spcAft>
              <a:buAutoNum type="arabicPeriod"/>
            </a:pPr>
            <a:r>
              <a:rPr lang="en-GB" b="0" dirty="0"/>
              <a:t>Click to correct answers.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GB" b="0" dirty="0"/>
          </a:p>
          <a:p>
            <a:r>
              <a:rPr lang="en-GB" b="1" dirty="0"/>
              <a:t>Transcript</a:t>
            </a:r>
            <a:r>
              <a:rPr lang="en-GB" dirty="0"/>
              <a:t>:</a:t>
            </a:r>
          </a:p>
          <a:p>
            <a:r>
              <a:rPr lang="es-ES_tradnl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1. </a:t>
            </a:r>
            <a:r>
              <a:rPr lang="es-ES_tradnl" sz="1200" b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Il</a:t>
            </a:r>
            <a:r>
              <a:rPr lang="es-ES_tradnl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 un </a:t>
            </a:r>
            <a:r>
              <a:rPr lang="es-ES_tradnl" sz="1200" b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sac</a:t>
            </a:r>
            <a:r>
              <a:rPr lang="es-ES_tradnl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_tradnl" sz="1200" b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lourd</a:t>
            </a:r>
            <a:r>
              <a:rPr lang="es-ES_tradnl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  <a:br>
              <a:rPr lang="es-ES_tradnl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r>
              <a:rPr lang="es-ES_tradnl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2. </a:t>
            </a:r>
            <a:r>
              <a:rPr lang="en-GB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Il a </a:t>
            </a:r>
            <a:r>
              <a:rPr lang="en-GB" sz="1200" b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une</a:t>
            </a:r>
            <a:r>
              <a:rPr lang="en-GB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b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professeure</a:t>
            </a:r>
            <a:r>
              <a:rPr lang="en-GB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b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stricte</a:t>
            </a:r>
            <a:r>
              <a:rPr lang="en-GB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  <a:br>
              <a:rPr lang="en-GB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r>
              <a:rPr lang="en-GB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3. </a:t>
            </a:r>
            <a:r>
              <a:rPr lang="es-ES_tradnl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Elle a un </a:t>
            </a:r>
            <a:r>
              <a:rPr lang="es-ES_tradnl" sz="1200" b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problème</a:t>
            </a:r>
            <a:r>
              <a:rPr lang="es-ES_tradnl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_tradnl" sz="1200" b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sérieux</a:t>
            </a:r>
            <a:r>
              <a:rPr lang="es-ES_tradnl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  <a:br>
              <a:rPr lang="es-ES_tradnl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r>
              <a:rPr lang="es-ES_tradnl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4. Elle a une </a:t>
            </a:r>
            <a:r>
              <a:rPr lang="es-ES_tradnl" sz="1200" b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amie</a:t>
            </a:r>
            <a:r>
              <a:rPr lang="es-ES_tradnl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_tradnl" sz="1200" b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très</a:t>
            </a:r>
            <a:r>
              <a:rPr lang="es-ES_tradnl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inteligente.</a:t>
            </a:r>
            <a:br>
              <a:rPr lang="es-ES_tradnl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r>
              <a:rPr lang="es-ES_tradnl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5. </a:t>
            </a:r>
            <a:r>
              <a:rPr lang="es-ES_tradnl" sz="1200" b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Il</a:t>
            </a:r>
            <a:r>
              <a:rPr lang="es-ES_tradnl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 un </a:t>
            </a:r>
            <a:r>
              <a:rPr lang="es-ES_tradnl" sz="1200" b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ami</a:t>
            </a:r>
            <a:r>
              <a:rPr lang="es-ES_tradnl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_tradnl" sz="1200" b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inquiet</a:t>
            </a:r>
            <a:r>
              <a:rPr lang="es-ES_tradnl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  <a:endParaRPr lang="en-GB" b="0" dirty="0"/>
          </a:p>
          <a:p>
            <a:pPr marL="228600" indent="-228600">
              <a:buAutoNum type="arabicPeriod"/>
            </a:pPr>
            <a:endParaRPr lang="en-GB" dirty="0"/>
          </a:p>
        </p:txBody>
      </p:sp>
      <p:sp>
        <p:nvSpPr>
          <p:cNvPr id="301" name="CustomShape 3"/>
          <p:cNvSpPr/>
          <p:nvPr/>
        </p:nvSpPr>
        <p:spPr>
          <a:xfrm>
            <a:off x="3884760" y="8685360"/>
            <a:ext cx="2971080" cy="4579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DC2DAAC-B4A0-4BDE-8066-F18D17B26261}" type="slidenum">
              <a:rPr kumimoji="0" lang="en-GB" sz="1200" b="0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GB" sz="12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2326358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4813" cy="3084513"/>
          </a:xfrm>
          <a:prstGeom prst="rect">
            <a:avLst/>
          </a:prstGeom>
        </p:spPr>
      </p:sp>
      <p:sp>
        <p:nvSpPr>
          <p:cNvPr id="309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4960" cy="3598920"/>
          </a:xfrm>
          <a:prstGeom prst="rect">
            <a:avLst/>
          </a:prstGeom>
        </p:spPr>
        <p:txBody>
          <a:bodyPr lIns="0" tIns="0" rIns="0" bIns="0"/>
          <a:lstStyle/>
          <a:p>
            <a:pPr marL="216000" indent="-21528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Timing: 5 minutes</a:t>
            </a:r>
            <a:b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</a:br>
            <a:endParaRPr lang="en-GB" sz="1200" b="1" strike="noStrike" spc="-1" dirty="0">
              <a:solidFill>
                <a:srgbClr val="000000"/>
              </a:solidFill>
              <a:latin typeface="Calibri"/>
              <a:ea typeface="Calibri"/>
            </a:endParaRPr>
          </a:p>
          <a:p>
            <a:pPr marL="216000" indent="-21528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Aim: 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to practise written comprehension of full sentences with postnominal adjectives.</a:t>
            </a:r>
            <a:b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</a:br>
            <a:endParaRPr lang="en-GB" sz="1200" b="0" strike="noStrike" spc="-1" dirty="0">
              <a:solidFill>
                <a:srgbClr val="000000"/>
              </a:solidFill>
              <a:latin typeface="Calibri"/>
              <a:ea typeface="Calibri"/>
            </a:endParaRPr>
          </a:p>
          <a:p>
            <a:pPr marL="216000" indent="-21528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Procedure:</a:t>
            </a:r>
            <a:endParaRPr lang="en-GB" sz="1200" b="0" strike="noStrike" spc="-1" dirty="0">
              <a:latin typeface="Arial"/>
            </a:endParaRPr>
          </a:p>
          <a:p>
            <a:pPr marL="228600" marR="0" lvl="0" indent="-22716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Tx/>
              <a:buFont typeface="Century Gothic"/>
              <a:buAutoNum type="arabicPeriod"/>
              <a:tabLst/>
              <a:defRPr/>
            </a:pPr>
            <a:r>
              <a:rPr lang="en-GB" sz="1200" b="0" strike="noStrike" spc="-1" dirty="0">
                <a:latin typeface="Arial"/>
              </a:rPr>
              <a:t>Read the title and instructions and ensure the task scenario is understood. (Adèle and Pierre’s horrible week continues at home, too).</a:t>
            </a:r>
          </a:p>
          <a:p>
            <a:pPr marL="228600" marR="0" lvl="0" indent="-22716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Tx/>
              <a:buFont typeface="Century Gothic"/>
              <a:buAutoNum type="arabicPeriod"/>
              <a:tabLst/>
              <a:defRPr/>
            </a:pPr>
            <a:r>
              <a:rPr lang="en-GB" sz="1200" b="0" strike="noStrike" spc="-1" dirty="0">
                <a:latin typeface="Arial"/>
              </a:rPr>
              <a:t>Pupils write two headings A (Adèle) and P (Pierre) and what each has (noun and adjective).</a:t>
            </a:r>
          </a:p>
          <a:p>
            <a:pPr marL="228600" marR="0" lvl="0" indent="-22716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Tx/>
              <a:buFont typeface="Century Gothic"/>
              <a:buAutoNum type="arabicPeriod"/>
              <a:tabLst/>
              <a:defRPr/>
            </a:pPr>
            <a:r>
              <a:rPr lang="en-GB" sz="1200" b="0" strike="noStrike" spc="-1" dirty="0">
                <a:latin typeface="Arial"/>
              </a:rPr>
              <a:t>Click to elicit English meanings of the phrases and reveal answers.</a:t>
            </a:r>
          </a:p>
          <a:p>
            <a:pPr marL="228600" marR="0" lvl="0" indent="-22716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Tx/>
              <a:buFont typeface="Century Gothic"/>
              <a:buAutoNum type="arabicPeriod"/>
              <a:tabLst/>
              <a:defRPr/>
            </a:pPr>
            <a:r>
              <a:rPr lang="en-GB" sz="1200" b="0" strike="noStrike" spc="-1" dirty="0">
                <a:latin typeface="Arial"/>
              </a:rPr>
              <a:t>If desired, click on the numbers to hear the sentences.</a:t>
            </a:r>
          </a:p>
          <a:p>
            <a:pPr marL="144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Tx/>
              <a:buFont typeface="Century Gothic"/>
              <a:buNone/>
              <a:tabLst/>
              <a:defRPr/>
            </a:pPr>
            <a:endParaRPr lang="en-GB" sz="120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endParaRPr lang="en-GB" sz="1200" b="0" strike="noStrike" spc="-1" dirty="0">
              <a:latin typeface="Arial"/>
            </a:endParaRPr>
          </a:p>
        </p:txBody>
      </p:sp>
      <p:sp>
        <p:nvSpPr>
          <p:cNvPr id="310" name="CustomShape 3"/>
          <p:cNvSpPr/>
          <p:nvPr/>
        </p:nvSpPr>
        <p:spPr>
          <a:xfrm>
            <a:off x="3884760" y="8685360"/>
            <a:ext cx="2970360" cy="4572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0E67E6C-8E78-4A5B-9102-73F3F0679BAE}" type="slidenum">
              <a:rPr kumimoji="0" lang="en-GB" sz="1200" b="0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GB" sz="12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2000224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4813" cy="3084513"/>
          </a:xfrm>
          <a:prstGeom prst="rect">
            <a:avLst/>
          </a:prstGeom>
        </p:spPr>
      </p:sp>
      <p:sp>
        <p:nvSpPr>
          <p:cNvPr id="309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4960" cy="3598920"/>
          </a:xfrm>
          <a:prstGeom prst="rect">
            <a:avLst/>
          </a:prstGeom>
        </p:spPr>
        <p:txBody>
          <a:bodyPr lIns="0" tIns="0" rIns="0" bIns="0"/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Timing: 6 minutes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Aim:</a:t>
            </a:r>
            <a:r>
              <a:rPr lang="en-GB" b="0" dirty="0"/>
              <a:t> to practise written comprehension of vocabulary from this week and two revisited weeks.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Procedure:</a:t>
            </a:r>
            <a:br>
              <a:rPr lang="en-GB" b="1" dirty="0"/>
            </a:br>
            <a:r>
              <a:rPr lang="en-GB" b="0" dirty="0"/>
              <a:t>1. Give pupils a blank grid.  They fill in the English meanings of any of the words they know, trying to reach 15 points in total.</a:t>
            </a:r>
            <a:br>
              <a:rPr lang="en-GB" b="0" dirty="0"/>
            </a:br>
            <a:r>
              <a:rPr lang="en-GB" b="0" dirty="0"/>
              <a:t>2. Remind pupils that adjectives can refer to male or female persons and they should note this in their translations. E.g. pleased (f), short (m).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sz="1200"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sz="1200" b="1" dirty="0"/>
              <a:t>Note:</a:t>
            </a:r>
            <a:br>
              <a:rPr lang="en-GB" dirty="0"/>
            </a:br>
            <a:r>
              <a:rPr lang="en-GB" dirty="0"/>
              <a:t>The most recently learnt and practised words are </a:t>
            </a:r>
            <a:r>
              <a:rPr lang="en-GB" dirty="0">
                <a:solidFill>
                  <a:srgbClr val="FF0066"/>
                </a:solidFill>
              </a:rPr>
              <a:t>pink</a:t>
            </a:r>
            <a:r>
              <a:rPr lang="en-GB" dirty="0"/>
              <a:t>, words from revisit 1 are green and those from revisit 2 are blue, thus more points are awarded for them, to recognise that memories fade and more effort (heavy lifting!) is needed to retrieve them.</a:t>
            </a:r>
            <a:br>
              <a:rPr lang="en-GB" dirty="0"/>
            </a:br>
            <a:endParaRPr lang="en-GB" dirty="0"/>
          </a:p>
          <a:p>
            <a:pPr>
              <a:lnSpc>
                <a:spcPct val="100000"/>
              </a:lnSpc>
            </a:pPr>
            <a:endParaRPr lang="en-GB" sz="1200" b="0" strike="noStrike" spc="-1" dirty="0">
              <a:latin typeface="Arial"/>
            </a:endParaRPr>
          </a:p>
        </p:txBody>
      </p:sp>
      <p:sp>
        <p:nvSpPr>
          <p:cNvPr id="310" name="CustomShape 3"/>
          <p:cNvSpPr/>
          <p:nvPr/>
        </p:nvSpPr>
        <p:spPr>
          <a:xfrm>
            <a:off x="3884760" y="8685360"/>
            <a:ext cx="2970360" cy="4572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0E67E6C-8E78-4A5B-9102-73F3F0679BAE}" type="slidenum">
              <a:rPr kumimoji="0" lang="en-GB" sz="1200" b="0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+mn-cs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en-GB" sz="12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19862445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5462243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  <p:sp>
        <p:nvSpPr>
          <p:cNvPr id="24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25" name="PlaceHolder 3"/>
          <p:cNvSpPr>
            <a:spLocks noGrp="1"/>
          </p:cNvSpPr>
          <p:nvPr>
            <p:ph type="body"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8108368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  <p:sp>
        <p:nvSpPr>
          <p:cNvPr id="27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28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29" name="PlaceHolder 4"/>
          <p:cNvSpPr>
            <a:spLocks noGrp="1"/>
          </p:cNvSpPr>
          <p:nvPr>
            <p:ph type="body"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30" name="PlaceHolder 5"/>
          <p:cNvSpPr>
            <a:spLocks noGrp="1"/>
          </p:cNvSpPr>
          <p:nvPr>
            <p:ph type="body"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91725603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  <p:sp>
        <p:nvSpPr>
          <p:cNvPr id="32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33" name="PlaceHolder 3"/>
          <p:cNvSpPr>
            <a:spLocks noGrp="1"/>
          </p:cNvSpPr>
          <p:nvPr>
            <p:ph type="body"/>
          </p:nvPr>
        </p:nvSpPr>
        <p:spPr>
          <a:xfrm>
            <a:off x="4319640" y="160452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34" name="PlaceHolder 4"/>
          <p:cNvSpPr>
            <a:spLocks noGrp="1"/>
          </p:cNvSpPr>
          <p:nvPr>
            <p:ph type="body"/>
          </p:nvPr>
        </p:nvSpPr>
        <p:spPr>
          <a:xfrm>
            <a:off x="8029800" y="160452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35" name="PlaceHolder 5"/>
          <p:cNvSpPr>
            <a:spLocks noGrp="1"/>
          </p:cNvSpPr>
          <p:nvPr>
            <p:ph type="body"/>
          </p:nvPr>
        </p:nvSpPr>
        <p:spPr>
          <a:xfrm>
            <a:off x="609480" y="368208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36" name="PlaceHolder 6"/>
          <p:cNvSpPr>
            <a:spLocks noGrp="1"/>
          </p:cNvSpPr>
          <p:nvPr>
            <p:ph type="body"/>
          </p:nvPr>
        </p:nvSpPr>
        <p:spPr>
          <a:xfrm>
            <a:off x="4319640" y="368208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37" name="PlaceHolder 7"/>
          <p:cNvSpPr>
            <a:spLocks noGrp="1"/>
          </p:cNvSpPr>
          <p:nvPr>
            <p:ph type="body"/>
          </p:nvPr>
        </p:nvSpPr>
        <p:spPr>
          <a:xfrm>
            <a:off x="8029800" y="368208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75959663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AD7A33-7853-4EB4-AABF-D3211206BD5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AC7E99E-6FCB-4FCA-8969-E90EE53F034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AA7FBE9-B5D3-4673-A314-8D9E0E6119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F2A7EC-56B3-430A-B84F-D46E877EB8AA}" type="datetimeFigureOut">
              <a:rPr lang="en-GB" smtClean="0"/>
              <a:t>29/09/2023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A9CC368-178C-428D-98B4-B4E8BEDE83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CE92F28-0C9A-467D-8ADB-1D4D102AD8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36FBC1-0D59-4181-9187-1FCA4575505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9997057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B910E70-BBA3-4B2E-B9AD-BFE4BC3A2AB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E001FA7-821A-43B4-B251-82C810CE4EB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5D99174-0327-423C-96F9-F48BDB21DB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F2A7EC-56B3-430A-B84F-D46E877EB8AA}" type="datetimeFigureOut">
              <a:rPr lang="en-GB" smtClean="0"/>
              <a:t>29/09/2023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A9DBC09-EA88-4787-811F-A95F590FAF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C674032-3A40-4A2D-A74D-1E7A134DEE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36FBC1-0D59-4181-9187-1FCA4575505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0032130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A016C07-4500-48E6-A183-498520A7BD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75D7393-22A0-44D5-9E80-1BC5F448399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7CAA88A-337A-4458-B56E-10892C3E15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F2A7EC-56B3-430A-B84F-D46E877EB8AA}" type="datetimeFigureOut">
              <a:rPr lang="en-GB" smtClean="0"/>
              <a:t>29/09/2023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78A783A-5BAC-408B-8877-5DA455797F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B5EB7F1-E283-4AEF-9829-7233074F41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36FBC1-0D59-4181-9187-1FCA4575505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8150741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7BB5853-2E4F-4701-B16F-3022152894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CA832FC-8C71-4F15-A291-7220897D278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B098AAA-2D0E-40D2-B393-BF26A3FE65F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77710F7-BAA5-42F1-A101-D452AED446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F2A7EC-56B3-430A-B84F-D46E877EB8AA}" type="datetimeFigureOut">
              <a:rPr lang="en-GB" smtClean="0"/>
              <a:t>29/09/2023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4FB7D1F-37B9-44ED-95FA-64FEAB5842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A483197-B57A-4D84-8650-5DBEBE4BFE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36FBC1-0D59-4181-9187-1FCA4575505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2604625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23DB426-6E99-4EB5-9357-2D584BE697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373702C-52F9-4D45-BB99-BC1EA3BDE83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BBC230B-93EA-4D78-AEF4-F376CFA6879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154EA5C-E5B8-4961-B661-F1A80580E2D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E027A84C-2A26-4E4A-885D-DAB8B448E3B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59F56EFE-FE4D-49D8-9C6D-FF4A199609F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F2A7EC-56B3-430A-B84F-D46E877EB8AA}" type="datetimeFigureOut">
              <a:rPr lang="en-GB" smtClean="0"/>
              <a:t>29/09/2023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99EDFCFE-F667-45A2-A121-BD131CF5BA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9E9DADA1-81BC-46E2-85F5-BBB52B84D0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36FBC1-0D59-4181-9187-1FCA4575505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8199129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66C8566-1D78-4B06-ABEA-138CF23471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D00745A-78E4-4416-B3ED-5797215C65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F2A7EC-56B3-430A-B84F-D46E877EB8AA}" type="datetimeFigureOut">
              <a:rPr lang="en-GB" smtClean="0"/>
              <a:t>29/09/2023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5291CFD-0F8F-438F-8683-676E59BA6D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9A48A81-B10C-4101-8631-A3FB3AC931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36FBC1-0D59-4181-9187-1FCA4575505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525081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FB48194-4584-4E99-9700-3EF1000B13C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F2A7EC-56B3-430A-B84F-D46E877EB8AA}" type="datetimeFigureOut">
              <a:rPr lang="en-GB" smtClean="0"/>
              <a:t>29/09/2023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41155DA-17D8-4399-8718-4C3CA036CD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FC4926E-F98D-4F43-9641-FA4E08F99C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36FBC1-0D59-4181-9187-1FCA4575505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3257018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subTitle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08081891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68A1346-C444-4A28-A57C-C289633494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9A5EFD7-A4CD-4690-8F82-50142C99032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514CA21-E9A0-493C-9F46-8DC21CAFE6D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DBA6D6A-B165-4F0F-9B8B-E2541E7732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F2A7EC-56B3-430A-B84F-D46E877EB8AA}" type="datetimeFigureOut">
              <a:rPr lang="en-GB" smtClean="0"/>
              <a:t>29/09/2023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B347729-2965-4BCA-8EC5-B5996E88EF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56809A8-E04C-404A-9B4F-0C81EA76D8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36FBC1-0D59-4181-9187-1FCA4575505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2937649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D890831-FBDC-44C5-8CB8-AB04EFAAC9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892C45F9-3AC3-4172-BB7E-744F81DE30B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F57CA0A-A523-4E1F-BE5A-2C94AA4F0C0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9DEC818-213F-4E30-A4E4-B8133A4809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F2A7EC-56B3-430A-B84F-D46E877EB8AA}" type="datetimeFigureOut">
              <a:rPr lang="en-GB" smtClean="0"/>
              <a:t>29/09/2023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9DA90B6-C618-43F8-9370-20EAEED49B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3206722-F9AF-4076-9093-3AE24367AA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36FBC1-0D59-4181-9187-1FCA4575505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0569522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9F49209-D0AF-44BB-A51E-DA7136239A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F4CFE05-944B-4310-9F4A-BA473BFC159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5F4F8C7-E8FA-4099-8EDD-CC2492E7E37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F2A7EC-56B3-430A-B84F-D46E877EB8AA}" type="datetimeFigureOut">
              <a:rPr lang="en-GB" smtClean="0"/>
              <a:t>29/09/2023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8F72B05-CFA8-4557-9E7E-5CFFE6E9E4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2889F9C-65B9-47E0-BFAD-B949E8A82D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36FBC1-0D59-4181-9187-1FCA4575505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43999639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8C8146D5-3023-4B01-92B0-AD4E0FCF491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6AA46E7-F170-4885-BDE5-5D6374215E0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2E2A555-ED81-4885-8D15-6B796FF3DE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F2A7EC-56B3-430A-B84F-D46E877EB8AA}" type="datetimeFigureOut">
              <a:rPr lang="en-GB" smtClean="0"/>
              <a:t>29/09/2023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6267B3B-7F82-450A-A581-EF3714146F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2208BEC-A723-4C42-9C2F-78814C8072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36FBC1-0D59-4181-9187-1FCA4575505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52859860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Google Shape;64;p10"/>
          <p:cNvSpPr txBox="1">
            <a:spLocks noGrp="1"/>
          </p:cNvSpPr>
          <p:nvPr>
            <p:ph type="title"/>
          </p:nvPr>
        </p:nvSpPr>
        <p:spPr>
          <a:xfrm>
            <a:off x="611967" y="595200"/>
            <a:ext cx="5268000" cy="10848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4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2400"/>
            </a:lvl9pPr>
          </a:lstStyle>
          <a:p>
            <a:endParaRPr/>
          </a:p>
        </p:txBody>
      </p:sp>
      <p:sp>
        <p:nvSpPr>
          <p:cNvPr id="65" name="Google Shape;65;p10"/>
          <p:cNvSpPr txBox="1">
            <a:spLocks noGrp="1"/>
          </p:cNvSpPr>
          <p:nvPr>
            <p:ph type="body" idx="1"/>
          </p:nvPr>
        </p:nvSpPr>
        <p:spPr>
          <a:xfrm>
            <a:off x="611967" y="1917533"/>
            <a:ext cx="5268000" cy="39748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228600" lvl="0" indent="-215900">
              <a:spcBef>
                <a:spcPts val="0"/>
              </a:spcBef>
              <a:spcAft>
                <a:spcPts val="0"/>
              </a:spcAft>
              <a:buSzPts val="3200"/>
              <a:buChar char="●"/>
              <a:defRPr/>
            </a:lvl1pPr>
            <a:lvl2pPr marL="457200" lvl="1" indent="-215900">
              <a:spcBef>
                <a:spcPts val="1000"/>
              </a:spcBef>
              <a:spcAft>
                <a:spcPts val="0"/>
              </a:spcAft>
              <a:buSzPts val="3200"/>
              <a:buChar char="–"/>
              <a:defRPr/>
            </a:lvl2pPr>
            <a:lvl3pPr marL="685800" lvl="2" indent="-203200">
              <a:spcBef>
                <a:spcPts val="1000"/>
              </a:spcBef>
              <a:spcAft>
                <a:spcPts val="0"/>
              </a:spcAft>
              <a:buSzPts val="2800"/>
              <a:buChar char="–"/>
              <a:defRPr/>
            </a:lvl3pPr>
            <a:lvl4pPr marL="914400" lvl="3" indent="-203200">
              <a:spcBef>
                <a:spcPts val="800"/>
              </a:spcBef>
              <a:spcAft>
                <a:spcPts val="0"/>
              </a:spcAft>
              <a:buSzPts val="2800"/>
              <a:buChar char="–"/>
              <a:defRPr/>
            </a:lvl4pPr>
            <a:lvl5pPr marL="1143000" lvl="4" indent="-190500">
              <a:spcBef>
                <a:spcPts val="800"/>
              </a:spcBef>
              <a:spcAft>
                <a:spcPts val="0"/>
              </a:spcAft>
              <a:buSzPts val="2400"/>
              <a:buChar char="–"/>
              <a:defRPr sz="1200"/>
            </a:lvl5pPr>
            <a:lvl6pPr marL="1371600" lvl="5" indent="-190500">
              <a:spcBef>
                <a:spcPts val="600"/>
              </a:spcBef>
              <a:spcAft>
                <a:spcPts val="0"/>
              </a:spcAft>
              <a:buSzPts val="2400"/>
              <a:buChar char="–"/>
              <a:defRPr sz="1200"/>
            </a:lvl6pPr>
            <a:lvl7pPr marL="1600200" lvl="6" indent="-177800">
              <a:spcBef>
                <a:spcPts val="600"/>
              </a:spcBef>
              <a:spcAft>
                <a:spcPts val="0"/>
              </a:spcAft>
              <a:buSzPts val="2000"/>
              <a:buChar char="–"/>
              <a:defRPr/>
            </a:lvl7pPr>
            <a:lvl8pPr marL="1828800" lvl="7" indent="-177800">
              <a:spcBef>
                <a:spcPts val="400"/>
              </a:spcBef>
              <a:spcAft>
                <a:spcPts val="0"/>
              </a:spcAft>
              <a:buSzPts val="2000"/>
              <a:buChar char="–"/>
              <a:defRPr/>
            </a:lvl8pPr>
            <a:lvl9pPr marL="2057400" lvl="8" indent="-165100">
              <a:spcBef>
                <a:spcPts val="400"/>
              </a:spcBef>
              <a:spcAft>
                <a:spcPts val="200"/>
              </a:spcAft>
              <a:buSzPts val="1600"/>
              <a:buChar char="–"/>
              <a:defRPr/>
            </a:lvl9pPr>
          </a:lstStyle>
          <a:p>
            <a:endParaRPr/>
          </a:p>
        </p:txBody>
      </p:sp>
      <p:sp>
        <p:nvSpPr>
          <p:cNvPr id="66" name="Google Shape;66;p10"/>
          <p:cNvSpPr txBox="1">
            <a:spLocks noGrp="1"/>
          </p:cNvSpPr>
          <p:nvPr>
            <p:ph type="sldNum" idx="12"/>
          </p:nvPr>
        </p:nvSpPr>
        <p:spPr>
          <a:xfrm>
            <a:off x="611960" y="6391100"/>
            <a:ext cx="960000" cy="2400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rtl="0">
              <a:buNone/>
              <a:defRPr sz="800">
                <a:latin typeface="Montserrat Medium"/>
                <a:ea typeface="Montserrat Medium"/>
                <a:cs typeface="Montserrat Medium"/>
                <a:sym typeface="Montserrat Medium"/>
              </a:defRPr>
            </a:lvl1pPr>
            <a:lvl2pPr lvl="1" rtl="0">
              <a:buNone/>
              <a:defRPr sz="800">
                <a:latin typeface="Montserrat Medium"/>
                <a:ea typeface="Montserrat Medium"/>
                <a:cs typeface="Montserrat Medium"/>
                <a:sym typeface="Montserrat Medium"/>
              </a:defRPr>
            </a:lvl2pPr>
            <a:lvl3pPr lvl="2" rtl="0">
              <a:buNone/>
              <a:defRPr sz="800">
                <a:latin typeface="Montserrat Medium"/>
                <a:ea typeface="Montserrat Medium"/>
                <a:cs typeface="Montserrat Medium"/>
                <a:sym typeface="Montserrat Medium"/>
              </a:defRPr>
            </a:lvl3pPr>
            <a:lvl4pPr lvl="3" rtl="0">
              <a:buNone/>
              <a:defRPr sz="800">
                <a:latin typeface="Montserrat Medium"/>
                <a:ea typeface="Montserrat Medium"/>
                <a:cs typeface="Montserrat Medium"/>
                <a:sym typeface="Montserrat Medium"/>
              </a:defRPr>
            </a:lvl4pPr>
            <a:lvl5pPr lvl="4" rtl="0">
              <a:buNone/>
              <a:defRPr sz="800">
                <a:latin typeface="Montserrat Medium"/>
                <a:ea typeface="Montserrat Medium"/>
                <a:cs typeface="Montserrat Medium"/>
                <a:sym typeface="Montserrat Medium"/>
              </a:defRPr>
            </a:lvl5pPr>
            <a:lvl6pPr lvl="5" rtl="0">
              <a:buNone/>
              <a:defRPr sz="800">
                <a:latin typeface="Montserrat Medium"/>
                <a:ea typeface="Montserrat Medium"/>
                <a:cs typeface="Montserrat Medium"/>
                <a:sym typeface="Montserrat Medium"/>
              </a:defRPr>
            </a:lvl6pPr>
            <a:lvl7pPr lvl="6" rtl="0">
              <a:buNone/>
              <a:defRPr sz="800">
                <a:latin typeface="Montserrat Medium"/>
                <a:ea typeface="Montserrat Medium"/>
                <a:cs typeface="Montserrat Medium"/>
                <a:sym typeface="Montserrat Medium"/>
              </a:defRPr>
            </a:lvl7pPr>
            <a:lvl8pPr lvl="7" rtl="0">
              <a:buNone/>
              <a:defRPr sz="800">
                <a:latin typeface="Montserrat Medium"/>
                <a:ea typeface="Montserrat Medium"/>
                <a:cs typeface="Montserrat Medium"/>
                <a:sym typeface="Montserrat Medium"/>
              </a:defRPr>
            </a:lvl8pPr>
            <a:lvl9pPr lvl="8" rtl="0">
              <a:buNone/>
              <a:defRPr sz="800">
                <a:latin typeface="Montserrat Medium"/>
                <a:ea typeface="Montserrat Medium"/>
                <a:cs typeface="Montserrat Medium"/>
                <a:sym typeface="Montserrat Medium"/>
              </a:defRPr>
            </a:lvl9pPr>
          </a:lstStyle>
          <a:p>
            <a:pPr algn="l"/>
            <a:fld id="{00000000-1234-1234-1234-123412341234}" type="slidenum">
              <a:rPr lang="en-GB" smtClean="0"/>
              <a:pPr algn="l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4383317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  <p:sp>
        <p:nvSpPr>
          <p:cNvPr id="5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04788879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  <p:sp>
        <p:nvSpPr>
          <p:cNvPr id="7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8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13974003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79538328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laceHolder 1"/>
          <p:cNvSpPr>
            <a:spLocks noGrp="1"/>
          </p:cNvSpPr>
          <p:nvPr>
            <p:ph type="subTitle"/>
          </p:nvPr>
        </p:nvSpPr>
        <p:spPr>
          <a:xfrm>
            <a:off x="609480" y="273600"/>
            <a:ext cx="10972440" cy="530784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4757188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  <p:sp>
        <p:nvSpPr>
          <p:cNvPr id="12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13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14" name="PlaceHolder 4"/>
          <p:cNvSpPr>
            <a:spLocks noGrp="1"/>
          </p:cNvSpPr>
          <p:nvPr>
            <p:ph type="body"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39064175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  <p:sp>
        <p:nvSpPr>
          <p:cNvPr id="16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17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18" name="PlaceHolder 4"/>
          <p:cNvSpPr>
            <a:spLocks noGrp="1"/>
          </p:cNvSpPr>
          <p:nvPr>
            <p:ph type="body"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32164337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  <p:sp>
        <p:nvSpPr>
          <p:cNvPr id="20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21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22" name="PlaceHolder 4"/>
          <p:cNvSpPr>
            <a:spLocks noGrp="1"/>
          </p:cNvSpPr>
          <p:nvPr>
            <p:ph type="body"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27858093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slideLayout" Target="../slideLayouts/slideLayout24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r>
              <a:rPr lang="en-GB" sz="4400" b="0" strike="noStrike" spc="-1">
                <a:latin typeface="Arial"/>
              </a:rPr>
              <a:t>Click to edit the title text format</a:t>
            </a:r>
          </a:p>
        </p:txBody>
      </p:sp>
      <p:sp>
        <p:nvSpPr>
          <p:cNvPr id="3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3200" b="0" strike="noStrike" spc="-1">
                <a:latin typeface="Arial"/>
              </a:rPr>
              <a:t>Click to edit the outline text format</a:t>
            </a:r>
          </a:p>
          <a:p>
            <a:pPr marL="864000" lvl="1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GB" sz="2800" b="0" strike="noStrike" spc="-1">
                <a:latin typeface="Arial"/>
              </a:rPr>
              <a:t>Second Outline Level</a:t>
            </a:r>
          </a:p>
          <a:p>
            <a:pPr marL="1296000" lvl="2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2400" b="0" strike="noStrike" spc="-1">
                <a:latin typeface="Arial"/>
              </a:rPr>
              <a:t>Third Outline Level</a:t>
            </a:r>
          </a:p>
          <a:p>
            <a:pPr marL="1728000" lvl="3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GB" sz="2000" b="0" strike="noStrike" spc="-1">
                <a:latin typeface="Arial"/>
              </a:rPr>
              <a:t>Fourth Outline Level</a:t>
            </a:r>
          </a:p>
          <a:p>
            <a:pPr marL="2160000" lvl="4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2000" b="0" strike="noStrike" spc="-1">
                <a:latin typeface="Arial"/>
              </a:rPr>
              <a:t>Fifth Outline Level</a:t>
            </a:r>
          </a:p>
          <a:p>
            <a:pPr marL="2592000" lvl="5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2000" b="0" strike="noStrike" spc="-1">
                <a:latin typeface="Arial"/>
              </a:rPr>
              <a:t>Sixth Outline Level</a:t>
            </a:r>
          </a:p>
          <a:p>
            <a:pPr marL="3024000" lvl="6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2000" b="0" strike="noStrike" spc="-1">
                <a:latin typeface="Arial"/>
              </a:rPr>
              <a:t>Seventh Outline Level</a:t>
            </a:r>
          </a:p>
        </p:txBody>
      </p:sp>
    </p:spTree>
    <p:extLst>
      <p:ext uri="{BB962C8B-B14F-4D97-AF65-F5344CB8AC3E}">
        <p14:creationId xmlns:p14="http://schemas.microsoft.com/office/powerpoint/2010/main" val="274283383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CF33F5D0-871A-4F15-ACCE-99DFF964E2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8977838-3430-45A2-8B4C-9D0CC9234F4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44C005E-A6DC-40C2-AC17-C56A800AD24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8F2A7EC-56B3-430A-B84F-D46E877EB8AA}" type="datetimeFigureOut">
              <a:rPr lang="en-GB" smtClean="0"/>
              <a:t>29/09/2023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12A7A08-8008-4D3D-9E57-F43FBE25F25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4178C35-43A8-492B-87C4-32819E45A2E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636FBC1-0D59-4181-9187-1FCA4575505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791031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  <p:sldLayoutId id="2147483675" r:id="rId2"/>
    <p:sldLayoutId id="2147483676" r:id="rId3"/>
    <p:sldLayoutId id="2147483677" r:id="rId4"/>
    <p:sldLayoutId id="2147483678" r:id="rId5"/>
    <p:sldLayoutId id="2147483679" r:id="rId6"/>
    <p:sldLayoutId id="2147483680" r:id="rId7"/>
    <p:sldLayoutId id="2147483681" r:id="rId8"/>
    <p:sldLayoutId id="2147483682" r:id="rId9"/>
    <p:sldLayoutId id="2147483683" r:id="rId10"/>
    <p:sldLayoutId id="2147483684" r:id="rId11"/>
    <p:sldLayoutId id="2147483685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gif"/><Relationship Id="rId4" Type="http://schemas.openxmlformats.org/officeDocument/2006/relationships/image" Target="../media/image2.gi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7" Type="http://schemas.openxmlformats.org/officeDocument/2006/relationships/image" Target="../media/image32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slideLayout" Target="../slideLayouts/slideLayout5.xml"/><Relationship Id="rId7" Type="http://schemas.openxmlformats.org/officeDocument/2006/relationships/image" Target="../media/image5.png"/><Relationship Id="rId2" Type="http://schemas.openxmlformats.org/officeDocument/2006/relationships/video" Target="../media/media1.mkv"/><Relationship Id="rId1" Type="http://schemas.microsoft.com/office/2007/relationships/media" Target="../media/media1.mkv"/><Relationship Id="rId6" Type="http://schemas.openxmlformats.org/officeDocument/2006/relationships/image" Target="../media/image4.png"/><Relationship Id="rId5" Type="http://schemas.openxmlformats.org/officeDocument/2006/relationships/audio" Target="../media/audio1.wav"/><Relationship Id="rId4" Type="http://schemas.openxmlformats.org/officeDocument/2006/relationships/notesSlide" Target="../notesSlides/notesSlide2.xml"/><Relationship Id="rId9" Type="http://schemas.openxmlformats.org/officeDocument/2006/relationships/image" Target="../media/image7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13" Type="http://schemas.openxmlformats.org/officeDocument/2006/relationships/image" Target="../media/image11.png"/><Relationship Id="rId3" Type="http://schemas.openxmlformats.org/officeDocument/2006/relationships/audio" Target="../media/audio1.wav"/><Relationship Id="rId7" Type="http://schemas.openxmlformats.org/officeDocument/2006/relationships/audio" Target="../media/audio5.wav"/><Relationship Id="rId12" Type="http://schemas.openxmlformats.org/officeDocument/2006/relationships/image" Target="../media/image10.png"/><Relationship Id="rId2" Type="http://schemas.openxmlformats.org/officeDocument/2006/relationships/notesSlide" Target="../notesSlides/notesSlide3.xml"/><Relationship Id="rId16" Type="http://schemas.openxmlformats.org/officeDocument/2006/relationships/image" Target="../media/image14.png"/><Relationship Id="rId1" Type="http://schemas.openxmlformats.org/officeDocument/2006/relationships/slideLayout" Target="../slideLayouts/slideLayout5.xml"/><Relationship Id="rId6" Type="http://schemas.openxmlformats.org/officeDocument/2006/relationships/audio" Target="../media/audio4.wav"/><Relationship Id="rId11" Type="http://schemas.openxmlformats.org/officeDocument/2006/relationships/image" Target="../media/image9.png"/><Relationship Id="rId5" Type="http://schemas.openxmlformats.org/officeDocument/2006/relationships/audio" Target="../media/audio3.wav"/><Relationship Id="rId15" Type="http://schemas.openxmlformats.org/officeDocument/2006/relationships/image" Target="../media/image13.png"/><Relationship Id="rId10" Type="http://schemas.openxmlformats.org/officeDocument/2006/relationships/image" Target="../media/image8.png"/><Relationship Id="rId4" Type="http://schemas.openxmlformats.org/officeDocument/2006/relationships/audio" Target="../media/audio2.wav"/><Relationship Id="rId9" Type="http://schemas.openxmlformats.org/officeDocument/2006/relationships/image" Target="../media/image5.png"/><Relationship Id="rId14" Type="http://schemas.openxmlformats.org/officeDocument/2006/relationships/image" Target="../media/image12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audio" Target="../media/audio6.wav"/><Relationship Id="rId7" Type="http://schemas.openxmlformats.org/officeDocument/2006/relationships/image" Target="../media/image15.png"/><Relationship Id="rId12" Type="http://schemas.openxmlformats.org/officeDocument/2006/relationships/image" Target="../media/image2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8.xml"/><Relationship Id="rId6" Type="http://schemas.openxmlformats.org/officeDocument/2006/relationships/audio" Target="../media/audio9.wav"/><Relationship Id="rId11" Type="http://schemas.openxmlformats.org/officeDocument/2006/relationships/image" Target="../media/image19.png"/><Relationship Id="rId5" Type="http://schemas.openxmlformats.org/officeDocument/2006/relationships/audio" Target="../media/audio8.wav"/><Relationship Id="rId10" Type="http://schemas.openxmlformats.org/officeDocument/2006/relationships/image" Target="../media/image18.svg"/><Relationship Id="rId4" Type="http://schemas.openxmlformats.org/officeDocument/2006/relationships/audio" Target="../media/audio7.wav"/><Relationship Id="rId9" Type="http://schemas.openxmlformats.org/officeDocument/2006/relationships/image" Target="../media/image17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audio" Target="../media/audio10.wav"/><Relationship Id="rId7" Type="http://schemas.openxmlformats.org/officeDocument/2006/relationships/image" Target="../media/image1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15.png"/><Relationship Id="rId5" Type="http://schemas.openxmlformats.org/officeDocument/2006/relationships/audio" Target="../media/audio12.wav"/><Relationship Id="rId4" Type="http://schemas.openxmlformats.org/officeDocument/2006/relationships/audio" Target="../media/audio11.wav"/><Relationship Id="rId9" Type="http://schemas.openxmlformats.org/officeDocument/2006/relationships/image" Target="../media/image3.gif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audio" Target="../media/audio18.wav"/><Relationship Id="rId13" Type="http://schemas.openxmlformats.org/officeDocument/2006/relationships/audio" Target="../media/audio21.wav"/><Relationship Id="rId3" Type="http://schemas.openxmlformats.org/officeDocument/2006/relationships/audio" Target="../media/audio13.wav"/><Relationship Id="rId7" Type="http://schemas.openxmlformats.org/officeDocument/2006/relationships/audio" Target="../media/audio17.wav"/><Relationship Id="rId12" Type="http://schemas.openxmlformats.org/officeDocument/2006/relationships/image" Target="../media/image2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5.xml"/><Relationship Id="rId6" Type="http://schemas.openxmlformats.org/officeDocument/2006/relationships/audio" Target="../media/audio16.wav"/><Relationship Id="rId11" Type="http://schemas.openxmlformats.org/officeDocument/2006/relationships/audio" Target="../media/audio20.wav"/><Relationship Id="rId5" Type="http://schemas.openxmlformats.org/officeDocument/2006/relationships/audio" Target="../media/audio15.wav"/><Relationship Id="rId15" Type="http://schemas.openxmlformats.org/officeDocument/2006/relationships/image" Target="../media/image24.png"/><Relationship Id="rId10" Type="http://schemas.openxmlformats.org/officeDocument/2006/relationships/audio" Target="../media/audio19.wav"/><Relationship Id="rId4" Type="http://schemas.openxmlformats.org/officeDocument/2006/relationships/audio" Target="../media/audio14.wav"/><Relationship Id="rId9" Type="http://schemas.openxmlformats.org/officeDocument/2006/relationships/image" Target="../media/image22.png"/><Relationship Id="rId14" Type="http://schemas.openxmlformats.org/officeDocument/2006/relationships/image" Target="../media/image2.gif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audio" Target="../media/audio26.wav"/><Relationship Id="rId13" Type="http://schemas.openxmlformats.org/officeDocument/2006/relationships/audio" Target="../media/audio28.wav"/><Relationship Id="rId3" Type="http://schemas.openxmlformats.org/officeDocument/2006/relationships/image" Target="../media/image25.png"/><Relationship Id="rId7" Type="http://schemas.openxmlformats.org/officeDocument/2006/relationships/audio" Target="../media/audio25.wav"/><Relationship Id="rId12" Type="http://schemas.openxmlformats.org/officeDocument/2006/relationships/image" Target="../media/image3.gi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5.xml"/><Relationship Id="rId6" Type="http://schemas.openxmlformats.org/officeDocument/2006/relationships/audio" Target="../media/audio24.wav"/><Relationship Id="rId11" Type="http://schemas.openxmlformats.org/officeDocument/2006/relationships/image" Target="../media/image2.gif"/><Relationship Id="rId5" Type="http://schemas.openxmlformats.org/officeDocument/2006/relationships/audio" Target="../media/audio23.wav"/><Relationship Id="rId10" Type="http://schemas.openxmlformats.org/officeDocument/2006/relationships/image" Target="../media/image26.png"/><Relationship Id="rId4" Type="http://schemas.openxmlformats.org/officeDocument/2006/relationships/audio" Target="../media/audio22.wav"/><Relationship Id="rId9" Type="http://schemas.openxmlformats.org/officeDocument/2006/relationships/audio" Target="../media/audio27.wav"/><Relationship Id="rId14" Type="http://schemas.openxmlformats.org/officeDocument/2006/relationships/image" Target="../media/image27.gif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audio" Target="../media/audio33.wav"/><Relationship Id="rId13" Type="http://schemas.openxmlformats.org/officeDocument/2006/relationships/image" Target="../media/image3.gif"/><Relationship Id="rId3" Type="http://schemas.openxmlformats.org/officeDocument/2006/relationships/audio" Target="../media/audio29.wav"/><Relationship Id="rId7" Type="http://schemas.openxmlformats.org/officeDocument/2006/relationships/audio" Target="../media/audio32.wav"/><Relationship Id="rId12" Type="http://schemas.openxmlformats.org/officeDocument/2006/relationships/image" Target="../media/image2.gif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5.xml"/><Relationship Id="rId6" Type="http://schemas.openxmlformats.org/officeDocument/2006/relationships/audio" Target="../media/audio31.wav"/><Relationship Id="rId11" Type="http://schemas.openxmlformats.org/officeDocument/2006/relationships/audio" Target="../media/audio36.wav"/><Relationship Id="rId5" Type="http://schemas.openxmlformats.org/officeDocument/2006/relationships/image" Target="../media/image23.png"/><Relationship Id="rId10" Type="http://schemas.openxmlformats.org/officeDocument/2006/relationships/audio" Target="../media/audio35.wav"/><Relationship Id="rId4" Type="http://schemas.openxmlformats.org/officeDocument/2006/relationships/audio" Target="../media/audio30.wav"/><Relationship Id="rId9" Type="http://schemas.openxmlformats.org/officeDocument/2006/relationships/audio" Target="../media/audio34.wav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7" Type="http://schemas.openxmlformats.org/officeDocument/2006/relationships/image" Target="../media/image32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Google Shape;98;p2" descr="background rectangle">
            <a:extLst>
              <a:ext uri="{FF2B5EF4-FFF2-40B4-BE49-F238E27FC236}">
                <a16:creationId xmlns:a16="http://schemas.microsoft.com/office/drawing/2014/main" id="{C8EC6C81-7B1C-48AC-8CEE-B881474E6344}"/>
              </a:ext>
            </a:extLst>
          </p:cNvPr>
          <p:cNvSpPr/>
          <p:nvPr/>
        </p:nvSpPr>
        <p:spPr>
          <a:xfrm>
            <a:off x="0" y="0"/>
            <a:ext cx="4350984" cy="6858000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FADD2E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46" name="CustomShape 2"/>
          <p:cNvSpPr/>
          <p:nvPr/>
        </p:nvSpPr>
        <p:spPr>
          <a:xfrm>
            <a:off x="5959980" y="4734448"/>
            <a:ext cx="5644800" cy="15544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lvl="0" algn="ctr">
              <a:buClr>
                <a:srgbClr val="FF3333"/>
              </a:buClr>
              <a:buSzPts val="9600"/>
            </a:pPr>
            <a:r>
              <a:rPr lang="en-GB" sz="9600" dirty="0">
                <a:solidFill>
                  <a:srgbClr val="0070C0"/>
                </a:solidFill>
                <a:latin typeface="Modern Love" panose="04090805081005020601" pitchFamily="82" charset="0"/>
                <a:ea typeface="STHupo" panose="02010800040101010101" pitchFamily="2" charset="-122"/>
                <a:cs typeface="Aharoni" panose="02010803020104030203" pitchFamily="2" charset="-79"/>
                <a:sym typeface="Arial"/>
              </a:rPr>
              <a:t>bleu</a:t>
            </a:r>
            <a:endParaRPr lang="en-GB" sz="9600" dirty="0">
              <a:solidFill>
                <a:srgbClr val="0070C0"/>
              </a:solidFill>
              <a:latin typeface="Modern Love" panose="04090805081005020601" pitchFamily="82" charset="0"/>
              <a:ea typeface="STHupo" panose="02010800040101010101" pitchFamily="2" charset="-122"/>
              <a:cs typeface="Aharoni" panose="02010803020104030203" pitchFamily="2" charset="-79"/>
            </a:endParaRPr>
          </a:p>
        </p:txBody>
      </p:sp>
      <p:sp>
        <p:nvSpPr>
          <p:cNvPr id="47" name="CustomShape 3"/>
          <p:cNvSpPr/>
          <p:nvPr/>
        </p:nvSpPr>
        <p:spPr>
          <a:xfrm>
            <a:off x="0" y="5143828"/>
            <a:ext cx="4350240" cy="22902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457920" lvl="0" indent="-457200">
              <a:buClr>
                <a:prstClr val="white"/>
              </a:buClr>
              <a:buFont typeface="Wingdings" panose="05000000000000000000" pitchFamily="2" charset="2"/>
              <a:buChar char="§"/>
              <a:defRPr/>
            </a:pPr>
            <a:r>
              <a:rPr lang="fr-FR" sz="2000" b="1" dirty="0">
                <a:solidFill>
                  <a:schemeClr val="bg1"/>
                </a:solidFill>
                <a:latin typeface="Century Gothic" panose="020B0502020202020204" pitchFamily="34" charset="0"/>
              </a:rPr>
              <a:t>« avoir » </a:t>
            </a:r>
            <a:r>
              <a:rPr lang="fr-FR" sz="2000" b="1" i="1" spc="-1" dirty="0">
                <a:solidFill>
                  <a:schemeClr val="bg1"/>
                </a:solidFill>
                <a:latin typeface="Century Gothic" panose="020B0502020202020204" pitchFamily="34" charset="0"/>
                <a:ea typeface="Century Gothic"/>
              </a:rPr>
              <a:t>j’ai, il a, </a:t>
            </a:r>
            <a:br>
              <a:rPr lang="fr-FR" sz="2000" b="1" i="1" spc="-1" dirty="0">
                <a:solidFill>
                  <a:schemeClr val="bg1"/>
                </a:solidFill>
                <a:latin typeface="Century Gothic" panose="020B0502020202020204" pitchFamily="34" charset="0"/>
                <a:ea typeface="Century Gothic"/>
              </a:rPr>
            </a:br>
            <a:r>
              <a:rPr lang="fr-FR" sz="2000" b="1" i="1" spc="-1" dirty="0">
                <a:solidFill>
                  <a:schemeClr val="bg1"/>
                </a:solidFill>
                <a:latin typeface="Century Gothic" panose="020B0502020202020204" pitchFamily="34" charset="0"/>
                <a:ea typeface="Century Gothic"/>
              </a:rPr>
              <a:t>elle a</a:t>
            </a:r>
          </a:p>
          <a:p>
            <a:pPr marL="457920" lvl="0" indent="-457200">
              <a:buClr>
                <a:prstClr val="white"/>
              </a:buClr>
              <a:buFont typeface="Wingdings" panose="05000000000000000000" pitchFamily="2" charset="2"/>
              <a:buChar char="§"/>
              <a:defRPr/>
            </a:pPr>
            <a:r>
              <a:rPr lang="fr-FR" sz="2000" b="1" spc="-1" dirty="0">
                <a:solidFill>
                  <a:prstClr val="white"/>
                </a:solidFill>
                <a:latin typeface="Century Gothic" panose="020B0502020202020204" pitchFamily="34" charset="0"/>
                <a:ea typeface="Century Gothic"/>
              </a:rPr>
              <a:t>adjective agreement </a:t>
            </a:r>
            <a:r>
              <a:rPr lang="fr-FR" sz="2000" dirty="0">
                <a:solidFill>
                  <a:schemeClr val="bg1"/>
                </a:solidFill>
                <a:latin typeface="Century Gothic" panose="020B0502020202020204" pitchFamily="34" charset="0"/>
              </a:rPr>
              <a:t>(</a:t>
            </a:r>
            <a:r>
              <a:rPr lang="fr-FR" sz="2000" dirty="0" err="1">
                <a:solidFill>
                  <a:schemeClr val="bg1"/>
                </a:solidFill>
                <a:latin typeface="Century Gothic" panose="020B0502020202020204" pitchFamily="34" charset="0"/>
              </a:rPr>
              <a:t>singular</a:t>
            </a:r>
            <a:r>
              <a:rPr lang="fr-FR" sz="2000" dirty="0">
                <a:solidFill>
                  <a:schemeClr val="bg1"/>
                </a:solidFill>
                <a:latin typeface="Century Gothic" panose="020B0502020202020204" pitchFamily="34" charset="0"/>
              </a:rPr>
              <a:t>)</a:t>
            </a:r>
            <a:r>
              <a:rPr lang="fr-FR" sz="2000" spc="-1" dirty="0">
                <a:solidFill>
                  <a:schemeClr val="bg1"/>
                </a:solidFill>
                <a:latin typeface="Century Gothic" panose="020B0502020202020204" pitchFamily="34" charset="0"/>
                <a:ea typeface="Century Gothic"/>
              </a:rPr>
              <a:t> </a:t>
            </a:r>
            <a:endParaRPr lang="fr-FR" sz="2000" b="1" spc="-1" dirty="0">
              <a:solidFill>
                <a:prstClr val="white"/>
              </a:solidFill>
              <a:latin typeface="Century Gothic" panose="020B0502020202020204" pitchFamily="34" charset="0"/>
              <a:ea typeface="Century Gothic"/>
            </a:endParaRPr>
          </a:p>
          <a:p>
            <a:pPr marL="45792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prstClr val="white"/>
              </a:buClr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fr-FR" sz="2000" b="1" i="0" u="none" strike="noStrike" kern="1200" cap="none" spc="-1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SSC silent final [e]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55CF993-3D71-4C59-9D34-78FA39EC2F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88473" y="184975"/>
            <a:ext cx="4350240" cy="1144800"/>
          </a:xfrm>
        </p:spPr>
        <p:txBody>
          <a:bodyPr/>
          <a:lstStyle/>
          <a:p>
            <a:pPr algn="ctr"/>
            <a:r>
              <a:rPr lang="en-GB" sz="4000" b="1" spc="-1" dirty="0">
                <a:solidFill>
                  <a:schemeClr val="bg1"/>
                </a:solidFill>
                <a:latin typeface="Century Gothic" panose="020B0502020202020204" pitchFamily="34" charset="0"/>
                <a:ea typeface="Century Gothic"/>
              </a:rPr>
              <a:t>Saying what I and others have</a:t>
            </a:r>
            <a:endParaRPr lang="en-GB" sz="4000" dirty="0"/>
          </a:p>
        </p:txBody>
      </p:sp>
      <p:pic>
        <p:nvPicPr>
          <p:cNvPr id="12" name="Picture 11" descr="A picture containing text, electronics, computer, display&#10;&#10;Description automatically generated">
            <a:extLst>
              <a:ext uri="{FF2B5EF4-FFF2-40B4-BE49-F238E27FC236}">
                <a16:creationId xmlns:a16="http://schemas.microsoft.com/office/drawing/2014/main" id="{9E6F2143-2D08-4F52-8FAE-C0BD51AD323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71507" y="375430"/>
            <a:ext cx="5084505" cy="4359018"/>
          </a:xfrm>
          <a:prstGeom prst="rect">
            <a:avLst/>
          </a:prstGeom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1C0070F1-EA29-4CE9-AF2B-74453B86DC4A}"/>
              </a:ext>
            </a:extLst>
          </p:cNvPr>
          <p:cNvGrpSpPr/>
          <p:nvPr/>
        </p:nvGrpSpPr>
        <p:grpSpPr>
          <a:xfrm>
            <a:off x="259399" y="1840768"/>
            <a:ext cx="3260048" cy="1888550"/>
            <a:chOff x="315854" y="1338744"/>
            <a:chExt cx="3260048" cy="1888550"/>
          </a:xfrm>
        </p:grpSpPr>
        <p:pic>
          <p:nvPicPr>
            <p:cNvPr id="8" name="Picture 7" descr="A picture containing text&#10;&#10;Description automatically generated">
              <a:extLst>
                <a:ext uri="{FF2B5EF4-FFF2-40B4-BE49-F238E27FC236}">
                  <a16:creationId xmlns:a16="http://schemas.microsoft.com/office/drawing/2014/main" id="{76970EB8-6BA2-44A5-B10D-71E2B63E967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67453"/>
            <a:stretch/>
          </p:blipFill>
          <p:spPr>
            <a:xfrm>
              <a:off x="315854" y="1338744"/>
              <a:ext cx="2605247" cy="1888550"/>
            </a:xfrm>
            <a:prstGeom prst="ellipse">
              <a:avLst/>
            </a:prstGeom>
          </p:spPr>
        </p:pic>
        <p:pic>
          <p:nvPicPr>
            <p:cNvPr id="9" name="Picture 8" descr="A picture containing vector graphics&#10;&#10;Description automatically generated">
              <a:extLst>
                <a:ext uri="{FF2B5EF4-FFF2-40B4-BE49-F238E27FC236}">
                  <a16:creationId xmlns:a16="http://schemas.microsoft.com/office/drawing/2014/main" id="{B054DA16-EB42-4E20-96D4-AF85122F120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-1" b="68759"/>
            <a:stretch/>
          </p:blipFill>
          <p:spPr>
            <a:xfrm>
              <a:off x="1836377" y="1703294"/>
              <a:ext cx="1739525" cy="1524000"/>
            </a:xfrm>
            <a:prstGeom prst="ellipse">
              <a:avLst/>
            </a:prstGeom>
          </p:spPr>
        </p:pic>
      </p:grpSp>
      <p:sp>
        <p:nvSpPr>
          <p:cNvPr id="4" name="TextBox 3">
            <a:extLst>
              <a:ext uri="{FF2B5EF4-FFF2-40B4-BE49-F238E27FC236}">
                <a16:creationId xmlns:a16="http://schemas.microsoft.com/office/drawing/2014/main" id="{358628B3-F0F8-4030-A0CD-3173196A6337}"/>
              </a:ext>
            </a:extLst>
          </p:cNvPr>
          <p:cNvSpPr txBox="1"/>
          <p:nvPr/>
        </p:nvSpPr>
        <p:spPr>
          <a:xfrm>
            <a:off x="0" y="3616834"/>
            <a:ext cx="4082473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800" b="1" dirty="0" err="1">
                <a:solidFill>
                  <a:schemeClr val="bg1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une</a:t>
            </a:r>
            <a:r>
              <a:rPr lang="en-GB" sz="2800" b="1" dirty="0">
                <a:solidFill>
                  <a:schemeClr val="bg1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 </a:t>
            </a:r>
            <a:r>
              <a:rPr lang="en-GB" sz="2800" b="1" dirty="0" err="1">
                <a:solidFill>
                  <a:schemeClr val="bg1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semaine</a:t>
            </a:r>
            <a:r>
              <a:rPr lang="en-GB" sz="2800" b="1" dirty="0">
                <a:solidFill>
                  <a:schemeClr val="bg1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 horrible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349F3A6-E3B1-40C7-8E86-769679162BA7}"/>
              </a:ext>
            </a:extLst>
          </p:cNvPr>
          <p:cNvSpPr txBox="1"/>
          <p:nvPr/>
        </p:nvSpPr>
        <p:spPr>
          <a:xfrm>
            <a:off x="9628094" y="6488983"/>
            <a:ext cx="256390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GB" sz="2000" dirty="0">
                <a:solidFill>
                  <a:srgbClr val="002060"/>
                </a:solidFill>
                <a:latin typeface="Century Gothic" panose="020B0502020202020204" pitchFamily="34" charset="0"/>
              </a:rPr>
              <a:t>Term 1 Week 8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5" name="Table 4">
            <a:extLst>
              <a:ext uri="{FF2B5EF4-FFF2-40B4-BE49-F238E27FC236}">
                <a16:creationId xmlns:a16="http://schemas.microsoft.com/office/drawing/2014/main" id="{1BE26A7C-9570-4511-A929-6137973F181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97404458"/>
              </p:ext>
            </p:extLst>
          </p:nvPr>
        </p:nvGraphicFramePr>
        <p:xfrm>
          <a:off x="557161" y="596480"/>
          <a:ext cx="9810698" cy="6029786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730433">
                  <a:extLst>
                    <a:ext uri="{9D8B030D-6E8A-4147-A177-3AD203B41FA5}">
                      <a16:colId xmlns:a16="http://schemas.microsoft.com/office/drawing/2014/main" val="1203737284"/>
                    </a:ext>
                  </a:extLst>
                </a:gridCol>
                <a:gridCol w="2398443">
                  <a:extLst>
                    <a:ext uri="{9D8B030D-6E8A-4147-A177-3AD203B41FA5}">
                      <a16:colId xmlns:a16="http://schemas.microsoft.com/office/drawing/2014/main" val="1810222861"/>
                    </a:ext>
                  </a:extLst>
                </a:gridCol>
                <a:gridCol w="2988400">
                  <a:extLst>
                    <a:ext uri="{9D8B030D-6E8A-4147-A177-3AD203B41FA5}">
                      <a16:colId xmlns:a16="http://schemas.microsoft.com/office/drawing/2014/main" val="274413866"/>
                    </a:ext>
                  </a:extLst>
                </a:gridCol>
                <a:gridCol w="2693422">
                  <a:extLst>
                    <a:ext uri="{9D8B030D-6E8A-4147-A177-3AD203B41FA5}">
                      <a16:colId xmlns:a16="http://schemas.microsoft.com/office/drawing/2014/main" val="2706468897"/>
                    </a:ext>
                  </a:extLst>
                </a:gridCol>
              </a:tblGrid>
              <a:tr h="861398">
                <a:tc rowSpan="2">
                  <a:txBody>
                    <a:bodyPr/>
                    <a:lstStyle/>
                    <a:p>
                      <a:endParaRPr lang="en-GB" sz="24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intéressant</a:t>
                      </a:r>
                      <a:endParaRPr lang="en-GB" sz="24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méchante</a:t>
                      </a:r>
                      <a:endParaRPr lang="en-GB" sz="24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sage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56656619"/>
                  </a:ext>
                </a:extLst>
              </a:tr>
              <a:tr h="861398">
                <a:tc vMerge="1">
                  <a:txBody>
                    <a:bodyPr/>
                    <a:lstStyle/>
                    <a:p>
                      <a:endParaRPr lang="en-GB" sz="28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souvent</a:t>
                      </a:r>
                      <a:endParaRPr lang="en-GB" sz="24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passer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inquiète</a:t>
                      </a:r>
                      <a:endParaRPr lang="en-GB" sz="24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64559424"/>
                  </a:ext>
                </a:extLst>
              </a:tr>
              <a:tr h="861398">
                <a:tc rowSpan="2">
                  <a:txBody>
                    <a:bodyPr/>
                    <a:lstStyle/>
                    <a:p>
                      <a:endParaRPr lang="en-GB" sz="24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maintenant</a:t>
                      </a:r>
                      <a:endParaRPr lang="en-GB" sz="24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toujours</a:t>
                      </a:r>
                      <a:endParaRPr lang="en-GB" sz="24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rarement</a:t>
                      </a:r>
                      <a:endParaRPr lang="en-GB" sz="24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60878619"/>
                  </a:ext>
                </a:extLst>
              </a:tr>
              <a:tr h="861398">
                <a:tc vMerge="1">
                  <a:txBody>
                    <a:bodyPr/>
                    <a:lstStyle/>
                    <a:p>
                      <a:endParaRPr lang="en-GB" sz="28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vous</a:t>
                      </a:r>
                      <a:endParaRPr lang="en-GB" sz="24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êtes</a:t>
                      </a:r>
                      <a:endParaRPr lang="en-GB" sz="24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ensemble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47692962"/>
                  </a:ext>
                </a:extLst>
              </a:tr>
              <a:tr h="861398">
                <a:tc rowSpan="3">
                  <a:txBody>
                    <a:bodyPr/>
                    <a:lstStyle/>
                    <a:p>
                      <a:endParaRPr lang="en-GB" sz="24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tu</a:t>
                      </a:r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 as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lourde</a:t>
                      </a:r>
                      <a:endParaRPr lang="en-GB" sz="24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elle</a:t>
                      </a:r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 a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03794855"/>
                  </a:ext>
                </a:extLst>
              </a:tr>
              <a:tr h="861398"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j’ai</a:t>
                      </a:r>
                      <a:endParaRPr lang="en-GB" sz="24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il</a:t>
                      </a:r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 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très</a:t>
                      </a:r>
                      <a:endParaRPr lang="en-GB" sz="24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43226472"/>
                  </a:ext>
                </a:extLst>
              </a:tr>
              <a:tr h="861398">
                <a:tc vMerge="1">
                  <a:txBody>
                    <a:bodyPr/>
                    <a:lstStyle/>
                    <a:p>
                      <a:endParaRPr lang="en-GB" sz="28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avoir</a:t>
                      </a:r>
                      <a:endParaRPr lang="en-GB" sz="24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intelligente</a:t>
                      </a:r>
                      <a:endParaRPr lang="en-GB" sz="24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lourd</a:t>
                      </a:r>
                      <a:endParaRPr lang="en-GB" sz="24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32139915"/>
                  </a:ext>
                </a:extLst>
              </a:tr>
            </a:tbl>
          </a:graphicData>
        </a:graphic>
      </p:graphicFrame>
      <p:pic>
        <p:nvPicPr>
          <p:cNvPr id="7" name="Picture 6" descr="Icon&#10;&#10;Description automatically generated">
            <a:extLst>
              <a:ext uri="{FF2B5EF4-FFF2-40B4-BE49-F238E27FC236}">
                <a16:creationId xmlns:a16="http://schemas.microsoft.com/office/drawing/2014/main" id="{6C07F60C-7096-4792-A80E-10C02A60377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52313" y="12477"/>
            <a:ext cx="1139687" cy="1143194"/>
          </a:xfrm>
          <a:prstGeom prst="rect">
            <a:avLst/>
          </a:prstGeom>
        </p:spPr>
      </p:pic>
      <p:pic>
        <p:nvPicPr>
          <p:cNvPr id="4" name="Picture 3" descr="Icon&#10;&#10;Description automatically generated">
            <a:extLst>
              <a:ext uri="{FF2B5EF4-FFF2-40B4-BE49-F238E27FC236}">
                <a16:creationId xmlns:a16="http://schemas.microsoft.com/office/drawing/2014/main" id="{E66F45F2-B677-46FD-A292-E05CE1F4A1A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30305" y="77103"/>
            <a:ext cx="933659" cy="933659"/>
          </a:xfrm>
          <a:prstGeom prst="rect">
            <a:avLst/>
          </a:prstGeom>
        </p:spPr>
      </p:pic>
      <p:sp>
        <p:nvSpPr>
          <p:cNvPr id="10" name="Explosion: 8 Points 9">
            <a:extLst>
              <a:ext uri="{FF2B5EF4-FFF2-40B4-BE49-F238E27FC236}">
                <a16:creationId xmlns:a16="http://schemas.microsoft.com/office/drawing/2014/main" id="{B8BE6A60-1CFA-43E3-94FE-71206E822483}"/>
              </a:ext>
            </a:extLst>
          </p:cNvPr>
          <p:cNvSpPr/>
          <p:nvPr/>
        </p:nvSpPr>
        <p:spPr>
          <a:xfrm rot="20101036">
            <a:off x="11050892" y="160678"/>
            <a:ext cx="1051265" cy="846793"/>
          </a:xfrm>
          <a:prstGeom prst="irregularSeal1">
            <a:avLst/>
          </a:prstGeom>
          <a:solidFill>
            <a:schemeClr val="accent4">
              <a:lumMod val="20000"/>
              <a:lumOff val="80000"/>
            </a:schemeClr>
          </a:solidFill>
          <a:ln w="7620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sym typeface="Arial"/>
            </a:endParaRPr>
          </a:p>
        </p:txBody>
      </p:sp>
      <p:sp>
        <p:nvSpPr>
          <p:cNvPr id="11" name="Explosion: 8 Points 10">
            <a:extLst>
              <a:ext uri="{FF2B5EF4-FFF2-40B4-BE49-F238E27FC236}">
                <a16:creationId xmlns:a16="http://schemas.microsoft.com/office/drawing/2014/main" id="{B41BDBF2-E6DC-4745-8986-04DDABD48D4D}"/>
              </a:ext>
            </a:extLst>
          </p:cNvPr>
          <p:cNvSpPr/>
          <p:nvPr/>
        </p:nvSpPr>
        <p:spPr>
          <a:xfrm rot="20101036">
            <a:off x="11055408" y="156605"/>
            <a:ext cx="1042233" cy="839518"/>
          </a:xfrm>
          <a:prstGeom prst="irregularSeal1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/>
              <a:sym typeface="Arial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D5871A45-33B3-485C-BB71-EBE790506937}"/>
              </a:ext>
            </a:extLst>
          </p:cNvPr>
          <p:cNvSpPr txBox="1"/>
          <p:nvPr/>
        </p:nvSpPr>
        <p:spPr>
          <a:xfrm rot="20326871">
            <a:off x="11015203" y="345714"/>
            <a:ext cx="112264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Eras Demi ITC" panose="020B0805030504020804" pitchFamily="34" charset="0"/>
                <a:cs typeface="Arial"/>
                <a:sym typeface="Arial"/>
              </a:rPr>
              <a:t>mots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41CFC2B9-E651-4F49-9EBC-A81A350665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56562" y="1081382"/>
            <a:ext cx="1557451" cy="374973"/>
          </a:xfrm>
          <a:solidFill>
            <a:srgbClr val="FF0066"/>
          </a:solidFill>
        </p:spPr>
        <p:txBody>
          <a:bodyPr/>
          <a:lstStyle/>
          <a:p>
            <a:pPr algn="ctr"/>
            <a:r>
              <a:rPr lang="en-GB" sz="2000" b="1" dirty="0" err="1">
                <a:solidFill>
                  <a:schemeClr val="bg1"/>
                </a:solidFill>
                <a:latin typeface="Century Gothic" panose="020B0502020202020204" pitchFamily="34" charset="0"/>
              </a:rPr>
              <a:t>vocabulaire</a:t>
            </a:r>
            <a:endParaRPr lang="en-GB" sz="20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8AA52357-62B5-4501-8406-8AAEF0C4DB1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46254" y="2675674"/>
            <a:ext cx="1186070" cy="1080360"/>
          </a:xfrm>
          <a:prstGeom prst="rect">
            <a:avLst/>
          </a:prstGeom>
        </p:spPr>
      </p:pic>
      <p:pic>
        <p:nvPicPr>
          <p:cNvPr id="18" name="Picture 17" descr="Icon&#10;&#10;Description automatically generated">
            <a:extLst>
              <a:ext uri="{FF2B5EF4-FFF2-40B4-BE49-F238E27FC236}">
                <a16:creationId xmlns:a16="http://schemas.microsoft.com/office/drawing/2014/main" id="{CF86848E-00D3-4C8C-BF0C-2DB539381BB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6254" y="969694"/>
            <a:ext cx="1186070" cy="1186070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33175BAD-451F-4097-B6CA-7B78DADC075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17364" y="4681233"/>
            <a:ext cx="1162417" cy="1101237"/>
          </a:xfrm>
          <a:prstGeom prst="rect">
            <a:avLst/>
          </a:prstGeom>
        </p:spPr>
      </p:pic>
      <p:sp>
        <p:nvSpPr>
          <p:cNvPr id="25" name="TextBox 24">
            <a:extLst>
              <a:ext uri="{FF2B5EF4-FFF2-40B4-BE49-F238E27FC236}">
                <a16:creationId xmlns:a16="http://schemas.microsoft.com/office/drawing/2014/main" id="{D1ADDC2A-E51D-48B9-A91E-95C4881D32F4}"/>
              </a:ext>
            </a:extLst>
          </p:cNvPr>
          <p:cNvSpPr txBox="1"/>
          <p:nvPr/>
        </p:nvSpPr>
        <p:spPr>
          <a:xfrm>
            <a:off x="1717476" y="3370893"/>
            <a:ext cx="60946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32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x2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582A3A04-2365-4E20-A72A-87B66616FB76}"/>
              </a:ext>
            </a:extLst>
          </p:cNvPr>
          <p:cNvSpPr txBox="1"/>
          <p:nvPr/>
        </p:nvSpPr>
        <p:spPr>
          <a:xfrm>
            <a:off x="1703819" y="1663755"/>
            <a:ext cx="60946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32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x3</a:t>
            </a: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06EBBC53-04AF-44DE-BDA9-AD7CA398AC4C}"/>
              </a:ext>
            </a:extLst>
          </p:cNvPr>
          <p:cNvSpPr/>
          <p:nvPr/>
        </p:nvSpPr>
        <p:spPr>
          <a:xfrm>
            <a:off x="0" y="6483"/>
            <a:ext cx="1195944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GB" sz="28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Handout - </a:t>
            </a:r>
            <a:r>
              <a:rPr kumimoji="0" lang="en-GB" sz="24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Écris</a:t>
            </a:r>
            <a:r>
              <a:rPr kumimoji="0" lang="en-GB" sz="24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 </a:t>
            </a:r>
            <a:r>
              <a:rPr kumimoji="0" lang="en-GB" sz="24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en</a:t>
            </a:r>
            <a:r>
              <a:rPr kumimoji="0" lang="en-GB" sz="24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 </a:t>
            </a:r>
            <a:r>
              <a:rPr kumimoji="0" lang="en-GB" sz="24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anglais</a:t>
            </a:r>
            <a:r>
              <a:rPr kumimoji="0" lang="en-GB" sz="24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 : </a:t>
            </a: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Can you get at least 15 points?</a:t>
            </a:r>
            <a:endParaRPr kumimoji="0" lang="en-GB" sz="28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85762881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98;p2" descr="background rectangle">
            <a:extLst>
              <a:ext uri="{FF2B5EF4-FFF2-40B4-BE49-F238E27FC236}">
                <a16:creationId xmlns:a16="http://schemas.microsoft.com/office/drawing/2014/main" id="{159CC3EE-6418-4B96-B169-9D62FD17399A}"/>
              </a:ext>
            </a:extLst>
          </p:cNvPr>
          <p:cNvSpPr/>
          <p:nvPr/>
        </p:nvSpPr>
        <p:spPr>
          <a:xfrm>
            <a:off x="0" y="0"/>
            <a:ext cx="4350984" cy="6858000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FADD2E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4BB08CD-FDA4-46B1-8623-507F63ABF8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 rot="20294405">
            <a:off x="238991" y="2856240"/>
            <a:ext cx="4216910" cy="1144800"/>
          </a:xfrm>
        </p:spPr>
        <p:txBody>
          <a:bodyPr/>
          <a:lstStyle/>
          <a:p>
            <a:r>
              <a:rPr lang="en-GB" sz="6000" b="1" dirty="0">
                <a:solidFill>
                  <a:schemeClr val="bg1"/>
                </a:solidFill>
                <a:latin typeface="Century Gothic" panose="020B0502020202020204" pitchFamily="34" charset="0"/>
              </a:rPr>
              <a:t>Au revoir !</a:t>
            </a:r>
          </a:p>
        </p:txBody>
      </p:sp>
      <p:sp>
        <p:nvSpPr>
          <p:cNvPr id="11" name="CustomShape 2">
            <a:extLst>
              <a:ext uri="{FF2B5EF4-FFF2-40B4-BE49-F238E27FC236}">
                <a16:creationId xmlns:a16="http://schemas.microsoft.com/office/drawing/2014/main" id="{F3560F50-441E-4149-9EAE-DE5F5533F96A}"/>
              </a:ext>
            </a:extLst>
          </p:cNvPr>
          <p:cNvSpPr/>
          <p:nvPr/>
        </p:nvSpPr>
        <p:spPr>
          <a:xfrm>
            <a:off x="5564172" y="4843962"/>
            <a:ext cx="5644800" cy="15544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lvl="0" algn="ctr">
              <a:buClr>
                <a:srgbClr val="FF3333"/>
              </a:buClr>
              <a:buSzPts val="9600"/>
            </a:pPr>
            <a:r>
              <a:rPr lang="en-GB" sz="9600" dirty="0">
                <a:solidFill>
                  <a:srgbClr val="0070C0"/>
                </a:solidFill>
                <a:latin typeface="Modern Love" panose="04090805081005020601" pitchFamily="82" charset="0"/>
                <a:ea typeface="STHupo" panose="02010800040101010101" pitchFamily="2" charset="-122"/>
                <a:cs typeface="Aharoni" panose="02010803020104030203" pitchFamily="2" charset="-79"/>
                <a:sym typeface="Arial"/>
              </a:rPr>
              <a:t>bleu</a:t>
            </a:r>
            <a:endParaRPr lang="en-GB" sz="9600" dirty="0">
              <a:solidFill>
                <a:srgbClr val="0070C0"/>
              </a:solidFill>
              <a:latin typeface="Modern Love" panose="04090805081005020601" pitchFamily="82" charset="0"/>
              <a:ea typeface="STHupo" panose="02010800040101010101" pitchFamily="2" charset="-122"/>
              <a:cs typeface="Aharoni" panose="02010803020104030203" pitchFamily="2" charset="-79"/>
            </a:endParaRPr>
          </a:p>
        </p:txBody>
      </p:sp>
      <p:pic>
        <p:nvPicPr>
          <p:cNvPr id="5" name="Picture 4" descr="A picture containing text, electronics, computer, display&#10;&#10;Description automatically generated">
            <a:extLst>
              <a:ext uri="{FF2B5EF4-FFF2-40B4-BE49-F238E27FC236}">
                <a16:creationId xmlns:a16="http://schemas.microsoft.com/office/drawing/2014/main" id="{1AC97B20-350B-4BEA-A803-79712922EE2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31795" y="459558"/>
            <a:ext cx="5084505" cy="43590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998879"/>
      </p:ext>
    </p:extLst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CustomShape 2"/>
          <p:cNvSpPr/>
          <p:nvPr/>
        </p:nvSpPr>
        <p:spPr>
          <a:xfrm>
            <a:off x="3143114" y="1868180"/>
            <a:ext cx="5798947" cy="18439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1500" b="0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timid</a:t>
            </a:r>
            <a:r>
              <a:rPr kumimoji="0" lang="en-GB" sz="11500" i="0" u="none" strike="noStrike" kern="1200" cap="none" spc="-1" normalizeH="0" baseline="0" noProof="0" dirty="0" err="1">
                <a:ln>
                  <a:noFill/>
                </a:ln>
                <a:solidFill>
                  <a:schemeClr val="bg2">
                    <a:lumMod val="50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e</a:t>
            </a:r>
            <a:r>
              <a:rPr kumimoji="0" lang="en-GB" sz="11500" b="1" i="0" u="none" strike="noStrike" kern="1200" cap="none" spc="-1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 </a:t>
            </a:r>
            <a:endParaRPr kumimoji="0" lang="en-GB" sz="115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pic>
        <p:nvPicPr>
          <p:cNvPr id="54" name="Google Shape;111;p3"/>
          <p:cNvPicPr/>
          <p:nvPr/>
        </p:nvPicPr>
        <p:blipFill>
          <a:blip r:embed="rId6"/>
          <a:stretch/>
        </p:blipFill>
        <p:spPr>
          <a:xfrm>
            <a:off x="11085614" y="71250"/>
            <a:ext cx="775440" cy="775440"/>
          </a:xfrm>
          <a:prstGeom prst="rect">
            <a:avLst/>
          </a:prstGeom>
          <a:ln>
            <a:noFill/>
          </a:ln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BED60B0-FDC1-4F98-8EEA-0AF91BDA82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754668" y="934595"/>
            <a:ext cx="1437332" cy="396360"/>
          </a:xfrm>
          <a:solidFill>
            <a:srgbClr val="FF0066"/>
          </a:solidFill>
        </p:spPr>
        <p:txBody>
          <a:bodyPr/>
          <a:lstStyle/>
          <a:p>
            <a:pPr algn="ctr"/>
            <a:r>
              <a:rPr lang="en-GB" sz="2000" b="1" dirty="0" err="1">
                <a:solidFill>
                  <a:schemeClr val="bg1"/>
                </a:solidFill>
                <a:latin typeface="Century Gothic" panose="020B0502020202020204" pitchFamily="34" charset="0"/>
              </a:rPr>
              <a:t>prononcer</a:t>
            </a:r>
            <a:endParaRPr lang="en-GB" sz="20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sp>
        <p:nvSpPr>
          <p:cNvPr id="7" name="CustomShape 1">
            <a:extLst>
              <a:ext uri="{FF2B5EF4-FFF2-40B4-BE49-F238E27FC236}">
                <a16:creationId xmlns:a16="http://schemas.microsoft.com/office/drawing/2014/main" id="{12BE5591-C9AA-4FFA-8CBE-9AE38D8F9828}"/>
              </a:ext>
            </a:extLst>
          </p:cNvPr>
          <p:cNvSpPr/>
          <p:nvPr/>
        </p:nvSpPr>
        <p:spPr>
          <a:xfrm>
            <a:off x="-1" y="-75270"/>
            <a:ext cx="3143115" cy="18439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88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[</a:t>
            </a:r>
            <a:r>
              <a:rPr kumimoji="0" lang="en-GB" sz="8800" b="1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SFe</a:t>
            </a:r>
            <a:r>
              <a:rPr kumimoji="0" lang="en-GB" sz="88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]</a:t>
            </a:r>
            <a:endParaRPr kumimoji="0" lang="en-GB" sz="88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pic>
        <p:nvPicPr>
          <p:cNvPr id="15" name="Google Shape;335;p5" descr="boy holding a sign that says 'shy'">
            <a:extLst>
              <a:ext uri="{FF2B5EF4-FFF2-40B4-BE49-F238E27FC236}">
                <a16:creationId xmlns:a16="http://schemas.microsoft.com/office/drawing/2014/main" id="{2046586F-8E19-4200-BBB6-A6089C9C0CF0}"/>
              </a:ext>
            </a:extLst>
          </p:cNvPr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5078995" y="3712100"/>
            <a:ext cx="2034010" cy="2719570"/>
          </a:xfrm>
          <a:prstGeom prst="rect">
            <a:avLst/>
          </a:prstGeom>
          <a:noFill/>
          <a:ln>
            <a:noFill/>
          </a:ln>
        </p:spPr>
      </p:pic>
      <p:sp>
        <p:nvSpPr>
          <p:cNvPr id="16" name="Google Shape;336;p5">
            <a:extLst>
              <a:ext uri="{FF2B5EF4-FFF2-40B4-BE49-F238E27FC236}">
                <a16:creationId xmlns:a16="http://schemas.microsoft.com/office/drawing/2014/main" id="{CC59E0EC-69D4-4243-B52D-87A7956C5DE9}"/>
              </a:ext>
            </a:extLst>
          </p:cNvPr>
          <p:cNvSpPr/>
          <p:nvPr/>
        </p:nvSpPr>
        <p:spPr>
          <a:xfrm>
            <a:off x="5371280" y="4523128"/>
            <a:ext cx="1449436" cy="769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15076"/>
              </a:buClr>
              <a:buSzPts val="4400"/>
              <a:buFont typeface="Century Gothic"/>
              <a:buNone/>
              <a:tabLst/>
              <a:defRPr/>
            </a:pPr>
            <a:r>
              <a:rPr kumimoji="0" lang="en-GB" sz="4400" b="0" i="0" u="none" strike="noStrike" kern="0" cap="none" spc="0" normalizeH="0" baseline="0" noProof="0">
                <a:ln>
                  <a:noFill/>
                </a:ln>
                <a:solidFill>
                  <a:srgbClr val="115076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[shy]</a:t>
            </a: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88D27582-104E-43C3-B968-6C91B684C372}"/>
              </a:ext>
            </a:extLst>
          </p:cNvPr>
          <p:cNvSpPr/>
          <p:nvPr/>
        </p:nvSpPr>
        <p:spPr>
          <a:xfrm>
            <a:off x="2610624" y="0"/>
            <a:ext cx="7077580" cy="144655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>
              <a:buClr>
                <a:srgbClr val="1E4E79"/>
              </a:buClr>
              <a:buSzPts val="6600"/>
              <a:defRPr/>
            </a:pPr>
            <a:r>
              <a:rPr lang="en-GB" sz="8800" b="1" kern="0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S</a:t>
            </a:r>
            <a:r>
              <a:rPr lang="en-GB" sz="8800" kern="0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ilent </a:t>
            </a:r>
            <a:r>
              <a:rPr lang="en-GB" sz="8800" b="1" kern="0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f</a:t>
            </a:r>
            <a:r>
              <a:rPr lang="en-GB" sz="8800" kern="0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inal </a:t>
            </a:r>
            <a:r>
              <a:rPr lang="en-GB" sz="8800" b="1" kern="0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-e</a:t>
            </a:r>
            <a:endParaRPr lang="en-GB" sz="8800" kern="0" dirty="0">
              <a:solidFill>
                <a:srgbClr val="002060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18" name="Google Shape;339;p5" descr="Quiet Sign Clip Art">
            <a:extLst>
              <a:ext uri="{FF2B5EF4-FFF2-40B4-BE49-F238E27FC236}">
                <a16:creationId xmlns:a16="http://schemas.microsoft.com/office/drawing/2014/main" id="{1B3FF9F1-BEC8-473A-AA17-2496E822C7A1}"/>
              </a:ext>
            </a:extLst>
          </p:cNvPr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7489424" y="1560241"/>
            <a:ext cx="666750" cy="942976"/>
          </a:xfrm>
          <a:prstGeom prst="rect">
            <a:avLst/>
          </a:prstGeom>
          <a:noFill/>
          <a:ln>
            <a:noFill/>
          </a:ln>
        </p:spPr>
      </p:pic>
      <p:sp>
        <p:nvSpPr>
          <p:cNvPr id="19" name="Speech Bubble: Rectangle with Corners Rounded 18">
            <a:extLst>
              <a:ext uri="{FF2B5EF4-FFF2-40B4-BE49-F238E27FC236}">
                <a16:creationId xmlns:a16="http://schemas.microsoft.com/office/drawing/2014/main" id="{7423AAB0-2849-4AAB-A7A3-A794F6723FDA}"/>
              </a:ext>
            </a:extLst>
          </p:cNvPr>
          <p:cNvSpPr/>
          <p:nvPr/>
        </p:nvSpPr>
        <p:spPr>
          <a:xfrm>
            <a:off x="8079069" y="3712100"/>
            <a:ext cx="3218269" cy="2068933"/>
          </a:xfrm>
          <a:prstGeom prst="wedgeRoundRectCallout">
            <a:avLst>
              <a:gd name="adj1" fmla="val -80737"/>
              <a:gd name="adj2" fmla="val -62090"/>
              <a:gd name="adj3" fmla="val 16667"/>
            </a:avLst>
          </a:prstGeom>
          <a:solidFill>
            <a:srgbClr val="2BC0C7"/>
          </a:solidFill>
          <a:ln>
            <a:solidFill>
              <a:srgbClr val="2BC0C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⚠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Remember: The </a:t>
            </a: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S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ilent </a:t>
            </a: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F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inal </a:t>
            </a: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-e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means you pronounce</a:t>
            </a:r>
            <a:r>
              <a:rPr kumimoji="0" lang="en-GB" sz="24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the final consonant. </a:t>
            </a:r>
            <a:endParaRPr kumimoji="0" lang="en-GB" sz="24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pic>
        <p:nvPicPr>
          <p:cNvPr id="5" name="timide">
            <a:hlinkClick r:id="" action="ppaction://media"/>
            <a:extLst>
              <a:ext uri="{FF2B5EF4-FFF2-40B4-BE49-F238E27FC236}">
                <a16:creationId xmlns:a16="http://schemas.microsoft.com/office/drawing/2014/main" id="{DC304B06-0DDB-4EA3-B5CD-F81C488CC509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515815" y="3626362"/>
            <a:ext cx="3982948" cy="22404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3231789"/>
      </p:ext>
    </p:extLst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timi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timi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5" dur="3752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30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  <p:bldLst>
      <p:bldP spid="19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CustomShape 2"/>
          <p:cNvSpPr/>
          <p:nvPr/>
        </p:nvSpPr>
        <p:spPr>
          <a:xfrm>
            <a:off x="3249940" y="1521820"/>
            <a:ext cx="5798947" cy="18439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1500" b="0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timid</a:t>
            </a:r>
            <a:r>
              <a:rPr kumimoji="0" lang="en-GB" sz="11500" i="0" u="none" strike="noStrike" kern="1200" cap="none" spc="-1" normalizeH="0" baseline="0" noProof="0" dirty="0" err="1">
                <a:ln>
                  <a:noFill/>
                </a:ln>
                <a:solidFill>
                  <a:schemeClr val="bg2">
                    <a:lumMod val="50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e</a:t>
            </a:r>
            <a:r>
              <a:rPr kumimoji="0" lang="en-GB" sz="11500" b="1" i="0" u="none" strike="noStrike" kern="1200" cap="none" spc="-1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 </a:t>
            </a:r>
            <a:endParaRPr kumimoji="0" lang="en-GB" sz="115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pic>
        <p:nvPicPr>
          <p:cNvPr id="54" name="Google Shape;111;p3"/>
          <p:cNvPicPr/>
          <p:nvPr/>
        </p:nvPicPr>
        <p:blipFill>
          <a:blip r:embed="rId8"/>
          <a:stretch/>
        </p:blipFill>
        <p:spPr>
          <a:xfrm>
            <a:off x="11085614" y="71250"/>
            <a:ext cx="775440" cy="775440"/>
          </a:xfrm>
          <a:prstGeom prst="rect">
            <a:avLst/>
          </a:prstGeom>
          <a:ln>
            <a:noFill/>
          </a:ln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BED60B0-FDC1-4F98-8EEA-0AF91BDA82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754668" y="934595"/>
            <a:ext cx="1437332" cy="396360"/>
          </a:xfrm>
          <a:solidFill>
            <a:srgbClr val="FF0066"/>
          </a:solidFill>
        </p:spPr>
        <p:txBody>
          <a:bodyPr/>
          <a:lstStyle/>
          <a:p>
            <a:pPr algn="ctr"/>
            <a:r>
              <a:rPr lang="en-GB" sz="2000" b="1" dirty="0" err="1">
                <a:solidFill>
                  <a:schemeClr val="bg1"/>
                </a:solidFill>
                <a:latin typeface="Century Gothic" panose="020B0502020202020204" pitchFamily="34" charset="0"/>
              </a:rPr>
              <a:t>prononcer</a:t>
            </a:r>
            <a:endParaRPr lang="en-GB" sz="20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sp>
        <p:nvSpPr>
          <p:cNvPr id="7" name="CustomShape 1">
            <a:extLst>
              <a:ext uri="{FF2B5EF4-FFF2-40B4-BE49-F238E27FC236}">
                <a16:creationId xmlns:a16="http://schemas.microsoft.com/office/drawing/2014/main" id="{12BE5591-C9AA-4FFA-8CBE-9AE38D8F9828}"/>
              </a:ext>
            </a:extLst>
          </p:cNvPr>
          <p:cNvSpPr/>
          <p:nvPr/>
        </p:nvSpPr>
        <p:spPr>
          <a:xfrm>
            <a:off x="-1" y="-75270"/>
            <a:ext cx="3143115" cy="18439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88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[</a:t>
            </a:r>
            <a:r>
              <a:rPr kumimoji="0" lang="en-GB" sz="8800" b="1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SFe</a:t>
            </a:r>
            <a:r>
              <a:rPr kumimoji="0" lang="en-GB" sz="88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]</a:t>
            </a:r>
            <a:endParaRPr kumimoji="0" lang="en-GB" sz="88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pic>
        <p:nvPicPr>
          <p:cNvPr id="15" name="Google Shape;335;p5" descr="boy holding a sign that says 'shy'">
            <a:extLst>
              <a:ext uri="{FF2B5EF4-FFF2-40B4-BE49-F238E27FC236}">
                <a16:creationId xmlns:a16="http://schemas.microsoft.com/office/drawing/2014/main" id="{2046586F-8E19-4200-BBB6-A6089C9C0CF0}"/>
              </a:ext>
            </a:extLst>
          </p:cNvPr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5059669" y="3167103"/>
            <a:ext cx="2034010" cy="2719570"/>
          </a:xfrm>
          <a:prstGeom prst="rect">
            <a:avLst/>
          </a:prstGeom>
          <a:noFill/>
          <a:ln>
            <a:noFill/>
          </a:ln>
        </p:spPr>
      </p:pic>
      <p:sp>
        <p:nvSpPr>
          <p:cNvPr id="16" name="Google Shape;336;p5">
            <a:extLst>
              <a:ext uri="{FF2B5EF4-FFF2-40B4-BE49-F238E27FC236}">
                <a16:creationId xmlns:a16="http://schemas.microsoft.com/office/drawing/2014/main" id="{CC59E0EC-69D4-4243-B52D-87A7956C5DE9}"/>
              </a:ext>
            </a:extLst>
          </p:cNvPr>
          <p:cNvSpPr/>
          <p:nvPr/>
        </p:nvSpPr>
        <p:spPr>
          <a:xfrm>
            <a:off x="5351954" y="3978131"/>
            <a:ext cx="1449436" cy="769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15076"/>
              </a:buClr>
              <a:buSzPts val="4400"/>
              <a:buFont typeface="Century Gothic"/>
              <a:buNone/>
              <a:tabLst/>
              <a:defRPr/>
            </a:pPr>
            <a:r>
              <a:rPr kumimoji="0" lang="en-GB" sz="4400" b="0" i="0" u="none" strike="noStrike" kern="0" cap="none" spc="0" normalizeH="0" baseline="0" noProof="0">
                <a:ln>
                  <a:noFill/>
                </a:ln>
                <a:solidFill>
                  <a:srgbClr val="115076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[shy]</a:t>
            </a: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pic>
        <p:nvPicPr>
          <p:cNvPr id="9" name="Picture 8" descr="A picture containing balloon, aircraft, transport&#10;&#10;Description automatically generated">
            <a:extLst>
              <a:ext uri="{FF2B5EF4-FFF2-40B4-BE49-F238E27FC236}">
                <a16:creationId xmlns:a16="http://schemas.microsoft.com/office/drawing/2014/main" id="{04E18F8F-2D9B-458D-9F07-083BFBAD1668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9113" y="2531297"/>
            <a:ext cx="1668885" cy="1668885"/>
          </a:xfrm>
          <a:prstGeom prst="rect">
            <a:avLst/>
          </a:prstGeom>
        </p:spPr>
      </p:pic>
      <p:sp>
        <p:nvSpPr>
          <p:cNvPr id="10" name="CustomShape 2">
            <a:extLst>
              <a:ext uri="{FF2B5EF4-FFF2-40B4-BE49-F238E27FC236}">
                <a16:creationId xmlns:a16="http://schemas.microsoft.com/office/drawing/2014/main" id="{CE2B4022-FEA4-4C02-8FB5-B337760E503E}"/>
              </a:ext>
            </a:extLst>
          </p:cNvPr>
          <p:cNvSpPr/>
          <p:nvPr/>
        </p:nvSpPr>
        <p:spPr>
          <a:xfrm>
            <a:off x="-146245" y="1517919"/>
            <a:ext cx="3879599" cy="126411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6600" b="0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mond</a:t>
            </a:r>
            <a:r>
              <a:rPr kumimoji="0" lang="en-GB" sz="6600" i="0" u="none" strike="noStrike" kern="1200" cap="none" spc="-1" normalizeH="0" baseline="0" noProof="0" dirty="0">
                <a:ln>
                  <a:noFill/>
                </a:ln>
                <a:solidFill>
                  <a:schemeClr val="bg2">
                    <a:lumMod val="50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e</a:t>
            </a:r>
            <a:r>
              <a:rPr kumimoji="0" lang="en-GB" sz="6600" b="1" i="0" u="none" strike="noStrike" kern="1200" cap="none" spc="-1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 </a:t>
            </a:r>
            <a:endParaRPr kumimoji="0" lang="en-GB" sz="66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11" name="CustomShape 2">
            <a:extLst>
              <a:ext uri="{FF2B5EF4-FFF2-40B4-BE49-F238E27FC236}">
                <a16:creationId xmlns:a16="http://schemas.microsoft.com/office/drawing/2014/main" id="{C4F70807-1D11-4FEC-BD47-819389FFB350}"/>
              </a:ext>
            </a:extLst>
          </p:cNvPr>
          <p:cNvSpPr/>
          <p:nvPr/>
        </p:nvSpPr>
        <p:spPr>
          <a:xfrm>
            <a:off x="-146246" y="4330774"/>
            <a:ext cx="3879599" cy="126411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6600" b="0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centr</a:t>
            </a:r>
            <a:r>
              <a:rPr kumimoji="0" lang="en-GB" sz="6600" i="0" u="none" strike="noStrike" kern="1200" cap="none" spc="-1" normalizeH="0" baseline="0" noProof="0" dirty="0">
                <a:ln>
                  <a:noFill/>
                </a:ln>
                <a:solidFill>
                  <a:schemeClr val="bg2">
                    <a:lumMod val="50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e</a:t>
            </a:r>
            <a:r>
              <a:rPr kumimoji="0" lang="en-GB" sz="6600" b="1" i="0" u="none" strike="noStrike" kern="1200" cap="none" spc="-1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 </a:t>
            </a:r>
            <a:endParaRPr kumimoji="0" lang="en-GB" sz="66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pic>
        <p:nvPicPr>
          <p:cNvPr id="12" name="Google Shape;356;p6" descr="target with an arrow in the centre">
            <a:extLst>
              <a:ext uri="{FF2B5EF4-FFF2-40B4-BE49-F238E27FC236}">
                <a16:creationId xmlns:a16="http://schemas.microsoft.com/office/drawing/2014/main" id="{AA18C156-BBDB-419E-811F-F8EE39C98487}"/>
              </a:ext>
            </a:extLst>
          </p:cNvPr>
          <p:cNvPicPr preferRelativeResize="0"/>
          <p:nvPr/>
        </p:nvPicPr>
        <p:blipFill rotWithShape="1">
          <a:blip r:embed="rId11">
            <a:alphaModFix/>
          </a:blip>
          <a:srcRect/>
          <a:stretch/>
        </p:blipFill>
        <p:spPr>
          <a:xfrm>
            <a:off x="1343139" y="5504867"/>
            <a:ext cx="1042296" cy="1028018"/>
          </a:xfrm>
          <a:prstGeom prst="rect">
            <a:avLst/>
          </a:prstGeom>
          <a:noFill/>
          <a:ln>
            <a:noFill/>
          </a:ln>
        </p:spPr>
      </p:pic>
      <p:sp>
        <p:nvSpPr>
          <p:cNvPr id="13" name="CustomShape 2">
            <a:extLst>
              <a:ext uri="{FF2B5EF4-FFF2-40B4-BE49-F238E27FC236}">
                <a16:creationId xmlns:a16="http://schemas.microsoft.com/office/drawing/2014/main" id="{17A8F196-F5B8-4B4F-97E9-CC6751347F06}"/>
              </a:ext>
            </a:extLst>
          </p:cNvPr>
          <p:cNvSpPr/>
          <p:nvPr/>
        </p:nvSpPr>
        <p:spPr>
          <a:xfrm>
            <a:off x="7909560" y="4287934"/>
            <a:ext cx="4108647" cy="126411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6600" b="0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modern</a:t>
            </a:r>
            <a:r>
              <a:rPr kumimoji="0" lang="en-GB" sz="6600" i="0" u="none" strike="noStrike" kern="1200" cap="none" spc="-1" normalizeH="0" baseline="0" noProof="0" dirty="0" err="1">
                <a:ln>
                  <a:noFill/>
                </a:ln>
                <a:solidFill>
                  <a:schemeClr val="bg2">
                    <a:lumMod val="50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e</a:t>
            </a:r>
            <a:r>
              <a:rPr kumimoji="0" lang="en-GB" sz="6600" b="1" i="0" u="none" strike="noStrike" kern="1200" cap="none" spc="-1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 </a:t>
            </a:r>
            <a:endParaRPr kumimoji="0" lang="en-GB" sz="66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pic>
        <p:nvPicPr>
          <p:cNvPr id="14" name="Google Shape;360;p6" descr="yellow sports car">
            <a:extLst>
              <a:ext uri="{FF2B5EF4-FFF2-40B4-BE49-F238E27FC236}">
                <a16:creationId xmlns:a16="http://schemas.microsoft.com/office/drawing/2014/main" id="{7D46B2BE-1708-4063-885B-ED9F7457ED07}"/>
              </a:ext>
            </a:extLst>
          </p:cNvPr>
          <p:cNvPicPr preferRelativeResize="0"/>
          <p:nvPr/>
        </p:nvPicPr>
        <p:blipFill rotWithShape="1">
          <a:blip r:embed="rId12">
            <a:alphaModFix/>
          </a:blip>
          <a:srcRect/>
          <a:stretch/>
        </p:blipFill>
        <p:spPr>
          <a:xfrm>
            <a:off x="8033548" y="5862021"/>
            <a:ext cx="1912451" cy="956226"/>
          </a:xfrm>
          <a:prstGeom prst="rect">
            <a:avLst/>
          </a:prstGeom>
          <a:noFill/>
          <a:ln>
            <a:noFill/>
          </a:ln>
        </p:spPr>
      </p:pic>
      <p:pic>
        <p:nvPicPr>
          <p:cNvPr id="17" name="Google Shape;361;p6" descr="green checkmark">
            <a:extLst>
              <a:ext uri="{FF2B5EF4-FFF2-40B4-BE49-F238E27FC236}">
                <a16:creationId xmlns:a16="http://schemas.microsoft.com/office/drawing/2014/main" id="{353EB380-DB55-4519-9872-78E969954EFB}"/>
              </a:ext>
            </a:extLst>
          </p:cNvPr>
          <p:cNvPicPr preferRelativeResize="0"/>
          <p:nvPr/>
        </p:nvPicPr>
        <p:blipFill rotWithShape="1">
          <a:blip r:embed="rId13">
            <a:alphaModFix/>
          </a:blip>
          <a:srcRect/>
          <a:stretch/>
        </p:blipFill>
        <p:spPr>
          <a:xfrm>
            <a:off x="8989773" y="5357179"/>
            <a:ext cx="480045" cy="500046"/>
          </a:xfrm>
          <a:prstGeom prst="rect">
            <a:avLst/>
          </a:prstGeom>
          <a:noFill/>
          <a:ln>
            <a:noFill/>
          </a:ln>
        </p:spPr>
      </p:pic>
      <p:pic>
        <p:nvPicPr>
          <p:cNvPr id="18" name="Google Shape;362;p6" descr="old red car">
            <a:extLst>
              <a:ext uri="{FF2B5EF4-FFF2-40B4-BE49-F238E27FC236}">
                <a16:creationId xmlns:a16="http://schemas.microsoft.com/office/drawing/2014/main" id="{3769F06B-0D26-4369-9C31-8DED36CDB6CD}"/>
              </a:ext>
            </a:extLst>
          </p:cNvPr>
          <p:cNvPicPr preferRelativeResize="0"/>
          <p:nvPr/>
        </p:nvPicPr>
        <p:blipFill rotWithShape="1">
          <a:blip r:embed="rId14">
            <a:alphaModFix/>
          </a:blip>
          <a:srcRect/>
          <a:stretch/>
        </p:blipFill>
        <p:spPr>
          <a:xfrm>
            <a:off x="10017360" y="5857225"/>
            <a:ext cx="1437332" cy="902824"/>
          </a:xfrm>
          <a:prstGeom prst="rect">
            <a:avLst/>
          </a:prstGeom>
          <a:noFill/>
          <a:ln>
            <a:noFill/>
          </a:ln>
        </p:spPr>
      </p:pic>
      <p:pic>
        <p:nvPicPr>
          <p:cNvPr id="19" name="Google Shape;363;p6" descr="red cross">
            <a:extLst>
              <a:ext uri="{FF2B5EF4-FFF2-40B4-BE49-F238E27FC236}">
                <a16:creationId xmlns:a16="http://schemas.microsoft.com/office/drawing/2014/main" id="{56469352-B744-481F-A3CA-B858571C808D}"/>
              </a:ext>
            </a:extLst>
          </p:cNvPr>
          <p:cNvPicPr preferRelativeResize="0"/>
          <p:nvPr/>
        </p:nvPicPr>
        <p:blipFill rotWithShape="1">
          <a:blip r:embed="rId15">
            <a:alphaModFix/>
          </a:blip>
          <a:srcRect/>
          <a:stretch/>
        </p:blipFill>
        <p:spPr>
          <a:xfrm>
            <a:off x="10641434" y="5340545"/>
            <a:ext cx="497082" cy="566897"/>
          </a:xfrm>
          <a:prstGeom prst="rect">
            <a:avLst/>
          </a:prstGeom>
          <a:noFill/>
          <a:ln>
            <a:noFill/>
          </a:ln>
        </p:spPr>
      </p:pic>
      <p:sp>
        <p:nvSpPr>
          <p:cNvPr id="20" name="CustomShape 2">
            <a:extLst>
              <a:ext uri="{FF2B5EF4-FFF2-40B4-BE49-F238E27FC236}">
                <a16:creationId xmlns:a16="http://schemas.microsoft.com/office/drawing/2014/main" id="{A2528893-39F6-4F15-976D-18379AA7B5D3}"/>
              </a:ext>
            </a:extLst>
          </p:cNvPr>
          <p:cNvSpPr/>
          <p:nvPr/>
        </p:nvSpPr>
        <p:spPr>
          <a:xfrm>
            <a:off x="8336425" y="1470724"/>
            <a:ext cx="4108647" cy="126411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6600" b="0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douz</a:t>
            </a:r>
            <a:r>
              <a:rPr kumimoji="0" lang="en-GB" sz="6600" i="0" u="none" strike="noStrike" kern="1200" cap="none" spc="-1" normalizeH="0" baseline="0" noProof="0" dirty="0" err="1">
                <a:ln>
                  <a:noFill/>
                </a:ln>
                <a:solidFill>
                  <a:schemeClr val="bg2">
                    <a:lumMod val="50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e</a:t>
            </a:r>
            <a:r>
              <a:rPr kumimoji="0" lang="en-GB" sz="6600" b="1" i="0" u="none" strike="noStrike" kern="1200" cap="none" spc="-1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 </a:t>
            </a:r>
            <a:endParaRPr kumimoji="0" lang="en-GB" sz="66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pic>
        <p:nvPicPr>
          <p:cNvPr id="21" name="Google Shape;365;p6" descr="the number twelve">
            <a:extLst>
              <a:ext uri="{FF2B5EF4-FFF2-40B4-BE49-F238E27FC236}">
                <a16:creationId xmlns:a16="http://schemas.microsoft.com/office/drawing/2014/main" id="{C79B6EEA-D9C8-4E61-98C3-5F19199B402F}"/>
              </a:ext>
            </a:extLst>
          </p:cNvPr>
          <p:cNvPicPr preferRelativeResize="0"/>
          <p:nvPr/>
        </p:nvPicPr>
        <p:blipFill rotWithShape="1">
          <a:blip r:embed="rId16">
            <a:alphaModFix/>
          </a:blip>
          <a:srcRect/>
          <a:stretch/>
        </p:blipFill>
        <p:spPr>
          <a:xfrm>
            <a:off x="9657783" y="2531297"/>
            <a:ext cx="1815551" cy="1457943"/>
          </a:xfrm>
          <a:prstGeom prst="rect">
            <a:avLst/>
          </a:prstGeom>
          <a:noFill/>
          <a:ln>
            <a:noFill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314528955"/>
      </p:ext>
    </p:extLst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imi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imi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mon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mon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entr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entr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dou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dou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modern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modern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74A6DC-187E-4C4A-92B8-4D8EDD2BB1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4236" y="124452"/>
            <a:ext cx="10515600" cy="770175"/>
          </a:xfrm>
        </p:spPr>
        <p:txBody>
          <a:bodyPr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E4E79"/>
              </a:buClr>
              <a:buSzPts val="8625"/>
              <a:buFont typeface="Century Gothic"/>
              <a:buNone/>
            </a:pPr>
            <a:r>
              <a:rPr lang="en-GB" sz="4400" b="1" i="0" u="none" strike="noStrike" cap="none" dirty="0" err="1">
                <a:solidFill>
                  <a:srgbClr val="1E4E79"/>
                </a:solidFill>
                <a:latin typeface="Century Gothic"/>
                <a:ea typeface="Century Gothic"/>
                <a:cs typeface="Century Gothic"/>
                <a:sym typeface="Century Gothic"/>
                <a:hlinkClick r:id="" action="ppaction://noaction">
                  <a:snd r:embed="rId6" name="avoir.wav"/>
                </a:hlinkClick>
              </a:rPr>
              <a:t>Avoir</a:t>
            </a:r>
            <a:r>
              <a:rPr lang="en-GB" sz="4400" i="0" u="none" strike="noStrike" cap="none" dirty="0">
                <a:solidFill>
                  <a:srgbClr val="1E4E79"/>
                </a:solidFill>
                <a:latin typeface="Century Gothic"/>
                <a:ea typeface="Century Gothic"/>
                <a:cs typeface="Century Gothic"/>
                <a:sym typeface="Century Gothic"/>
                <a:hlinkClick r:id="" action="ppaction://noaction">
                  <a:snd r:embed="rId6" name="avoir.wav"/>
                </a:hlinkClick>
              </a:rPr>
              <a:t>:</a:t>
            </a:r>
            <a:r>
              <a:rPr lang="en-GB" sz="4800" i="0" u="none" strike="noStrike" cap="none" dirty="0">
                <a:solidFill>
                  <a:srgbClr val="1E4E79"/>
                </a:solidFill>
                <a:latin typeface="Century Gothic"/>
                <a:ea typeface="Century Gothic"/>
                <a:cs typeface="Century Gothic"/>
                <a:sym typeface="Century Gothic"/>
                <a:hlinkClick r:id="" action="ppaction://noaction">
                  <a:snd r:embed="rId6" name="avoir.wav"/>
                </a:hlinkClick>
              </a:rPr>
              <a:t> </a:t>
            </a:r>
            <a:r>
              <a:rPr lang="en-GB" sz="3600" i="0" u="none" strike="noStrike" cap="none" dirty="0">
                <a:solidFill>
                  <a:srgbClr val="1E4E79"/>
                </a:solidFill>
                <a:latin typeface="Century Gothic"/>
                <a:ea typeface="Century Gothic"/>
                <a:cs typeface="Century Gothic"/>
                <a:sym typeface="Century Gothic"/>
                <a:hlinkClick r:id="" action="ppaction://noaction">
                  <a:snd r:embed="rId6" name="avoir.wav"/>
                </a:hlinkClick>
              </a:rPr>
              <a:t>I have </a:t>
            </a:r>
            <a:r>
              <a:rPr lang="en-GB" sz="3600" i="0" u="none" strike="noStrike" cap="none" dirty="0">
                <a:solidFill>
                  <a:srgbClr val="92D050"/>
                </a:solidFill>
                <a:latin typeface="Century Gothic"/>
                <a:ea typeface="Century Gothic"/>
                <a:cs typeface="Century Gothic"/>
                <a:sym typeface="Century Gothic"/>
                <a:hlinkClick r:id="" action="ppaction://noaction">
                  <a:snd r:embed="rId6" name="avoir.wav"/>
                </a:hlinkClick>
              </a:rPr>
              <a:t>|</a:t>
            </a:r>
            <a:r>
              <a:rPr lang="en-GB" sz="3600" i="0" u="none" strike="noStrike" cap="none" dirty="0">
                <a:solidFill>
                  <a:srgbClr val="1E4E79"/>
                </a:solidFill>
                <a:latin typeface="Century Gothic"/>
                <a:ea typeface="Century Gothic"/>
                <a:cs typeface="Century Gothic"/>
                <a:sym typeface="Century Gothic"/>
                <a:hlinkClick r:id="" action="ppaction://noaction">
                  <a:snd r:embed="rId6" name="avoir.wav"/>
                </a:hlinkClick>
              </a:rPr>
              <a:t> s/he, it has</a:t>
            </a:r>
            <a:endParaRPr lang="en-GB" sz="4400" i="0" u="none" strike="noStrike" cap="none" dirty="0">
              <a:solidFill>
                <a:srgbClr val="1E4E79"/>
              </a:solidFill>
              <a:latin typeface="Century Gothic"/>
              <a:ea typeface="Century Gothic"/>
              <a:cs typeface="Century Gothic"/>
              <a:sym typeface="Century Gothic"/>
              <a:hlinkClick r:id="" action="ppaction://noaction">
                <a:snd r:embed="rId6" name="avoir.wav"/>
              </a:hlinkClick>
            </a:endParaRPr>
          </a:p>
        </p:txBody>
      </p:sp>
      <p:sp>
        <p:nvSpPr>
          <p:cNvPr id="22" name="Google Shape;169;p8">
            <a:extLst>
              <a:ext uri="{FF2B5EF4-FFF2-40B4-BE49-F238E27FC236}">
                <a16:creationId xmlns:a16="http://schemas.microsoft.com/office/drawing/2014/main" id="{E2782AE1-3778-4DB3-BED0-E1D51CF4E9C9}"/>
              </a:ext>
            </a:extLst>
          </p:cNvPr>
          <p:cNvSpPr txBox="1"/>
          <p:nvPr/>
        </p:nvSpPr>
        <p:spPr>
          <a:xfrm>
            <a:off x="69100" y="895192"/>
            <a:ext cx="5474835" cy="52318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E4E79"/>
              </a:buClr>
              <a:buSzPts val="2800"/>
              <a:buFont typeface="Century Gothic"/>
              <a:buNone/>
              <a:tabLst/>
              <a:defRPr/>
            </a:pP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1E4E79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[to have, having]</a:t>
            </a:r>
            <a:endParaRPr kumimoji="0" sz="2800" b="0" i="0" u="none" strike="noStrike" kern="1200" cap="none" spc="0" normalizeH="0" baseline="0" noProof="0" dirty="0">
              <a:ln>
                <a:noFill/>
              </a:ln>
              <a:solidFill>
                <a:srgbClr val="1E4E79"/>
              </a:solidFill>
              <a:effectLst/>
              <a:uLnTx/>
              <a:uFillTx/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26" name="Google Shape;170;p8" descr="Jigsaw, Puzzle, Piece, Game, Concept, Solution">
            <a:extLst>
              <a:ext uri="{FF2B5EF4-FFF2-40B4-BE49-F238E27FC236}">
                <a16:creationId xmlns:a16="http://schemas.microsoft.com/office/drawing/2014/main" id="{696F779F-A90C-45D4-8ADC-3796A5C1CCAC}"/>
              </a:ext>
            </a:extLst>
          </p:cNvPr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10657369" y="76217"/>
            <a:ext cx="1330395" cy="1332245"/>
          </a:xfrm>
          <a:prstGeom prst="rect">
            <a:avLst/>
          </a:prstGeom>
          <a:noFill/>
          <a:ln>
            <a:noFill/>
          </a:ln>
        </p:spPr>
      </p:pic>
      <p:sp>
        <p:nvSpPr>
          <p:cNvPr id="27" name="Google Shape;171;p8">
            <a:extLst>
              <a:ext uri="{FF2B5EF4-FFF2-40B4-BE49-F238E27FC236}">
                <a16:creationId xmlns:a16="http://schemas.microsoft.com/office/drawing/2014/main" id="{CE290600-D3AE-4EBF-95AE-9AB73134AD93}"/>
              </a:ext>
            </a:extLst>
          </p:cNvPr>
          <p:cNvSpPr txBox="1"/>
          <p:nvPr/>
        </p:nvSpPr>
        <p:spPr>
          <a:xfrm>
            <a:off x="363956" y="1691501"/>
            <a:ext cx="9011398" cy="523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2800"/>
              <a:buFont typeface="Century Gothic"/>
              <a:buNone/>
              <a:tabLst/>
              <a:defRPr/>
            </a:pP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In French the verb </a:t>
            </a:r>
            <a:r>
              <a:rPr kumimoji="0" lang="en-GB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avoir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 means ___________.</a:t>
            </a: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8" name="Google Shape;172;p8">
            <a:extLst>
              <a:ext uri="{FF2B5EF4-FFF2-40B4-BE49-F238E27FC236}">
                <a16:creationId xmlns:a16="http://schemas.microsoft.com/office/drawing/2014/main" id="{00D273C6-32B8-4C78-A434-579DFBBDDE7A}"/>
              </a:ext>
            </a:extLst>
          </p:cNvPr>
          <p:cNvSpPr txBox="1"/>
          <p:nvPr/>
        </p:nvSpPr>
        <p:spPr>
          <a:xfrm>
            <a:off x="363956" y="3416864"/>
            <a:ext cx="3912021" cy="523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2D050"/>
              </a:buClr>
              <a:buSzPts val="2800"/>
              <a:buFont typeface="Century Gothic"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J’ai</a:t>
            </a: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kumimoji="0" lang="en-GB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une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 question.</a:t>
            </a: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9" name="Google Shape;174;p8">
            <a:extLst>
              <a:ext uri="{FF2B5EF4-FFF2-40B4-BE49-F238E27FC236}">
                <a16:creationId xmlns:a16="http://schemas.microsoft.com/office/drawing/2014/main" id="{AF1D9F8D-2EFC-4328-8562-67467AD284C2}"/>
              </a:ext>
            </a:extLst>
          </p:cNvPr>
          <p:cNvSpPr txBox="1"/>
          <p:nvPr/>
        </p:nvSpPr>
        <p:spPr>
          <a:xfrm>
            <a:off x="6095999" y="3331862"/>
            <a:ext cx="5283717" cy="523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2D050"/>
              </a:buClr>
              <a:buSzPts val="2800"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Elle a 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un </a:t>
            </a:r>
            <a:r>
              <a:rPr kumimoji="0" lang="en-GB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ordinateur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.</a:t>
            </a: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0" name="Google Shape;183;p8">
            <a:extLst>
              <a:ext uri="{FF2B5EF4-FFF2-40B4-BE49-F238E27FC236}">
                <a16:creationId xmlns:a16="http://schemas.microsoft.com/office/drawing/2014/main" id="{3C1BD5FF-8CC1-449A-891E-425EC44FA95E}"/>
              </a:ext>
            </a:extLst>
          </p:cNvPr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363956" y="4076364"/>
            <a:ext cx="634523" cy="671647"/>
          </a:xfrm>
          <a:prstGeom prst="rect">
            <a:avLst/>
          </a:prstGeom>
          <a:noFill/>
          <a:ln>
            <a:noFill/>
          </a:ln>
        </p:spPr>
      </p:pic>
      <p:sp>
        <p:nvSpPr>
          <p:cNvPr id="31" name="Google Shape;172;p8">
            <a:extLst>
              <a:ext uri="{FF2B5EF4-FFF2-40B4-BE49-F238E27FC236}">
                <a16:creationId xmlns:a16="http://schemas.microsoft.com/office/drawing/2014/main" id="{0D05EEE5-6EF4-4D65-A9A4-07D1F20D75CE}"/>
              </a:ext>
            </a:extLst>
          </p:cNvPr>
          <p:cNvSpPr txBox="1"/>
          <p:nvPr/>
        </p:nvSpPr>
        <p:spPr>
          <a:xfrm>
            <a:off x="1169649" y="4252078"/>
            <a:ext cx="3273739" cy="523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2D050"/>
              </a:buClr>
              <a:buSzPts val="2800"/>
              <a:buFont typeface="Century Gothic"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I have 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a question.</a:t>
            </a: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3" name="Google Shape;183;p8">
            <a:extLst>
              <a:ext uri="{FF2B5EF4-FFF2-40B4-BE49-F238E27FC236}">
                <a16:creationId xmlns:a16="http://schemas.microsoft.com/office/drawing/2014/main" id="{17AB41AB-300F-48DF-AC22-AC4DCF350D25}"/>
              </a:ext>
            </a:extLst>
          </p:cNvPr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5543935" y="4070616"/>
            <a:ext cx="634523" cy="671647"/>
          </a:xfrm>
          <a:prstGeom prst="rect">
            <a:avLst/>
          </a:prstGeom>
          <a:noFill/>
          <a:ln>
            <a:noFill/>
          </a:ln>
        </p:spPr>
      </p:pic>
      <p:sp>
        <p:nvSpPr>
          <p:cNvPr id="34" name="Google Shape;172;p8">
            <a:extLst>
              <a:ext uri="{FF2B5EF4-FFF2-40B4-BE49-F238E27FC236}">
                <a16:creationId xmlns:a16="http://schemas.microsoft.com/office/drawing/2014/main" id="{01CE92E5-682F-4F55-9687-7FF3664D829C}"/>
              </a:ext>
            </a:extLst>
          </p:cNvPr>
          <p:cNvSpPr txBox="1"/>
          <p:nvPr/>
        </p:nvSpPr>
        <p:spPr>
          <a:xfrm>
            <a:off x="6095999" y="4158203"/>
            <a:ext cx="6287862" cy="523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2D050"/>
              </a:buClr>
              <a:buSzPts val="2800"/>
              <a:buFont typeface="Century Gothic"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She has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 a computer.</a:t>
            </a: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7" name="Google Shape;172;p8">
            <a:extLst>
              <a:ext uri="{FF2B5EF4-FFF2-40B4-BE49-F238E27FC236}">
                <a16:creationId xmlns:a16="http://schemas.microsoft.com/office/drawing/2014/main" id="{6E912F42-CAD2-4111-9927-E15B8CEAD340}"/>
              </a:ext>
            </a:extLst>
          </p:cNvPr>
          <p:cNvSpPr txBox="1"/>
          <p:nvPr/>
        </p:nvSpPr>
        <p:spPr>
          <a:xfrm>
            <a:off x="6021698" y="6030687"/>
            <a:ext cx="4400114" cy="523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2D050"/>
              </a:buClr>
              <a:buSzPts val="2800"/>
              <a:buFont typeface="Century Gothic"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He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has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 a task.</a:t>
            </a: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" name="Google Shape;171;p8">
            <a:extLst>
              <a:ext uri="{FF2B5EF4-FFF2-40B4-BE49-F238E27FC236}">
                <a16:creationId xmlns:a16="http://schemas.microsoft.com/office/drawing/2014/main" id="{0D8AD6F4-683B-438B-8700-E55A3863BF35}"/>
              </a:ext>
            </a:extLst>
          </p:cNvPr>
          <p:cNvSpPr txBox="1"/>
          <p:nvPr/>
        </p:nvSpPr>
        <p:spPr>
          <a:xfrm>
            <a:off x="363956" y="2432055"/>
            <a:ext cx="7700391" cy="523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2800"/>
              <a:buFont typeface="Century Gothic"/>
              <a:buNone/>
              <a:tabLst/>
              <a:defRPr/>
            </a:pP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Remember that it is an irregular verb:</a:t>
            </a: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433F70FF-C971-4C20-BD23-4E44A7AEEF0A}"/>
              </a:ext>
            </a:extLst>
          </p:cNvPr>
          <p:cNvSpPr/>
          <p:nvPr/>
        </p:nvSpPr>
        <p:spPr>
          <a:xfrm>
            <a:off x="6021698" y="1660666"/>
            <a:ext cx="1503938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to have</a:t>
            </a: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7" name="Graphic 6" descr="Help">
            <a:extLst>
              <a:ext uri="{FF2B5EF4-FFF2-40B4-BE49-F238E27FC236}">
                <a16:creationId xmlns:a16="http://schemas.microsoft.com/office/drawing/2014/main" id="{79C87124-A427-443A-8B36-93860D9344A4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3723810" y="3094421"/>
            <a:ext cx="914400" cy="914400"/>
          </a:xfrm>
          <a:prstGeom prst="rect">
            <a:avLst/>
          </a:prstGeom>
        </p:spPr>
      </p:pic>
      <p:sp>
        <p:nvSpPr>
          <p:cNvPr id="21" name="Google Shape;174;p8">
            <a:extLst>
              <a:ext uri="{FF2B5EF4-FFF2-40B4-BE49-F238E27FC236}">
                <a16:creationId xmlns:a16="http://schemas.microsoft.com/office/drawing/2014/main" id="{4FEDB980-AE8D-4906-B9A4-CCD1B743B73D}"/>
              </a:ext>
            </a:extLst>
          </p:cNvPr>
          <p:cNvSpPr txBox="1"/>
          <p:nvPr/>
        </p:nvSpPr>
        <p:spPr>
          <a:xfrm>
            <a:off x="6038849" y="5400211"/>
            <a:ext cx="5283717" cy="523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2D050"/>
              </a:buClr>
              <a:buSzPts val="2800"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Il a </a:t>
            </a:r>
            <a:r>
              <a:rPr kumimoji="0" lang="en-GB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une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kumimoji="0" lang="en-GB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tâche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.</a:t>
            </a: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3" name="Picture 22" descr="A picture containing text, electronics, computer, indoor&#10;&#10;Description automatically generated">
            <a:extLst>
              <a:ext uri="{FF2B5EF4-FFF2-40B4-BE49-F238E27FC236}">
                <a16:creationId xmlns:a16="http://schemas.microsoft.com/office/drawing/2014/main" id="{68684918-0F8A-4798-9EE1-9541A29353D6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4262"/>
          <a:stretch/>
        </p:blipFill>
        <p:spPr>
          <a:xfrm>
            <a:off x="9965540" y="2984429"/>
            <a:ext cx="912544" cy="1134384"/>
          </a:xfrm>
          <a:prstGeom prst="rect">
            <a:avLst/>
          </a:prstGeom>
        </p:spPr>
      </p:pic>
      <p:grpSp>
        <p:nvGrpSpPr>
          <p:cNvPr id="13" name="Group 12">
            <a:extLst>
              <a:ext uri="{FF2B5EF4-FFF2-40B4-BE49-F238E27FC236}">
                <a16:creationId xmlns:a16="http://schemas.microsoft.com/office/drawing/2014/main" id="{B8DB66D3-F323-4BF2-9D22-F797942D6B21}"/>
              </a:ext>
            </a:extLst>
          </p:cNvPr>
          <p:cNvGrpSpPr/>
          <p:nvPr/>
        </p:nvGrpSpPr>
        <p:grpSpPr>
          <a:xfrm>
            <a:off x="9794544" y="4639795"/>
            <a:ext cx="2161122" cy="2141988"/>
            <a:chOff x="9794544" y="4639795"/>
            <a:chExt cx="2161122" cy="2141988"/>
          </a:xfrm>
        </p:grpSpPr>
        <p:pic>
          <p:nvPicPr>
            <p:cNvPr id="9" name="Picture 8" descr="A picture containing line chart&#10;&#10;Description automatically generated">
              <a:extLst>
                <a:ext uri="{FF2B5EF4-FFF2-40B4-BE49-F238E27FC236}">
                  <a16:creationId xmlns:a16="http://schemas.microsoft.com/office/drawing/2014/main" id="{57A77D23-F116-4B4B-AAB0-C08AE70D0413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794544" y="4639795"/>
              <a:ext cx="2161122" cy="2141988"/>
            </a:xfrm>
            <a:prstGeom prst="rect">
              <a:avLst/>
            </a:prstGeom>
          </p:spPr>
        </p:pic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A6AB2377-CF7B-4A3F-826E-6A34CC74EF4E}"/>
                </a:ext>
              </a:extLst>
            </p:cNvPr>
            <p:cNvSpPr txBox="1"/>
            <p:nvPr/>
          </p:nvSpPr>
          <p:spPr>
            <a:xfrm>
              <a:off x="10120284" y="5661801"/>
              <a:ext cx="1750058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dirty="0">
                  <a:solidFill>
                    <a:srgbClr val="002060"/>
                  </a:solidFill>
                  <a:latin typeface="Century Gothic" panose="020B0502020202020204" pitchFamily="34" charset="0"/>
                </a:rPr>
                <a:t>organiser </a:t>
              </a:r>
              <a:br>
                <a:rPr lang="en-GB" dirty="0">
                  <a:solidFill>
                    <a:srgbClr val="002060"/>
                  </a:solidFill>
                  <a:latin typeface="Century Gothic" panose="020B0502020202020204" pitchFamily="34" charset="0"/>
                </a:rPr>
              </a:br>
              <a:r>
                <a:rPr lang="en-GB" dirty="0">
                  <a:solidFill>
                    <a:srgbClr val="002060"/>
                  </a:solidFill>
                  <a:latin typeface="Century Gothic" panose="020B0502020202020204" pitchFamily="34" charset="0"/>
                </a:rPr>
                <a:t>ma </a:t>
              </a:r>
              <a:r>
                <a:rPr lang="en-GB" dirty="0" err="1">
                  <a:solidFill>
                    <a:srgbClr val="002060"/>
                  </a:solidFill>
                  <a:latin typeface="Century Gothic" panose="020B0502020202020204" pitchFamily="34" charset="0"/>
                </a:rPr>
                <a:t>chambre</a:t>
              </a:r>
              <a:endParaRPr lang="en-GB" dirty="0">
                <a:solidFill>
                  <a:srgbClr val="002060"/>
                </a:solidFill>
                <a:latin typeface="Century Gothic" panose="020B0502020202020204" pitchFamily="34" charset="0"/>
              </a:endParaRPr>
            </a:p>
          </p:txBody>
        </p:sp>
      </p:grpSp>
      <p:pic>
        <p:nvPicPr>
          <p:cNvPr id="32" name="Google Shape;183;p8">
            <a:extLst>
              <a:ext uri="{FF2B5EF4-FFF2-40B4-BE49-F238E27FC236}">
                <a16:creationId xmlns:a16="http://schemas.microsoft.com/office/drawing/2014/main" id="{F175FC47-889C-4360-9423-39F976E51955}"/>
              </a:ext>
            </a:extLst>
          </p:cNvPr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5461475" y="5917509"/>
            <a:ext cx="634523" cy="671647"/>
          </a:xfrm>
          <a:prstGeom prst="rect">
            <a:avLst/>
          </a:prstGeom>
          <a:noFill/>
          <a:ln>
            <a:noFill/>
          </a:ln>
        </p:spPr>
      </p:pic>
      <p:sp>
        <p:nvSpPr>
          <p:cNvPr id="38" name="Speech Bubble: Rectangle with Corners Rounded 37">
            <a:extLst>
              <a:ext uri="{FF2B5EF4-FFF2-40B4-BE49-F238E27FC236}">
                <a16:creationId xmlns:a16="http://schemas.microsoft.com/office/drawing/2014/main" id="{6942749B-8145-46E2-8C2C-70E98A67B882}"/>
              </a:ext>
            </a:extLst>
          </p:cNvPr>
          <p:cNvSpPr/>
          <p:nvPr/>
        </p:nvSpPr>
        <p:spPr>
          <a:xfrm>
            <a:off x="1549986" y="4917965"/>
            <a:ext cx="3241708" cy="1671191"/>
          </a:xfrm>
          <a:prstGeom prst="wedgeRoundRectCallout">
            <a:avLst>
              <a:gd name="adj1" fmla="val 70683"/>
              <a:gd name="adj2" fmla="val 26347"/>
              <a:gd name="adj3" fmla="val 16667"/>
            </a:avLst>
          </a:prstGeom>
          <a:solidFill>
            <a:srgbClr val="2BC0C7"/>
          </a:solidFill>
          <a:ln>
            <a:solidFill>
              <a:srgbClr val="2BC0C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⚠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GB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une</a:t>
            </a:r>
            <a:r>
              <a:rPr kumimoji="0" lang="en-GB" sz="24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 t</a:t>
            </a:r>
            <a:r>
              <a:rPr lang="en-GB" sz="2400" b="1" dirty="0" err="1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âche</a:t>
            </a:r>
            <a:r>
              <a:rPr lang="en-GB" sz="2400" b="1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lang="en-GB" sz="2400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is a task you might do at home, e.g., tidy, make your bed.</a:t>
            </a:r>
            <a:endParaRPr kumimoji="0" lang="en-GB" sz="24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687727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jai_une_questio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ellea_un_ordinateu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ila_une_tach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/>
      <p:bldP spid="3" grpId="0"/>
      <p:bldP spid="21" grpId="0"/>
      <p:bldP spid="38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74A6DC-187E-4C4A-92B8-4D8EDD2BB1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4236" y="124452"/>
            <a:ext cx="10515600" cy="770175"/>
          </a:xfrm>
        </p:spPr>
        <p:txBody>
          <a:bodyPr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E4E79"/>
              </a:buClr>
              <a:buSzPts val="8625"/>
              <a:buFont typeface="Century Gothic"/>
              <a:buNone/>
            </a:pPr>
            <a:r>
              <a:rPr lang="en-GB" sz="4400" b="1" i="0" u="none" strike="noStrike" cap="none" dirty="0">
                <a:solidFill>
                  <a:srgbClr val="1E4E79"/>
                </a:solidFill>
                <a:latin typeface="Century Gothic" panose="020B0502020202020204" pitchFamily="34" charset="0"/>
                <a:ea typeface="Century Gothic"/>
                <a:cs typeface="Century Gothic"/>
                <a:sym typeface="Century Gothic"/>
              </a:rPr>
              <a:t>Adjectives following the noun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89604CFD-752D-4507-BDB4-003447BC0065}"/>
              </a:ext>
            </a:extLst>
          </p:cNvPr>
          <p:cNvSpPr txBox="1"/>
          <p:nvPr/>
        </p:nvSpPr>
        <p:spPr>
          <a:xfrm>
            <a:off x="0" y="1407031"/>
            <a:ext cx="802544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In French, most adjectives </a:t>
            </a: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follow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the noun: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B4D38324-6363-4A9B-A873-6C859BA3DB68}"/>
              </a:ext>
            </a:extLst>
          </p:cNvPr>
          <p:cNvSpPr txBox="1"/>
          <p:nvPr/>
        </p:nvSpPr>
        <p:spPr>
          <a:xfrm>
            <a:off x="986895" y="2160710"/>
            <a:ext cx="558082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buClr>
                <a:srgbClr val="92D050"/>
              </a:buClr>
              <a:buSzPts val="2800"/>
              <a:defRPr/>
            </a:pPr>
            <a:r>
              <a:rPr lang="en-GB" sz="2800" b="1" dirty="0" err="1">
                <a:solidFill>
                  <a:srgbClr val="92D05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J’ai</a:t>
            </a:r>
            <a:r>
              <a:rPr lang="en-GB" sz="2800" b="1" dirty="0">
                <a:solidFill>
                  <a:srgbClr val="92D05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lang="en-GB" sz="2800" dirty="0" err="1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une</a:t>
            </a:r>
            <a:r>
              <a:rPr lang="en-GB" sz="2800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question </a:t>
            </a:r>
            <a:r>
              <a:rPr lang="en-GB" sz="2800" b="1" dirty="0" err="1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importante</a:t>
            </a:r>
            <a:r>
              <a:rPr lang="en-GB" sz="2800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.</a:t>
            </a:r>
            <a:endParaRPr lang="en-GB" dirty="0">
              <a:solidFill>
                <a:srgbClr val="002060"/>
              </a:solidFill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6D1BB123-2EDB-4787-BECF-CEAB9A4F59B4}"/>
              </a:ext>
            </a:extLst>
          </p:cNvPr>
          <p:cNvSpPr txBox="1"/>
          <p:nvPr/>
        </p:nvSpPr>
        <p:spPr>
          <a:xfrm>
            <a:off x="986895" y="2901015"/>
            <a:ext cx="662189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I have an </a:t>
            </a: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important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question.</a:t>
            </a:r>
            <a:endParaRPr kumimoji="0" lang="en-GB" sz="2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pic>
        <p:nvPicPr>
          <p:cNvPr id="25" name="Google Shape;170;p8" descr="Jigsaw, Puzzle, Piece, Game, Concept, Solution">
            <a:extLst>
              <a:ext uri="{FF2B5EF4-FFF2-40B4-BE49-F238E27FC236}">
                <a16:creationId xmlns:a16="http://schemas.microsoft.com/office/drawing/2014/main" id="{20A2F853-0CF4-4CB0-9B24-6365D924ED7A}"/>
              </a:ext>
            </a:extLst>
          </p:cNvPr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10657369" y="76217"/>
            <a:ext cx="1330395" cy="1332245"/>
          </a:xfrm>
          <a:prstGeom prst="rect">
            <a:avLst/>
          </a:prstGeom>
          <a:noFill/>
          <a:ln>
            <a:noFill/>
          </a:ln>
        </p:spPr>
      </p:pic>
      <p:pic>
        <p:nvPicPr>
          <p:cNvPr id="32" name="Google Shape;183;p8">
            <a:extLst>
              <a:ext uri="{FF2B5EF4-FFF2-40B4-BE49-F238E27FC236}">
                <a16:creationId xmlns:a16="http://schemas.microsoft.com/office/drawing/2014/main" id="{584C4BF7-D735-45AF-A526-EF5A14C086D7}"/>
              </a:ext>
            </a:extLst>
          </p:cNvPr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353448" y="2798499"/>
            <a:ext cx="634523" cy="671647"/>
          </a:xfrm>
          <a:prstGeom prst="rect">
            <a:avLst/>
          </a:prstGeom>
          <a:noFill/>
          <a:ln>
            <a:noFill/>
          </a:ln>
        </p:spPr>
      </p:pic>
      <p:pic>
        <p:nvPicPr>
          <p:cNvPr id="38" name="Google Shape;183;p8">
            <a:extLst>
              <a:ext uri="{FF2B5EF4-FFF2-40B4-BE49-F238E27FC236}">
                <a16:creationId xmlns:a16="http://schemas.microsoft.com/office/drawing/2014/main" id="{18C69456-D655-4644-A060-532C23868182}"/>
              </a:ext>
            </a:extLst>
          </p:cNvPr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353447" y="4162471"/>
            <a:ext cx="634523" cy="671647"/>
          </a:xfrm>
          <a:prstGeom prst="rect">
            <a:avLst/>
          </a:prstGeom>
          <a:noFill/>
          <a:ln>
            <a:noFill/>
          </a:ln>
        </p:spPr>
      </p:pic>
      <p:pic>
        <p:nvPicPr>
          <p:cNvPr id="39" name="Google Shape;183;p8">
            <a:extLst>
              <a:ext uri="{FF2B5EF4-FFF2-40B4-BE49-F238E27FC236}">
                <a16:creationId xmlns:a16="http://schemas.microsoft.com/office/drawing/2014/main" id="{68E89A9C-55F6-40BD-B523-03C52D4094E3}"/>
              </a:ext>
            </a:extLst>
          </p:cNvPr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352372" y="5771861"/>
            <a:ext cx="634523" cy="671647"/>
          </a:xfrm>
          <a:prstGeom prst="rect">
            <a:avLst/>
          </a:prstGeom>
          <a:noFill/>
          <a:ln>
            <a:noFill/>
          </a:ln>
        </p:spPr>
      </p:pic>
      <p:sp>
        <p:nvSpPr>
          <p:cNvPr id="40" name="Speech Bubble: Rectangle with Corners Rounded 39">
            <a:extLst>
              <a:ext uri="{FF2B5EF4-FFF2-40B4-BE49-F238E27FC236}">
                <a16:creationId xmlns:a16="http://schemas.microsoft.com/office/drawing/2014/main" id="{8F5609C0-1B7F-4BFC-95D5-B68D9804B143}"/>
              </a:ext>
            </a:extLst>
          </p:cNvPr>
          <p:cNvSpPr/>
          <p:nvPr/>
        </p:nvSpPr>
        <p:spPr>
          <a:xfrm>
            <a:off x="7480552" y="1919440"/>
            <a:ext cx="4223768" cy="834971"/>
          </a:xfrm>
          <a:prstGeom prst="wedgeRoundRectCallout">
            <a:avLst>
              <a:gd name="adj1" fmla="val -123807"/>
              <a:gd name="adj2" fmla="val 76751"/>
              <a:gd name="adj3" fmla="val 16667"/>
            </a:avLst>
          </a:prstGeom>
          <a:solidFill>
            <a:srgbClr val="2BC0C7"/>
          </a:solidFill>
          <a:ln>
            <a:solidFill>
              <a:srgbClr val="2BC0C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In English the adjective comes </a:t>
            </a:r>
            <a:r>
              <a:rPr kumimoji="0" lang="en-US" sz="2400" b="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before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the noun.</a:t>
            </a:r>
          </a:p>
        </p:txBody>
      </p:sp>
      <p:sp>
        <p:nvSpPr>
          <p:cNvPr id="41" name="Speech Bubble: Rectangle with Corners Rounded 40">
            <a:extLst>
              <a:ext uri="{FF2B5EF4-FFF2-40B4-BE49-F238E27FC236}">
                <a16:creationId xmlns:a16="http://schemas.microsoft.com/office/drawing/2014/main" id="{44C9686D-D14D-4D7D-83CC-0F76F4BFA3CF}"/>
              </a:ext>
            </a:extLst>
          </p:cNvPr>
          <p:cNvSpPr/>
          <p:nvPr/>
        </p:nvSpPr>
        <p:spPr>
          <a:xfrm>
            <a:off x="7480552" y="2822992"/>
            <a:ext cx="4223767" cy="1463575"/>
          </a:xfrm>
          <a:prstGeom prst="wedgeRoundRectCallout">
            <a:avLst>
              <a:gd name="adj1" fmla="val -89917"/>
              <a:gd name="adj2" fmla="val 24264"/>
              <a:gd name="adj3" fmla="val 16667"/>
            </a:avLst>
          </a:prstGeom>
          <a:solidFill>
            <a:srgbClr val="2BC0C7"/>
          </a:solidFill>
          <a:ln>
            <a:solidFill>
              <a:srgbClr val="2BC0C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⚠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Remember: Adjectives that end in </a:t>
            </a: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-e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stay the same to describe all singular </a:t>
            </a: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nouns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.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BAC23637-095B-4C62-80C1-D35E0B4F9C43}"/>
              </a:ext>
            </a:extLst>
          </p:cNvPr>
          <p:cNvSpPr txBox="1"/>
          <p:nvPr/>
        </p:nvSpPr>
        <p:spPr>
          <a:xfrm>
            <a:off x="986895" y="3595364"/>
            <a:ext cx="558082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buClr>
                <a:srgbClr val="92D050"/>
              </a:buClr>
              <a:buSzPts val="2800"/>
              <a:defRPr/>
            </a:pPr>
            <a:r>
              <a:rPr lang="en-GB" sz="2800" b="1" dirty="0">
                <a:solidFill>
                  <a:srgbClr val="92D05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Elle a </a:t>
            </a:r>
            <a:r>
              <a:rPr lang="en-GB" sz="2800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un </a:t>
            </a:r>
            <a:r>
              <a:rPr lang="en-GB" sz="2800" dirty="0" err="1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ordinateur</a:t>
            </a:r>
            <a:r>
              <a:rPr lang="en-GB" sz="2800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lang="en-GB" sz="2800" b="1" dirty="0" err="1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rapide</a:t>
            </a:r>
            <a:r>
              <a:rPr lang="en-GB" sz="2800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.</a:t>
            </a:r>
            <a:endParaRPr lang="en-GB" dirty="0">
              <a:solidFill>
                <a:srgbClr val="002060"/>
              </a:solidFill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49781A19-E810-466F-AF1E-B859F7AC4FE3}"/>
              </a:ext>
            </a:extLst>
          </p:cNvPr>
          <p:cNvSpPr txBox="1"/>
          <p:nvPr/>
        </p:nvSpPr>
        <p:spPr>
          <a:xfrm>
            <a:off x="992335" y="4272554"/>
            <a:ext cx="662189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She has a </a:t>
            </a: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fast</a:t>
            </a:r>
            <a:r>
              <a:rPr kumimoji="0" lang="en-GB" sz="28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computer.</a:t>
            </a:r>
            <a:endParaRPr kumimoji="0" lang="en-GB" sz="2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B6DF321C-291E-4D7A-B94E-EEFD46E50C9A}"/>
              </a:ext>
            </a:extLst>
          </p:cNvPr>
          <p:cNvSpPr txBox="1"/>
          <p:nvPr/>
        </p:nvSpPr>
        <p:spPr>
          <a:xfrm>
            <a:off x="986895" y="5199004"/>
            <a:ext cx="558082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buClr>
                <a:srgbClr val="92D050"/>
              </a:buClr>
              <a:buSzPts val="2800"/>
              <a:defRPr/>
            </a:pPr>
            <a:r>
              <a:rPr lang="en-GB" sz="2800" b="1" dirty="0">
                <a:solidFill>
                  <a:srgbClr val="92D05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Il a </a:t>
            </a:r>
            <a:r>
              <a:rPr lang="en-GB" sz="2800" dirty="0" err="1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une</a:t>
            </a:r>
            <a:r>
              <a:rPr lang="en-GB" sz="2800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lang="en-GB" sz="2800" dirty="0" err="1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tâche</a:t>
            </a:r>
            <a:r>
              <a:rPr lang="en-GB" sz="2800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lang="en-GB" sz="2800" b="1" dirty="0" err="1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indépendante</a:t>
            </a:r>
            <a:r>
              <a:rPr lang="en-GB" sz="2800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.</a:t>
            </a:r>
            <a:endParaRPr lang="en-GB" dirty="0">
              <a:solidFill>
                <a:srgbClr val="002060"/>
              </a:solidFill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FE3B3A62-7AEC-4DC7-99CB-5BDA45EF0167}"/>
              </a:ext>
            </a:extLst>
          </p:cNvPr>
          <p:cNvSpPr txBox="1"/>
          <p:nvPr/>
        </p:nvSpPr>
        <p:spPr>
          <a:xfrm>
            <a:off x="986895" y="5859636"/>
            <a:ext cx="662189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He has an </a:t>
            </a: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independent 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task.</a:t>
            </a:r>
            <a:endParaRPr kumimoji="0" lang="en-GB" sz="2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pic>
        <p:nvPicPr>
          <p:cNvPr id="29" name="Picture 28" descr="Diagram, engineering drawing&#10;&#10;Description automatically generated">
            <a:extLst>
              <a:ext uri="{FF2B5EF4-FFF2-40B4-BE49-F238E27FC236}">
                <a16:creationId xmlns:a16="http://schemas.microsoft.com/office/drawing/2014/main" id="{8CAAD7F9-D9D9-49DC-B6A8-DED72CEF8AAD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94265" y="4416289"/>
            <a:ext cx="3269797" cy="2365494"/>
          </a:xfrm>
          <a:prstGeom prst="rect">
            <a:avLst/>
          </a:prstGeom>
        </p:spPr>
      </p:pic>
      <p:pic>
        <p:nvPicPr>
          <p:cNvPr id="4" name="Picture 3" descr="A picture containing vector graphics&#10;&#10;Description automatically generated">
            <a:extLst>
              <a:ext uri="{FF2B5EF4-FFF2-40B4-BE49-F238E27FC236}">
                <a16:creationId xmlns:a16="http://schemas.microsoft.com/office/drawing/2014/main" id="{0E03106C-BE3E-4118-8090-9AA3F2B26955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" b="467"/>
          <a:stretch/>
        </p:blipFill>
        <p:spPr>
          <a:xfrm>
            <a:off x="7050131" y="3885368"/>
            <a:ext cx="1037702" cy="28964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79479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jai_question_important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ellea_ordinateur_rapi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ila_tache_idependant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" grpId="0" animBg="1"/>
      <p:bldP spid="41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" name="Picture 2" descr="Paper, Write, Texture, Lines, Pattern, Writing Paper">
            <a:extLst>
              <a:ext uri="{FF2B5EF4-FFF2-40B4-BE49-F238E27FC236}">
                <a16:creationId xmlns:a16="http://schemas.microsoft.com/office/drawing/2014/main" id="{02AA69F5-2A57-437F-AD25-7521EEEB2E2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208" r="705" b="-282"/>
          <a:stretch/>
        </p:blipFill>
        <p:spPr bwMode="auto">
          <a:xfrm rot="10800000">
            <a:off x="-120422" y="1297068"/>
            <a:ext cx="8817160" cy="5074026"/>
          </a:xfrm>
          <a:custGeom>
            <a:avLst/>
            <a:gdLst>
              <a:gd name="connsiteX0" fmla="*/ 0 w 8817160"/>
              <a:gd name="connsiteY0" fmla="*/ 0 h 5074026"/>
              <a:gd name="connsiteX1" fmla="*/ 323296 w 8817160"/>
              <a:gd name="connsiteY1" fmla="*/ 0 h 5074026"/>
              <a:gd name="connsiteX2" fmla="*/ 911107 w 8817160"/>
              <a:gd name="connsiteY2" fmla="*/ 0 h 5074026"/>
              <a:gd name="connsiteX3" fmla="*/ 1234402 w 8817160"/>
              <a:gd name="connsiteY3" fmla="*/ 0 h 5074026"/>
              <a:gd name="connsiteX4" fmla="*/ 1998556 w 8817160"/>
              <a:gd name="connsiteY4" fmla="*/ 0 h 5074026"/>
              <a:gd name="connsiteX5" fmla="*/ 2674539 w 8817160"/>
              <a:gd name="connsiteY5" fmla="*/ 0 h 5074026"/>
              <a:gd name="connsiteX6" fmla="*/ 3262349 w 8817160"/>
              <a:gd name="connsiteY6" fmla="*/ 0 h 5074026"/>
              <a:gd name="connsiteX7" fmla="*/ 3761988 w 8817160"/>
              <a:gd name="connsiteY7" fmla="*/ 0 h 5074026"/>
              <a:gd name="connsiteX8" fmla="*/ 4173456 w 8817160"/>
              <a:gd name="connsiteY8" fmla="*/ 0 h 5074026"/>
              <a:gd name="connsiteX9" fmla="*/ 4584923 w 8817160"/>
              <a:gd name="connsiteY9" fmla="*/ 0 h 5074026"/>
              <a:gd name="connsiteX10" fmla="*/ 5260905 w 8817160"/>
              <a:gd name="connsiteY10" fmla="*/ 0 h 5074026"/>
              <a:gd name="connsiteX11" fmla="*/ 6025059 w 8817160"/>
              <a:gd name="connsiteY11" fmla="*/ 0 h 5074026"/>
              <a:gd name="connsiteX12" fmla="*/ 6612870 w 8817160"/>
              <a:gd name="connsiteY12" fmla="*/ 0 h 5074026"/>
              <a:gd name="connsiteX13" fmla="*/ 7112509 w 8817160"/>
              <a:gd name="connsiteY13" fmla="*/ 0 h 5074026"/>
              <a:gd name="connsiteX14" fmla="*/ 7523977 w 8817160"/>
              <a:gd name="connsiteY14" fmla="*/ 0 h 5074026"/>
              <a:gd name="connsiteX15" fmla="*/ 7935444 w 8817160"/>
              <a:gd name="connsiteY15" fmla="*/ 0 h 5074026"/>
              <a:gd name="connsiteX16" fmla="*/ 8817160 w 8817160"/>
              <a:gd name="connsiteY16" fmla="*/ 0 h 5074026"/>
              <a:gd name="connsiteX17" fmla="*/ 8817160 w 8817160"/>
              <a:gd name="connsiteY17" fmla="*/ 665261 h 5074026"/>
              <a:gd name="connsiteX18" fmla="*/ 8817160 w 8817160"/>
              <a:gd name="connsiteY18" fmla="*/ 1229042 h 5074026"/>
              <a:gd name="connsiteX19" fmla="*/ 8817160 w 8817160"/>
              <a:gd name="connsiteY19" fmla="*/ 1691342 h 5074026"/>
              <a:gd name="connsiteX20" fmla="*/ 8817160 w 8817160"/>
              <a:gd name="connsiteY20" fmla="*/ 2153642 h 5074026"/>
              <a:gd name="connsiteX21" fmla="*/ 8817160 w 8817160"/>
              <a:gd name="connsiteY21" fmla="*/ 2717423 h 5074026"/>
              <a:gd name="connsiteX22" fmla="*/ 8817160 w 8817160"/>
              <a:gd name="connsiteY22" fmla="*/ 3179723 h 5074026"/>
              <a:gd name="connsiteX23" fmla="*/ 8817160 w 8817160"/>
              <a:gd name="connsiteY23" fmla="*/ 3692763 h 5074026"/>
              <a:gd name="connsiteX24" fmla="*/ 8817160 w 8817160"/>
              <a:gd name="connsiteY24" fmla="*/ 4205804 h 5074026"/>
              <a:gd name="connsiteX25" fmla="*/ 8817160 w 8817160"/>
              <a:gd name="connsiteY25" fmla="*/ 5074026 h 5074026"/>
              <a:gd name="connsiteX26" fmla="*/ 8141178 w 8817160"/>
              <a:gd name="connsiteY26" fmla="*/ 5074026 h 5074026"/>
              <a:gd name="connsiteX27" fmla="*/ 7641539 w 8817160"/>
              <a:gd name="connsiteY27" fmla="*/ 5074026 h 5074026"/>
              <a:gd name="connsiteX28" fmla="*/ 7053728 w 8817160"/>
              <a:gd name="connsiteY28" fmla="*/ 5074026 h 5074026"/>
              <a:gd name="connsiteX29" fmla="*/ 6377746 w 8817160"/>
              <a:gd name="connsiteY29" fmla="*/ 5074026 h 5074026"/>
              <a:gd name="connsiteX30" fmla="*/ 6054450 w 8817160"/>
              <a:gd name="connsiteY30" fmla="*/ 5074026 h 5074026"/>
              <a:gd name="connsiteX31" fmla="*/ 5642982 w 8817160"/>
              <a:gd name="connsiteY31" fmla="*/ 5074026 h 5074026"/>
              <a:gd name="connsiteX32" fmla="*/ 4878829 w 8817160"/>
              <a:gd name="connsiteY32" fmla="*/ 5074026 h 5074026"/>
              <a:gd name="connsiteX33" fmla="*/ 4202846 w 8817160"/>
              <a:gd name="connsiteY33" fmla="*/ 5074026 h 5074026"/>
              <a:gd name="connsiteX34" fmla="*/ 3526864 w 8817160"/>
              <a:gd name="connsiteY34" fmla="*/ 5074026 h 5074026"/>
              <a:gd name="connsiteX35" fmla="*/ 2762710 w 8817160"/>
              <a:gd name="connsiteY35" fmla="*/ 5074026 h 5074026"/>
              <a:gd name="connsiteX36" fmla="*/ 2174899 w 8817160"/>
              <a:gd name="connsiteY36" fmla="*/ 5074026 h 5074026"/>
              <a:gd name="connsiteX37" fmla="*/ 1851604 w 8817160"/>
              <a:gd name="connsiteY37" fmla="*/ 5074026 h 5074026"/>
              <a:gd name="connsiteX38" fmla="*/ 1087450 w 8817160"/>
              <a:gd name="connsiteY38" fmla="*/ 5074026 h 5074026"/>
              <a:gd name="connsiteX39" fmla="*/ 0 w 8817160"/>
              <a:gd name="connsiteY39" fmla="*/ 5074026 h 5074026"/>
              <a:gd name="connsiteX40" fmla="*/ 0 w 8817160"/>
              <a:gd name="connsiteY40" fmla="*/ 4560986 h 5074026"/>
              <a:gd name="connsiteX41" fmla="*/ 0 w 8817160"/>
              <a:gd name="connsiteY41" fmla="*/ 4047945 h 5074026"/>
              <a:gd name="connsiteX42" fmla="*/ 0 w 8817160"/>
              <a:gd name="connsiteY42" fmla="*/ 3433424 h 5074026"/>
              <a:gd name="connsiteX43" fmla="*/ 0 w 8817160"/>
              <a:gd name="connsiteY43" fmla="*/ 2768163 h 5074026"/>
              <a:gd name="connsiteX44" fmla="*/ 0 w 8817160"/>
              <a:gd name="connsiteY44" fmla="*/ 2305863 h 5074026"/>
              <a:gd name="connsiteX45" fmla="*/ 0 w 8817160"/>
              <a:gd name="connsiteY45" fmla="*/ 1640602 h 5074026"/>
              <a:gd name="connsiteX46" fmla="*/ 0 w 8817160"/>
              <a:gd name="connsiteY46" fmla="*/ 975341 h 5074026"/>
              <a:gd name="connsiteX47" fmla="*/ 0 w 8817160"/>
              <a:gd name="connsiteY47" fmla="*/ 0 h 50740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</a:cxnLst>
            <a:rect l="l" t="t" r="r" b="b"/>
            <a:pathLst>
              <a:path w="8817160" h="5074026" extrusionOk="0">
                <a:moveTo>
                  <a:pt x="0" y="0"/>
                </a:moveTo>
                <a:cubicBezTo>
                  <a:pt x="120405" y="-27543"/>
                  <a:pt x="204939" y="32032"/>
                  <a:pt x="323296" y="0"/>
                </a:cubicBezTo>
                <a:cubicBezTo>
                  <a:pt x="441653" y="-32032"/>
                  <a:pt x="656358" y="36178"/>
                  <a:pt x="911107" y="0"/>
                </a:cubicBezTo>
                <a:cubicBezTo>
                  <a:pt x="1165856" y="-36178"/>
                  <a:pt x="1089050" y="2150"/>
                  <a:pt x="1234402" y="0"/>
                </a:cubicBezTo>
                <a:cubicBezTo>
                  <a:pt x="1379755" y="-2150"/>
                  <a:pt x="1839755" y="91601"/>
                  <a:pt x="1998556" y="0"/>
                </a:cubicBezTo>
                <a:cubicBezTo>
                  <a:pt x="2157357" y="-91601"/>
                  <a:pt x="2526669" y="33540"/>
                  <a:pt x="2674539" y="0"/>
                </a:cubicBezTo>
                <a:cubicBezTo>
                  <a:pt x="2822409" y="-33540"/>
                  <a:pt x="2996800" y="22232"/>
                  <a:pt x="3262349" y="0"/>
                </a:cubicBezTo>
                <a:cubicBezTo>
                  <a:pt x="3527898" y="-22232"/>
                  <a:pt x="3526049" y="31702"/>
                  <a:pt x="3761988" y="0"/>
                </a:cubicBezTo>
                <a:cubicBezTo>
                  <a:pt x="3997927" y="-31702"/>
                  <a:pt x="4039214" y="8966"/>
                  <a:pt x="4173456" y="0"/>
                </a:cubicBezTo>
                <a:cubicBezTo>
                  <a:pt x="4307698" y="-8966"/>
                  <a:pt x="4454366" y="4622"/>
                  <a:pt x="4584923" y="0"/>
                </a:cubicBezTo>
                <a:cubicBezTo>
                  <a:pt x="4715480" y="-4622"/>
                  <a:pt x="5065802" y="65526"/>
                  <a:pt x="5260905" y="0"/>
                </a:cubicBezTo>
                <a:cubicBezTo>
                  <a:pt x="5456008" y="-65526"/>
                  <a:pt x="5857991" y="6985"/>
                  <a:pt x="6025059" y="0"/>
                </a:cubicBezTo>
                <a:cubicBezTo>
                  <a:pt x="6192127" y="-6985"/>
                  <a:pt x="6407078" y="57815"/>
                  <a:pt x="6612870" y="0"/>
                </a:cubicBezTo>
                <a:cubicBezTo>
                  <a:pt x="6818662" y="-57815"/>
                  <a:pt x="6869350" y="8703"/>
                  <a:pt x="7112509" y="0"/>
                </a:cubicBezTo>
                <a:cubicBezTo>
                  <a:pt x="7355668" y="-8703"/>
                  <a:pt x="7368307" y="10721"/>
                  <a:pt x="7523977" y="0"/>
                </a:cubicBezTo>
                <a:cubicBezTo>
                  <a:pt x="7679647" y="-10721"/>
                  <a:pt x="7790026" y="6509"/>
                  <a:pt x="7935444" y="0"/>
                </a:cubicBezTo>
                <a:cubicBezTo>
                  <a:pt x="8080862" y="-6509"/>
                  <a:pt x="8595372" y="40623"/>
                  <a:pt x="8817160" y="0"/>
                </a:cubicBezTo>
                <a:cubicBezTo>
                  <a:pt x="8829576" y="304509"/>
                  <a:pt x="8808642" y="517822"/>
                  <a:pt x="8817160" y="665261"/>
                </a:cubicBezTo>
                <a:cubicBezTo>
                  <a:pt x="8825678" y="812700"/>
                  <a:pt x="8808025" y="954246"/>
                  <a:pt x="8817160" y="1229042"/>
                </a:cubicBezTo>
                <a:cubicBezTo>
                  <a:pt x="8826295" y="1503838"/>
                  <a:pt x="8789041" y="1547851"/>
                  <a:pt x="8817160" y="1691342"/>
                </a:cubicBezTo>
                <a:cubicBezTo>
                  <a:pt x="8845279" y="1834833"/>
                  <a:pt x="8762782" y="1934512"/>
                  <a:pt x="8817160" y="2153642"/>
                </a:cubicBezTo>
                <a:cubicBezTo>
                  <a:pt x="8871538" y="2372772"/>
                  <a:pt x="8769669" y="2487364"/>
                  <a:pt x="8817160" y="2717423"/>
                </a:cubicBezTo>
                <a:cubicBezTo>
                  <a:pt x="8864651" y="2947482"/>
                  <a:pt x="8763819" y="3000855"/>
                  <a:pt x="8817160" y="3179723"/>
                </a:cubicBezTo>
                <a:cubicBezTo>
                  <a:pt x="8870501" y="3358591"/>
                  <a:pt x="8776416" y="3475187"/>
                  <a:pt x="8817160" y="3692763"/>
                </a:cubicBezTo>
                <a:cubicBezTo>
                  <a:pt x="8857904" y="3910339"/>
                  <a:pt x="8777722" y="4006786"/>
                  <a:pt x="8817160" y="4205804"/>
                </a:cubicBezTo>
                <a:cubicBezTo>
                  <a:pt x="8856598" y="4404822"/>
                  <a:pt x="8779669" y="4879939"/>
                  <a:pt x="8817160" y="5074026"/>
                </a:cubicBezTo>
                <a:cubicBezTo>
                  <a:pt x="8521448" y="5128214"/>
                  <a:pt x="8435352" y="5053277"/>
                  <a:pt x="8141178" y="5074026"/>
                </a:cubicBezTo>
                <a:cubicBezTo>
                  <a:pt x="7847004" y="5094775"/>
                  <a:pt x="7846057" y="5064122"/>
                  <a:pt x="7641539" y="5074026"/>
                </a:cubicBezTo>
                <a:cubicBezTo>
                  <a:pt x="7437021" y="5083930"/>
                  <a:pt x="7188276" y="5070490"/>
                  <a:pt x="7053728" y="5074026"/>
                </a:cubicBezTo>
                <a:cubicBezTo>
                  <a:pt x="6919180" y="5077562"/>
                  <a:pt x="6608688" y="5001347"/>
                  <a:pt x="6377746" y="5074026"/>
                </a:cubicBezTo>
                <a:cubicBezTo>
                  <a:pt x="6146804" y="5146705"/>
                  <a:pt x="6140808" y="5065236"/>
                  <a:pt x="6054450" y="5074026"/>
                </a:cubicBezTo>
                <a:cubicBezTo>
                  <a:pt x="5968092" y="5082816"/>
                  <a:pt x="5804176" y="5054917"/>
                  <a:pt x="5642982" y="5074026"/>
                </a:cubicBezTo>
                <a:cubicBezTo>
                  <a:pt x="5481788" y="5093135"/>
                  <a:pt x="5241204" y="5048472"/>
                  <a:pt x="4878829" y="5074026"/>
                </a:cubicBezTo>
                <a:cubicBezTo>
                  <a:pt x="4516454" y="5099580"/>
                  <a:pt x="4515750" y="5050437"/>
                  <a:pt x="4202846" y="5074026"/>
                </a:cubicBezTo>
                <a:cubicBezTo>
                  <a:pt x="3889942" y="5097615"/>
                  <a:pt x="3754430" y="4996197"/>
                  <a:pt x="3526864" y="5074026"/>
                </a:cubicBezTo>
                <a:cubicBezTo>
                  <a:pt x="3299298" y="5151855"/>
                  <a:pt x="3096382" y="5008952"/>
                  <a:pt x="2762710" y="5074026"/>
                </a:cubicBezTo>
                <a:cubicBezTo>
                  <a:pt x="2429038" y="5139100"/>
                  <a:pt x="2460198" y="5069506"/>
                  <a:pt x="2174899" y="5074026"/>
                </a:cubicBezTo>
                <a:cubicBezTo>
                  <a:pt x="1889600" y="5078546"/>
                  <a:pt x="1938115" y="5052138"/>
                  <a:pt x="1851604" y="5074026"/>
                </a:cubicBezTo>
                <a:cubicBezTo>
                  <a:pt x="1765093" y="5095914"/>
                  <a:pt x="1311626" y="5009389"/>
                  <a:pt x="1087450" y="5074026"/>
                </a:cubicBezTo>
                <a:cubicBezTo>
                  <a:pt x="863274" y="5138663"/>
                  <a:pt x="521247" y="5031790"/>
                  <a:pt x="0" y="5074026"/>
                </a:cubicBezTo>
                <a:cubicBezTo>
                  <a:pt x="-41455" y="4820636"/>
                  <a:pt x="48009" y="4786449"/>
                  <a:pt x="0" y="4560986"/>
                </a:cubicBezTo>
                <a:cubicBezTo>
                  <a:pt x="-48009" y="4335523"/>
                  <a:pt x="23088" y="4297374"/>
                  <a:pt x="0" y="4047945"/>
                </a:cubicBezTo>
                <a:cubicBezTo>
                  <a:pt x="-23088" y="3798516"/>
                  <a:pt x="21834" y="3631177"/>
                  <a:pt x="0" y="3433424"/>
                </a:cubicBezTo>
                <a:cubicBezTo>
                  <a:pt x="-21834" y="3235671"/>
                  <a:pt x="76550" y="3019062"/>
                  <a:pt x="0" y="2768163"/>
                </a:cubicBezTo>
                <a:cubicBezTo>
                  <a:pt x="-76550" y="2517264"/>
                  <a:pt x="353" y="2510872"/>
                  <a:pt x="0" y="2305863"/>
                </a:cubicBezTo>
                <a:cubicBezTo>
                  <a:pt x="-353" y="2100854"/>
                  <a:pt x="56778" y="1951742"/>
                  <a:pt x="0" y="1640602"/>
                </a:cubicBezTo>
                <a:cubicBezTo>
                  <a:pt x="-56778" y="1329462"/>
                  <a:pt x="16781" y="1218634"/>
                  <a:pt x="0" y="975341"/>
                </a:cubicBezTo>
                <a:cubicBezTo>
                  <a:pt x="-16781" y="732048"/>
                  <a:pt x="53884" y="268100"/>
                  <a:pt x="0" y="0"/>
                </a:cubicBezTo>
                <a:close/>
              </a:path>
            </a:pathLst>
          </a:custGeom>
          <a:noFill/>
          <a:ln>
            <a:noFill/>
            <a:extLst>
              <a:ext uri="{C807C97D-BFC1-408E-A445-0C87EB9F89A2}">
                <ask:lineSketchStyleProps xmlns:ask="http://schemas.microsoft.com/office/drawing/2018/sketchyshapes" sd="3773373466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2" name="CustomShape 6">
            <a:hlinkClick r:id="" action="ppaction://noaction">
              <a:snd r:embed="rId10" name="Natalie_a_tout.wav"/>
            </a:hlinkClick>
          </p:cNvPr>
          <p:cNvSpPr/>
          <p:nvPr/>
        </p:nvSpPr>
        <p:spPr>
          <a:xfrm>
            <a:off x="101160" y="-32040"/>
            <a:ext cx="8125560" cy="5173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</a:rPr>
              <a:t>Natalie a tout !</a:t>
            </a:r>
            <a:endParaRPr kumimoji="0" lang="en-GB" sz="28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/>
            </a:endParaRPr>
          </a:p>
        </p:txBody>
      </p:sp>
      <p:sp>
        <p:nvSpPr>
          <p:cNvPr id="113" name="CustomShape 7">
            <a:hlinkClick r:id="" action="ppaction://noaction">
              <a:snd r:embed="rId11" name="Add_W8_6.1.wav"/>
            </a:hlinkClick>
          </p:cNvPr>
          <p:cNvSpPr/>
          <p:nvPr/>
        </p:nvSpPr>
        <p:spPr>
          <a:xfrm>
            <a:off x="138083" y="462746"/>
            <a:ext cx="10077860" cy="4564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</a:rPr>
              <a:t>Natalie arrive à </a:t>
            </a:r>
            <a:r>
              <a:rPr kumimoji="0" lang="en-GB" sz="2400" b="0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</a:rPr>
              <a:t>l’école</a:t>
            </a:r>
            <a:r>
              <a:rPr kumimoji="0" lang="en-GB" sz="2400" b="0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</a:rPr>
              <a:t> </a:t>
            </a:r>
            <a:r>
              <a:rPr kumimoji="0" lang="en-GB" sz="2400" b="0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</a:rPr>
              <a:t>d’Adèle</a:t>
            </a:r>
            <a:r>
              <a:rPr kumimoji="0" lang="en-GB" sz="2400" b="0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</a:rPr>
              <a:t>.  Elle a tout !</a:t>
            </a:r>
            <a:endParaRPr kumimoji="0" lang="en-GB" sz="24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</a:endParaRPr>
          </a:p>
        </p:txBody>
      </p:sp>
      <p:pic>
        <p:nvPicPr>
          <p:cNvPr id="29" name="Picture 28" descr="Icon&#10;&#10;Description automatically generated">
            <a:extLst>
              <a:ext uri="{FF2B5EF4-FFF2-40B4-BE49-F238E27FC236}">
                <a16:creationId xmlns:a16="http://schemas.microsoft.com/office/drawing/2014/main" id="{96A999E4-763E-497D-9A46-5CA100E0CA4B}"/>
              </a:ext>
            </a:extLst>
          </p:cNvPr>
          <p:cNvPicPr>
            <a:picLocks noChangeAspect="1"/>
          </p:cNvPicPr>
          <p:nvPr/>
        </p:nvPicPr>
        <p:blipFill>
          <a:blip r:embed="rId1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89003" y="0"/>
            <a:ext cx="1101542" cy="1101542"/>
          </a:xfrm>
          <a:prstGeom prst="rect">
            <a:avLst/>
          </a:prstGeom>
        </p:spPr>
      </p:pic>
      <p:sp>
        <p:nvSpPr>
          <p:cNvPr id="32" name="CustomShape 8">
            <a:hlinkClick r:id="" action="ppaction://noaction">
              <a:snd r:embed="rId13" name="Add_W8_6.2.wav"/>
            </a:hlinkClick>
            <a:extLst>
              <a:ext uri="{FF2B5EF4-FFF2-40B4-BE49-F238E27FC236}">
                <a16:creationId xmlns:a16="http://schemas.microsoft.com/office/drawing/2014/main" id="{977D9DC2-7212-4C61-B9B9-2FECC03F6397}"/>
              </a:ext>
            </a:extLst>
          </p:cNvPr>
          <p:cNvSpPr/>
          <p:nvPr/>
        </p:nvSpPr>
        <p:spPr>
          <a:xfrm>
            <a:off x="138083" y="867598"/>
            <a:ext cx="10258019" cy="4564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Adèle </a:t>
            </a:r>
            <a:r>
              <a:rPr kumimoji="0" lang="en-GB" sz="2400" b="0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écrit</a:t>
            </a:r>
            <a:r>
              <a:rPr kumimoji="0" lang="en-GB" sz="2400" b="0" i="0" u="none" strike="noStrike" kern="1200" cap="none" spc="-1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 </a:t>
            </a:r>
            <a:r>
              <a:rPr kumimoji="0" lang="en-GB" sz="2400" b="0" i="0" u="none" strike="noStrike" kern="1200" cap="none" spc="-1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une</a:t>
            </a:r>
            <a:r>
              <a:rPr kumimoji="0" lang="en-GB" sz="2400" b="0" i="0" u="none" strike="noStrike" kern="1200" cap="none" spc="-1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 </a:t>
            </a:r>
            <a:r>
              <a:rPr kumimoji="0" lang="en-GB" sz="2400" b="0" i="0" u="none" strike="noStrike" kern="1200" cap="none" spc="-1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liste</a:t>
            </a:r>
            <a:r>
              <a:rPr kumimoji="0" lang="en-GB" sz="2400" b="0" i="0" u="none" strike="noStrike" kern="1200" cap="none" spc="-1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.  Natalie a quoi ?</a:t>
            </a:r>
            <a:endParaRPr kumimoji="0" lang="en-GB" sz="24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41CFC2B9-E651-4F49-9EBC-A81A350665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315774" y="1033981"/>
            <a:ext cx="648000" cy="374973"/>
          </a:xfrm>
          <a:solidFill>
            <a:srgbClr val="786EB1"/>
          </a:solidFill>
        </p:spPr>
        <p:txBody>
          <a:bodyPr/>
          <a:lstStyle/>
          <a:p>
            <a:pPr algn="ctr"/>
            <a:r>
              <a:rPr lang="en-GB" sz="2000" b="1" dirty="0">
                <a:solidFill>
                  <a:schemeClr val="bg1"/>
                </a:solidFill>
                <a:latin typeface="Century Gothic" panose="020B0502020202020204" pitchFamily="34" charset="0"/>
              </a:rPr>
              <a:t>lire</a:t>
            </a: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2F3C24D5-8E3D-4BFC-9F31-8E4589FF4A7B}"/>
              </a:ext>
            </a:extLst>
          </p:cNvPr>
          <p:cNvSpPr/>
          <p:nvPr/>
        </p:nvSpPr>
        <p:spPr>
          <a:xfrm>
            <a:off x="429530" y="1833542"/>
            <a:ext cx="459468" cy="461665"/>
          </a:xfrm>
          <a:prstGeom prst="ellipse">
            <a:avLst/>
          </a:prstGeom>
          <a:solidFill>
            <a:srgbClr val="786EB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</a:rPr>
              <a:t>1</a:t>
            </a:r>
          </a:p>
        </p:txBody>
      </p:sp>
      <p:sp>
        <p:nvSpPr>
          <p:cNvPr id="33" name="Oval 32">
            <a:extLst>
              <a:ext uri="{FF2B5EF4-FFF2-40B4-BE49-F238E27FC236}">
                <a16:creationId xmlns:a16="http://schemas.microsoft.com/office/drawing/2014/main" id="{69152DAF-A6A5-4D66-80E7-0FDFD2D775C3}"/>
              </a:ext>
            </a:extLst>
          </p:cNvPr>
          <p:cNvSpPr/>
          <p:nvPr/>
        </p:nvSpPr>
        <p:spPr>
          <a:xfrm>
            <a:off x="429530" y="2691177"/>
            <a:ext cx="459468" cy="461665"/>
          </a:xfrm>
          <a:prstGeom prst="ellipse">
            <a:avLst/>
          </a:prstGeom>
          <a:solidFill>
            <a:srgbClr val="786EB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</a:rPr>
              <a:t>2</a:t>
            </a:r>
          </a:p>
        </p:txBody>
      </p:sp>
      <p:sp>
        <p:nvSpPr>
          <p:cNvPr id="34" name="Oval 33">
            <a:extLst>
              <a:ext uri="{FF2B5EF4-FFF2-40B4-BE49-F238E27FC236}">
                <a16:creationId xmlns:a16="http://schemas.microsoft.com/office/drawing/2014/main" id="{9F6B6DD5-C0AE-4DF8-983D-8871C3EDF3D4}"/>
              </a:ext>
            </a:extLst>
          </p:cNvPr>
          <p:cNvSpPr/>
          <p:nvPr/>
        </p:nvSpPr>
        <p:spPr>
          <a:xfrm>
            <a:off x="435540" y="3603248"/>
            <a:ext cx="459468" cy="461665"/>
          </a:xfrm>
          <a:prstGeom prst="ellipse">
            <a:avLst/>
          </a:prstGeom>
          <a:solidFill>
            <a:srgbClr val="786EB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</a:rPr>
              <a:t>3</a:t>
            </a:r>
          </a:p>
        </p:txBody>
      </p:sp>
      <p:sp>
        <p:nvSpPr>
          <p:cNvPr id="35" name="Oval 34">
            <a:extLst>
              <a:ext uri="{FF2B5EF4-FFF2-40B4-BE49-F238E27FC236}">
                <a16:creationId xmlns:a16="http://schemas.microsoft.com/office/drawing/2014/main" id="{E04ECB6B-20CF-4019-9E95-F00494B808FE}"/>
              </a:ext>
            </a:extLst>
          </p:cNvPr>
          <p:cNvSpPr/>
          <p:nvPr/>
        </p:nvSpPr>
        <p:spPr>
          <a:xfrm>
            <a:off x="429530" y="4486117"/>
            <a:ext cx="459468" cy="461665"/>
          </a:xfrm>
          <a:prstGeom prst="ellipse">
            <a:avLst/>
          </a:prstGeom>
          <a:solidFill>
            <a:srgbClr val="786EB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</a:rPr>
              <a:t>4</a:t>
            </a:r>
          </a:p>
        </p:txBody>
      </p:sp>
      <p:sp>
        <p:nvSpPr>
          <p:cNvPr id="36" name="Oval 35">
            <a:extLst>
              <a:ext uri="{FF2B5EF4-FFF2-40B4-BE49-F238E27FC236}">
                <a16:creationId xmlns:a16="http://schemas.microsoft.com/office/drawing/2014/main" id="{30E2F377-3769-4420-B26F-94B61B0F3F07}"/>
              </a:ext>
            </a:extLst>
          </p:cNvPr>
          <p:cNvSpPr/>
          <p:nvPr/>
        </p:nvSpPr>
        <p:spPr>
          <a:xfrm>
            <a:off x="380088" y="5528737"/>
            <a:ext cx="459468" cy="461665"/>
          </a:xfrm>
          <a:prstGeom prst="ellipse">
            <a:avLst/>
          </a:prstGeom>
          <a:solidFill>
            <a:srgbClr val="786EB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</a:rPr>
              <a:t>5</a:t>
            </a: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4F93E92F-6EC7-4477-BAAE-599980FF263A}"/>
              </a:ext>
            </a:extLst>
          </p:cNvPr>
          <p:cNvSpPr txBox="1"/>
          <p:nvPr/>
        </p:nvSpPr>
        <p:spPr>
          <a:xfrm>
            <a:off x="888998" y="1873424"/>
            <a:ext cx="625791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Elle a </a:t>
            </a: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un sac 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| </a:t>
            </a:r>
            <a:r>
              <a:rPr kumimoji="0" lang="en-GB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une</a:t>
            </a: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 chemise </a:t>
            </a: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élégante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.</a:t>
            </a: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9C3E77CC-4FFE-4E8D-837F-FC0D838DA910}"/>
              </a:ext>
            </a:extLst>
          </p:cNvPr>
          <p:cNvSpPr txBox="1"/>
          <p:nvPr/>
        </p:nvSpPr>
        <p:spPr>
          <a:xfrm>
            <a:off x="1011143" y="2725826"/>
            <a:ext cx="1007786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Elle a </a:t>
            </a:r>
            <a:r>
              <a:rPr lang="en-GB" sz="24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une</a:t>
            </a:r>
            <a:r>
              <a:rPr lang="en-GB" sz="24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en-GB" sz="24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amie</a:t>
            </a:r>
            <a:r>
              <a:rPr lang="en-GB" sz="24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| </a:t>
            </a:r>
            <a:r>
              <a:rPr lang="en-GB" sz="24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un </a:t>
            </a:r>
            <a:r>
              <a:rPr lang="en-GB" sz="24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professeur</a:t>
            </a:r>
            <a:r>
              <a:rPr lang="en-GB" sz="24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en-GB" sz="24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intelligente</a:t>
            </a:r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.</a:t>
            </a:r>
            <a:endParaRPr kumimoji="0" lang="en-GB" sz="24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CC84096B-C936-4C19-80C8-CDF227C85417}"/>
              </a:ext>
            </a:extLst>
          </p:cNvPr>
          <p:cNvSpPr txBox="1"/>
          <p:nvPr/>
        </p:nvSpPr>
        <p:spPr>
          <a:xfrm>
            <a:off x="888998" y="3632586"/>
            <a:ext cx="1007786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Elle</a:t>
            </a:r>
            <a:r>
              <a:rPr kumimoji="0" lang="en-GB" sz="24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 a </a:t>
            </a:r>
            <a:r>
              <a:rPr kumimoji="0" lang="en-GB" sz="24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un livre </a:t>
            </a:r>
            <a:r>
              <a:rPr kumimoji="0" lang="en-GB" sz="24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| </a:t>
            </a:r>
            <a:r>
              <a:rPr kumimoji="0" lang="en-GB" sz="24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une</a:t>
            </a:r>
            <a:r>
              <a:rPr kumimoji="0" lang="en-GB" sz="24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 </a:t>
            </a:r>
            <a:r>
              <a:rPr kumimoji="0" lang="en-GB" sz="24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gomme</a:t>
            </a:r>
            <a:r>
              <a:rPr kumimoji="0" lang="en-GB" sz="24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 </a:t>
            </a:r>
            <a:r>
              <a:rPr kumimoji="0" lang="en-GB" sz="24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intéressant</a:t>
            </a:r>
            <a:r>
              <a:rPr kumimoji="0" lang="en-GB" sz="24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.</a:t>
            </a:r>
            <a:endParaRPr kumimoji="0" lang="en-GB" sz="24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4565A4B7-70C5-4D23-8170-92C456C34589}"/>
              </a:ext>
            </a:extLst>
          </p:cNvPr>
          <p:cNvSpPr txBox="1"/>
          <p:nvPr/>
        </p:nvSpPr>
        <p:spPr>
          <a:xfrm>
            <a:off x="839556" y="4486117"/>
            <a:ext cx="1007786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 Elle a </a:t>
            </a:r>
            <a:r>
              <a:rPr lang="en-GB" sz="24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un animal </a:t>
            </a:r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| </a:t>
            </a:r>
            <a:r>
              <a:rPr lang="en-GB" sz="24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une</a:t>
            </a:r>
            <a:r>
              <a:rPr lang="en-GB" sz="24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en-GB" sz="24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sœur</a:t>
            </a:r>
            <a:r>
              <a:rPr lang="en-GB" sz="24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en-GB" sz="24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amusant</a:t>
            </a:r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.</a:t>
            </a:r>
            <a:endParaRPr kumimoji="0" lang="en-GB" sz="24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DC10653E-FF09-4FF5-9025-3AA6DB311350}"/>
              </a:ext>
            </a:extLst>
          </p:cNvPr>
          <p:cNvSpPr txBox="1"/>
          <p:nvPr/>
        </p:nvSpPr>
        <p:spPr>
          <a:xfrm>
            <a:off x="839556" y="5574002"/>
            <a:ext cx="709462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Elle a </a:t>
            </a: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un </a:t>
            </a:r>
            <a:r>
              <a:rPr kumimoji="0" lang="en-GB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ordinateur</a:t>
            </a:r>
            <a:r>
              <a:rPr kumimoji="0" lang="en-GB" sz="24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 </a:t>
            </a:r>
            <a:r>
              <a:rPr kumimoji="0" lang="en-GB" sz="24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| </a:t>
            </a:r>
            <a:r>
              <a:rPr kumimoji="0" lang="en-GB" sz="24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une</a:t>
            </a:r>
            <a:r>
              <a:rPr kumimoji="0" lang="en-GB" sz="24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 </a:t>
            </a:r>
            <a:r>
              <a:rPr kumimoji="0" lang="en-GB" sz="24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maison</a:t>
            </a:r>
            <a:r>
              <a:rPr kumimoji="0" lang="en-GB" sz="24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 </a:t>
            </a:r>
            <a:r>
              <a:rPr kumimoji="0" lang="en-GB" sz="24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moderne</a:t>
            </a:r>
            <a:r>
              <a:rPr kumimoji="0" lang="en-GB" sz="24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.</a:t>
            </a:r>
            <a:endParaRPr kumimoji="0" lang="en-GB" sz="24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51" name="Rectangle: Rounded Corners 50">
            <a:extLst>
              <a:ext uri="{FF2B5EF4-FFF2-40B4-BE49-F238E27FC236}">
                <a16:creationId xmlns:a16="http://schemas.microsoft.com/office/drawing/2014/main" id="{0DF33DA5-7864-400A-8D8C-934A4BD69E3C}"/>
              </a:ext>
            </a:extLst>
          </p:cNvPr>
          <p:cNvSpPr/>
          <p:nvPr/>
        </p:nvSpPr>
        <p:spPr>
          <a:xfrm>
            <a:off x="3149363" y="1911537"/>
            <a:ext cx="1971276" cy="412130"/>
          </a:xfrm>
          <a:prstGeom prst="roundRect">
            <a:avLst/>
          </a:prstGeom>
          <a:noFill/>
          <a:ln w="57150"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</a:endParaRPr>
          </a:p>
        </p:txBody>
      </p:sp>
      <p:sp>
        <p:nvSpPr>
          <p:cNvPr id="53" name="Rectangle: Rounded Corners 52">
            <a:extLst>
              <a:ext uri="{FF2B5EF4-FFF2-40B4-BE49-F238E27FC236}">
                <a16:creationId xmlns:a16="http://schemas.microsoft.com/office/drawing/2014/main" id="{A171CD39-79CA-4E45-A2BD-4990789313DA}"/>
              </a:ext>
            </a:extLst>
          </p:cNvPr>
          <p:cNvSpPr/>
          <p:nvPr/>
        </p:nvSpPr>
        <p:spPr>
          <a:xfrm>
            <a:off x="1898002" y="2765229"/>
            <a:ext cx="1562649" cy="412130"/>
          </a:xfrm>
          <a:prstGeom prst="roundRect">
            <a:avLst/>
          </a:prstGeom>
          <a:noFill/>
          <a:ln w="57150"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</a:endParaRPr>
          </a:p>
        </p:txBody>
      </p:sp>
      <p:sp>
        <p:nvSpPr>
          <p:cNvPr id="56" name="Rectangle: Rounded Corners 55">
            <a:extLst>
              <a:ext uri="{FF2B5EF4-FFF2-40B4-BE49-F238E27FC236}">
                <a16:creationId xmlns:a16="http://schemas.microsoft.com/office/drawing/2014/main" id="{4BC4CDCD-A282-421D-BF85-10A3C3771B59}"/>
              </a:ext>
            </a:extLst>
          </p:cNvPr>
          <p:cNvSpPr/>
          <p:nvPr/>
        </p:nvSpPr>
        <p:spPr>
          <a:xfrm>
            <a:off x="1813097" y="3646157"/>
            <a:ext cx="1141117" cy="412130"/>
          </a:xfrm>
          <a:prstGeom prst="roundRect">
            <a:avLst/>
          </a:prstGeom>
          <a:noFill/>
          <a:ln w="57150"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</a:endParaRPr>
          </a:p>
        </p:txBody>
      </p:sp>
      <p:sp>
        <p:nvSpPr>
          <p:cNvPr id="57" name="Rectangle: Rounded Corners 56">
            <a:extLst>
              <a:ext uri="{FF2B5EF4-FFF2-40B4-BE49-F238E27FC236}">
                <a16:creationId xmlns:a16="http://schemas.microsoft.com/office/drawing/2014/main" id="{CBDDA977-70DE-4633-BE46-E734E2231BA3}"/>
              </a:ext>
            </a:extLst>
          </p:cNvPr>
          <p:cNvSpPr/>
          <p:nvPr/>
        </p:nvSpPr>
        <p:spPr>
          <a:xfrm>
            <a:off x="1841233" y="4500701"/>
            <a:ext cx="1619418" cy="412130"/>
          </a:xfrm>
          <a:prstGeom prst="roundRect">
            <a:avLst/>
          </a:prstGeom>
          <a:noFill/>
          <a:ln w="57150"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</a:endParaRPr>
          </a:p>
        </p:txBody>
      </p:sp>
      <p:sp>
        <p:nvSpPr>
          <p:cNvPr id="59" name="Rectangle: Rounded Corners 58">
            <a:extLst>
              <a:ext uri="{FF2B5EF4-FFF2-40B4-BE49-F238E27FC236}">
                <a16:creationId xmlns:a16="http://schemas.microsoft.com/office/drawing/2014/main" id="{02E38E87-460E-4ABA-AA59-510FC2A53C36}"/>
              </a:ext>
            </a:extLst>
          </p:cNvPr>
          <p:cNvSpPr/>
          <p:nvPr/>
        </p:nvSpPr>
        <p:spPr>
          <a:xfrm>
            <a:off x="1790138" y="5585186"/>
            <a:ext cx="2036274" cy="412130"/>
          </a:xfrm>
          <a:prstGeom prst="roundRect">
            <a:avLst/>
          </a:prstGeom>
          <a:noFill/>
          <a:ln w="57150"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</a:endParaRPr>
          </a:p>
        </p:txBody>
      </p:sp>
      <p:pic>
        <p:nvPicPr>
          <p:cNvPr id="5" name="Picture 4" descr="A picture containing text&#10;&#10;Description automatically generated">
            <a:extLst>
              <a:ext uri="{FF2B5EF4-FFF2-40B4-BE49-F238E27FC236}">
                <a16:creationId xmlns:a16="http://schemas.microsoft.com/office/drawing/2014/main" id="{74583D14-E37C-4677-B604-8D64115F9EFF}"/>
              </a:ext>
            </a:extLst>
          </p:cNvPr>
          <p:cNvPicPr>
            <a:picLocks noChangeAspect="1"/>
          </p:cNvPicPr>
          <p:nvPr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7453"/>
          <a:stretch/>
        </p:blipFill>
        <p:spPr>
          <a:xfrm>
            <a:off x="6390298" y="-137768"/>
            <a:ext cx="2168844" cy="1572200"/>
          </a:xfrm>
          <a:prstGeom prst="rect">
            <a:avLst/>
          </a:prstGeom>
        </p:spPr>
      </p:pic>
      <p:sp>
        <p:nvSpPr>
          <p:cNvPr id="40" name="Rectangle: Rounded Corners 39">
            <a:extLst>
              <a:ext uri="{FF2B5EF4-FFF2-40B4-BE49-F238E27FC236}">
                <a16:creationId xmlns:a16="http://schemas.microsoft.com/office/drawing/2014/main" id="{A6F8B271-6F4D-44C2-849E-6B7A82C4143E}"/>
              </a:ext>
            </a:extLst>
          </p:cNvPr>
          <p:cNvSpPr/>
          <p:nvPr/>
        </p:nvSpPr>
        <p:spPr>
          <a:xfrm>
            <a:off x="4059726" y="5598769"/>
            <a:ext cx="1834637" cy="412130"/>
          </a:xfrm>
          <a:prstGeom prst="roundRect">
            <a:avLst/>
          </a:prstGeom>
          <a:noFill/>
          <a:ln w="57150"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</a:endParaRPr>
          </a:p>
        </p:txBody>
      </p:sp>
      <p:pic>
        <p:nvPicPr>
          <p:cNvPr id="14" name="Picture 13" descr="A picture containing text&#10;&#10;Description automatically generated">
            <a:extLst>
              <a:ext uri="{FF2B5EF4-FFF2-40B4-BE49-F238E27FC236}">
                <a16:creationId xmlns:a16="http://schemas.microsoft.com/office/drawing/2014/main" id="{9CF96C4C-B043-4F5A-8131-72A79B230333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16406" y="1554531"/>
            <a:ext cx="2623368" cy="3714503"/>
          </a:xfrm>
          <a:prstGeom prst="rect">
            <a:avLst/>
          </a:prstGeom>
        </p:spPr>
      </p:pic>
      <p:sp>
        <p:nvSpPr>
          <p:cNvPr id="41" name="Speech Bubble: Rectangle with Corners Rounded 40">
            <a:extLst>
              <a:ext uri="{FF2B5EF4-FFF2-40B4-BE49-F238E27FC236}">
                <a16:creationId xmlns:a16="http://schemas.microsoft.com/office/drawing/2014/main" id="{59DE6903-F7C9-4C60-849C-830B7D879A50}"/>
              </a:ext>
            </a:extLst>
          </p:cNvPr>
          <p:cNvSpPr/>
          <p:nvPr/>
        </p:nvSpPr>
        <p:spPr>
          <a:xfrm>
            <a:off x="7780987" y="4436321"/>
            <a:ext cx="4223767" cy="1463575"/>
          </a:xfrm>
          <a:prstGeom prst="wedgeRoundRectCallout">
            <a:avLst>
              <a:gd name="adj1" fmla="val -59942"/>
              <a:gd name="adj2" fmla="val 37721"/>
              <a:gd name="adj3" fmla="val 16667"/>
            </a:avLst>
          </a:prstGeom>
          <a:solidFill>
            <a:srgbClr val="2BC0C7"/>
          </a:solidFill>
          <a:ln>
            <a:solidFill>
              <a:srgbClr val="2BC0C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⚠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Remember: Adjectives that end in </a:t>
            </a: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-e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stay the same to describe all singular </a:t>
            </a: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nouns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4272136544"/>
      </p:ext>
    </p:extLst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Nat_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Nat_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Nat_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Nat_4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Nat_5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Nat_6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/>
      <p:bldP spid="51" grpId="0" animBg="1"/>
      <p:bldP spid="53" grpId="0" animBg="1"/>
      <p:bldP spid="56" grpId="0" animBg="1"/>
      <p:bldP spid="57" grpId="0" animBg="1"/>
      <p:bldP spid="59" grpId="0" animBg="1"/>
      <p:bldP spid="40" grpId="0" animBg="1"/>
      <p:bldP spid="41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Icon&#10;&#10;Description automatically generated">
            <a:extLst>
              <a:ext uri="{FF2B5EF4-FFF2-40B4-BE49-F238E27FC236}">
                <a16:creationId xmlns:a16="http://schemas.microsoft.com/office/drawing/2014/main" id="{5AD19556-E243-4B47-A3DA-4C64F155D4E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94720" y="0"/>
            <a:ext cx="1097280" cy="109728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A2985FB-F7F0-4622-AB6F-A5BEAD1317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50576" y="1059840"/>
            <a:ext cx="1241424" cy="424815"/>
          </a:xfrm>
          <a:solidFill>
            <a:schemeClr val="accent6">
              <a:lumMod val="40000"/>
              <a:lumOff val="60000"/>
            </a:schemeClr>
          </a:solidFill>
        </p:spPr>
        <p:txBody>
          <a:bodyPr/>
          <a:lstStyle/>
          <a:p>
            <a:pPr algn="ctr"/>
            <a:r>
              <a:rPr lang="en-GB" sz="20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écouter</a:t>
            </a:r>
            <a:endParaRPr lang="en-GB" sz="2000" b="1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6" name="Rectangle 5">
            <a:hlinkClick r:id="" action="ppaction://noaction">
              <a:snd r:embed="rId4" name="7_titre.wav"/>
            </a:hlinkClick>
            <a:extLst>
              <a:ext uri="{FF2B5EF4-FFF2-40B4-BE49-F238E27FC236}">
                <a16:creationId xmlns:a16="http://schemas.microsoft.com/office/drawing/2014/main" id="{4A25658E-9621-480F-B3A7-1F60A0AE8EFC}"/>
              </a:ext>
            </a:extLst>
          </p:cNvPr>
          <p:cNvSpPr/>
          <p:nvPr/>
        </p:nvSpPr>
        <p:spPr>
          <a:xfrm>
            <a:off x="0" y="42204"/>
            <a:ext cx="10560424" cy="5355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lnSpc>
                <a:spcPct val="90000"/>
              </a:lnSpc>
              <a:spcBef>
                <a:spcPct val="0"/>
              </a:spcBef>
              <a:defRPr/>
            </a:pPr>
            <a:r>
              <a:rPr lang="en-GB" sz="32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Une </a:t>
            </a:r>
            <a:r>
              <a:rPr lang="en-GB" sz="32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semaine</a:t>
            </a:r>
            <a:r>
              <a:rPr lang="en-GB" sz="32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 horrible pour Adèle et Pierre à </a:t>
            </a:r>
            <a:r>
              <a:rPr lang="en-GB" sz="32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l’école</a:t>
            </a:r>
            <a:endParaRPr lang="en-US" sz="3200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graphicFrame>
        <p:nvGraphicFramePr>
          <p:cNvPr id="18" name="Table 2">
            <a:extLst>
              <a:ext uri="{FF2B5EF4-FFF2-40B4-BE49-F238E27FC236}">
                <a16:creationId xmlns:a16="http://schemas.microsoft.com/office/drawing/2014/main" id="{7A46DACD-2C93-4745-9577-77E7A9496E92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504745723"/>
              </p:ext>
            </p:extLst>
          </p:nvPr>
        </p:nvGraphicFramePr>
        <p:xfrm>
          <a:off x="269083" y="2497354"/>
          <a:ext cx="11653833" cy="3830900"/>
        </p:xfrm>
        <a:graphic>
          <a:graphicData uri="http://schemas.openxmlformats.org/drawingml/2006/table">
            <a:tbl>
              <a:tblPr/>
              <a:tblGrid>
                <a:gridCol w="66828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60371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477107">
                  <a:extLst>
                    <a:ext uri="{9D8B030D-6E8A-4147-A177-3AD203B41FA5}">
                      <a16:colId xmlns:a16="http://schemas.microsoft.com/office/drawing/2014/main" val="1588983724"/>
                    </a:ext>
                  </a:extLst>
                </a:gridCol>
                <a:gridCol w="4037428">
                  <a:extLst>
                    <a:ext uri="{9D8B030D-6E8A-4147-A177-3AD203B41FA5}">
                      <a16:colId xmlns:a16="http://schemas.microsoft.com/office/drawing/2014/main" val="3865251503"/>
                    </a:ext>
                  </a:extLst>
                </a:gridCol>
                <a:gridCol w="3867292">
                  <a:extLst>
                    <a:ext uri="{9D8B030D-6E8A-4147-A177-3AD203B41FA5}">
                      <a16:colId xmlns:a16="http://schemas.microsoft.com/office/drawing/2014/main" val="1823566213"/>
                    </a:ext>
                  </a:extLst>
                </a:gridCol>
              </a:tblGrid>
              <a:tr h="719999">
                <a:tc>
                  <a:txBody>
                    <a:bodyPr/>
                    <a:lstStyle/>
                    <a:p>
                      <a:pPr algn="ctr"/>
                      <a:endParaRPr lang="en-US" sz="24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240">
                      <a:solidFill>
                        <a:srgbClr val="157359"/>
                      </a:solidFill>
                    </a:lnL>
                    <a:lnR w="12240">
                      <a:solidFill>
                        <a:srgbClr val="157359"/>
                      </a:solidFill>
                    </a:lnR>
                    <a:lnT w="12240">
                      <a:solidFill>
                        <a:srgbClr val="157359"/>
                      </a:solidFill>
                    </a:lnT>
                    <a:lnB w="12240">
                      <a:solidFill>
                        <a:srgbClr val="157359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Adèle</a:t>
                      </a:r>
                      <a:br>
                        <a:rPr lang="en-US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</a:br>
                      <a:r>
                        <a:rPr lang="en-US" sz="2400" b="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(she)</a:t>
                      </a:r>
                    </a:p>
                  </a:txBody>
                  <a:tcPr anchor="ctr">
                    <a:lnL w="12240">
                      <a:solidFill>
                        <a:srgbClr val="157359"/>
                      </a:solidFill>
                    </a:lnL>
                    <a:lnR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240">
                      <a:solidFill>
                        <a:srgbClr val="157359"/>
                      </a:solidFill>
                    </a:lnT>
                    <a:lnB w="12240">
                      <a:solidFill>
                        <a:srgbClr val="157359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Pierre</a:t>
                      </a:r>
                      <a:br>
                        <a:rPr lang="en-US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</a:br>
                      <a:r>
                        <a:rPr lang="en-US" sz="2400" b="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(he)</a:t>
                      </a:r>
                    </a:p>
                  </a:txBody>
                  <a:tcPr anchor="ctr">
                    <a:lnL w="12240">
                      <a:solidFill>
                        <a:srgbClr val="157359"/>
                      </a:solidFill>
                    </a:lnL>
                    <a:lnR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240">
                      <a:solidFill>
                        <a:srgbClr val="157359"/>
                      </a:solidFill>
                    </a:lnT>
                    <a:lnB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description</a:t>
                      </a:r>
                    </a:p>
                  </a:txBody>
                  <a:tcPr anchor="ctr">
                    <a:lnL w="12240">
                      <a:solidFill>
                        <a:srgbClr val="157359"/>
                      </a:solidFill>
                    </a:lnL>
                    <a:lnR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240">
                      <a:solidFill>
                        <a:srgbClr val="157359"/>
                      </a:solidFill>
                    </a:lnT>
                    <a:lnB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object</a:t>
                      </a:r>
                    </a:p>
                  </a:txBody>
                  <a:tcPr anchor="ctr">
                    <a:lnL w="12240">
                      <a:solidFill>
                        <a:srgbClr val="157359"/>
                      </a:solidFill>
                    </a:lnL>
                    <a:lnR w="12240">
                      <a:solidFill>
                        <a:srgbClr val="157359"/>
                      </a:solidFill>
                    </a:lnR>
                    <a:lnT w="12240">
                      <a:solidFill>
                        <a:srgbClr val="157359"/>
                      </a:solidFill>
                    </a:lnT>
                    <a:lnB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01588">
                <a:tc>
                  <a:txBody>
                    <a:bodyPr/>
                    <a:lstStyle/>
                    <a:p>
                      <a:pPr algn="ctr"/>
                      <a:endParaRPr lang="en-US" sz="240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240">
                      <a:solidFill>
                        <a:srgbClr val="157359"/>
                      </a:solidFill>
                    </a:lnL>
                    <a:lnR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240">
                      <a:solidFill>
                        <a:srgbClr val="157359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GB" sz="2400" b="0" strike="noStrike" spc="-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240">
                      <a:solidFill>
                        <a:srgbClr val="157359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GB" sz="2400" b="0" strike="noStrike" spc="-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GB" sz="2400" b="0" strike="noStrike" spc="-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GB" sz="2400" b="0" strike="noStrike" spc="-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240">
                      <a:solidFill>
                        <a:srgbClr val="157359"/>
                      </a:solidFill>
                    </a:lnR>
                    <a:lnT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601588">
                <a:tc>
                  <a:txBody>
                    <a:bodyPr/>
                    <a:lstStyle/>
                    <a:p>
                      <a:pPr algn="ctr"/>
                      <a:endParaRPr lang="en-US" sz="240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240">
                      <a:solidFill>
                        <a:srgbClr val="157359"/>
                      </a:solidFill>
                    </a:lnL>
                    <a:lnR w="12240">
                      <a:solidFill>
                        <a:srgbClr val="157359"/>
                      </a:solidFill>
                    </a:lnR>
                    <a:lnT w="12240">
                      <a:solidFill>
                        <a:srgbClr val="157359"/>
                      </a:solidFill>
                    </a:lnT>
                    <a:lnB w="12240">
                      <a:solidFill>
                        <a:srgbClr val="157359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endParaRPr lang="en-GB" sz="2400" b="0" strike="noStrike" spc="-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240">
                      <a:solidFill>
                        <a:srgbClr val="157359"/>
                      </a:solidFill>
                    </a:lnL>
                    <a:lnR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240">
                      <a:solidFill>
                        <a:srgbClr val="157359"/>
                      </a:solidFill>
                    </a:lnT>
                    <a:lnB w="12240">
                      <a:solidFill>
                        <a:srgbClr val="157359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endParaRPr lang="en-GB" sz="2400" b="0" strike="noStrike" spc="-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240">
                      <a:solidFill>
                        <a:srgbClr val="157359"/>
                      </a:solidFill>
                    </a:lnL>
                    <a:lnR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endParaRPr lang="en-GB" sz="2400" b="0" strike="noStrike" spc="-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240">
                      <a:solidFill>
                        <a:srgbClr val="157359"/>
                      </a:solidFill>
                    </a:lnL>
                    <a:lnR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endParaRPr lang="en-GB" sz="2400" b="0" strike="noStrike" spc="-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240">
                      <a:solidFill>
                        <a:srgbClr val="157359"/>
                      </a:solidFill>
                    </a:lnL>
                    <a:lnR w="12240">
                      <a:solidFill>
                        <a:srgbClr val="157359"/>
                      </a:solidFill>
                    </a:lnR>
                    <a:lnT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601588">
                <a:tc>
                  <a:txBody>
                    <a:bodyPr/>
                    <a:lstStyle/>
                    <a:p>
                      <a:pPr algn="ctr"/>
                      <a:endParaRPr lang="en-US" sz="240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240">
                      <a:solidFill>
                        <a:srgbClr val="157359"/>
                      </a:solidFill>
                    </a:lnL>
                    <a:lnR w="12240">
                      <a:solidFill>
                        <a:srgbClr val="157359"/>
                      </a:solidFill>
                    </a:lnR>
                    <a:lnT w="12240">
                      <a:solidFill>
                        <a:srgbClr val="157359"/>
                      </a:solidFill>
                    </a:lnT>
                    <a:lnB w="12240">
                      <a:solidFill>
                        <a:srgbClr val="157359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endParaRPr lang="en-GB" sz="2400" b="0" strike="noStrike" spc="-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240">
                      <a:solidFill>
                        <a:srgbClr val="157359"/>
                      </a:solidFill>
                    </a:lnL>
                    <a:lnR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240">
                      <a:solidFill>
                        <a:srgbClr val="157359"/>
                      </a:solidFill>
                    </a:lnT>
                    <a:lnB w="12240">
                      <a:solidFill>
                        <a:srgbClr val="157359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endParaRPr lang="en-GB" sz="2400" b="0" strike="noStrike" spc="-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240">
                      <a:solidFill>
                        <a:srgbClr val="157359"/>
                      </a:solidFill>
                    </a:lnL>
                    <a:lnR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endParaRPr lang="en-GB" sz="2400" b="0" strike="noStrike" spc="-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240">
                      <a:solidFill>
                        <a:srgbClr val="157359"/>
                      </a:solidFill>
                    </a:lnL>
                    <a:lnR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endParaRPr lang="en-GB" sz="2400" b="0" strike="noStrike" spc="-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240">
                      <a:solidFill>
                        <a:srgbClr val="157359"/>
                      </a:solidFill>
                    </a:lnL>
                    <a:lnR w="12240">
                      <a:solidFill>
                        <a:srgbClr val="157359"/>
                      </a:solidFill>
                    </a:lnR>
                    <a:lnT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601588">
                <a:tc>
                  <a:txBody>
                    <a:bodyPr/>
                    <a:lstStyle/>
                    <a:p>
                      <a:pPr algn="ctr"/>
                      <a:endParaRPr lang="en-US" sz="240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240">
                      <a:solidFill>
                        <a:srgbClr val="157359"/>
                      </a:solidFill>
                    </a:lnL>
                    <a:lnR w="12240">
                      <a:solidFill>
                        <a:srgbClr val="157359"/>
                      </a:solidFill>
                    </a:lnR>
                    <a:lnT w="12240">
                      <a:solidFill>
                        <a:srgbClr val="157359"/>
                      </a:solidFill>
                    </a:lnT>
                    <a:lnB w="12240">
                      <a:solidFill>
                        <a:srgbClr val="157359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endParaRPr lang="en-GB" sz="2400" b="0" strike="noStrike" spc="-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240">
                      <a:solidFill>
                        <a:srgbClr val="157359"/>
                      </a:solidFill>
                    </a:lnL>
                    <a:lnR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240">
                      <a:solidFill>
                        <a:srgbClr val="157359"/>
                      </a:solidFill>
                    </a:lnT>
                    <a:lnB w="12240">
                      <a:solidFill>
                        <a:srgbClr val="157359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endParaRPr lang="en-GB" sz="2400" b="0" strike="noStrike" spc="-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240">
                      <a:solidFill>
                        <a:srgbClr val="157359"/>
                      </a:solidFill>
                    </a:lnL>
                    <a:lnR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endParaRPr lang="en-GB" sz="2400" b="0" strike="noStrike" spc="-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240">
                      <a:solidFill>
                        <a:srgbClr val="157359"/>
                      </a:solidFill>
                    </a:lnL>
                    <a:lnR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endParaRPr lang="en-GB" sz="2400" b="0" strike="noStrike" spc="-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240">
                      <a:solidFill>
                        <a:srgbClr val="157359"/>
                      </a:solidFill>
                    </a:lnL>
                    <a:lnR w="12240">
                      <a:solidFill>
                        <a:srgbClr val="157359"/>
                      </a:solidFill>
                    </a:lnR>
                    <a:lnT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601588">
                <a:tc>
                  <a:txBody>
                    <a:bodyPr/>
                    <a:lstStyle/>
                    <a:p>
                      <a:pPr algn="ctr"/>
                      <a:endParaRPr lang="en-US" sz="240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240">
                      <a:solidFill>
                        <a:srgbClr val="157359"/>
                      </a:solidFill>
                    </a:lnL>
                    <a:lnR w="12240">
                      <a:solidFill>
                        <a:srgbClr val="157359"/>
                      </a:solidFill>
                    </a:lnR>
                    <a:lnT w="12240">
                      <a:solidFill>
                        <a:srgbClr val="157359"/>
                      </a:solidFill>
                    </a:lnT>
                    <a:lnB w="12240">
                      <a:solidFill>
                        <a:srgbClr val="157359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endParaRPr lang="en-GB" sz="2400" b="0" strike="noStrike" spc="-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240">
                      <a:solidFill>
                        <a:srgbClr val="157359"/>
                      </a:solidFill>
                    </a:lnL>
                    <a:lnR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240">
                      <a:solidFill>
                        <a:srgbClr val="157359"/>
                      </a:solidFill>
                    </a:lnT>
                    <a:lnB w="12240">
                      <a:solidFill>
                        <a:srgbClr val="157359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endParaRPr lang="en-GB" sz="2400" b="0" strike="noStrike" spc="-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240">
                      <a:solidFill>
                        <a:srgbClr val="157359"/>
                      </a:solidFill>
                    </a:lnL>
                    <a:lnR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240">
                      <a:solidFill>
                        <a:srgbClr val="157359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endParaRPr lang="en-GB" sz="2400" b="0" strike="noStrike" spc="-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240">
                      <a:solidFill>
                        <a:srgbClr val="157359"/>
                      </a:solidFill>
                    </a:lnL>
                    <a:lnR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240">
                      <a:solidFill>
                        <a:srgbClr val="157359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endParaRPr lang="en-GB" sz="2400" b="0" strike="noStrike" spc="-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240">
                      <a:solidFill>
                        <a:srgbClr val="157359"/>
                      </a:solidFill>
                    </a:lnL>
                    <a:lnR w="12240">
                      <a:solidFill>
                        <a:srgbClr val="157359"/>
                      </a:solidFill>
                    </a:lnR>
                    <a:lnT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240">
                      <a:solidFill>
                        <a:srgbClr val="157359"/>
                      </a:solidFill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  <p:sp>
        <p:nvSpPr>
          <p:cNvPr id="21" name="CustomShape 23">
            <a:hlinkClick r:id="" action="ppaction://noaction">
              <a:snd r:embed="rId5" name="7_1.wav"/>
            </a:hlinkClick>
            <a:extLst>
              <a:ext uri="{FF2B5EF4-FFF2-40B4-BE49-F238E27FC236}">
                <a16:creationId xmlns:a16="http://schemas.microsoft.com/office/drawing/2014/main" id="{4FCC3D06-B3E8-4C67-88D5-CB44B9AEA2AB}"/>
              </a:ext>
            </a:extLst>
          </p:cNvPr>
          <p:cNvSpPr/>
          <p:nvPr/>
        </p:nvSpPr>
        <p:spPr>
          <a:xfrm>
            <a:off x="371297" y="3410204"/>
            <a:ext cx="464040" cy="396360"/>
          </a:xfrm>
          <a:prstGeom prst="actionButtonBlank">
            <a:avLst/>
          </a:prstGeom>
          <a:solidFill>
            <a:srgbClr val="EFF9FB"/>
          </a:solidFill>
          <a:ln>
            <a:solidFill>
              <a:schemeClr val="accent3">
                <a:lumMod val="75000"/>
              </a:schemeClr>
            </a:solidFill>
            <a:round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-1" normalizeH="0" baseline="0" noProof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DejaVu Sans"/>
              </a:rPr>
              <a:t>1</a:t>
            </a:r>
            <a:endParaRPr kumimoji="0" lang="en-GB" sz="20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22" name="CustomShape 24">
            <a:hlinkClick r:id="" action="ppaction://noaction">
              <a:snd r:embed="rId6" name="7_2.wav"/>
            </a:hlinkClick>
            <a:extLst>
              <a:ext uri="{FF2B5EF4-FFF2-40B4-BE49-F238E27FC236}">
                <a16:creationId xmlns:a16="http://schemas.microsoft.com/office/drawing/2014/main" id="{20B447C2-97BE-4091-A4C1-932EE9C23060}"/>
              </a:ext>
            </a:extLst>
          </p:cNvPr>
          <p:cNvSpPr/>
          <p:nvPr/>
        </p:nvSpPr>
        <p:spPr>
          <a:xfrm>
            <a:off x="371297" y="3997251"/>
            <a:ext cx="464040" cy="396360"/>
          </a:xfrm>
          <a:prstGeom prst="actionButtonBlank">
            <a:avLst/>
          </a:prstGeom>
          <a:solidFill>
            <a:srgbClr val="EFF9FB"/>
          </a:solidFill>
          <a:ln>
            <a:solidFill>
              <a:schemeClr val="accent3">
                <a:lumMod val="75000"/>
              </a:schemeClr>
            </a:solidFill>
            <a:round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-1" normalizeH="0" baseline="0" noProof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DejaVu Sans"/>
              </a:rPr>
              <a:t>2</a:t>
            </a:r>
            <a:endParaRPr kumimoji="0" lang="en-GB" sz="20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27" name="CustomShape 25">
            <a:hlinkClick r:id="" action="ppaction://noaction">
              <a:snd r:embed="rId7" name="7_4.wav"/>
            </a:hlinkClick>
            <a:extLst>
              <a:ext uri="{FF2B5EF4-FFF2-40B4-BE49-F238E27FC236}">
                <a16:creationId xmlns:a16="http://schemas.microsoft.com/office/drawing/2014/main" id="{EFD23B8D-E7FE-49A2-B9AA-1548BB7BB2E7}"/>
              </a:ext>
            </a:extLst>
          </p:cNvPr>
          <p:cNvSpPr/>
          <p:nvPr/>
        </p:nvSpPr>
        <p:spPr>
          <a:xfrm>
            <a:off x="388692" y="4597848"/>
            <a:ext cx="464040" cy="396360"/>
          </a:xfrm>
          <a:prstGeom prst="actionButtonBlank">
            <a:avLst/>
          </a:prstGeom>
          <a:solidFill>
            <a:srgbClr val="EFF9FB"/>
          </a:solidFill>
          <a:ln>
            <a:solidFill>
              <a:schemeClr val="accent3">
                <a:lumMod val="75000"/>
              </a:schemeClr>
            </a:solidFill>
            <a:round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-1" normalizeH="0" baseline="0" noProof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DejaVu Sans"/>
              </a:rPr>
              <a:t>3</a:t>
            </a:r>
            <a:endParaRPr kumimoji="0" lang="en-GB" sz="20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28" name="CustomShape 26">
            <a:hlinkClick r:id="" action="ppaction://noaction">
              <a:snd r:embed="rId8" name="7_6.wav"/>
            </a:hlinkClick>
            <a:extLst>
              <a:ext uri="{FF2B5EF4-FFF2-40B4-BE49-F238E27FC236}">
                <a16:creationId xmlns:a16="http://schemas.microsoft.com/office/drawing/2014/main" id="{B84F4A78-44FE-4C4D-A4CC-ECC823DE6DA9}"/>
              </a:ext>
            </a:extLst>
          </p:cNvPr>
          <p:cNvSpPr/>
          <p:nvPr/>
        </p:nvSpPr>
        <p:spPr>
          <a:xfrm>
            <a:off x="392987" y="5215632"/>
            <a:ext cx="464040" cy="396360"/>
          </a:xfrm>
          <a:prstGeom prst="actionButtonBlank">
            <a:avLst/>
          </a:prstGeom>
          <a:solidFill>
            <a:srgbClr val="EFF9FB"/>
          </a:solidFill>
          <a:ln>
            <a:solidFill>
              <a:schemeClr val="accent3">
                <a:lumMod val="75000"/>
              </a:schemeClr>
            </a:solidFill>
            <a:round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-1" normalizeH="0" baseline="0" noProof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DejaVu Sans"/>
              </a:rPr>
              <a:t>4</a:t>
            </a:r>
            <a:endParaRPr kumimoji="0" lang="en-GB" sz="20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29" name="CustomShape 27">
            <a:hlinkClick r:id="" action="ppaction://noaction">
              <a:snd r:embed="rId9" name="7_5.wav"/>
            </a:hlinkClick>
            <a:extLst>
              <a:ext uri="{FF2B5EF4-FFF2-40B4-BE49-F238E27FC236}">
                <a16:creationId xmlns:a16="http://schemas.microsoft.com/office/drawing/2014/main" id="{54A79E80-34F9-4FF3-9637-126C6B042400}"/>
              </a:ext>
            </a:extLst>
          </p:cNvPr>
          <p:cNvSpPr/>
          <p:nvPr/>
        </p:nvSpPr>
        <p:spPr>
          <a:xfrm>
            <a:off x="371297" y="5771943"/>
            <a:ext cx="464040" cy="396360"/>
          </a:xfrm>
          <a:prstGeom prst="actionButtonBlank">
            <a:avLst/>
          </a:prstGeom>
          <a:solidFill>
            <a:srgbClr val="EFF9FB"/>
          </a:solidFill>
          <a:ln>
            <a:solidFill>
              <a:schemeClr val="accent3">
                <a:lumMod val="75000"/>
              </a:schemeClr>
            </a:solidFill>
            <a:round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-1" normalizeH="0" baseline="0" noProof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DejaVu Sans"/>
              </a:rPr>
              <a:t>5</a:t>
            </a:r>
            <a:endParaRPr kumimoji="0" lang="en-GB" sz="20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pic>
        <p:nvPicPr>
          <p:cNvPr id="30" name="Picture 29">
            <a:extLst>
              <a:ext uri="{FF2B5EF4-FFF2-40B4-BE49-F238E27FC236}">
                <a16:creationId xmlns:a16="http://schemas.microsoft.com/office/drawing/2014/main" id="{ED7C4AD9-B8D8-4D7C-AE68-3A9E9282704D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59837" y="3299636"/>
            <a:ext cx="522871" cy="544657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D004ED10-B271-48DF-8231-12E0B7D802C1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59836" y="3872163"/>
            <a:ext cx="522871" cy="544657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C8159F00-ABC3-4296-A4EA-58D498046388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5837" y="4498450"/>
            <a:ext cx="522871" cy="544657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B5CD1913-2F69-4CDB-BF44-79D0876FA05F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5836" y="5141023"/>
            <a:ext cx="522871" cy="544657"/>
          </a:xfrm>
          <a:prstGeom prst="rect">
            <a:avLst/>
          </a:prstGeom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id="{83B65BF4-171F-4287-AAB9-4B01939AB9A7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59835" y="5726824"/>
            <a:ext cx="522871" cy="544657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22E59346-0251-407D-B6DD-D859BF3FA922}"/>
              </a:ext>
            </a:extLst>
          </p:cNvPr>
          <p:cNvSpPr txBox="1"/>
          <p:nvPr/>
        </p:nvSpPr>
        <p:spPr>
          <a:xfrm>
            <a:off x="4554070" y="3348943"/>
            <a:ext cx="301214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8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heavy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4368F76D-82D3-4911-B13C-EC0776269D0C}"/>
              </a:ext>
            </a:extLst>
          </p:cNvPr>
          <p:cNvSpPr txBox="1"/>
          <p:nvPr/>
        </p:nvSpPr>
        <p:spPr>
          <a:xfrm>
            <a:off x="8500747" y="3337723"/>
            <a:ext cx="301214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8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bag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6C69CFCF-3914-4577-8C31-39C335AEA6A8}"/>
              </a:ext>
            </a:extLst>
          </p:cNvPr>
          <p:cNvSpPr txBox="1"/>
          <p:nvPr/>
        </p:nvSpPr>
        <p:spPr>
          <a:xfrm>
            <a:off x="4589928" y="3975230"/>
            <a:ext cx="301214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8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strict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48DEC76C-C6F4-493C-80DD-13F8AFA50112}"/>
              </a:ext>
            </a:extLst>
          </p:cNvPr>
          <p:cNvSpPr txBox="1"/>
          <p:nvPr/>
        </p:nvSpPr>
        <p:spPr>
          <a:xfrm>
            <a:off x="8516954" y="4010774"/>
            <a:ext cx="301214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8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teacher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2E37B46B-F0FD-42BE-B3B2-B86CDBE7BBAB}"/>
              </a:ext>
            </a:extLst>
          </p:cNvPr>
          <p:cNvSpPr txBox="1"/>
          <p:nvPr/>
        </p:nvSpPr>
        <p:spPr>
          <a:xfrm>
            <a:off x="4604171" y="4597848"/>
            <a:ext cx="301214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8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serious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30CD60B9-59E2-4411-ADAD-E38C527CF9F5}"/>
              </a:ext>
            </a:extLst>
          </p:cNvPr>
          <p:cNvSpPr txBox="1"/>
          <p:nvPr/>
        </p:nvSpPr>
        <p:spPr>
          <a:xfrm>
            <a:off x="8559147" y="4557017"/>
            <a:ext cx="301214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8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problem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BAF50490-5FDD-413E-A6F5-9CD0C46053C6}"/>
              </a:ext>
            </a:extLst>
          </p:cNvPr>
          <p:cNvSpPr txBox="1"/>
          <p:nvPr/>
        </p:nvSpPr>
        <p:spPr>
          <a:xfrm>
            <a:off x="4604171" y="5151741"/>
            <a:ext cx="301214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8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very intelligent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CCEAD232-A3EA-4FCE-8608-DD1BCE8A2EEB}"/>
              </a:ext>
            </a:extLst>
          </p:cNvPr>
          <p:cNvSpPr txBox="1"/>
          <p:nvPr/>
        </p:nvSpPr>
        <p:spPr>
          <a:xfrm>
            <a:off x="8554852" y="5169514"/>
            <a:ext cx="301214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8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friend (f)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9685C8F2-18CE-41E6-8140-740B002D2C6A}"/>
              </a:ext>
            </a:extLst>
          </p:cNvPr>
          <p:cNvSpPr txBox="1"/>
          <p:nvPr/>
        </p:nvSpPr>
        <p:spPr>
          <a:xfrm>
            <a:off x="4740669" y="5749532"/>
            <a:ext cx="301214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8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worried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806BAC63-0C88-4193-8AB2-082FE1F41AFC}"/>
              </a:ext>
            </a:extLst>
          </p:cNvPr>
          <p:cNvSpPr txBox="1"/>
          <p:nvPr/>
        </p:nvSpPr>
        <p:spPr>
          <a:xfrm>
            <a:off x="8500746" y="5757134"/>
            <a:ext cx="301214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8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friend (m)</a:t>
            </a:r>
          </a:p>
        </p:txBody>
      </p:sp>
      <p:pic>
        <p:nvPicPr>
          <p:cNvPr id="44" name="Picture 43" descr="A picture containing text&#10;&#10;Description automatically generated">
            <a:extLst>
              <a:ext uri="{FF2B5EF4-FFF2-40B4-BE49-F238E27FC236}">
                <a16:creationId xmlns:a16="http://schemas.microsoft.com/office/drawing/2014/main" id="{8FFCFBD4-A4C4-4B9A-9E6A-80E692C4F044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7453"/>
          <a:stretch/>
        </p:blipFill>
        <p:spPr>
          <a:xfrm>
            <a:off x="852732" y="1338744"/>
            <a:ext cx="1598298" cy="1158610"/>
          </a:xfrm>
          <a:prstGeom prst="rect">
            <a:avLst/>
          </a:prstGeom>
        </p:spPr>
      </p:pic>
      <p:pic>
        <p:nvPicPr>
          <p:cNvPr id="45" name="Picture 44" descr="A picture containing vector graphics&#10;&#10;Description automatically generated">
            <a:extLst>
              <a:ext uri="{FF2B5EF4-FFF2-40B4-BE49-F238E27FC236}">
                <a16:creationId xmlns:a16="http://schemas.microsoft.com/office/drawing/2014/main" id="{4DE203F1-09C2-455C-B097-D61172AD36AE}"/>
              </a:ext>
            </a:extLst>
          </p:cNvPr>
          <p:cNvPicPr>
            <a:picLocks noChangeAspect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" b="68759"/>
          <a:stretch/>
        </p:blipFill>
        <p:spPr>
          <a:xfrm>
            <a:off x="2784911" y="1590434"/>
            <a:ext cx="1037702" cy="909132"/>
          </a:xfrm>
          <a:prstGeom prst="rect">
            <a:avLst/>
          </a:prstGeom>
        </p:spPr>
      </p:pic>
      <p:sp>
        <p:nvSpPr>
          <p:cNvPr id="46" name="CustomShape 7">
            <a:hlinkClick r:id="" action="ppaction://noaction">
              <a:snd r:embed="rId13" name="Add_W8_7.1.wav"/>
            </a:hlinkClick>
            <a:extLst>
              <a:ext uri="{FF2B5EF4-FFF2-40B4-BE49-F238E27FC236}">
                <a16:creationId xmlns:a16="http://schemas.microsoft.com/office/drawing/2014/main" id="{0DAE5C37-FD3F-4477-8FC7-1A648B340B2B}"/>
              </a:ext>
            </a:extLst>
          </p:cNvPr>
          <p:cNvSpPr/>
          <p:nvPr/>
        </p:nvSpPr>
        <p:spPr>
          <a:xfrm>
            <a:off x="51287" y="590290"/>
            <a:ext cx="10077860" cy="4564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</a:rPr>
              <a:t>Écoute</a:t>
            </a:r>
            <a:r>
              <a:rPr kumimoji="0" lang="en-GB" sz="2400" b="0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</a:rPr>
              <a:t>. </a:t>
            </a:r>
            <a:r>
              <a:rPr lang="en-GB" sz="2400" spc="-1" dirty="0">
                <a:solidFill>
                  <a:srgbClr val="002060"/>
                </a:solidFill>
                <a:latin typeface="Century Gothic"/>
                <a:ea typeface="Century Gothic"/>
              </a:rPr>
              <a:t>La </a:t>
            </a:r>
            <a:r>
              <a:rPr lang="en-GB" sz="2400" spc="-1" dirty="0" err="1">
                <a:solidFill>
                  <a:srgbClr val="002060"/>
                </a:solidFill>
                <a:latin typeface="Century Gothic"/>
                <a:ea typeface="Century Gothic"/>
              </a:rPr>
              <a:t>maman</a:t>
            </a:r>
            <a:r>
              <a:rPr lang="en-GB" sz="2400" spc="-1" dirty="0">
                <a:solidFill>
                  <a:srgbClr val="002060"/>
                </a:solidFill>
                <a:latin typeface="Century Gothic"/>
                <a:ea typeface="Century Gothic"/>
              </a:rPr>
              <a:t> </a:t>
            </a:r>
            <a:r>
              <a:rPr lang="en-GB" sz="2400" spc="-1" dirty="0" err="1">
                <a:solidFill>
                  <a:srgbClr val="002060"/>
                </a:solidFill>
                <a:latin typeface="Century Gothic"/>
                <a:ea typeface="Century Gothic"/>
              </a:rPr>
              <a:t>d’Adèle</a:t>
            </a:r>
            <a:r>
              <a:rPr lang="en-GB" sz="2400" spc="-1" dirty="0">
                <a:solidFill>
                  <a:srgbClr val="002060"/>
                </a:solidFill>
                <a:latin typeface="Century Gothic"/>
                <a:ea typeface="Century Gothic"/>
              </a:rPr>
              <a:t> et de Pierre </a:t>
            </a:r>
            <a:r>
              <a:rPr lang="en-GB" sz="2400" spc="-1" dirty="0" err="1">
                <a:solidFill>
                  <a:srgbClr val="002060"/>
                </a:solidFill>
                <a:latin typeface="Century Gothic"/>
                <a:ea typeface="Century Gothic"/>
              </a:rPr>
              <a:t>parle</a:t>
            </a:r>
            <a:r>
              <a:rPr lang="en-GB" sz="2400" spc="-1" dirty="0">
                <a:solidFill>
                  <a:srgbClr val="002060"/>
                </a:solidFill>
                <a:latin typeface="Century Gothic"/>
                <a:ea typeface="Century Gothic"/>
              </a:rPr>
              <a:t>. Qui a quoi ?</a:t>
            </a:r>
            <a:endParaRPr kumimoji="0" lang="en-GB" sz="24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</a:endParaRPr>
          </a:p>
        </p:txBody>
      </p:sp>
      <p:pic>
        <p:nvPicPr>
          <p:cNvPr id="10" name="Picture 9" descr="A picture containing text, vector graphics&#10;&#10;Description automatically generated">
            <a:extLst>
              <a:ext uri="{FF2B5EF4-FFF2-40B4-BE49-F238E27FC236}">
                <a16:creationId xmlns:a16="http://schemas.microsoft.com/office/drawing/2014/main" id="{459BD03A-D7FC-47FF-8E82-9343F13DE09F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48507" y="667943"/>
            <a:ext cx="1412992" cy="18294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05922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35" grpId="0"/>
      <p:bldP spid="36" grpId="0"/>
      <p:bldP spid="37" grpId="0"/>
      <p:bldP spid="38" grpId="0"/>
      <p:bldP spid="39" grpId="0"/>
      <p:bldP spid="40" grpId="0"/>
      <p:bldP spid="41" grpId="0"/>
      <p:bldP spid="42" grpId="0"/>
      <p:bldP spid="43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CustomShape 6">
            <a:hlinkClick r:id="" action="ppaction://noaction">
              <a:snd r:embed="rId3" name="Add_W8_8.1.wav"/>
            </a:hlinkClick>
          </p:cNvPr>
          <p:cNvSpPr/>
          <p:nvPr/>
        </p:nvSpPr>
        <p:spPr>
          <a:xfrm>
            <a:off x="101159" y="21747"/>
            <a:ext cx="10349113" cy="5173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lvl="0">
              <a:lnSpc>
                <a:spcPct val="90000"/>
              </a:lnSpc>
              <a:spcBef>
                <a:spcPct val="0"/>
              </a:spcBef>
              <a:defRPr/>
            </a:pPr>
            <a:r>
              <a:rPr lang="en-GB" sz="28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Une </a:t>
            </a:r>
            <a:r>
              <a:rPr lang="en-GB" sz="28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semaine</a:t>
            </a:r>
            <a:r>
              <a:rPr lang="en-GB" sz="28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 horrible pour Adèle et Pierre à la </a:t>
            </a:r>
            <a:r>
              <a:rPr lang="en-GB" sz="28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maison</a:t>
            </a:r>
            <a:endParaRPr lang="en-US" sz="2800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113" name="CustomShape 7">
            <a:hlinkClick r:id="" action="ppaction://noaction">
              <a:snd r:embed="rId4" name="Add_W8_8.2.wav"/>
            </a:hlinkClick>
          </p:cNvPr>
          <p:cNvSpPr/>
          <p:nvPr/>
        </p:nvSpPr>
        <p:spPr>
          <a:xfrm>
            <a:off x="121967" y="457439"/>
            <a:ext cx="10779333" cy="4564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</a:rPr>
              <a:t>Claudine </a:t>
            </a:r>
            <a:r>
              <a:rPr kumimoji="0" lang="en-GB" sz="2400" b="0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</a:rPr>
              <a:t>écrit</a:t>
            </a:r>
            <a:r>
              <a:rPr kumimoji="0" lang="en-GB" sz="2400" b="0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</a:rPr>
              <a:t> des messages à </a:t>
            </a:r>
            <a:r>
              <a:rPr kumimoji="0" lang="en-GB" sz="2400" b="0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</a:rPr>
              <a:t>Hervé</a:t>
            </a:r>
            <a:r>
              <a:rPr kumimoji="0" lang="en-GB" sz="2400" b="0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</a:rPr>
              <a:t> (le </a:t>
            </a:r>
            <a:r>
              <a:rPr kumimoji="0" lang="en-GB" sz="2400" b="0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</a:rPr>
              <a:t>père</a:t>
            </a:r>
            <a:r>
              <a:rPr kumimoji="0" lang="en-GB" sz="2400" b="0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</a:rPr>
              <a:t> </a:t>
            </a:r>
            <a:r>
              <a:rPr kumimoji="0" lang="en-GB" sz="2400" b="0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</a:rPr>
              <a:t>d’Adèle</a:t>
            </a:r>
            <a:r>
              <a:rPr kumimoji="0" lang="en-GB" sz="2400" b="0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</a:rPr>
              <a:t> et de Pierre).</a:t>
            </a:r>
            <a:endParaRPr kumimoji="0" lang="en-GB" sz="24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</a:endParaRPr>
          </a:p>
        </p:txBody>
      </p:sp>
      <p:pic>
        <p:nvPicPr>
          <p:cNvPr id="29" name="Picture 28" descr="Icon&#10;&#10;Description automatically generated">
            <a:extLst>
              <a:ext uri="{FF2B5EF4-FFF2-40B4-BE49-F238E27FC236}">
                <a16:creationId xmlns:a16="http://schemas.microsoft.com/office/drawing/2014/main" id="{96A999E4-763E-497D-9A46-5CA100E0CA4B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89003" y="0"/>
            <a:ext cx="1101542" cy="1101542"/>
          </a:xfrm>
          <a:prstGeom prst="rect">
            <a:avLst/>
          </a:prstGeom>
        </p:spPr>
      </p:pic>
      <p:sp>
        <p:nvSpPr>
          <p:cNvPr id="32" name="CustomShape 8">
            <a:hlinkClick r:id="" action="ppaction://noaction">
              <a:snd r:embed="rId6" name="Add_W8_8.3.wav"/>
            </a:hlinkClick>
            <a:extLst>
              <a:ext uri="{FF2B5EF4-FFF2-40B4-BE49-F238E27FC236}">
                <a16:creationId xmlns:a16="http://schemas.microsoft.com/office/drawing/2014/main" id="{977D9DC2-7212-4C61-B9B9-2FECC03F6397}"/>
              </a:ext>
            </a:extLst>
          </p:cNvPr>
          <p:cNvSpPr/>
          <p:nvPr/>
        </p:nvSpPr>
        <p:spPr>
          <a:xfrm>
            <a:off x="146705" y="892846"/>
            <a:ext cx="10258019" cy="675303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Qui a quoi ?</a:t>
            </a:r>
            <a:endParaRPr kumimoji="0" lang="en-GB" sz="24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41CFC2B9-E651-4F49-9EBC-A81A350665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315774" y="1033981"/>
            <a:ext cx="648000" cy="374973"/>
          </a:xfrm>
          <a:solidFill>
            <a:srgbClr val="786EB1"/>
          </a:solidFill>
        </p:spPr>
        <p:txBody>
          <a:bodyPr/>
          <a:lstStyle/>
          <a:p>
            <a:pPr algn="ctr"/>
            <a:r>
              <a:rPr lang="en-GB" sz="2000" b="1" dirty="0">
                <a:solidFill>
                  <a:schemeClr val="bg1"/>
                </a:solidFill>
                <a:latin typeface="Century Gothic" panose="020B0502020202020204" pitchFamily="34" charset="0"/>
              </a:rPr>
              <a:t>lire</a:t>
            </a:r>
          </a:p>
        </p:txBody>
      </p:sp>
      <p:sp>
        <p:nvSpPr>
          <p:cNvPr id="9" name="Oval 8">
            <a:hlinkClick r:id="" action="ppaction://noaction">
              <a:snd r:embed="rId7" name="7_3.wav"/>
            </a:hlinkClick>
            <a:extLst>
              <a:ext uri="{FF2B5EF4-FFF2-40B4-BE49-F238E27FC236}">
                <a16:creationId xmlns:a16="http://schemas.microsoft.com/office/drawing/2014/main" id="{2F3C24D5-8E3D-4BFC-9F31-8E4589FF4A7B}"/>
              </a:ext>
            </a:extLst>
          </p:cNvPr>
          <p:cNvSpPr/>
          <p:nvPr/>
        </p:nvSpPr>
        <p:spPr>
          <a:xfrm>
            <a:off x="192254" y="1931823"/>
            <a:ext cx="459468" cy="461665"/>
          </a:xfrm>
          <a:prstGeom prst="ellipse">
            <a:avLst/>
          </a:prstGeom>
          <a:solidFill>
            <a:srgbClr val="786EB1"/>
          </a:solidFill>
          <a:ln>
            <a:solidFill>
              <a:schemeClr val="bg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</a:rPr>
              <a:t>1</a:t>
            </a:r>
          </a:p>
        </p:txBody>
      </p:sp>
      <p:sp>
        <p:nvSpPr>
          <p:cNvPr id="33" name="Oval 32">
            <a:hlinkClick r:id="" action="ppaction://noaction">
              <a:snd r:embed="rId8" name="7_7.wav"/>
            </a:hlinkClick>
            <a:extLst>
              <a:ext uri="{FF2B5EF4-FFF2-40B4-BE49-F238E27FC236}">
                <a16:creationId xmlns:a16="http://schemas.microsoft.com/office/drawing/2014/main" id="{69152DAF-A6A5-4D66-80E7-0FDFD2D775C3}"/>
              </a:ext>
            </a:extLst>
          </p:cNvPr>
          <p:cNvSpPr/>
          <p:nvPr/>
        </p:nvSpPr>
        <p:spPr>
          <a:xfrm>
            <a:off x="192254" y="2789458"/>
            <a:ext cx="459468" cy="461665"/>
          </a:xfrm>
          <a:prstGeom prst="ellipse">
            <a:avLst/>
          </a:prstGeom>
          <a:solidFill>
            <a:srgbClr val="786EB1"/>
          </a:solidFill>
          <a:ln>
            <a:solidFill>
              <a:schemeClr val="bg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</a:rPr>
              <a:t>2</a:t>
            </a:r>
          </a:p>
        </p:txBody>
      </p:sp>
      <p:sp>
        <p:nvSpPr>
          <p:cNvPr id="34" name="Oval 33">
            <a:hlinkClick r:id="" action="ppaction://noaction">
              <a:snd r:embed="rId9" name="7_8.wav"/>
            </a:hlinkClick>
            <a:extLst>
              <a:ext uri="{FF2B5EF4-FFF2-40B4-BE49-F238E27FC236}">
                <a16:creationId xmlns:a16="http://schemas.microsoft.com/office/drawing/2014/main" id="{9F6B6DD5-C0AE-4DF8-983D-8871C3EDF3D4}"/>
              </a:ext>
            </a:extLst>
          </p:cNvPr>
          <p:cNvSpPr/>
          <p:nvPr/>
        </p:nvSpPr>
        <p:spPr>
          <a:xfrm>
            <a:off x="198264" y="3701529"/>
            <a:ext cx="459468" cy="461665"/>
          </a:xfrm>
          <a:prstGeom prst="ellipse">
            <a:avLst/>
          </a:prstGeom>
          <a:solidFill>
            <a:srgbClr val="786EB1"/>
          </a:solidFill>
          <a:ln>
            <a:solidFill>
              <a:schemeClr val="bg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</a:rPr>
              <a:t>3</a:t>
            </a:r>
          </a:p>
        </p:txBody>
      </p:sp>
      <p:sp>
        <p:nvSpPr>
          <p:cNvPr id="35" name="Oval 34">
            <a:hlinkClick r:id="" action="ppaction://noaction">
              <a:snd r:embed="rId10" name="7_9.wav"/>
            </a:hlinkClick>
            <a:extLst>
              <a:ext uri="{FF2B5EF4-FFF2-40B4-BE49-F238E27FC236}">
                <a16:creationId xmlns:a16="http://schemas.microsoft.com/office/drawing/2014/main" id="{E04ECB6B-20CF-4019-9E95-F00494B808FE}"/>
              </a:ext>
            </a:extLst>
          </p:cNvPr>
          <p:cNvSpPr/>
          <p:nvPr/>
        </p:nvSpPr>
        <p:spPr>
          <a:xfrm>
            <a:off x="192254" y="4584398"/>
            <a:ext cx="459468" cy="461665"/>
          </a:xfrm>
          <a:prstGeom prst="ellipse">
            <a:avLst/>
          </a:prstGeom>
          <a:solidFill>
            <a:srgbClr val="786EB1"/>
          </a:solidFill>
          <a:ln>
            <a:solidFill>
              <a:schemeClr val="bg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</a:rPr>
              <a:t>4</a:t>
            </a:r>
          </a:p>
        </p:txBody>
      </p:sp>
      <p:sp>
        <p:nvSpPr>
          <p:cNvPr id="36" name="Oval 35">
            <a:hlinkClick r:id="" action="ppaction://noaction">
              <a:snd r:embed="rId11" name="7_10.wav"/>
            </a:hlinkClick>
            <a:extLst>
              <a:ext uri="{FF2B5EF4-FFF2-40B4-BE49-F238E27FC236}">
                <a16:creationId xmlns:a16="http://schemas.microsoft.com/office/drawing/2014/main" id="{30E2F377-3769-4420-B26F-94B61B0F3F07}"/>
              </a:ext>
            </a:extLst>
          </p:cNvPr>
          <p:cNvSpPr/>
          <p:nvPr/>
        </p:nvSpPr>
        <p:spPr>
          <a:xfrm>
            <a:off x="192254" y="5567100"/>
            <a:ext cx="459468" cy="461665"/>
          </a:xfrm>
          <a:prstGeom prst="ellipse">
            <a:avLst/>
          </a:prstGeom>
          <a:solidFill>
            <a:srgbClr val="786EB1"/>
          </a:solidFill>
          <a:ln>
            <a:solidFill>
              <a:schemeClr val="bg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</a:rPr>
              <a:t>5</a:t>
            </a: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4F93E92F-6EC7-4477-BAAE-599980FF263A}"/>
              </a:ext>
            </a:extLst>
          </p:cNvPr>
          <p:cNvSpPr txBox="1"/>
          <p:nvPr/>
        </p:nvSpPr>
        <p:spPr>
          <a:xfrm>
            <a:off x="902731" y="1971705"/>
            <a:ext cx="625791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Elle a </a:t>
            </a:r>
            <a:r>
              <a:rPr kumimoji="0" lang="en-GB" sz="240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une</a:t>
            </a:r>
            <a:r>
              <a:rPr kumimoji="0" lang="en-GB" sz="240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 </a:t>
            </a:r>
            <a:r>
              <a:rPr lang="en-GB" sz="2400" dirty="0" err="1">
                <a:solidFill>
                  <a:srgbClr val="002060"/>
                </a:solidFill>
                <a:latin typeface="Century Gothic" panose="020B0502020202020204" pitchFamily="34" charset="0"/>
                <a:sym typeface="Bookshelf Symbol 7" panose="05010101010101010101" pitchFamily="2" charset="2"/>
              </a:rPr>
              <a:t>chambre</a:t>
            </a:r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  <a:sym typeface="Bookshelf Symbol 7" panose="05010101010101010101" pitchFamily="2" charset="2"/>
              </a:rPr>
              <a:t> 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sale.</a:t>
            </a:r>
          </a:p>
        </p:txBody>
      </p:sp>
      <p:sp>
        <p:nvSpPr>
          <p:cNvPr id="2" name="Speech Bubble: Rectangle with Corners Rounded 1">
            <a:extLst>
              <a:ext uri="{FF2B5EF4-FFF2-40B4-BE49-F238E27FC236}">
                <a16:creationId xmlns:a16="http://schemas.microsoft.com/office/drawing/2014/main" id="{EC0E5123-1F95-4903-81C7-A17685467002}"/>
              </a:ext>
            </a:extLst>
          </p:cNvPr>
          <p:cNvSpPr/>
          <p:nvPr/>
        </p:nvSpPr>
        <p:spPr>
          <a:xfrm>
            <a:off x="833187" y="1857223"/>
            <a:ext cx="5262812" cy="670069"/>
          </a:xfrm>
          <a:prstGeom prst="wedgeRoundRectCallout">
            <a:avLst>
              <a:gd name="adj1" fmla="val -20833"/>
              <a:gd name="adj2" fmla="val 49121"/>
              <a:gd name="adj3" fmla="val 16667"/>
            </a:avLst>
          </a:prstGeom>
          <a:noFill/>
          <a:ln>
            <a:solidFill>
              <a:srgbClr val="7030A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38EE4C01-9421-4AE7-B0E5-C643DCE9BE33}"/>
              </a:ext>
            </a:extLst>
          </p:cNvPr>
          <p:cNvSpPr txBox="1"/>
          <p:nvPr/>
        </p:nvSpPr>
        <p:spPr>
          <a:xfrm>
            <a:off x="902732" y="2782781"/>
            <a:ext cx="519326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Elle a </a:t>
            </a:r>
            <a:r>
              <a:rPr kumimoji="0" lang="en-GB" sz="240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une</a:t>
            </a:r>
            <a:r>
              <a:rPr kumimoji="0" lang="en-GB" sz="240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 </a:t>
            </a:r>
            <a:r>
              <a:rPr kumimoji="0" lang="en-GB" sz="240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tâche</a:t>
            </a:r>
            <a:r>
              <a:rPr kumimoji="0" lang="en-GB" sz="240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 </a:t>
            </a: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importante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.</a:t>
            </a:r>
          </a:p>
        </p:txBody>
      </p:sp>
      <p:sp>
        <p:nvSpPr>
          <p:cNvPr id="31" name="Speech Bubble: Rectangle with Corners Rounded 30">
            <a:extLst>
              <a:ext uri="{FF2B5EF4-FFF2-40B4-BE49-F238E27FC236}">
                <a16:creationId xmlns:a16="http://schemas.microsoft.com/office/drawing/2014/main" id="{BEB8DF18-D9F6-41A5-A898-CAF302522863}"/>
              </a:ext>
            </a:extLst>
          </p:cNvPr>
          <p:cNvSpPr/>
          <p:nvPr/>
        </p:nvSpPr>
        <p:spPr>
          <a:xfrm>
            <a:off x="833187" y="2668299"/>
            <a:ext cx="5262813" cy="670069"/>
          </a:xfrm>
          <a:prstGeom prst="wedgeRoundRectCallout">
            <a:avLst>
              <a:gd name="adj1" fmla="val -20833"/>
              <a:gd name="adj2" fmla="val 49121"/>
              <a:gd name="adj3" fmla="val 16667"/>
            </a:avLst>
          </a:prstGeom>
          <a:noFill/>
          <a:ln>
            <a:solidFill>
              <a:srgbClr val="7030A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51E3FC35-5DE8-4353-AB99-AA1D99E2FDAB}"/>
              </a:ext>
            </a:extLst>
          </p:cNvPr>
          <p:cNvSpPr txBox="1"/>
          <p:nvPr/>
        </p:nvSpPr>
        <p:spPr>
          <a:xfrm>
            <a:off x="902731" y="3701529"/>
            <a:ext cx="501397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Il a </a:t>
            </a:r>
            <a:r>
              <a:rPr kumimoji="0" lang="en-GB" sz="240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un </a:t>
            </a:r>
            <a:r>
              <a:rPr lang="en-GB" sz="2400" dirty="0" err="1">
                <a:solidFill>
                  <a:srgbClr val="002060"/>
                </a:solidFill>
                <a:latin typeface="Century Gothic" panose="020B0502020202020204" pitchFamily="34" charset="0"/>
                <a:sym typeface="Bookshelf Symbol 7" panose="05010101010101010101" pitchFamily="2" charset="2"/>
              </a:rPr>
              <a:t>chien</a:t>
            </a:r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  <a:sym typeface="Bookshelf Symbol 7" panose="05010101010101010101" pitchFamily="2" charset="2"/>
              </a:rPr>
              <a:t> </a:t>
            </a: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méchant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.</a:t>
            </a:r>
          </a:p>
        </p:txBody>
      </p:sp>
      <p:sp>
        <p:nvSpPr>
          <p:cNvPr id="38" name="Speech Bubble: Rectangle with Corners Rounded 37">
            <a:extLst>
              <a:ext uri="{FF2B5EF4-FFF2-40B4-BE49-F238E27FC236}">
                <a16:creationId xmlns:a16="http://schemas.microsoft.com/office/drawing/2014/main" id="{680B4584-4EEF-4968-971F-26A2313477A3}"/>
              </a:ext>
            </a:extLst>
          </p:cNvPr>
          <p:cNvSpPr/>
          <p:nvPr/>
        </p:nvSpPr>
        <p:spPr>
          <a:xfrm>
            <a:off x="833187" y="3587047"/>
            <a:ext cx="5262813" cy="670069"/>
          </a:xfrm>
          <a:prstGeom prst="wedgeRoundRectCallout">
            <a:avLst>
              <a:gd name="adj1" fmla="val -20833"/>
              <a:gd name="adj2" fmla="val 49121"/>
              <a:gd name="adj3" fmla="val 16667"/>
            </a:avLst>
          </a:prstGeom>
          <a:noFill/>
          <a:ln>
            <a:solidFill>
              <a:srgbClr val="7030A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8E4F0E8F-0CA1-46F4-9864-D283889E7A84}"/>
              </a:ext>
            </a:extLst>
          </p:cNvPr>
          <p:cNvSpPr txBox="1"/>
          <p:nvPr/>
        </p:nvSpPr>
        <p:spPr>
          <a:xfrm>
            <a:off x="902731" y="4620277"/>
            <a:ext cx="625791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Il a </a:t>
            </a:r>
            <a:r>
              <a:rPr kumimoji="0" lang="en-GB" sz="240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un livre 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difficile.</a:t>
            </a:r>
          </a:p>
        </p:txBody>
      </p:sp>
      <p:sp>
        <p:nvSpPr>
          <p:cNvPr id="43" name="Speech Bubble: Rectangle with Corners Rounded 42">
            <a:extLst>
              <a:ext uri="{FF2B5EF4-FFF2-40B4-BE49-F238E27FC236}">
                <a16:creationId xmlns:a16="http://schemas.microsoft.com/office/drawing/2014/main" id="{74D0FDBB-1A49-49C2-BEF8-C68C919D3C2F}"/>
              </a:ext>
            </a:extLst>
          </p:cNvPr>
          <p:cNvSpPr/>
          <p:nvPr/>
        </p:nvSpPr>
        <p:spPr>
          <a:xfrm>
            <a:off x="833187" y="4505795"/>
            <a:ext cx="5262813" cy="670069"/>
          </a:xfrm>
          <a:prstGeom prst="wedgeRoundRectCallout">
            <a:avLst>
              <a:gd name="adj1" fmla="val -20833"/>
              <a:gd name="adj2" fmla="val 49121"/>
              <a:gd name="adj3" fmla="val 16667"/>
            </a:avLst>
          </a:prstGeom>
          <a:noFill/>
          <a:ln>
            <a:solidFill>
              <a:srgbClr val="7030A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3D9160B8-74CE-46FD-8F3F-AD1B628067E9}"/>
              </a:ext>
            </a:extLst>
          </p:cNvPr>
          <p:cNvSpPr txBox="1"/>
          <p:nvPr/>
        </p:nvSpPr>
        <p:spPr>
          <a:xfrm>
            <a:off x="902732" y="5550282"/>
            <a:ext cx="519326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Elle a </a:t>
            </a:r>
            <a:r>
              <a:rPr kumimoji="0" lang="en-GB" sz="240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un </a:t>
            </a:r>
            <a:r>
              <a:rPr kumimoji="0" lang="en-GB" sz="240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ordinateur</a:t>
            </a:r>
            <a:r>
              <a:rPr kumimoji="0" lang="en-GB" sz="240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 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lent.</a:t>
            </a:r>
          </a:p>
        </p:txBody>
      </p:sp>
      <p:sp>
        <p:nvSpPr>
          <p:cNvPr id="50" name="Speech Bubble: Rectangle with Corners Rounded 49">
            <a:extLst>
              <a:ext uri="{FF2B5EF4-FFF2-40B4-BE49-F238E27FC236}">
                <a16:creationId xmlns:a16="http://schemas.microsoft.com/office/drawing/2014/main" id="{A443F4B1-C19D-48F7-B89C-8F1FA95C6F23}"/>
              </a:ext>
            </a:extLst>
          </p:cNvPr>
          <p:cNvSpPr/>
          <p:nvPr/>
        </p:nvSpPr>
        <p:spPr>
          <a:xfrm>
            <a:off x="833187" y="5435800"/>
            <a:ext cx="5262812" cy="670069"/>
          </a:xfrm>
          <a:prstGeom prst="wedgeRoundRectCallout">
            <a:avLst>
              <a:gd name="adj1" fmla="val -20833"/>
              <a:gd name="adj2" fmla="val 49121"/>
              <a:gd name="adj3" fmla="val 16667"/>
            </a:avLst>
          </a:prstGeom>
          <a:noFill/>
          <a:ln>
            <a:solidFill>
              <a:srgbClr val="7030A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graphicFrame>
        <p:nvGraphicFramePr>
          <p:cNvPr id="6" name="Table 6">
            <a:extLst>
              <a:ext uri="{FF2B5EF4-FFF2-40B4-BE49-F238E27FC236}">
                <a16:creationId xmlns:a16="http://schemas.microsoft.com/office/drawing/2014/main" id="{7AF1545C-2BCD-4944-801D-E039D4E3895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42469383"/>
              </p:ext>
            </p:extLst>
          </p:nvPr>
        </p:nvGraphicFramePr>
        <p:xfrm>
          <a:off x="7421580" y="1568149"/>
          <a:ext cx="2791751" cy="1922824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791751">
                  <a:extLst>
                    <a:ext uri="{9D8B030D-6E8A-4147-A177-3AD203B41FA5}">
                      <a16:colId xmlns:a16="http://schemas.microsoft.com/office/drawing/2014/main" val="379631816"/>
                    </a:ext>
                  </a:extLst>
                </a:gridCol>
              </a:tblGrid>
              <a:tr h="480706">
                <a:tc>
                  <a:txBody>
                    <a:bodyPr/>
                    <a:lstStyle/>
                    <a:p>
                      <a:pPr algn="ctr"/>
                      <a:r>
                        <a:rPr lang="en-GB" sz="24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Adèle</a:t>
                      </a:r>
                    </a:p>
                  </a:txBody>
                  <a:tcPr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172358084"/>
                  </a:ext>
                </a:extLst>
              </a:tr>
              <a:tr h="480706">
                <a:tc>
                  <a:txBody>
                    <a:bodyPr/>
                    <a:lstStyle/>
                    <a:p>
                      <a:pPr algn="ctr"/>
                      <a:endParaRPr lang="en-GB" sz="2400" dirty="0"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848289682"/>
                  </a:ext>
                </a:extLst>
              </a:tr>
              <a:tr h="480706">
                <a:tc>
                  <a:txBody>
                    <a:bodyPr/>
                    <a:lstStyle/>
                    <a:p>
                      <a:pPr algn="ctr"/>
                      <a:endParaRPr lang="en-GB" sz="2400" dirty="0"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293930084"/>
                  </a:ext>
                </a:extLst>
              </a:tr>
              <a:tr h="480706">
                <a:tc>
                  <a:txBody>
                    <a:bodyPr/>
                    <a:lstStyle/>
                    <a:p>
                      <a:pPr algn="ctr"/>
                      <a:endParaRPr lang="en-GB" sz="2400" dirty="0"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61176412"/>
                  </a:ext>
                </a:extLst>
              </a:tr>
            </a:tbl>
          </a:graphicData>
        </a:graphic>
      </p:graphicFrame>
      <p:graphicFrame>
        <p:nvGraphicFramePr>
          <p:cNvPr id="54" name="Table 6">
            <a:extLst>
              <a:ext uri="{FF2B5EF4-FFF2-40B4-BE49-F238E27FC236}">
                <a16:creationId xmlns:a16="http://schemas.microsoft.com/office/drawing/2014/main" id="{BA5911A3-A64E-4D9C-A7D1-28602F83AFC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33034319"/>
              </p:ext>
            </p:extLst>
          </p:nvPr>
        </p:nvGraphicFramePr>
        <p:xfrm>
          <a:off x="7421579" y="4214452"/>
          <a:ext cx="2791751" cy="1922824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791751">
                  <a:extLst>
                    <a:ext uri="{9D8B030D-6E8A-4147-A177-3AD203B41FA5}">
                      <a16:colId xmlns:a16="http://schemas.microsoft.com/office/drawing/2014/main" val="379631816"/>
                    </a:ext>
                  </a:extLst>
                </a:gridCol>
              </a:tblGrid>
              <a:tr h="480706">
                <a:tc>
                  <a:txBody>
                    <a:bodyPr/>
                    <a:lstStyle/>
                    <a:p>
                      <a:pPr algn="ctr"/>
                      <a:r>
                        <a:rPr lang="en-GB" sz="24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Pierre</a:t>
                      </a:r>
                    </a:p>
                  </a:txBody>
                  <a:tcPr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172358084"/>
                  </a:ext>
                </a:extLst>
              </a:tr>
              <a:tr h="480706">
                <a:tc>
                  <a:txBody>
                    <a:bodyPr/>
                    <a:lstStyle/>
                    <a:p>
                      <a:pPr algn="ctr"/>
                      <a:endParaRPr lang="en-GB" sz="2400" dirty="0"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848289682"/>
                  </a:ext>
                </a:extLst>
              </a:tr>
              <a:tr h="480706">
                <a:tc>
                  <a:txBody>
                    <a:bodyPr/>
                    <a:lstStyle/>
                    <a:p>
                      <a:pPr algn="ctr"/>
                      <a:endParaRPr lang="en-GB" sz="2400" dirty="0"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293930084"/>
                  </a:ext>
                </a:extLst>
              </a:tr>
              <a:tr h="480706">
                <a:tc>
                  <a:txBody>
                    <a:bodyPr/>
                    <a:lstStyle/>
                    <a:p>
                      <a:pPr algn="ctr"/>
                      <a:endParaRPr lang="en-GB" sz="2400" dirty="0"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61176412"/>
                  </a:ext>
                </a:extLst>
              </a:tr>
            </a:tbl>
          </a:graphicData>
        </a:graphic>
      </p:graphicFrame>
      <p:pic>
        <p:nvPicPr>
          <p:cNvPr id="55" name="Picture 54" descr="A picture containing text&#10;&#10;Description automatically generated">
            <a:extLst>
              <a:ext uri="{FF2B5EF4-FFF2-40B4-BE49-F238E27FC236}">
                <a16:creationId xmlns:a16="http://schemas.microsoft.com/office/drawing/2014/main" id="{63E7D8BF-BE9C-445A-8311-783D56FD4ADD}"/>
              </a:ext>
            </a:extLst>
          </p:cNvPr>
          <p:cNvPicPr>
            <a:picLocks noChangeAspect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7453"/>
          <a:stretch/>
        </p:blipFill>
        <p:spPr>
          <a:xfrm>
            <a:off x="9832346" y="1282913"/>
            <a:ext cx="1598298" cy="1158610"/>
          </a:xfrm>
          <a:prstGeom prst="rect">
            <a:avLst/>
          </a:prstGeom>
        </p:spPr>
      </p:pic>
      <p:pic>
        <p:nvPicPr>
          <p:cNvPr id="58" name="Picture 57" descr="A picture containing vector graphics&#10;&#10;Description automatically generated">
            <a:extLst>
              <a:ext uri="{FF2B5EF4-FFF2-40B4-BE49-F238E27FC236}">
                <a16:creationId xmlns:a16="http://schemas.microsoft.com/office/drawing/2014/main" id="{E5A504B2-5A0B-420A-B74F-7DA651A3B620}"/>
              </a:ext>
            </a:extLst>
          </p:cNvPr>
          <p:cNvPicPr>
            <a:picLocks noChangeAspect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" b="68759"/>
          <a:stretch/>
        </p:blipFill>
        <p:spPr>
          <a:xfrm>
            <a:off x="10299587" y="3906098"/>
            <a:ext cx="1037702" cy="909132"/>
          </a:xfrm>
          <a:prstGeom prst="rect">
            <a:avLst/>
          </a:prstGeom>
        </p:spPr>
      </p:pic>
      <p:sp>
        <p:nvSpPr>
          <p:cNvPr id="60" name="TextBox 59">
            <a:extLst>
              <a:ext uri="{FF2B5EF4-FFF2-40B4-BE49-F238E27FC236}">
                <a16:creationId xmlns:a16="http://schemas.microsoft.com/office/drawing/2014/main" id="{58C7A899-83C8-4604-817F-2398E6A715CC}"/>
              </a:ext>
            </a:extLst>
          </p:cNvPr>
          <p:cNvSpPr txBox="1"/>
          <p:nvPr/>
        </p:nvSpPr>
        <p:spPr>
          <a:xfrm>
            <a:off x="7392583" y="2024394"/>
            <a:ext cx="301214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a dirty bedroom</a:t>
            </a:r>
          </a:p>
        </p:txBody>
      </p:sp>
      <p:sp>
        <p:nvSpPr>
          <p:cNvPr id="61" name="TextBox 60">
            <a:extLst>
              <a:ext uri="{FF2B5EF4-FFF2-40B4-BE49-F238E27FC236}">
                <a16:creationId xmlns:a16="http://schemas.microsoft.com/office/drawing/2014/main" id="{5C255B24-958C-4558-ABAB-9511A0914F09}"/>
              </a:ext>
            </a:extLst>
          </p:cNvPr>
          <p:cNvSpPr txBox="1"/>
          <p:nvPr/>
        </p:nvSpPr>
        <p:spPr>
          <a:xfrm>
            <a:off x="7392582" y="2495926"/>
            <a:ext cx="301214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an important task</a:t>
            </a:r>
          </a:p>
        </p:txBody>
      </p:sp>
      <p:sp>
        <p:nvSpPr>
          <p:cNvPr id="62" name="TextBox 61">
            <a:extLst>
              <a:ext uri="{FF2B5EF4-FFF2-40B4-BE49-F238E27FC236}">
                <a16:creationId xmlns:a16="http://schemas.microsoft.com/office/drawing/2014/main" id="{999E4A47-5AC4-4ECB-94A3-025077FEFCD3}"/>
              </a:ext>
            </a:extLst>
          </p:cNvPr>
          <p:cNvSpPr txBox="1"/>
          <p:nvPr/>
        </p:nvSpPr>
        <p:spPr>
          <a:xfrm>
            <a:off x="7392581" y="2965246"/>
            <a:ext cx="301214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a slow computer</a:t>
            </a:r>
          </a:p>
        </p:txBody>
      </p:sp>
      <p:sp>
        <p:nvSpPr>
          <p:cNvPr id="63" name="TextBox 62">
            <a:extLst>
              <a:ext uri="{FF2B5EF4-FFF2-40B4-BE49-F238E27FC236}">
                <a16:creationId xmlns:a16="http://schemas.microsoft.com/office/drawing/2014/main" id="{E61E2B30-E1F6-4590-AE20-4CE89AAEF26E}"/>
              </a:ext>
            </a:extLst>
          </p:cNvPr>
          <p:cNvSpPr txBox="1"/>
          <p:nvPr/>
        </p:nvSpPr>
        <p:spPr>
          <a:xfrm>
            <a:off x="7311383" y="4680179"/>
            <a:ext cx="301214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a naughty dog</a:t>
            </a:r>
          </a:p>
        </p:txBody>
      </p:sp>
      <p:sp>
        <p:nvSpPr>
          <p:cNvPr id="64" name="TextBox 63">
            <a:extLst>
              <a:ext uri="{FF2B5EF4-FFF2-40B4-BE49-F238E27FC236}">
                <a16:creationId xmlns:a16="http://schemas.microsoft.com/office/drawing/2014/main" id="{24955E7E-E94E-41D9-81C4-F13ED33EDC58}"/>
              </a:ext>
            </a:extLst>
          </p:cNvPr>
          <p:cNvSpPr txBox="1"/>
          <p:nvPr/>
        </p:nvSpPr>
        <p:spPr>
          <a:xfrm>
            <a:off x="7311383" y="5174996"/>
            <a:ext cx="301214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a difficult book</a:t>
            </a:r>
          </a:p>
        </p:txBody>
      </p:sp>
    </p:spTree>
    <p:extLst>
      <p:ext uri="{BB962C8B-B14F-4D97-AF65-F5344CB8AC3E}">
        <p14:creationId xmlns:p14="http://schemas.microsoft.com/office/powerpoint/2010/main" val="3969276678"/>
      </p:ext>
    </p:extLst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0" grpId="0"/>
      <p:bldP spid="61" grpId="0"/>
      <p:bldP spid="62" grpId="0"/>
      <p:bldP spid="63" grpId="0"/>
      <p:bldP spid="64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Icon&#10;&#10;Description automatically generated">
            <a:extLst>
              <a:ext uri="{FF2B5EF4-FFF2-40B4-BE49-F238E27FC236}">
                <a16:creationId xmlns:a16="http://schemas.microsoft.com/office/drawing/2014/main" id="{6C07F60C-7096-4792-A80E-10C02A60377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52313" y="12477"/>
            <a:ext cx="1139687" cy="1143194"/>
          </a:xfrm>
          <a:prstGeom prst="rect">
            <a:avLst/>
          </a:prstGeom>
        </p:spPr>
      </p:pic>
      <p:pic>
        <p:nvPicPr>
          <p:cNvPr id="4" name="Picture 3" descr="Icon&#10;&#10;Description automatically generated">
            <a:extLst>
              <a:ext uri="{FF2B5EF4-FFF2-40B4-BE49-F238E27FC236}">
                <a16:creationId xmlns:a16="http://schemas.microsoft.com/office/drawing/2014/main" id="{E66F45F2-B677-46FD-A292-E05CE1F4A1A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30305" y="77103"/>
            <a:ext cx="933659" cy="933659"/>
          </a:xfrm>
          <a:prstGeom prst="rect">
            <a:avLst/>
          </a:prstGeom>
        </p:spPr>
      </p:pic>
      <p:sp>
        <p:nvSpPr>
          <p:cNvPr id="10" name="Explosion: 8 Points 9">
            <a:extLst>
              <a:ext uri="{FF2B5EF4-FFF2-40B4-BE49-F238E27FC236}">
                <a16:creationId xmlns:a16="http://schemas.microsoft.com/office/drawing/2014/main" id="{B8BE6A60-1CFA-43E3-94FE-71206E822483}"/>
              </a:ext>
            </a:extLst>
          </p:cNvPr>
          <p:cNvSpPr/>
          <p:nvPr/>
        </p:nvSpPr>
        <p:spPr>
          <a:xfrm rot="20101036">
            <a:off x="11050892" y="160678"/>
            <a:ext cx="1051265" cy="846793"/>
          </a:xfrm>
          <a:prstGeom prst="irregularSeal1">
            <a:avLst/>
          </a:prstGeom>
          <a:solidFill>
            <a:schemeClr val="accent4">
              <a:lumMod val="20000"/>
              <a:lumOff val="80000"/>
            </a:schemeClr>
          </a:solidFill>
          <a:ln w="7620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sym typeface="Arial"/>
            </a:endParaRPr>
          </a:p>
        </p:txBody>
      </p:sp>
      <p:sp>
        <p:nvSpPr>
          <p:cNvPr id="11" name="Explosion: 8 Points 10">
            <a:extLst>
              <a:ext uri="{FF2B5EF4-FFF2-40B4-BE49-F238E27FC236}">
                <a16:creationId xmlns:a16="http://schemas.microsoft.com/office/drawing/2014/main" id="{B41BDBF2-E6DC-4745-8986-04DDABD48D4D}"/>
              </a:ext>
            </a:extLst>
          </p:cNvPr>
          <p:cNvSpPr/>
          <p:nvPr/>
        </p:nvSpPr>
        <p:spPr>
          <a:xfrm rot="20101036">
            <a:off x="11055408" y="156605"/>
            <a:ext cx="1042233" cy="839518"/>
          </a:xfrm>
          <a:prstGeom prst="irregularSeal1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/>
              <a:sym typeface="Arial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D5871A45-33B3-485C-BB71-EBE790506937}"/>
              </a:ext>
            </a:extLst>
          </p:cNvPr>
          <p:cNvSpPr txBox="1"/>
          <p:nvPr/>
        </p:nvSpPr>
        <p:spPr>
          <a:xfrm rot="20326871">
            <a:off x="11015203" y="345714"/>
            <a:ext cx="112264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Eras Demi ITC" panose="020B0805030504020804" pitchFamily="34" charset="0"/>
                <a:cs typeface="Arial"/>
                <a:sym typeface="Arial"/>
              </a:rPr>
              <a:t>mots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41CFC2B9-E651-4F49-9EBC-A81A350665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56562" y="1081382"/>
            <a:ext cx="1557451" cy="374973"/>
          </a:xfrm>
          <a:solidFill>
            <a:srgbClr val="FF0066"/>
          </a:solidFill>
        </p:spPr>
        <p:txBody>
          <a:bodyPr/>
          <a:lstStyle/>
          <a:p>
            <a:pPr algn="ctr"/>
            <a:r>
              <a:rPr lang="en-GB" sz="2000" b="1" dirty="0" err="1">
                <a:solidFill>
                  <a:schemeClr val="bg1"/>
                </a:solidFill>
                <a:latin typeface="Century Gothic" panose="020B0502020202020204" pitchFamily="34" charset="0"/>
              </a:rPr>
              <a:t>vocabulaire</a:t>
            </a:r>
            <a:endParaRPr lang="en-GB" sz="20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8AA52357-62B5-4501-8406-8AAEF0C4DB1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46254" y="2675674"/>
            <a:ext cx="1186070" cy="1080360"/>
          </a:xfrm>
          <a:prstGeom prst="rect">
            <a:avLst/>
          </a:prstGeom>
        </p:spPr>
      </p:pic>
      <p:pic>
        <p:nvPicPr>
          <p:cNvPr id="18" name="Picture 17" descr="Icon&#10;&#10;Description automatically generated">
            <a:extLst>
              <a:ext uri="{FF2B5EF4-FFF2-40B4-BE49-F238E27FC236}">
                <a16:creationId xmlns:a16="http://schemas.microsoft.com/office/drawing/2014/main" id="{CF86848E-00D3-4C8C-BF0C-2DB539381BB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6254" y="969694"/>
            <a:ext cx="1186070" cy="1186070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33175BAD-451F-4097-B6CA-7B78DADC075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17364" y="4681233"/>
            <a:ext cx="1162417" cy="1101237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A5D9ACD1-6B6F-4278-9A67-011420429302}"/>
              </a:ext>
            </a:extLst>
          </p:cNvPr>
          <p:cNvSpPr txBox="1"/>
          <p:nvPr/>
        </p:nvSpPr>
        <p:spPr>
          <a:xfrm>
            <a:off x="1737282" y="5783201"/>
            <a:ext cx="60946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32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x1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D1ADDC2A-E51D-48B9-A91E-95C4881D32F4}"/>
              </a:ext>
            </a:extLst>
          </p:cNvPr>
          <p:cNvSpPr txBox="1"/>
          <p:nvPr/>
        </p:nvSpPr>
        <p:spPr>
          <a:xfrm>
            <a:off x="1717476" y="3370893"/>
            <a:ext cx="60946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32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x2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582A3A04-2365-4E20-A72A-87B66616FB76}"/>
              </a:ext>
            </a:extLst>
          </p:cNvPr>
          <p:cNvSpPr txBox="1"/>
          <p:nvPr/>
        </p:nvSpPr>
        <p:spPr>
          <a:xfrm>
            <a:off x="1703819" y="1663755"/>
            <a:ext cx="60946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32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x3</a:t>
            </a: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06EBBC53-04AF-44DE-BDA9-AD7CA398AC4C}"/>
              </a:ext>
            </a:extLst>
          </p:cNvPr>
          <p:cNvSpPr/>
          <p:nvPr/>
        </p:nvSpPr>
        <p:spPr>
          <a:xfrm>
            <a:off x="19802" y="101191"/>
            <a:ext cx="1195944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GB" sz="24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Écris</a:t>
            </a:r>
            <a:r>
              <a:rPr kumimoji="0" lang="en-GB" sz="24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 </a:t>
            </a:r>
            <a:r>
              <a:rPr kumimoji="0" lang="en-GB" sz="24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en</a:t>
            </a:r>
            <a:r>
              <a:rPr kumimoji="0" lang="en-GB" sz="24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 </a:t>
            </a:r>
            <a:r>
              <a:rPr kumimoji="0" lang="en-GB" sz="24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anglais</a:t>
            </a:r>
            <a:r>
              <a:rPr kumimoji="0" lang="en-GB" sz="24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 : </a:t>
            </a: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Can you get at least 15 points?</a:t>
            </a:r>
            <a:endParaRPr kumimoji="0" lang="en-GB" sz="28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Arial"/>
              <a:sym typeface="Arial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F9EC7F8-49FC-4FB1-97E5-C475D7E46448}"/>
              </a:ext>
            </a:extLst>
          </p:cNvPr>
          <p:cNvSpPr txBox="1"/>
          <p:nvPr/>
        </p:nvSpPr>
        <p:spPr>
          <a:xfrm>
            <a:off x="2216076" y="6240901"/>
            <a:ext cx="2822573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2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to have | having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BBEE3DE9-6FF9-4BB7-8B14-083C2935993C}"/>
              </a:ext>
            </a:extLst>
          </p:cNvPr>
          <p:cNvSpPr txBox="1"/>
          <p:nvPr/>
        </p:nvSpPr>
        <p:spPr>
          <a:xfrm>
            <a:off x="4693811" y="6189673"/>
            <a:ext cx="232681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intelligent (f)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ED4AF96D-5473-4811-B1E6-8F0FED1E9C19}"/>
              </a:ext>
            </a:extLst>
          </p:cNvPr>
          <p:cNvSpPr txBox="1"/>
          <p:nvPr/>
        </p:nvSpPr>
        <p:spPr>
          <a:xfrm>
            <a:off x="7662842" y="6189673"/>
            <a:ext cx="189957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heavy (m)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B2AFB990-E563-4B97-9D41-28864BDBB375}"/>
              </a:ext>
            </a:extLst>
          </p:cNvPr>
          <p:cNvSpPr txBox="1"/>
          <p:nvPr/>
        </p:nvSpPr>
        <p:spPr>
          <a:xfrm>
            <a:off x="2313280" y="5321170"/>
            <a:ext cx="221587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n-GB" sz="2400" kern="0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I have</a:t>
            </a:r>
            <a:endParaRPr kumimoji="0" lang="en-GB" sz="24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cs typeface="Arial"/>
              <a:sym typeface="Arial"/>
            </a:endParaRP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111B4DC4-0960-4E81-8848-85973A07B7AA}"/>
              </a:ext>
            </a:extLst>
          </p:cNvPr>
          <p:cNvSpPr txBox="1"/>
          <p:nvPr/>
        </p:nvSpPr>
        <p:spPr>
          <a:xfrm>
            <a:off x="4653399" y="5321170"/>
            <a:ext cx="189957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he has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88C004C4-D688-4821-B196-9D33A683871C}"/>
              </a:ext>
            </a:extLst>
          </p:cNvPr>
          <p:cNvSpPr txBox="1"/>
          <p:nvPr/>
        </p:nvSpPr>
        <p:spPr>
          <a:xfrm>
            <a:off x="7662842" y="5321170"/>
            <a:ext cx="189957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very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5E73D956-D9D5-4FF8-8DD6-AF66B3D68061}"/>
              </a:ext>
            </a:extLst>
          </p:cNvPr>
          <p:cNvSpPr txBox="1"/>
          <p:nvPr/>
        </p:nvSpPr>
        <p:spPr>
          <a:xfrm>
            <a:off x="2246062" y="4455927"/>
            <a:ext cx="189957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you have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12D3DE3F-B13D-4B0F-8AAA-B8484B26A50B}"/>
              </a:ext>
            </a:extLst>
          </p:cNvPr>
          <p:cNvSpPr txBox="1"/>
          <p:nvPr/>
        </p:nvSpPr>
        <p:spPr>
          <a:xfrm>
            <a:off x="4653398" y="4477739"/>
            <a:ext cx="189957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heavy (f)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C1CE95E1-0483-4346-AC3F-1BCCA4290DF3}"/>
              </a:ext>
            </a:extLst>
          </p:cNvPr>
          <p:cNvSpPr txBox="1"/>
          <p:nvPr/>
        </p:nvSpPr>
        <p:spPr>
          <a:xfrm>
            <a:off x="7671172" y="4477739"/>
            <a:ext cx="216176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she has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68149A81-5207-44A8-87E6-FF9D619AD053}"/>
              </a:ext>
            </a:extLst>
          </p:cNvPr>
          <p:cNvSpPr txBox="1"/>
          <p:nvPr/>
        </p:nvSpPr>
        <p:spPr>
          <a:xfrm>
            <a:off x="2246061" y="3623148"/>
            <a:ext cx="240733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you (all) (pl)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78436581-4251-4CEA-926F-C5A31C06C093}"/>
              </a:ext>
            </a:extLst>
          </p:cNvPr>
          <p:cNvSpPr txBox="1"/>
          <p:nvPr/>
        </p:nvSpPr>
        <p:spPr>
          <a:xfrm>
            <a:off x="4695313" y="3611373"/>
            <a:ext cx="241070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are (you, pl)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6209F364-6E76-4962-B2CA-EF55AB79DDDB}"/>
              </a:ext>
            </a:extLst>
          </p:cNvPr>
          <p:cNvSpPr txBox="1"/>
          <p:nvPr/>
        </p:nvSpPr>
        <p:spPr>
          <a:xfrm>
            <a:off x="7659412" y="3609236"/>
            <a:ext cx="189957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together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8038C3E0-A69E-4D74-8C18-E2B0C4D22924}"/>
              </a:ext>
            </a:extLst>
          </p:cNvPr>
          <p:cNvSpPr txBox="1"/>
          <p:nvPr/>
        </p:nvSpPr>
        <p:spPr>
          <a:xfrm>
            <a:off x="2246060" y="2743519"/>
            <a:ext cx="240733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now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ADEE972D-DD7F-42DB-A87B-EEA82AA07AB1}"/>
              </a:ext>
            </a:extLst>
          </p:cNvPr>
          <p:cNvSpPr txBox="1"/>
          <p:nvPr/>
        </p:nvSpPr>
        <p:spPr>
          <a:xfrm>
            <a:off x="4653397" y="2716525"/>
            <a:ext cx="248907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always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10F01E41-FB16-47F4-AC5C-ACB994E84987}"/>
              </a:ext>
            </a:extLst>
          </p:cNvPr>
          <p:cNvSpPr txBox="1"/>
          <p:nvPr/>
        </p:nvSpPr>
        <p:spPr>
          <a:xfrm>
            <a:off x="7657009" y="2754189"/>
            <a:ext cx="248907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n-GB" sz="2400" kern="0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rarely</a:t>
            </a:r>
            <a:endParaRPr kumimoji="0" lang="en-GB" sz="24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cs typeface="Arial"/>
              <a:sym typeface="Arial"/>
            </a:endParaRP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771F49BC-F167-4EFE-8D7E-657E4BEAFA2A}"/>
              </a:ext>
            </a:extLst>
          </p:cNvPr>
          <p:cNvSpPr txBox="1"/>
          <p:nvPr/>
        </p:nvSpPr>
        <p:spPr>
          <a:xfrm>
            <a:off x="2313279" y="1877910"/>
            <a:ext cx="189957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often</a:t>
            </a: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DCCADCBE-5395-45AC-83C9-FD9DDC52F2A1}"/>
              </a:ext>
            </a:extLst>
          </p:cNvPr>
          <p:cNvSpPr txBox="1"/>
          <p:nvPr/>
        </p:nvSpPr>
        <p:spPr>
          <a:xfrm>
            <a:off x="4693813" y="1865086"/>
            <a:ext cx="296319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to spend (time)</a:t>
            </a: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AF8F9ECC-B5A4-45EA-9E59-E5E188A0F4BD}"/>
              </a:ext>
            </a:extLst>
          </p:cNvPr>
          <p:cNvSpPr txBox="1"/>
          <p:nvPr/>
        </p:nvSpPr>
        <p:spPr>
          <a:xfrm>
            <a:off x="7666976" y="1877910"/>
            <a:ext cx="287348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worried (f)</a:t>
            </a: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8D3EE59F-71A2-473A-AAAE-F3FA95456A10}"/>
              </a:ext>
            </a:extLst>
          </p:cNvPr>
          <p:cNvSpPr txBox="1"/>
          <p:nvPr/>
        </p:nvSpPr>
        <p:spPr>
          <a:xfrm>
            <a:off x="2313278" y="1026768"/>
            <a:ext cx="240733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interesting (m)</a:t>
            </a: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B953F0DC-BC47-4B44-ADC2-B0661B407EFE}"/>
              </a:ext>
            </a:extLst>
          </p:cNvPr>
          <p:cNvSpPr txBox="1"/>
          <p:nvPr/>
        </p:nvSpPr>
        <p:spPr>
          <a:xfrm>
            <a:off x="4693811" y="1042129"/>
            <a:ext cx="279269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naughty (f)</a:t>
            </a: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732C1FF0-E9D3-4722-9F3D-7CAC0A7AE166}"/>
              </a:ext>
            </a:extLst>
          </p:cNvPr>
          <p:cNvSpPr txBox="1"/>
          <p:nvPr/>
        </p:nvSpPr>
        <p:spPr>
          <a:xfrm>
            <a:off x="7674848" y="1014799"/>
            <a:ext cx="287348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well-behaved</a:t>
            </a:r>
          </a:p>
        </p:txBody>
      </p:sp>
      <p:graphicFrame>
        <p:nvGraphicFramePr>
          <p:cNvPr id="15" name="Table 4">
            <a:extLst>
              <a:ext uri="{FF2B5EF4-FFF2-40B4-BE49-F238E27FC236}">
                <a16:creationId xmlns:a16="http://schemas.microsoft.com/office/drawing/2014/main" id="{1BE26A7C-9570-4511-A929-6137973F181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24092146"/>
              </p:ext>
            </p:extLst>
          </p:nvPr>
        </p:nvGraphicFramePr>
        <p:xfrm>
          <a:off x="557161" y="596480"/>
          <a:ext cx="9810698" cy="6029786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730433">
                  <a:extLst>
                    <a:ext uri="{9D8B030D-6E8A-4147-A177-3AD203B41FA5}">
                      <a16:colId xmlns:a16="http://schemas.microsoft.com/office/drawing/2014/main" val="1203737284"/>
                    </a:ext>
                  </a:extLst>
                </a:gridCol>
                <a:gridCol w="2398443">
                  <a:extLst>
                    <a:ext uri="{9D8B030D-6E8A-4147-A177-3AD203B41FA5}">
                      <a16:colId xmlns:a16="http://schemas.microsoft.com/office/drawing/2014/main" val="1810222861"/>
                    </a:ext>
                  </a:extLst>
                </a:gridCol>
                <a:gridCol w="2988400">
                  <a:extLst>
                    <a:ext uri="{9D8B030D-6E8A-4147-A177-3AD203B41FA5}">
                      <a16:colId xmlns:a16="http://schemas.microsoft.com/office/drawing/2014/main" val="274413866"/>
                    </a:ext>
                  </a:extLst>
                </a:gridCol>
                <a:gridCol w="2693422">
                  <a:extLst>
                    <a:ext uri="{9D8B030D-6E8A-4147-A177-3AD203B41FA5}">
                      <a16:colId xmlns:a16="http://schemas.microsoft.com/office/drawing/2014/main" val="2706468897"/>
                    </a:ext>
                  </a:extLst>
                </a:gridCol>
              </a:tblGrid>
              <a:tr h="861398">
                <a:tc rowSpan="2">
                  <a:txBody>
                    <a:bodyPr/>
                    <a:lstStyle/>
                    <a:p>
                      <a:endParaRPr lang="en-GB" sz="24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 err="1">
                          <a:solidFill>
                            <a:srgbClr val="00B0F0"/>
                          </a:solidFill>
                          <a:latin typeface="Century Gothic" panose="020B0502020202020204" pitchFamily="34" charset="0"/>
                        </a:rPr>
                        <a:t>intéressant</a:t>
                      </a:r>
                      <a:endParaRPr lang="en-GB" sz="2400" b="1" dirty="0">
                        <a:solidFill>
                          <a:srgbClr val="00B0F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 err="1">
                          <a:solidFill>
                            <a:srgbClr val="00B0F0"/>
                          </a:solidFill>
                          <a:latin typeface="Century Gothic" panose="020B0502020202020204" pitchFamily="34" charset="0"/>
                        </a:rPr>
                        <a:t>méchante</a:t>
                      </a:r>
                      <a:endParaRPr lang="en-GB" sz="2400" b="1" dirty="0">
                        <a:solidFill>
                          <a:srgbClr val="00B0F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rgbClr val="00B0F0"/>
                          </a:solidFill>
                          <a:latin typeface="Century Gothic" panose="020B0502020202020204" pitchFamily="34" charset="0"/>
                        </a:rPr>
                        <a:t>sage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56656619"/>
                  </a:ext>
                </a:extLst>
              </a:tr>
              <a:tr h="861398">
                <a:tc vMerge="1">
                  <a:txBody>
                    <a:bodyPr/>
                    <a:lstStyle/>
                    <a:p>
                      <a:endParaRPr lang="en-GB" sz="28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 err="1">
                          <a:solidFill>
                            <a:srgbClr val="00B0F0"/>
                          </a:solidFill>
                          <a:latin typeface="Century Gothic" panose="020B0502020202020204" pitchFamily="34" charset="0"/>
                        </a:rPr>
                        <a:t>souvent</a:t>
                      </a:r>
                      <a:endParaRPr lang="en-GB" sz="2400" b="1" dirty="0">
                        <a:solidFill>
                          <a:srgbClr val="00B0F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rgbClr val="00B0F0"/>
                          </a:solidFill>
                          <a:latin typeface="Century Gothic" panose="020B0502020202020204" pitchFamily="34" charset="0"/>
                        </a:rPr>
                        <a:t>passer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 err="1">
                          <a:solidFill>
                            <a:srgbClr val="00B0F0"/>
                          </a:solidFill>
                          <a:latin typeface="Century Gothic" panose="020B0502020202020204" pitchFamily="34" charset="0"/>
                        </a:rPr>
                        <a:t>inquiète</a:t>
                      </a:r>
                      <a:endParaRPr lang="en-GB" sz="2400" b="1" dirty="0">
                        <a:solidFill>
                          <a:srgbClr val="00B0F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64559424"/>
                  </a:ext>
                </a:extLst>
              </a:tr>
              <a:tr h="861398">
                <a:tc rowSpan="2">
                  <a:txBody>
                    <a:bodyPr/>
                    <a:lstStyle/>
                    <a:p>
                      <a:endParaRPr lang="en-GB" sz="24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 err="1">
                          <a:solidFill>
                            <a:srgbClr val="92D050"/>
                          </a:solidFill>
                          <a:latin typeface="Century Gothic" panose="020B0502020202020204" pitchFamily="34" charset="0"/>
                        </a:rPr>
                        <a:t>maintenant</a:t>
                      </a:r>
                      <a:endParaRPr lang="en-GB" sz="2400" b="1" dirty="0">
                        <a:solidFill>
                          <a:srgbClr val="92D05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 err="1">
                          <a:solidFill>
                            <a:srgbClr val="92D050"/>
                          </a:solidFill>
                          <a:latin typeface="Century Gothic" panose="020B0502020202020204" pitchFamily="34" charset="0"/>
                        </a:rPr>
                        <a:t>toujours</a:t>
                      </a:r>
                      <a:endParaRPr lang="en-GB" sz="2400" b="1" dirty="0">
                        <a:solidFill>
                          <a:srgbClr val="92D05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 err="1">
                          <a:solidFill>
                            <a:srgbClr val="92D050"/>
                          </a:solidFill>
                          <a:latin typeface="Century Gothic" panose="020B0502020202020204" pitchFamily="34" charset="0"/>
                        </a:rPr>
                        <a:t>rarement</a:t>
                      </a:r>
                      <a:endParaRPr lang="en-GB" sz="2400" b="1" dirty="0">
                        <a:solidFill>
                          <a:srgbClr val="92D05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60878619"/>
                  </a:ext>
                </a:extLst>
              </a:tr>
              <a:tr h="861398">
                <a:tc vMerge="1">
                  <a:txBody>
                    <a:bodyPr/>
                    <a:lstStyle/>
                    <a:p>
                      <a:endParaRPr lang="en-GB" sz="28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 err="1">
                          <a:solidFill>
                            <a:srgbClr val="92D050"/>
                          </a:solidFill>
                          <a:latin typeface="Century Gothic" panose="020B0502020202020204" pitchFamily="34" charset="0"/>
                        </a:rPr>
                        <a:t>vous</a:t>
                      </a:r>
                      <a:endParaRPr lang="en-GB" sz="2400" b="1" dirty="0">
                        <a:solidFill>
                          <a:srgbClr val="92D05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 err="1">
                          <a:solidFill>
                            <a:srgbClr val="92D050"/>
                          </a:solidFill>
                          <a:latin typeface="Century Gothic" panose="020B0502020202020204" pitchFamily="34" charset="0"/>
                        </a:rPr>
                        <a:t>êtes</a:t>
                      </a:r>
                      <a:endParaRPr lang="en-GB" sz="2400" b="1" dirty="0">
                        <a:solidFill>
                          <a:srgbClr val="92D05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rgbClr val="92D050"/>
                          </a:solidFill>
                          <a:latin typeface="Century Gothic" panose="020B0502020202020204" pitchFamily="34" charset="0"/>
                        </a:rPr>
                        <a:t>ensemble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47692962"/>
                  </a:ext>
                </a:extLst>
              </a:tr>
              <a:tr h="861398">
                <a:tc rowSpan="3">
                  <a:txBody>
                    <a:bodyPr/>
                    <a:lstStyle/>
                    <a:p>
                      <a:endParaRPr lang="en-GB" sz="24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 err="1">
                          <a:solidFill>
                            <a:srgbClr val="FF3399"/>
                          </a:solidFill>
                          <a:latin typeface="Century Gothic" panose="020B0502020202020204" pitchFamily="34" charset="0"/>
                        </a:rPr>
                        <a:t>tu</a:t>
                      </a:r>
                      <a:r>
                        <a:rPr lang="en-GB" sz="2400" b="1" dirty="0">
                          <a:solidFill>
                            <a:srgbClr val="FF3399"/>
                          </a:solidFill>
                          <a:latin typeface="Century Gothic" panose="020B0502020202020204" pitchFamily="34" charset="0"/>
                        </a:rPr>
                        <a:t> as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 err="1">
                          <a:solidFill>
                            <a:srgbClr val="FF3399"/>
                          </a:solidFill>
                          <a:latin typeface="Century Gothic" panose="020B0502020202020204" pitchFamily="34" charset="0"/>
                        </a:rPr>
                        <a:t>lourde</a:t>
                      </a:r>
                      <a:endParaRPr lang="en-GB" sz="2400" b="1" dirty="0">
                        <a:solidFill>
                          <a:srgbClr val="FF3399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 err="1">
                          <a:solidFill>
                            <a:srgbClr val="FF3399"/>
                          </a:solidFill>
                          <a:latin typeface="Century Gothic" panose="020B0502020202020204" pitchFamily="34" charset="0"/>
                        </a:rPr>
                        <a:t>elle</a:t>
                      </a:r>
                      <a:r>
                        <a:rPr lang="en-GB" sz="2400" b="1" dirty="0">
                          <a:solidFill>
                            <a:srgbClr val="FF3399"/>
                          </a:solidFill>
                          <a:latin typeface="Century Gothic" panose="020B0502020202020204" pitchFamily="34" charset="0"/>
                        </a:rPr>
                        <a:t> a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03794855"/>
                  </a:ext>
                </a:extLst>
              </a:tr>
              <a:tr h="861398"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 err="1">
                          <a:solidFill>
                            <a:srgbClr val="FF3399"/>
                          </a:solidFill>
                          <a:latin typeface="Century Gothic" panose="020B0502020202020204" pitchFamily="34" charset="0"/>
                        </a:rPr>
                        <a:t>j’ai</a:t>
                      </a:r>
                      <a:endParaRPr lang="en-GB" sz="2400" b="1" dirty="0">
                        <a:solidFill>
                          <a:srgbClr val="FF3399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 err="1">
                          <a:solidFill>
                            <a:srgbClr val="FF3399"/>
                          </a:solidFill>
                          <a:latin typeface="Century Gothic" panose="020B0502020202020204" pitchFamily="34" charset="0"/>
                        </a:rPr>
                        <a:t>il</a:t>
                      </a:r>
                      <a:r>
                        <a:rPr lang="en-GB" sz="2400" b="1" dirty="0">
                          <a:solidFill>
                            <a:srgbClr val="FF3399"/>
                          </a:solidFill>
                          <a:latin typeface="Century Gothic" panose="020B0502020202020204" pitchFamily="34" charset="0"/>
                        </a:rPr>
                        <a:t> 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 err="1">
                          <a:solidFill>
                            <a:srgbClr val="FF3399"/>
                          </a:solidFill>
                          <a:latin typeface="Century Gothic" panose="020B0502020202020204" pitchFamily="34" charset="0"/>
                        </a:rPr>
                        <a:t>très</a:t>
                      </a:r>
                      <a:endParaRPr lang="en-GB" sz="2400" b="1" dirty="0">
                        <a:solidFill>
                          <a:srgbClr val="FF3399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43226472"/>
                  </a:ext>
                </a:extLst>
              </a:tr>
              <a:tr h="861398">
                <a:tc vMerge="1">
                  <a:txBody>
                    <a:bodyPr/>
                    <a:lstStyle/>
                    <a:p>
                      <a:endParaRPr lang="en-GB" sz="28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 err="1">
                          <a:solidFill>
                            <a:srgbClr val="FF3399"/>
                          </a:solidFill>
                          <a:latin typeface="Century Gothic" panose="020B0502020202020204" pitchFamily="34" charset="0"/>
                        </a:rPr>
                        <a:t>avoir</a:t>
                      </a:r>
                      <a:endParaRPr lang="en-GB" sz="2400" b="1" dirty="0">
                        <a:solidFill>
                          <a:srgbClr val="FF3399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 err="1">
                          <a:solidFill>
                            <a:srgbClr val="FF3399"/>
                          </a:solidFill>
                          <a:latin typeface="Century Gothic" panose="020B0502020202020204" pitchFamily="34" charset="0"/>
                        </a:rPr>
                        <a:t>intelligente</a:t>
                      </a:r>
                      <a:endParaRPr lang="en-GB" sz="2400" b="1" dirty="0">
                        <a:solidFill>
                          <a:srgbClr val="FF3399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 err="1">
                          <a:solidFill>
                            <a:srgbClr val="FF3399"/>
                          </a:solidFill>
                          <a:latin typeface="Century Gothic" panose="020B0502020202020204" pitchFamily="34" charset="0"/>
                        </a:rPr>
                        <a:t>lourd</a:t>
                      </a:r>
                      <a:endParaRPr lang="en-GB" sz="2400" b="1" dirty="0">
                        <a:solidFill>
                          <a:srgbClr val="FF3399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3213991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7395563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29" grpId="0"/>
      <p:bldP spid="30" grpId="0"/>
      <p:bldP spid="31" grpId="0"/>
      <p:bldP spid="32" grpId="0"/>
      <p:bldP spid="33" grpId="0"/>
      <p:bldP spid="34" grpId="0"/>
      <p:bldP spid="35" grpId="0"/>
      <p:bldP spid="36" grpId="0"/>
      <p:bldP spid="37" grpId="0"/>
      <p:bldP spid="38" grpId="0"/>
      <p:bldP spid="39" grpId="0"/>
      <p:bldP spid="40" grpId="0"/>
      <p:bldP spid="41" grpId="0"/>
      <p:bldP spid="42" grpId="0"/>
      <p:bldP spid="43" grpId="0"/>
      <p:bldP spid="44" grpId="0"/>
      <p:bldP spid="45" grpId="0"/>
      <p:bldP spid="46" grpId="0"/>
      <p:bldP spid="47" grpId="0"/>
      <p:bldP spid="48" grpId="0"/>
    </p:bldLst>
  </p:timing>
</p:sld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1D9A78"/>
      </a:accent1>
      <a:accent2>
        <a:srgbClr val="8BC145"/>
      </a:accent2>
      <a:accent3>
        <a:srgbClr val="36AFCE"/>
      </a:accent3>
      <a:accent4>
        <a:srgbClr val="1D6FA9"/>
      </a:accent4>
      <a:accent5>
        <a:srgbClr val="B74919"/>
      </a:accent5>
      <a:accent6>
        <a:srgbClr val="F19D19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4929</TotalTime>
  <Words>1792</Words>
  <Application>Microsoft Office PowerPoint</Application>
  <PresentationFormat>Widescreen</PresentationFormat>
  <Paragraphs>274</Paragraphs>
  <Slides>11</Slides>
  <Notes>11</Notes>
  <HiddenSlides>0</HiddenSlides>
  <MMClips>1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11</vt:i4>
      </vt:variant>
    </vt:vector>
  </HeadingPairs>
  <TitlesOfParts>
    <vt:vector size="24" baseType="lpstr">
      <vt:lpstr>Arial</vt:lpstr>
      <vt:lpstr>Calibri</vt:lpstr>
      <vt:lpstr>Calibri Light</vt:lpstr>
      <vt:lpstr>Cavolini</vt:lpstr>
      <vt:lpstr>Century Gothic</vt:lpstr>
      <vt:lpstr>Century Gothic</vt:lpstr>
      <vt:lpstr>Eras Demi ITC</vt:lpstr>
      <vt:lpstr>Modern Love</vt:lpstr>
      <vt:lpstr>Montserrat Medium</vt:lpstr>
      <vt:lpstr>Symbol</vt:lpstr>
      <vt:lpstr>Wingdings</vt:lpstr>
      <vt:lpstr>1_Office Theme</vt:lpstr>
      <vt:lpstr>Office Theme</vt:lpstr>
      <vt:lpstr>Saying what I and others have</vt:lpstr>
      <vt:lpstr>prononcer</vt:lpstr>
      <vt:lpstr>prononcer</vt:lpstr>
      <vt:lpstr>Avoir: I have | s/he, it has</vt:lpstr>
      <vt:lpstr>Adjectives following the noun</vt:lpstr>
      <vt:lpstr>lire</vt:lpstr>
      <vt:lpstr>écouter</vt:lpstr>
      <vt:lpstr>lire</vt:lpstr>
      <vt:lpstr>vocabulaire</vt:lpstr>
      <vt:lpstr>vocabulaire</vt:lpstr>
      <vt:lpstr>Au revoir 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Describing me and others</dc:title>
  <dc:creator>Rachel Hawkes</dc:creator>
  <cp:lastModifiedBy>Rachel Hawkes</cp:lastModifiedBy>
  <cp:revision>95</cp:revision>
  <dcterms:created xsi:type="dcterms:W3CDTF">2021-07-02T19:27:01Z</dcterms:created>
  <dcterms:modified xsi:type="dcterms:W3CDTF">2023-09-29T04:31:44Z</dcterms:modified>
</cp:coreProperties>
</file>