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3"/>
  </p:notesMasterIdLst>
  <p:sldIdLst>
    <p:sldId id="257" r:id="rId3"/>
    <p:sldId id="296" r:id="rId4"/>
    <p:sldId id="749" r:id="rId5"/>
    <p:sldId id="750" r:id="rId6"/>
    <p:sldId id="751" r:id="rId7"/>
    <p:sldId id="752" r:id="rId8"/>
    <p:sldId id="753" r:id="rId9"/>
    <p:sldId id="754" r:id="rId10"/>
    <p:sldId id="755" r:id="rId11"/>
    <p:sldId id="756" r:id="rId12"/>
    <p:sldId id="757" r:id="rId13"/>
    <p:sldId id="758" r:id="rId14"/>
    <p:sldId id="759" r:id="rId15"/>
    <p:sldId id="760" r:id="rId16"/>
    <p:sldId id="761" r:id="rId17"/>
    <p:sldId id="762" r:id="rId18"/>
    <p:sldId id="357" r:id="rId19"/>
    <p:sldId id="509" r:id="rId20"/>
    <p:sldId id="763" r:id="rId21"/>
    <p:sldId id="764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60047" autoAdjust="0"/>
  </p:normalViewPr>
  <p:slideViewPr>
    <p:cSldViewPr snapToGrid="0">
      <p:cViewPr varScale="1">
        <p:scale>
          <a:sx n="65" d="100"/>
          <a:sy n="65" d="100"/>
        </p:scale>
        <p:origin x="2214" y="6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57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125C53-773C-49EE-98CA-2C16F81F252F}" type="datetimeFigureOut">
              <a:rPr lang="en-GB" smtClean="0"/>
              <a:t>29/09/2023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2D0CC9-DEA3-4A63-A921-D94C06607C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27040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Artwork by Steve Clarke. Pronoun pictures from NCELP (www.ncelp.org). All additional pictures selected from </a:t>
            </a:r>
            <a:r>
              <a:rPr lang="en-GB" sz="1800" b="0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Pixabay</a:t>
            </a:r>
            <a:r>
              <a:rPr lang="en-GB" sz="18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 and are available under a Creative Commons license, no</a:t>
            </a:r>
          </a:p>
          <a:p>
            <a:pPr marL="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attribution required.</a:t>
            </a:r>
            <a:endParaRPr lang="en-GB" sz="1800" b="0" strike="noStrike" spc="-1" dirty="0">
              <a:latin typeface="Arial"/>
            </a:endParaRPr>
          </a:p>
          <a:p>
            <a:pPr marL="0" indent="-216000">
              <a:lnSpc>
                <a:spcPct val="100000"/>
              </a:lnSpc>
            </a:pPr>
            <a:endParaRPr lang="en-GB" sz="1800" b="1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0" indent="-216000">
              <a:lnSpc>
                <a:spcPct val="100000"/>
              </a:lnSpc>
            </a:pPr>
            <a:r>
              <a:rPr lang="en-GB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Phonics:  revisit </a:t>
            </a:r>
            <a:r>
              <a:rPr lang="en-GB" sz="1800" b="1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SFe</a:t>
            </a:r>
            <a:r>
              <a:rPr lang="en-GB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(Silent Final [e])</a:t>
            </a:r>
            <a:endParaRPr lang="it-IT" sz="1800" b="0" i="1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0" indent="-216000">
              <a:lnSpc>
                <a:spcPct val="100000"/>
              </a:lnSpc>
            </a:pPr>
            <a:endParaRPr lang="it-IT" sz="1800" b="1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0" indent="-216000">
              <a:lnSpc>
                <a:spcPct val="100000"/>
              </a:lnSpc>
            </a:pPr>
            <a:r>
              <a:rPr lang="it-IT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Vocabulary </a:t>
            </a:r>
            <a:r>
              <a:rPr lang="it-IT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(new words in </a:t>
            </a:r>
            <a:r>
              <a:rPr lang="it-IT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bold</a:t>
            </a:r>
            <a:r>
              <a:rPr lang="it-IT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): 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avoir [8] j’ai [8] il a [8] elle a [8]un [3] une [3] animal [1002] chambre [633]  livre [358] maison  [325] professeur/ professeure [110] </a:t>
            </a: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problème 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[188] </a:t>
            </a: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tâche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[887] amusant [4695] différent [350] idéal [1429] important [215] indépendant [854] inquiet [1392] lent [2572] </a:t>
            </a: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lourd [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1026] parfait [1600] sage [2643] strict [1859] très [66] </a:t>
            </a:r>
          </a:p>
          <a:p>
            <a:pPr marL="0" indent="-216000">
              <a:lnSpc>
                <a:spcPct val="100000"/>
              </a:lnSpc>
            </a:pPr>
            <a:endParaRPr lang="en-GB" sz="1600" b="0" dirty="0">
              <a:solidFill>
                <a:schemeClr val="dk1"/>
              </a:solidFill>
              <a:effectLst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indent="-216000">
              <a:lnSpc>
                <a:spcPct val="100000"/>
              </a:lnSpc>
            </a:pPr>
            <a:r>
              <a:rPr lang="en-GB" sz="1600" b="1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Revisit 1</a:t>
            </a:r>
            <a:r>
              <a:rPr lang="en-GB" sz="16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: </a:t>
            </a:r>
            <a:r>
              <a:rPr lang="fr-FR" sz="16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êtes [5] vous [50] ensemble [124] maintenant [192] toujours [103] rarement [2535] souvent [287]</a:t>
            </a:r>
            <a:br>
              <a:rPr lang="fr-FR" sz="16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lang="en-GB" sz="1600" b="1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Revisit 2</a:t>
            </a:r>
            <a:r>
              <a:rPr lang="en-GB" sz="16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: </a:t>
            </a:r>
            <a:r>
              <a:rPr lang="fr-FR" sz="1600" dirty="0" err="1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revisit</a:t>
            </a:r>
            <a:r>
              <a:rPr lang="fr-FR" sz="16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 chanter [1820] écouter [429] regarder [425] chercher [336] parler [106] passer [90] rester [100]</a:t>
            </a:r>
            <a:br>
              <a:rPr lang="en-GB" sz="16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</a:br>
            <a:endParaRPr lang="en-GB" sz="1600" dirty="0">
              <a:solidFill>
                <a:schemeClr val="dk1"/>
              </a:solidFill>
              <a:effectLst/>
              <a:latin typeface="Century Gothic" panose="020B0502020202020204" pitchFamily="34" charset="0"/>
              <a:ea typeface="+mn-ea"/>
              <a:cs typeface="+mn-cs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600" dirty="0" err="1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Londsale</a:t>
            </a:r>
            <a:r>
              <a:rPr lang="en-GB" sz="160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, D., &amp; Le Bras, Y.  (2009). </a:t>
            </a:r>
            <a:r>
              <a:rPr lang="en-GB" sz="1600" i="1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60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</a:p>
          <a:p>
            <a:pPr marL="216000" indent="-216000">
              <a:lnSpc>
                <a:spcPct val="100000"/>
              </a:lnSpc>
            </a:pPr>
            <a:endParaRPr lang="en-GB" sz="1600" b="0" strike="noStrike" spc="-1" dirty="0">
              <a:solidFill>
                <a:srgbClr val="FF0066"/>
              </a:solidFill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600" b="0" strike="noStrike" spc="-1" dirty="0">
                <a:solidFill>
                  <a:srgbClr val="FF0066"/>
                </a:solidFill>
                <a:latin typeface="+mn-lt"/>
                <a:ea typeface="Calibri"/>
              </a:rPr>
              <a:t>The frequency rankings for words that occur in this PowerPoint which have been</a:t>
            </a:r>
            <a:r>
              <a:rPr lang="en-GB" sz="1600" b="0" i="1" strike="noStrike" spc="-1" dirty="0">
                <a:solidFill>
                  <a:srgbClr val="FF0066"/>
                </a:solidFill>
                <a:latin typeface="+mn-lt"/>
                <a:ea typeface="Calibri"/>
              </a:rPr>
              <a:t> previously</a:t>
            </a:r>
            <a:r>
              <a:rPr lang="en-GB" sz="1600" b="0" strike="noStrike" spc="-1" dirty="0">
                <a:solidFill>
                  <a:srgbClr val="FF0066"/>
                </a:solidFill>
                <a:latin typeface="+mn-lt"/>
                <a:ea typeface="Calibri"/>
              </a:rPr>
              <a:t> introduced in these resources are given in the SOW and in the resources that first</a:t>
            </a:r>
          </a:p>
          <a:p>
            <a:pPr marL="216000" indent="-216000">
              <a:lnSpc>
                <a:spcPct val="100000"/>
              </a:lnSpc>
            </a:pPr>
            <a:r>
              <a:rPr lang="en-GB" sz="1600" b="0" strike="noStrike" spc="-1" dirty="0">
                <a:solidFill>
                  <a:srgbClr val="FF0066"/>
                </a:solidFill>
                <a:latin typeface="+mn-lt"/>
                <a:ea typeface="Calibri"/>
              </a:rPr>
              <a:t>introduced and formally re-visited those words. </a:t>
            </a:r>
            <a:endParaRPr lang="en-GB" sz="1600" b="0" strike="noStrike" spc="-1" dirty="0">
              <a:solidFill>
                <a:srgbClr val="FF0066"/>
              </a:solidFill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FF0066"/>
                </a:solidFill>
                <a:latin typeface="+mn-lt"/>
                <a:ea typeface="Calibri"/>
              </a:rPr>
              <a:t>For any </a:t>
            </a:r>
            <a:r>
              <a:rPr lang="en-GB" sz="1800" b="0" i="1" strike="noStrike" spc="-1" dirty="0">
                <a:solidFill>
                  <a:srgbClr val="FF0066"/>
                </a:solidFill>
                <a:latin typeface="+mn-lt"/>
                <a:ea typeface="Calibri"/>
              </a:rPr>
              <a:t>other </a:t>
            </a:r>
            <a:r>
              <a:rPr lang="en-GB" sz="1800" b="0" strike="noStrike" spc="-1" dirty="0">
                <a:solidFill>
                  <a:srgbClr val="FF0066"/>
                </a:solidFill>
                <a:latin typeface="+mn-lt"/>
                <a:ea typeface="Calibri"/>
              </a:rPr>
              <a:t>words that occur incidentally in this PowerPoint, frequency rankings will be provided in the notes field wherever possible.</a:t>
            </a:r>
            <a:endParaRPr lang="en-GB" sz="1800" b="0" strike="noStrike" spc="-1" dirty="0">
              <a:solidFill>
                <a:srgbClr val="FF0066"/>
              </a:solidFill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800" b="0" strike="noStrike" spc="-1" dirty="0">
              <a:latin typeface="Arial"/>
            </a:endParaRPr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1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[8/8]</a:t>
            </a:r>
            <a:endParaRPr lang="en-GB" dirty="0"/>
          </a:p>
          <a:p>
            <a:endParaRPr lang="en-US" b="0" dirty="0"/>
          </a:p>
          <a:p>
            <a:r>
              <a:rPr lang="en-US" b="1" dirty="0"/>
              <a:t>Transcript: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/>
              <a:t>intéressante</a:t>
            </a: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21217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Timing: 1 minute (as preparation for the listening task that follows)</a:t>
            </a:r>
          </a:p>
          <a:p>
            <a:endParaRPr lang="en-US" b="1" dirty="0"/>
          </a:p>
          <a:p>
            <a:r>
              <a:rPr lang="en-US" b="1" dirty="0"/>
              <a:t>Aim: </a:t>
            </a:r>
            <a:r>
              <a:rPr lang="en-US" b="0" dirty="0"/>
              <a:t>to differentiate between the </a:t>
            </a:r>
            <a:r>
              <a:rPr lang="en-US" sz="1200" b="1" dirty="0">
                <a:solidFill>
                  <a:srgbClr val="EE6000"/>
                </a:solidFill>
                <a:latin typeface="Century Gothic" panose="020F0302020204030204"/>
              </a:rPr>
              <a:t>[a]</a:t>
            </a:r>
            <a:r>
              <a:rPr lang="en-US" sz="12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 or </a:t>
            </a:r>
            <a:r>
              <a:rPr lang="en-US" sz="1200" b="1" dirty="0">
                <a:solidFill>
                  <a:srgbClr val="EE6000"/>
                </a:solidFill>
                <a:latin typeface="Century Gothic" panose="020F0302020204030204"/>
              </a:rPr>
              <a:t>[ê/è]</a:t>
            </a:r>
            <a:r>
              <a:rPr lang="en-US" sz="12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 sounds</a:t>
            </a:r>
            <a:endParaRPr lang="en-US" b="0" dirty="0"/>
          </a:p>
          <a:p>
            <a:endParaRPr lang="en-US" b="1" dirty="0"/>
          </a:p>
          <a:p>
            <a:r>
              <a:rPr lang="en-US" b="1" dirty="0"/>
              <a:t>Procedure:</a:t>
            </a:r>
          </a:p>
          <a:p>
            <a:pPr marL="228600" indent="-228600">
              <a:buAutoNum type="arabicPeriod"/>
            </a:pPr>
            <a:r>
              <a:rPr lang="en-US" b="0" dirty="0"/>
              <a:t>Click on the numbers to hear the native speaker, then students repeat.</a:t>
            </a:r>
          </a:p>
          <a:p>
            <a:pPr marL="228600" indent="-228600">
              <a:buAutoNum type="arabicPeriod"/>
            </a:pPr>
            <a:endParaRPr lang="en-US" b="0" dirty="0"/>
          </a:p>
          <a:p>
            <a:r>
              <a:rPr lang="en-US" b="1" dirty="0"/>
              <a:t>Transcript:</a:t>
            </a:r>
          </a:p>
          <a:p>
            <a:pPr marL="228600" indent="-228600">
              <a:buAutoNum type="arabicPeriod"/>
            </a:pPr>
            <a:r>
              <a:rPr lang="en-US" b="0" dirty="0"/>
              <a:t>Tu as</a:t>
            </a:r>
          </a:p>
          <a:p>
            <a:pPr marL="228600" indent="-228600">
              <a:buAutoNum type="arabicPeriod"/>
            </a:pPr>
            <a:r>
              <a:rPr lang="en-US" b="0" dirty="0"/>
              <a:t>Tu es</a:t>
            </a:r>
          </a:p>
          <a:p>
            <a:pPr marL="228600" indent="-228600">
              <a:buAutoNum type="arabicPeriod"/>
            </a:pPr>
            <a:r>
              <a:rPr lang="en-US" b="0" dirty="0"/>
              <a:t>Il a</a:t>
            </a:r>
          </a:p>
          <a:p>
            <a:pPr marL="228600" indent="-228600">
              <a:buAutoNum type="arabicPeriod"/>
            </a:pPr>
            <a:r>
              <a:rPr lang="en-GB" b="0" dirty="0"/>
              <a:t>Il </a:t>
            </a:r>
            <a:r>
              <a:rPr lang="en-GB" b="0" dirty="0" err="1"/>
              <a:t>est</a:t>
            </a:r>
            <a:endParaRPr lang="en-GB" b="0" dirty="0"/>
          </a:p>
          <a:p>
            <a:pPr marL="228600" indent="-228600">
              <a:buAutoNum type="arabicPeriod"/>
            </a:pPr>
            <a:r>
              <a:rPr lang="en-GB" b="0" dirty="0"/>
              <a:t>Elle a</a:t>
            </a:r>
          </a:p>
          <a:p>
            <a:pPr marL="228600" indent="-228600">
              <a:buAutoNum type="arabicPeriod"/>
            </a:pPr>
            <a:r>
              <a:rPr lang="en-GB" b="0" dirty="0"/>
              <a:t>Elle </a:t>
            </a:r>
            <a:r>
              <a:rPr lang="en-GB" b="0" dirty="0" err="1"/>
              <a:t>est</a:t>
            </a:r>
            <a:endParaRPr lang="en-GB" b="1" dirty="0"/>
          </a:p>
          <a:p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11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698264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aural recognition of a(s) and es(t) and to connect these with meaning in a written comprehension.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0" dirty="0"/>
              <a:t>1. Click each number to listen. The end of the sentence is beeped out to focus all attention initially on the difference between a(s) and es(t) sounds.</a:t>
            </a:r>
            <a:br>
              <a:rPr lang="en-GB" sz="1200" b="0" dirty="0"/>
            </a:br>
            <a:r>
              <a:rPr lang="en-GB" sz="1200" b="0" dirty="0"/>
              <a:t>2. Pupils select (a)s or es(t) verb forms.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0" dirty="0"/>
              <a:t>3. Click to reveal the verb answers.</a:t>
            </a:r>
            <a:br>
              <a:rPr lang="en-GB" sz="1200" b="0" dirty="0"/>
            </a:br>
            <a:r>
              <a:rPr lang="en-GB" sz="1200" b="0" dirty="0"/>
              <a:t>4. Pupils then decide how the sentence ends, based on the meaning of the verb (have/has or are/is).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0" dirty="0"/>
              <a:t>5. Click to reveal answers and check understanding of the whole sentences by eliciting English meanings.</a:t>
            </a:r>
            <a:br>
              <a:rPr lang="en-GB" sz="1200" b="0" dirty="0"/>
            </a:br>
            <a:r>
              <a:rPr lang="en-GB" sz="1200" b="0" dirty="0"/>
              <a:t>6. If desired, click to bring up a 2</a:t>
            </a:r>
            <a:r>
              <a:rPr lang="en-GB" sz="1200" b="0" baseline="30000" dirty="0"/>
              <a:t>nd</a:t>
            </a:r>
            <a:r>
              <a:rPr lang="en-GB" sz="1200" b="0" dirty="0"/>
              <a:t> set of audio buttons (green, over the top of the 1</a:t>
            </a:r>
            <a:r>
              <a:rPr lang="en-GB" sz="1200" b="0" baseline="30000" dirty="0"/>
              <a:t>st</a:t>
            </a:r>
            <a:r>
              <a:rPr lang="en-GB" sz="1200" b="0" dirty="0"/>
              <a:t> set) to hear the full sentences.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br>
              <a:rPr lang="en-GB" sz="1200" b="1" dirty="0"/>
            </a:br>
            <a:r>
              <a:rPr lang="en-GB" b="1" dirty="0"/>
              <a:t>Transcript:</a:t>
            </a:r>
          </a:p>
          <a:p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Il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[content].</a:t>
            </a:r>
            <a:b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Le chat a [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une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souris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].</a:t>
            </a:r>
            <a:b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 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 as [un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sac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lourd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].</a:t>
            </a:r>
            <a:endParaRPr lang="en-GB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 Tu es [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timide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].</a:t>
            </a:r>
            <a:b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5. Elle a [une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tâche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indépendante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].</a:t>
            </a:r>
            <a:endParaRPr lang="en-GB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6.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élégant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]. </a:t>
            </a:r>
          </a:p>
          <a:p>
            <a:endParaRPr lang="es-ES_tradnl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s-ES_tradnl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Transcript</a:t>
            </a:r>
            <a:r>
              <a:rPr lang="es-ES_tradn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2:</a:t>
            </a:r>
          </a:p>
          <a:p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Il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content.</a:t>
            </a:r>
            <a:b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Le chat a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une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souris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b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 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 as un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sac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lourd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GB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 Tu es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timide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b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5. Elle a une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tâche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indépendante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GB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6.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élégant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12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730308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comprehension of revisited vocabulary in a longer context.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dirty="0"/>
              <a:t>Ensure pupils understand the title of the story (where is </a:t>
            </a:r>
            <a:r>
              <a:rPr lang="en-GB" sz="1200" b="0" dirty="0" err="1"/>
              <a:t>Médor</a:t>
            </a:r>
            <a:r>
              <a:rPr lang="en-GB" sz="1200" b="0" dirty="0"/>
              <a:t>?), and who </a:t>
            </a:r>
            <a:r>
              <a:rPr lang="en-GB" sz="1200" b="0" dirty="0" err="1"/>
              <a:t>Médor</a:t>
            </a:r>
            <a:r>
              <a:rPr lang="en-GB" sz="1200" b="0" dirty="0"/>
              <a:t> is (the family dog).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dirty="0"/>
              <a:t>Pupils read each sentence and select the correct verb from the list (there is one verb they will not need).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dirty="0"/>
              <a:t>Click on Adèle to listen and check answers.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dirty="0"/>
              <a:t>Click to reveal the written French answers.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Alternative tasks / Differentiation</a:t>
            </a:r>
            <a:r>
              <a:rPr lang="en-GB" sz="1200" b="0" dirty="0"/>
              <a:t>:</a:t>
            </a:r>
            <a:br>
              <a:rPr lang="en-GB" sz="1200" b="0" dirty="0"/>
            </a:br>
            <a:r>
              <a:rPr lang="en-GB" sz="1200" b="0" dirty="0" err="1"/>
              <a:t>i</a:t>
            </a:r>
            <a:r>
              <a:rPr lang="en-GB" sz="1200" b="0" dirty="0"/>
              <a:t>. for a written production task, put the verb prompts in English.</a:t>
            </a:r>
            <a:br>
              <a:rPr lang="en-GB" sz="1200" b="0" dirty="0"/>
            </a:br>
            <a:r>
              <a:rPr lang="en-GB" sz="1200" b="0" dirty="0"/>
              <a:t>ii. for a greater level of challenge, remove the verb prompts altogether.</a:t>
            </a:r>
            <a:br>
              <a:rPr lang="en-GB" sz="1200" b="0" dirty="0"/>
            </a:br>
            <a:r>
              <a:rPr lang="en-GB" sz="1200" b="0" dirty="0"/>
              <a:t>iii. for a lesser level of challenge, play the audio at the start and pupils write the verbs in.</a:t>
            </a:r>
            <a:br>
              <a:rPr lang="en-GB" sz="1200" b="0" dirty="0"/>
            </a:br>
            <a:r>
              <a:rPr lang="en-GB" sz="1200" b="0" dirty="0"/>
              <a:t>iv. for a transcription task, play the audio but remove the list of French verbs.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13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850725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spoken production of sentences to describe a picture using the correct verb ‘a’ or ‘</a:t>
            </a:r>
            <a:r>
              <a:rPr lang="en-GB" b="0" dirty="0" err="1"/>
              <a:t>est</a:t>
            </a:r>
            <a:r>
              <a:rPr lang="en-GB" b="0" dirty="0"/>
              <a:t>’ plus correct noun.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Model the task using this slide, clicking through the animations.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2. Move onto the next slide for part 1 of the task.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1. Give out the handout to partner Bs and ask them to turn away from the board.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2. Click to reveal English prompts. Partner As need to say the correct sentence in French.</a:t>
            </a:r>
            <a:br>
              <a:rPr lang="en-GB" b="0" dirty="0"/>
            </a:br>
            <a:r>
              <a:rPr lang="en-GB" b="0" dirty="0"/>
              <a:t>3. Pupil B decides if his/her picture matches the description, and puts a tick or cross.</a:t>
            </a:r>
            <a:br>
              <a:rPr lang="en-GB" b="0" dirty="0"/>
            </a:br>
            <a:r>
              <a:rPr lang="en-GB" b="0" dirty="0"/>
              <a:t>4. Then s/he turns back to the board to check.</a:t>
            </a:r>
            <a:br>
              <a:rPr lang="en-GB" b="0" dirty="0"/>
            </a:br>
            <a:r>
              <a:rPr lang="en-GB" b="0" dirty="0"/>
              <a:t>5. Swap roles and move on to the next slide.</a:t>
            </a:r>
            <a:br>
              <a:rPr lang="en-GB" b="0" dirty="0"/>
            </a:b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14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270895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HANDOUT</a:t>
            </a:r>
            <a:endParaRPr lang="en-GB" dirty="0"/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040002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HANDOUT</a:t>
            </a:r>
            <a:endParaRPr lang="en-GB" dirty="0"/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006360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5-10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production of vocabulary from this week and two revisited weeks.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Give pupils a blank grid.  They fill in the French meanings of any of the words they know, trying to reach 15 points in total.</a:t>
            </a:r>
            <a:br>
              <a:rPr lang="en-GB" b="0" dirty="0"/>
            </a:br>
            <a:r>
              <a:rPr lang="en-GB" b="0" dirty="0"/>
              <a:t>2. Remind pupils that adjectives can refer to male or female persons and they should note this in their translations. E.g. pleased (f), short (m).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Note:</a:t>
            </a:r>
            <a:br>
              <a:rPr lang="en-GB" dirty="0"/>
            </a:br>
            <a:r>
              <a:rPr lang="en-GB" dirty="0"/>
              <a:t>The most recently learnt and practised words are </a:t>
            </a:r>
            <a:r>
              <a:rPr lang="en-GB" dirty="0">
                <a:solidFill>
                  <a:srgbClr val="FF0066"/>
                </a:solidFill>
              </a:rPr>
              <a:t>pink</a:t>
            </a:r>
            <a:r>
              <a:rPr lang="en-GB" dirty="0"/>
              <a:t>, words from revisit 1 are green and those from revisit 2 are blue, thus more points are awarded for them, to recognise that memories fade and more effort (heavy lifting!) is needed to retrieve them.</a:t>
            </a:r>
            <a:br>
              <a:rPr lang="en-GB" dirty="0"/>
            </a:br>
            <a:endParaRPr lang="en-GB" dirty="0"/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9862445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HANDOUT</a:t>
            </a:r>
            <a:endParaRPr lang="en-GB" dirty="0"/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0988627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HANDOUT</a:t>
            </a:r>
            <a:endParaRPr lang="en-GB" dirty="0"/>
          </a:p>
          <a:p>
            <a:pPr>
              <a:lnSpc>
                <a:spcPct val="100000"/>
              </a:lnSpc>
            </a:pPr>
            <a:r>
              <a:rPr lang="en-GB" sz="1200" b="0" strike="noStrike" spc="-1" dirty="0">
                <a:latin typeface="Arial"/>
              </a:rPr>
              <a:t>Reduce to A5 on copier</a:t>
            </a: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506477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1 minute (+ 5 minutes for following 8 slides)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introduce/consolidate SSC </a:t>
            </a:r>
            <a:r>
              <a:rPr lang="en-GB" b="1" dirty="0"/>
              <a:t>[</a:t>
            </a:r>
            <a:r>
              <a:rPr lang="en-GB" b="1" dirty="0" err="1"/>
              <a:t>SFe</a:t>
            </a:r>
            <a:r>
              <a:rPr lang="en-GB" b="1" dirty="0"/>
              <a:t>]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1. Practise the pronunciation of the </a:t>
            </a:r>
            <a:r>
              <a:rPr lang="en-GB" b="1" dirty="0"/>
              <a:t>individual SSC [</a:t>
            </a:r>
            <a:r>
              <a:rPr lang="en-GB" b="1" dirty="0" err="1"/>
              <a:t>SFe</a:t>
            </a:r>
            <a:r>
              <a:rPr lang="en-GB" b="1" dirty="0"/>
              <a:t>] </a:t>
            </a:r>
            <a:r>
              <a:rPr lang="en-GB" dirty="0"/>
              <a:t>and then the </a:t>
            </a:r>
            <a:r>
              <a:rPr lang="en-GB" b="1" dirty="0"/>
              <a:t>source</a:t>
            </a:r>
            <a:r>
              <a:rPr lang="en-GB" dirty="0"/>
              <a:t> word again ‘</a:t>
            </a:r>
            <a:r>
              <a:rPr lang="en-GB" b="1" dirty="0" err="1"/>
              <a:t>timide</a:t>
            </a:r>
            <a:r>
              <a:rPr lang="en-GB" dirty="0"/>
              <a:t>’ (with gesture, if using).</a:t>
            </a:r>
            <a:br>
              <a:rPr lang="en-GB" dirty="0"/>
            </a:br>
            <a:r>
              <a:rPr lang="en-GB" dirty="0"/>
              <a:t>2. Then present and elicit the pronunciation of the four </a:t>
            </a:r>
            <a:r>
              <a:rPr lang="en-GB" b="1" dirty="0"/>
              <a:t>cluster</a:t>
            </a:r>
            <a:r>
              <a:rPr lang="en-GB" dirty="0"/>
              <a:t> words.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Frequency: </a:t>
            </a:r>
            <a:br>
              <a:rPr lang="en-GB" dirty="0"/>
            </a:br>
            <a:r>
              <a:rPr lang="en-GB" b="1" dirty="0"/>
              <a:t>monde</a:t>
            </a:r>
            <a:r>
              <a:rPr lang="en-GB" dirty="0"/>
              <a:t> [77] </a:t>
            </a:r>
            <a:r>
              <a:rPr lang="en-GB" b="1" dirty="0" err="1"/>
              <a:t>moderne</a:t>
            </a:r>
            <a:r>
              <a:rPr lang="en-GB" b="1" dirty="0"/>
              <a:t> </a:t>
            </a:r>
            <a:r>
              <a:rPr lang="en-GB" b="0" dirty="0"/>
              <a:t>[1239]</a:t>
            </a:r>
            <a:r>
              <a:rPr lang="en-GB" dirty="0"/>
              <a:t> </a:t>
            </a:r>
            <a:r>
              <a:rPr lang="en-GB" b="1" dirty="0"/>
              <a:t>centre </a:t>
            </a:r>
            <a:r>
              <a:rPr lang="en-GB" dirty="0"/>
              <a:t>[491] </a:t>
            </a:r>
            <a:r>
              <a:rPr lang="en-GB" b="1" dirty="0"/>
              <a:t>vie</a:t>
            </a:r>
            <a:r>
              <a:rPr lang="en-GB" dirty="0"/>
              <a:t> [132] </a:t>
            </a:r>
            <a:r>
              <a:rPr lang="en-GB" b="1" dirty="0" err="1"/>
              <a:t>douze</a:t>
            </a:r>
            <a:r>
              <a:rPr lang="en-GB" dirty="0"/>
              <a:t> [1664] </a:t>
            </a:r>
            <a:r>
              <a:rPr lang="en-GB" b="1" dirty="0" err="1"/>
              <a:t>timide</a:t>
            </a:r>
            <a:r>
              <a:rPr lang="en-GB" b="1" dirty="0"/>
              <a:t> </a:t>
            </a:r>
            <a:r>
              <a:rPr lang="en-GB" dirty="0"/>
              <a:t>[3835]</a:t>
            </a:r>
            <a:br>
              <a:rPr lang="en-GB" dirty="0"/>
            </a:br>
            <a:r>
              <a:rPr lang="en-GB" sz="1200" b="0" i="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Source: </a:t>
            </a:r>
            <a:r>
              <a:rPr lang="en-GB" sz="1200" dirty="0" err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Londsale</a:t>
            </a:r>
            <a:r>
              <a:rPr lang="en-GB" sz="12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D., &amp; Le Bras, Y. (2009). </a:t>
            </a:r>
            <a:r>
              <a:rPr lang="en-GB" sz="1200" i="1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Frequency Dictionary of French: Core vocabulary for learners </a:t>
            </a:r>
            <a:r>
              <a:rPr lang="en-GB" sz="12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London: Routledge.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2708956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HANDOUT</a:t>
            </a: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strike="noStrike" spc="-1" dirty="0">
                <a:latin typeface="Arial"/>
              </a:rPr>
              <a:t>Reduce to A5 on copier</a:t>
            </a: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511192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 minutes (8 slides)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practise aural recognition of the presence of </a:t>
            </a:r>
            <a:r>
              <a:rPr lang="en-GB" b="0" dirty="0" err="1"/>
              <a:t>SFe</a:t>
            </a:r>
            <a:r>
              <a:rPr lang="en-GB" b="0" dirty="0"/>
              <a:t> contrasted with SFC (Silent Final Consonant) when there is no ‘e’.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listen to the word.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Pupils respond ‘avec ‘e’’ if they decide there is a </a:t>
            </a:r>
            <a:r>
              <a:rPr lang="en-GB" dirty="0" err="1"/>
              <a:t>SFe</a:t>
            </a:r>
            <a:r>
              <a:rPr lang="en-GB" dirty="0"/>
              <a:t> and ‘sans ‘e’’ if they decided there is no ‘e’.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remove the rectangle to see the presence or absence of ‘e’.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again to bring up the corresponding emoji, and ensure that pupils are clear about the meaning of the word (i.e. smart for a masculine noun/male person)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Repeat steps 1-4 for the next 7 slides.</a:t>
            </a:r>
          </a:p>
          <a:p>
            <a:endParaRPr lang="en-US" b="0" dirty="0"/>
          </a:p>
          <a:p>
            <a:r>
              <a:rPr lang="en-US" b="1" dirty="0"/>
              <a:t>Transcript: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/>
              <a:t>élegant</a:t>
            </a:r>
            <a:endParaRPr lang="en-US" b="1" dirty="0"/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[2/8]</a:t>
            </a:r>
            <a:endParaRPr lang="en-GB" dirty="0"/>
          </a:p>
          <a:p>
            <a:endParaRPr lang="en-US" b="0" dirty="0"/>
          </a:p>
          <a:p>
            <a:r>
              <a:rPr lang="en-US" b="1" dirty="0"/>
              <a:t>Transcript: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/>
              <a:t>importante</a:t>
            </a:r>
            <a:endParaRPr lang="en-US" b="1" dirty="0"/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05107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[3/8]</a:t>
            </a:r>
            <a:endParaRPr lang="en-GB" dirty="0"/>
          </a:p>
          <a:p>
            <a:endParaRPr lang="en-US" b="0" dirty="0"/>
          </a:p>
          <a:p>
            <a:r>
              <a:rPr lang="en-US" b="1" dirty="0"/>
              <a:t>Transcript: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/>
              <a:t>indépendante</a:t>
            </a:r>
            <a:endParaRPr lang="en-US" b="1" dirty="0"/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26752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[4/8]</a:t>
            </a:r>
            <a:endParaRPr lang="en-GB" dirty="0"/>
          </a:p>
          <a:p>
            <a:endParaRPr lang="en-US" b="0" dirty="0"/>
          </a:p>
          <a:p>
            <a:r>
              <a:rPr lang="en-US" b="1" dirty="0"/>
              <a:t>Transcript: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/>
              <a:t>amusant</a:t>
            </a:r>
            <a:endParaRPr lang="en-US" b="1" dirty="0"/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78221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[5/8]</a:t>
            </a:r>
            <a:endParaRPr lang="en-GB" dirty="0"/>
          </a:p>
          <a:p>
            <a:endParaRPr lang="en-US" b="0" dirty="0"/>
          </a:p>
          <a:p>
            <a:r>
              <a:rPr lang="en-US" b="1" dirty="0"/>
              <a:t>Transcript: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/>
              <a:t>inquiet</a:t>
            </a:r>
            <a:endParaRPr lang="en-US" b="1" dirty="0"/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89211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[6/8]</a:t>
            </a:r>
            <a:endParaRPr lang="en-GB" dirty="0"/>
          </a:p>
          <a:p>
            <a:endParaRPr lang="en-US" b="0" dirty="0"/>
          </a:p>
          <a:p>
            <a:r>
              <a:rPr lang="en-US" b="1" dirty="0"/>
              <a:t>Transcript: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/>
              <a:t>lourde</a:t>
            </a: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Frequency of unknown words:</a:t>
            </a:r>
            <a:br>
              <a:rPr lang="en-GB" dirty="0"/>
            </a:br>
            <a:r>
              <a:rPr lang="en-GB" dirty="0" err="1"/>
              <a:t>boîte</a:t>
            </a:r>
            <a:r>
              <a:rPr lang="en-GB" dirty="0"/>
              <a:t> [1771]</a:t>
            </a: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54617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[7/8]</a:t>
            </a:r>
            <a:endParaRPr lang="en-GB" dirty="0"/>
          </a:p>
          <a:p>
            <a:endParaRPr lang="en-US" b="0" dirty="0"/>
          </a:p>
          <a:p>
            <a:r>
              <a:rPr lang="en-US" b="1" dirty="0"/>
              <a:t>Transcript: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intelligent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83356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088587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56825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2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880905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02865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568469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331987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173190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347198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314497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083332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377115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56706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399957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301074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3928619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778085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78878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08974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73314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30876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9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9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87540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35977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9367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364057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1253267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13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3.png"/><Relationship Id="rId5" Type="http://schemas.openxmlformats.org/officeDocument/2006/relationships/audio" Target="../media/audio9.wav"/><Relationship Id="rId4" Type="http://schemas.openxmlformats.org/officeDocument/2006/relationships/audio" Target="../media/audio1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3.png"/><Relationship Id="rId7" Type="http://schemas.openxmlformats.org/officeDocument/2006/relationships/audio" Target="../media/audio13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12.wav"/><Relationship Id="rId5" Type="http://schemas.openxmlformats.org/officeDocument/2006/relationships/audio" Target="../media/audio11.wav"/><Relationship Id="rId10" Type="http://schemas.openxmlformats.org/officeDocument/2006/relationships/audio" Target="../media/audio15.wav"/><Relationship Id="rId4" Type="http://schemas.openxmlformats.org/officeDocument/2006/relationships/audio" Target="../media/audio10.wav"/><Relationship Id="rId9" Type="http://schemas.openxmlformats.org/officeDocument/2006/relationships/audio" Target="../media/audio14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20.wav"/><Relationship Id="rId13" Type="http://schemas.openxmlformats.org/officeDocument/2006/relationships/audio" Target="../media/audio24.wav"/><Relationship Id="rId18" Type="http://schemas.openxmlformats.org/officeDocument/2006/relationships/image" Target="../media/image24.png"/><Relationship Id="rId3" Type="http://schemas.openxmlformats.org/officeDocument/2006/relationships/image" Target="../media/image13.png"/><Relationship Id="rId7" Type="http://schemas.openxmlformats.org/officeDocument/2006/relationships/audio" Target="../media/audio19.wav"/><Relationship Id="rId12" Type="http://schemas.openxmlformats.org/officeDocument/2006/relationships/audio" Target="../media/audio23.wav"/><Relationship Id="rId17" Type="http://schemas.openxmlformats.org/officeDocument/2006/relationships/audio" Target="../media/audio28.wav"/><Relationship Id="rId2" Type="http://schemas.openxmlformats.org/officeDocument/2006/relationships/notesSlide" Target="../notesSlides/notesSlide12.xml"/><Relationship Id="rId16" Type="http://schemas.openxmlformats.org/officeDocument/2006/relationships/audio" Target="../media/audio27.wav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18.wav"/><Relationship Id="rId11" Type="http://schemas.openxmlformats.org/officeDocument/2006/relationships/image" Target="../media/image25.png"/><Relationship Id="rId5" Type="http://schemas.openxmlformats.org/officeDocument/2006/relationships/audio" Target="../media/audio17.wav"/><Relationship Id="rId15" Type="http://schemas.openxmlformats.org/officeDocument/2006/relationships/audio" Target="../media/audio26.wav"/><Relationship Id="rId10" Type="http://schemas.openxmlformats.org/officeDocument/2006/relationships/audio" Target="../media/audio22.wav"/><Relationship Id="rId19" Type="http://schemas.openxmlformats.org/officeDocument/2006/relationships/image" Target="../media/image26.png"/><Relationship Id="rId4" Type="http://schemas.openxmlformats.org/officeDocument/2006/relationships/audio" Target="../media/audio16.wav"/><Relationship Id="rId9" Type="http://schemas.openxmlformats.org/officeDocument/2006/relationships/audio" Target="../media/audio21.wav"/><Relationship Id="rId14" Type="http://schemas.openxmlformats.org/officeDocument/2006/relationships/audio" Target="../media/audio25.wav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svg"/><Relationship Id="rId3" Type="http://schemas.openxmlformats.org/officeDocument/2006/relationships/image" Target="../media/image25.png"/><Relationship Id="rId7" Type="http://schemas.openxmlformats.org/officeDocument/2006/relationships/image" Target="../media/image28.svg"/><Relationship Id="rId12" Type="http://schemas.openxmlformats.org/officeDocument/2006/relationships/image" Target="../media/image33.png"/><Relationship Id="rId17" Type="http://schemas.openxmlformats.org/officeDocument/2006/relationships/image" Target="../media/image38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37.gi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11" Type="http://schemas.openxmlformats.org/officeDocument/2006/relationships/image" Target="../media/image32.svg"/><Relationship Id="rId5" Type="http://schemas.openxmlformats.org/officeDocument/2006/relationships/image" Target="../media/image2.gif"/><Relationship Id="rId15" Type="http://schemas.openxmlformats.org/officeDocument/2006/relationships/image" Target="../media/image36.svg"/><Relationship Id="rId10" Type="http://schemas.openxmlformats.org/officeDocument/2006/relationships/image" Target="../media/image31.png"/><Relationship Id="rId4" Type="http://schemas.openxmlformats.org/officeDocument/2006/relationships/audio" Target="../media/audio29.wav"/><Relationship Id="rId9" Type="http://schemas.openxmlformats.org/officeDocument/2006/relationships/image" Target="../media/image30.svg"/><Relationship Id="rId1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png"/><Relationship Id="rId5" Type="http://schemas.openxmlformats.org/officeDocument/2006/relationships/image" Target="../media/image41.svg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gif"/><Relationship Id="rId13" Type="http://schemas.openxmlformats.org/officeDocument/2006/relationships/image" Target="../media/image51.png"/><Relationship Id="rId3" Type="http://schemas.openxmlformats.org/officeDocument/2006/relationships/image" Target="../media/image39.png"/><Relationship Id="rId7" Type="http://schemas.openxmlformats.org/officeDocument/2006/relationships/image" Target="../media/image45.gif"/><Relationship Id="rId12" Type="http://schemas.openxmlformats.org/officeDocument/2006/relationships/image" Target="../media/image5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gif"/><Relationship Id="rId11" Type="http://schemas.openxmlformats.org/officeDocument/2006/relationships/image" Target="../media/image49.gif"/><Relationship Id="rId5" Type="http://schemas.openxmlformats.org/officeDocument/2006/relationships/image" Target="../media/image41.svg"/><Relationship Id="rId15" Type="http://schemas.openxmlformats.org/officeDocument/2006/relationships/image" Target="../media/image53.png"/><Relationship Id="rId10" Type="http://schemas.openxmlformats.org/officeDocument/2006/relationships/image" Target="../media/image48.gif"/><Relationship Id="rId4" Type="http://schemas.openxmlformats.org/officeDocument/2006/relationships/image" Target="../media/image40.png"/><Relationship Id="rId9" Type="http://schemas.openxmlformats.org/officeDocument/2006/relationships/image" Target="../media/image47.gif"/><Relationship Id="rId14" Type="http://schemas.openxmlformats.org/officeDocument/2006/relationships/image" Target="../media/image52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gif"/><Relationship Id="rId13" Type="http://schemas.openxmlformats.org/officeDocument/2006/relationships/image" Target="../media/image54.gif"/><Relationship Id="rId3" Type="http://schemas.openxmlformats.org/officeDocument/2006/relationships/image" Target="../media/image39.png"/><Relationship Id="rId7" Type="http://schemas.openxmlformats.org/officeDocument/2006/relationships/image" Target="../media/image50.png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gif"/><Relationship Id="rId11" Type="http://schemas.openxmlformats.org/officeDocument/2006/relationships/image" Target="../media/image51.png"/><Relationship Id="rId5" Type="http://schemas.openxmlformats.org/officeDocument/2006/relationships/image" Target="../media/image41.svg"/><Relationship Id="rId15" Type="http://schemas.openxmlformats.org/officeDocument/2006/relationships/image" Target="../media/image48.gif"/><Relationship Id="rId10" Type="http://schemas.openxmlformats.org/officeDocument/2006/relationships/image" Target="../media/image44.gif"/><Relationship Id="rId4" Type="http://schemas.openxmlformats.org/officeDocument/2006/relationships/image" Target="../media/image40.png"/><Relationship Id="rId9" Type="http://schemas.openxmlformats.org/officeDocument/2006/relationships/image" Target="../media/image49.gif"/><Relationship Id="rId14" Type="http://schemas.openxmlformats.org/officeDocument/2006/relationships/image" Target="../media/image45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gif"/><Relationship Id="rId13" Type="http://schemas.openxmlformats.org/officeDocument/2006/relationships/image" Target="../media/image54.gif"/><Relationship Id="rId3" Type="http://schemas.openxmlformats.org/officeDocument/2006/relationships/image" Target="../media/image39.png"/><Relationship Id="rId7" Type="http://schemas.openxmlformats.org/officeDocument/2006/relationships/image" Target="../media/image50.png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gif"/><Relationship Id="rId11" Type="http://schemas.openxmlformats.org/officeDocument/2006/relationships/image" Target="../media/image51.png"/><Relationship Id="rId5" Type="http://schemas.openxmlformats.org/officeDocument/2006/relationships/image" Target="../media/image41.svg"/><Relationship Id="rId15" Type="http://schemas.openxmlformats.org/officeDocument/2006/relationships/image" Target="../media/image48.gif"/><Relationship Id="rId10" Type="http://schemas.openxmlformats.org/officeDocument/2006/relationships/image" Target="../media/image44.gif"/><Relationship Id="rId4" Type="http://schemas.openxmlformats.org/officeDocument/2006/relationships/image" Target="../media/image40.png"/><Relationship Id="rId9" Type="http://schemas.openxmlformats.org/officeDocument/2006/relationships/image" Target="../media/image49.gif"/><Relationship Id="rId14" Type="http://schemas.openxmlformats.org/officeDocument/2006/relationships/image" Target="../media/image45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gif"/><Relationship Id="rId13" Type="http://schemas.openxmlformats.org/officeDocument/2006/relationships/image" Target="../media/image51.png"/><Relationship Id="rId3" Type="http://schemas.openxmlformats.org/officeDocument/2006/relationships/image" Target="../media/image39.png"/><Relationship Id="rId7" Type="http://schemas.openxmlformats.org/officeDocument/2006/relationships/image" Target="../media/image45.gif"/><Relationship Id="rId12" Type="http://schemas.openxmlformats.org/officeDocument/2006/relationships/image" Target="../media/image5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gif"/><Relationship Id="rId11" Type="http://schemas.openxmlformats.org/officeDocument/2006/relationships/image" Target="../media/image49.gif"/><Relationship Id="rId5" Type="http://schemas.openxmlformats.org/officeDocument/2006/relationships/image" Target="../media/image41.svg"/><Relationship Id="rId15" Type="http://schemas.openxmlformats.org/officeDocument/2006/relationships/image" Target="../media/image53.png"/><Relationship Id="rId10" Type="http://schemas.openxmlformats.org/officeDocument/2006/relationships/image" Target="../media/image48.gif"/><Relationship Id="rId4" Type="http://schemas.openxmlformats.org/officeDocument/2006/relationships/image" Target="../media/image40.png"/><Relationship Id="rId9" Type="http://schemas.openxmlformats.org/officeDocument/2006/relationships/image" Target="../media/image47.gif"/><Relationship Id="rId14" Type="http://schemas.openxmlformats.org/officeDocument/2006/relationships/image" Target="../media/image52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4.gif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5.gif"/><Relationship Id="rId5" Type="http://schemas.openxmlformats.org/officeDocument/2006/relationships/audio" Target="../media/audio3.wav"/><Relationship Id="rId4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6.gif"/><Relationship Id="rId5" Type="http://schemas.openxmlformats.org/officeDocument/2006/relationships/audio" Target="../media/audio4.wav"/><Relationship Id="rId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7.gif"/><Relationship Id="rId5" Type="http://schemas.openxmlformats.org/officeDocument/2006/relationships/audio" Target="../media/audio5.wav"/><Relationship Id="rId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8.gif"/><Relationship Id="rId5" Type="http://schemas.openxmlformats.org/officeDocument/2006/relationships/audio" Target="../media/audio6.wav"/><Relationship Id="rId4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13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9.png"/><Relationship Id="rId5" Type="http://schemas.openxmlformats.org/officeDocument/2006/relationships/audio" Target="../media/audio7.wav"/><Relationship Id="rId4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2.gif"/><Relationship Id="rId5" Type="http://schemas.openxmlformats.org/officeDocument/2006/relationships/audio" Target="../media/audio8.wav"/><Relationship Id="rId4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8;p2" descr="background rectangle">
            <a:extLst>
              <a:ext uri="{FF2B5EF4-FFF2-40B4-BE49-F238E27FC236}">
                <a16:creationId xmlns:a16="http://schemas.microsoft.com/office/drawing/2014/main" id="{E0BAEEB9-F9C8-475A-8C67-B800A4FD4040}"/>
              </a:ext>
            </a:extLst>
          </p:cNvPr>
          <p:cNvSpPr/>
          <p:nvPr/>
        </p:nvSpPr>
        <p:spPr>
          <a:xfrm>
            <a:off x="-4016" y="0"/>
            <a:ext cx="4350984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ADD2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0" name="Google Shape;100;p2"/>
          <p:cNvSpPr/>
          <p:nvPr/>
        </p:nvSpPr>
        <p:spPr>
          <a:xfrm>
            <a:off x="6368181" y="4734448"/>
            <a:ext cx="3750377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Clr>
                <a:srgbClr val="FF3333"/>
              </a:buClr>
              <a:buSzPts val="9600"/>
            </a:pPr>
            <a:r>
              <a:rPr lang="en-GB" sz="9600" dirty="0">
                <a:solidFill>
                  <a:srgbClr val="0070C0"/>
                </a:solidFill>
                <a:latin typeface="Modern Love" panose="04090805081005020601" pitchFamily="82" charset="0"/>
                <a:ea typeface="STHupo" panose="02010800040101010101" pitchFamily="2" charset="-122"/>
                <a:cs typeface="Aharoni" panose="02010803020104030203" pitchFamily="2" charset="-79"/>
                <a:sym typeface="Arial"/>
              </a:rPr>
              <a:t>bleu</a:t>
            </a:r>
            <a:endParaRPr lang="en-GB" sz="9600" dirty="0">
              <a:solidFill>
                <a:srgbClr val="0070C0"/>
              </a:solidFill>
              <a:latin typeface="Modern Love" panose="04090805081005020601" pitchFamily="82" charset="0"/>
              <a:ea typeface="STHupo" panose="02010800040101010101" pitchFamily="2" charset="-122"/>
              <a:cs typeface="Aharoni" panose="02010803020104030203" pitchFamily="2" charset="-79"/>
            </a:endParaRPr>
          </a:p>
        </p:txBody>
      </p:sp>
      <p:sp>
        <p:nvSpPr>
          <p:cNvPr id="101" name="Google Shape;101;p2"/>
          <p:cNvSpPr txBox="1"/>
          <p:nvPr/>
        </p:nvSpPr>
        <p:spPr>
          <a:xfrm>
            <a:off x="0" y="6334820"/>
            <a:ext cx="435098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Follow ups 1-5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E28BE7-8949-4E49-A98F-68B6A8E0D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450" y="163664"/>
            <a:ext cx="3798534" cy="1325563"/>
          </a:xfrm>
        </p:spPr>
        <p:txBody>
          <a:bodyPr>
            <a:noAutofit/>
          </a:bodyPr>
          <a:lstStyle/>
          <a:p>
            <a:pPr algn="ctr"/>
            <a:r>
              <a:rPr lang="en-GB" sz="3600" b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Saying what I and others have</a:t>
            </a:r>
            <a:br>
              <a:rPr lang="en-GB" sz="36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</a:br>
            <a:endParaRPr lang="en-GB" sz="3600" dirty="0"/>
          </a:p>
        </p:txBody>
      </p:sp>
      <p:pic>
        <p:nvPicPr>
          <p:cNvPr id="9" name="Picture 8" descr="A picture containing text, electronics, computer, display&#10;&#10;Description automatically generated">
            <a:extLst>
              <a:ext uri="{FF2B5EF4-FFF2-40B4-BE49-F238E27FC236}">
                <a16:creationId xmlns:a16="http://schemas.microsoft.com/office/drawing/2014/main" id="{E1AE3098-F0A5-44EB-9088-BD4E70A686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507" y="375430"/>
            <a:ext cx="5084505" cy="4359018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2FE0514-AC4B-4CA5-ADA8-72C3BAD1222C}"/>
              </a:ext>
            </a:extLst>
          </p:cNvPr>
          <p:cNvGrpSpPr/>
          <p:nvPr/>
        </p:nvGrpSpPr>
        <p:grpSpPr>
          <a:xfrm>
            <a:off x="259399" y="1840768"/>
            <a:ext cx="3260048" cy="1888550"/>
            <a:chOff x="315854" y="1338744"/>
            <a:chExt cx="3260048" cy="1888550"/>
          </a:xfrm>
        </p:grpSpPr>
        <p:pic>
          <p:nvPicPr>
            <p:cNvPr id="10" name="Picture 9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781F7C9F-AC06-4F3C-A1A7-32A6E35749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7453"/>
            <a:stretch/>
          </p:blipFill>
          <p:spPr>
            <a:xfrm>
              <a:off x="315854" y="1338744"/>
              <a:ext cx="2605247" cy="1888550"/>
            </a:xfrm>
            <a:prstGeom prst="ellipse">
              <a:avLst/>
            </a:prstGeom>
          </p:spPr>
        </p:pic>
        <p:pic>
          <p:nvPicPr>
            <p:cNvPr id="11" name="Picture 10" descr="A picture containing vector graphics&#10;&#10;Description automatically generated">
              <a:extLst>
                <a:ext uri="{FF2B5EF4-FFF2-40B4-BE49-F238E27FC236}">
                  <a16:creationId xmlns:a16="http://schemas.microsoft.com/office/drawing/2014/main" id="{2B8E4F7A-4B37-4A1A-B9F9-4991119235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b="68759"/>
            <a:stretch/>
          </p:blipFill>
          <p:spPr>
            <a:xfrm>
              <a:off x="1836377" y="1703294"/>
              <a:ext cx="1739525" cy="1524000"/>
            </a:xfrm>
            <a:prstGeom prst="ellipse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FD24DF8A-E621-4909-BAA9-4441119E5047}"/>
              </a:ext>
            </a:extLst>
          </p:cNvPr>
          <p:cNvSpPr txBox="1"/>
          <p:nvPr/>
        </p:nvSpPr>
        <p:spPr>
          <a:xfrm>
            <a:off x="527910" y="3638038"/>
            <a:ext cx="40824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un jour horrible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66AEEE4-7585-431D-A7B0-BE5714F67E9E}"/>
              </a:ext>
            </a:extLst>
          </p:cNvPr>
          <p:cNvSpPr txBox="1"/>
          <p:nvPr/>
        </p:nvSpPr>
        <p:spPr>
          <a:xfrm>
            <a:off x="9628094" y="6488983"/>
            <a:ext cx="25639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Term 1 Week 8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5AD19556-E243-4B47-A3DA-4C64F155D4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05984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écouter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itle 3">
            <a:hlinkClick r:id="" action="ppaction://noaction">
              <a:snd r:embed="rId4" name="il_ou_ils.wav"/>
            </a:hlinkClick>
            <a:extLst>
              <a:ext uri="{FF2B5EF4-FFF2-40B4-BE49-F238E27FC236}">
                <a16:creationId xmlns:a16="http://schemas.microsoft.com/office/drawing/2014/main" id="{8D25FE69-5337-48CA-810A-E3F41D98DC78}"/>
              </a:ext>
            </a:extLst>
          </p:cNvPr>
          <p:cNvSpPr txBox="1">
            <a:spLocks/>
          </p:cNvSpPr>
          <p:nvPr/>
        </p:nvSpPr>
        <p:spPr>
          <a:xfrm>
            <a:off x="44104" y="-98943"/>
            <a:ext cx="1492300" cy="1325563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[</a:t>
            </a:r>
            <a:r>
              <a:rPr kumimoji="0" lang="en-GB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Sfe</a:t>
            </a: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]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3" name="Action Button: Blank 22">
            <a:hlinkClick r:id="" action="ppaction://noaction" highlightClick="1">
              <a:snd r:embed="rId5" name="interessante.wav"/>
            </a:hlinkClick>
            <a:extLst>
              <a:ext uri="{FF2B5EF4-FFF2-40B4-BE49-F238E27FC236}">
                <a16:creationId xmlns:a16="http://schemas.microsoft.com/office/drawing/2014/main" id="{153707AE-F458-4A0B-8D3E-265231A61898}"/>
              </a:ext>
            </a:extLst>
          </p:cNvPr>
          <p:cNvSpPr/>
          <p:nvPr/>
        </p:nvSpPr>
        <p:spPr>
          <a:xfrm>
            <a:off x="3490099" y="5013631"/>
            <a:ext cx="729625" cy="706883"/>
          </a:xfrm>
          <a:prstGeom prst="actionButtonBlank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8</a:t>
            </a:r>
          </a:p>
        </p:txBody>
      </p:sp>
      <p:sp>
        <p:nvSpPr>
          <p:cNvPr id="18" name="Title 3">
            <a:hlinkClick r:id="" action="ppaction://noaction">
              <a:snd r:embed="rId4" name="il_ou_ils.wav"/>
            </a:hlinkClick>
            <a:extLst>
              <a:ext uri="{FF2B5EF4-FFF2-40B4-BE49-F238E27FC236}">
                <a16:creationId xmlns:a16="http://schemas.microsoft.com/office/drawing/2014/main" id="{DC4E3C19-2579-452E-BC04-B7C642E564B5}"/>
              </a:ext>
            </a:extLst>
          </p:cNvPr>
          <p:cNvSpPr txBox="1">
            <a:spLocks/>
          </p:cNvSpPr>
          <p:nvPr/>
        </p:nvSpPr>
        <p:spPr>
          <a:xfrm>
            <a:off x="4006364" y="4704290"/>
            <a:ext cx="4482176" cy="1325563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intéressante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940EB97-C083-446D-BC2C-223FDDF4FECA}"/>
              </a:ext>
            </a:extLst>
          </p:cNvPr>
          <p:cNvSpPr/>
          <p:nvPr/>
        </p:nvSpPr>
        <p:spPr>
          <a:xfrm>
            <a:off x="7665580" y="4943274"/>
            <a:ext cx="822960" cy="777240"/>
          </a:xfrm>
          <a:prstGeom prst="rect">
            <a:avLst/>
          </a:prstGeom>
          <a:solidFill>
            <a:srgbClr val="FF0066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?</a:t>
            </a:r>
          </a:p>
        </p:txBody>
      </p:sp>
      <p:pic>
        <p:nvPicPr>
          <p:cNvPr id="4" name="Picture 3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3E5CB93B-9512-40F0-A2DE-26A19A9ED9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5349" y="1208183"/>
            <a:ext cx="2321302" cy="361908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2F1B050-9AFC-428E-A2DE-F1E94F3F2CFA}"/>
              </a:ext>
            </a:extLst>
          </p:cNvPr>
          <p:cNvSpPr/>
          <p:nvPr/>
        </p:nvSpPr>
        <p:spPr>
          <a:xfrm>
            <a:off x="6286716" y="3680130"/>
            <a:ext cx="46442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l’activité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est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intéressante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!</a:t>
            </a:r>
          </a:p>
        </p:txBody>
      </p:sp>
      <p:pic>
        <p:nvPicPr>
          <p:cNvPr id="14" name="Graphic 13" descr="Line arrow Clockwise curve">
            <a:extLst>
              <a:ext uri="{FF2B5EF4-FFF2-40B4-BE49-F238E27FC236}">
                <a16:creationId xmlns:a16="http://schemas.microsoft.com/office/drawing/2014/main" id="{2E4ABC6B-B2A6-4E32-825F-C2666EBA45B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5020093" flipH="1">
            <a:off x="6854797" y="2171209"/>
            <a:ext cx="1908796" cy="1878888"/>
          </a:xfrm>
          <a:prstGeom prst="rect">
            <a:avLst/>
          </a:prstGeom>
        </p:spPr>
      </p:pic>
      <p:sp>
        <p:nvSpPr>
          <p:cNvPr id="15" name="Title 3">
            <a:extLst>
              <a:ext uri="{FF2B5EF4-FFF2-40B4-BE49-F238E27FC236}">
                <a16:creationId xmlns:a16="http://schemas.microsoft.com/office/drawing/2014/main" id="{367E2F1D-6701-4566-AB51-E96FA913B534}"/>
              </a:ext>
            </a:extLst>
          </p:cNvPr>
          <p:cNvSpPr txBox="1">
            <a:spLocks/>
          </p:cNvSpPr>
          <p:nvPr/>
        </p:nvSpPr>
        <p:spPr>
          <a:xfrm>
            <a:off x="1536404" y="-114142"/>
            <a:ext cx="7600612" cy="1325563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Écoute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C’est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avec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‘e’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ou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sans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‘e’ 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3944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2628475" cy="523220"/>
          </a:xfrm>
        </p:spPr>
        <p:txBody>
          <a:bodyPr>
            <a:noAutofit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2:</a:t>
            </a:r>
            <a:endParaRPr lang="en-GB" sz="3200" dirty="0"/>
          </a:p>
        </p:txBody>
      </p:sp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1B358180-1BC9-4A27-868D-E80A3DD3D3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8" name="Google Shape;167;p2">
            <a:extLst>
              <a:ext uri="{FF2B5EF4-FFF2-40B4-BE49-F238E27FC236}">
                <a16:creationId xmlns:a16="http://schemas.microsoft.com/office/drawing/2014/main" id="{902E972D-C34D-455A-AF67-2812DC919E85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0EC95B7E-4F95-405E-9FED-BA58E0D258C5}"/>
              </a:ext>
            </a:extLst>
          </p:cNvPr>
          <p:cNvGraphicFramePr>
            <a:graphicFrameLocks noGrp="1"/>
          </p:cNvGraphicFramePr>
          <p:nvPr/>
        </p:nvGraphicFramePr>
        <p:xfrm>
          <a:off x="51098" y="1347717"/>
          <a:ext cx="877820" cy="508459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77820">
                  <a:extLst>
                    <a:ext uri="{9D8B030D-6E8A-4147-A177-3AD203B41FA5}">
                      <a16:colId xmlns:a16="http://schemas.microsoft.com/office/drawing/2014/main" val="893164677"/>
                    </a:ext>
                  </a:extLst>
                </a:gridCol>
              </a:tblGrid>
              <a:tr h="847432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94241438"/>
                  </a:ext>
                </a:extLst>
              </a:tr>
              <a:tr h="847432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92491689"/>
                  </a:ext>
                </a:extLst>
              </a:tr>
              <a:tr h="847432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68099985"/>
                  </a:ext>
                </a:extLst>
              </a:tr>
              <a:tr h="847432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43233831"/>
                  </a:ext>
                </a:extLst>
              </a:tr>
              <a:tr h="847432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40292567"/>
                  </a:ext>
                </a:extLst>
              </a:tr>
              <a:tr h="847432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86482193"/>
                  </a:ext>
                </a:extLst>
              </a:tr>
            </a:tbl>
          </a:graphicData>
        </a:graphic>
      </p:graphicFrame>
      <p:sp>
        <p:nvSpPr>
          <p:cNvPr id="28" name="Oval 27">
            <a:hlinkClick r:id="" action="ppaction://noaction">
              <a:snd r:embed="rId4" name="F_tu_as.wav"/>
            </a:hlinkClick>
            <a:extLst>
              <a:ext uri="{FF2B5EF4-FFF2-40B4-BE49-F238E27FC236}">
                <a16:creationId xmlns:a16="http://schemas.microsoft.com/office/drawing/2014/main" id="{9F6D4A21-5845-4A24-B40D-86A2F6E46EC9}"/>
              </a:ext>
            </a:extLst>
          </p:cNvPr>
          <p:cNvSpPr/>
          <p:nvPr/>
        </p:nvSpPr>
        <p:spPr>
          <a:xfrm>
            <a:off x="605341" y="1431743"/>
            <a:ext cx="551774" cy="47161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29" name="Oval 28">
            <a:hlinkClick r:id="" action="ppaction://noaction">
              <a:snd r:embed="rId5" name="F_tu_es.wav"/>
            </a:hlinkClick>
            <a:extLst>
              <a:ext uri="{FF2B5EF4-FFF2-40B4-BE49-F238E27FC236}">
                <a16:creationId xmlns:a16="http://schemas.microsoft.com/office/drawing/2014/main" id="{1E1E03EE-CBCE-430A-A69E-52F76B63F297}"/>
              </a:ext>
            </a:extLst>
          </p:cNvPr>
          <p:cNvSpPr/>
          <p:nvPr/>
        </p:nvSpPr>
        <p:spPr>
          <a:xfrm>
            <a:off x="607339" y="2350939"/>
            <a:ext cx="551774" cy="47161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30" name="Oval 29">
            <a:hlinkClick r:id="" action="ppaction://noaction">
              <a:snd r:embed="rId6" name="F_il_a.wav"/>
            </a:hlinkClick>
            <a:extLst>
              <a:ext uri="{FF2B5EF4-FFF2-40B4-BE49-F238E27FC236}">
                <a16:creationId xmlns:a16="http://schemas.microsoft.com/office/drawing/2014/main" id="{989D5382-4191-4E9E-BDA6-958D8D3288E7}"/>
              </a:ext>
            </a:extLst>
          </p:cNvPr>
          <p:cNvSpPr/>
          <p:nvPr/>
        </p:nvSpPr>
        <p:spPr>
          <a:xfrm>
            <a:off x="605341" y="3285579"/>
            <a:ext cx="551774" cy="47161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31" name="Oval 30">
            <a:hlinkClick r:id="" action="ppaction://noaction">
              <a:snd r:embed="rId7" name="F_il_est.wav"/>
            </a:hlinkClick>
            <a:extLst>
              <a:ext uri="{FF2B5EF4-FFF2-40B4-BE49-F238E27FC236}">
                <a16:creationId xmlns:a16="http://schemas.microsoft.com/office/drawing/2014/main" id="{CAF7EBF4-44BB-4D54-87E0-94CE4359F0AC}"/>
              </a:ext>
            </a:extLst>
          </p:cNvPr>
          <p:cNvSpPr/>
          <p:nvPr/>
        </p:nvSpPr>
        <p:spPr>
          <a:xfrm>
            <a:off x="605341" y="4267771"/>
            <a:ext cx="551774" cy="47161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pic>
        <p:nvPicPr>
          <p:cNvPr id="51" name="Picture 50" descr="C:\Users\wdj\Google Drive\Primary\Y5 SoW\From Tracy\Pronouns\he.png">
            <a:extLst>
              <a:ext uri="{FF2B5EF4-FFF2-40B4-BE49-F238E27FC236}">
                <a16:creationId xmlns:a16="http://schemas.microsoft.com/office/drawing/2014/main" id="{12356AAF-2BEF-4A2B-B399-1C28AE90CA57}"/>
              </a:ext>
            </a:extLst>
          </p:cNvPr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351"/>
          <a:stretch/>
        </p:blipFill>
        <p:spPr bwMode="auto">
          <a:xfrm>
            <a:off x="6870143" y="1799577"/>
            <a:ext cx="2908782" cy="3757743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B9CBF8D0-EA97-48B4-9D2A-D6C39B51A365}"/>
              </a:ext>
            </a:extLst>
          </p:cNvPr>
          <p:cNvSpPr txBox="1"/>
          <p:nvPr/>
        </p:nvSpPr>
        <p:spPr>
          <a:xfrm>
            <a:off x="170631" y="770820"/>
            <a:ext cx="1053111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Listen carefully, then 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practise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saying these words: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495B0143-EC5A-4A7C-9213-151192403DFB}"/>
              </a:ext>
            </a:extLst>
          </p:cNvPr>
          <p:cNvSpPr txBox="1"/>
          <p:nvPr/>
        </p:nvSpPr>
        <p:spPr>
          <a:xfrm>
            <a:off x="1315928" y="1483357"/>
            <a:ext cx="618796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tu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[you have]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D38CE837-05AE-4AA1-8960-49B15B8643F6}"/>
              </a:ext>
            </a:extLst>
          </p:cNvPr>
          <p:cNvSpPr txBox="1"/>
          <p:nvPr/>
        </p:nvSpPr>
        <p:spPr>
          <a:xfrm>
            <a:off x="1300935" y="3280780"/>
            <a:ext cx="444555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Il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[he has]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4DC694C4-4D75-42BD-AE9D-5A0740657F59}"/>
              </a:ext>
            </a:extLst>
          </p:cNvPr>
          <p:cNvSpPr txBox="1"/>
          <p:nvPr/>
        </p:nvSpPr>
        <p:spPr>
          <a:xfrm>
            <a:off x="1300935" y="2350939"/>
            <a:ext cx="311549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tu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[you are]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891B4808-0A13-4313-A1EF-2577D26F9338}"/>
              </a:ext>
            </a:extLst>
          </p:cNvPr>
          <p:cNvSpPr txBox="1"/>
          <p:nvPr/>
        </p:nvSpPr>
        <p:spPr>
          <a:xfrm>
            <a:off x="1300935" y="4277720"/>
            <a:ext cx="479506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il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st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[he is]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9" name="Oval 58">
            <a:hlinkClick r:id="" action="ppaction://noaction">
              <a:snd r:embed="rId9" name="F_elle_a.wav"/>
            </a:hlinkClick>
            <a:extLst>
              <a:ext uri="{FF2B5EF4-FFF2-40B4-BE49-F238E27FC236}">
                <a16:creationId xmlns:a16="http://schemas.microsoft.com/office/drawing/2014/main" id="{36F4F607-8F07-4B8D-A12C-E791B6E3E721}"/>
              </a:ext>
            </a:extLst>
          </p:cNvPr>
          <p:cNvSpPr/>
          <p:nvPr/>
        </p:nvSpPr>
        <p:spPr>
          <a:xfrm>
            <a:off x="620334" y="5196874"/>
            <a:ext cx="551774" cy="47161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60" name="Oval 59">
            <a:hlinkClick r:id="" action="ppaction://noaction">
              <a:snd r:embed="rId10" name="F_elle_est.wav"/>
            </a:hlinkClick>
            <a:extLst>
              <a:ext uri="{FF2B5EF4-FFF2-40B4-BE49-F238E27FC236}">
                <a16:creationId xmlns:a16="http://schemas.microsoft.com/office/drawing/2014/main" id="{6CA1B8AE-1CA0-4270-9037-AC6110787EED}"/>
              </a:ext>
            </a:extLst>
          </p:cNvPr>
          <p:cNvSpPr/>
          <p:nvPr/>
        </p:nvSpPr>
        <p:spPr>
          <a:xfrm>
            <a:off x="620334" y="6179066"/>
            <a:ext cx="551774" cy="47161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E3E6EF56-9158-49E6-9882-D8DCF5CB04EE}"/>
              </a:ext>
            </a:extLst>
          </p:cNvPr>
          <p:cNvSpPr txBox="1"/>
          <p:nvPr/>
        </p:nvSpPr>
        <p:spPr>
          <a:xfrm>
            <a:off x="1315928" y="5192075"/>
            <a:ext cx="444555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ell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[she has]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F2DB21CA-46C0-4453-AF0B-6B38FE28A42F}"/>
              </a:ext>
            </a:extLst>
          </p:cNvPr>
          <p:cNvSpPr txBox="1"/>
          <p:nvPr/>
        </p:nvSpPr>
        <p:spPr>
          <a:xfrm>
            <a:off x="1315928" y="6189015"/>
            <a:ext cx="479506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elle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st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[she is]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67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54" grpId="0"/>
      <p:bldP spid="55" grpId="0"/>
      <p:bldP spid="58" grpId="0"/>
      <p:bldP spid="61" grpId="0"/>
      <p:bldP spid="6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7BA0A203-6A36-4770-8B28-B753A414D376}"/>
              </a:ext>
            </a:extLst>
          </p:cNvPr>
          <p:cNvGraphicFramePr>
            <a:graphicFrameLocks noGrp="1"/>
          </p:cNvGraphicFramePr>
          <p:nvPr/>
        </p:nvGraphicFramePr>
        <p:xfrm>
          <a:off x="944402" y="1336476"/>
          <a:ext cx="10637998" cy="510707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47037">
                  <a:extLst>
                    <a:ext uri="{9D8B030D-6E8A-4147-A177-3AD203B41FA5}">
                      <a16:colId xmlns:a16="http://schemas.microsoft.com/office/drawing/2014/main" val="2241522789"/>
                    </a:ext>
                  </a:extLst>
                </a:gridCol>
                <a:gridCol w="1766054">
                  <a:extLst>
                    <a:ext uri="{9D8B030D-6E8A-4147-A177-3AD203B41FA5}">
                      <a16:colId xmlns:a16="http://schemas.microsoft.com/office/drawing/2014/main" val="2827761080"/>
                    </a:ext>
                  </a:extLst>
                </a:gridCol>
                <a:gridCol w="7324907">
                  <a:extLst>
                    <a:ext uri="{9D8B030D-6E8A-4147-A177-3AD203B41FA5}">
                      <a16:colId xmlns:a16="http://schemas.microsoft.com/office/drawing/2014/main" val="3938303714"/>
                    </a:ext>
                  </a:extLst>
                </a:gridCol>
              </a:tblGrid>
              <a:tr h="851179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il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est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| a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6877876"/>
                  </a:ext>
                </a:extLst>
              </a:tr>
              <a:tr h="851179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Le chat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est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| a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95563306"/>
                  </a:ext>
                </a:extLst>
              </a:tr>
              <a:tr h="851179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Tu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as | es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21398270"/>
                  </a:ext>
                </a:extLst>
              </a:tr>
              <a:tr h="851179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Tu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es | as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41863993"/>
                  </a:ext>
                </a:extLst>
              </a:tr>
              <a:tr h="851179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Elle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 | </a:t>
                      </a:r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est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33714947"/>
                  </a:ext>
                </a:extLst>
              </a:tr>
              <a:tr h="851179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Il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est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|a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13296852"/>
                  </a:ext>
                </a:extLst>
              </a:tr>
            </a:tbl>
          </a:graphicData>
        </a:graphic>
      </p:graphicFrame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2628475" cy="523220"/>
          </a:xfrm>
        </p:spPr>
        <p:txBody>
          <a:bodyPr>
            <a:noAutofit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2:</a:t>
            </a:r>
            <a:endParaRPr lang="en-GB" sz="3200" dirty="0"/>
          </a:p>
        </p:txBody>
      </p:sp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1B358180-1BC9-4A27-868D-E80A3DD3D3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6F703126-0E39-4933-9ADF-5C44832214E5}"/>
              </a:ext>
            </a:extLst>
          </p:cNvPr>
          <p:cNvSpPr txBox="1">
            <a:spLocks/>
          </p:cNvSpPr>
          <p:nvPr/>
        </p:nvSpPr>
        <p:spPr>
          <a:xfrm>
            <a:off x="10950576" y="1059840"/>
            <a:ext cx="1241424" cy="4248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écouter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sp>
        <p:nvSpPr>
          <p:cNvPr id="12" name="CustomShape 3">
            <a:extLst>
              <a:ext uri="{FF2B5EF4-FFF2-40B4-BE49-F238E27FC236}">
                <a16:creationId xmlns:a16="http://schemas.microsoft.com/office/drawing/2014/main" id="{976A85E5-4281-4E0F-BAB0-72DE6B3B6253}"/>
              </a:ext>
            </a:extLst>
          </p:cNvPr>
          <p:cNvSpPr/>
          <p:nvPr/>
        </p:nvSpPr>
        <p:spPr>
          <a:xfrm>
            <a:off x="123171" y="667370"/>
            <a:ext cx="5081876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Écoute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.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C’est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a(s)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ou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es(t) ? 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" name="Google Shape;167;p2">
            <a:extLst>
              <a:ext uri="{FF2B5EF4-FFF2-40B4-BE49-F238E27FC236}">
                <a16:creationId xmlns:a16="http://schemas.microsoft.com/office/drawing/2014/main" id="{902E972D-C34D-455A-AF67-2812DC919E85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0B498460-6718-4F8C-AD84-302E3E660069}"/>
              </a:ext>
            </a:extLst>
          </p:cNvPr>
          <p:cNvSpPr/>
          <p:nvPr/>
        </p:nvSpPr>
        <p:spPr>
          <a:xfrm>
            <a:off x="3371840" y="1535829"/>
            <a:ext cx="749251" cy="53997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0EC95B7E-4F95-405E-9FED-BA58E0D258C5}"/>
              </a:ext>
            </a:extLst>
          </p:cNvPr>
          <p:cNvGraphicFramePr>
            <a:graphicFrameLocks noGrp="1"/>
          </p:cNvGraphicFramePr>
          <p:nvPr/>
        </p:nvGraphicFramePr>
        <p:xfrm>
          <a:off x="51098" y="1347717"/>
          <a:ext cx="877820" cy="508459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77820">
                  <a:extLst>
                    <a:ext uri="{9D8B030D-6E8A-4147-A177-3AD203B41FA5}">
                      <a16:colId xmlns:a16="http://schemas.microsoft.com/office/drawing/2014/main" val="893164677"/>
                    </a:ext>
                  </a:extLst>
                </a:gridCol>
              </a:tblGrid>
              <a:tr h="847432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94241438"/>
                  </a:ext>
                </a:extLst>
              </a:tr>
              <a:tr h="847432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92491689"/>
                  </a:ext>
                </a:extLst>
              </a:tr>
              <a:tr h="847432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68099985"/>
                  </a:ext>
                </a:extLst>
              </a:tr>
              <a:tr h="847432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43233831"/>
                  </a:ext>
                </a:extLst>
              </a:tr>
              <a:tr h="847432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40292567"/>
                  </a:ext>
                </a:extLst>
              </a:tr>
              <a:tr h="847432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86482193"/>
                  </a:ext>
                </a:extLst>
              </a:tr>
            </a:tbl>
          </a:graphicData>
        </a:graphic>
      </p:graphicFrame>
      <p:sp>
        <p:nvSpPr>
          <p:cNvPr id="28" name="Oval 27">
            <a:hlinkClick r:id="" action="ppaction://noaction">
              <a:snd r:embed="rId4" name="F_il_est_beep.wav"/>
            </a:hlinkClick>
            <a:extLst>
              <a:ext uri="{FF2B5EF4-FFF2-40B4-BE49-F238E27FC236}">
                <a16:creationId xmlns:a16="http://schemas.microsoft.com/office/drawing/2014/main" id="{9F6D4A21-5845-4A24-B40D-86A2F6E46EC9}"/>
              </a:ext>
            </a:extLst>
          </p:cNvPr>
          <p:cNvSpPr/>
          <p:nvPr/>
        </p:nvSpPr>
        <p:spPr>
          <a:xfrm>
            <a:off x="222781" y="1522344"/>
            <a:ext cx="551774" cy="47161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29" name="Oval 28">
            <a:hlinkClick r:id="" action="ppaction://noaction">
              <a:snd r:embed="rId5" name="F_le_chat_a_beep.wav"/>
            </a:hlinkClick>
            <a:extLst>
              <a:ext uri="{FF2B5EF4-FFF2-40B4-BE49-F238E27FC236}">
                <a16:creationId xmlns:a16="http://schemas.microsoft.com/office/drawing/2014/main" id="{1E1E03EE-CBCE-430A-A69E-52F76B63F297}"/>
              </a:ext>
            </a:extLst>
          </p:cNvPr>
          <p:cNvSpPr/>
          <p:nvPr/>
        </p:nvSpPr>
        <p:spPr>
          <a:xfrm>
            <a:off x="221863" y="2409738"/>
            <a:ext cx="551774" cy="47161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30" name="Oval 29">
            <a:hlinkClick r:id="" action="ppaction://noaction">
              <a:snd r:embed="rId6" name="F_tu_as_beep.wav"/>
            </a:hlinkClick>
            <a:extLst>
              <a:ext uri="{FF2B5EF4-FFF2-40B4-BE49-F238E27FC236}">
                <a16:creationId xmlns:a16="http://schemas.microsoft.com/office/drawing/2014/main" id="{989D5382-4191-4E9E-BDA6-958D8D3288E7}"/>
              </a:ext>
            </a:extLst>
          </p:cNvPr>
          <p:cNvSpPr/>
          <p:nvPr/>
        </p:nvSpPr>
        <p:spPr>
          <a:xfrm>
            <a:off x="232136" y="3236360"/>
            <a:ext cx="551774" cy="47161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31" name="Oval 30">
            <a:hlinkClick r:id="" action="ppaction://noaction">
              <a:snd r:embed="rId7" name="F_tu_es_beep.wav"/>
            </a:hlinkClick>
            <a:extLst>
              <a:ext uri="{FF2B5EF4-FFF2-40B4-BE49-F238E27FC236}">
                <a16:creationId xmlns:a16="http://schemas.microsoft.com/office/drawing/2014/main" id="{CAF7EBF4-44BB-4D54-87E0-94CE4359F0AC}"/>
              </a:ext>
            </a:extLst>
          </p:cNvPr>
          <p:cNvSpPr/>
          <p:nvPr/>
        </p:nvSpPr>
        <p:spPr>
          <a:xfrm>
            <a:off x="221863" y="4122302"/>
            <a:ext cx="551774" cy="47161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32" name="Oval 31">
            <a:hlinkClick r:id="" action="ppaction://noaction">
              <a:snd r:embed="rId8" name="F_elle_a_beep.wav"/>
            </a:hlinkClick>
            <a:extLst>
              <a:ext uri="{FF2B5EF4-FFF2-40B4-BE49-F238E27FC236}">
                <a16:creationId xmlns:a16="http://schemas.microsoft.com/office/drawing/2014/main" id="{E4445B7B-B8A9-4B80-8313-72B122803D4F}"/>
              </a:ext>
            </a:extLst>
          </p:cNvPr>
          <p:cNvSpPr/>
          <p:nvPr/>
        </p:nvSpPr>
        <p:spPr>
          <a:xfrm>
            <a:off x="232136" y="5008244"/>
            <a:ext cx="551774" cy="47161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33" name="Oval 32">
            <a:hlinkClick r:id="" action="ppaction://noaction">
              <a:snd r:embed="rId9" name="F_il_est_beep2.wav"/>
            </a:hlinkClick>
            <a:extLst>
              <a:ext uri="{FF2B5EF4-FFF2-40B4-BE49-F238E27FC236}">
                <a16:creationId xmlns:a16="http://schemas.microsoft.com/office/drawing/2014/main" id="{A9A89C6B-6039-430D-B837-972A0B3FBF68}"/>
              </a:ext>
            </a:extLst>
          </p:cNvPr>
          <p:cNvSpPr/>
          <p:nvPr/>
        </p:nvSpPr>
        <p:spPr>
          <a:xfrm>
            <a:off x="232136" y="5828851"/>
            <a:ext cx="551774" cy="47161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36" name="CustomShape 3">
            <a:hlinkClick r:id="" action="ppaction://noaction">
              <a:snd r:embed="rId10" name="Ecris_les_anniversaires.wav"/>
            </a:hlinkClick>
            <a:extLst>
              <a:ext uri="{FF2B5EF4-FFF2-40B4-BE49-F238E27FC236}">
                <a16:creationId xmlns:a16="http://schemas.microsoft.com/office/drawing/2014/main" id="{F4B44D6C-4A43-44C9-A1EE-C93E097A685F}"/>
              </a:ext>
            </a:extLst>
          </p:cNvPr>
          <p:cNvSpPr/>
          <p:nvPr/>
        </p:nvSpPr>
        <p:spPr>
          <a:xfrm>
            <a:off x="6599935" y="655747"/>
            <a:ext cx="5081876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C’est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quoi ?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37" name="Picture 36" descr="Icon&#10;&#10;Description automatically generated">
            <a:extLst>
              <a:ext uri="{FF2B5EF4-FFF2-40B4-BE49-F238E27FC236}">
                <a16:creationId xmlns:a16="http://schemas.microsoft.com/office/drawing/2014/main" id="{945C2659-32F2-495F-8207-950D26A0BBE7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9140" y="1525034"/>
            <a:ext cx="1101542" cy="1101542"/>
          </a:xfrm>
          <a:prstGeom prst="rect">
            <a:avLst/>
          </a:prstGeom>
        </p:spPr>
      </p:pic>
      <p:sp>
        <p:nvSpPr>
          <p:cNvPr id="38" name="Title 2">
            <a:extLst>
              <a:ext uri="{FF2B5EF4-FFF2-40B4-BE49-F238E27FC236}">
                <a16:creationId xmlns:a16="http://schemas.microsoft.com/office/drawing/2014/main" id="{403977CE-F416-45DA-8147-2668ADBD4F25}"/>
              </a:ext>
            </a:extLst>
          </p:cNvPr>
          <p:cNvSpPr txBox="1">
            <a:spLocks/>
          </p:cNvSpPr>
          <p:nvPr/>
        </p:nvSpPr>
        <p:spPr>
          <a:xfrm>
            <a:off x="11325911" y="2559015"/>
            <a:ext cx="648000" cy="374973"/>
          </a:xfrm>
          <a:prstGeom prst="rect">
            <a:avLst/>
          </a:prstGeom>
          <a:solidFill>
            <a:srgbClr val="786EB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lire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EEE4851C-461F-4599-A0FD-9A3058356039}"/>
              </a:ext>
            </a:extLst>
          </p:cNvPr>
          <p:cNvSpPr/>
          <p:nvPr/>
        </p:nvSpPr>
        <p:spPr>
          <a:xfrm>
            <a:off x="2751499" y="2409738"/>
            <a:ext cx="889778" cy="53997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aphicFrame>
        <p:nvGraphicFramePr>
          <p:cNvPr id="46" name="Table 3">
            <a:extLst>
              <a:ext uri="{FF2B5EF4-FFF2-40B4-BE49-F238E27FC236}">
                <a16:creationId xmlns:a16="http://schemas.microsoft.com/office/drawing/2014/main" id="{00836A3E-598D-4579-8DC5-7FCF04863172}"/>
              </a:ext>
            </a:extLst>
          </p:cNvPr>
          <p:cNvGraphicFramePr>
            <a:graphicFrameLocks noGrp="1"/>
          </p:cNvGraphicFramePr>
          <p:nvPr/>
        </p:nvGraphicFramePr>
        <p:xfrm>
          <a:off x="35614" y="1365347"/>
          <a:ext cx="877820" cy="508459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77820">
                  <a:extLst>
                    <a:ext uri="{9D8B030D-6E8A-4147-A177-3AD203B41FA5}">
                      <a16:colId xmlns:a16="http://schemas.microsoft.com/office/drawing/2014/main" val="893164677"/>
                    </a:ext>
                  </a:extLst>
                </a:gridCol>
              </a:tblGrid>
              <a:tr h="847432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94241438"/>
                  </a:ext>
                </a:extLst>
              </a:tr>
              <a:tr h="847432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92491689"/>
                  </a:ext>
                </a:extLst>
              </a:tr>
              <a:tr h="847432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68099985"/>
                  </a:ext>
                </a:extLst>
              </a:tr>
              <a:tr h="847432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43233831"/>
                  </a:ext>
                </a:extLst>
              </a:tr>
              <a:tr h="847432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40292567"/>
                  </a:ext>
                </a:extLst>
              </a:tr>
              <a:tr h="847432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86482193"/>
                  </a:ext>
                </a:extLst>
              </a:tr>
            </a:tbl>
          </a:graphicData>
        </a:graphic>
      </p:graphicFrame>
      <p:sp>
        <p:nvSpPr>
          <p:cNvPr id="52" name="Oval 51">
            <a:hlinkClick r:id="" action="ppaction://noaction">
              <a:snd r:embed="rId12" name="F_il_est_content.wav"/>
            </a:hlinkClick>
            <a:extLst>
              <a:ext uri="{FF2B5EF4-FFF2-40B4-BE49-F238E27FC236}">
                <a16:creationId xmlns:a16="http://schemas.microsoft.com/office/drawing/2014/main" id="{541CEEAA-8132-4A10-9EB6-63209097EBA6}"/>
              </a:ext>
            </a:extLst>
          </p:cNvPr>
          <p:cNvSpPr/>
          <p:nvPr/>
        </p:nvSpPr>
        <p:spPr>
          <a:xfrm>
            <a:off x="219654" y="1515260"/>
            <a:ext cx="551774" cy="471614"/>
          </a:xfrm>
          <a:prstGeom prst="ellipse">
            <a:avLst/>
          </a:prstGeom>
          <a:solidFill>
            <a:srgbClr val="92D050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57" name="Oval 56">
            <a:hlinkClick r:id="" action="ppaction://noaction">
              <a:snd r:embed="rId13" name="F_le_chat_a_une_souris.wav"/>
            </a:hlinkClick>
            <a:extLst>
              <a:ext uri="{FF2B5EF4-FFF2-40B4-BE49-F238E27FC236}">
                <a16:creationId xmlns:a16="http://schemas.microsoft.com/office/drawing/2014/main" id="{9F4C1A24-D519-4889-B063-5ED3ED361EF2}"/>
              </a:ext>
            </a:extLst>
          </p:cNvPr>
          <p:cNvSpPr/>
          <p:nvPr/>
        </p:nvSpPr>
        <p:spPr>
          <a:xfrm>
            <a:off x="218736" y="2415011"/>
            <a:ext cx="551774" cy="471614"/>
          </a:xfrm>
          <a:prstGeom prst="ellipse">
            <a:avLst/>
          </a:prstGeom>
          <a:solidFill>
            <a:srgbClr val="92D050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64" name="Oval 63">
            <a:hlinkClick r:id="" action="ppaction://noaction">
              <a:snd r:embed="rId14" name="F_tu_as_un_sac_lourd.wav"/>
            </a:hlinkClick>
            <a:extLst>
              <a:ext uri="{FF2B5EF4-FFF2-40B4-BE49-F238E27FC236}">
                <a16:creationId xmlns:a16="http://schemas.microsoft.com/office/drawing/2014/main" id="{ADDBF11B-FA76-4D7B-8A07-40E43E0D4D89}"/>
              </a:ext>
            </a:extLst>
          </p:cNvPr>
          <p:cNvSpPr/>
          <p:nvPr/>
        </p:nvSpPr>
        <p:spPr>
          <a:xfrm>
            <a:off x="229009" y="3241633"/>
            <a:ext cx="551774" cy="471614"/>
          </a:xfrm>
          <a:prstGeom prst="ellipse">
            <a:avLst/>
          </a:prstGeom>
          <a:solidFill>
            <a:srgbClr val="92D050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65" name="Oval 64">
            <a:hlinkClick r:id="" action="ppaction://noaction">
              <a:snd r:embed="rId15" name="F_tu_es_timide.wav"/>
            </a:hlinkClick>
            <a:extLst>
              <a:ext uri="{FF2B5EF4-FFF2-40B4-BE49-F238E27FC236}">
                <a16:creationId xmlns:a16="http://schemas.microsoft.com/office/drawing/2014/main" id="{493692EB-9284-4030-A77F-3D41B35F495F}"/>
              </a:ext>
            </a:extLst>
          </p:cNvPr>
          <p:cNvSpPr/>
          <p:nvPr/>
        </p:nvSpPr>
        <p:spPr>
          <a:xfrm>
            <a:off x="218736" y="4127575"/>
            <a:ext cx="551774" cy="471614"/>
          </a:xfrm>
          <a:prstGeom prst="ellipse">
            <a:avLst/>
          </a:prstGeom>
          <a:solidFill>
            <a:srgbClr val="92D050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66" name="Oval 65">
            <a:hlinkClick r:id="" action="ppaction://noaction">
              <a:snd r:embed="rId16" name="F_elle_a_une_tache_independante.wav"/>
            </a:hlinkClick>
            <a:extLst>
              <a:ext uri="{FF2B5EF4-FFF2-40B4-BE49-F238E27FC236}">
                <a16:creationId xmlns:a16="http://schemas.microsoft.com/office/drawing/2014/main" id="{5C32C7DA-F35B-41B0-A346-C515C8769BD9}"/>
              </a:ext>
            </a:extLst>
          </p:cNvPr>
          <p:cNvSpPr/>
          <p:nvPr/>
        </p:nvSpPr>
        <p:spPr>
          <a:xfrm>
            <a:off x="216652" y="5001160"/>
            <a:ext cx="551774" cy="471614"/>
          </a:xfrm>
          <a:prstGeom prst="ellipse">
            <a:avLst/>
          </a:prstGeom>
          <a:solidFill>
            <a:srgbClr val="92D050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67" name="Oval 66">
            <a:hlinkClick r:id="" action="ppaction://noaction">
              <a:snd r:embed="rId17" name="F_il_est_elegant.wav"/>
            </a:hlinkClick>
            <a:extLst>
              <a:ext uri="{FF2B5EF4-FFF2-40B4-BE49-F238E27FC236}">
                <a16:creationId xmlns:a16="http://schemas.microsoft.com/office/drawing/2014/main" id="{CDFDB6D3-9501-4D63-93E3-8767CEC52F99}"/>
              </a:ext>
            </a:extLst>
          </p:cNvPr>
          <p:cNvSpPr/>
          <p:nvPr/>
        </p:nvSpPr>
        <p:spPr>
          <a:xfrm>
            <a:off x="229009" y="5834124"/>
            <a:ext cx="551774" cy="471614"/>
          </a:xfrm>
          <a:prstGeom prst="ellipse">
            <a:avLst/>
          </a:prstGeom>
          <a:solidFill>
            <a:srgbClr val="92D050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7714C0C2-E63A-46D7-BD52-865B79862B96}"/>
              </a:ext>
            </a:extLst>
          </p:cNvPr>
          <p:cNvSpPr/>
          <p:nvPr/>
        </p:nvSpPr>
        <p:spPr>
          <a:xfrm>
            <a:off x="3255908" y="3236360"/>
            <a:ext cx="889778" cy="53997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65F58D6D-924D-432C-ADBA-64AFE231971C}"/>
              </a:ext>
            </a:extLst>
          </p:cNvPr>
          <p:cNvSpPr/>
          <p:nvPr/>
        </p:nvSpPr>
        <p:spPr>
          <a:xfrm>
            <a:off x="3240261" y="4078980"/>
            <a:ext cx="889778" cy="53997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2C35EF05-618A-4FDF-A27B-AEE865D02AFE}"/>
              </a:ext>
            </a:extLst>
          </p:cNvPr>
          <p:cNvSpPr/>
          <p:nvPr/>
        </p:nvSpPr>
        <p:spPr>
          <a:xfrm>
            <a:off x="3127661" y="4953369"/>
            <a:ext cx="889778" cy="53997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3E60ECE7-25B0-43CC-9CCB-7D56245F27B5}"/>
              </a:ext>
            </a:extLst>
          </p:cNvPr>
          <p:cNvSpPr/>
          <p:nvPr/>
        </p:nvSpPr>
        <p:spPr>
          <a:xfrm>
            <a:off x="3301010" y="5800553"/>
            <a:ext cx="889778" cy="53997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72" name="Picture 71" descr="C:\Users\wdj\Google Drive\Primary\Y5 SoW\From Tracy\Pronouns\he.png">
            <a:extLst>
              <a:ext uri="{FF2B5EF4-FFF2-40B4-BE49-F238E27FC236}">
                <a16:creationId xmlns:a16="http://schemas.microsoft.com/office/drawing/2014/main" id="{5352EA9E-41F0-4FAB-B09D-25E5111E9045}"/>
              </a:ext>
            </a:extLst>
          </p:cNvPr>
          <p:cNvPicPr/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351"/>
          <a:stretch/>
        </p:blipFill>
        <p:spPr bwMode="auto">
          <a:xfrm>
            <a:off x="827188" y="1277521"/>
            <a:ext cx="688371" cy="88928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A334B94-D7CD-4054-96D5-2FD686EF02CD}"/>
              </a:ext>
            </a:extLst>
          </p:cNvPr>
          <p:cNvSpPr/>
          <p:nvPr/>
        </p:nvSpPr>
        <p:spPr>
          <a:xfrm>
            <a:off x="5940261" y="1529891"/>
            <a:ext cx="393729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content. | un animal.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59EBD326-125B-43C3-B790-3B1E373E03CE}"/>
              </a:ext>
            </a:extLst>
          </p:cNvPr>
          <p:cNvSpPr/>
          <p:nvPr/>
        </p:nvSpPr>
        <p:spPr>
          <a:xfrm>
            <a:off x="5752551" y="2318580"/>
            <a:ext cx="41889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intelligent. |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souris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AEFB6047-E3ED-4E6C-9C66-27B3B33E001A}"/>
              </a:ext>
            </a:extLst>
          </p:cNvPr>
          <p:cNvSpPr/>
          <p:nvPr/>
        </p:nvSpPr>
        <p:spPr>
          <a:xfrm>
            <a:off x="5385220" y="3184754"/>
            <a:ext cx="504497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intéressante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| un sac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lourd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11709295-62A2-46D0-8C2E-51D310FCA859}"/>
              </a:ext>
            </a:extLst>
          </p:cNvPr>
          <p:cNvSpPr/>
          <p:nvPr/>
        </p:nvSpPr>
        <p:spPr>
          <a:xfrm>
            <a:off x="5843922" y="4078980"/>
            <a:ext cx="437972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ami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inquiet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|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timide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D4F6B062-6AD7-4AD0-933B-34864CBB2A1A}"/>
              </a:ext>
            </a:extLst>
          </p:cNvPr>
          <p:cNvSpPr/>
          <p:nvPr/>
        </p:nvSpPr>
        <p:spPr>
          <a:xfrm>
            <a:off x="5752551" y="4956638"/>
            <a:ext cx="44406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élégant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| un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problème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1526AF16-429D-4E1F-B89F-28EFFC345FFC}"/>
              </a:ext>
            </a:extLst>
          </p:cNvPr>
          <p:cNvSpPr/>
          <p:nvPr/>
        </p:nvSpPr>
        <p:spPr>
          <a:xfrm>
            <a:off x="4308002" y="5766818"/>
            <a:ext cx="71994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tâche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indépendante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|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intelligente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F7CFBA43-5A5D-4F2F-A307-F47B3DE96FBD}"/>
              </a:ext>
            </a:extLst>
          </p:cNvPr>
          <p:cNvSpPr/>
          <p:nvPr/>
        </p:nvSpPr>
        <p:spPr>
          <a:xfrm>
            <a:off x="7643446" y="1529891"/>
            <a:ext cx="2234110" cy="50172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Rectangle: Rounded Corners 77">
            <a:extLst>
              <a:ext uri="{FF2B5EF4-FFF2-40B4-BE49-F238E27FC236}">
                <a16:creationId xmlns:a16="http://schemas.microsoft.com/office/drawing/2014/main" id="{78CA655C-133D-4059-BF4B-5A71734FED5D}"/>
              </a:ext>
            </a:extLst>
          </p:cNvPr>
          <p:cNvSpPr/>
          <p:nvPr/>
        </p:nvSpPr>
        <p:spPr>
          <a:xfrm>
            <a:off x="5231113" y="2407549"/>
            <a:ext cx="2675854" cy="40619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Rectangle: Rounded Corners 78">
            <a:extLst>
              <a:ext uri="{FF2B5EF4-FFF2-40B4-BE49-F238E27FC236}">
                <a16:creationId xmlns:a16="http://schemas.microsoft.com/office/drawing/2014/main" id="{F8C5BA51-95F8-4458-A682-2E8413392C27}"/>
              </a:ext>
            </a:extLst>
          </p:cNvPr>
          <p:cNvSpPr/>
          <p:nvPr/>
        </p:nvSpPr>
        <p:spPr>
          <a:xfrm>
            <a:off x="5295540" y="3206245"/>
            <a:ext cx="2750775" cy="57009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Rectangle: Rounded Corners 79">
            <a:extLst>
              <a:ext uri="{FF2B5EF4-FFF2-40B4-BE49-F238E27FC236}">
                <a16:creationId xmlns:a16="http://schemas.microsoft.com/office/drawing/2014/main" id="{C91F02AD-207F-4301-B523-461211DBD568}"/>
              </a:ext>
            </a:extLst>
          </p:cNvPr>
          <p:cNvSpPr/>
          <p:nvPr/>
        </p:nvSpPr>
        <p:spPr>
          <a:xfrm>
            <a:off x="5345290" y="4013079"/>
            <a:ext cx="3517356" cy="57009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A5BDED43-449F-47D7-BCAD-B4FB5F255DB0}"/>
              </a:ext>
            </a:extLst>
          </p:cNvPr>
          <p:cNvSpPr/>
          <p:nvPr/>
        </p:nvSpPr>
        <p:spPr>
          <a:xfrm>
            <a:off x="4892671" y="4953369"/>
            <a:ext cx="2750775" cy="57009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Rectangle: Rounded Corners 81">
            <a:extLst>
              <a:ext uri="{FF2B5EF4-FFF2-40B4-BE49-F238E27FC236}">
                <a16:creationId xmlns:a16="http://schemas.microsoft.com/office/drawing/2014/main" id="{98E2BE45-567D-480E-9B15-8EBE67236AA5}"/>
              </a:ext>
            </a:extLst>
          </p:cNvPr>
          <p:cNvSpPr/>
          <p:nvPr/>
        </p:nvSpPr>
        <p:spPr>
          <a:xfrm>
            <a:off x="4283280" y="5753661"/>
            <a:ext cx="4977852" cy="57009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CF171D6-47DC-4EA0-B001-5C2AB35896F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1519" y="2233627"/>
            <a:ext cx="1057536" cy="732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070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36" grpId="0"/>
      <p:bldP spid="39" grpId="0" animBg="1"/>
      <p:bldP spid="52" grpId="0" animBg="1"/>
      <p:bldP spid="57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13" grpId="0"/>
      <p:bldP spid="73" grpId="0"/>
      <p:bldP spid="74" grpId="0"/>
      <p:bldP spid="75" grpId="0"/>
      <p:bldP spid="76" grpId="0"/>
      <p:bldP spid="77" grpId="0"/>
      <p:bldP spid="14" grpId="0" animBg="1"/>
      <p:bldP spid="78" grpId="0" animBg="1"/>
      <p:bldP spid="79" grpId="0" animBg="1"/>
      <p:bldP spid="80" grpId="0" animBg="1"/>
      <p:bldP spid="81" grpId="0" animBg="1"/>
      <p:bldP spid="8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0B11332-DD10-4B5A-ADB8-BD6294827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529" y="143642"/>
            <a:ext cx="8408414" cy="508891"/>
          </a:xfrm>
        </p:spPr>
        <p:txBody>
          <a:bodyPr>
            <a:normAutofit fontScale="90000"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3: </a:t>
            </a:r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Complète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les </a:t>
            </a:r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phrases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.</a:t>
            </a:r>
            <a:endParaRPr lang="en-GB" sz="3200" dirty="0"/>
          </a:p>
        </p:txBody>
      </p:sp>
      <p:sp>
        <p:nvSpPr>
          <p:cNvPr id="17" name="Google Shape;167;p2">
            <a:extLst>
              <a:ext uri="{FF2B5EF4-FFF2-40B4-BE49-F238E27FC236}">
                <a16:creationId xmlns:a16="http://schemas.microsoft.com/office/drawing/2014/main" id="{218809B7-4F5B-4094-98E3-1B0980F7E7DD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" name="Picture 26" descr="Icon&#10;&#10;Description automatically generated">
            <a:extLst>
              <a:ext uri="{FF2B5EF4-FFF2-40B4-BE49-F238E27FC236}">
                <a16:creationId xmlns:a16="http://schemas.microsoft.com/office/drawing/2014/main" id="{BA54EDF2-552A-45C2-8BBF-9C10BC1CD9B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0458" y="128500"/>
            <a:ext cx="1101542" cy="1101542"/>
          </a:xfrm>
          <a:prstGeom prst="rect">
            <a:avLst/>
          </a:prstGeom>
        </p:spPr>
      </p:pic>
      <p:sp>
        <p:nvSpPr>
          <p:cNvPr id="28" name="Title 2">
            <a:extLst>
              <a:ext uri="{FF2B5EF4-FFF2-40B4-BE49-F238E27FC236}">
                <a16:creationId xmlns:a16="http://schemas.microsoft.com/office/drawing/2014/main" id="{3D8DDF53-8872-4374-B62C-9F733B0BCAEE}"/>
              </a:ext>
            </a:extLst>
          </p:cNvPr>
          <p:cNvSpPr txBox="1">
            <a:spLocks/>
          </p:cNvSpPr>
          <p:nvPr/>
        </p:nvSpPr>
        <p:spPr>
          <a:xfrm>
            <a:off x="11317229" y="1162481"/>
            <a:ext cx="648000" cy="374973"/>
          </a:xfrm>
          <a:prstGeom prst="rect">
            <a:avLst/>
          </a:prstGeom>
          <a:solidFill>
            <a:srgbClr val="786EB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lire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ADDA9E3-98B8-4B21-9F27-F206A6ADA705}"/>
              </a:ext>
            </a:extLst>
          </p:cNvPr>
          <p:cNvSpPr/>
          <p:nvPr/>
        </p:nvSpPr>
        <p:spPr>
          <a:xfrm>
            <a:off x="226771" y="1391980"/>
            <a:ext cx="6819948" cy="5182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Adèle </a:t>
            </a:r>
            <a: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cherche</a:t>
            </a:r>
            <a:r>
              <a:rPr kumimoji="0" lang="de-DE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Médor.  </a:t>
            </a:r>
            <a:br>
              <a:rPr kumimoji="0" lang="de-DE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de-DE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Elle </a:t>
            </a:r>
            <a: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regarde</a:t>
            </a:r>
            <a:r>
              <a:rPr kumimoji="0" lang="de-DE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dans le jardin.  </a:t>
            </a:r>
            <a:br>
              <a:rPr kumimoji="0" lang="de-DE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de-DE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Elle appelle ‚Médor‘ et elle </a:t>
            </a:r>
            <a: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écoute</a:t>
            </a:r>
            <a:r>
              <a:rPr kumimoji="0" lang="de-DE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mais il    </a:t>
            </a:r>
            <a: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est</a:t>
            </a:r>
            <a:r>
              <a:rPr kumimoji="0" lang="de-DE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absent.  </a:t>
            </a:r>
            <a:br>
              <a:rPr kumimoji="0" lang="de-DE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de-DE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Elle  </a:t>
            </a:r>
            <a: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reste  </a:t>
            </a:r>
            <a:r>
              <a:rPr kumimoji="0" lang="de-DE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dans le jardin et elle </a:t>
            </a:r>
            <a: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chante</a:t>
            </a:r>
            <a:r>
              <a:rPr kumimoji="0" lang="de-DE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 </a:t>
            </a:r>
            <a:br>
              <a:rPr kumimoji="0" lang="de-DE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Tout à coup,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Médor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est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 Il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est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heureux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791419B-D201-4D3C-9D90-F05ADAE87B65}"/>
              </a:ext>
            </a:extLst>
          </p:cNvPr>
          <p:cNvSpPr/>
          <p:nvPr/>
        </p:nvSpPr>
        <p:spPr>
          <a:xfrm>
            <a:off x="1475509" y="1479106"/>
            <a:ext cx="1475509" cy="51594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_________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534F7779-A4C1-46AD-A8D9-39AEDBF81CD2}"/>
              </a:ext>
            </a:extLst>
          </p:cNvPr>
          <p:cNvSpPr/>
          <p:nvPr/>
        </p:nvSpPr>
        <p:spPr>
          <a:xfrm>
            <a:off x="942109" y="2205509"/>
            <a:ext cx="1475509" cy="51594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_________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E5A78D45-24EC-4AE1-89A4-06B44D6AC91C}"/>
              </a:ext>
            </a:extLst>
          </p:cNvPr>
          <p:cNvSpPr/>
          <p:nvPr/>
        </p:nvSpPr>
        <p:spPr>
          <a:xfrm>
            <a:off x="4994831" y="2843783"/>
            <a:ext cx="1475509" cy="51594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_________</a:t>
            </a: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B402BCED-062A-41E9-84CB-3EA3789D4449}"/>
              </a:ext>
            </a:extLst>
          </p:cNvPr>
          <p:cNvSpPr/>
          <p:nvPr/>
        </p:nvSpPr>
        <p:spPr>
          <a:xfrm>
            <a:off x="878032" y="4099059"/>
            <a:ext cx="1174171" cy="51594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________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EED15607-42D7-4CED-A5A8-1D969AC82160}"/>
              </a:ext>
            </a:extLst>
          </p:cNvPr>
          <p:cNvSpPr/>
          <p:nvPr/>
        </p:nvSpPr>
        <p:spPr>
          <a:xfrm>
            <a:off x="1371599" y="3446546"/>
            <a:ext cx="1278081" cy="51594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________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2892E9A6-CCDD-43F1-99B3-BA5367BA19C1}"/>
              </a:ext>
            </a:extLst>
          </p:cNvPr>
          <p:cNvSpPr/>
          <p:nvPr/>
        </p:nvSpPr>
        <p:spPr>
          <a:xfrm>
            <a:off x="226771" y="4774813"/>
            <a:ext cx="1475509" cy="51594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_________.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8784FA18-B0EC-4195-B914-7468623F341B}"/>
              </a:ext>
            </a:extLst>
          </p:cNvPr>
          <p:cNvSpPr/>
          <p:nvPr/>
        </p:nvSpPr>
        <p:spPr>
          <a:xfrm>
            <a:off x="5258961" y="5377532"/>
            <a:ext cx="1174171" cy="51594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________</a:t>
            </a:r>
          </a:p>
        </p:txBody>
      </p:sp>
      <p:pic>
        <p:nvPicPr>
          <p:cNvPr id="47" name="Picture 46" descr="A picture containing text&#10;&#10;Description automatically generated">
            <a:hlinkClick r:id="" action="ppaction://noaction">
              <a:snd r:embed="rId4" name="Adele_cherche_Medor_story.wav"/>
            </a:hlinkClick>
            <a:extLst>
              <a:ext uri="{FF2B5EF4-FFF2-40B4-BE49-F238E27FC236}">
                <a16:creationId xmlns:a16="http://schemas.microsoft.com/office/drawing/2014/main" id="{632C7C69-F421-42F9-B0A1-8E88B333128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453"/>
          <a:stretch/>
        </p:blipFill>
        <p:spPr>
          <a:xfrm>
            <a:off x="9007481" y="0"/>
            <a:ext cx="2161439" cy="156683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7FD9D45-A54F-4DC3-B614-50FBB894D3FD}"/>
              </a:ext>
            </a:extLst>
          </p:cNvPr>
          <p:cNvSpPr/>
          <p:nvPr/>
        </p:nvSpPr>
        <p:spPr>
          <a:xfrm>
            <a:off x="189324" y="715084"/>
            <a:ext cx="283443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Où</a:t>
            </a:r>
            <a:r>
              <a:rPr kumimoji="0" lang="es-AR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s-AR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est</a:t>
            </a:r>
            <a:r>
              <a:rPr kumimoji="0" lang="es-AR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s-AR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Médor</a:t>
            </a:r>
            <a:r>
              <a:rPr kumimoji="0" lang="es-AR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?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DAFFC447-4842-4077-9E0C-F751BEADFA33}"/>
              </a:ext>
            </a:extLst>
          </p:cNvPr>
          <p:cNvGraphicFramePr>
            <a:graphicFrameLocks noGrp="1"/>
          </p:cNvGraphicFramePr>
          <p:nvPr/>
        </p:nvGraphicFramePr>
        <p:xfrm>
          <a:off x="9693324" y="2037918"/>
          <a:ext cx="2254154" cy="422952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54154">
                  <a:extLst>
                    <a:ext uri="{9D8B030D-6E8A-4147-A177-3AD203B41FA5}">
                      <a16:colId xmlns:a16="http://schemas.microsoft.com/office/drawing/2014/main" val="95713509"/>
                    </a:ext>
                  </a:extLst>
                </a:gridCol>
              </a:tblGrid>
              <a:tr h="528691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est</a:t>
                      </a:r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61874295"/>
                  </a:ext>
                </a:extLst>
              </a:tr>
              <a:tr h="528691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écoute</a:t>
                      </a:r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81825839"/>
                  </a:ext>
                </a:extLst>
              </a:tr>
              <a:tr h="528691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regarde</a:t>
                      </a:r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58785325"/>
                  </a:ext>
                </a:extLst>
              </a:tr>
              <a:tr h="528691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chante</a:t>
                      </a:r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54952868"/>
                  </a:ext>
                </a:extLst>
              </a:tr>
              <a:tr h="528691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reste</a:t>
                      </a:r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14250807"/>
                  </a:ext>
                </a:extLst>
              </a:tr>
              <a:tr h="528691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est</a:t>
                      </a:r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66482203"/>
                  </a:ext>
                </a:extLst>
              </a:tr>
              <a:tr h="528691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passe</a:t>
                      </a:r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8981440"/>
                  </a:ext>
                </a:extLst>
              </a:tr>
              <a:tr h="528691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cherche</a:t>
                      </a:r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18419129"/>
                  </a:ext>
                </a:extLst>
              </a:tr>
            </a:tbl>
          </a:graphicData>
        </a:graphic>
      </p:graphicFrame>
      <p:pic>
        <p:nvPicPr>
          <p:cNvPr id="10" name="Graphic 9" descr="Magnifying glass">
            <a:extLst>
              <a:ext uri="{FF2B5EF4-FFF2-40B4-BE49-F238E27FC236}">
                <a16:creationId xmlns:a16="http://schemas.microsoft.com/office/drawing/2014/main" id="{80FB8BA6-6FC5-4F5F-BDFC-CC20E2C5BE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894572" y="1356742"/>
            <a:ext cx="637382" cy="637382"/>
          </a:xfrm>
          <a:prstGeom prst="rect">
            <a:avLst/>
          </a:prstGeom>
        </p:spPr>
      </p:pic>
      <p:pic>
        <p:nvPicPr>
          <p:cNvPr id="12" name="Graphic 11" descr="Eyes">
            <a:extLst>
              <a:ext uri="{FF2B5EF4-FFF2-40B4-BE49-F238E27FC236}">
                <a16:creationId xmlns:a16="http://schemas.microsoft.com/office/drawing/2014/main" id="{12F2C337-D8BE-4BB5-8D98-6F9A0FA6DD7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80468" y="1938054"/>
            <a:ext cx="914400" cy="914400"/>
          </a:xfrm>
          <a:prstGeom prst="rect">
            <a:avLst/>
          </a:prstGeom>
        </p:spPr>
      </p:pic>
      <p:pic>
        <p:nvPicPr>
          <p:cNvPr id="14" name="Graphic 13" descr="Ear">
            <a:extLst>
              <a:ext uri="{FF2B5EF4-FFF2-40B4-BE49-F238E27FC236}">
                <a16:creationId xmlns:a16="http://schemas.microsoft.com/office/drawing/2014/main" id="{501DB427-D28B-4477-ABF3-9EFD59119F5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397852" y="2557485"/>
            <a:ext cx="669466" cy="669466"/>
          </a:xfrm>
          <a:prstGeom prst="rect">
            <a:avLst/>
          </a:prstGeom>
        </p:spPr>
      </p:pic>
      <p:pic>
        <p:nvPicPr>
          <p:cNvPr id="19" name="Graphic 18" descr="Music notes">
            <a:extLst>
              <a:ext uri="{FF2B5EF4-FFF2-40B4-BE49-F238E27FC236}">
                <a16:creationId xmlns:a16="http://schemas.microsoft.com/office/drawing/2014/main" id="{AF58A05E-D42B-4417-8F35-5F197C77B5F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10388" y="4512276"/>
            <a:ext cx="670080" cy="670080"/>
          </a:xfrm>
          <a:prstGeom prst="rect">
            <a:avLst/>
          </a:prstGeom>
        </p:spPr>
      </p:pic>
      <p:pic>
        <p:nvPicPr>
          <p:cNvPr id="21" name="Graphic 20" descr="Pause">
            <a:extLst>
              <a:ext uri="{FF2B5EF4-FFF2-40B4-BE49-F238E27FC236}">
                <a16:creationId xmlns:a16="http://schemas.microsoft.com/office/drawing/2014/main" id="{EBF8EA08-D1FF-4988-AF92-9F6343D8FC0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133830" y="3983074"/>
            <a:ext cx="493964" cy="493964"/>
          </a:xfrm>
          <a:prstGeom prst="rect">
            <a:avLst/>
          </a:prstGeom>
        </p:spPr>
      </p:pic>
      <p:pic>
        <p:nvPicPr>
          <p:cNvPr id="23" name="Picture 22" descr="A picture containing text&#10;&#10;Description automatically generated">
            <a:extLst>
              <a:ext uri="{FF2B5EF4-FFF2-40B4-BE49-F238E27FC236}">
                <a16:creationId xmlns:a16="http://schemas.microsoft.com/office/drawing/2014/main" id="{CB5C1CBA-7309-470D-896F-B4AF6D6BCB0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6408" y="5278104"/>
            <a:ext cx="893572" cy="143625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B80006C-216A-45F9-82BE-7CFFB35DE8FD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57" r="-1"/>
          <a:stretch/>
        </p:blipFill>
        <p:spPr>
          <a:xfrm>
            <a:off x="7187044" y="3623940"/>
            <a:ext cx="2417629" cy="3266743"/>
          </a:xfrm>
          <a:prstGeom prst="rect">
            <a:avLst/>
          </a:prstGeom>
        </p:spPr>
      </p:pic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652B57EA-2657-4D09-B052-CB28BEDF7EEB}"/>
              </a:ext>
            </a:extLst>
          </p:cNvPr>
          <p:cNvSpPr/>
          <p:nvPr/>
        </p:nvSpPr>
        <p:spPr>
          <a:xfrm>
            <a:off x="10071208" y="5777326"/>
            <a:ext cx="1498385" cy="41741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AF084F07-D2AB-4284-8C07-5C7FB1BDF522}"/>
              </a:ext>
            </a:extLst>
          </p:cNvPr>
          <p:cNvSpPr/>
          <p:nvPr/>
        </p:nvSpPr>
        <p:spPr>
          <a:xfrm>
            <a:off x="10176272" y="3130260"/>
            <a:ext cx="1498385" cy="41741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A03E574A-681C-4985-A37F-A14E691B9AB3}"/>
              </a:ext>
            </a:extLst>
          </p:cNvPr>
          <p:cNvSpPr/>
          <p:nvPr/>
        </p:nvSpPr>
        <p:spPr>
          <a:xfrm>
            <a:off x="10113551" y="2593976"/>
            <a:ext cx="1498385" cy="41741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75D3F5FF-810D-465C-B986-F9675D66C827}"/>
              </a:ext>
            </a:extLst>
          </p:cNvPr>
          <p:cNvSpPr/>
          <p:nvPr/>
        </p:nvSpPr>
        <p:spPr>
          <a:xfrm>
            <a:off x="10071208" y="2100200"/>
            <a:ext cx="1498385" cy="41741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9ED1ED02-36C5-4A47-B8AD-C3C471C372DF}"/>
              </a:ext>
            </a:extLst>
          </p:cNvPr>
          <p:cNvSpPr/>
          <p:nvPr/>
        </p:nvSpPr>
        <p:spPr>
          <a:xfrm>
            <a:off x="10088200" y="4182033"/>
            <a:ext cx="1498385" cy="41741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B29269A6-D8E1-4CDC-9DF5-DC060474D9B3}"/>
              </a:ext>
            </a:extLst>
          </p:cNvPr>
          <p:cNvSpPr/>
          <p:nvPr/>
        </p:nvSpPr>
        <p:spPr>
          <a:xfrm>
            <a:off x="10088200" y="3681644"/>
            <a:ext cx="1498385" cy="41741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95D6EE19-FC7A-4525-9C22-C109855E30F0}"/>
              </a:ext>
            </a:extLst>
          </p:cNvPr>
          <p:cNvSpPr/>
          <p:nvPr/>
        </p:nvSpPr>
        <p:spPr>
          <a:xfrm>
            <a:off x="10176271" y="4711704"/>
            <a:ext cx="1498385" cy="41741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2983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8" grpId="0" animBg="1"/>
      <p:bldP spid="41" grpId="0" animBg="1"/>
      <p:bldP spid="42" grpId="0" animBg="1"/>
      <p:bldP spid="43" grpId="0" animBg="1"/>
      <p:bldP spid="44" grpId="0" animBg="1"/>
      <p:bldP spid="46" grpId="0" animBg="1"/>
      <p:bldP spid="26" grpId="0" animBg="1"/>
      <p:bldP spid="58" grpId="0" animBg="1"/>
      <p:bldP spid="61" grpId="0" animBg="1"/>
      <p:bldP spid="62" grpId="0" animBg="1"/>
      <p:bldP spid="63" grpId="0" animBg="1"/>
      <p:bldP spid="64" grpId="0" animBg="1"/>
      <p:bldP spid="6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D58E920-5769-461D-BF6A-E26F610CFC7C}"/>
              </a:ext>
            </a:extLst>
          </p:cNvPr>
          <p:cNvSpPr txBox="1"/>
          <p:nvPr/>
        </p:nvSpPr>
        <p:spPr>
          <a:xfrm>
            <a:off x="3139219" y="144150"/>
            <a:ext cx="44419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C’est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a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0" i="1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(has)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ou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est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0" i="1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(is) 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?</a:t>
            </a:r>
            <a:endParaRPr kumimoji="0" lang="es-AR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2869907" cy="523220"/>
          </a:xfrm>
        </p:spPr>
        <p:txBody>
          <a:bodyPr>
            <a:noAutofit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4:</a:t>
            </a:r>
            <a:endParaRPr lang="en-GB" sz="3200" dirty="0"/>
          </a:p>
        </p:txBody>
      </p:sp>
      <p:sp>
        <p:nvSpPr>
          <p:cNvPr id="10" name="Google Shape;167;p2">
            <a:extLst>
              <a:ext uri="{FF2B5EF4-FFF2-40B4-BE49-F238E27FC236}">
                <a16:creationId xmlns:a16="http://schemas.microsoft.com/office/drawing/2014/main" id="{00418407-6382-4C3A-8FB0-7C13A3D9BFEE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Title 2">
            <a:extLst>
              <a:ext uri="{FF2B5EF4-FFF2-40B4-BE49-F238E27FC236}">
                <a16:creationId xmlns:a16="http://schemas.microsoft.com/office/drawing/2014/main" id="{083384D7-E307-4328-BF09-6909F21EC45A}"/>
              </a:ext>
            </a:extLst>
          </p:cNvPr>
          <p:cNvSpPr txBox="1">
            <a:spLocks/>
          </p:cNvSpPr>
          <p:nvPr/>
        </p:nvSpPr>
        <p:spPr>
          <a:xfrm>
            <a:off x="11138681" y="1132247"/>
            <a:ext cx="966950" cy="374973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parler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17" name="Picture 16" descr="Icon&#10;&#10;Description automatically generated">
            <a:extLst>
              <a:ext uri="{FF2B5EF4-FFF2-40B4-BE49-F238E27FC236}">
                <a16:creationId xmlns:a16="http://schemas.microsoft.com/office/drawing/2014/main" id="{A77900AB-9291-40DC-847A-B57FCCFF70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3" name="Graphic 2" descr="User">
            <a:extLst>
              <a:ext uri="{FF2B5EF4-FFF2-40B4-BE49-F238E27FC236}">
                <a16:creationId xmlns:a16="http://schemas.microsoft.com/office/drawing/2014/main" id="{4BFB2C83-B53B-4D8A-8636-7B7EEC35AA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3856" y="2485661"/>
            <a:ext cx="1175085" cy="117508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B5130AC-AB16-46DB-BFFC-006331B43266}"/>
              </a:ext>
            </a:extLst>
          </p:cNvPr>
          <p:cNvSpPr txBox="1"/>
          <p:nvPr/>
        </p:nvSpPr>
        <p:spPr>
          <a:xfrm>
            <a:off x="751376" y="3073203"/>
            <a:ext cx="3651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4E657BE-555C-4C42-A720-691B8AD12CA0}"/>
              </a:ext>
            </a:extLst>
          </p:cNvPr>
          <p:cNvSpPr txBox="1"/>
          <p:nvPr/>
        </p:nvSpPr>
        <p:spPr>
          <a:xfrm>
            <a:off x="1484005" y="3073202"/>
            <a:ext cx="34261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1. Number 1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 dog.</a:t>
            </a: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6F975AD7-DAC4-41E6-A685-0DCADF6B080D}"/>
              </a:ext>
            </a:extLst>
          </p:cNvPr>
          <p:cNvSpPr/>
          <p:nvPr/>
        </p:nvSpPr>
        <p:spPr>
          <a:xfrm>
            <a:off x="1301602" y="1168204"/>
            <a:ext cx="3790950" cy="1504950"/>
          </a:xfrm>
          <a:prstGeom prst="wedgeRoundRectCallout">
            <a:avLst>
              <a:gd name="adj1" fmla="val -45959"/>
              <a:gd name="adj2" fmla="val 75158"/>
              <a:gd name="adj3" fmla="val 16667"/>
            </a:avLst>
          </a:prstGeom>
          <a:solidFill>
            <a:srgbClr val="FF0066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Numéro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1 </a:t>
            </a:r>
            <a:r>
              <a:rPr kumimoji="0" lang="en-GB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un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chien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pic>
        <p:nvPicPr>
          <p:cNvPr id="25" name="Graphic 24" descr="User">
            <a:extLst>
              <a:ext uri="{FF2B5EF4-FFF2-40B4-BE49-F238E27FC236}">
                <a16:creationId xmlns:a16="http://schemas.microsoft.com/office/drawing/2014/main" id="{482693FE-953D-4C60-9293-E1C1A9A8BF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364102" y="2716492"/>
            <a:ext cx="1175085" cy="1175085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4817B47B-E94E-400D-BBD3-7DA136263358}"/>
              </a:ext>
            </a:extLst>
          </p:cNvPr>
          <p:cNvSpPr txBox="1"/>
          <p:nvPr/>
        </p:nvSpPr>
        <p:spPr>
          <a:xfrm>
            <a:off x="10769722" y="3304034"/>
            <a:ext cx="3651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C7C2DBF-5113-4012-8B39-E2D35D874C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94722" y="3660746"/>
            <a:ext cx="1411367" cy="2366535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E0C689E1-5563-4E1C-AA43-DBD1F0277753}"/>
              </a:ext>
            </a:extLst>
          </p:cNvPr>
          <p:cNvSpPr/>
          <p:nvPr/>
        </p:nvSpPr>
        <p:spPr>
          <a:xfrm>
            <a:off x="6154548" y="3247976"/>
            <a:ext cx="2303652" cy="3267123"/>
          </a:xfrm>
          <a:prstGeom prst="ellipse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F2338E5-4B09-4A13-9842-6161842492E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34206" y="3500864"/>
            <a:ext cx="1943100" cy="283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894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 animBg="1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06EBBC53-04AF-44DE-BDA9-AD7CA398AC4C}"/>
              </a:ext>
            </a:extLst>
          </p:cNvPr>
          <p:cNvSpPr/>
          <p:nvPr/>
        </p:nvSpPr>
        <p:spPr>
          <a:xfrm>
            <a:off x="637626" y="34164"/>
            <a:ext cx="177718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Round 1</a:t>
            </a: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49" name="Google Shape;167;p2">
            <a:extLst>
              <a:ext uri="{FF2B5EF4-FFF2-40B4-BE49-F238E27FC236}">
                <a16:creationId xmlns:a16="http://schemas.microsoft.com/office/drawing/2014/main" id="{886C038C-C793-4178-8BE0-359568307137}"/>
              </a:ext>
            </a:extLst>
          </p:cNvPr>
          <p:cNvSpPr/>
          <p:nvPr/>
        </p:nvSpPr>
        <p:spPr>
          <a:xfrm>
            <a:off x="116256" y="63868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2FFA9F8-E1E6-4653-B320-2E4BF36AD0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2783" y="73260"/>
            <a:ext cx="2338491" cy="523220"/>
          </a:xfrm>
        </p:spPr>
        <p:txBody>
          <a:bodyPr>
            <a:normAutofit fontScale="90000"/>
          </a:bodyPr>
          <a:lstStyle/>
          <a:p>
            <a:r>
              <a:rPr lang="en-GB" dirty="0">
                <a:solidFill>
                  <a:schemeClr val="bg1"/>
                </a:solidFill>
              </a:rPr>
              <a:t>Handout</a:t>
            </a:r>
          </a:p>
        </p:txBody>
      </p:sp>
      <p:sp>
        <p:nvSpPr>
          <p:cNvPr id="19" name="Title 2">
            <a:extLst>
              <a:ext uri="{FF2B5EF4-FFF2-40B4-BE49-F238E27FC236}">
                <a16:creationId xmlns:a16="http://schemas.microsoft.com/office/drawing/2014/main" id="{D13EF053-05A9-4F03-9820-677B19754863}"/>
              </a:ext>
            </a:extLst>
          </p:cNvPr>
          <p:cNvSpPr txBox="1">
            <a:spLocks/>
          </p:cNvSpPr>
          <p:nvPr/>
        </p:nvSpPr>
        <p:spPr>
          <a:xfrm>
            <a:off x="11138681" y="1132247"/>
            <a:ext cx="966950" cy="374973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parler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21" name="Picture 20" descr="Icon&#10;&#10;Description automatically generated">
            <a:extLst>
              <a:ext uri="{FF2B5EF4-FFF2-40B4-BE49-F238E27FC236}">
                <a16:creationId xmlns:a16="http://schemas.microsoft.com/office/drawing/2014/main" id="{D535AD49-8A4B-4930-9435-A7BF82B350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22" name="Graphic 21" descr="User">
            <a:extLst>
              <a:ext uri="{FF2B5EF4-FFF2-40B4-BE49-F238E27FC236}">
                <a16:creationId xmlns:a16="http://schemas.microsoft.com/office/drawing/2014/main" id="{E184D754-D160-4BE0-AA6E-401D76D482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6256" y="688846"/>
            <a:ext cx="1175085" cy="1175085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B54687E5-D68B-4D46-8555-A5E1142AE87B}"/>
              </a:ext>
            </a:extLst>
          </p:cNvPr>
          <p:cNvSpPr txBox="1"/>
          <p:nvPr/>
        </p:nvSpPr>
        <p:spPr>
          <a:xfrm>
            <a:off x="483776" y="1276388"/>
            <a:ext cx="3651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4E06E6C-1AD5-444A-B16B-597C206A5D3A}"/>
              </a:ext>
            </a:extLst>
          </p:cNvPr>
          <p:cNvSpPr txBox="1"/>
          <p:nvPr/>
        </p:nvSpPr>
        <p:spPr>
          <a:xfrm>
            <a:off x="125192" y="2220640"/>
            <a:ext cx="42128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1.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Numéro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un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un cheval.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599AC9B-6147-404B-8A8D-D7A674D24990}"/>
              </a:ext>
            </a:extLst>
          </p:cNvPr>
          <p:cNvSpPr txBox="1"/>
          <p:nvPr/>
        </p:nvSpPr>
        <p:spPr>
          <a:xfrm>
            <a:off x="116256" y="2905701"/>
            <a:ext cx="48558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2.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Numéro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deux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table.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5A6F3EA-5B6E-4ECA-A501-B0206D8C73B9}"/>
              </a:ext>
            </a:extLst>
          </p:cNvPr>
          <p:cNvSpPr txBox="1"/>
          <p:nvPr/>
        </p:nvSpPr>
        <p:spPr>
          <a:xfrm>
            <a:off x="116256" y="3590762"/>
            <a:ext cx="48558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3.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Numéro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trois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photo.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591A594-7D74-4AD9-BFCF-863A071C7350}"/>
              </a:ext>
            </a:extLst>
          </p:cNvPr>
          <p:cNvSpPr txBox="1"/>
          <p:nvPr/>
        </p:nvSpPr>
        <p:spPr>
          <a:xfrm>
            <a:off x="116255" y="4274382"/>
            <a:ext cx="51813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4.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Numéro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quatre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un chat.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FC42A11-2598-46CD-808F-64918C98E6D3}"/>
              </a:ext>
            </a:extLst>
          </p:cNvPr>
          <p:cNvSpPr txBox="1"/>
          <p:nvPr/>
        </p:nvSpPr>
        <p:spPr>
          <a:xfrm>
            <a:off x="125192" y="5004147"/>
            <a:ext cx="45164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5.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Numéro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cinq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un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cinéma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graphicFrame>
        <p:nvGraphicFramePr>
          <p:cNvPr id="45" name="Table 7">
            <a:extLst>
              <a:ext uri="{FF2B5EF4-FFF2-40B4-BE49-F238E27FC236}">
                <a16:creationId xmlns:a16="http://schemas.microsoft.com/office/drawing/2014/main" id="{D1CC9C22-8153-4574-A71F-A6B0B15AE090}"/>
              </a:ext>
            </a:extLst>
          </p:cNvPr>
          <p:cNvGraphicFramePr>
            <a:graphicFrameLocks noGrp="1"/>
          </p:cNvGraphicFramePr>
          <p:nvPr/>
        </p:nvGraphicFramePr>
        <p:xfrm>
          <a:off x="5183789" y="688846"/>
          <a:ext cx="5835651" cy="603727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30249">
                  <a:extLst>
                    <a:ext uri="{9D8B030D-6E8A-4147-A177-3AD203B41FA5}">
                      <a16:colId xmlns:a16="http://schemas.microsoft.com/office/drawing/2014/main" val="4124420546"/>
                    </a:ext>
                  </a:extLst>
                </a:gridCol>
                <a:gridCol w="2495550">
                  <a:extLst>
                    <a:ext uri="{9D8B030D-6E8A-4147-A177-3AD203B41FA5}">
                      <a16:colId xmlns:a16="http://schemas.microsoft.com/office/drawing/2014/main" val="3042774819"/>
                    </a:ext>
                  </a:extLst>
                </a:gridCol>
                <a:gridCol w="2609852">
                  <a:extLst>
                    <a:ext uri="{9D8B030D-6E8A-4147-A177-3AD203B41FA5}">
                      <a16:colId xmlns:a16="http://schemas.microsoft.com/office/drawing/2014/main" val="928959875"/>
                    </a:ext>
                  </a:extLst>
                </a:gridCol>
              </a:tblGrid>
              <a:tr h="1207455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60912393"/>
                  </a:ext>
                </a:extLst>
              </a:tr>
              <a:tr h="1207455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39639979"/>
                  </a:ext>
                </a:extLst>
              </a:tr>
              <a:tr h="1207455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96089001"/>
                  </a:ext>
                </a:extLst>
              </a:tr>
              <a:tr h="1207455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71795634"/>
                  </a:ext>
                </a:extLst>
              </a:tr>
              <a:tr h="1207455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06457074"/>
                  </a:ext>
                </a:extLst>
              </a:tr>
            </a:tbl>
          </a:graphicData>
        </a:graphic>
      </p:graphicFrame>
      <p:pic>
        <p:nvPicPr>
          <p:cNvPr id="46" name="Picture 45" descr="Logo&#10;&#10;Description automatically generated">
            <a:extLst>
              <a:ext uri="{FF2B5EF4-FFF2-40B4-BE49-F238E27FC236}">
                <a16:creationId xmlns:a16="http://schemas.microsoft.com/office/drawing/2014/main" id="{9DD979E2-A54F-4646-AC49-60263B2950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2851" y="4363887"/>
            <a:ext cx="802931" cy="1053453"/>
          </a:xfrm>
          <a:prstGeom prst="rect">
            <a:avLst/>
          </a:prstGeom>
        </p:spPr>
      </p:pic>
      <p:pic>
        <p:nvPicPr>
          <p:cNvPr id="47" name="Picture 46" descr="A picture containing text, building, window&#10;&#10;Description automatically generated">
            <a:extLst>
              <a:ext uri="{FF2B5EF4-FFF2-40B4-BE49-F238E27FC236}">
                <a16:creationId xmlns:a16="http://schemas.microsoft.com/office/drawing/2014/main" id="{F0884C0F-B510-4C71-8607-09BDE616ECE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5653" y="5571995"/>
            <a:ext cx="964659" cy="1154126"/>
          </a:xfrm>
          <a:prstGeom prst="rect">
            <a:avLst/>
          </a:prstGeom>
        </p:spPr>
      </p:pic>
      <p:pic>
        <p:nvPicPr>
          <p:cNvPr id="48" name="Picture 47" descr="Logo&#10;&#10;Description automatically generated">
            <a:extLst>
              <a:ext uri="{FF2B5EF4-FFF2-40B4-BE49-F238E27FC236}">
                <a16:creationId xmlns:a16="http://schemas.microsoft.com/office/drawing/2014/main" id="{3012B49B-E3D5-4D83-B5EF-E8E8E911471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9091" y="3131936"/>
            <a:ext cx="802931" cy="1193820"/>
          </a:xfrm>
          <a:prstGeom prst="rect">
            <a:avLst/>
          </a:prstGeom>
        </p:spPr>
      </p:pic>
      <p:pic>
        <p:nvPicPr>
          <p:cNvPr id="50" name="Picture 49" descr="Logo&#10;&#10;Description automatically generated">
            <a:extLst>
              <a:ext uri="{FF2B5EF4-FFF2-40B4-BE49-F238E27FC236}">
                <a16:creationId xmlns:a16="http://schemas.microsoft.com/office/drawing/2014/main" id="{2AE0F6F9-C77C-4B1B-AD89-6797CE51E97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306" y="1861894"/>
            <a:ext cx="958923" cy="1247067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A9F0667D-9A15-41D0-A0D0-B5EA68976B8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9885" y="5514279"/>
            <a:ext cx="938637" cy="1193820"/>
          </a:xfrm>
          <a:prstGeom prst="rect">
            <a:avLst/>
          </a:prstGeom>
        </p:spPr>
      </p:pic>
      <p:pic>
        <p:nvPicPr>
          <p:cNvPr id="52" name="Picture 51" descr="A picture containing text&#10;&#10;Description automatically generated">
            <a:extLst>
              <a:ext uri="{FF2B5EF4-FFF2-40B4-BE49-F238E27FC236}">
                <a16:creationId xmlns:a16="http://schemas.microsoft.com/office/drawing/2014/main" id="{7C60D073-B316-40AE-8C53-DDE66E1250C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9012" y="3236489"/>
            <a:ext cx="1099510" cy="1000374"/>
          </a:xfrm>
          <a:prstGeom prst="rect">
            <a:avLst/>
          </a:prstGeom>
        </p:spPr>
      </p:pic>
      <p:pic>
        <p:nvPicPr>
          <p:cNvPr id="53" name="Picture 18" descr="Table">
            <a:extLst>
              <a:ext uri="{FF2B5EF4-FFF2-40B4-BE49-F238E27FC236}">
                <a16:creationId xmlns:a16="http://schemas.microsoft.com/office/drawing/2014/main" id="{B973E29D-DCC2-4E8B-9C43-19EF32C53E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1485" y="1946911"/>
            <a:ext cx="1339850" cy="1162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54" name="Picture 53" descr="A picture containing icon&#10;&#10;Description automatically generated">
            <a:extLst>
              <a:ext uri="{FF2B5EF4-FFF2-40B4-BE49-F238E27FC236}">
                <a16:creationId xmlns:a16="http://schemas.microsoft.com/office/drawing/2014/main" id="{A81136F9-E6EF-43D1-9C63-19636CC2EA4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8348" y="4301339"/>
            <a:ext cx="802931" cy="1275126"/>
          </a:xfrm>
          <a:prstGeom prst="rect">
            <a:avLst/>
          </a:prstGeom>
        </p:spPr>
      </p:pic>
      <p:pic>
        <p:nvPicPr>
          <p:cNvPr id="55" name="Picture 54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792BD990-2F12-48CF-BE48-60D78B79924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1967" y="707495"/>
            <a:ext cx="1039425" cy="1185687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8BCE98CB-71E8-47FE-9E43-52169B125C4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6224" y="683543"/>
            <a:ext cx="1125260" cy="1124088"/>
          </a:xfrm>
          <a:prstGeom prst="rect">
            <a:avLst/>
          </a:prstGeom>
        </p:spPr>
      </p:pic>
      <p:sp>
        <p:nvSpPr>
          <p:cNvPr id="57" name="Oval 56">
            <a:extLst>
              <a:ext uri="{FF2B5EF4-FFF2-40B4-BE49-F238E27FC236}">
                <a16:creationId xmlns:a16="http://schemas.microsoft.com/office/drawing/2014/main" id="{FD23D964-EE9A-428A-8B37-77554F2DF26D}"/>
              </a:ext>
            </a:extLst>
          </p:cNvPr>
          <p:cNvSpPr/>
          <p:nvPr/>
        </p:nvSpPr>
        <p:spPr>
          <a:xfrm>
            <a:off x="8658522" y="691984"/>
            <a:ext cx="2303652" cy="1227589"/>
          </a:xfrm>
          <a:prstGeom prst="ellipse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8" name="Graphic 57" descr="User">
            <a:extLst>
              <a:ext uri="{FF2B5EF4-FFF2-40B4-BE49-F238E27FC236}">
                <a16:creationId xmlns:a16="http://schemas.microsoft.com/office/drawing/2014/main" id="{C9AB2772-B633-4E3D-BE62-685EAB46AE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32764" y="-45203"/>
            <a:ext cx="1175085" cy="1175085"/>
          </a:xfrm>
          <a:prstGeom prst="rect">
            <a:avLst/>
          </a:prstGeom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FE5C7566-E432-4C0A-9CBA-9B3B717118FD}"/>
              </a:ext>
            </a:extLst>
          </p:cNvPr>
          <p:cNvSpPr txBox="1"/>
          <p:nvPr/>
        </p:nvSpPr>
        <p:spPr>
          <a:xfrm>
            <a:off x="5900284" y="542339"/>
            <a:ext cx="3651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CE396B87-6E03-4545-9E98-10918891B185}"/>
              </a:ext>
            </a:extLst>
          </p:cNvPr>
          <p:cNvSpPr/>
          <p:nvPr/>
        </p:nvSpPr>
        <p:spPr>
          <a:xfrm>
            <a:off x="8588730" y="1881372"/>
            <a:ext cx="2303652" cy="1227589"/>
          </a:xfrm>
          <a:prstGeom prst="ellipse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B0CBA8CF-D5D5-4561-A862-A33E69A3623D}"/>
              </a:ext>
            </a:extLst>
          </p:cNvPr>
          <p:cNvSpPr/>
          <p:nvPr/>
        </p:nvSpPr>
        <p:spPr>
          <a:xfrm>
            <a:off x="5994154" y="4336517"/>
            <a:ext cx="2303652" cy="1227589"/>
          </a:xfrm>
          <a:prstGeom prst="ellipse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D3540E22-C59F-4B5D-8626-FCDBD5D93377}"/>
              </a:ext>
            </a:extLst>
          </p:cNvPr>
          <p:cNvSpPr/>
          <p:nvPr/>
        </p:nvSpPr>
        <p:spPr>
          <a:xfrm>
            <a:off x="5977717" y="3105147"/>
            <a:ext cx="2303652" cy="1227589"/>
          </a:xfrm>
          <a:prstGeom prst="ellipse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F4C5F56D-EA0F-4C98-B6A0-3612B62F408D}"/>
              </a:ext>
            </a:extLst>
          </p:cNvPr>
          <p:cNvSpPr/>
          <p:nvPr/>
        </p:nvSpPr>
        <p:spPr>
          <a:xfrm>
            <a:off x="6057706" y="5521448"/>
            <a:ext cx="2303652" cy="1227589"/>
          </a:xfrm>
          <a:prstGeom prst="ellipse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4269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60" grpId="0" animBg="1"/>
      <p:bldP spid="61" grpId="0" animBg="1"/>
      <p:bldP spid="62" grpId="0" animBg="1"/>
      <p:bldP spid="6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06EBBC53-04AF-44DE-BDA9-AD7CA398AC4C}"/>
              </a:ext>
            </a:extLst>
          </p:cNvPr>
          <p:cNvSpPr/>
          <p:nvPr/>
        </p:nvSpPr>
        <p:spPr>
          <a:xfrm>
            <a:off x="637626" y="34164"/>
            <a:ext cx="219528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Round 2</a:t>
            </a: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49" name="Google Shape;167;p2">
            <a:extLst>
              <a:ext uri="{FF2B5EF4-FFF2-40B4-BE49-F238E27FC236}">
                <a16:creationId xmlns:a16="http://schemas.microsoft.com/office/drawing/2014/main" id="{886C038C-C793-4178-8BE0-359568307137}"/>
              </a:ext>
            </a:extLst>
          </p:cNvPr>
          <p:cNvSpPr/>
          <p:nvPr/>
        </p:nvSpPr>
        <p:spPr>
          <a:xfrm>
            <a:off x="116256" y="63868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2FFA9F8-E1E6-4653-B320-2E4BF36AD0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2783" y="73260"/>
            <a:ext cx="2338491" cy="523220"/>
          </a:xfrm>
        </p:spPr>
        <p:txBody>
          <a:bodyPr>
            <a:normAutofit fontScale="90000"/>
          </a:bodyPr>
          <a:lstStyle/>
          <a:p>
            <a:r>
              <a:rPr lang="en-GB" dirty="0">
                <a:solidFill>
                  <a:schemeClr val="bg1"/>
                </a:solidFill>
              </a:rPr>
              <a:t>Handout</a:t>
            </a:r>
          </a:p>
        </p:txBody>
      </p:sp>
      <p:sp>
        <p:nvSpPr>
          <p:cNvPr id="19" name="Title 2">
            <a:extLst>
              <a:ext uri="{FF2B5EF4-FFF2-40B4-BE49-F238E27FC236}">
                <a16:creationId xmlns:a16="http://schemas.microsoft.com/office/drawing/2014/main" id="{D13EF053-05A9-4F03-9820-677B19754863}"/>
              </a:ext>
            </a:extLst>
          </p:cNvPr>
          <p:cNvSpPr txBox="1">
            <a:spLocks/>
          </p:cNvSpPr>
          <p:nvPr/>
        </p:nvSpPr>
        <p:spPr>
          <a:xfrm>
            <a:off x="11138681" y="1132247"/>
            <a:ext cx="966950" cy="374973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parler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21" name="Picture 20" descr="Icon&#10;&#10;Description automatically generated">
            <a:extLst>
              <a:ext uri="{FF2B5EF4-FFF2-40B4-BE49-F238E27FC236}">
                <a16:creationId xmlns:a16="http://schemas.microsoft.com/office/drawing/2014/main" id="{D535AD49-8A4B-4930-9435-A7BF82B350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22" name="Graphic 21" descr="User">
            <a:extLst>
              <a:ext uri="{FF2B5EF4-FFF2-40B4-BE49-F238E27FC236}">
                <a16:creationId xmlns:a16="http://schemas.microsoft.com/office/drawing/2014/main" id="{E184D754-D160-4BE0-AA6E-401D76D482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6332" y="905622"/>
            <a:ext cx="1175085" cy="1175085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B54687E5-D68B-4D46-8555-A5E1142AE87B}"/>
              </a:ext>
            </a:extLst>
          </p:cNvPr>
          <p:cNvSpPr txBox="1"/>
          <p:nvPr/>
        </p:nvSpPr>
        <p:spPr>
          <a:xfrm>
            <a:off x="753852" y="1493164"/>
            <a:ext cx="3651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4E06E6C-1AD5-444A-B16B-597C206A5D3A}"/>
              </a:ext>
            </a:extLst>
          </p:cNvPr>
          <p:cNvSpPr txBox="1"/>
          <p:nvPr/>
        </p:nvSpPr>
        <p:spPr>
          <a:xfrm>
            <a:off x="125192" y="2668249"/>
            <a:ext cx="42128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1.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Numéro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un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un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chien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599AC9B-6147-404B-8A8D-D7A674D24990}"/>
              </a:ext>
            </a:extLst>
          </p:cNvPr>
          <p:cNvSpPr txBox="1"/>
          <p:nvPr/>
        </p:nvSpPr>
        <p:spPr>
          <a:xfrm>
            <a:off x="116256" y="3353310"/>
            <a:ext cx="51123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2.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Numéro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deux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un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cinéma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5A6F3EA-5B6E-4ECA-A501-B0206D8C73B9}"/>
              </a:ext>
            </a:extLst>
          </p:cNvPr>
          <p:cNvSpPr txBox="1"/>
          <p:nvPr/>
        </p:nvSpPr>
        <p:spPr>
          <a:xfrm>
            <a:off x="116256" y="4038371"/>
            <a:ext cx="54274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3.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Numéro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trois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un chat.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591A594-7D74-4AD9-BFCF-863A071C7350}"/>
              </a:ext>
            </a:extLst>
          </p:cNvPr>
          <p:cNvSpPr txBox="1"/>
          <p:nvPr/>
        </p:nvSpPr>
        <p:spPr>
          <a:xfrm>
            <a:off x="116255" y="4721991"/>
            <a:ext cx="54274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4.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Numéro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quatre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table.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FC42A11-2598-46CD-808F-64918C98E6D3}"/>
              </a:ext>
            </a:extLst>
          </p:cNvPr>
          <p:cNvSpPr txBox="1"/>
          <p:nvPr/>
        </p:nvSpPr>
        <p:spPr>
          <a:xfrm>
            <a:off x="125192" y="5451756"/>
            <a:ext cx="49401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5.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Numéro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cinq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photo.</a:t>
            </a:r>
          </a:p>
        </p:txBody>
      </p:sp>
      <p:graphicFrame>
        <p:nvGraphicFramePr>
          <p:cNvPr id="55" name="Table 7">
            <a:extLst>
              <a:ext uri="{FF2B5EF4-FFF2-40B4-BE49-F238E27FC236}">
                <a16:creationId xmlns:a16="http://schemas.microsoft.com/office/drawing/2014/main" id="{1A3AF2FB-58AD-4FA3-A42F-F90975D6C9CE}"/>
              </a:ext>
            </a:extLst>
          </p:cNvPr>
          <p:cNvGraphicFramePr>
            <a:graphicFrameLocks noGrp="1"/>
          </p:cNvGraphicFramePr>
          <p:nvPr/>
        </p:nvGraphicFramePr>
        <p:xfrm>
          <a:off x="5184169" y="542339"/>
          <a:ext cx="5835651" cy="603727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30249">
                  <a:extLst>
                    <a:ext uri="{9D8B030D-6E8A-4147-A177-3AD203B41FA5}">
                      <a16:colId xmlns:a16="http://schemas.microsoft.com/office/drawing/2014/main" val="4124420546"/>
                    </a:ext>
                  </a:extLst>
                </a:gridCol>
                <a:gridCol w="2495550">
                  <a:extLst>
                    <a:ext uri="{9D8B030D-6E8A-4147-A177-3AD203B41FA5}">
                      <a16:colId xmlns:a16="http://schemas.microsoft.com/office/drawing/2014/main" val="3042774819"/>
                    </a:ext>
                  </a:extLst>
                </a:gridCol>
                <a:gridCol w="2609852">
                  <a:extLst>
                    <a:ext uri="{9D8B030D-6E8A-4147-A177-3AD203B41FA5}">
                      <a16:colId xmlns:a16="http://schemas.microsoft.com/office/drawing/2014/main" val="928959875"/>
                    </a:ext>
                  </a:extLst>
                </a:gridCol>
              </a:tblGrid>
              <a:tr h="1207455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60912393"/>
                  </a:ext>
                </a:extLst>
              </a:tr>
              <a:tr h="1207455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39639979"/>
                  </a:ext>
                </a:extLst>
              </a:tr>
              <a:tr h="1207455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96089001"/>
                  </a:ext>
                </a:extLst>
              </a:tr>
              <a:tr h="1207455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71795634"/>
                  </a:ext>
                </a:extLst>
              </a:tr>
              <a:tr h="1207455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06457074"/>
                  </a:ext>
                </a:extLst>
              </a:tr>
            </a:tbl>
          </a:graphicData>
        </a:graphic>
      </p:graphicFrame>
      <p:grpSp>
        <p:nvGrpSpPr>
          <p:cNvPr id="56" name="Group 55">
            <a:extLst>
              <a:ext uri="{FF2B5EF4-FFF2-40B4-BE49-F238E27FC236}">
                <a16:creationId xmlns:a16="http://schemas.microsoft.com/office/drawing/2014/main" id="{879AD81A-DD2B-4F79-9C89-0EBE78223BB2}"/>
              </a:ext>
            </a:extLst>
          </p:cNvPr>
          <p:cNvGrpSpPr/>
          <p:nvPr/>
        </p:nvGrpSpPr>
        <p:grpSpPr>
          <a:xfrm>
            <a:off x="6718116" y="586113"/>
            <a:ext cx="3653540" cy="6000860"/>
            <a:chOff x="6671514" y="426350"/>
            <a:chExt cx="3653540" cy="6000860"/>
          </a:xfrm>
        </p:grpSpPr>
        <p:pic>
          <p:nvPicPr>
            <p:cNvPr id="57" name="Picture 56" descr="Logo&#10;&#10;Description automatically generated">
              <a:extLst>
                <a:ext uri="{FF2B5EF4-FFF2-40B4-BE49-F238E27FC236}">
                  <a16:creationId xmlns:a16="http://schemas.microsoft.com/office/drawing/2014/main" id="{970DC0A6-2977-4F08-AB55-8DBE7E00F83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71514" y="4010585"/>
              <a:ext cx="958923" cy="1247067"/>
            </a:xfrm>
            <a:prstGeom prst="rect">
              <a:avLst/>
            </a:prstGeom>
          </p:spPr>
        </p:pic>
        <p:pic>
          <p:nvPicPr>
            <p:cNvPr id="58" name="Picture 18" descr="Table">
              <a:extLst>
                <a:ext uri="{FF2B5EF4-FFF2-40B4-BE49-F238E27FC236}">
                  <a16:creationId xmlns:a16="http://schemas.microsoft.com/office/drawing/2014/main" id="{1A49B9DC-8BF5-4C8D-AD6E-D6D8787C307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12933" y="4072929"/>
              <a:ext cx="1339850" cy="11620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pic>
          <p:nvPicPr>
            <p:cNvPr id="59" name="Picture 58" descr="Logo&#10;&#10;Description automatically generated">
              <a:extLst>
                <a:ext uri="{FF2B5EF4-FFF2-40B4-BE49-F238E27FC236}">
                  <a16:creationId xmlns:a16="http://schemas.microsoft.com/office/drawing/2014/main" id="{206E1D99-3C49-4564-B3F0-46D29CF89F5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7506" y="5233390"/>
              <a:ext cx="802931" cy="1193820"/>
            </a:xfrm>
            <a:prstGeom prst="rect">
              <a:avLst/>
            </a:prstGeom>
          </p:spPr>
        </p:pic>
        <p:pic>
          <p:nvPicPr>
            <p:cNvPr id="60" name="Picture 59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9D329C7E-EBDE-4941-AA9E-2440831057E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25544" y="5397262"/>
              <a:ext cx="1099510" cy="1000374"/>
            </a:xfrm>
            <a:prstGeom prst="rect">
              <a:avLst/>
            </a:prstGeom>
          </p:spPr>
        </p:pic>
        <p:pic>
          <p:nvPicPr>
            <p:cNvPr id="61" name="Picture 60" descr="Logo&#10;&#10;Description automatically generated">
              <a:extLst>
                <a:ext uri="{FF2B5EF4-FFF2-40B4-BE49-F238E27FC236}">
                  <a16:creationId xmlns:a16="http://schemas.microsoft.com/office/drawing/2014/main" id="{321027F1-572F-4358-B6FC-6CA75B46CA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25544" y="2840639"/>
              <a:ext cx="802931" cy="1053453"/>
            </a:xfrm>
            <a:prstGeom prst="rect">
              <a:avLst/>
            </a:prstGeom>
          </p:spPr>
        </p:pic>
        <p:pic>
          <p:nvPicPr>
            <p:cNvPr id="62" name="Picture 61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89F4C0FD-350B-463C-937B-9C3532AB034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7506" y="2773987"/>
              <a:ext cx="802931" cy="1275126"/>
            </a:xfrm>
            <a:prstGeom prst="rect">
              <a:avLst/>
            </a:prstGeom>
          </p:spPr>
        </p:pic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488AF3E7-279F-4806-8A72-BA7D54EEB8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t="19829"/>
            <a:stretch/>
          </p:blipFill>
          <p:spPr>
            <a:xfrm>
              <a:off x="6797138" y="567963"/>
              <a:ext cx="720840" cy="969010"/>
            </a:xfrm>
            <a:prstGeom prst="rect">
              <a:avLst/>
            </a:prstGeom>
          </p:spPr>
        </p:pic>
        <p:pic>
          <p:nvPicPr>
            <p:cNvPr id="64" name="Picture 63" descr="A picture containing text, vector graphics&#10;&#10;Description automatically generated">
              <a:extLst>
                <a:ext uri="{FF2B5EF4-FFF2-40B4-BE49-F238E27FC236}">
                  <a16:creationId xmlns:a16="http://schemas.microsoft.com/office/drawing/2014/main" id="{CAFD21EF-B8EB-4FCC-BB47-4EA2ABB3A3B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40786" y="426350"/>
              <a:ext cx="1172449" cy="1076227"/>
            </a:xfrm>
            <a:prstGeom prst="rect">
              <a:avLst/>
            </a:prstGeom>
          </p:spPr>
        </p:pic>
        <p:pic>
          <p:nvPicPr>
            <p:cNvPr id="65" name="Picture 64" descr="A picture containing text, building, window&#10;&#10;Description automatically generated">
              <a:extLst>
                <a:ext uri="{FF2B5EF4-FFF2-40B4-BE49-F238E27FC236}">
                  <a16:creationId xmlns:a16="http://schemas.microsoft.com/office/drawing/2014/main" id="{8A174208-F9D5-4448-A41B-1DAC208AAF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45422" y="1672784"/>
              <a:ext cx="964659" cy="1154126"/>
            </a:xfrm>
            <a:prstGeom prst="rect">
              <a:avLst/>
            </a:prstGeom>
          </p:spPr>
        </p:pic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717CE6B3-42F3-4AFE-B225-DE4AD6D87E9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59654" y="1615068"/>
              <a:ext cx="938637" cy="1193820"/>
            </a:xfrm>
            <a:prstGeom prst="rect">
              <a:avLst/>
            </a:prstGeom>
          </p:spPr>
        </p:pic>
      </p:grpSp>
      <p:pic>
        <p:nvPicPr>
          <p:cNvPr id="67" name="Graphic 66" descr="User">
            <a:extLst>
              <a:ext uri="{FF2B5EF4-FFF2-40B4-BE49-F238E27FC236}">
                <a16:creationId xmlns:a16="http://schemas.microsoft.com/office/drawing/2014/main" id="{34C532B6-9104-47E0-B9FD-166F6F7B0B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33682" y="-30158"/>
            <a:ext cx="1175085" cy="1175085"/>
          </a:xfrm>
          <a:prstGeom prst="rect">
            <a:avLst/>
          </a:prstGeom>
        </p:spPr>
      </p:pic>
      <p:sp>
        <p:nvSpPr>
          <p:cNvPr id="68" name="TextBox 67">
            <a:extLst>
              <a:ext uri="{FF2B5EF4-FFF2-40B4-BE49-F238E27FC236}">
                <a16:creationId xmlns:a16="http://schemas.microsoft.com/office/drawing/2014/main" id="{E0DF681A-8A9E-42AF-8A56-AD05B5CD65F2}"/>
              </a:ext>
            </a:extLst>
          </p:cNvPr>
          <p:cNvSpPr txBox="1"/>
          <p:nvPr/>
        </p:nvSpPr>
        <p:spPr>
          <a:xfrm>
            <a:off x="5901202" y="557384"/>
            <a:ext cx="3651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99FD30DD-9A35-4B23-B1AC-E17C5C99AFD2}"/>
              </a:ext>
            </a:extLst>
          </p:cNvPr>
          <p:cNvSpPr/>
          <p:nvPr/>
        </p:nvSpPr>
        <p:spPr>
          <a:xfrm>
            <a:off x="8521785" y="496407"/>
            <a:ext cx="2303652" cy="1227589"/>
          </a:xfrm>
          <a:prstGeom prst="ellipse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3BD2E35C-39B9-4815-A22C-632F2B424905}"/>
              </a:ext>
            </a:extLst>
          </p:cNvPr>
          <p:cNvSpPr/>
          <p:nvPr/>
        </p:nvSpPr>
        <p:spPr>
          <a:xfrm>
            <a:off x="8525010" y="1762099"/>
            <a:ext cx="2303652" cy="1227589"/>
          </a:xfrm>
          <a:prstGeom prst="ellipse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18F21C78-7323-41C6-8AB8-C43D67ABE1E3}"/>
              </a:ext>
            </a:extLst>
          </p:cNvPr>
          <p:cNvSpPr/>
          <p:nvPr/>
        </p:nvSpPr>
        <p:spPr>
          <a:xfrm>
            <a:off x="8521785" y="2945375"/>
            <a:ext cx="2303652" cy="1227589"/>
          </a:xfrm>
          <a:prstGeom prst="ellipse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60BD1479-0FA5-46D8-AC8D-703A1FE21309}"/>
              </a:ext>
            </a:extLst>
          </p:cNvPr>
          <p:cNvSpPr/>
          <p:nvPr/>
        </p:nvSpPr>
        <p:spPr>
          <a:xfrm>
            <a:off x="6080857" y="4137297"/>
            <a:ext cx="2303652" cy="1227589"/>
          </a:xfrm>
          <a:prstGeom prst="ellipse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2204C18D-DF07-4F5B-8409-4FEF3B3FF101}"/>
              </a:ext>
            </a:extLst>
          </p:cNvPr>
          <p:cNvSpPr/>
          <p:nvPr/>
        </p:nvSpPr>
        <p:spPr>
          <a:xfrm>
            <a:off x="6096918" y="5370560"/>
            <a:ext cx="2303652" cy="1227589"/>
          </a:xfrm>
          <a:prstGeom prst="ellipse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9416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 animBg="1"/>
      <p:bldP spid="70" grpId="0" animBg="1"/>
      <p:bldP spid="71" grpId="0" animBg="1"/>
      <p:bldP spid="72" grpId="0" animBg="1"/>
      <p:bldP spid="7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AA52357-62B5-4501-8406-8AAEF0C4DB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254" y="2675674"/>
            <a:ext cx="1186070" cy="1080360"/>
          </a:xfrm>
          <a:prstGeom prst="rect">
            <a:avLst/>
          </a:prstGeom>
        </p:spPr>
      </p:pic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CF86848E-00D3-4C8C-BF0C-2DB539381B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54" y="969694"/>
            <a:ext cx="1186070" cy="11860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3175BAD-451F-4097-B6CA-7B78DADC07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7364" y="4681233"/>
            <a:ext cx="1162417" cy="110123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5D9ACD1-6B6F-4278-9A67-011420429302}"/>
              </a:ext>
            </a:extLst>
          </p:cNvPr>
          <p:cNvSpPr txBox="1"/>
          <p:nvPr/>
        </p:nvSpPr>
        <p:spPr>
          <a:xfrm>
            <a:off x="1737282" y="5783201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1ADDC2A-E51D-48B9-A91E-95C4881D32F4}"/>
              </a:ext>
            </a:extLst>
          </p:cNvPr>
          <p:cNvSpPr txBox="1"/>
          <p:nvPr/>
        </p:nvSpPr>
        <p:spPr>
          <a:xfrm>
            <a:off x="1717476" y="337089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82A3A04-2365-4E20-A72A-87B66616FB76}"/>
              </a:ext>
            </a:extLst>
          </p:cNvPr>
          <p:cNvSpPr txBox="1"/>
          <p:nvPr/>
        </p:nvSpPr>
        <p:spPr>
          <a:xfrm>
            <a:off x="1703819" y="166375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6EBBC53-04AF-44DE-BDA9-AD7CA398AC4C}"/>
              </a:ext>
            </a:extLst>
          </p:cNvPr>
          <p:cNvSpPr/>
          <p:nvPr/>
        </p:nvSpPr>
        <p:spPr>
          <a:xfrm>
            <a:off x="769971" y="65773"/>
            <a:ext cx="119594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Follow up 5 -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Écris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en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français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: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9EC7F8-49FC-4FB1-97E5-C475D7E46448}"/>
              </a:ext>
            </a:extLst>
          </p:cNvPr>
          <p:cNvSpPr txBox="1"/>
          <p:nvPr/>
        </p:nvSpPr>
        <p:spPr>
          <a:xfrm>
            <a:off x="2294579" y="6225298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lourd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BEE3DE9-6FF9-4BB7-8B14-083C2935993C}"/>
              </a:ext>
            </a:extLst>
          </p:cNvPr>
          <p:cNvSpPr txBox="1"/>
          <p:nvPr/>
        </p:nvSpPr>
        <p:spPr>
          <a:xfrm>
            <a:off x="4724800" y="6260645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avoir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D4AF96D-5473-4811-B1E6-8F0FED1E9C19}"/>
              </a:ext>
            </a:extLst>
          </p:cNvPr>
          <p:cNvSpPr txBox="1"/>
          <p:nvPr/>
        </p:nvSpPr>
        <p:spPr>
          <a:xfrm>
            <a:off x="7750795" y="6228490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intelligent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2AFB990-E563-4B97-9D41-28864BDBB375}"/>
              </a:ext>
            </a:extLst>
          </p:cNvPr>
          <p:cNvSpPr txBox="1"/>
          <p:nvPr/>
        </p:nvSpPr>
        <p:spPr>
          <a:xfrm>
            <a:off x="2352752" y="5391251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très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11B4DC4-0960-4E81-8848-85973A07B7AA}"/>
              </a:ext>
            </a:extLst>
          </p:cNvPr>
          <p:cNvSpPr txBox="1"/>
          <p:nvPr/>
        </p:nvSpPr>
        <p:spPr>
          <a:xfrm>
            <a:off x="4693811" y="5379476"/>
            <a:ext cx="30569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noProof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elle</a:t>
            </a:r>
            <a:r>
              <a:rPr lang="en-GB" sz="2400" kern="0" noProof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a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8C004C4-D688-4821-B196-9D33A683871C}"/>
              </a:ext>
            </a:extLst>
          </p:cNvPr>
          <p:cNvSpPr txBox="1"/>
          <p:nvPr/>
        </p:nvSpPr>
        <p:spPr>
          <a:xfrm>
            <a:off x="7703870" y="5380322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j’ai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E73D956-D9D5-4FF8-8DD6-AF66B3D68061}"/>
              </a:ext>
            </a:extLst>
          </p:cNvPr>
          <p:cNvSpPr txBox="1"/>
          <p:nvPr/>
        </p:nvSpPr>
        <p:spPr>
          <a:xfrm>
            <a:off x="2310322" y="4535354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you have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2D3DE3F-B13D-4B0F-8AAA-B8484B26A50B}"/>
              </a:ext>
            </a:extLst>
          </p:cNvPr>
          <p:cNvSpPr txBox="1"/>
          <p:nvPr/>
        </p:nvSpPr>
        <p:spPr>
          <a:xfrm>
            <a:off x="4724799" y="4557204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lourde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1CE95E1-0483-4346-AC3F-1BCCA4290DF3}"/>
              </a:ext>
            </a:extLst>
          </p:cNvPr>
          <p:cNvSpPr txBox="1"/>
          <p:nvPr/>
        </p:nvSpPr>
        <p:spPr>
          <a:xfrm>
            <a:off x="7750795" y="4556908"/>
            <a:ext cx="2161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il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a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8149A81-5207-44A8-87E6-FF9D619AD053}"/>
              </a:ext>
            </a:extLst>
          </p:cNvPr>
          <p:cNvSpPr txBox="1"/>
          <p:nvPr/>
        </p:nvSpPr>
        <p:spPr>
          <a:xfrm>
            <a:off x="2310321" y="3663280"/>
            <a:ext cx="2531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rarement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8436581-4251-4CEA-926F-C5A31C06C093}"/>
              </a:ext>
            </a:extLst>
          </p:cNvPr>
          <p:cNvSpPr txBox="1"/>
          <p:nvPr/>
        </p:nvSpPr>
        <p:spPr>
          <a:xfrm>
            <a:off x="4653397" y="3666928"/>
            <a:ext cx="2410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maintenant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209F364-6E76-4962-B2CA-EF55AB79DDDB}"/>
              </a:ext>
            </a:extLst>
          </p:cNvPr>
          <p:cNvSpPr txBox="1"/>
          <p:nvPr/>
        </p:nvSpPr>
        <p:spPr>
          <a:xfrm>
            <a:off x="7703870" y="3666928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toujours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038C3E0-A69E-4D74-8C18-E2B0C4D22924}"/>
              </a:ext>
            </a:extLst>
          </p:cNvPr>
          <p:cNvSpPr txBox="1"/>
          <p:nvPr/>
        </p:nvSpPr>
        <p:spPr>
          <a:xfrm>
            <a:off x="2337329" y="2798738"/>
            <a:ext cx="24073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vous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DEE972D-DD7F-42DB-A87B-EEA82AA07AB1}"/>
              </a:ext>
            </a:extLst>
          </p:cNvPr>
          <p:cNvSpPr txBox="1"/>
          <p:nvPr/>
        </p:nvSpPr>
        <p:spPr>
          <a:xfrm>
            <a:off x="4710872" y="2810654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êtes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0F01E41-FB16-47F4-AC5C-ACB994E84987}"/>
              </a:ext>
            </a:extLst>
          </p:cNvPr>
          <p:cNvSpPr txBox="1"/>
          <p:nvPr/>
        </p:nvSpPr>
        <p:spPr>
          <a:xfrm>
            <a:off x="7652408" y="2810654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ensemble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71F49BC-F167-4EFE-8D7E-657E4BEAFA2A}"/>
              </a:ext>
            </a:extLst>
          </p:cNvPr>
          <p:cNvSpPr txBox="1"/>
          <p:nvPr/>
        </p:nvSpPr>
        <p:spPr>
          <a:xfrm>
            <a:off x="2310321" y="1953766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souvent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CCADCBE-5395-45AC-83C9-FD9DDC52F2A1}"/>
              </a:ext>
            </a:extLst>
          </p:cNvPr>
          <p:cNvSpPr txBox="1"/>
          <p:nvPr/>
        </p:nvSpPr>
        <p:spPr>
          <a:xfrm>
            <a:off x="4710872" y="1941260"/>
            <a:ext cx="28804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passer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F8F9ECC-B5A4-45EA-9E59-E5E188A0F4BD}"/>
              </a:ext>
            </a:extLst>
          </p:cNvPr>
          <p:cNvSpPr txBox="1"/>
          <p:nvPr/>
        </p:nvSpPr>
        <p:spPr>
          <a:xfrm>
            <a:off x="7750795" y="1954380"/>
            <a:ext cx="2873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noProof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méchante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D3EE59F-71A2-473A-AAAE-F3FA95456A10}"/>
              </a:ext>
            </a:extLst>
          </p:cNvPr>
          <p:cNvSpPr txBox="1"/>
          <p:nvPr/>
        </p:nvSpPr>
        <p:spPr>
          <a:xfrm>
            <a:off x="2333479" y="1083013"/>
            <a:ext cx="23975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intéressant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953F0DC-BC47-4B44-ADC2-B0661B407EFE}"/>
              </a:ext>
            </a:extLst>
          </p:cNvPr>
          <p:cNvSpPr txBox="1"/>
          <p:nvPr/>
        </p:nvSpPr>
        <p:spPr>
          <a:xfrm>
            <a:off x="4710872" y="1118988"/>
            <a:ext cx="27926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sage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32C1FF0-E9D3-4722-9F3D-7CAC0A7AE166}"/>
              </a:ext>
            </a:extLst>
          </p:cNvPr>
          <p:cNvSpPr txBox="1"/>
          <p:nvPr/>
        </p:nvSpPr>
        <p:spPr>
          <a:xfrm>
            <a:off x="7706119" y="1073211"/>
            <a:ext cx="2873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inquiet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9" name="Google Shape;167;p2">
            <a:extLst>
              <a:ext uri="{FF2B5EF4-FFF2-40B4-BE49-F238E27FC236}">
                <a16:creationId xmlns:a16="http://schemas.microsoft.com/office/drawing/2014/main" id="{886C038C-C793-4178-8BE0-359568307137}"/>
              </a:ext>
            </a:extLst>
          </p:cNvPr>
          <p:cNvSpPr/>
          <p:nvPr/>
        </p:nvSpPr>
        <p:spPr>
          <a:xfrm>
            <a:off x="116256" y="63868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15" name="Table 4">
            <a:extLst>
              <a:ext uri="{FF2B5EF4-FFF2-40B4-BE49-F238E27FC236}">
                <a16:creationId xmlns:a16="http://schemas.microsoft.com/office/drawing/2014/main" id="{1BE26A7C-9570-4511-A929-6137973F18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0705822"/>
              </p:ext>
            </p:extLst>
          </p:nvPr>
        </p:nvGraphicFramePr>
        <p:xfrm>
          <a:off x="609400" y="679027"/>
          <a:ext cx="9810698" cy="602978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398443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8840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69342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interesting (m)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well-behaved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worried (m)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often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to spend (time)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naughty (f)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you (pl)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are (you, pl)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together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rarely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now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always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3"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you have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heavy (f)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he has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very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she has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I have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heavy (m)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to have, having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intelligent (m)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39556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Table 4">
            <a:extLst>
              <a:ext uri="{FF2B5EF4-FFF2-40B4-BE49-F238E27FC236}">
                <a16:creationId xmlns:a16="http://schemas.microsoft.com/office/drawing/2014/main" id="{1BE26A7C-9570-4511-A929-6137973F18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7667820"/>
              </p:ext>
            </p:extLst>
          </p:nvPr>
        </p:nvGraphicFramePr>
        <p:xfrm>
          <a:off x="557161" y="596480"/>
          <a:ext cx="9810698" cy="602978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398443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8840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69342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interesting (m)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well-behaved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worried (m)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often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spend (time)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naughty (f)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you (pl)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are (you, pl)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together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rarely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now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always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3"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you have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heavy (f)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he has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very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she has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 have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heavy (m)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have, having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intelligent (m)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AA52357-62B5-4501-8406-8AAEF0C4DB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254" y="2675674"/>
            <a:ext cx="1186070" cy="1080360"/>
          </a:xfrm>
          <a:prstGeom prst="rect">
            <a:avLst/>
          </a:prstGeom>
        </p:spPr>
      </p:pic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CF86848E-00D3-4C8C-BF0C-2DB539381B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54" y="969694"/>
            <a:ext cx="1186070" cy="11860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3175BAD-451F-4097-B6CA-7B78DADC07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7364" y="4681233"/>
            <a:ext cx="1162417" cy="1101237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D1ADDC2A-E51D-48B9-A91E-95C4881D32F4}"/>
              </a:ext>
            </a:extLst>
          </p:cNvPr>
          <p:cNvSpPr txBox="1"/>
          <p:nvPr/>
        </p:nvSpPr>
        <p:spPr>
          <a:xfrm>
            <a:off x="1717476" y="337089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82A3A04-2365-4E20-A72A-87B66616FB76}"/>
              </a:ext>
            </a:extLst>
          </p:cNvPr>
          <p:cNvSpPr txBox="1"/>
          <p:nvPr/>
        </p:nvSpPr>
        <p:spPr>
          <a:xfrm>
            <a:off x="1703819" y="166375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6EBBC53-04AF-44DE-BDA9-AD7CA398AC4C}"/>
              </a:ext>
            </a:extLst>
          </p:cNvPr>
          <p:cNvSpPr/>
          <p:nvPr/>
        </p:nvSpPr>
        <p:spPr>
          <a:xfrm>
            <a:off x="769971" y="65773"/>
            <a:ext cx="119594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Follow up 5 -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Écris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en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français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: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49" name="Google Shape;167;p2">
            <a:extLst>
              <a:ext uri="{FF2B5EF4-FFF2-40B4-BE49-F238E27FC236}">
                <a16:creationId xmlns:a16="http://schemas.microsoft.com/office/drawing/2014/main" id="{886C038C-C793-4178-8BE0-359568307137}"/>
              </a:ext>
            </a:extLst>
          </p:cNvPr>
          <p:cNvSpPr/>
          <p:nvPr/>
        </p:nvSpPr>
        <p:spPr>
          <a:xfrm>
            <a:off x="116256" y="63868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576288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06EBBC53-04AF-44DE-BDA9-AD7CA398AC4C}"/>
              </a:ext>
            </a:extLst>
          </p:cNvPr>
          <p:cNvSpPr/>
          <p:nvPr/>
        </p:nvSpPr>
        <p:spPr>
          <a:xfrm>
            <a:off x="637626" y="34164"/>
            <a:ext cx="113968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A</a:t>
            </a: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49" name="Google Shape;167;p2">
            <a:extLst>
              <a:ext uri="{FF2B5EF4-FFF2-40B4-BE49-F238E27FC236}">
                <a16:creationId xmlns:a16="http://schemas.microsoft.com/office/drawing/2014/main" id="{886C038C-C793-4178-8BE0-359568307137}"/>
              </a:ext>
            </a:extLst>
          </p:cNvPr>
          <p:cNvSpPr/>
          <p:nvPr/>
        </p:nvSpPr>
        <p:spPr>
          <a:xfrm>
            <a:off x="116256" y="63868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2FFA9F8-E1E6-4653-B320-2E4BF36AD0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2783" y="73260"/>
            <a:ext cx="2338491" cy="523220"/>
          </a:xfrm>
        </p:spPr>
        <p:txBody>
          <a:bodyPr>
            <a:normAutofit fontScale="90000"/>
          </a:bodyPr>
          <a:lstStyle/>
          <a:p>
            <a:r>
              <a:rPr lang="en-GB" dirty="0">
                <a:solidFill>
                  <a:schemeClr val="bg1"/>
                </a:solidFill>
              </a:rPr>
              <a:t>Handout</a:t>
            </a:r>
          </a:p>
        </p:txBody>
      </p:sp>
      <p:sp>
        <p:nvSpPr>
          <p:cNvPr id="19" name="Title 2">
            <a:extLst>
              <a:ext uri="{FF2B5EF4-FFF2-40B4-BE49-F238E27FC236}">
                <a16:creationId xmlns:a16="http://schemas.microsoft.com/office/drawing/2014/main" id="{D13EF053-05A9-4F03-9820-677B19754863}"/>
              </a:ext>
            </a:extLst>
          </p:cNvPr>
          <p:cNvSpPr txBox="1">
            <a:spLocks/>
          </p:cNvSpPr>
          <p:nvPr/>
        </p:nvSpPr>
        <p:spPr>
          <a:xfrm>
            <a:off x="11138681" y="1132247"/>
            <a:ext cx="966950" cy="374973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parler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21" name="Picture 20" descr="Icon&#10;&#10;Description automatically generated">
            <a:extLst>
              <a:ext uri="{FF2B5EF4-FFF2-40B4-BE49-F238E27FC236}">
                <a16:creationId xmlns:a16="http://schemas.microsoft.com/office/drawing/2014/main" id="{D535AD49-8A4B-4930-9435-A7BF82B350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22" name="Graphic 21" descr="User">
            <a:extLst>
              <a:ext uri="{FF2B5EF4-FFF2-40B4-BE49-F238E27FC236}">
                <a16:creationId xmlns:a16="http://schemas.microsoft.com/office/drawing/2014/main" id="{E184D754-D160-4BE0-AA6E-401D76D482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6256" y="688846"/>
            <a:ext cx="1175085" cy="1175085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B54687E5-D68B-4D46-8555-A5E1142AE87B}"/>
              </a:ext>
            </a:extLst>
          </p:cNvPr>
          <p:cNvSpPr txBox="1"/>
          <p:nvPr/>
        </p:nvSpPr>
        <p:spPr>
          <a:xfrm>
            <a:off x="483776" y="1276388"/>
            <a:ext cx="3651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4E06E6C-1AD5-444A-B16B-597C206A5D3A}"/>
              </a:ext>
            </a:extLst>
          </p:cNvPr>
          <p:cNvSpPr txBox="1"/>
          <p:nvPr/>
        </p:nvSpPr>
        <p:spPr>
          <a:xfrm>
            <a:off x="125192" y="2220640"/>
            <a:ext cx="42128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1. Number 1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 horse.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599AC9B-6147-404B-8A8D-D7A674D24990}"/>
              </a:ext>
            </a:extLst>
          </p:cNvPr>
          <p:cNvSpPr txBox="1"/>
          <p:nvPr/>
        </p:nvSpPr>
        <p:spPr>
          <a:xfrm>
            <a:off x="116256" y="2905701"/>
            <a:ext cx="39741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2. Number 2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 table.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5A6F3EA-5B6E-4ECA-A501-B0206D8C73B9}"/>
              </a:ext>
            </a:extLst>
          </p:cNvPr>
          <p:cNvSpPr txBox="1"/>
          <p:nvPr/>
        </p:nvSpPr>
        <p:spPr>
          <a:xfrm>
            <a:off x="116256" y="3590762"/>
            <a:ext cx="48558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3. Number 3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 photo.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591A594-7D74-4AD9-BFCF-863A071C7350}"/>
              </a:ext>
            </a:extLst>
          </p:cNvPr>
          <p:cNvSpPr txBox="1"/>
          <p:nvPr/>
        </p:nvSpPr>
        <p:spPr>
          <a:xfrm>
            <a:off x="116256" y="4274382"/>
            <a:ext cx="44122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4. Number 4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 cat.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FC42A11-2598-46CD-808F-64918C98E6D3}"/>
              </a:ext>
            </a:extLst>
          </p:cNvPr>
          <p:cNvSpPr txBox="1"/>
          <p:nvPr/>
        </p:nvSpPr>
        <p:spPr>
          <a:xfrm>
            <a:off x="125192" y="5004147"/>
            <a:ext cx="45164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5. Number 3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 cinema.</a:t>
            </a:r>
          </a:p>
        </p:txBody>
      </p:sp>
      <p:graphicFrame>
        <p:nvGraphicFramePr>
          <p:cNvPr id="6" name="Table 7">
            <a:extLst>
              <a:ext uri="{FF2B5EF4-FFF2-40B4-BE49-F238E27FC236}">
                <a16:creationId xmlns:a16="http://schemas.microsoft.com/office/drawing/2014/main" id="{5D5418A1-2B5D-448A-BCA0-066399D6BA85}"/>
              </a:ext>
            </a:extLst>
          </p:cNvPr>
          <p:cNvGraphicFramePr>
            <a:graphicFrameLocks noGrp="1"/>
          </p:cNvGraphicFramePr>
          <p:nvPr/>
        </p:nvGraphicFramePr>
        <p:xfrm>
          <a:off x="5137567" y="382576"/>
          <a:ext cx="5835651" cy="603727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30249">
                  <a:extLst>
                    <a:ext uri="{9D8B030D-6E8A-4147-A177-3AD203B41FA5}">
                      <a16:colId xmlns:a16="http://schemas.microsoft.com/office/drawing/2014/main" val="4124420546"/>
                    </a:ext>
                  </a:extLst>
                </a:gridCol>
                <a:gridCol w="2495550">
                  <a:extLst>
                    <a:ext uri="{9D8B030D-6E8A-4147-A177-3AD203B41FA5}">
                      <a16:colId xmlns:a16="http://schemas.microsoft.com/office/drawing/2014/main" val="3042774819"/>
                    </a:ext>
                  </a:extLst>
                </a:gridCol>
                <a:gridCol w="2609852">
                  <a:extLst>
                    <a:ext uri="{9D8B030D-6E8A-4147-A177-3AD203B41FA5}">
                      <a16:colId xmlns:a16="http://schemas.microsoft.com/office/drawing/2014/main" val="928959875"/>
                    </a:ext>
                  </a:extLst>
                </a:gridCol>
              </a:tblGrid>
              <a:tr h="1207455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60912393"/>
                  </a:ext>
                </a:extLst>
              </a:tr>
              <a:tr h="1207455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39639979"/>
                  </a:ext>
                </a:extLst>
              </a:tr>
              <a:tr h="1207455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96089001"/>
                  </a:ext>
                </a:extLst>
              </a:tr>
              <a:tr h="1207455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71795634"/>
                  </a:ext>
                </a:extLst>
              </a:tr>
              <a:tr h="1207455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06457074"/>
                  </a:ext>
                </a:extLst>
              </a:tr>
            </a:tbl>
          </a:graphicData>
        </a:graphic>
      </p:graphicFrame>
      <p:pic>
        <p:nvPicPr>
          <p:cNvPr id="35" name="Picture 34" descr="Logo&#10;&#10;Description automatically generated">
            <a:extLst>
              <a:ext uri="{FF2B5EF4-FFF2-40B4-BE49-F238E27FC236}">
                <a16:creationId xmlns:a16="http://schemas.microsoft.com/office/drawing/2014/main" id="{4C0172A1-B9F5-408C-BAD3-06480CE9684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1514" y="4010585"/>
            <a:ext cx="958923" cy="1247067"/>
          </a:xfrm>
          <a:prstGeom prst="rect">
            <a:avLst/>
          </a:prstGeom>
        </p:spPr>
      </p:pic>
      <p:pic>
        <p:nvPicPr>
          <p:cNvPr id="36" name="Picture 18" descr="Table">
            <a:extLst>
              <a:ext uri="{FF2B5EF4-FFF2-40B4-BE49-F238E27FC236}">
                <a16:creationId xmlns:a16="http://schemas.microsoft.com/office/drawing/2014/main" id="{2A385636-496F-4E6B-AC6C-FCD2CC5BA7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2933" y="4072929"/>
            <a:ext cx="1339850" cy="1162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37" name="Picture 36" descr="Logo&#10;&#10;Description automatically generated">
            <a:extLst>
              <a:ext uri="{FF2B5EF4-FFF2-40B4-BE49-F238E27FC236}">
                <a16:creationId xmlns:a16="http://schemas.microsoft.com/office/drawing/2014/main" id="{2C391DDA-D598-4A00-A82D-FC06A283CF6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7506" y="5233390"/>
            <a:ext cx="802931" cy="1193820"/>
          </a:xfrm>
          <a:prstGeom prst="rect">
            <a:avLst/>
          </a:prstGeom>
        </p:spPr>
      </p:pic>
      <p:pic>
        <p:nvPicPr>
          <p:cNvPr id="38" name="Picture 37" descr="A picture containing text&#10;&#10;Description automatically generated">
            <a:extLst>
              <a:ext uri="{FF2B5EF4-FFF2-40B4-BE49-F238E27FC236}">
                <a16:creationId xmlns:a16="http://schemas.microsoft.com/office/drawing/2014/main" id="{DEB46E50-8E23-4EAD-AE09-F836E10C555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5544" y="5397262"/>
            <a:ext cx="1099510" cy="1000374"/>
          </a:xfrm>
          <a:prstGeom prst="rect">
            <a:avLst/>
          </a:prstGeom>
        </p:spPr>
      </p:pic>
      <p:pic>
        <p:nvPicPr>
          <p:cNvPr id="39" name="Picture 38" descr="Logo&#10;&#10;Description automatically generated">
            <a:extLst>
              <a:ext uri="{FF2B5EF4-FFF2-40B4-BE49-F238E27FC236}">
                <a16:creationId xmlns:a16="http://schemas.microsoft.com/office/drawing/2014/main" id="{0827B201-DE08-40A7-ABCD-3CBE29E275D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5544" y="2840639"/>
            <a:ext cx="802931" cy="1053453"/>
          </a:xfrm>
          <a:prstGeom prst="rect">
            <a:avLst/>
          </a:prstGeom>
        </p:spPr>
      </p:pic>
      <p:pic>
        <p:nvPicPr>
          <p:cNvPr id="40" name="Picture 39" descr="A picture containing icon&#10;&#10;Description automatically generated">
            <a:extLst>
              <a:ext uri="{FF2B5EF4-FFF2-40B4-BE49-F238E27FC236}">
                <a16:creationId xmlns:a16="http://schemas.microsoft.com/office/drawing/2014/main" id="{A5DC3D68-BDCC-49AC-875A-0DF5B8B45C3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7506" y="2773987"/>
            <a:ext cx="802931" cy="1275126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0F179404-8FC4-47F1-BA57-C732982AB1CB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19829"/>
          <a:stretch/>
        </p:blipFill>
        <p:spPr>
          <a:xfrm>
            <a:off x="6797138" y="567963"/>
            <a:ext cx="720840" cy="969010"/>
          </a:xfrm>
          <a:prstGeom prst="rect">
            <a:avLst/>
          </a:prstGeom>
        </p:spPr>
      </p:pic>
      <p:pic>
        <p:nvPicPr>
          <p:cNvPr id="42" name="Picture 41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95B06660-4400-41A2-89DE-CD153CFF970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0786" y="426350"/>
            <a:ext cx="1172449" cy="1076227"/>
          </a:xfrm>
          <a:prstGeom prst="rect">
            <a:avLst/>
          </a:prstGeom>
        </p:spPr>
      </p:pic>
      <p:pic>
        <p:nvPicPr>
          <p:cNvPr id="43" name="Picture 42" descr="A picture containing text, building, window&#10;&#10;Description automatically generated">
            <a:extLst>
              <a:ext uri="{FF2B5EF4-FFF2-40B4-BE49-F238E27FC236}">
                <a16:creationId xmlns:a16="http://schemas.microsoft.com/office/drawing/2014/main" id="{B41D2165-50E1-4EA8-9737-E22F8B5B1DD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5422" y="1672784"/>
            <a:ext cx="964659" cy="1154126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AA02FD22-86A7-4E94-98E3-0BC1B978C56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9654" y="1615068"/>
            <a:ext cx="938637" cy="1193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0217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2869907" cy="523220"/>
          </a:xfrm>
        </p:spPr>
        <p:txBody>
          <a:bodyPr>
            <a:noAutofit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1:</a:t>
            </a:r>
            <a:endParaRPr lang="en-GB" sz="3200" dirty="0"/>
          </a:p>
        </p:txBody>
      </p:sp>
      <p:sp>
        <p:nvSpPr>
          <p:cNvPr id="10" name="Google Shape;167;p2">
            <a:extLst>
              <a:ext uri="{FF2B5EF4-FFF2-40B4-BE49-F238E27FC236}">
                <a16:creationId xmlns:a16="http://schemas.microsoft.com/office/drawing/2014/main" id="{00418407-6382-4C3A-8FB0-7C13A3D9BFEE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CustomShape 2">
            <a:extLst>
              <a:ext uri="{FF2B5EF4-FFF2-40B4-BE49-F238E27FC236}">
                <a16:creationId xmlns:a16="http://schemas.microsoft.com/office/drawing/2014/main" id="{544B7D41-D46D-4434-BD37-9661A5CEFAAC}"/>
              </a:ext>
            </a:extLst>
          </p:cNvPr>
          <p:cNvSpPr/>
          <p:nvPr/>
        </p:nvSpPr>
        <p:spPr>
          <a:xfrm>
            <a:off x="3249940" y="1521820"/>
            <a:ext cx="5798947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5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timid</a:t>
            </a:r>
            <a:r>
              <a:rPr kumimoji="0" lang="en-GB" sz="11500" b="0" i="0" u="none" strike="noStrike" kern="1200" cap="none" spc="-1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</a:t>
            </a:r>
            <a:r>
              <a:rPr kumimoji="0" lang="en-GB" sz="115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endParaRPr kumimoji="0" lang="en-GB" sz="115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14" name="Google Shape;111;p3">
            <a:extLst>
              <a:ext uri="{FF2B5EF4-FFF2-40B4-BE49-F238E27FC236}">
                <a16:creationId xmlns:a16="http://schemas.microsoft.com/office/drawing/2014/main" id="{7D85ED2D-C9F9-40FE-8AE0-84AD26829893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11085614" y="71250"/>
            <a:ext cx="775440" cy="775440"/>
          </a:xfrm>
          <a:prstGeom prst="rect">
            <a:avLst/>
          </a:prstGeom>
          <a:ln>
            <a:noFill/>
          </a:ln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EE79FBF1-84E7-41ED-9578-296C4C57AE28}"/>
              </a:ext>
            </a:extLst>
          </p:cNvPr>
          <p:cNvSpPr txBox="1">
            <a:spLocks/>
          </p:cNvSpPr>
          <p:nvPr/>
        </p:nvSpPr>
        <p:spPr>
          <a:xfrm>
            <a:off x="10754668" y="934595"/>
            <a:ext cx="1437332" cy="396360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2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>
                <a:solidFill>
                  <a:schemeClr val="bg1"/>
                </a:solidFill>
                <a:latin typeface="Century Gothic" panose="020B0502020202020204" pitchFamily="34" charset="0"/>
              </a:rPr>
              <a:t>prononcer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CustomShape 1">
            <a:extLst>
              <a:ext uri="{FF2B5EF4-FFF2-40B4-BE49-F238E27FC236}">
                <a16:creationId xmlns:a16="http://schemas.microsoft.com/office/drawing/2014/main" id="{DD7164A3-43D3-421E-A93B-931DE9DFDFB2}"/>
              </a:ext>
            </a:extLst>
          </p:cNvPr>
          <p:cNvSpPr/>
          <p:nvPr/>
        </p:nvSpPr>
        <p:spPr>
          <a:xfrm>
            <a:off x="4681755" y="-75270"/>
            <a:ext cx="3143115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[</a:t>
            </a:r>
            <a:r>
              <a:rPr kumimoji="0" lang="en-GB" sz="8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SFe</a:t>
            </a: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]</a:t>
            </a:r>
            <a:endParaRPr kumimoji="0" lang="en-GB" sz="8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17" name="Google Shape;335;p5" descr="boy holding a sign that says 'shy'">
            <a:extLst>
              <a:ext uri="{FF2B5EF4-FFF2-40B4-BE49-F238E27FC236}">
                <a16:creationId xmlns:a16="http://schemas.microsoft.com/office/drawing/2014/main" id="{292E33AD-E1E5-4C9D-93BB-90BB5B0186B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59669" y="3167103"/>
            <a:ext cx="2034010" cy="271957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336;p5">
            <a:extLst>
              <a:ext uri="{FF2B5EF4-FFF2-40B4-BE49-F238E27FC236}">
                <a16:creationId xmlns:a16="http://schemas.microsoft.com/office/drawing/2014/main" id="{2AFBDB7A-C1FC-4C44-8EB4-BF8CFD9B490C}"/>
              </a:ext>
            </a:extLst>
          </p:cNvPr>
          <p:cNvSpPr/>
          <p:nvPr/>
        </p:nvSpPr>
        <p:spPr>
          <a:xfrm>
            <a:off x="5351954" y="3978131"/>
            <a:ext cx="1449436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5076"/>
              </a:buClr>
              <a:buSzPts val="4400"/>
              <a:buFont typeface="Century Gothic"/>
              <a:buNone/>
              <a:tabLst/>
              <a:defRPr/>
            </a:pPr>
            <a:r>
              <a:rPr kumimoji="0" lang="en-GB" sz="4400" b="0" i="0" u="none" strike="noStrike" kern="0" cap="none" spc="0" normalizeH="0" baseline="0" noProof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[shy]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9" name="Picture 18" descr="A picture containing balloon, aircraft, transport&#10;&#10;Description automatically generated">
            <a:extLst>
              <a:ext uri="{FF2B5EF4-FFF2-40B4-BE49-F238E27FC236}">
                <a16:creationId xmlns:a16="http://schemas.microsoft.com/office/drawing/2014/main" id="{2FE406BB-80F6-4801-84DE-64AABB7CD2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113" y="2531297"/>
            <a:ext cx="1668885" cy="1668885"/>
          </a:xfrm>
          <a:prstGeom prst="rect">
            <a:avLst/>
          </a:prstGeom>
        </p:spPr>
      </p:pic>
      <p:sp>
        <p:nvSpPr>
          <p:cNvPr id="20" name="CustomShape 2">
            <a:extLst>
              <a:ext uri="{FF2B5EF4-FFF2-40B4-BE49-F238E27FC236}">
                <a16:creationId xmlns:a16="http://schemas.microsoft.com/office/drawing/2014/main" id="{708D4D8A-72EC-4846-9CF4-5F8EC29C334E}"/>
              </a:ext>
            </a:extLst>
          </p:cNvPr>
          <p:cNvSpPr/>
          <p:nvPr/>
        </p:nvSpPr>
        <p:spPr>
          <a:xfrm>
            <a:off x="-146245" y="1517919"/>
            <a:ext cx="3879599" cy="12641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mond</a:t>
            </a:r>
            <a:r>
              <a:rPr kumimoji="0" lang="en-GB" sz="6600" b="0" i="0" u="none" strike="noStrike" kern="1200" cap="none" spc="-1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</a:t>
            </a:r>
            <a:r>
              <a:rPr kumimoji="0" lang="en-GB" sz="66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endParaRPr kumimoji="0" lang="en-GB" sz="66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1" name="CustomShape 2">
            <a:extLst>
              <a:ext uri="{FF2B5EF4-FFF2-40B4-BE49-F238E27FC236}">
                <a16:creationId xmlns:a16="http://schemas.microsoft.com/office/drawing/2014/main" id="{6C70D738-781C-4C3B-92F7-7E5B4EFFA398}"/>
              </a:ext>
            </a:extLst>
          </p:cNvPr>
          <p:cNvSpPr/>
          <p:nvPr/>
        </p:nvSpPr>
        <p:spPr>
          <a:xfrm>
            <a:off x="-146246" y="4330774"/>
            <a:ext cx="3879599" cy="12641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centr</a:t>
            </a:r>
            <a:r>
              <a:rPr kumimoji="0" lang="en-GB" sz="6600" b="0" i="0" u="none" strike="noStrike" kern="1200" cap="none" spc="-1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</a:t>
            </a:r>
            <a:r>
              <a:rPr kumimoji="0" lang="en-GB" sz="66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endParaRPr kumimoji="0" lang="en-GB" sz="66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22" name="Google Shape;356;p6" descr="target with an arrow in the centre">
            <a:extLst>
              <a:ext uri="{FF2B5EF4-FFF2-40B4-BE49-F238E27FC236}">
                <a16:creationId xmlns:a16="http://schemas.microsoft.com/office/drawing/2014/main" id="{BD080A20-D3CA-4668-A634-6D9317288EFE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343139" y="5504867"/>
            <a:ext cx="1042296" cy="1028018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CustomShape 2">
            <a:extLst>
              <a:ext uri="{FF2B5EF4-FFF2-40B4-BE49-F238E27FC236}">
                <a16:creationId xmlns:a16="http://schemas.microsoft.com/office/drawing/2014/main" id="{910AAE38-7672-4940-A9A9-D8420A76067F}"/>
              </a:ext>
            </a:extLst>
          </p:cNvPr>
          <p:cNvSpPr/>
          <p:nvPr/>
        </p:nvSpPr>
        <p:spPr>
          <a:xfrm>
            <a:off x="7909560" y="4287934"/>
            <a:ext cx="4108647" cy="12641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modern</a:t>
            </a:r>
            <a:r>
              <a:rPr kumimoji="0" lang="en-GB" sz="6600" b="0" i="0" u="none" strike="noStrike" kern="1200" cap="none" spc="-1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</a:t>
            </a:r>
            <a:r>
              <a:rPr kumimoji="0" lang="en-GB" sz="66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endParaRPr kumimoji="0" lang="en-GB" sz="66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24" name="Google Shape;360;p6" descr="yellow sports car">
            <a:extLst>
              <a:ext uri="{FF2B5EF4-FFF2-40B4-BE49-F238E27FC236}">
                <a16:creationId xmlns:a16="http://schemas.microsoft.com/office/drawing/2014/main" id="{ACF1F6F7-7A0D-408C-BFA7-D91EBB76D00B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033548" y="5862021"/>
            <a:ext cx="1912451" cy="956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361;p6" descr="green checkmark">
            <a:extLst>
              <a:ext uri="{FF2B5EF4-FFF2-40B4-BE49-F238E27FC236}">
                <a16:creationId xmlns:a16="http://schemas.microsoft.com/office/drawing/2014/main" id="{1F6CBC8C-CA5A-4F01-B30B-5C50CDCB619C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989773" y="5357179"/>
            <a:ext cx="480045" cy="5000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362;p6" descr="old red car">
            <a:extLst>
              <a:ext uri="{FF2B5EF4-FFF2-40B4-BE49-F238E27FC236}">
                <a16:creationId xmlns:a16="http://schemas.microsoft.com/office/drawing/2014/main" id="{838577E3-C47A-4AF3-9E7D-62C53A7BB31F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017360" y="5857225"/>
            <a:ext cx="1437332" cy="902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363;p6" descr="red cross">
            <a:extLst>
              <a:ext uri="{FF2B5EF4-FFF2-40B4-BE49-F238E27FC236}">
                <a16:creationId xmlns:a16="http://schemas.microsoft.com/office/drawing/2014/main" id="{F7F86351-4AA8-45B1-9A1E-760255033EB6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0641434" y="5340545"/>
            <a:ext cx="497082" cy="566897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CustomShape 2">
            <a:extLst>
              <a:ext uri="{FF2B5EF4-FFF2-40B4-BE49-F238E27FC236}">
                <a16:creationId xmlns:a16="http://schemas.microsoft.com/office/drawing/2014/main" id="{F2F55090-B31C-43F0-85F0-6D637030BA4E}"/>
              </a:ext>
            </a:extLst>
          </p:cNvPr>
          <p:cNvSpPr/>
          <p:nvPr/>
        </p:nvSpPr>
        <p:spPr>
          <a:xfrm>
            <a:off x="8336425" y="1470724"/>
            <a:ext cx="4108647" cy="12641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douz</a:t>
            </a:r>
            <a:r>
              <a:rPr kumimoji="0" lang="en-GB" sz="6600" b="0" i="0" u="none" strike="noStrike" kern="1200" cap="none" spc="-1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</a:t>
            </a:r>
            <a:r>
              <a:rPr kumimoji="0" lang="en-GB" sz="66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endParaRPr kumimoji="0" lang="en-GB" sz="66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29" name="Google Shape;365;p6" descr="the number twelve">
            <a:extLst>
              <a:ext uri="{FF2B5EF4-FFF2-40B4-BE49-F238E27FC236}">
                <a16:creationId xmlns:a16="http://schemas.microsoft.com/office/drawing/2014/main" id="{AD7FE89D-F37A-4D29-AFC3-EE210A7AB9DA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9657783" y="2531297"/>
            <a:ext cx="1815551" cy="145794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18190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06EBBC53-04AF-44DE-BDA9-AD7CA398AC4C}"/>
              </a:ext>
            </a:extLst>
          </p:cNvPr>
          <p:cNvSpPr/>
          <p:nvPr/>
        </p:nvSpPr>
        <p:spPr>
          <a:xfrm>
            <a:off x="637626" y="34164"/>
            <a:ext cx="113968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B</a:t>
            </a: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49" name="Google Shape;167;p2">
            <a:extLst>
              <a:ext uri="{FF2B5EF4-FFF2-40B4-BE49-F238E27FC236}">
                <a16:creationId xmlns:a16="http://schemas.microsoft.com/office/drawing/2014/main" id="{886C038C-C793-4178-8BE0-359568307137}"/>
              </a:ext>
            </a:extLst>
          </p:cNvPr>
          <p:cNvSpPr/>
          <p:nvPr/>
        </p:nvSpPr>
        <p:spPr>
          <a:xfrm>
            <a:off x="116256" y="63868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2FFA9F8-E1E6-4653-B320-2E4BF36AD0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2783" y="73260"/>
            <a:ext cx="2338491" cy="523220"/>
          </a:xfrm>
        </p:spPr>
        <p:txBody>
          <a:bodyPr>
            <a:normAutofit fontScale="90000"/>
          </a:bodyPr>
          <a:lstStyle/>
          <a:p>
            <a:r>
              <a:rPr lang="en-GB" dirty="0">
                <a:solidFill>
                  <a:schemeClr val="bg1"/>
                </a:solidFill>
              </a:rPr>
              <a:t>Handout</a:t>
            </a:r>
          </a:p>
        </p:txBody>
      </p:sp>
      <p:sp>
        <p:nvSpPr>
          <p:cNvPr id="19" name="Title 2">
            <a:extLst>
              <a:ext uri="{FF2B5EF4-FFF2-40B4-BE49-F238E27FC236}">
                <a16:creationId xmlns:a16="http://schemas.microsoft.com/office/drawing/2014/main" id="{D13EF053-05A9-4F03-9820-677B19754863}"/>
              </a:ext>
            </a:extLst>
          </p:cNvPr>
          <p:cNvSpPr txBox="1">
            <a:spLocks/>
          </p:cNvSpPr>
          <p:nvPr/>
        </p:nvSpPr>
        <p:spPr>
          <a:xfrm>
            <a:off x="11138681" y="1132247"/>
            <a:ext cx="966950" cy="374973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parler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21" name="Picture 20" descr="Icon&#10;&#10;Description automatically generated">
            <a:extLst>
              <a:ext uri="{FF2B5EF4-FFF2-40B4-BE49-F238E27FC236}">
                <a16:creationId xmlns:a16="http://schemas.microsoft.com/office/drawing/2014/main" id="{D535AD49-8A4B-4930-9435-A7BF82B350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22" name="Graphic 21" descr="User">
            <a:extLst>
              <a:ext uri="{FF2B5EF4-FFF2-40B4-BE49-F238E27FC236}">
                <a16:creationId xmlns:a16="http://schemas.microsoft.com/office/drawing/2014/main" id="{E184D754-D160-4BE0-AA6E-401D76D482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186976" y="667136"/>
            <a:ext cx="1175085" cy="1175085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B54687E5-D68B-4D46-8555-A5E1142AE87B}"/>
              </a:ext>
            </a:extLst>
          </p:cNvPr>
          <p:cNvSpPr txBox="1"/>
          <p:nvPr/>
        </p:nvSpPr>
        <p:spPr>
          <a:xfrm>
            <a:off x="7554496" y="1254678"/>
            <a:ext cx="3651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4E06E6C-1AD5-444A-B16B-597C206A5D3A}"/>
              </a:ext>
            </a:extLst>
          </p:cNvPr>
          <p:cNvSpPr txBox="1"/>
          <p:nvPr/>
        </p:nvSpPr>
        <p:spPr>
          <a:xfrm>
            <a:off x="6925836" y="2429763"/>
            <a:ext cx="42128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1. Number 1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 dog.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599AC9B-6147-404B-8A8D-D7A674D24990}"/>
              </a:ext>
            </a:extLst>
          </p:cNvPr>
          <p:cNvSpPr txBox="1"/>
          <p:nvPr/>
        </p:nvSpPr>
        <p:spPr>
          <a:xfrm>
            <a:off x="6916900" y="3114824"/>
            <a:ext cx="51123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2. Number 2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 cinema.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5A6F3EA-5B6E-4ECA-A501-B0206D8C73B9}"/>
              </a:ext>
            </a:extLst>
          </p:cNvPr>
          <p:cNvSpPr txBox="1"/>
          <p:nvPr/>
        </p:nvSpPr>
        <p:spPr>
          <a:xfrm>
            <a:off x="6916900" y="3799885"/>
            <a:ext cx="54274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3. Number 3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cat.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591A594-7D74-4AD9-BFCF-863A071C7350}"/>
              </a:ext>
            </a:extLst>
          </p:cNvPr>
          <p:cNvSpPr txBox="1"/>
          <p:nvPr/>
        </p:nvSpPr>
        <p:spPr>
          <a:xfrm>
            <a:off x="6916900" y="4483505"/>
            <a:ext cx="44122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4. Number 4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 table.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FC42A11-2598-46CD-808F-64918C98E6D3}"/>
              </a:ext>
            </a:extLst>
          </p:cNvPr>
          <p:cNvSpPr txBox="1"/>
          <p:nvPr/>
        </p:nvSpPr>
        <p:spPr>
          <a:xfrm>
            <a:off x="6925836" y="5213270"/>
            <a:ext cx="39741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5. Number 5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 photo.</a:t>
            </a:r>
          </a:p>
        </p:txBody>
      </p:sp>
      <p:graphicFrame>
        <p:nvGraphicFramePr>
          <p:cNvPr id="6" name="Table 7">
            <a:extLst>
              <a:ext uri="{FF2B5EF4-FFF2-40B4-BE49-F238E27FC236}">
                <a16:creationId xmlns:a16="http://schemas.microsoft.com/office/drawing/2014/main" id="{5D5418A1-2B5D-448A-BCA0-066399D6BA85}"/>
              </a:ext>
            </a:extLst>
          </p:cNvPr>
          <p:cNvGraphicFramePr>
            <a:graphicFrameLocks noGrp="1"/>
          </p:cNvGraphicFramePr>
          <p:nvPr/>
        </p:nvGraphicFramePr>
        <p:xfrm>
          <a:off x="162754" y="713533"/>
          <a:ext cx="5835651" cy="603727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30249">
                  <a:extLst>
                    <a:ext uri="{9D8B030D-6E8A-4147-A177-3AD203B41FA5}">
                      <a16:colId xmlns:a16="http://schemas.microsoft.com/office/drawing/2014/main" val="4124420546"/>
                    </a:ext>
                  </a:extLst>
                </a:gridCol>
                <a:gridCol w="2495550">
                  <a:extLst>
                    <a:ext uri="{9D8B030D-6E8A-4147-A177-3AD203B41FA5}">
                      <a16:colId xmlns:a16="http://schemas.microsoft.com/office/drawing/2014/main" val="3042774819"/>
                    </a:ext>
                  </a:extLst>
                </a:gridCol>
                <a:gridCol w="2609852">
                  <a:extLst>
                    <a:ext uri="{9D8B030D-6E8A-4147-A177-3AD203B41FA5}">
                      <a16:colId xmlns:a16="http://schemas.microsoft.com/office/drawing/2014/main" val="928959875"/>
                    </a:ext>
                  </a:extLst>
                </a:gridCol>
              </a:tblGrid>
              <a:tr h="1207455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60912393"/>
                  </a:ext>
                </a:extLst>
              </a:tr>
              <a:tr h="1207455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39639979"/>
                  </a:ext>
                </a:extLst>
              </a:tr>
              <a:tr h="1207455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96089001"/>
                  </a:ext>
                </a:extLst>
              </a:tr>
              <a:tr h="1207455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71795634"/>
                  </a:ext>
                </a:extLst>
              </a:tr>
              <a:tr h="1207455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06457074"/>
                  </a:ext>
                </a:extLst>
              </a:tr>
            </a:tbl>
          </a:graphicData>
        </a:graphic>
      </p:graphicFrame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F5248E29-6D2F-4112-B0DB-EAA959AB04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1816" y="4388574"/>
            <a:ext cx="802931" cy="1053453"/>
          </a:xfrm>
          <a:prstGeom prst="rect">
            <a:avLst/>
          </a:prstGeom>
        </p:spPr>
      </p:pic>
      <p:pic>
        <p:nvPicPr>
          <p:cNvPr id="9" name="Picture 8" descr="A picture containing text, building, window&#10;&#10;Description automatically generated">
            <a:extLst>
              <a:ext uri="{FF2B5EF4-FFF2-40B4-BE49-F238E27FC236}">
                <a16:creationId xmlns:a16="http://schemas.microsoft.com/office/drawing/2014/main" id="{CDD7EA60-0D1E-424D-A287-D8C17DC5E8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4618" y="5596682"/>
            <a:ext cx="964659" cy="1154126"/>
          </a:xfrm>
          <a:prstGeom prst="rect">
            <a:avLst/>
          </a:prstGeom>
        </p:spPr>
      </p:pic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C2E255B4-D1FB-4E4D-A781-9C155EB1EA1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056" y="3156623"/>
            <a:ext cx="802931" cy="1193820"/>
          </a:xfrm>
          <a:prstGeom prst="rect">
            <a:avLst/>
          </a:prstGeom>
        </p:spPr>
      </p:pic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F22AC426-CDA3-401E-ADB0-6B2FBD81077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271" y="1886581"/>
            <a:ext cx="958923" cy="124706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EEF378A-7931-461D-A37E-2CCD09569E3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8850" y="5538966"/>
            <a:ext cx="938637" cy="1193820"/>
          </a:xfrm>
          <a:prstGeom prst="rect">
            <a:avLst/>
          </a:prstGeom>
        </p:spPr>
      </p:pic>
      <p:pic>
        <p:nvPicPr>
          <p:cNvPr id="20" name="Picture 19" descr="A picture containing text&#10;&#10;Description automatically generated">
            <a:extLst>
              <a:ext uri="{FF2B5EF4-FFF2-40B4-BE49-F238E27FC236}">
                <a16:creationId xmlns:a16="http://schemas.microsoft.com/office/drawing/2014/main" id="{4B924A19-D654-4629-9949-E1DA953617A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977" y="3261176"/>
            <a:ext cx="1099510" cy="1000374"/>
          </a:xfrm>
          <a:prstGeom prst="rect">
            <a:avLst/>
          </a:prstGeom>
        </p:spPr>
      </p:pic>
      <p:pic>
        <p:nvPicPr>
          <p:cNvPr id="1042" name="Picture 18" descr="Table">
            <a:extLst>
              <a:ext uri="{FF2B5EF4-FFF2-40B4-BE49-F238E27FC236}">
                <a16:creationId xmlns:a16="http://schemas.microsoft.com/office/drawing/2014/main" id="{B03CB364-82A6-4B24-981D-1B19A46890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0450" y="1971598"/>
            <a:ext cx="1339850" cy="1162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42" name="Picture 41" descr="A picture containing icon&#10;&#10;Description automatically generated">
            <a:extLst>
              <a:ext uri="{FF2B5EF4-FFF2-40B4-BE49-F238E27FC236}">
                <a16:creationId xmlns:a16="http://schemas.microsoft.com/office/drawing/2014/main" id="{B49543D7-9873-4139-8648-5D857A9A4D5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7313" y="4326026"/>
            <a:ext cx="802931" cy="1275126"/>
          </a:xfrm>
          <a:prstGeom prst="rect">
            <a:avLst/>
          </a:prstGeom>
        </p:spPr>
      </p:pic>
      <p:pic>
        <p:nvPicPr>
          <p:cNvPr id="52" name="Picture 51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29FF6CCF-E500-4C30-BA26-F8FECED7BC5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0932" y="732182"/>
            <a:ext cx="1039425" cy="1185687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3DEFFE18-0F6B-42F6-B2E9-3125D24517F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189" y="708230"/>
            <a:ext cx="1125260" cy="1124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2595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5AD19556-E243-4B47-A3DA-4C64F155D4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05984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écouter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itle 3">
            <a:hlinkClick r:id="" action="ppaction://noaction">
              <a:snd r:embed="rId4" name="il_ou_ils.wav"/>
            </a:hlinkClick>
            <a:extLst>
              <a:ext uri="{FF2B5EF4-FFF2-40B4-BE49-F238E27FC236}">
                <a16:creationId xmlns:a16="http://schemas.microsoft.com/office/drawing/2014/main" id="{8D25FE69-5337-48CA-810A-E3F41D98DC78}"/>
              </a:ext>
            </a:extLst>
          </p:cNvPr>
          <p:cNvSpPr txBox="1">
            <a:spLocks/>
          </p:cNvSpPr>
          <p:nvPr/>
        </p:nvSpPr>
        <p:spPr>
          <a:xfrm>
            <a:off x="44104" y="-98943"/>
            <a:ext cx="1492300" cy="1325563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[</a:t>
            </a:r>
            <a:r>
              <a:rPr kumimoji="0" lang="en-GB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Sfe</a:t>
            </a: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]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3" name="Action Button: Blank 22">
            <a:hlinkClick r:id="" action="ppaction://noaction" highlightClick="1">
              <a:snd r:embed="rId5" name="elegant.wav"/>
            </a:hlinkClick>
            <a:extLst>
              <a:ext uri="{FF2B5EF4-FFF2-40B4-BE49-F238E27FC236}">
                <a16:creationId xmlns:a16="http://schemas.microsoft.com/office/drawing/2014/main" id="{153707AE-F458-4A0B-8D3E-265231A61898}"/>
              </a:ext>
            </a:extLst>
          </p:cNvPr>
          <p:cNvSpPr/>
          <p:nvPr/>
        </p:nvSpPr>
        <p:spPr>
          <a:xfrm>
            <a:off x="3490099" y="5013631"/>
            <a:ext cx="729625" cy="706883"/>
          </a:xfrm>
          <a:prstGeom prst="actionButtonBlank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18" name="Title 3">
            <a:hlinkClick r:id="" action="ppaction://noaction">
              <a:snd r:embed="rId4" name="il_ou_ils.wav"/>
            </a:hlinkClick>
            <a:extLst>
              <a:ext uri="{FF2B5EF4-FFF2-40B4-BE49-F238E27FC236}">
                <a16:creationId xmlns:a16="http://schemas.microsoft.com/office/drawing/2014/main" id="{DC4E3C19-2579-452E-BC04-B7C642E564B5}"/>
              </a:ext>
            </a:extLst>
          </p:cNvPr>
          <p:cNvSpPr txBox="1">
            <a:spLocks/>
          </p:cNvSpPr>
          <p:nvPr/>
        </p:nvSpPr>
        <p:spPr>
          <a:xfrm>
            <a:off x="3854912" y="4704292"/>
            <a:ext cx="4482176" cy="1325563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élégant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940EB97-C083-446D-BC2C-223FDDF4FECA}"/>
              </a:ext>
            </a:extLst>
          </p:cNvPr>
          <p:cNvSpPr/>
          <p:nvPr/>
        </p:nvSpPr>
        <p:spPr>
          <a:xfrm>
            <a:off x="7254240" y="4953000"/>
            <a:ext cx="822960" cy="777240"/>
          </a:xfrm>
          <a:prstGeom prst="rect">
            <a:avLst/>
          </a:prstGeom>
          <a:solidFill>
            <a:srgbClr val="FF0066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?</a:t>
            </a:r>
          </a:p>
        </p:txBody>
      </p:sp>
      <p:pic>
        <p:nvPicPr>
          <p:cNvPr id="8" name="Picture 7" descr="Shape, circle&#10;&#10;Description automatically generated">
            <a:extLst>
              <a:ext uri="{FF2B5EF4-FFF2-40B4-BE49-F238E27FC236}">
                <a16:creationId xmlns:a16="http://schemas.microsoft.com/office/drawing/2014/main" id="{8A3EB8CE-4CB3-4C26-8F33-EE63FE561F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1370" y="1460129"/>
            <a:ext cx="3214350" cy="3464931"/>
          </a:xfrm>
          <a:prstGeom prst="rect">
            <a:avLst/>
          </a:prstGeom>
        </p:spPr>
      </p:pic>
      <p:sp>
        <p:nvSpPr>
          <p:cNvPr id="20" name="Title 3">
            <a:extLst>
              <a:ext uri="{FF2B5EF4-FFF2-40B4-BE49-F238E27FC236}">
                <a16:creationId xmlns:a16="http://schemas.microsoft.com/office/drawing/2014/main" id="{73668E8B-B5C2-4DD1-AB39-B651BC3B1079}"/>
              </a:ext>
            </a:extLst>
          </p:cNvPr>
          <p:cNvSpPr txBox="1">
            <a:spLocks/>
          </p:cNvSpPr>
          <p:nvPr/>
        </p:nvSpPr>
        <p:spPr>
          <a:xfrm>
            <a:off x="1536404" y="-114142"/>
            <a:ext cx="7600612" cy="1325563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Écoute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C’est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avec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‘e’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ou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sans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‘e’ 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5AD19556-E243-4B47-A3DA-4C64F155D4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05984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écouter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itle 3">
            <a:hlinkClick r:id="" action="ppaction://noaction">
              <a:snd r:embed="rId4" name="il_ou_ils.wav"/>
            </a:hlinkClick>
            <a:extLst>
              <a:ext uri="{FF2B5EF4-FFF2-40B4-BE49-F238E27FC236}">
                <a16:creationId xmlns:a16="http://schemas.microsoft.com/office/drawing/2014/main" id="{8D25FE69-5337-48CA-810A-E3F41D98DC78}"/>
              </a:ext>
            </a:extLst>
          </p:cNvPr>
          <p:cNvSpPr txBox="1">
            <a:spLocks/>
          </p:cNvSpPr>
          <p:nvPr/>
        </p:nvSpPr>
        <p:spPr>
          <a:xfrm>
            <a:off x="44104" y="-98943"/>
            <a:ext cx="1492300" cy="1325563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[</a:t>
            </a:r>
            <a:r>
              <a:rPr kumimoji="0" lang="en-GB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Sfe</a:t>
            </a: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]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3" name="Action Button: Blank 22">
            <a:hlinkClick r:id="" action="ppaction://noaction" highlightClick="1">
              <a:snd r:embed="rId5" name="importante.wav"/>
            </a:hlinkClick>
            <a:extLst>
              <a:ext uri="{FF2B5EF4-FFF2-40B4-BE49-F238E27FC236}">
                <a16:creationId xmlns:a16="http://schemas.microsoft.com/office/drawing/2014/main" id="{153707AE-F458-4A0B-8D3E-265231A61898}"/>
              </a:ext>
            </a:extLst>
          </p:cNvPr>
          <p:cNvSpPr/>
          <p:nvPr/>
        </p:nvSpPr>
        <p:spPr>
          <a:xfrm>
            <a:off x="3490099" y="5013631"/>
            <a:ext cx="729625" cy="706883"/>
          </a:xfrm>
          <a:prstGeom prst="actionButtonBlank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18" name="Title 3">
            <a:hlinkClick r:id="" action="ppaction://noaction">
              <a:snd r:embed="rId4" name="il_ou_ils.wav"/>
            </a:hlinkClick>
            <a:extLst>
              <a:ext uri="{FF2B5EF4-FFF2-40B4-BE49-F238E27FC236}">
                <a16:creationId xmlns:a16="http://schemas.microsoft.com/office/drawing/2014/main" id="{DC4E3C19-2579-452E-BC04-B7C642E564B5}"/>
              </a:ext>
            </a:extLst>
          </p:cNvPr>
          <p:cNvSpPr txBox="1">
            <a:spLocks/>
          </p:cNvSpPr>
          <p:nvPr/>
        </p:nvSpPr>
        <p:spPr>
          <a:xfrm>
            <a:off x="3854912" y="4704292"/>
            <a:ext cx="4482176" cy="1325563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importante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940EB97-C083-446D-BC2C-223FDDF4FECA}"/>
              </a:ext>
            </a:extLst>
          </p:cNvPr>
          <p:cNvSpPr/>
          <p:nvPr/>
        </p:nvSpPr>
        <p:spPr>
          <a:xfrm>
            <a:off x="7360920" y="4943274"/>
            <a:ext cx="822960" cy="777240"/>
          </a:xfrm>
          <a:prstGeom prst="rect">
            <a:avLst/>
          </a:prstGeom>
          <a:solidFill>
            <a:srgbClr val="FF0066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D91EB2-F486-46E0-B50C-353B995765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7018" y="1059840"/>
            <a:ext cx="2478965" cy="3787011"/>
          </a:xfrm>
          <a:prstGeom prst="rect">
            <a:avLst/>
          </a:prstGeom>
        </p:spPr>
      </p:pic>
      <p:sp>
        <p:nvSpPr>
          <p:cNvPr id="10" name="Title 3">
            <a:extLst>
              <a:ext uri="{FF2B5EF4-FFF2-40B4-BE49-F238E27FC236}">
                <a16:creationId xmlns:a16="http://schemas.microsoft.com/office/drawing/2014/main" id="{E73CA588-B829-4D5F-BE10-5E33653E2578}"/>
              </a:ext>
            </a:extLst>
          </p:cNvPr>
          <p:cNvSpPr txBox="1">
            <a:spLocks/>
          </p:cNvSpPr>
          <p:nvPr/>
        </p:nvSpPr>
        <p:spPr>
          <a:xfrm>
            <a:off x="1536404" y="-114142"/>
            <a:ext cx="7600612" cy="1325563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Écoute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C’est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avec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‘e’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ou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sans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‘e’ 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7155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5AD19556-E243-4B47-A3DA-4C64F155D4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05984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écouter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itle 3">
            <a:hlinkClick r:id="" action="ppaction://noaction">
              <a:snd r:embed="rId4" name="il_ou_ils.wav"/>
            </a:hlinkClick>
            <a:extLst>
              <a:ext uri="{FF2B5EF4-FFF2-40B4-BE49-F238E27FC236}">
                <a16:creationId xmlns:a16="http://schemas.microsoft.com/office/drawing/2014/main" id="{8D25FE69-5337-48CA-810A-E3F41D98DC78}"/>
              </a:ext>
            </a:extLst>
          </p:cNvPr>
          <p:cNvSpPr txBox="1">
            <a:spLocks/>
          </p:cNvSpPr>
          <p:nvPr/>
        </p:nvSpPr>
        <p:spPr>
          <a:xfrm>
            <a:off x="44104" y="-98943"/>
            <a:ext cx="1492300" cy="1325563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[</a:t>
            </a:r>
            <a:r>
              <a:rPr kumimoji="0" lang="en-GB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Sfe</a:t>
            </a: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]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3" name="Action Button: Blank 22">
            <a:hlinkClick r:id="" action="ppaction://noaction" highlightClick="1">
              <a:snd r:embed="rId5" name="independante.wav"/>
            </a:hlinkClick>
            <a:extLst>
              <a:ext uri="{FF2B5EF4-FFF2-40B4-BE49-F238E27FC236}">
                <a16:creationId xmlns:a16="http://schemas.microsoft.com/office/drawing/2014/main" id="{153707AE-F458-4A0B-8D3E-265231A61898}"/>
              </a:ext>
            </a:extLst>
          </p:cNvPr>
          <p:cNvSpPr/>
          <p:nvPr/>
        </p:nvSpPr>
        <p:spPr>
          <a:xfrm>
            <a:off x="3490099" y="5013631"/>
            <a:ext cx="729625" cy="706883"/>
          </a:xfrm>
          <a:prstGeom prst="actionButtonBlank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18" name="Title 3">
            <a:hlinkClick r:id="" action="ppaction://noaction">
              <a:snd r:embed="rId4" name="il_ou_ils.wav"/>
            </a:hlinkClick>
            <a:extLst>
              <a:ext uri="{FF2B5EF4-FFF2-40B4-BE49-F238E27FC236}">
                <a16:creationId xmlns:a16="http://schemas.microsoft.com/office/drawing/2014/main" id="{DC4E3C19-2579-452E-BC04-B7C642E564B5}"/>
              </a:ext>
            </a:extLst>
          </p:cNvPr>
          <p:cNvSpPr txBox="1">
            <a:spLocks/>
          </p:cNvSpPr>
          <p:nvPr/>
        </p:nvSpPr>
        <p:spPr>
          <a:xfrm>
            <a:off x="4219724" y="4704290"/>
            <a:ext cx="4482176" cy="1325563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indépendante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940EB97-C083-446D-BC2C-223FDDF4FECA}"/>
              </a:ext>
            </a:extLst>
          </p:cNvPr>
          <p:cNvSpPr/>
          <p:nvPr/>
        </p:nvSpPr>
        <p:spPr>
          <a:xfrm>
            <a:off x="8214220" y="4912465"/>
            <a:ext cx="822960" cy="777240"/>
          </a:xfrm>
          <a:prstGeom prst="rect">
            <a:avLst/>
          </a:prstGeom>
          <a:solidFill>
            <a:srgbClr val="FF0066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4E962B2-E9F0-4930-A934-A01E8481F0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0474" y="1480599"/>
            <a:ext cx="3915548" cy="3263854"/>
          </a:xfrm>
          <a:prstGeom prst="rect">
            <a:avLst/>
          </a:prstGeom>
        </p:spPr>
      </p:pic>
      <p:sp>
        <p:nvSpPr>
          <p:cNvPr id="10" name="Title 3">
            <a:extLst>
              <a:ext uri="{FF2B5EF4-FFF2-40B4-BE49-F238E27FC236}">
                <a16:creationId xmlns:a16="http://schemas.microsoft.com/office/drawing/2014/main" id="{E3704A95-ADB0-4000-8548-D6743634F507}"/>
              </a:ext>
            </a:extLst>
          </p:cNvPr>
          <p:cNvSpPr txBox="1">
            <a:spLocks/>
          </p:cNvSpPr>
          <p:nvPr/>
        </p:nvSpPr>
        <p:spPr>
          <a:xfrm>
            <a:off x="1536404" y="-114142"/>
            <a:ext cx="7600612" cy="1325563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Écoute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C’est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avec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‘e’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ou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sans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‘e’ 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1993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5AD19556-E243-4B47-A3DA-4C64F155D4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05984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écouter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itle 3">
            <a:hlinkClick r:id="" action="ppaction://noaction">
              <a:snd r:embed="rId4" name="il_ou_ils.wav"/>
            </a:hlinkClick>
            <a:extLst>
              <a:ext uri="{FF2B5EF4-FFF2-40B4-BE49-F238E27FC236}">
                <a16:creationId xmlns:a16="http://schemas.microsoft.com/office/drawing/2014/main" id="{8D25FE69-5337-48CA-810A-E3F41D98DC78}"/>
              </a:ext>
            </a:extLst>
          </p:cNvPr>
          <p:cNvSpPr txBox="1">
            <a:spLocks/>
          </p:cNvSpPr>
          <p:nvPr/>
        </p:nvSpPr>
        <p:spPr>
          <a:xfrm>
            <a:off x="44104" y="-98943"/>
            <a:ext cx="1492300" cy="1325563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[</a:t>
            </a:r>
            <a:r>
              <a:rPr kumimoji="0" lang="en-GB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Sfe</a:t>
            </a: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]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3" name="Action Button: Blank 22">
            <a:hlinkClick r:id="" action="ppaction://noaction" highlightClick="1">
              <a:snd r:embed="rId5" name="amusant.wav"/>
            </a:hlinkClick>
            <a:extLst>
              <a:ext uri="{FF2B5EF4-FFF2-40B4-BE49-F238E27FC236}">
                <a16:creationId xmlns:a16="http://schemas.microsoft.com/office/drawing/2014/main" id="{153707AE-F458-4A0B-8D3E-265231A61898}"/>
              </a:ext>
            </a:extLst>
          </p:cNvPr>
          <p:cNvSpPr/>
          <p:nvPr/>
        </p:nvSpPr>
        <p:spPr>
          <a:xfrm>
            <a:off x="3490099" y="5013631"/>
            <a:ext cx="729625" cy="706883"/>
          </a:xfrm>
          <a:prstGeom prst="actionButtonBlank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18" name="Title 3">
            <a:hlinkClick r:id="" action="ppaction://noaction">
              <a:snd r:embed="rId4" name="il_ou_ils.wav"/>
            </a:hlinkClick>
            <a:extLst>
              <a:ext uri="{FF2B5EF4-FFF2-40B4-BE49-F238E27FC236}">
                <a16:creationId xmlns:a16="http://schemas.microsoft.com/office/drawing/2014/main" id="{DC4E3C19-2579-452E-BC04-B7C642E564B5}"/>
              </a:ext>
            </a:extLst>
          </p:cNvPr>
          <p:cNvSpPr txBox="1">
            <a:spLocks/>
          </p:cNvSpPr>
          <p:nvPr/>
        </p:nvSpPr>
        <p:spPr>
          <a:xfrm>
            <a:off x="3655844" y="4704290"/>
            <a:ext cx="4482176" cy="1325563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amusant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940EB97-C083-446D-BC2C-223FDDF4FECA}"/>
              </a:ext>
            </a:extLst>
          </p:cNvPr>
          <p:cNvSpPr/>
          <p:nvPr/>
        </p:nvSpPr>
        <p:spPr>
          <a:xfrm>
            <a:off x="7208240" y="4912465"/>
            <a:ext cx="822960" cy="777240"/>
          </a:xfrm>
          <a:prstGeom prst="rect">
            <a:avLst/>
          </a:prstGeom>
          <a:solidFill>
            <a:srgbClr val="FF0066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?</a:t>
            </a: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6EBA8CBC-8293-4FF5-96EB-47A621BF6A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9724" y="1898083"/>
            <a:ext cx="3169640" cy="2697342"/>
          </a:xfrm>
          <a:prstGeom prst="rect">
            <a:avLst/>
          </a:prstGeom>
        </p:spPr>
      </p:pic>
      <p:sp>
        <p:nvSpPr>
          <p:cNvPr id="10" name="Title 3">
            <a:extLst>
              <a:ext uri="{FF2B5EF4-FFF2-40B4-BE49-F238E27FC236}">
                <a16:creationId xmlns:a16="http://schemas.microsoft.com/office/drawing/2014/main" id="{7816F3A0-8093-4886-9EEB-56A00FACBB34}"/>
              </a:ext>
            </a:extLst>
          </p:cNvPr>
          <p:cNvSpPr txBox="1">
            <a:spLocks/>
          </p:cNvSpPr>
          <p:nvPr/>
        </p:nvSpPr>
        <p:spPr>
          <a:xfrm>
            <a:off x="1536404" y="-114142"/>
            <a:ext cx="7600612" cy="1325563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Écoute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C’est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avec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‘e’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ou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sans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‘e’ 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4799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5AD19556-E243-4B47-A3DA-4C64F155D4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05984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écouter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itle 3">
            <a:hlinkClick r:id="" action="ppaction://noaction">
              <a:snd r:embed="rId4" name="il_ou_ils.wav"/>
            </a:hlinkClick>
            <a:extLst>
              <a:ext uri="{FF2B5EF4-FFF2-40B4-BE49-F238E27FC236}">
                <a16:creationId xmlns:a16="http://schemas.microsoft.com/office/drawing/2014/main" id="{8D25FE69-5337-48CA-810A-E3F41D98DC78}"/>
              </a:ext>
            </a:extLst>
          </p:cNvPr>
          <p:cNvSpPr txBox="1">
            <a:spLocks/>
          </p:cNvSpPr>
          <p:nvPr/>
        </p:nvSpPr>
        <p:spPr>
          <a:xfrm>
            <a:off x="44104" y="-98943"/>
            <a:ext cx="1492300" cy="1325563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[</a:t>
            </a:r>
            <a:r>
              <a:rPr kumimoji="0" lang="en-GB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Sfe</a:t>
            </a: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]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3" name="Action Button: Blank 22">
            <a:hlinkClick r:id="" action="ppaction://noaction" highlightClick="1">
              <a:snd r:embed="rId5" name="inquiet.wav"/>
            </a:hlinkClick>
            <a:extLst>
              <a:ext uri="{FF2B5EF4-FFF2-40B4-BE49-F238E27FC236}">
                <a16:creationId xmlns:a16="http://schemas.microsoft.com/office/drawing/2014/main" id="{153707AE-F458-4A0B-8D3E-265231A61898}"/>
              </a:ext>
            </a:extLst>
          </p:cNvPr>
          <p:cNvSpPr/>
          <p:nvPr/>
        </p:nvSpPr>
        <p:spPr>
          <a:xfrm>
            <a:off x="3490099" y="5013631"/>
            <a:ext cx="729625" cy="706883"/>
          </a:xfrm>
          <a:prstGeom prst="actionButtonBlank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5</a:t>
            </a:r>
          </a:p>
        </p:txBody>
      </p:sp>
      <p:sp>
        <p:nvSpPr>
          <p:cNvPr id="18" name="Title 3">
            <a:hlinkClick r:id="" action="ppaction://noaction">
              <a:snd r:embed="rId4" name="il_ou_ils.wav"/>
            </a:hlinkClick>
            <a:extLst>
              <a:ext uri="{FF2B5EF4-FFF2-40B4-BE49-F238E27FC236}">
                <a16:creationId xmlns:a16="http://schemas.microsoft.com/office/drawing/2014/main" id="{DC4E3C19-2579-452E-BC04-B7C642E564B5}"/>
              </a:ext>
            </a:extLst>
          </p:cNvPr>
          <p:cNvSpPr txBox="1">
            <a:spLocks/>
          </p:cNvSpPr>
          <p:nvPr/>
        </p:nvSpPr>
        <p:spPr>
          <a:xfrm>
            <a:off x="3655844" y="4704290"/>
            <a:ext cx="4482176" cy="1325563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inquiet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940EB97-C083-446D-BC2C-223FDDF4FECA}"/>
              </a:ext>
            </a:extLst>
          </p:cNvPr>
          <p:cNvSpPr/>
          <p:nvPr/>
        </p:nvSpPr>
        <p:spPr>
          <a:xfrm>
            <a:off x="6932164" y="4893467"/>
            <a:ext cx="822960" cy="777240"/>
          </a:xfrm>
          <a:prstGeom prst="rect">
            <a:avLst/>
          </a:prstGeom>
          <a:solidFill>
            <a:srgbClr val="FF0066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?</a:t>
            </a:r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A5649DB7-979F-4BD3-B3B9-001ABDE87F9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595" y="1547318"/>
            <a:ext cx="3060049" cy="3108072"/>
          </a:xfrm>
          <a:prstGeom prst="rect">
            <a:avLst/>
          </a:prstGeom>
        </p:spPr>
      </p:pic>
      <p:sp>
        <p:nvSpPr>
          <p:cNvPr id="10" name="Title 3">
            <a:extLst>
              <a:ext uri="{FF2B5EF4-FFF2-40B4-BE49-F238E27FC236}">
                <a16:creationId xmlns:a16="http://schemas.microsoft.com/office/drawing/2014/main" id="{A2AE4485-E6DE-42F7-9375-48A4B87CA312}"/>
              </a:ext>
            </a:extLst>
          </p:cNvPr>
          <p:cNvSpPr txBox="1">
            <a:spLocks/>
          </p:cNvSpPr>
          <p:nvPr/>
        </p:nvSpPr>
        <p:spPr>
          <a:xfrm>
            <a:off x="1536404" y="-114142"/>
            <a:ext cx="7600612" cy="1325563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Écoute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C’est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avec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‘e’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ou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sans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‘e’ 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8914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5AD19556-E243-4B47-A3DA-4C64F155D4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05984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écouter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itle 3">
            <a:hlinkClick r:id="" action="ppaction://noaction">
              <a:snd r:embed="rId4" name="il_ou_ils.wav"/>
            </a:hlinkClick>
            <a:extLst>
              <a:ext uri="{FF2B5EF4-FFF2-40B4-BE49-F238E27FC236}">
                <a16:creationId xmlns:a16="http://schemas.microsoft.com/office/drawing/2014/main" id="{8D25FE69-5337-48CA-810A-E3F41D98DC78}"/>
              </a:ext>
            </a:extLst>
          </p:cNvPr>
          <p:cNvSpPr txBox="1">
            <a:spLocks/>
          </p:cNvSpPr>
          <p:nvPr/>
        </p:nvSpPr>
        <p:spPr>
          <a:xfrm>
            <a:off x="44104" y="-98943"/>
            <a:ext cx="1492300" cy="1325563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[</a:t>
            </a:r>
            <a:r>
              <a:rPr kumimoji="0" lang="en-GB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Sfe</a:t>
            </a: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]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3" name="Action Button: Blank 22">
            <a:hlinkClick r:id="" action="ppaction://noaction" highlightClick="1">
              <a:snd r:embed="rId5" name="lourde.wav"/>
            </a:hlinkClick>
            <a:extLst>
              <a:ext uri="{FF2B5EF4-FFF2-40B4-BE49-F238E27FC236}">
                <a16:creationId xmlns:a16="http://schemas.microsoft.com/office/drawing/2014/main" id="{153707AE-F458-4A0B-8D3E-265231A61898}"/>
              </a:ext>
            </a:extLst>
          </p:cNvPr>
          <p:cNvSpPr/>
          <p:nvPr/>
        </p:nvSpPr>
        <p:spPr>
          <a:xfrm>
            <a:off x="3490099" y="5013631"/>
            <a:ext cx="729625" cy="706883"/>
          </a:xfrm>
          <a:prstGeom prst="actionButtonBlank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6</a:t>
            </a:r>
          </a:p>
        </p:txBody>
      </p:sp>
      <p:sp>
        <p:nvSpPr>
          <p:cNvPr id="18" name="Title 3">
            <a:hlinkClick r:id="" action="ppaction://noaction">
              <a:snd r:embed="rId4" name="il_ou_ils.wav"/>
            </a:hlinkClick>
            <a:extLst>
              <a:ext uri="{FF2B5EF4-FFF2-40B4-BE49-F238E27FC236}">
                <a16:creationId xmlns:a16="http://schemas.microsoft.com/office/drawing/2014/main" id="{DC4E3C19-2579-452E-BC04-B7C642E564B5}"/>
              </a:ext>
            </a:extLst>
          </p:cNvPr>
          <p:cNvSpPr txBox="1">
            <a:spLocks/>
          </p:cNvSpPr>
          <p:nvPr/>
        </p:nvSpPr>
        <p:spPr>
          <a:xfrm>
            <a:off x="3655844" y="4704290"/>
            <a:ext cx="4482176" cy="1325563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lourde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940EB97-C083-446D-BC2C-223FDDF4FECA}"/>
              </a:ext>
            </a:extLst>
          </p:cNvPr>
          <p:cNvSpPr/>
          <p:nvPr/>
        </p:nvSpPr>
        <p:spPr>
          <a:xfrm>
            <a:off x="6457688" y="4922062"/>
            <a:ext cx="822960" cy="777240"/>
          </a:xfrm>
          <a:prstGeom prst="rect">
            <a:avLst/>
          </a:prstGeom>
          <a:solidFill>
            <a:srgbClr val="FF0066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?</a:t>
            </a: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41B09B31-0282-426A-AD3B-72B093116A5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4911" y="1226620"/>
            <a:ext cx="3232215" cy="363234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1280359-1D7F-4A71-B6CE-57894991C040}"/>
              </a:ext>
            </a:extLst>
          </p:cNvPr>
          <p:cNvSpPr/>
          <p:nvPr/>
        </p:nvSpPr>
        <p:spPr>
          <a:xfrm>
            <a:off x="7119716" y="1691678"/>
            <a:ext cx="42947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C’est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une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boîte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lourde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!</a:t>
            </a:r>
          </a:p>
        </p:txBody>
      </p:sp>
      <p:pic>
        <p:nvPicPr>
          <p:cNvPr id="14" name="Graphic 13" descr="Line arrow Clockwise curve">
            <a:extLst>
              <a:ext uri="{FF2B5EF4-FFF2-40B4-BE49-F238E27FC236}">
                <a16:creationId xmlns:a16="http://schemas.microsoft.com/office/drawing/2014/main" id="{58466960-6FDB-4BE4-9911-2211C5FF7DA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5020093" flipH="1">
            <a:off x="6665417" y="433887"/>
            <a:ext cx="1908796" cy="1878888"/>
          </a:xfrm>
          <a:prstGeom prst="rect">
            <a:avLst/>
          </a:prstGeom>
        </p:spPr>
      </p:pic>
      <p:sp>
        <p:nvSpPr>
          <p:cNvPr id="12" name="Title 3">
            <a:extLst>
              <a:ext uri="{FF2B5EF4-FFF2-40B4-BE49-F238E27FC236}">
                <a16:creationId xmlns:a16="http://schemas.microsoft.com/office/drawing/2014/main" id="{6226A4C1-CE6C-4B9F-B809-AAD7C51F3AC2}"/>
              </a:ext>
            </a:extLst>
          </p:cNvPr>
          <p:cNvSpPr txBox="1">
            <a:spLocks/>
          </p:cNvSpPr>
          <p:nvPr/>
        </p:nvSpPr>
        <p:spPr>
          <a:xfrm>
            <a:off x="1536404" y="-114142"/>
            <a:ext cx="7600612" cy="1325563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Écoute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C’est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avec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‘e’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ou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sans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‘e’ 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1060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5AD19556-E243-4B47-A3DA-4C64F155D4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05984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écouter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itle 3">
            <a:hlinkClick r:id="" action="ppaction://noaction">
              <a:snd r:embed="rId4" name="il_ou_ils.wav"/>
            </a:hlinkClick>
            <a:extLst>
              <a:ext uri="{FF2B5EF4-FFF2-40B4-BE49-F238E27FC236}">
                <a16:creationId xmlns:a16="http://schemas.microsoft.com/office/drawing/2014/main" id="{8D25FE69-5337-48CA-810A-E3F41D98DC78}"/>
              </a:ext>
            </a:extLst>
          </p:cNvPr>
          <p:cNvSpPr txBox="1">
            <a:spLocks/>
          </p:cNvSpPr>
          <p:nvPr/>
        </p:nvSpPr>
        <p:spPr>
          <a:xfrm>
            <a:off x="44104" y="-98943"/>
            <a:ext cx="1492300" cy="1325563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[</a:t>
            </a:r>
            <a:r>
              <a:rPr kumimoji="0" lang="en-GB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Sfe</a:t>
            </a: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]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3" name="Action Button: Blank 22">
            <a:hlinkClick r:id="" action="ppaction://noaction" highlightClick="1">
              <a:snd r:embed="rId5" name="intelligent.wav"/>
            </a:hlinkClick>
            <a:extLst>
              <a:ext uri="{FF2B5EF4-FFF2-40B4-BE49-F238E27FC236}">
                <a16:creationId xmlns:a16="http://schemas.microsoft.com/office/drawing/2014/main" id="{153707AE-F458-4A0B-8D3E-265231A61898}"/>
              </a:ext>
            </a:extLst>
          </p:cNvPr>
          <p:cNvSpPr/>
          <p:nvPr/>
        </p:nvSpPr>
        <p:spPr>
          <a:xfrm>
            <a:off x="3490099" y="5013631"/>
            <a:ext cx="729625" cy="706883"/>
          </a:xfrm>
          <a:prstGeom prst="actionButtonBlank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7</a:t>
            </a:r>
          </a:p>
        </p:txBody>
      </p:sp>
      <p:sp>
        <p:nvSpPr>
          <p:cNvPr id="18" name="Title 3">
            <a:hlinkClick r:id="" action="ppaction://noaction">
              <a:snd r:embed="rId4" name="il_ou_ils.wav"/>
            </a:hlinkClick>
            <a:extLst>
              <a:ext uri="{FF2B5EF4-FFF2-40B4-BE49-F238E27FC236}">
                <a16:creationId xmlns:a16="http://schemas.microsoft.com/office/drawing/2014/main" id="{DC4E3C19-2579-452E-BC04-B7C642E564B5}"/>
              </a:ext>
            </a:extLst>
          </p:cNvPr>
          <p:cNvSpPr txBox="1">
            <a:spLocks/>
          </p:cNvSpPr>
          <p:nvPr/>
        </p:nvSpPr>
        <p:spPr>
          <a:xfrm>
            <a:off x="3655844" y="4704290"/>
            <a:ext cx="4482176" cy="1325563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intelligent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940EB97-C083-446D-BC2C-223FDDF4FECA}"/>
              </a:ext>
            </a:extLst>
          </p:cNvPr>
          <p:cNvSpPr/>
          <p:nvPr/>
        </p:nvSpPr>
        <p:spPr>
          <a:xfrm>
            <a:off x="7371948" y="4943274"/>
            <a:ext cx="822960" cy="777240"/>
          </a:xfrm>
          <a:prstGeom prst="rect">
            <a:avLst/>
          </a:prstGeom>
          <a:solidFill>
            <a:srgbClr val="FF0066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?</a:t>
            </a:r>
          </a:p>
        </p:txBody>
      </p:sp>
      <p:pic>
        <p:nvPicPr>
          <p:cNvPr id="7" name="Picture 6" descr="A picture containing logo&#10;&#10;Description automatically generated">
            <a:extLst>
              <a:ext uri="{FF2B5EF4-FFF2-40B4-BE49-F238E27FC236}">
                <a16:creationId xmlns:a16="http://schemas.microsoft.com/office/drawing/2014/main" id="{076175CA-C515-4514-AEB2-7E3B8C47992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0389" y="1475371"/>
            <a:ext cx="4506866" cy="3467903"/>
          </a:xfrm>
          <a:prstGeom prst="rect">
            <a:avLst/>
          </a:prstGeom>
        </p:spPr>
      </p:pic>
      <p:sp>
        <p:nvSpPr>
          <p:cNvPr id="10" name="Title 3">
            <a:extLst>
              <a:ext uri="{FF2B5EF4-FFF2-40B4-BE49-F238E27FC236}">
                <a16:creationId xmlns:a16="http://schemas.microsoft.com/office/drawing/2014/main" id="{7B43860D-8ADE-4B8B-BAEC-5167DE3A0E6E}"/>
              </a:ext>
            </a:extLst>
          </p:cNvPr>
          <p:cNvSpPr txBox="1">
            <a:spLocks/>
          </p:cNvSpPr>
          <p:nvPr/>
        </p:nvSpPr>
        <p:spPr>
          <a:xfrm>
            <a:off x="1536404" y="-114142"/>
            <a:ext cx="7600612" cy="1325563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Écoute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C’est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avec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‘e’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ou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sans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‘e’ 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728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3776</TotalTime>
  <Words>2287</Words>
  <Application>Microsoft Office PowerPoint</Application>
  <PresentationFormat>Widescreen</PresentationFormat>
  <Paragraphs>422</Paragraphs>
  <Slides>20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Arial</vt:lpstr>
      <vt:lpstr>Calibri</vt:lpstr>
      <vt:lpstr>Cavolini</vt:lpstr>
      <vt:lpstr>Century Gothic</vt:lpstr>
      <vt:lpstr>Eras Demi ITC</vt:lpstr>
      <vt:lpstr>Modern Love</vt:lpstr>
      <vt:lpstr>Symbol</vt:lpstr>
      <vt:lpstr>Wingdings</vt:lpstr>
      <vt:lpstr>1_Office Theme</vt:lpstr>
      <vt:lpstr>2_Office Theme</vt:lpstr>
      <vt:lpstr>Saying what I and others have </vt:lpstr>
      <vt:lpstr>Follow up 1:</vt:lpstr>
      <vt:lpstr>écouter</vt:lpstr>
      <vt:lpstr>écouter</vt:lpstr>
      <vt:lpstr>écouter</vt:lpstr>
      <vt:lpstr>écouter</vt:lpstr>
      <vt:lpstr>écouter</vt:lpstr>
      <vt:lpstr>écouter</vt:lpstr>
      <vt:lpstr>écouter</vt:lpstr>
      <vt:lpstr>écouter</vt:lpstr>
      <vt:lpstr>Follow up 2:</vt:lpstr>
      <vt:lpstr>Follow up 2:</vt:lpstr>
      <vt:lpstr>Follow up 3: Complète les phrases.</vt:lpstr>
      <vt:lpstr>Follow up 4:</vt:lpstr>
      <vt:lpstr>Handout</vt:lpstr>
      <vt:lpstr>Handout</vt:lpstr>
      <vt:lpstr>vocabulaire</vt:lpstr>
      <vt:lpstr>vocabulaire</vt:lpstr>
      <vt:lpstr>Handout</vt:lpstr>
      <vt:lpstr>Handout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Hawkes</dc:creator>
  <cp:lastModifiedBy>Rachel Hawkes</cp:lastModifiedBy>
  <cp:revision>97</cp:revision>
  <dcterms:created xsi:type="dcterms:W3CDTF">2021-06-12T06:20:35Z</dcterms:created>
  <dcterms:modified xsi:type="dcterms:W3CDTF">2023-09-29T04:38:59Z</dcterms:modified>
</cp:coreProperties>
</file>