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0"/>
  </p:notesMasterIdLst>
  <p:sldIdLst>
    <p:sldId id="257" r:id="rId3"/>
    <p:sldId id="296" r:id="rId4"/>
    <p:sldId id="510" r:id="rId5"/>
    <p:sldId id="298" r:id="rId6"/>
    <p:sldId id="492" r:id="rId7"/>
    <p:sldId id="357" r:id="rId8"/>
    <p:sldId id="50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6256" autoAdjust="0"/>
  </p:normalViewPr>
  <p:slideViewPr>
    <p:cSldViewPr snapToGrid="0">
      <p:cViewPr varScale="1">
        <p:scale>
          <a:sx n="62" d="100"/>
          <a:sy n="62" d="100"/>
        </p:scale>
        <p:origin x="1368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25C53-773C-49EE-98CA-2C16F81F252F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D0CC9-DEA3-4A63-A921-D94C06607C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704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-216000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Artwork by Steve Clarke. Pronoun pictures from NCELP (www.ncelp.org). All additional pictures selected from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+mn-lt"/>
                <a:ea typeface="Calibri"/>
              </a:rPr>
              <a:t>Pixabay</a:t>
            </a:r>
            <a:r>
              <a:rPr lang="en-GB" sz="18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 and are available under a Creative Commons license, no</a:t>
            </a:r>
          </a:p>
          <a:p>
            <a:pPr marL="0" indent="-216000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attribution required.</a:t>
            </a:r>
            <a:endParaRPr lang="en-GB" sz="1800" b="0" strike="noStrike" spc="-1" dirty="0">
              <a:latin typeface="Arial"/>
            </a:endParaRPr>
          </a:p>
          <a:p>
            <a:pPr marL="0" indent="-216000">
              <a:lnSpc>
                <a:spcPct val="100000"/>
              </a:lnSpc>
            </a:pPr>
            <a:endParaRPr lang="en-GB" sz="1800" b="1" strike="noStrike" spc="-1" dirty="0">
              <a:solidFill>
                <a:srgbClr val="002060"/>
              </a:solidFill>
              <a:latin typeface="Century Gothic"/>
              <a:ea typeface="Century Gothic"/>
            </a:endParaRPr>
          </a:p>
          <a:p>
            <a:pPr marL="0" indent="-216000">
              <a:lnSpc>
                <a:spcPct val="100000"/>
              </a:lnSpc>
            </a:pPr>
            <a:r>
              <a:rPr lang="en-GB" sz="1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Phonics:  </a:t>
            </a:r>
            <a:r>
              <a:rPr lang="en-GB" sz="1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revisit closed and open </a:t>
            </a:r>
            <a:r>
              <a:rPr lang="fr-FR" sz="1800" b="0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[eu] - un peu [91] peur [755] fleur [2305] jeune [152] neuf [787] acteur [1552] seul [102]</a:t>
            </a:r>
            <a:endParaRPr lang="it-IT" sz="1800" b="0" i="1" strike="noStrike" spc="-1" dirty="0">
              <a:solidFill>
                <a:srgbClr val="002060"/>
              </a:solidFill>
              <a:latin typeface="Century Gothic"/>
              <a:ea typeface="Century Gothic"/>
            </a:endParaRPr>
          </a:p>
          <a:p>
            <a:pPr marL="0" indent="-216000">
              <a:lnSpc>
                <a:spcPct val="100000"/>
              </a:lnSpc>
            </a:pPr>
            <a:endParaRPr lang="it-IT" sz="1800" b="1" strike="noStrike" spc="-1" dirty="0">
              <a:solidFill>
                <a:srgbClr val="FF0066"/>
              </a:solidFill>
              <a:latin typeface="Century Gothic"/>
              <a:ea typeface="Century Gothic"/>
            </a:endParaRPr>
          </a:p>
          <a:p>
            <a:pPr marL="0" indent="-216000">
              <a:lnSpc>
                <a:spcPct val="100000"/>
              </a:lnSpc>
            </a:pPr>
            <a:r>
              <a:rPr lang="it-IT" sz="1800" b="1" strike="noStrike" spc="-1" dirty="0">
                <a:solidFill>
                  <a:srgbClr val="FF0066"/>
                </a:solidFill>
                <a:latin typeface="Century Gothic"/>
                <a:ea typeface="Century Gothic"/>
              </a:rPr>
              <a:t>Vocabulary </a:t>
            </a:r>
            <a:r>
              <a:rPr lang="it-IT" sz="1800" b="0" strike="noStrike" spc="-1" dirty="0">
                <a:solidFill>
                  <a:srgbClr val="FF0066"/>
                </a:solidFill>
                <a:latin typeface="Century Gothic"/>
                <a:ea typeface="Century Gothic"/>
              </a:rPr>
              <a:t>(new words in </a:t>
            </a:r>
            <a:r>
              <a:rPr lang="it-IT" sz="1800" b="1" strike="noStrike" spc="-1" dirty="0">
                <a:solidFill>
                  <a:srgbClr val="FF0066"/>
                </a:solidFill>
                <a:latin typeface="Century Gothic"/>
                <a:ea typeface="Century Gothic"/>
              </a:rPr>
              <a:t>bold</a:t>
            </a:r>
            <a:r>
              <a:rPr lang="it-IT" sz="1800" b="0" strike="noStrike" spc="-1" dirty="0">
                <a:solidFill>
                  <a:srgbClr val="FF0066"/>
                </a:solidFill>
                <a:latin typeface="Century Gothic"/>
                <a:ea typeface="Century Gothic"/>
              </a:rPr>
              <a:t>): </a:t>
            </a:r>
            <a:r>
              <a:rPr lang="fr-FR" sz="1800" b="0" i="1" strike="noStrike" spc="-1" dirty="0">
                <a:solidFill>
                  <a:srgbClr val="FF0066"/>
                </a:solidFill>
                <a:latin typeface="Century Gothic"/>
                <a:ea typeface="Century Gothic"/>
              </a:rPr>
              <a:t>sont [5] ils [13] elles [38] combien [800] affiche [2886] bouteille [2979] crayon [&gt;5000] </a:t>
            </a:r>
            <a:r>
              <a:rPr lang="fr-FR" sz="1800" b="1" i="1" strike="noStrike" spc="-1" dirty="0">
                <a:solidFill>
                  <a:srgbClr val="FF0066"/>
                </a:solidFill>
                <a:latin typeface="Century Gothic"/>
                <a:ea typeface="Century Gothic"/>
              </a:rPr>
              <a:t>fleur</a:t>
            </a:r>
            <a:r>
              <a:rPr lang="fr-FR" sz="1800" b="0" i="1" strike="noStrike" spc="-1" dirty="0">
                <a:solidFill>
                  <a:srgbClr val="FF0066"/>
                </a:solidFill>
                <a:latin typeface="Century Gothic"/>
                <a:ea typeface="Century Gothic"/>
              </a:rPr>
              <a:t> [2305] gomme [&gt;5000] livre [358] </a:t>
            </a:r>
            <a:r>
              <a:rPr lang="fr-FR" sz="1800" b="1" i="1" strike="noStrike" spc="-1" dirty="0">
                <a:solidFill>
                  <a:srgbClr val="FF0066"/>
                </a:solidFill>
                <a:latin typeface="Century Gothic"/>
                <a:ea typeface="Century Gothic"/>
              </a:rPr>
              <a:t>mur</a:t>
            </a:r>
            <a:r>
              <a:rPr lang="fr-FR" sz="1800" b="0" i="1" strike="noStrike" spc="-1" dirty="0">
                <a:solidFill>
                  <a:srgbClr val="FF0066"/>
                </a:solidFill>
                <a:latin typeface="Century Gothic"/>
                <a:ea typeface="Century Gothic"/>
              </a:rPr>
              <a:t> [1335] </a:t>
            </a:r>
            <a:r>
              <a:rPr lang="fr-FR" sz="1800" b="1" i="1" strike="noStrike" spc="-1" dirty="0">
                <a:solidFill>
                  <a:srgbClr val="FF0066"/>
                </a:solidFill>
                <a:latin typeface="Century Gothic"/>
                <a:ea typeface="Century Gothic"/>
              </a:rPr>
              <a:t>ordinateur</a:t>
            </a:r>
            <a:r>
              <a:rPr lang="fr-FR" sz="1800" b="0" i="1" strike="noStrike" spc="-1" dirty="0">
                <a:solidFill>
                  <a:srgbClr val="FF0066"/>
                </a:solidFill>
                <a:latin typeface="Century Gothic"/>
                <a:ea typeface="Century Gothic"/>
              </a:rPr>
              <a:t> [2201] règle [488] sac [2343] vrai [292] faux [555] de [2] </a:t>
            </a:r>
          </a:p>
          <a:p>
            <a:pPr marL="0" indent="-216000">
              <a:lnSpc>
                <a:spcPct val="100000"/>
              </a:lnSpc>
            </a:pPr>
            <a:endParaRPr lang="en-GB" sz="1600" dirty="0">
              <a:solidFill>
                <a:srgbClr val="FF0066"/>
              </a:solidFill>
              <a:effectLst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indent="-216000">
              <a:lnSpc>
                <a:spcPct val="100000"/>
              </a:lnSpc>
            </a:pPr>
            <a:r>
              <a:rPr lang="en-GB" sz="1600" b="1" dirty="0">
                <a:solidFill>
                  <a:srgbClr val="FF0066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Revisit 1</a:t>
            </a:r>
            <a:r>
              <a:rPr lang="en-GB" sz="1600" dirty="0">
                <a:solidFill>
                  <a:srgbClr val="FF0066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: </a:t>
            </a:r>
            <a:r>
              <a:rPr lang="fr-FR" sz="1600" dirty="0">
                <a:solidFill>
                  <a:srgbClr val="FF0066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sommes [5] nous [31] quel, quelle [146] date [660] jour [78] semaine [245] saison [1667] lundi [1091], mardi [1044]  mercredi [1168]  jeudi [1112] vendredi [1086] samedi [1356] dimanche [1235] aujourd’hui [233] </a:t>
            </a:r>
          </a:p>
          <a:p>
            <a:pPr marL="0" indent="-216000">
              <a:lnSpc>
                <a:spcPct val="100000"/>
              </a:lnSpc>
            </a:pPr>
            <a:r>
              <a:rPr lang="en-GB" sz="1600" b="1" dirty="0">
                <a:solidFill>
                  <a:srgbClr val="FF0066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Revisit 2</a:t>
            </a:r>
            <a:r>
              <a:rPr lang="en-GB" sz="1600" dirty="0">
                <a:solidFill>
                  <a:srgbClr val="FF0066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: </a:t>
            </a:r>
            <a:r>
              <a:rPr lang="fr-FR" sz="1600" dirty="0">
                <a:solidFill>
                  <a:srgbClr val="FF0066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chaque [151] jour [78] </a:t>
            </a:r>
            <a:r>
              <a:rPr lang="fr-FR" sz="1600" dirty="0" err="1">
                <a:solidFill>
                  <a:srgbClr val="FF0066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revisit</a:t>
            </a:r>
            <a:r>
              <a:rPr lang="fr-FR" sz="1600" dirty="0">
                <a:solidFill>
                  <a:srgbClr val="FF0066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fr-FR" sz="1600" dirty="0" err="1">
                <a:solidFill>
                  <a:srgbClr val="FF0066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days</a:t>
            </a:r>
            <a:r>
              <a:rPr lang="fr-FR" sz="1600" dirty="0">
                <a:solidFill>
                  <a:srgbClr val="FF0066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of the </a:t>
            </a:r>
            <a:r>
              <a:rPr lang="fr-FR" sz="1600" dirty="0" err="1">
                <a:solidFill>
                  <a:srgbClr val="FF0066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week</a:t>
            </a:r>
            <a:r>
              <a:rPr lang="fr-FR" sz="1600" dirty="0">
                <a:solidFill>
                  <a:srgbClr val="FF0066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jouer [219] avec [23] ami [367] amie [467]</a:t>
            </a:r>
          </a:p>
          <a:p>
            <a:pPr marL="216000" indent="-216000">
              <a:lnSpc>
                <a:spcPct val="100000"/>
              </a:lnSpc>
            </a:pPr>
            <a:r>
              <a:rPr lang="en-GB" sz="1600" dirty="0" err="1">
                <a:solidFill>
                  <a:srgbClr val="FF0066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Londsale</a:t>
            </a:r>
            <a:r>
              <a:rPr lang="en-GB" sz="1600" dirty="0">
                <a:solidFill>
                  <a:srgbClr val="FF0066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, D., &amp; Le Bras, Y.  (2009). </a:t>
            </a:r>
            <a:r>
              <a:rPr lang="en-GB" sz="1600" i="1" dirty="0">
                <a:solidFill>
                  <a:srgbClr val="FF0066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 Frequency Dictionary of French: Core vocabulary for learners </a:t>
            </a:r>
            <a:r>
              <a:rPr lang="en-GB" sz="1600" dirty="0">
                <a:solidFill>
                  <a:srgbClr val="FF0066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London: Routledge.</a:t>
            </a:r>
          </a:p>
          <a:p>
            <a:pPr marL="216000" indent="-216000">
              <a:lnSpc>
                <a:spcPct val="100000"/>
              </a:lnSpc>
            </a:pPr>
            <a:endParaRPr lang="en-GB" sz="1600" b="0" strike="noStrike" spc="-1" dirty="0">
              <a:solidFill>
                <a:srgbClr val="FF0066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600" b="0" strike="noStrike" spc="-1" dirty="0">
                <a:solidFill>
                  <a:srgbClr val="FF0066"/>
                </a:solidFill>
                <a:latin typeface="+mn-lt"/>
                <a:ea typeface="Calibri"/>
              </a:rPr>
              <a:t>The frequency rankings for words that occur in this PowerPoint which have been</a:t>
            </a:r>
            <a:r>
              <a:rPr lang="en-GB" sz="1600" b="0" i="1" strike="noStrike" spc="-1" dirty="0">
                <a:solidFill>
                  <a:srgbClr val="FF0066"/>
                </a:solidFill>
                <a:latin typeface="+mn-lt"/>
                <a:ea typeface="Calibri"/>
              </a:rPr>
              <a:t> previously</a:t>
            </a:r>
            <a:r>
              <a:rPr lang="en-GB" sz="1600" b="0" strike="noStrike" spc="-1" dirty="0">
                <a:solidFill>
                  <a:srgbClr val="FF0066"/>
                </a:solidFill>
                <a:latin typeface="+mn-lt"/>
                <a:ea typeface="Calibri"/>
              </a:rPr>
              <a:t> introduced in these resources are given in the SOW and in the resources that first</a:t>
            </a:r>
          </a:p>
          <a:p>
            <a:pPr marL="216000" indent="-216000">
              <a:lnSpc>
                <a:spcPct val="100000"/>
              </a:lnSpc>
            </a:pPr>
            <a:r>
              <a:rPr lang="en-GB" sz="1600" b="0" strike="noStrike" spc="-1" dirty="0">
                <a:solidFill>
                  <a:srgbClr val="FF0066"/>
                </a:solidFill>
                <a:latin typeface="+mn-lt"/>
                <a:ea typeface="Calibri"/>
              </a:rPr>
              <a:t>introduced and formally re-visited those words. </a:t>
            </a:r>
            <a:endParaRPr lang="en-GB" sz="1600" b="0" strike="noStrike" spc="-1" dirty="0">
              <a:solidFill>
                <a:srgbClr val="FF0066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FF0066"/>
                </a:solidFill>
                <a:latin typeface="+mn-lt"/>
                <a:ea typeface="Calibri"/>
              </a:rPr>
              <a:t>For any </a:t>
            </a:r>
            <a:r>
              <a:rPr lang="en-GB" sz="1800" b="0" i="1" strike="noStrike" spc="-1" dirty="0">
                <a:solidFill>
                  <a:srgbClr val="FF0066"/>
                </a:solidFill>
                <a:latin typeface="+mn-lt"/>
                <a:ea typeface="Calibri"/>
              </a:rPr>
              <a:t>other </a:t>
            </a:r>
            <a:r>
              <a:rPr lang="en-GB" sz="1800" b="0" strike="noStrike" spc="-1" dirty="0">
                <a:solidFill>
                  <a:srgbClr val="FF0066"/>
                </a:solidFill>
                <a:latin typeface="+mn-lt"/>
                <a:ea typeface="Calibri"/>
              </a:rPr>
              <a:t>words that occur incidentally in this PowerPoint, frequency rankings will be provided in the notes field wherever possible.</a:t>
            </a:r>
            <a:endParaRPr lang="en-GB" sz="1800" b="0" strike="noStrike" spc="-1" dirty="0">
              <a:solidFill>
                <a:srgbClr val="FF0066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800" b="0" strike="noStrike" spc="-1" dirty="0">
              <a:latin typeface="Arial"/>
            </a:endParaRPr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Link to video: https://www.youtube.com/watch?v=On0N7lrY0Mg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</a:t>
            </a:r>
            <a:br>
              <a:rPr lang="en-GB" b="0" dirty="0"/>
            </a:br>
            <a:endParaRPr lang="en-GB" b="1" dirty="0"/>
          </a:p>
          <a:p>
            <a:r>
              <a:rPr lang="en-GB" b="1" dirty="0"/>
              <a:t>Aim:</a:t>
            </a:r>
            <a:r>
              <a:rPr lang="en-GB" b="0" dirty="0"/>
              <a:t> to practise aural recognition and production of open [</a:t>
            </a:r>
            <a:r>
              <a:rPr lang="en-GB" b="0" dirty="0" err="1"/>
              <a:t>eu</a:t>
            </a:r>
            <a:r>
              <a:rPr lang="en-GB" b="0" dirty="0"/>
              <a:t>]</a:t>
            </a:r>
            <a:r>
              <a:rPr lang="en-US" b="0" dirty="0"/>
              <a:t>; cultural awareness: La </a:t>
            </a:r>
            <a:r>
              <a:rPr lang="en-US" b="0" dirty="0" err="1"/>
              <a:t>Chandeleur</a:t>
            </a:r>
            <a:r>
              <a:rPr lang="en-US" b="0" dirty="0"/>
              <a:t> (Candlemas)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r>
              <a:rPr lang="en-US" b="1" dirty="0"/>
              <a:t>Procedure:</a:t>
            </a:r>
          </a:p>
          <a:p>
            <a:r>
              <a:rPr lang="en-US" b="0" dirty="0"/>
              <a:t>1. Blank the screen and play the audio for the poem without showing the words.</a:t>
            </a:r>
            <a:br>
              <a:rPr lang="en-US" b="0" dirty="0"/>
            </a:br>
            <a:r>
              <a:rPr lang="en-US" b="0" dirty="0"/>
              <a:t>2. Pupils respond with a gesture (could be hands up and immediately down) each time they hear the SSC open [</a:t>
            </a:r>
            <a:r>
              <a:rPr lang="en-US" b="0" dirty="0" err="1"/>
              <a:t>eu</a:t>
            </a:r>
            <a:r>
              <a:rPr lang="en-US" b="0" dirty="0"/>
              <a:t>].</a:t>
            </a:r>
            <a:br>
              <a:rPr lang="en-US" b="0" dirty="0"/>
            </a:br>
            <a:r>
              <a:rPr lang="en-US" b="0" dirty="0"/>
              <a:t>3. Click to bring up the callout explaining the title of the poem.  Ensure all pupils understand.</a:t>
            </a:r>
          </a:p>
          <a:p>
            <a:r>
              <a:rPr lang="en-US" b="0" dirty="0"/>
              <a:t>4. Click to bring up the poem text and the callout about e dans </a:t>
            </a:r>
            <a:r>
              <a:rPr lang="en-US" b="0" dirty="0" err="1"/>
              <a:t>l’o</a:t>
            </a:r>
            <a:r>
              <a:rPr lang="en-US" b="0" dirty="0"/>
              <a:t>.</a:t>
            </a:r>
          </a:p>
          <a:p>
            <a:r>
              <a:rPr lang="en-US" b="0" dirty="0"/>
              <a:t>5. Pupils then </a:t>
            </a:r>
            <a:r>
              <a:rPr lang="en-US" b="0" dirty="0" err="1"/>
              <a:t>practise</a:t>
            </a:r>
            <a:r>
              <a:rPr lang="en-US" b="0" dirty="0"/>
              <a:t> reading the poem aloud.</a:t>
            </a:r>
          </a:p>
          <a:p>
            <a:r>
              <a:rPr lang="en-US" b="0" dirty="0"/>
              <a:t>6. Play the video and pupils read along to </a:t>
            </a:r>
            <a:r>
              <a:rPr lang="en-US" b="0" dirty="0" err="1"/>
              <a:t>practise</a:t>
            </a:r>
            <a:r>
              <a:rPr lang="en-US" b="0" dirty="0"/>
              <a:t> producing the words in time with the audio.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Frequency of unknown words and cognates (1 is the most frequent word in French): </a:t>
            </a:r>
            <a:br>
              <a:rPr lang="en-GB" baseline="0" dirty="0"/>
            </a:br>
            <a:r>
              <a:rPr lang="en-GB" b="0" baseline="0" dirty="0"/>
              <a:t>bonheur [1948] beurre [4112] </a:t>
            </a:r>
            <a:r>
              <a:rPr kumimoji="0" lang="en-US" sz="12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rancœur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[&gt;5000] hiver [1586] </a:t>
            </a:r>
            <a:r>
              <a:rPr kumimoji="0" lang="en-GB" sz="12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mourir</a:t>
            </a:r>
            <a:r>
              <a:rPr kumimoji="0" lang="en-GB" sz="12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[722] prendre [43] </a:t>
            </a:r>
            <a:r>
              <a:rPr kumimoji="0" lang="en-GB" sz="12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vigueur</a:t>
            </a:r>
            <a:r>
              <a:rPr kumimoji="0" lang="en-GB" sz="12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[&gt;5000] </a:t>
            </a:r>
            <a:r>
              <a:rPr kumimoji="0" lang="en-GB" sz="12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peur</a:t>
            </a:r>
            <a:r>
              <a:rPr kumimoji="0" lang="en-GB" sz="12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[755] </a:t>
            </a:r>
            <a:r>
              <a:rPr kumimoji="0" lang="en-GB" sz="12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plein</a:t>
            </a:r>
            <a:r>
              <a:rPr kumimoji="0" lang="en-GB" sz="12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[394] beau [393] </a:t>
            </a:r>
            <a:r>
              <a:rPr kumimoji="0" lang="en-US" sz="12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cœur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[568]</a:t>
            </a:r>
            <a:endParaRPr lang="en-GB" b="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Source: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Londsale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, D., &amp; Le Bras, Y.  (2009).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 Frequency Dictionary of French: Core vocabulary for learners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London: Routledge.</a:t>
            </a:r>
          </a:p>
          <a:p>
            <a:endParaRPr lang="en-US" b="1" dirty="0"/>
          </a:p>
          <a:p>
            <a:r>
              <a:rPr lang="en-US" b="1" dirty="0"/>
              <a:t>Rough translation:</a:t>
            </a:r>
            <a:br>
              <a:rPr lang="en-US" b="1" dirty="0"/>
            </a:br>
            <a:r>
              <a:rPr lang="en-US" b="0" dirty="0"/>
              <a:t>Candlemas.</a:t>
            </a:r>
            <a:br>
              <a:rPr lang="en-US" b="0" dirty="0"/>
            </a:br>
            <a:r>
              <a:rPr lang="en-US" b="0" dirty="0"/>
              <a:t>What </a:t>
            </a:r>
            <a:r>
              <a:rPr lang="en-GB" b="0" dirty="0"/>
              <a:t>happiness </a:t>
            </a:r>
            <a:br>
              <a:rPr lang="en-GB" dirty="0"/>
            </a:br>
            <a:r>
              <a:rPr lang="en-GB" dirty="0"/>
              <a:t>With my sister! </a:t>
            </a:r>
            <a:br>
              <a:rPr lang="en-GB" dirty="0"/>
            </a:br>
            <a:r>
              <a:rPr lang="en-GB" dirty="0"/>
              <a:t>Lots of butter </a:t>
            </a:r>
            <a:br>
              <a:rPr lang="en-GB" dirty="0"/>
            </a:br>
            <a:r>
              <a:rPr lang="en-GB" dirty="0"/>
              <a:t>For my four-o'clock afternoon snack </a:t>
            </a:r>
            <a:br>
              <a:rPr lang="en-GB" dirty="0"/>
            </a:br>
            <a:r>
              <a:rPr lang="en-GB" dirty="0"/>
              <a:t>But without resentment! </a:t>
            </a:r>
            <a:br>
              <a:rPr lang="en-GB" dirty="0"/>
            </a:br>
            <a:r>
              <a:rPr lang="en-GB" dirty="0"/>
              <a:t>Winter is dying </a:t>
            </a:r>
            <a:br>
              <a:rPr lang="en-GB" dirty="0"/>
            </a:br>
            <a:r>
              <a:rPr lang="en-GB" dirty="0"/>
              <a:t>Or gaining strength </a:t>
            </a:r>
            <a:br>
              <a:rPr lang="en-GB" dirty="0"/>
            </a:br>
            <a:r>
              <a:rPr lang="en-GB" dirty="0"/>
              <a:t>I'm not afraid! </a:t>
            </a:r>
            <a:br>
              <a:rPr lang="en-GB" dirty="0"/>
            </a:br>
            <a:r>
              <a:rPr lang="en-GB" dirty="0"/>
              <a:t>Full of colours </a:t>
            </a:r>
            <a:br>
              <a:rPr lang="en-GB" dirty="0"/>
            </a:br>
            <a:r>
              <a:rPr lang="en-GB" dirty="0"/>
              <a:t>Like beautiful flowers </a:t>
            </a:r>
            <a:br>
              <a:rPr lang="en-GB" dirty="0"/>
            </a:br>
            <a:r>
              <a:rPr lang="en-GB" dirty="0"/>
              <a:t>Close to my heart!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7089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aural comprehension vocabulary that we are revisiting this week.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0" dirty="0"/>
              <a:t>1. Click each number to listen.</a:t>
            </a:r>
            <a:br>
              <a:rPr lang="en-GB" sz="1200" b="0" dirty="0"/>
            </a:br>
            <a:r>
              <a:rPr lang="en-GB" sz="1200" b="0" dirty="0"/>
              <a:t>2. Pupils write down the letter of the sentence whose meaning matches the aural clue.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0" dirty="0"/>
              <a:t>3. Click to reveal the answers.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br>
              <a:rPr lang="en-GB" sz="1200" b="1" dirty="0"/>
            </a:br>
            <a:r>
              <a:rPr lang="en-GB" b="1" dirty="0"/>
              <a:t>Transcript: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1. </a:t>
            </a:r>
            <a:r>
              <a:rPr lang="en-GB" dirty="0" err="1"/>
              <a:t>lundi</a:t>
            </a:r>
            <a:r>
              <a:rPr lang="en-GB" dirty="0"/>
              <a:t>, </a:t>
            </a:r>
            <a:r>
              <a:rPr lang="en-GB" dirty="0" err="1"/>
              <a:t>mardi</a:t>
            </a:r>
            <a:r>
              <a:rPr lang="en-GB" dirty="0"/>
              <a:t>, </a:t>
            </a:r>
            <a:r>
              <a:rPr lang="en-GB" dirty="0" err="1"/>
              <a:t>mercredi</a:t>
            </a:r>
            <a:r>
              <a:rPr lang="en-GB" dirty="0"/>
              <a:t>, </a:t>
            </a:r>
            <a:r>
              <a:rPr lang="en-GB" dirty="0" err="1"/>
              <a:t>jeudi</a:t>
            </a:r>
            <a:r>
              <a:rPr lang="en-GB" dirty="0"/>
              <a:t> </a:t>
            </a:r>
            <a:r>
              <a:rPr lang="en-GB" dirty="0" err="1"/>
              <a:t>vendredi</a:t>
            </a:r>
            <a:br>
              <a:rPr lang="en-GB" dirty="0"/>
            </a:br>
            <a:r>
              <a:rPr lang="en-GB" dirty="0"/>
              <a:t>2. le deux </a:t>
            </a:r>
            <a:r>
              <a:rPr lang="en-GB" dirty="0" err="1"/>
              <a:t>février</a:t>
            </a:r>
            <a:br>
              <a:rPr lang="en-GB" dirty="0"/>
            </a:br>
            <a:r>
              <a:rPr lang="en-GB" dirty="0"/>
              <a:t>3. </a:t>
            </a:r>
            <a:r>
              <a:rPr lang="en-GB" dirty="0" err="1"/>
              <a:t>samedi</a:t>
            </a:r>
            <a:r>
              <a:rPr lang="en-GB" dirty="0"/>
              <a:t> et </a:t>
            </a:r>
            <a:r>
              <a:rPr lang="en-GB" dirty="0" err="1"/>
              <a:t>dimanche</a:t>
            </a:r>
            <a:br>
              <a:rPr lang="en-GB" dirty="0"/>
            </a:br>
            <a:r>
              <a:rPr lang="en-GB" dirty="0"/>
              <a:t>4. </a:t>
            </a:r>
            <a:r>
              <a:rPr lang="en-GB" dirty="0" err="1"/>
              <a:t>décembre</a:t>
            </a:r>
            <a:r>
              <a:rPr lang="en-GB" dirty="0"/>
              <a:t>, </a:t>
            </a:r>
            <a:r>
              <a:rPr lang="en-GB" dirty="0" err="1"/>
              <a:t>janvier</a:t>
            </a:r>
            <a:r>
              <a:rPr lang="en-GB" dirty="0"/>
              <a:t>, </a:t>
            </a:r>
            <a:r>
              <a:rPr lang="en-GB" dirty="0" err="1"/>
              <a:t>février</a:t>
            </a:r>
            <a:r>
              <a:rPr lang="en-GB" dirty="0"/>
              <a:t>.</a:t>
            </a:r>
            <a:br>
              <a:rPr lang="en-GB" dirty="0"/>
            </a:br>
            <a:r>
              <a:rPr lang="en-GB" dirty="0"/>
              <a:t>5. Elle a six ans.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3030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structured production of sentences using 3</a:t>
            </a:r>
            <a:r>
              <a:rPr lang="en-GB" b="0" baseline="30000" dirty="0"/>
              <a:t>rd</a:t>
            </a:r>
            <a:r>
              <a:rPr lang="en-GB" b="0" dirty="0"/>
              <a:t> person plural subject pronouns; to describe a picture in sentences.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dirty="0"/>
              <a:t>Click to reveal the first English sentences.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dirty="0"/>
              <a:t>Pupils say the French out loud.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dirty="0"/>
              <a:t>Click to reveal the French answer.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dirty="0"/>
              <a:t>Continue with items 2-6.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5072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5-10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production of sentences to describe a picture.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br>
              <a:rPr lang="en-GB" b="1" dirty="0"/>
            </a:br>
            <a:r>
              <a:rPr lang="en-GB" b="0" dirty="0"/>
              <a:t>1. Pupils write three sentences of their choice to describe the picture.</a:t>
            </a:r>
            <a:br>
              <a:rPr lang="en-GB" b="0" dirty="0"/>
            </a:br>
            <a:r>
              <a:rPr lang="en-GB" b="0" dirty="0"/>
              <a:t>2. Teacher circulates to support pupils, as needed.</a:t>
            </a:r>
            <a:br>
              <a:rPr lang="en-GB" b="0" dirty="0"/>
            </a:b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7089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comprehension of vocabulary from this week and two revisited weeks.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br>
              <a:rPr lang="en-GB" b="1" dirty="0"/>
            </a:br>
            <a:r>
              <a:rPr lang="en-GB" b="0" dirty="0"/>
              <a:t>1. Give pupils a blank grid.  They fill in the English meanings of any of the words they know, trying to reach 15 points in total.</a:t>
            </a:r>
            <a:br>
              <a:rPr lang="en-GB" b="0" dirty="0"/>
            </a:br>
            <a:r>
              <a:rPr lang="en-GB" b="0" dirty="0"/>
              <a:t>2. Remind pupils that adjectives can refer to male or female persons and they should note this in their translations. E.g. pleased (f), short (m).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 dirty="0"/>
              <a:t>Note:</a:t>
            </a:r>
            <a:br>
              <a:rPr lang="en-GB" dirty="0"/>
            </a:br>
            <a:r>
              <a:rPr lang="en-GB" dirty="0"/>
              <a:t>The most recently learnt and practised words are </a:t>
            </a:r>
            <a:r>
              <a:rPr lang="en-GB" dirty="0">
                <a:solidFill>
                  <a:srgbClr val="FF0066"/>
                </a:solidFill>
              </a:rPr>
              <a:t>pink</a:t>
            </a:r>
            <a:r>
              <a:rPr lang="en-GB" dirty="0"/>
              <a:t>, words from revisit 1 are green and those from revisit 2 are blue, thus more points are awarded for them, to recognise that memories fade and more effort (heavy lifting!) is needed to retrieve them.</a:t>
            </a:r>
            <a:br>
              <a:rPr lang="en-GB" dirty="0"/>
            </a:br>
            <a:endParaRPr lang="en-GB" dirty="0"/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8624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HANDOUT</a:t>
            </a:r>
            <a:endParaRPr lang="en-GB" dirty="0"/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9886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8858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5682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8090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0286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6846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31987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7319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47198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14497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83332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7711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56706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99957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01074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92861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7808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7887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0897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7331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3087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754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3597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9367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36405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1253267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On0N7lrY0Mg?feature=oembed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image" Target="../media/image6.png"/><Relationship Id="rId7" Type="http://schemas.openxmlformats.org/officeDocument/2006/relationships/audio" Target="../media/audio4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audio" Target="../media/audio6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1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8;p2" descr="background rectangle">
            <a:extLst>
              <a:ext uri="{FF2B5EF4-FFF2-40B4-BE49-F238E27FC236}">
                <a16:creationId xmlns:a16="http://schemas.microsoft.com/office/drawing/2014/main" id="{E0BAEEB9-F9C8-475A-8C67-B800A4FD4040}"/>
              </a:ext>
            </a:extLst>
          </p:cNvPr>
          <p:cNvSpPr/>
          <p:nvPr/>
        </p:nvSpPr>
        <p:spPr>
          <a:xfrm>
            <a:off x="-4016" y="0"/>
            <a:ext cx="4350984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ADD2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6368181" y="4734448"/>
            <a:ext cx="3750377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FF3333"/>
              </a:buClr>
              <a:buSzPts val="9600"/>
            </a:pPr>
            <a:r>
              <a:rPr lang="en-GB" sz="9600" dirty="0">
                <a:solidFill>
                  <a:srgbClr val="0070C0"/>
                </a:solidFill>
                <a:latin typeface="Modern Love" panose="04090805081005020601" pitchFamily="82" charset="0"/>
                <a:ea typeface="STHupo" panose="02010800040101010101" pitchFamily="2" charset="-122"/>
                <a:cs typeface="Aharoni" panose="02010803020104030203" pitchFamily="2" charset="-79"/>
                <a:sym typeface="Arial"/>
              </a:rPr>
              <a:t>bleu</a:t>
            </a:r>
            <a:endParaRPr lang="en-GB" sz="9600" dirty="0">
              <a:solidFill>
                <a:srgbClr val="0070C0"/>
              </a:solidFill>
              <a:latin typeface="Modern Love" panose="04090805081005020601" pitchFamily="82" charset="0"/>
              <a:ea typeface="STHupo" panose="02010800040101010101" pitchFamily="2" charset="-122"/>
              <a:cs typeface="Aharoni" panose="02010803020104030203" pitchFamily="2" charset="-79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0" y="6334820"/>
            <a:ext cx="435098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Follow ups 1-5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E28BE7-8949-4E49-A98F-68B6A8E0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63664"/>
            <a:ext cx="3588984" cy="1325563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Describing me and others</a:t>
            </a:r>
            <a:br>
              <a:rPr lang="en-GB" sz="36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</a:br>
            <a:endParaRPr lang="en-GB" sz="3600" dirty="0"/>
          </a:p>
        </p:txBody>
      </p:sp>
      <p:pic>
        <p:nvPicPr>
          <p:cNvPr id="9" name="Picture 8" descr="A picture containing text, electronics, computer, display&#10;&#10;Description automatically generated">
            <a:extLst>
              <a:ext uri="{FF2B5EF4-FFF2-40B4-BE49-F238E27FC236}">
                <a16:creationId xmlns:a16="http://schemas.microsoft.com/office/drawing/2014/main" id="{E1AE3098-F0A5-44EB-9088-BD4E70A68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507" y="375430"/>
            <a:ext cx="5084505" cy="43590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8C7AD4D-EDDE-4AFC-8FEB-F9AA35DCF7D4}"/>
              </a:ext>
            </a:extLst>
          </p:cNvPr>
          <p:cNvSpPr txBox="1"/>
          <p:nvPr/>
        </p:nvSpPr>
        <p:spPr>
          <a:xfrm>
            <a:off x="9809018" y="6471138"/>
            <a:ext cx="2382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Term 1 Week 7</a:t>
            </a:r>
          </a:p>
        </p:txBody>
      </p:sp>
      <p:pic>
        <p:nvPicPr>
          <p:cNvPr id="10" name="Picture 9" descr="A cartoon of a classroom with a person pointing at a white board&#10;&#10;Description automatically generated">
            <a:extLst>
              <a:ext uri="{FF2B5EF4-FFF2-40B4-BE49-F238E27FC236}">
                <a16:creationId xmlns:a16="http://schemas.microsoft.com/office/drawing/2014/main" id="{2E0131D6-5382-4ECC-9CB3-ACE7884D9C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9" y="2156831"/>
            <a:ext cx="4176438" cy="22093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1EAF55C-2977-4C97-B977-FE7A575BA7C2}"/>
              </a:ext>
            </a:extLst>
          </p:cNvPr>
          <p:cNvSpPr txBox="1"/>
          <p:nvPr/>
        </p:nvSpPr>
        <p:spPr>
          <a:xfrm>
            <a:off x="130910" y="3717826"/>
            <a:ext cx="4174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la salle de </a:t>
            </a:r>
            <a:r>
              <a:rPr lang="en-GB" sz="2800" b="1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classe</a:t>
            </a:r>
            <a:endParaRPr lang="en-GB" sz="2800" b="1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D58E920-5769-461D-BF6A-E26F610CFC7C}"/>
              </a:ext>
            </a:extLst>
          </p:cNvPr>
          <p:cNvSpPr txBox="1"/>
          <p:nvPr/>
        </p:nvSpPr>
        <p:spPr>
          <a:xfrm>
            <a:off x="0" y="780313"/>
            <a:ext cx="26901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La </a:t>
            </a:r>
            <a:r>
              <a:rPr kumimoji="0" lang="es-AR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chandeleur</a:t>
            </a:r>
            <a:endParaRPr kumimoji="0" lang="es-AR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E031832-ABD9-475E-93D8-98F704ADE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25" y="144150"/>
            <a:ext cx="2869907" cy="523220"/>
          </a:xfrm>
        </p:spPr>
        <p:txBody>
          <a:bodyPr>
            <a:noAutofit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1:</a:t>
            </a:r>
            <a:endParaRPr lang="en-GB" sz="3200" dirty="0"/>
          </a:p>
        </p:txBody>
      </p:sp>
      <p:sp>
        <p:nvSpPr>
          <p:cNvPr id="10" name="Google Shape;167;p2">
            <a:extLst>
              <a:ext uri="{FF2B5EF4-FFF2-40B4-BE49-F238E27FC236}">
                <a16:creationId xmlns:a16="http://schemas.microsoft.com/office/drawing/2014/main" id="{00418407-6382-4C3A-8FB0-7C13A3D9BFEE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769DB86-64C3-40FB-A892-5C903A245850}"/>
              </a:ext>
            </a:extLst>
          </p:cNvPr>
          <p:cNvSpPr txBox="1"/>
          <p:nvPr/>
        </p:nvSpPr>
        <p:spPr>
          <a:xfrm>
            <a:off x="7766299" y="1377013"/>
            <a:ext cx="40506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La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Chandel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eu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r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Que du bonh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r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Avec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ma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œu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r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!</a:t>
            </a:r>
            <a:b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Beaucoup de b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eu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rre</a:t>
            </a:r>
            <a:b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Pour mon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quatre-h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eu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res</a:t>
            </a:r>
            <a:b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Mais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sans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ranc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œ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ur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!</a:t>
            </a:r>
            <a:b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L’hiver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se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eu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rt</a:t>
            </a:r>
            <a:b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Ou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prend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vigu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eu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r</a:t>
            </a:r>
            <a:b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Je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n’ai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pas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eu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r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!</a:t>
            </a:r>
            <a:b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Plein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de coul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eu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rs</a:t>
            </a:r>
            <a:b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Comme de belles fl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eu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rs</a:t>
            </a:r>
            <a:b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Près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de mon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œ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ur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!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0C0F520-3CF9-452A-9063-63ADFDB4B5CA}"/>
              </a:ext>
            </a:extLst>
          </p:cNvPr>
          <p:cNvGrpSpPr/>
          <p:nvPr/>
        </p:nvGrpSpPr>
        <p:grpSpPr>
          <a:xfrm>
            <a:off x="10290810" y="78847"/>
            <a:ext cx="1901190" cy="1224686"/>
            <a:chOff x="10462370" y="146240"/>
            <a:chExt cx="1901190" cy="1224686"/>
          </a:xfrm>
        </p:grpSpPr>
        <p:pic>
          <p:nvPicPr>
            <p:cNvPr id="63" name="Picture 62" descr="Icon&#10;&#10;Description automatically generated">
              <a:extLst>
                <a:ext uri="{FF2B5EF4-FFF2-40B4-BE49-F238E27FC236}">
                  <a16:creationId xmlns:a16="http://schemas.microsoft.com/office/drawing/2014/main" id="{38BE8867-30A8-4B3C-A630-E587905BFF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49" t="21908" r="30637" b="40986"/>
            <a:stretch/>
          </p:blipFill>
          <p:spPr>
            <a:xfrm>
              <a:off x="10869282" y="146240"/>
              <a:ext cx="1215043" cy="1224686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B255BC03-2684-4B74-84FC-DEF57C704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45017">
              <a:off x="10462370" y="359676"/>
              <a:ext cx="1901190" cy="755495"/>
            </a:xfrm>
            <a:prstGeom prst="rect">
              <a:avLst/>
            </a:prstGeom>
          </p:spPr>
        </p:pic>
      </p:grpSp>
      <p:sp>
        <p:nvSpPr>
          <p:cNvPr id="66" name="Title 1">
            <a:extLst>
              <a:ext uri="{FF2B5EF4-FFF2-40B4-BE49-F238E27FC236}">
                <a16:creationId xmlns:a16="http://schemas.microsoft.com/office/drawing/2014/main" id="{14431AFE-47B3-4C34-8328-D0FE7D36B71E}"/>
              </a:ext>
            </a:extLst>
          </p:cNvPr>
          <p:cNvSpPr txBox="1">
            <a:spLocks/>
          </p:cNvSpPr>
          <p:nvPr/>
        </p:nvSpPr>
        <p:spPr>
          <a:xfrm>
            <a:off x="10763904" y="1339741"/>
            <a:ext cx="1437332" cy="39636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 kern="0">
                <a:solidFill>
                  <a:schemeClr val="bg1"/>
                </a:solidFill>
                <a:latin typeface="Century Gothic" panose="020B0502020202020204" pitchFamily="34" charset="0"/>
              </a:rPr>
              <a:t>prononcer</a:t>
            </a:r>
            <a:endParaRPr lang="en-GB" sz="2000" b="1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8" name="Rounded Rectangle 46">
            <a:extLst>
              <a:ext uri="{FF2B5EF4-FFF2-40B4-BE49-F238E27FC236}">
                <a16:creationId xmlns:a16="http://schemas.microsoft.com/office/drawing/2014/main" id="{ED3CED0F-172D-416A-B5D5-29EBA57637FC}"/>
              </a:ext>
            </a:extLst>
          </p:cNvPr>
          <p:cNvSpPr/>
          <p:nvPr/>
        </p:nvSpPr>
        <p:spPr>
          <a:xfrm>
            <a:off x="3160807" y="184886"/>
            <a:ext cx="7037549" cy="1043301"/>
          </a:xfrm>
          <a:prstGeom prst="wedgeRoundRectCallout">
            <a:avLst>
              <a:gd name="adj1" fmla="val -20749"/>
              <a:gd name="adj2" fmla="val 47134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rgbClr val="FF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Chandeleur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est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le 2 </a:t>
            </a:r>
            <a:r>
              <a:rPr kumimoji="0" lang="en-GB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février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C’est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une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fête </a:t>
            </a:r>
            <a:r>
              <a:rPr kumimoji="0" lang="en-GB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d’origine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païenne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latine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. </a:t>
            </a:r>
            <a:r>
              <a:rPr kumimoji="0" lang="en-GB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France, la tradition </a:t>
            </a:r>
            <a:r>
              <a:rPr kumimoji="0" lang="en-GB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est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de manger beaucoup de crêpes</a:t>
            </a:r>
            <a:r>
              <a:rPr lang="en-GB" sz="2000" noProof="0" dirty="0">
                <a:solidFill>
                  <a:prstClr val="white"/>
                </a:solidFill>
                <a:latin typeface="Century Gothic" panose="020B0502020202020204" pitchFamily="34" charset="0"/>
              </a:rPr>
              <a:t>, surtout </a:t>
            </a:r>
            <a:r>
              <a:rPr lang="en-GB" sz="2000" noProof="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en</a:t>
            </a:r>
            <a:r>
              <a:rPr lang="en-GB" sz="2000" noProof="0" dirty="0">
                <a:solidFill>
                  <a:prstClr val="white"/>
                </a:solidFill>
                <a:latin typeface="Century Gothic" panose="020B0502020202020204" pitchFamily="34" charset="0"/>
              </a:rPr>
              <a:t> Bretagne !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7" name="Online Media 6" title="La Chandeleur">
            <a:hlinkClick r:id="" action="ppaction://media"/>
            <a:extLst>
              <a:ext uri="{FF2B5EF4-FFF2-40B4-BE49-F238E27FC236}">
                <a16:creationId xmlns:a16="http://schemas.microsoft.com/office/drawing/2014/main" id="{46D83BE1-1F19-4864-8419-4B7B009ED5A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0" y="1439342"/>
            <a:ext cx="7766299" cy="4387959"/>
          </a:xfrm>
          <a:prstGeom prst="rect">
            <a:avLst/>
          </a:prstGeom>
        </p:spPr>
      </p:pic>
      <p:sp>
        <p:nvSpPr>
          <p:cNvPr id="34" name="Rounded Rectangle 46">
            <a:extLst>
              <a:ext uri="{FF2B5EF4-FFF2-40B4-BE49-F238E27FC236}">
                <a16:creationId xmlns:a16="http://schemas.microsoft.com/office/drawing/2014/main" id="{84550962-7DB6-4112-962A-526865EA9A28}"/>
              </a:ext>
            </a:extLst>
          </p:cNvPr>
          <p:cNvSpPr/>
          <p:nvPr/>
        </p:nvSpPr>
        <p:spPr>
          <a:xfrm>
            <a:off x="4889825" y="5976127"/>
            <a:ext cx="7022940" cy="744885"/>
          </a:xfrm>
          <a:prstGeom prst="wedgeRoundRectCallout">
            <a:avLst>
              <a:gd name="adj1" fmla="val 25364"/>
              <a:gd name="adj2" fmla="val -67951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rgbClr val="FF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2000" b="1" dirty="0">
                <a:solidFill>
                  <a:prstClr val="white"/>
                </a:solidFill>
                <a:latin typeface="Century Gothic" panose="020B0502020202020204" pitchFamily="34" charset="0"/>
              </a:rPr>
              <a:t>œ</a:t>
            </a:r>
            <a:r>
              <a:rPr lang="en-GB" sz="2000" dirty="0">
                <a:solidFill>
                  <a:prstClr val="white"/>
                </a:solidFill>
                <a:latin typeface="Century Gothic" panose="020B0502020202020204" pitchFamily="34" charset="0"/>
              </a:rPr>
              <a:t> is called </a:t>
            </a:r>
            <a:r>
              <a:rPr lang="en-GB" sz="2000" b="1" dirty="0">
                <a:solidFill>
                  <a:prstClr val="white"/>
                </a:solidFill>
                <a:latin typeface="Century Gothic" panose="020B0502020202020204" pitchFamily="34" charset="0"/>
              </a:rPr>
              <a:t>e</a:t>
            </a:r>
            <a:r>
              <a:rPr lang="en-GB" sz="2000" dirty="0">
                <a:solidFill>
                  <a:prstClr val="white"/>
                </a:solidFill>
                <a:latin typeface="Century Gothic" panose="020B0502020202020204" pitchFamily="34" charset="0"/>
              </a:rPr>
              <a:t> </a:t>
            </a:r>
            <a:r>
              <a:rPr lang="en-GB" sz="2000" b="1" dirty="0">
                <a:solidFill>
                  <a:prstClr val="white"/>
                </a:solidFill>
                <a:latin typeface="Century Gothic" panose="020B0502020202020204" pitchFamily="34" charset="0"/>
              </a:rPr>
              <a:t>dans </a:t>
            </a:r>
            <a:r>
              <a:rPr lang="en-GB" sz="2000" b="1" dirty="0" err="1">
                <a:solidFill>
                  <a:prstClr val="white"/>
                </a:solidFill>
                <a:latin typeface="Century Gothic" panose="020B0502020202020204" pitchFamily="34" charset="0"/>
              </a:rPr>
              <a:t>l'o</a:t>
            </a:r>
            <a:r>
              <a:rPr lang="en-GB" sz="2000" b="1" dirty="0">
                <a:solidFill>
                  <a:prstClr val="white"/>
                </a:solidFill>
                <a:latin typeface="Century Gothic" panose="020B0502020202020204" pitchFamily="34" charset="0"/>
              </a:rPr>
              <a:t> </a:t>
            </a:r>
            <a:r>
              <a:rPr lang="en-GB" sz="2000" dirty="0">
                <a:solidFill>
                  <a:prstClr val="white"/>
                </a:solidFill>
                <a:latin typeface="Century Gothic" panose="020B0502020202020204" pitchFamily="34" charset="0"/>
              </a:rPr>
              <a:t>which means </a:t>
            </a:r>
            <a:r>
              <a:rPr lang="en-GB" sz="2000" i="1" dirty="0">
                <a:solidFill>
                  <a:prstClr val="white"/>
                </a:solidFill>
                <a:latin typeface="Century Gothic" panose="020B0502020202020204" pitchFamily="34" charset="0"/>
              </a:rPr>
              <a:t>e in the o. When followed by ‘</a:t>
            </a:r>
            <a:r>
              <a:rPr lang="en-GB" sz="2000" i="1" dirty="0" err="1">
                <a:solidFill>
                  <a:prstClr val="white"/>
                </a:solidFill>
                <a:latin typeface="Century Gothic" panose="020B0502020202020204" pitchFamily="34" charset="0"/>
              </a:rPr>
              <a:t>ur</a:t>
            </a:r>
            <a:r>
              <a:rPr lang="en-GB" sz="2000" i="1" dirty="0">
                <a:solidFill>
                  <a:prstClr val="white"/>
                </a:solidFill>
                <a:latin typeface="Century Gothic" panose="020B0502020202020204" pitchFamily="34" charset="0"/>
              </a:rPr>
              <a:t>’ it sounds the same as open [</a:t>
            </a:r>
            <a:r>
              <a:rPr lang="en-GB" sz="2000" i="1" dirty="0" err="1">
                <a:solidFill>
                  <a:prstClr val="white"/>
                </a:solidFill>
                <a:latin typeface="Century Gothic" panose="020B0502020202020204" pitchFamily="34" charset="0"/>
              </a:rPr>
              <a:t>eu</a:t>
            </a:r>
            <a:r>
              <a:rPr lang="en-GB" sz="2000" i="1" dirty="0">
                <a:solidFill>
                  <a:prstClr val="white"/>
                </a:solidFill>
                <a:latin typeface="Century Gothic" panose="020B050202020202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21819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1" grpId="0" animBg="1"/>
      <p:bldP spid="68" grpId="0" animBg="1"/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E031832-ABD9-475E-93D8-98F704ADE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25" y="144150"/>
            <a:ext cx="2628475" cy="523220"/>
          </a:xfrm>
        </p:spPr>
        <p:txBody>
          <a:bodyPr>
            <a:noAutofit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2:</a:t>
            </a:r>
            <a:endParaRPr lang="en-GB" sz="3200" dirty="0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1B358180-1BC9-4A27-868D-E80A3DD3D3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720" y="0"/>
            <a:ext cx="1097280" cy="109728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F703126-0E39-4933-9ADF-5C44832214E5}"/>
              </a:ext>
            </a:extLst>
          </p:cNvPr>
          <p:cNvSpPr txBox="1">
            <a:spLocks/>
          </p:cNvSpPr>
          <p:nvPr/>
        </p:nvSpPr>
        <p:spPr>
          <a:xfrm>
            <a:off x="10950576" y="1059840"/>
            <a:ext cx="1241424" cy="4248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écouter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sp>
        <p:nvSpPr>
          <p:cNvPr id="12" name="CustomShape 3">
            <a:hlinkClick r:id="" action="ppaction://noaction">
              <a:snd r:embed="rId4" name="Ecris_les_anniversaires.wav"/>
            </a:hlinkClick>
            <a:extLst>
              <a:ext uri="{FF2B5EF4-FFF2-40B4-BE49-F238E27FC236}">
                <a16:creationId xmlns:a16="http://schemas.microsoft.com/office/drawing/2014/main" id="{976A85E5-4281-4E0F-BAB0-72DE6B3B6253}"/>
              </a:ext>
            </a:extLst>
          </p:cNvPr>
          <p:cNvSpPr/>
          <p:nvPr/>
        </p:nvSpPr>
        <p:spPr>
          <a:xfrm>
            <a:off x="123170" y="667370"/>
            <a:ext cx="10544829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Écoute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.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Trouve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la phrase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correspondante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.</a:t>
            </a:r>
            <a:endParaRPr kumimoji="0" lang="en-GB" sz="2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Google Shape;167;p2">
            <a:extLst>
              <a:ext uri="{FF2B5EF4-FFF2-40B4-BE49-F238E27FC236}">
                <a16:creationId xmlns:a16="http://schemas.microsoft.com/office/drawing/2014/main" id="{902E972D-C34D-455A-AF67-2812DC919E85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2E1CF7-B0F0-4831-B9D2-556EA881882B}"/>
              </a:ext>
            </a:extLst>
          </p:cNvPr>
          <p:cNvSpPr txBox="1"/>
          <p:nvPr/>
        </p:nvSpPr>
        <p:spPr>
          <a:xfrm>
            <a:off x="3732324" y="2157120"/>
            <a:ext cx="5950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C’est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la date de la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Chandeleur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0B498460-6718-4F8C-AD84-302E3E660069}"/>
              </a:ext>
            </a:extLst>
          </p:cNvPr>
          <p:cNvSpPr/>
          <p:nvPr/>
        </p:nvSpPr>
        <p:spPr>
          <a:xfrm>
            <a:off x="2933178" y="2186939"/>
            <a:ext cx="749251" cy="539976"/>
          </a:xfrm>
          <a:prstGeom prst="ellipse">
            <a:avLst/>
          </a:prstGeom>
          <a:solidFill>
            <a:srgbClr val="786EB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FF2C19FB-2346-4775-8AAD-FA2A12AE0BBF}"/>
              </a:ext>
            </a:extLst>
          </p:cNvPr>
          <p:cNvSpPr/>
          <p:nvPr/>
        </p:nvSpPr>
        <p:spPr>
          <a:xfrm>
            <a:off x="2933177" y="2860876"/>
            <a:ext cx="749251" cy="539976"/>
          </a:xfrm>
          <a:prstGeom prst="ellipse">
            <a:avLst/>
          </a:prstGeom>
          <a:solidFill>
            <a:srgbClr val="786EB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CCCD74E-2CA1-4994-B6EA-E072365C57AE}"/>
              </a:ext>
            </a:extLst>
          </p:cNvPr>
          <p:cNvSpPr/>
          <p:nvPr/>
        </p:nvSpPr>
        <p:spPr>
          <a:xfrm>
            <a:off x="2951045" y="3534813"/>
            <a:ext cx="749251" cy="539976"/>
          </a:xfrm>
          <a:prstGeom prst="ellipse">
            <a:avLst/>
          </a:prstGeom>
          <a:solidFill>
            <a:srgbClr val="786EB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41BED4CA-3D67-4B8F-A66C-325F024B2042}"/>
              </a:ext>
            </a:extLst>
          </p:cNvPr>
          <p:cNvSpPr/>
          <p:nvPr/>
        </p:nvSpPr>
        <p:spPr>
          <a:xfrm>
            <a:off x="2983073" y="4218457"/>
            <a:ext cx="749251" cy="539976"/>
          </a:xfrm>
          <a:prstGeom prst="ellipse">
            <a:avLst/>
          </a:prstGeom>
          <a:solidFill>
            <a:srgbClr val="786EB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0EC78CFD-1599-47EE-B0C5-339086CCFDEB}"/>
              </a:ext>
            </a:extLst>
          </p:cNvPr>
          <p:cNvSpPr/>
          <p:nvPr/>
        </p:nvSpPr>
        <p:spPr>
          <a:xfrm>
            <a:off x="2951045" y="4898260"/>
            <a:ext cx="749251" cy="539976"/>
          </a:xfrm>
          <a:prstGeom prst="ellipse">
            <a:avLst/>
          </a:prstGeom>
          <a:solidFill>
            <a:srgbClr val="786EB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A049D58-2B9E-4532-B960-F5152D66A5EE}"/>
              </a:ext>
            </a:extLst>
          </p:cNvPr>
          <p:cNvSpPr txBox="1"/>
          <p:nvPr/>
        </p:nvSpPr>
        <p:spPr>
          <a:xfrm>
            <a:off x="3776726" y="2849071"/>
            <a:ext cx="5950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Ce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sont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des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jours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de la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semaine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433E50F-3B57-407E-8452-1419065A8D59}"/>
              </a:ext>
            </a:extLst>
          </p:cNvPr>
          <p:cNvSpPr txBox="1"/>
          <p:nvPr/>
        </p:nvSpPr>
        <p:spPr>
          <a:xfrm>
            <a:off x="3776726" y="3569042"/>
            <a:ext cx="5950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L’hiver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saison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9EA86A6-9C84-42B1-8810-AC85AA3D1F5E}"/>
              </a:ext>
            </a:extLst>
          </p:cNvPr>
          <p:cNvSpPr txBox="1"/>
          <p:nvPr/>
        </p:nvSpPr>
        <p:spPr>
          <a:xfrm>
            <a:off x="3795545" y="4271736"/>
            <a:ext cx="8243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Aujourd’hui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c’est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l’anniversaire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de ma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sœur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9D2B0FF-B6E7-4608-B659-F9259313B029}"/>
              </a:ext>
            </a:extLst>
          </p:cNvPr>
          <p:cNvSpPr txBox="1"/>
          <p:nvPr/>
        </p:nvSpPr>
        <p:spPr>
          <a:xfrm>
            <a:off x="3795545" y="4922638"/>
            <a:ext cx="5950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C’est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le weekend.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C95B7E-4F95-405E-9FED-BA58E0D258C5}"/>
              </a:ext>
            </a:extLst>
          </p:cNvPr>
          <p:cNvGraphicFramePr>
            <a:graphicFrameLocks noGrp="1"/>
          </p:cNvGraphicFramePr>
          <p:nvPr/>
        </p:nvGraphicFramePr>
        <p:xfrm>
          <a:off x="254294" y="1347716"/>
          <a:ext cx="2260306" cy="53661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0153">
                  <a:extLst>
                    <a:ext uri="{9D8B030D-6E8A-4147-A177-3AD203B41FA5}">
                      <a16:colId xmlns:a16="http://schemas.microsoft.com/office/drawing/2014/main" val="893164677"/>
                    </a:ext>
                  </a:extLst>
                </a:gridCol>
                <a:gridCol w="1130153">
                  <a:extLst>
                    <a:ext uri="{9D8B030D-6E8A-4147-A177-3AD203B41FA5}">
                      <a16:colId xmlns:a16="http://schemas.microsoft.com/office/drawing/2014/main" val="1766975090"/>
                    </a:ext>
                  </a:extLst>
                </a:gridCol>
              </a:tblGrid>
              <a:tr h="107322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4241438"/>
                  </a:ext>
                </a:extLst>
              </a:tr>
              <a:tr h="107322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2491689"/>
                  </a:ext>
                </a:extLst>
              </a:tr>
              <a:tr h="107322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8099985"/>
                  </a:ext>
                </a:extLst>
              </a:tr>
              <a:tr h="107322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3233831"/>
                  </a:ext>
                </a:extLst>
              </a:tr>
              <a:tr h="107322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0292567"/>
                  </a:ext>
                </a:extLst>
              </a:tr>
            </a:tbl>
          </a:graphicData>
        </a:graphic>
      </p:graphicFrame>
      <p:sp>
        <p:nvSpPr>
          <p:cNvPr id="58" name="Oval 57">
            <a:extLst>
              <a:ext uri="{FF2B5EF4-FFF2-40B4-BE49-F238E27FC236}">
                <a16:creationId xmlns:a16="http://schemas.microsoft.com/office/drawing/2014/main" id="{6A4A3E69-4808-44EF-9B49-874F23A3BF40}"/>
              </a:ext>
            </a:extLst>
          </p:cNvPr>
          <p:cNvSpPr/>
          <p:nvPr/>
        </p:nvSpPr>
        <p:spPr>
          <a:xfrm>
            <a:off x="1562336" y="1589198"/>
            <a:ext cx="749251" cy="539976"/>
          </a:xfrm>
          <a:prstGeom prst="ellipse">
            <a:avLst/>
          </a:prstGeom>
          <a:solidFill>
            <a:srgbClr val="786EB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FA2BC7D7-5FB2-4334-B5D3-612CAF94C258}"/>
              </a:ext>
            </a:extLst>
          </p:cNvPr>
          <p:cNvSpPr/>
          <p:nvPr/>
        </p:nvSpPr>
        <p:spPr>
          <a:xfrm>
            <a:off x="1562336" y="2696384"/>
            <a:ext cx="749251" cy="539976"/>
          </a:xfrm>
          <a:prstGeom prst="ellipse">
            <a:avLst/>
          </a:prstGeom>
          <a:solidFill>
            <a:srgbClr val="786EB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7D5C53C6-6F74-432F-B61E-F7881922086C}"/>
              </a:ext>
            </a:extLst>
          </p:cNvPr>
          <p:cNvSpPr/>
          <p:nvPr/>
        </p:nvSpPr>
        <p:spPr>
          <a:xfrm>
            <a:off x="1562336" y="3675387"/>
            <a:ext cx="749251" cy="539976"/>
          </a:xfrm>
          <a:prstGeom prst="ellipse">
            <a:avLst/>
          </a:prstGeom>
          <a:solidFill>
            <a:srgbClr val="786EB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87AF8704-C103-4E20-A3F4-6FAF7969E56F}"/>
              </a:ext>
            </a:extLst>
          </p:cNvPr>
          <p:cNvSpPr/>
          <p:nvPr/>
        </p:nvSpPr>
        <p:spPr>
          <a:xfrm>
            <a:off x="1562336" y="4782573"/>
            <a:ext cx="749251" cy="539976"/>
          </a:xfrm>
          <a:prstGeom prst="ellipse">
            <a:avLst/>
          </a:prstGeom>
          <a:solidFill>
            <a:srgbClr val="786EB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A8FF490B-45EB-4C5F-8594-232353BF3A94}"/>
              </a:ext>
            </a:extLst>
          </p:cNvPr>
          <p:cNvSpPr/>
          <p:nvPr/>
        </p:nvSpPr>
        <p:spPr>
          <a:xfrm>
            <a:off x="1562336" y="5872642"/>
            <a:ext cx="749251" cy="539976"/>
          </a:xfrm>
          <a:prstGeom prst="ellipse">
            <a:avLst/>
          </a:prstGeom>
          <a:solidFill>
            <a:srgbClr val="786EB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20F7490-E29B-496A-B2F1-C14EA89F3E75}"/>
              </a:ext>
            </a:extLst>
          </p:cNvPr>
          <p:cNvSpPr txBox="1"/>
          <p:nvPr/>
        </p:nvSpPr>
        <p:spPr>
          <a:xfrm>
            <a:off x="9505950" y="6300465"/>
            <a:ext cx="2533062" cy="461665"/>
          </a:xfrm>
          <a:prstGeom prst="rect">
            <a:avLst/>
          </a:prstGeom>
          <a:solidFill>
            <a:srgbClr val="DDF6FF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l’hiver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– winter </a:t>
            </a:r>
          </a:p>
        </p:txBody>
      </p:sp>
      <p:sp>
        <p:nvSpPr>
          <p:cNvPr id="28" name="Oval 27">
            <a:hlinkClick r:id="" action="ppaction://noaction">
              <a:snd r:embed="rId5" name="F_3_1.wav"/>
            </a:hlinkClick>
            <a:extLst>
              <a:ext uri="{FF2B5EF4-FFF2-40B4-BE49-F238E27FC236}">
                <a16:creationId xmlns:a16="http://schemas.microsoft.com/office/drawing/2014/main" id="{9F6D4A21-5845-4A24-B40D-86A2F6E46EC9}"/>
              </a:ext>
            </a:extLst>
          </p:cNvPr>
          <p:cNvSpPr/>
          <p:nvPr/>
        </p:nvSpPr>
        <p:spPr>
          <a:xfrm>
            <a:off x="484126" y="1657803"/>
            <a:ext cx="551774" cy="47161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29" name="Oval 28">
            <a:hlinkClick r:id="" action="ppaction://noaction">
              <a:snd r:embed="rId6" name="F_3_2.wav"/>
            </a:hlinkClick>
            <a:extLst>
              <a:ext uri="{FF2B5EF4-FFF2-40B4-BE49-F238E27FC236}">
                <a16:creationId xmlns:a16="http://schemas.microsoft.com/office/drawing/2014/main" id="{1E1E03EE-CBCE-430A-A69E-52F76B63F297}"/>
              </a:ext>
            </a:extLst>
          </p:cNvPr>
          <p:cNvSpPr/>
          <p:nvPr/>
        </p:nvSpPr>
        <p:spPr>
          <a:xfrm>
            <a:off x="484126" y="2715106"/>
            <a:ext cx="551774" cy="47161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30" name="Oval 29">
            <a:hlinkClick r:id="" action="ppaction://noaction">
              <a:snd r:embed="rId7" name="F_3_3.wav"/>
            </a:hlinkClick>
            <a:extLst>
              <a:ext uri="{FF2B5EF4-FFF2-40B4-BE49-F238E27FC236}">
                <a16:creationId xmlns:a16="http://schemas.microsoft.com/office/drawing/2014/main" id="{989D5382-4191-4E9E-BDA6-958D8D3288E7}"/>
              </a:ext>
            </a:extLst>
          </p:cNvPr>
          <p:cNvSpPr/>
          <p:nvPr/>
        </p:nvSpPr>
        <p:spPr>
          <a:xfrm>
            <a:off x="499238" y="3787553"/>
            <a:ext cx="551774" cy="47161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31" name="Oval 30">
            <a:hlinkClick r:id="" action="ppaction://noaction">
              <a:snd r:embed="rId8" name="F_3_4.wav"/>
            </a:hlinkClick>
            <a:extLst>
              <a:ext uri="{FF2B5EF4-FFF2-40B4-BE49-F238E27FC236}">
                <a16:creationId xmlns:a16="http://schemas.microsoft.com/office/drawing/2014/main" id="{CAF7EBF4-44BB-4D54-87E0-94CE4359F0AC}"/>
              </a:ext>
            </a:extLst>
          </p:cNvPr>
          <p:cNvSpPr/>
          <p:nvPr/>
        </p:nvSpPr>
        <p:spPr>
          <a:xfrm>
            <a:off x="499238" y="4782573"/>
            <a:ext cx="551774" cy="47161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32" name="Oval 31">
            <a:hlinkClick r:id="" action="ppaction://noaction">
              <a:snd r:embed="rId9" name="F_3_5.wav"/>
            </a:hlinkClick>
            <a:extLst>
              <a:ext uri="{FF2B5EF4-FFF2-40B4-BE49-F238E27FC236}">
                <a16:creationId xmlns:a16="http://schemas.microsoft.com/office/drawing/2014/main" id="{E4445B7B-B8A9-4B80-8313-72B122803D4F}"/>
              </a:ext>
            </a:extLst>
          </p:cNvPr>
          <p:cNvSpPr/>
          <p:nvPr/>
        </p:nvSpPr>
        <p:spPr>
          <a:xfrm>
            <a:off x="499238" y="5957406"/>
            <a:ext cx="551774" cy="47161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9078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B11332-DD10-4B5A-ADB8-BD629482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29" y="143642"/>
            <a:ext cx="8408414" cy="508891"/>
          </a:xfrm>
        </p:spPr>
        <p:txBody>
          <a:bodyPr>
            <a:normAutofit fontScale="90000"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3: </a:t>
            </a:r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Complète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les </a:t>
            </a:r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phrases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.</a:t>
            </a:r>
            <a:endParaRPr lang="en-GB" sz="3200" dirty="0"/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1244DC33-B555-435F-B8EB-C5DF5B13D510}"/>
              </a:ext>
            </a:extLst>
          </p:cNvPr>
          <p:cNvSpPr txBox="1">
            <a:spLocks/>
          </p:cNvSpPr>
          <p:nvPr/>
        </p:nvSpPr>
        <p:spPr>
          <a:xfrm>
            <a:off x="11138681" y="1132247"/>
            <a:ext cx="966950" cy="374973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 kern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parler</a:t>
            </a:r>
            <a:endParaRPr lang="en-GB" sz="2000" b="1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D37B3EE7-59CE-48E6-8A12-4A3168EC6C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sp>
        <p:nvSpPr>
          <p:cNvPr id="17" name="Google Shape;167;p2">
            <a:extLst>
              <a:ext uri="{FF2B5EF4-FFF2-40B4-BE49-F238E27FC236}">
                <a16:creationId xmlns:a16="http://schemas.microsoft.com/office/drawing/2014/main" id="{218809B7-4F5B-4094-98E3-1B0980F7E7DD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" name="Picture 29" descr="Diagram&#10;&#10;Description automatically generated">
            <a:extLst>
              <a:ext uri="{FF2B5EF4-FFF2-40B4-BE49-F238E27FC236}">
                <a16:creationId xmlns:a16="http://schemas.microsoft.com/office/drawing/2014/main" id="{7666CB4E-7714-47A0-9431-4F2EB533E3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56" y="962204"/>
            <a:ext cx="9980206" cy="5294663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50760202-8914-4DEE-935F-DC86FADA1475}"/>
              </a:ext>
            </a:extLst>
          </p:cNvPr>
          <p:cNvSpPr/>
          <p:nvPr/>
        </p:nvSpPr>
        <p:spPr>
          <a:xfrm>
            <a:off x="4167997" y="1851162"/>
            <a:ext cx="2556653" cy="1406388"/>
          </a:xfrm>
          <a:prstGeom prst="wedgeRoundRectCallout">
            <a:avLst>
              <a:gd name="adj1" fmla="val -17261"/>
              <a:gd name="adj2" fmla="val 46536"/>
              <a:gd name="adj3" fmla="val 16667"/>
            </a:avLst>
          </a:prstGeom>
          <a:solidFill>
            <a:schemeClr val="bg1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There are six tables. 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They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are modern.</a:t>
            </a:r>
          </a:p>
        </p:txBody>
      </p:sp>
      <p:sp>
        <p:nvSpPr>
          <p:cNvPr id="31" name="Speech Bubble: Rectangle with Corners Rounded 30">
            <a:extLst>
              <a:ext uri="{FF2B5EF4-FFF2-40B4-BE49-F238E27FC236}">
                <a16:creationId xmlns:a16="http://schemas.microsoft.com/office/drawing/2014/main" id="{DAB8CC62-4137-43F6-B8D4-502952FA1DB2}"/>
              </a:ext>
            </a:extLst>
          </p:cNvPr>
          <p:cNvSpPr/>
          <p:nvPr/>
        </p:nvSpPr>
        <p:spPr>
          <a:xfrm>
            <a:off x="4167027" y="1843223"/>
            <a:ext cx="2556653" cy="1436841"/>
          </a:xfrm>
          <a:prstGeom prst="wedgeRoundRectCallout">
            <a:avLst>
              <a:gd name="adj1" fmla="val -20986"/>
              <a:gd name="adj2" fmla="val 46937"/>
              <a:gd name="adj3" fmla="val 16667"/>
            </a:avLst>
          </a:prstGeom>
          <a:solidFill>
            <a:schemeClr val="bg1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Il y a six tables.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Elles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sont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modernes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32" name="Speech Bubble: Rectangle with Corners Rounded 31">
            <a:extLst>
              <a:ext uri="{FF2B5EF4-FFF2-40B4-BE49-F238E27FC236}">
                <a16:creationId xmlns:a16="http://schemas.microsoft.com/office/drawing/2014/main" id="{F3B3D789-F28A-406D-ADFE-39382B72A7B8}"/>
              </a:ext>
            </a:extLst>
          </p:cNvPr>
          <p:cNvSpPr/>
          <p:nvPr/>
        </p:nvSpPr>
        <p:spPr>
          <a:xfrm>
            <a:off x="4167027" y="1872958"/>
            <a:ext cx="2556653" cy="1406388"/>
          </a:xfrm>
          <a:prstGeom prst="wedgeRoundRectCallout">
            <a:avLst>
              <a:gd name="adj1" fmla="val -17261"/>
              <a:gd name="adj2" fmla="val 46536"/>
              <a:gd name="adj3" fmla="val 16667"/>
            </a:avLst>
          </a:prstGeom>
          <a:solidFill>
            <a:schemeClr val="bg1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There are two books. 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They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are green.</a:t>
            </a:r>
          </a:p>
        </p:txBody>
      </p:sp>
      <p:sp>
        <p:nvSpPr>
          <p:cNvPr id="34" name="Speech Bubble: Rectangle with Corners Rounded 33">
            <a:extLst>
              <a:ext uri="{FF2B5EF4-FFF2-40B4-BE49-F238E27FC236}">
                <a16:creationId xmlns:a16="http://schemas.microsoft.com/office/drawing/2014/main" id="{9F58C088-E1C4-4610-B962-9FC665AA643E}"/>
              </a:ext>
            </a:extLst>
          </p:cNvPr>
          <p:cNvSpPr/>
          <p:nvPr/>
        </p:nvSpPr>
        <p:spPr>
          <a:xfrm>
            <a:off x="4145511" y="1857592"/>
            <a:ext cx="2556653" cy="1436841"/>
          </a:xfrm>
          <a:prstGeom prst="wedgeRoundRectCallout">
            <a:avLst>
              <a:gd name="adj1" fmla="val -20986"/>
              <a:gd name="adj2" fmla="val 46937"/>
              <a:gd name="adj3" fmla="val 16667"/>
            </a:avLst>
          </a:prstGeom>
          <a:solidFill>
            <a:schemeClr val="bg1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Il y a deux livres.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Ils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sont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verts.</a:t>
            </a:r>
          </a:p>
        </p:txBody>
      </p:sp>
      <p:pic>
        <p:nvPicPr>
          <p:cNvPr id="35" name="Picture 2" descr="Bolsa, Escuela, Mochila">
            <a:extLst>
              <a:ext uri="{FF2B5EF4-FFF2-40B4-BE49-F238E27FC236}">
                <a16:creationId xmlns:a16="http://schemas.microsoft.com/office/drawing/2014/main" id="{3E562ECA-9998-47EC-88C2-5094A4252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259" y="4685016"/>
            <a:ext cx="714361" cy="93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466EE39-CE12-47F1-9282-DF2B24BF71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569" y="3028150"/>
            <a:ext cx="559906" cy="84403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65492B2-AC6F-48AB-95CC-6B7DD8416E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234" y="2918295"/>
            <a:ext cx="559906" cy="84403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7E15EC5-3A46-4C1B-9F6E-B3BC6C4F5D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708" y="3138005"/>
            <a:ext cx="559906" cy="84403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03EE142-6D0C-4F32-BF27-C3AA5644D0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672" y="2808440"/>
            <a:ext cx="559906" cy="844037"/>
          </a:xfrm>
          <a:prstGeom prst="rect">
            <a:avLst/>
          </a:prstGeom>
        </p:spPr>
      </p:pic>
      <p:pic>
        <p:nvPicPr>
          <p:cNvPr id="49" name="Picture 48" descr="A picture containing text, measuring stick, indoor&#10;&#10;Description automatically generated">
            <a:extLst>
              <a:ext uri="{FF2B5EF4-FFF2-40B4-BE49-F238E27FC236}">
                <a16:creationId xmlns:a16="http://schemas.microsoft.com/office/drawing/2014/main" id="{142AE067-D35D-4941-A045-CE7FDE9279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838" y="4039986"/>
            <a:ext cx="868469" cy="415418"/>
          </a:xfrm>
          <a:prstGeom prst="rect">
            <a:avLst/>
          </a:prstGeom>
        </p:spPr>
      </p:pic>
      <p:pic>
        <p:nvPicPr>
          <p:cNvPr id="50" name="Picture 49" descr="A picture containing text, measuring stick, indoor&#10;&#10;Description automatically generated">
            <a:extLst>
              <a:ext uri="{FF2B5EF4-FFF2-40B4-BE49-F238E27FC236}">
                <a16:creationId xmlns:a16="http://schemas.microsoft.com/office/drawing/2014/main" id="{F1B3C681-8442-4793-9899-75B8DE74CD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054" y="4967995"/>
            <a:ext cx="868469" cy="415418"/>
          </a:xfrm>
          <a:prstGeom prst="rect">
            <a:avLst/>
          </a:prstGeom>
        </p:spPr>
      </p:pic>
      <p:pic>
        <p:nvPicPr>
          <p:cNvPr id="51" name="Picture 50" descr="A picture containing toiletry, cosmetic&#10;&#10;Description automatically generated">
            <a:extLst>
              <a:ext uri="{FF2B5EF4-FFF2-40B4-BE49-F238E27FC236}">
                <a16:creationId xmlns:a16="http://schemas.microsoft.com/office/drawing/2014/main" id="{A2B5EB5D-E692-4D7F-B80C-119C4B605FE6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435" y="4033417"/>
            <a:ext cx="330712" cy="250790"/>
          </a:xfrm>
          <a:prstGeom prst="rect">
            <a:avLst/>
          </a:prstGeom>
        </p:spPr>
      </p:pic>
      <p:sp>
        <p:nvSpPr>
          <p:cNvPr id="33" name="Speech Bubble: Rectangle with Corners Rounded 32">
            <a:extLst>
              <a:ext uri="{FF2B5EF4-FFF2-40B4-BE49-F238E27FC236}">
                <a16:creationId xmlns:a16="http://schemas.microsoft.com/office/drawing/2014/main" id="{9D3BEAA6-9E22-4463-9FFC-AD0CA62142D1}"/>
              </a:ext>
            </a:extLst>
          </p:cNvPr>
          <p:cNvSpPr/>
          <p:nvPr/>
        </p:nvSpPr>
        <p:spPr>
          <a:xfrm>
            <a:off x="4168610" y="1865056"/>
            <a:ext cx="2556653" cy="1406388"/>
          </a:xfrm>
          <a:prstGeom prst="wedgeRoundRectCallout">
            <a:avLst>
              <a:gd name="adj1" fmla="val -17261"/>
              <a:gd name="adj2" fmla="val 46536"/>
              <a:gd name="adj3" fmla="val 16667"/>
            </a:avLst>
          </a:prstGeom>
          <a:solidFill>
            <a:schemeClr val="bg1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There is a rubber. 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It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is useful.</a:t>
            </a:r>
          </a:p>
        </p:txBody>
      </p:sp>
      <p:sp>
        <p:nvSpPr>
          <p:cNvPr id="52" name="Speech Bubble: Rectangle with Corners Rounded 51">
            <a:extLst>
              <a:ext uri="{FF2B5EF4-FFF2-40B4-BE49-F238E27FC236}">
                <a16:creationId xmlns:a16="http://schemas.microsoft.com/office/drawing/2014/main" id="{7CD9C74A-602C-48D2-80FC-71DD4CA90D67}"/>
              </a:ext>
            </a:extLst>
          </p:cNvPr>
          <p:cNvSpPr/>
          <p:nvPr/>
        </p:nvSpPr>
        <p:spPr>
          <a:xfrm>
            <a:off x="4150053" y="1849653"/>
            <a:ext cx="2556653" cy="1436841"/>
          </a:xfrm>
          <a:prstGeom prst="wedgeRoundRectCallout">
            <a:avLst>
              <a:gd name="adj1" fmla="val -20986"/>
              <a:gd name="adj2" fmla="val 46937"/>
              <a:gd name="adj3" fmla="val 16667"/>
            </a:avLst>
          </a:prstGeom>
          <a:solidFill>
            <a:schemeClr val="bg1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Il y a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une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gomme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. 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Elle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est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utile.</a:t>
            </a:r>
          </a:p>
        </p:txBody>
      </p:sp>
      <p:sp>
        <p:nvSpPr>
          <p:cNvPr id="55" name="Speech Bubble: Rectangle with Corners Rounded 54">
            <a:extLst>
              <a:ext uri="{FF2B5EF4-FFF2-40B4-BE49-F238E27FC236}">
                <a16:creationId xmlns:a16="http://schemas.microsoft.com/office/drawing/2014/main" id="{F053786D-5FEA-4C5E-9CEB-2C532FACD238}"/>
              </a:ext>
            </a:extLst>
          </p:cNvPr>
          <p:cNvSpPr/>
          <p:nvPr/>
        </p:nvSpPr>
        <p:spPr>
          <a:xfrm>
            <a:off x="4152420" y="1868003"/>
            <a:ext cx="2556653" cy="1406388"/>
          </a:xfrm>
          <a:prstGeom prst="wedgeRoundRectCallout">
            <a:avLst>
              <a:gd name="adj1" fmla="val -17261"/>
              <a:gd name="adj2" fmla="val 46536"/>
              <a:gd name="adj3" fmla="val 16667"/>
            </a:avLst>
          </a:prstGeom>
          <a:solidFill>
            <a:schemeClr val="bg1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There are four flowers. 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They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are small.</a:t>
            </a:r>
          </a:p>
        </p:txBody>
      </p:sp>
      <p:sp>
        <p:nvSpPr>
          <p:cNvPr id="54" name="Speech Bubble: Rectangle with Corners Rounded 53">
            <a:extLst>
              <a:ext uri="{FF2B5EF4-FFF2-40B4-BE49-F238E27FC236}">
                <a16:creationId xmlns:a16="http://schemas.microsoft.com/office/drawing/2014/main" id="{38DDB326-1B13-4BDA-8ADB-C2EE5DD54E26}"/>
              </a:ext>
            </a:extLst>
          </p:cNvPr>
          <p:cNvSpPr/>
          <p:nvPr/>
        </p:nvSpPr>
        <p:spPr>
          <a:xfrm>
            <a:off x="4161241" y="1851771"/>
            <a:ext cx="2556653" cy="1436841"/>
          </a:xfrm>
          <a:prstGeom prst="wedgeRoundRectCallout">
            <a:avLst>
              <a:gd name="adj1" fmla="val -20986"/>
              <a:gd name="adj2" fmla="val 46937"/>
              <a:gd name="adj3" fmla="val 16667"/>
            </a:avLst>
          </a:prstGeom>
          <a:solidFill>
            <a:schemeClr val="bg1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Il y a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quatre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fleurs.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Elles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sont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petites.</a:t>
            </a:r>
          </a:p>
        </p:txBody>
      </p:sp>
      <p:sp>
        <p:nvSpPr>
          <p:cNvPr id="53" name="Speech Bubble: Rectangle with Corners Rounded 52">
            <a:extLst>
              <a:ext uri="{FF2B5EF4-FFF2-40B4-BE49-F238E27FC236}">
                <a16:creationId xmlns:a16="http://schemas.microsoft.com/office/drawing/2014/main" id="{459AC3E2-A3EA-4565-BEAC-1B4595105C07}"/>
              </a:ext>
            </a:extLst>
          </p:cNvPr>
          <p:cNvSpPr/>
          <p:nvPr/>
        </p:nvSpPr>
        <p:spPr>
          <a:xfrm>
            <a:off x="4152420" y="1864879"/>
            <a:ext cx="2556653" cy="1406388"/>
          </a:xfrm>
          <a:prstGeom prst="wedgeRoundRectCallout">
            <a:avLst>
              <a:gd name="adj1" fmla="val -17261"/>
              <a:gd name="adj2" fmla="val 46536"/>
              <a:gd name="adj3" fmla="val 16667"/>
            </a:avLst>
          </a:prstGeom>
          <a:solidFill>
            <a:schemeClr val="bg1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There is a computer. 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It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is on the desk.</a:t>
            </a:r>
          </a:p>
        </p:txBody>
      </p:sp>
      <p:sp>
        <p:nvSpPr>
          <p:cNvPr id="56" name="Speech Bubble: Rectangle with Corners Rounded 55">
            <a:extLst>
              <a:ext uri="{FF2B5EF4-FFF2-40B4-BE49-F238E27FC236}">
                <a16:creationId xmlns:a16="http://schemas.microsoft.com/office/drawing/2014/main" id="{099357FE-74DC-4B34-80B6-B74FDCC7AE70}"/>
              </a:ext>
            </a:extLst>
          </p:cNvPr>
          <p:cNvSpPr/>
          <p:nvPr/>
        </p:nvSpPr>
        <p:spPr>
          <a:xfrm>
            <a:off x="4150053" y="1862613"/>
            <a:ext cx="2556653" cy="1436841"/>
          </a:xfrm>
          <a:prstGeom prst="wedgeRoundRectCallout">
            <a:avLst>
              <a:gd name="adj1" fmla="val -20986"/>
              <a:gd name="adj2" fmla="val 46937"/>
              <a:gd name="adj3" fmla="val 16667"/>
            </a:avLst>
          </a:prstGeom>
          <a:solidFill>
            <a:schemeClr val="bg1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Il y a un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ordinateur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. 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Il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est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sur le bureau.</a:t>
            </a:r>
          </a:p>
        </p:txBody>
      </p:sp>
      <p:sp>
        <p:nvSpPr>
          <p:cNvPr id="59" name="Speech Bubble: Rectangle with Corners Rounded 58">
            <a:extLst>
              <a:ext uri="{FF2B5EF4-FFF2-40B4-BE49-F238E27FC236}">
                <a16:creationId xmlns:a16="http://schemas.microsoft.com/office/drawing/2014/main" id="{0030E00A-A8B0-4963-8CB0-32E107C77A93}"/>
              </a:ext>
            </a:extLst>
          </p:cNvPr>
          <p:cNvSpPr/>
          <p:nvPr/>
        </p:nvSpPr>
        <p:spPr>
          <a:xfrm>
            <a:off x="4151644" y="1869757"/>
            <a:ext cx="2556653" cy="1406388"/>
          </a:xfrm>
          <a:prstGeom prst="wedgeRoundRectCallout">
            <a:avLst>
              <a:gd name="adj1" fmla="val -17261"/>
              <a:gd name="adj2" fmla="val 46536"/>
              <a:gd name="adj3" fmla="val 16667"/>
            </a:avLst>
          </a:prstGeom>
          <a:solidFill>
            <a:schemeClr val="bg1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There are four people. They are intelligent.</a:t>
            </a:r>
          </a:p>
        </p:txBody>
      </p:sp>
      <p:sp>
        <p:nvSpPr>
          <p:cNvPr id="60" name="Speech Bubble: Rectangle with Corners Rounded 59">
            <a:extLst>
              <a:ext uri="{FF2B5EF4-FFF2-40B4-BE49-F238E27FC236}">
                <a16:creationId xmlns:a16="http://schemas.microsoft.com/office/drawing/2014/main" id="{7F0F8965-5F7D-4841-BBA7-EBFE1BA11FAF}"/>
              </a:ext>
            </a:extLst>
          </p:cNvPr>
          <p:cNvSpPr/>
          <p:nvPr/>
        </p:nvSpPr>
        <p:spPr>
          <a:xfrm>
            <a:off x="4178215" y="1847224"/>
            <a:ext cx="2556653" cy="1436841"/>
          </a:xfrm>
          <a:prstGeom prst="wedgeRoundRectCallout">
            <a:avLst>
              <a:gd name="adj1" fmla="val -20986"/>
              <a:gd name="adj2" fmla="val 46937"/>
              <a:gd name="adj3" fmla="val 16667"/>
            </a:avLst>
          </a:prstGeom>
          <a:solidFill>
            <a:schemeClr val="bg1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Il y a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quatre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personnes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.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Elles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sont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intelligentes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610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1" grpId="0" animBg="1"/>
      <p:bldP spid="32" grpId="0" animBg="1"/>
      <p:bldP spid="34" grpId="0" animBg="1"/>
      <p:bldP spid="33" grpId="0" animBg="1"/>
      <p:bldP spid="52" grpId="0" animBg="1"/>
      <p:bldP spid="55" grpId="0" animBg="1"/>
      <p:bldP spid="54" grpId="0" animBg="1"/>
      <p:bldP spid="53" grpId="0" animBg="1"/>
      <p:bldP spid="56" grpId="0" animBg="1"/>
      <p:bldP spid="59" grpId="0" animBg="1"/>
      <p:bldP spid="6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D58E920-5769-461D-BF6A-E26F610CFC7C}"/>
              </a:ext>
            </a:extLst>
          </p:cNvPr>
          <p:cNvSpPr txBox="1"/>
          <p:nvPr/>
        </p:nvSpPr>
        <p:spPr>
          <a:xfrm>
            <a:off x="3120169" y="115665"/>
            <a:ext cx="5334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GB" sz="2800" b="1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Écris</a:t>
            </a:r>
            <a:r>
              <a:rPr lang="en-GB" sz="2800" b="1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 trois phrases </a:t>
            </a:r>
            <a:r>
              <a:rPr lang="en-GB" sz="2800" b="1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en</a:t>
            </a:r>
            <a:r>
              <a:rPr lang="en-GB" sz="2800" b="1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 </a:t>
            </a:r>
            <a:r>
              <a:rPr lang="en-GB" sz="2800" b="1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français</a:t>
            </a:r>
            <a:r>
              <a:rPr lang="en-GB" sz="2800" b="1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.</a:t>
            </a:r>
            <a:endParaRPr kumimoji="0" lang="es-AR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E031832-ABD9-475E-93D8-98F704ADE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25" y="144150"/>
            <a:ext cx="2869907" cy="523220"/>
          </a:xfrm>
        </p:spPr>
        <p:txBody>
          <a:bodyPr>
            <a:noAutofit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4:</a:t>
            </a:r>
            <a:endParaRPr lang="en-GB" sz="3200" dirty="0"/>
          </a:p>
        </p:txBody>
      </p:sp>
      <p:sp>
        <p:nvSpPr>
          <p:cNvPr id="10" name="Google Shape;167;p2">
            <a:extLst>
              <a:ext uri="{FF2B5EF4-FFF2-40B4-BE49-F238E27FC236}">
                <a16:creationId xmlns:a16="http://schemas.microsoft.com/office/drawing/2014/main" id="{00418407-6382-4C3A-8FB0-7C13A3D9BFEE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1E3E7F8F-8B71-475C-8E7C-6B8019036E8C}"/>
              </a:ext>
            </a:extLst>
          </p:cNvPr>
          <p:cNvSpPr txBox="1">
            <a:spLocks/>
          </p:cNvSpPr>
          <p:nvPr/>
        </p:nvSpPr>
        <p:spPr>
          <a:xfrm>
            <a:off x="11151774" y="1135676"/>
            <a:ext cx="953857" cy="37497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 kern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écrire</a:t>
            </a:r>
            <a:endParaRPr lang="en-GB" sz="2000" b="1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B08BE79D-1F2F-4614-982D-3C40821544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406" y="5616"/>
            <a:ext cx="1126594" cy="1130060"/>
          </a:xfrm>
          <a:prstGeom prst="rect">
            <a:avLst/>
          </a:prstGeom>
        </p:spPr>
      </p:pic>
      <p:pic>
        <p:nvPicPr>
          <p:cNvPr id="45" name="Picture 44" descr="Diagram&#10;&#10;Description automatically generated">
            <a:extLst>
              <a:ext uri="{FF2B5EF4-FFF2-40B4-BE49-F238E27FC236}">
                <a16:creationId xmlns:a16="http://schemas.microsoft.com/office/drawing/2014/main" id="{74AF3E69-C9A5-4792-8B46-1B079E280A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56" y="962204"/>
            <a:ext cx="9980206" cy="5294663"/>
          </a:xfrm>
          <a:prstGeom prst="rect">
            <a:avLst/>
          </a:prstGeom>
        </p:spPr>
      </p:pic>
      <p:pic>
        <p:nvPicPr>
          <p:cNvPr id="50" name="Picture 2" descr="Bolsa, Escuela, Mochila">
            <a:extLst>
              <a:ext uri="{FF2B5EF4-FFF2-40B4-BE49-F238E27FC236}">
                <a16:creationId xmlns:a16="http://schemas.microsoft.com/office/drawing/2014/main" id="{AD607788-5050-407B-B483-5AF809023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259" y="4685016"/>
            <a:ext cx="714361" cy="93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9940BCF9-E62C-44E7-9C2A-342AFF9516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569" y="3028150"/>
            <a:ext cx="559906" cy="84403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6941A06B-7C4D-4C85-9862-D1B9662AD2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234" y="2918295"/>
            <a:ext cx="559906" cy="84403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9435830D-4BFB-46D9-AB96-7C83F714E8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708" y="3138005"/>
            <a:ext cx="559906" cy="84403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CC18B2B9-98EC-4879-9E85-5E34684455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672" y="2808440"/>
            <a:ext cx="559906" cy="844037"/>
          </a:xfrm>
          <a:prstGeom prst="rect">
            <a:avLst/>
          </a:prstGeom>
        </p:spPr>
      </p:pic>
      <p:pic>
        <p:nvPicPr>
          <p:cNvPr id="55" name="Picture 54" descr="A picture containing text, measuring stick, indoor&#10;&#10;Description automatically generated">
            <a:extLst>
              <a:ext uri="{FF2B5EF4-FFF2-40B4-BE49-F238E27FC236}">
                <a16:creationId xmlns:a16="http://schemas.microsoft.com/office/drawing/2014/main" id="{8560554F-90FC-489E-9C39-B25CBE5FE5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838" y="4039986"/>
            <a:ext cx="868469" cy="415418"/>
          </a:xfrm>
          <a:prstGeom prst="rect">
            <a:avLst/>
          </a:prstGeom>
        </p:spPr>
      </p:pic>
      <p:pic>
        <p:nvPicPr>
          <p:cNvPr id="56" name="Picture 55" descr="A picture containing text, measuring stick, indoor&#10;&#10;Description automatically generated">
            <a:extLst>
              <a:ext uri="{FF2B5EF4-FFF2-40B4-BE49-F238E27FC236}">
                <a16:creationId xmlns:a16="http://schemas.microsoft.com/office/drawing/2014/main" id="{81D95F04-0361-42C5-80F4-C81FCAD3BB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054" y="4967995"/>
            <a:ext cx="868469" cy="415418"/>
          </a:xfrm>
          <a:prstGeom prst="rect">
            <a:avLst/>
          </a:prstGeom>
        </p:spPr>
      </p:pic>
      <p:pic>
        <p:nvPicPr>
          <p:cNvPr id="57" name="Picture 56" descr="A picture containing toiletry, cosmetic&#10;&#10;Description automatically generated">
            <a:extLst>
              <a:ext uri="{FF2B5EF4-FFF2-40B4-BE49-F238E27FC236}">
                <a16:creationId xmlns:a16="http://schemas.microsoft.com/office/drawing/2014/main" id="{1C35761F-6705-4251-B435-81CFE9E062E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435" y="4033417"/>
            <a:ext cx="330712" cy="25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10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4">
            <a:extLst>
              <a:ext uri="{FF2B5EF4-FFF2-40B4-BE49-F238E27FC236}">
                <a16:creationId xmlns:a16="http://schemas.microsoft.com/office/drawing/2014/main" id="{1BE26A7C-9570-4511-A929-6137973F18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627427"/>
              </p:ext>
            </p:extLst>
          </p:nvPr>
        </p:nvGraphicFramePr>
        <p:xfrm>
          <a:off x="609400" y="679027"/>
          <a:ext cx="9810698" cy="60297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0433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398443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2988400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2693422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61398">
                <a:tc rowSpan="2"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chaque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le jour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l’ami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l’amie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jouer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avec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61398">
                <a:tc rowSpan="2"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elles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aujourd’hui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seule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ils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jeune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nous </a:t>
                      </a:r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sommes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861398">
                <a:tc rowSpan="3">
                  <a:txBody>
                    <a:bodyPr/>
                    <a:lstStyle/>
                    <a:p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quel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quelle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la </a:t>
                      </a:r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semaine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794855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faux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combien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vrai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le </a:t>
                      </a:r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mur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l’ordinateur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la fleur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139915"/>
                  </a:ext>
                </a:extLst>
              </a:tr>
            </a:tbl>
          </a:graphicData>
        </a:graphic>
      </p:graphicFrame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C07F60C-7096-4792-A80E-10C02A603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66F45F2-B677-46FD-A292-E05CE1F4A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305" y="77103"/>
            <a:ext cx="933659" cy="933659"/>
          </a:xfrm>
          <a:prstGeom prst="rect">
            <a:avLst/>
          </a:prstGeom>
        </p:spPr>
      </p:pic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B8BE6A60-1CFA-43E3-94FE-71206E822483}"/>
              </a:ext>
            </a:extLst>
          </p:cNvPr>
          <p:cNvSpPr/>
          <p:nvPr/>
        </p:nvSpPr>
        <p:spPr>
          <a:xfrm rot="20101036">
            <a:off x="11050892" y="160678"/>
            <a:ext cx="1051265" cy="846793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1" name="Explosion: 8 Points 10">
            <a:extLst>
              <a:ext uri="{FF2B5EF4-FFF2-40B4-BE49-F238E27FC236}">
                <a16:creationId xmlns:a16="http://schemas.microsoft.com/office/drawing/2014/main" id="{B41BDBF2-E6DC-4745-8986-04DDABD48D4D}"/>
              </a:ext>
            </a:extLst>
          </p:cNvPr>
          <p:cNvSpPr/>
          <p:nvPr/>
        </p:nvSpPr>
        <p:spPr>
          <a:xfrm rot="20101036">
            <a:off x="11055408" y="156605"/>
            <a:ext cx="1042233" cy="839518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871A45-33B3-485C-BB71-EBE790506937}"/>
              </a:ext>
            </a:extLst>
          </p:cNvPr>
          <p:cNvSpPr txBox="1"/>
          <p:nvPr/>
        </p:nvSpPr>
        <p:spPr>
          <a:xfrm rot="20326871">
            <a:off x="11015203" y="345714"/>
            <a:ext cx="1122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ras Demi ITC" panose="020B0805030504020804" pitchFamily="34" charset="0"/>
                <a:cs typeface="Arial"/>
                <a:sym typeface="Arial"/>
              </a:rPr>
              <a:t>mots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6562" y="1081382"/>
            <a:ext cx="1557451" cy="374973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vocabulaire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AA52357-62B5-4501-8406-8AAEF0C4DB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254" y="2675674"/>
            <a:ext cx="1186070" cy="1080360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CF86848E-00D3-4C8C-BF0C-2DB539381B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4" y="969694"/>
            <a:ext cx="1186070" cy="11860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3175BAD-451F-4097-B6CA-7B78DADC07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364" y="4681233"/>
            <a:ext cx="1162417" cy="110123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5D9ACD1-6B6F-4278-9A67-011420429302}"/>
              </a:ext>
            </a:extLst>
          </p:cNvPr>
          <p:cNvSpPr txBox="1"/>
          <p:nvPr/>
        </p:nvSpPr>
        <p:spPr>
          <a:xfrm>
            <a:off x="1737282" y="5783201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1ADDC2A-E51D-48B9-A91E-95C4881D32F4}"/>
              </a:ext>
            </a:extLst>
          </p:cNvPr>
          <p:cNvSpPr txBox="1"/>
          <p:nvPr/>
        </p:nvSpPr>
        <p:spPr>
          <a:xfrm>
            <a:off x="1717476" y="3370893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82A3A04-2365-4E20-A72A-87B66616FB76}"/>
              </a:ext>
            </a:extLst>
          </p:cNvPr>
          <p:cNvSpPr txBox="1"/>
          <p:nvPr/>
        </p:nvSpPr>
        <p:spPr>
          <a:xfrm>
            <a:off x="1703819" y="1663755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EBBC53-04AF-44DE-BDA9-AD7CA398AC4C}"/>
              </a:ext>
            </a:extLst>
          </p:cNvPr>
          <p:cNvSpPr/>
          <p:nvPr/>
        </p:nvSpPr>
        <p:spPr>
          <a:xfrm>
            <a:off x="769971" y="65773"/>
            <a:ext cx="11959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Follow up 5 -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Écris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en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anglais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: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Can you get at least 15 points?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9EC7F8-49FC-4FB1-97E5-C475D7E46448}"/>
              </a:ext>
            </a:extLst>
          </p:cNvPr>
          <p:cNvSpPr txBox="1"/>
          <p:nvPr/>
        </p:nvSpPr>
        <p:spPr>
          <a:xfrm>
            <a:off x="2294579" y="6225298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wall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BEE3DE9-6FF9-4BB7-8B14-083C2935993C}"/>
              </a:ext>
            </a:extLst>
          </p:cNvPr>
          <p:cNvSpPr txBox="1"/>
          <p:nvPr/>
        </p:nvSpPr>
        <p:spPr>
          <a:xfrm>
            <a:off x="4724800" y="6260645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computer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D4AF96D-5473-4811-B1E6-8F0FED1E9C19}"/>
              </a:ext>
            </a:extLst>
          </p:cNvPr>
          <p:cNvSpPr txBox="1"/>
          <p:nvPr/>
        </p:nvSpPr>
        <p:spPr>
          <a:xfrm>
            <a:off x="7750795" y="6228490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flower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2AFB990-E563-4B97-9D41-28864BDBB375}"/>
              </a:ext>
            </a:extLst>
          </p:cNvPr>
          <p:cNvSpPr txBox="1"/>
          <p:nvPr/>
        </p:nvSpPr>
        <p:spPr>
          <a:xfrm>
            <a:off x="2352752" y="5391251"/>
            <a:ext cx="248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false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11B4DC4-0960-4E81-8848-85973A07B7AA}"/>
              </a:ext>
            </a:extLst>
          </p:cNvPr>
          <p:cNvSpPr txBox="1"/>
          <p:nvPr/>
        </p:nvSpPr>
        <p:spPr>
          <a:xfrm>
            <a:off x="4693811" y="5379476"/>
            <a:ext cx="30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how much/many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8C004C4-D688-4821-B196-9D33A683871C}"/>
              </a:ext>
            </a:extLst>
          </p:cNvPr>
          <p:cNvSpPr txBox="1"/>
          <p:nvPr/>
        </p:nvSpPr>
        <p:spPr>
          <a:xfrm>
            <a:off x="7703870" y="5380322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true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E73D956-D9D5-4FF8-8DD6-AF66B3D68061}"/>
              </a:ext>
            </a:extLst>
          </p:cNvPr>
          <p:cNvSpPr txBox="1"/>
          <p:nvPr/>
        </p:nvSpPr>
        <p:spPr>
          <a:xfrm>
            <a:off x="2310322" y="4535354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which (m)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2D3DE3F-B13D-4B0F-8AAA-B8484B26A50B}"/>
              </a:ext>
            </a:extLst>
          </p:cNvPr>
          <p:cNvSpPr txBox="1"/>
          <p:nvPr/>
        </p:nvSpPr>
        <p:spPr>
          <a:xfrm>
            <a:off x="4724799" y="4557204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which (f)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1CE95E1-0483-4346-AC3F-1BCCA4290DF3}"/>
              </a:ext>
            </a:extLst>
          </p:cNvPr>
          <p:cNvSpPr txBox="1"/>
          <p:nvPr/>
        </p:nvSpPr>
        <p:spPr>
          <a:xfrm>
            <a:off x="7750795" y="4556908"/>
            <a:ext cx="2161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week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8149A81-5207-44A8-87E6-FF9D619AD053}"/>
              </a:ext>
            </a:extLst>
          </p:cNvPr>
          <p:cNvSpPr txBox="1"/>
          <p:nvPr/>
        </p:nvSpPr>
        <p:spPr>
          <a:xfrm>
            <a:off x="2310321" y="3663280"/>
            <a:ext cx="253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they (m, mixed)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8436581-4251-4CEA-926F-C5A31C06C093}"/>
              </a:ext>
            </a:extLst>
          </p:cNvPr>
          <p:cNvSpPr txBox="1"/>
          <p:nvPr/>
        </p:nvSpPr>
        <p:spPr>
          <a:xfrm>
            <a:off x="4653397" y="3666928"/>
            <a:ext cx="2410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young (m/f)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209F364-6E76-4962-B2CA-EF55AB79DDDB}"/>
              </a:ext>
            </a:extLst>
          </p:cNvPr>
          <p:cNvSpPr txBox="1"/>
          <p:nvPr/>
        </p:nvSpPr>
        <p:spPr>
          <a:xfrm>
            <a:off x="7703870" y="3666928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we are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038C3E0-A69E-4D74-8C18-E2B0C4D22924}"/>
              </a:ext>
            </a:extLst>
          </p:cNvPr>
          <p:cNvSpPr txBox="1"/>
          <p:nvPr/>
        </p:nvSpPr>
        <p:spPr>
          <a:xfrm>
            <a:off x="2337329" y="2798738"/>
            <a:ext cx="2407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they (f)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DEE972D-DD7F-42DB-A87B-EEA82AA07AB1}"/>
              </a:ext>
            </a:extLst>
          </p:cNvPr>
          <p:cNvSpPr txBox="1"/>
          <p:nvPr/>
        </p:nvSpPr>
        <p:spPr>
          <a:xfrm>
            <a:off x="4710872" y="2810654"/>
            <a:ext cx="248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today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0F01E41-FB16-47F4-AC5C-ACB994E84987}"/>
              </a:ext>
            </a:extLst>
          </p:cNvPr>
          <p:cNvSpPr txBox="1"/>
          <p:nvPr/>
        </p:nvSpPr>
        <p:spPr>
          <a:xfrm>
            <a:off x="7652408" y="2810654"/>
            <a:ext cx="248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alone (f)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71F49BC-F167-4EFE-8D7E-657E4BEAFA2A}"/>
              </a:ext>
            </a:extLst>
          </p:cNvPr>
          <p:cNvSpPr txBox="1"/>
          <p:nvPr/>
        </p:nvSpPr>
        <p:spPr>
          <a:xfrm>
            <a:off x="2310321" y="1953766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friend (f)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CCADCBE-5395-45AC-83C9-FD9DDC52F2A1}"/>
              </a:ext>
            </a:extLst>
          </p:cNvPr>
          <p:cNvSpPr txBox="1"/>
          <p:nvPr/>
        </p:nvSpPr>
        <p:spPr>
          <a:xfrm>
            <a:off x="4710872" y="1941260"/>
            <a:ext cx="2880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to play | playing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F8F9ECC-B5A4-45EA-9E59-E5E188A0F4BD}"/>
              </a:ext>
            </a:extLst>
          </p:cNvPr>
          <p:cNvSpPr txBox="1"/>
          <p:nvPr/>
        </p:nvSpPr>
        <p:spPr>
          <a:xfrm>
            <a:off x="7750795" y="1954380"/>
            <a:ext cx="2873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noProof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with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D3EE59F-71A2-473A-AAAE-F3FA95456A10}"/>
              </a:ext>
            </a:extLst>
          </p:cNvPr>
          <p:cNvSpPr txBox="1"/>
          <p:nvPr/>
        </p:nvSpPr>
        <p:spPr>
          <a:xfrm>
            <a:off x="2333479" y="1083013"/>
            <a:ext cx="2397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each, every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953F0DC-BC47-4B44-ADC2-B0661B407EFE}"/>
              </a:ext>
            </a:extLst>
          </p:cNvPr>
          <p:cNvSpPr txBox="1"/>
          <p:nvPr/>
        </p:nvSpPr>
        <p:spPr>
          <a:xfrm>
            <a:off x="4710872" y="1118988"/>
            <a:ext cx="2792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day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32C1FF0-E9D3-4722-9F3D-7CAC0A7AE166}"/>
              </a:ext>
            </a:extLst>
          </p:cNvPr>
          <p:cNvSpPr txBox="1"/>
          <p:nvPr/>
        </p:nvSpPr>
        <p:spPr>
          <a:xfrm>
            <a:off x="7706119" y="1073211"/>
            <a:ext cx="2873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friend (m)</a:t>
            </a:r>
          </a:p>
        </p:txBody>
      </p:sp>
      <p:sp>
        <p:nvSpPr>
          <p:cNvPr id="49" name="Google Shape;167;p2">
            <a:extLst>
              <a:ext uri="{FF2B5EF4-FFF2-40B4-BE49-F238E27FC236}">
                <a16:creationId xmlns:a16="http://schemas.microsoft.com/office/drawing/2014/main" id="{886C038C-C793-4178-8BE0-359568307137}"/>
              </a:ext>
            </a:extLst>
          </p:cNvPr>
          <p:cNvSpPr/>
          <p:nvPr/>
        </p:nvSpPr>
        <p:spPr>
          <a:xfrm>
            <a:off x="116256" y="63868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955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4">
            <a:extLst>
              <a:ext uri="{FF2B5EF4-FFF2-40B4-BE49-F238E27FC236}">
                <a16:creationId xmlns:a16="http://schemas.microsoft.com/office/drawing/2014/main" id="{1BE26A7C-9570-4511-A929-6137973F18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081752"/>
              </p:ext>
            </p:extLst>
          </p:nvPr>
        </p:nvGraphicFramePr>
        <p:xfrm>
          <a:off x="557161" y="596480"/>
          <a:ext cx="9810698" cy="60297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0433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398443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2988400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2693422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61398">
                <a:tc rowSpan="2"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chaque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le jour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l’ami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l’amie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jouer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avec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61398">
                <a:tc rowSpan="2"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elles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aujourd’hui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seule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ils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jeune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nous 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sommes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861398">
                <a:tc rowSpan="3">
                  <a:txBody>
                    <a:bodyPr/>
                    <a:lstStyle/>
                    <a:p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quel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quelle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la 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semaine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794855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faux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combien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vrai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le 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mur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l’ordinateur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la fleur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139915"/>
                  </a:ext>
                </a:extLst>
              </a:tr>
            </a:tbl>
          </a:graphicData>
        </a:graphic>
      </p:graphicFrame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C07F60C-7096-4792-A80E-10C02A603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66F45F2-B677-46FD-A292-E05CE1F4A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305" y="77103"/>
            <a:ext cx="933659" cy="933659"/>
          </a:xfrm>
          <a:prstGeom prst="rect">
            <a:avLst/>
          </a:prstGeom>
        </p:spPr>
      </p:pic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B8BE6A60-1CFA-43E3-94FE-71206E822483}"/>
              </a:ext>
            </a:extLst>
          </p:cNvPr>
          <p:cNvSpPr/>
          <p:nvPr/>
        </p:nvSpPr>
        <p:spPr>
          <a:xfrm rot="20101036">
            <a:off x="11050892" y="160678"/>
            <a:ext cx="1051265" cy="846793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1" name="Explosion: 8 Points 10">
            <a:extLst>
              <a:ext uri="{FF2B5EF4-FFF2-40B4-BE49-F238E27FC236}">
                <a16:creationId xmlns:a16="http://schemas.microsoft.com/office/drawing/2014/main" id="{B41BDBF2-E6DC-4745-8986-04DDABD48D4D}"/>
              </a:ext>
            </a:extLst>
          </p:cNvPr>
          <p:cNvSpPr/>
          <p:nvPr/>
        </p:nvSpPr>
        <p:spPr>
          <a:xfrm rot="20101036">
            <a:off x="11055408" y="156605"/>
            <a:ext cx="1042233" cy="839518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871A45-33B3-485C-BB71-EBE790506937}"/>
              </a:ext>
            </a:extLst>
          </p:cNvPr>
          <p:cNvSpPr txBox="1"/>
          <p:nvPr/>
        </p:nvSpPr>
        <p:spPr>
          <a:xfrm rot="20326871">
            <a:off x="11015203" y="345714"/>
            <a:ext cx="1122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ras Demi ITC" panose="020B0805030504020804" pitchFamily="34" charset="0"/>
                <a:cs typeface="Arial"/>
                <a:sym typeface="Arial"/>
              </a:rPr>
              <a:t>mots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6562" y="1081382"/>
            <a:ext cx="1557451" cy="374973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vocabulaire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AA52357-62B5-4501-8406-8AAEF0C4DB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254" y="2675674"/>
            <a:ext cx="1186070" cy="1080360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CF86848E-00D3-4C8C-BF0C-2DB539381B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4" y="969694"/>
            <a:ext cx="1186070" cy="11860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3175BAD-451F-4097-B6CA-7B78DADC07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364" y="4681233"/>
            <a:ext cx="1162417" cy="110123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1ADDC2A-E51D-48B9-A91E-95C4881D32F4}"/>
              </a:ext>
            </a:extLst>
          </p:cNvPr>
          <p:cNvSpPr txBox="1"/>
          <p:nvPr/>
        </p:nvSpPr>
        <p:spPr>
          <a:xfrm>
            <a:off x="1717476" y="3370893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82A3A04-2365-4E20-A72A-87B66616FB76}"/>
              </a:ext>
            </a:extLst>
          </p:cNvPr>
          <p:cNvSpPr txBox="1"/>
          <p:nvPr/>
        </p:nvSpPr>
        <p:spPr>
          <a:xfrm>
            <a:off x="1703819" y="1663755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EBBC53-04AF-44DE-BDA9-AD7CA398AC4C}"/>
              </a:ext>
            </a:extLst>
          </p:cNvPr>
          <p:cNvSpPr/>
          <p:nvPr/>
        </p:nvSpPr>
        <p:spPr>
          <a:xfrm>
            <a:off x="769971" y="65773"/>
            <a:ext cx="11959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Follow up 5 -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Écris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en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anglais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: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Can you get at least 15 points?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9" name="Google Shape;167;p2">
            <a:extLst>
              <a:ext uri="{FF2B5EF4-FFF2-40B4-BE49-F238E27FC236}">
                <a16:creationId xmlns:a16="http://schemas.microsoft.com/office/drawing/2014/main" id="{886C038C-C793-4178-8BE0-359568307137}"/>
              </a:ext>
            </a:extLst>
          </p:cNvPr>
          <p:cNvSpPr/>
          <p:nvPr/>
        </p:nvSpPr>
        <p:spPr>
          <a:xfrm>
            <a:off x="116256" y="63868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762881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2491</TotalTime>
  <Words>1471</Words>
  <Application>Microsoft Office PowerPoint</Application>
  <PresentationFormat>Widescreen</PresentationFormat>
  <Paragraphs>193</Paragraphs>
  <Slides>7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Calibri</vt:lpstr>
      <vt:lpstr>Cavolini</vt:lpstr>
      <vt:lpstr>Century Gothic</vt:lpstr>
      <vt:lpstr>Eras Demi ITC</vt:lpstr>
      <vt:lpstr>Modern Love</vt:lpstr>
      <vt:lpstr>Symbol</vt:lpstr>
      <vt:lpstr>Wingdings</vt:lpstr>
      <vt:lpstr>1_Office Theme</vt:lpstr>
      <vt:lpstr>2_Office Theme</vt:lpstr>
      <vt:lpstr>Describing me and others </vt:lpstr>
      <vt:lpstr>Follow up 1:</vt:lpstr>
      <vt:lpstr>Follow up 2:</vt:lpstr>
      <vt:lpstr>Follow up 3: Complète les phrases.</vt:lpstr>
      <vt:lpstr>Follow up 4:</vt:lpstr>
      <vt:lpstr>vocabulaire</vt:lpstr>
      <vt:lpstr>vocabulaire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Rachel Hawkes</cp:lastModifiedBy>
  <cp:revision>76</cp:revision>
  <dcterms:created xsi:type="dcterms:W3CDTF">2021-06-12T06:20:35Z</dcterms:created>
  <dcterms:modified xsi:type="dcterms:W3CDTF">2023-07-11T11:31:47Z</dcterms:modified>
</cp:coreProperties>
</file>