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7" r:id="rId3"/>
    <p:sldId id="296" r:id="rId4"/>
    <p:sldId id="300" r:id="rId5"/>
    <p:sldId id="492" r:id="rId6"/>
    <p:sldId id="297" r:id="rId7"/>
    <p:sldId id="298" r:id="rId8"/>
    <p:sldId id="511" r:id="rId9"/>
    <p:sldId id="51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2847" autoAdjust="0"/>
  </p:normalViewPr>
  <p:slideViewPr>
    <p:cSldViewPr snapToGrid="0">
      <p:cViewPr varScale="1">
        <p:scale>
          <a:sx n="79" d="100"/>
          <a:sy n="79" d="100"/>
        </p:scale>
        <p:origin x="169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[on] and introduce [om] -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! [72] crayon [&gt;5000] onze [2447] monde [77] pont [1889]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nom [171] combat [1062] tomber [547] 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[38] sérieux [412], heureux [764] curieux [2424] courageux [2198] aussi [44] et [6] mais [30], vrai [292] faux [555]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anniversaire [2043] mois [179] janvier [939] février [1139] mars [868] avril [1022] mai [943] juin [931] juillet [1326] aout [1445] septembre [944] octobre [826] novembre [982] décembre [891] quand [119]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[3285]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quatorze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[3359]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[1472]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[3285] dix-sept [3812] dix-huit [3592] dix-neuf [4851]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vingt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[1273] vingt-et-un [1273/6/3] vingt-deux, vingt-trois vingt-quatre vingt-cinq vingt-six vingt-sept vingt-huit vingt-neuf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trente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[1646]</a:t>
            </a: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les [1] pomme [2847] merci [1070] s'il te plaît/s'il vous plaît [n/a]</a:t>
            </a: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to practise aural r</a:t>
            </a:r>
            <a:r>
              <a:rPr lang="en-US" b="0" dirty="0" err="1"/>
              <a:t>ecognition</a:t>
            </a:r>
            <a:r>
              <a:rPr lang="en-US" b="0" dirty="0"/>
              <a:t> of SSCs [on] and [</a:t>
            </a:r>
            <a:r>
              <a:rPr lang="en-US" b="0" dirty="0" err="1"/>
              <a:t>en</a:t>
            </a:r>
            <a:r>
              <a:rPr lang="en-US" b="0" dirty="0"/>
              <a:t>/an]; cultural awareness: folk song and geography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Tell pupils they are going to hear a traditional folk song about a famous French bridge. Point out that the end of the bridge is missing in the picture!</a:t>
            </a:r>
          </a:p>
          <a:p>
            <a:r>
              <a:rPr lang="en-US" b="0" dirty="0"/>
              <a:t>2. Explain that the rhyme scheme is based on [on] and [</a:t>
            </a:r>
            <a:r>
              <a:rPr lang="en-US" b="0" dirty="0" err="1"/>
              <a:t>en</a:t>
            </a:r>
            <a:r>
              <a:rPr lang="en-US" b="0" dirty="0"/>
              <a:t>/an]. The sounds are quite similar to an English speaker, so they will have to listen very carefully!</a:t>
            </a:r>
          </a:p>
          <a:p>
            <a:r>
              <a:rPr lang="en-US" b="0" dirty="0"/>
              <a:t>3. Open video in a new tab – don’t let pupils see the video while they listen as it has the lyrics on screen </a:t>
            </a:r>
            <a:r>
              <a:rPr lang="en-US" b="1" dirty="0"/>
              <a:t>https://www.youtube.com/watch?v=jjOSNnXbIdU</a:t>
            </a:r>
          </a:p>
          <a:p>
            <a:r>
              <a:rPr lang="en-US" b="0" dirty="0"/>
              <a:t>3. Play first 25s of the video. On the first play, pupils simply listen and read along, focusing on the sounds covered by the question marks and listening for a difference.</a:t>
            </a:r>
          </a:p>
          <a:p>
            <a:r>
              <a:rPr lang="en-US" b="0" dirty="0"/>
              <a:t>4. Pupils listen to the audio again as many times as needed and fill the gaps in the text with either [on] or [</a:t>
            </a:r>
            <a:r>
              <a:rPr lang="en-US" b="0" dirty="0" err="1"/>
              <a:t>en</a:t>
            </a:r>
            <a:r>
              <a:rPr lang="en-US" b="0" dirty="0"/>
              <a:t>/an]. (</a:t>
            </a:r>
            <a:r>
              <a:rPr lang="en-US" b="1" dirty="0"/>
              <a:t>NB: </a:t>
            </a:r>
            <a:r>
              <a:rPr lang="en-US" b="0" dirty="0"/>
              <a:t>It may be easiest to let pupils copy out the text first, or to provide printed gapped versions). </a:t>
            </a:r>
          </a:p>
          <a:p>
            <a:r>
              <a:rPr lang="en-US" b="0" dirty="0"/>
              <a:t>5. Click to reveal answers one by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6. Click to reveal translation.</a:t>
            </a:r>
          </a:p>
          <a:p>
            <a:r>
              <a:rPr lang="en-US" b="0" dirty="0"/>
              <a:t>8. Listen again, allowing pupils to read through/ watch video and sing along.</a:t>
            </a:r>
          </a:p>
          <a:p>
            <a:r>
              <a:rPr lang="en-US" b="0" dirty="0"/>
              <a:t>9. Click to bring up additional cultural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aseline="0" dirty="0" err="1"/>
              <a:t>danser</a:t>
            </a:r>
            <a:r>
              <a:rPr lang="en-GB" baseline="0" dirty="0"/>
              <a:t> [2934] y [36], </a:t>
            </a:r>
            <a:r>
              <a:rPr lang="en-GB" baseline="0" dirty="0" err="1"/>
              <a:t>rond</a:t>
            </a:r>
            <a:r>
              <a:rPr lang="en-GB" baseline="0" dirty="0"/>
              <a:t> [2268], messieurs [1549]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numbers and months.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each number to listen.</a:t>
            </a:r>
            <a:br>
              <a:rPr lang="en-GB" sz="1200" b="0" dirty="0"/>
            </a:br>
            <a:r>
              <a:rPr lang="en-GB" sz="1200" b="0" dirty="0"/>
              <a:t>2. Pupils write down the number (in digits) and transcribe the month in French.</a:t>
            </a:r>
            <a:br>
              <a:rPr lang="en-GB" sz="1200" b="0" dirty="0"/>
            </a:br>
            <a:r>
              <a:rPr lang="en-GB" sz="1200" b="0" dirty="0"/>
              <a:t>3. 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4. See if pupils know anything about any of these people.</a:t>
            </a:r>
            <a:br>
              <a:rPr lang="en-GB" sz="1200" b="1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Photo attributions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Gustave Eiffel Nadar, Public domain, via Wikimedia Commons</a:t>
            </a:r>
            <a:br>
              <a:rPr lang="en-GB" dirty="0"/>
            </a:br>
            <a:r>
              <a:rPr lang="en-GB" dirty="0"/>
              <a:t>2. Brigitte Bardot </a:t>
            </a:r>
            <a:r>
              <a:rPr lang="en-GB" dirty="0" err="1"/>
              <a:t>Livio</a:t>
            </a:r>
            <a:r>
              <a:rPr lang="en-GB" dirty="0"/>
              <a:t> ANTICOLI/Gamma-</a:t>
            </a:r>
            <a:r>
              <a:rPr lang="en-GB" dirty="0" err="1"/>
              <a:t>Rapho</a:t>
            </a:r>
            <a:r>
              <a:rPr lang="en-GB" dirty="0"/>
              <a:t> via Getty Images, Public domain, via Wikimedia Commons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Maurice Ravel Unknown </a:t>
            </a:r>
            <a:r>
              <a:rPr lang="en-GB" dirty="0" err="1"/>
              <a:t>authorUnknown</a:t>
            </a:r>
            <a:r>
              <a:rPr lang="en-GB" dirty="0"/>
              <a:t> author The image holder, the </a:t>
            </a:r>
            <a:r>
              <a:rPr lang="en-GB" dirty="0" err="1"/>
              <a:t>Bibliothèque</a:t>
            </a:r>
            <a:r>
              <a:rPr lang="en-GB" dirty="0"/>
              <a:t> </a:t>
            </a:r>
            <a:r>
              <a:rPr lang="en-GB" dirty="0" err="1"/>
              <a:t>nationale</a:t>
            </a:r>
            <a:r>
              <a:rPr lang="en-GB" dirty="0"/>
              <a:t> de France has not identified a photographer. (Follow link and click on "Detailed information".), Public domain, via Wikimedia Commons 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Joséphine</a:t>
            </a:r>
            <a:r>
              <a:rPr lang="en-GB" dirty="0"/>
              <a:t> Baker Studio Harcourt, Public domain, via Wikimedia Commons</a:t>
            </a:r>
            <a:br>
              <a:rPr lang="en-GB" dirty="0"/>
            </a:br>
            <a:r>
              <a:rPr lang="en-GB" dirty="0"/>
              <a:t>5. Claude Monet Nadar, Public domain, via Wikimedia Commons</a:t>
            </a:r>
            <a:br>
              <a:rPr lang="en-GB" dirty="0"/>
            </a:br>
            <a:r>
              <a:rPr lang="en-GB" dirty="0"/>
              <a:t>6. Coco Chanel Unknown </a:t>
            </a:r>
            <a:r>
              <a:rPr lang="en-GB" dirty="0" err="1"/>
              <a:t>authorUnknown</a:t>
            </a:r>
            <a:r>
              <a:rPr lang="en-GB" dirty="0"/>
              <a:t> author, Public domain, via Wikimedia Commons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</a:t>
            </a:r>
            <a:r>
              <a:rPr lang="en-GB" dirty="0" err="1"/>
              <a:t>L’anniversaire</a:t>
            </a:r>
            <a:r>
              <a:rPr lang="en-GB" dirty="0"/>
              <a:t> de Gustave Eiffel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quinze</a:t>
            </a:r>
            <a:r>
              <a:rPr lang="en-GB" dirty="0"/>
              <a:t> </a:t>
            </a:r>
            <a:r>
              <a:rPr lang="en-GB" dirty="0" err="1"/>
              <a:t>décembre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2. </a:t>
            </a:r>
            <a:r>
              <a:rPr lang="en-GB" dirty="0" err="1"/>
              <a:t>L’anniversaire</a:t>
            </a:r>
            <a:r>
              <a:rPr lang="en-GB" dirty="0"/>
              <a:t> de Brigitte Bardot es le </a:t>
            </a:r>
            <a:r>
              <a:rPr lang="en-GB" dirty="0" err="1"/>
              <a:t>vingt-huit</a:t>
            </a:r>
            <a:r>
              <a:rPr lang="en-GB" dirty="0"/>
              <a:t> </a:t>
            </a:r>
            <a:r>
              <a:rPr lang="en-GB" dirty="0" err="1"/>
              <a:t>septembre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</a:t>
            </a:r>
            <a:r>
              <a:rPr lang="en-GB" dirty="0" err="1"/>
              <a:t>L’anniversaire</a:t>
            </a:r>
            <a:r>
              <a:rPr lang="en-GB" dirty="0"/>
              <a:t> de Maurice Ravel </a:t>
            </a:r>
            <a:r>
              <a:rPr lang="en-GB" dirty="0" err="1"/>
              <a:t>est</a:t>
            </a:r>
            <a:r>
              <a:rPr lang="en-GB" dirty="0"/>
              <a:t> le sept mars.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L’anniversaire</a:t>
            </a:r>
            <a:r>
              <a:rPr lang="en-GB" dirty="0"/>
              <a:t> de </a:t>
            </a:r>
            <a:r>
              <a:rPr lang="en-GB" dirty="0" err="1"/>
              <a:t>Joséphine</a:t>
            </a:r>
            <a:r>
              <a:rPr lang="en-GB" dirty="0"/>
              <a:t> Baker </a:t>
            </a:r>
            <a:r>
              <a:rPr lang="en-GB" dirty="0" err="1"/>
              <a:t>est</a:t>
            </a:r>
            <a:r>
              <a:rPr lang="en-GB" dirty="0"/>
              <a:t> le trois </a:t>
            </a:r>
            <a:r>
              <a:rPr lang="en-GB" dirty="0" err="1"/>
              <a:t>juin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</a:t>
            </a:r>
            <a:r>
              <a:rPr lang="en-GB" dirty="0" err="1"/>
              <a:t>L’anniversaire</a:t>
            </a:r>
            <a:r>
              <a:rPr lang="en-GB" dirty="0"/>
              <a:t> de Claude Monet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catorze</a:t>
            </a:r>
            <a:r>
              <a:rPr lang="en-GB" dirty="0"/>
              <a:t> </a:t>
            </a:r>
            <a:r>
              <a:rPr lang="en-GB" dirty="0" err="1"/>
              <a:t>novembre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6. </a:t>
            </a:r>
            <a:r>
              <a:rPr lang="en-GB" dirty="0" err="1"/>
              <a:t>L’anniversaire</a:t>
            </a:r>
            <a:r>
              <a:rPr lang="en-GB" dirty="0"/>
              <a:t> de Coco Chanel </a:t>
            </a:r>
            <a:r>
              <a:rPr lang="en-GB" dirty="0" err="1"/>
              <a:t>est</a:t>
            </a:r>
            <a:r>
              <a:rPr lang="en-GB" dirty="0"/>
              <a:t> le dix-</a:t>
            </a:r>
            <a:r>
              <a:rPr lang="en-GB" dirty="0" err="1"/>
              <a:t>neuf</a:t>
            </a:r>
            <a:r>
              <a:rPr lang="en-GB" dirty="0"/>
              <a:t> </a:t>
            </a:r>
            <a:r>
              <a:rPr lang="en-GB" dirty="0" err="1"/>
              <a:t>aout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dates.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that all of these are or were important and well-known French citizens.</a:t>
            </a:r>
            <a:br>
              <a:rPr lang="en-GB" b="0" dirty="0"/>
            </a:br>
            <a:r>
              <a:rPr lang="en-GB" b="0" dirty="0"/>
              <a:t>2. Pupils write a sentence for each giving his/her birthday, writing the numbers in words to practise accuracy spelling.</a:t>
            </a:r>
            <a:br>
              <a:rPr lang="en-GB" b="0" dirty="0"/>
            </a:br>
            <a:r>
              <a:rPr lang="en-GB" b="0" dirty="0"/>
              <a:t>3. Click to bring up written sentences.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Joan of Arc’s birth date (even the year!) is unknown, so we list her Feast Day here, instead.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Photo attributions: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Paul Pogba - </a:t>
            </a:r>
            <a:r>
              <a:rPr lang="az-Cyrl-AZ" b="0" dirty="0"/>
              <a:t>Антон Зайцев, </a:t>
            </a:r>
            <a:r>
              <a:rPr lang="en-GB" b="0" dirty="0"/>
              <a:t>CC BY-SA 3.0 GFDL, via Wikimedia Commons</a:t>
            </a:r>
            <a:br>
              <a:rPr lang="en-GB" b="0" dirty="0"/>
            </a:br>
            <a:r>
              <a:rPr lang="en-GB" b="0" dirty="0"/>
              <a:t>Audrey </a:t>
            </a:r>
            <a:r>
              <a:rPr lang="en-GB" b="0" dirty="0" err="1"/>
              <a:t>TauTou</a:t>
            </a:r>
            <a:r>
              <a:rPr lang="en-GB" b="0" dirty="0"/>
              <a:t> - Georges </a:t>
            </a:r>
            <a:r>
              <a:rPr lang="en-GB" b="0" dirty="0" err="1"/>
              <a:t>Biard</a:t>
            </a:r>
            <a:r>
              <a:rPr lang="en-GB" b="0" dirty="0"/>
              <a:t>, CC BY-SA 3.0 &lt;https://creativecommons.org/licenses/by-sa/3.0&gt;, via Wikimedia Commons</a:t>
            </a:r>
            <a:br>
              <a:rPr lang="en-GB" b="0" dirty="0"/>
            </a:br>
            <a:r>
              <a:rPr lang="en-GB" b="0" dirty="0"/>
              <a:t>Simone de Beauvoir - Moshe Milner, CC BY-SA 3.0 &lt;https://creativecommons.org/licenses/by-sa/3.0&gt;, via Wikimedia Commons</a:t>
            </a:r>
            <a:br>
              <a:rPr lang="en-GB" b="0" dirty="0"/>
            </a:br>
            <a:r>
              <a:rPr lang="en-GB" b="0" dirty="0"/>
              <a:t>Charles de Gaulle - Office of War Information, Overseas Picture Division. [1]  The image prefix (LC-USW3) at the Library of Congress image page matches that of pictures from the OWI collection (see prefix list here., Public domain, via Wikimedia Commons</a:t>
            </a:r>
            <a:br>
              <a:rPr lang="en-GB" b="0" dirty="0"/>
            </a:br>
            <a:r>
              <a:rPr lang="en-GB" b="0" dirty="0"/>
              <a:t>Louis Braille - </a:t>
            </a:r>
            <a:r>
              <a:rPr lang="en-GB" b="0" dirty="0" err="1"/>
              <a:t>Agence</a:t>
            </a:r>
            <a:r>
              <a:rPr lang="en-GB" b="0" dirty="0"/>
              <a:t> </a:t>
            </a:r>
            <a:r>
              <a:rPr lang="en-GB" b="0" dirty="0" err="1"/>
              <a:t>Rol</a:t>
            </a:r>
            <a:r>
              <a:rPr lang="en-GB" b="0" dirty="0"/>
              <a:t>, Public domain, via Wikimedia Commons</a:t>
            </a:r>
            <a:br>
              <a:rPr lang="en-GB" b="0" dirty="0"/>
            </a:br>
            <a:r>
              <a:rPr lang="en-GB" b="0" dirty="0"/>
              <a:t>Jeanne </a:t>
            </a:r>
            <a:r>
              <a:rPr lang="en-GB" b="0" dirty="0" err="1"/>
              <a:t>D’Arc</a:t>
            </a:r>
            <a:r>
              <a:rPr lang="en-GB" b="0" dirty="0"/>
              <a:t> - Archives </a:t>
            </a:r>
            <a:r>
              <a:rPr lang="en-GB" b="0" dirty="0" err="1"/>
              <a:t>nationales</a:t>
            </a:r>
            <a:r>
              <a:rPr lang="en-GB" b="0" dirty="0"/>
              <a:t>, Public domain, via Wikimedia Commons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3</a:t>
            </a:r>
            <a:r>
              <a:rPr lang="en-GB" b="0" baseline="30000" dirty="0"/>
              <a:t>rd</a:t>
            </a:r>
            <a:r>
              <a:rPr lang="en-GB" b="0" dirty="0"/>
              <a:t> persons singular and plural of </a:t>
            </a:r>
            <a:r>
              <a:rPr lang="en-GB" b="0" dirty="0" err="1"/>
              <a:t>être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need to write the missing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and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to add a further element of challenge, remove the English translations.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freer oral production of sentences with 3</a:t>
            </a:r>
            <a:r>
              <a:rPr lang="en-GB" b="0" baseline="30000" dirty="0"/>
              <a:t>rd</a:t>
            </a:r>
            <a:r>
              <a:rPr lang="en-GB" b="0" dirty="0"/>
              <a:t> person plural </a:t>
            </a:r>
            <a:r>
              <a:rPr lang="en-GB" b="0" i="1" dirty="0" err="1"/>
              <a:t>être</a:t>
            </a:r>
            <a:r>
              <a:rPr lang="en-GB" b="0" i="1" dirty="0"/>
              <a:t> </a:t>
            </a:r>
            <a:r>
              <a:rPr lang="en-GB" b="0" dirty="0"/>
              <a:t>and adjectives.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Take it in turns with a partner saying a phrase with one of the sentence starters. (E.g. Les </a:t>
            </a:r>
            <a:r>
              <a:rPr lang="en-GB" sz="1200" b="0" dirty="0" err="1"/>
              <a:t>amis</a:t>
            </a:r>
            <a:r>
              <a:rPr lang="en-GB" sz="1200" b="0" dirty="0"/>
              <a:t> </a:t>
            </a:r>
            <a:r>
              <a:rPr lang="en-GB" sz="1200" b="0" dirty="0" err="1"/>
              <a:t>sont</a:t>
            </a:r>
            <a:r>
              <a:rPr lang="en-GB" sz="1200" b="0" dirty="0"/>
              <a:t> </a:t>
            </a:r>
            <a:r>
              <a:rPr lang="en-GB" sz="1200" b="0" dirty="0" err="1"/>
              <a:t>importants</a:t>
            </a:r>
            <a:r>
              <a:rPr lang="en-GB" sz="1200" b="0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should take care to agree the adjectives (2, 4, 6 are feminine and we should hear the consonant before the ‘e’).</a:t>
            </a:r>
          </a:p>
          <a:p>
            <a:pPr marL="228600" indent="-228600">
              <a:buAutoNum type="arabicPeriod" startAt="3"/>
            </a:pPr>
            <a:r>
              <a:rPr lang="en-GB" dirty="0"/>
              <a:t>Pupils aim to complete all 6 sentences within one minute.</a:t>
            </a:r>
          </a:p>
          <a:p>
            <a:pPr marL="228600" indent="-228600">
              <a:buAutoNum type="arabicPeriod" startAt="3"/>
            </a:pPr>
            <a:r>
              <a:rPr lang="en-GB" dirty="0"/>
              <a:t>Repeat the task 1-2 times to improve confidence and speed in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15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7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96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824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790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55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67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183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280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38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171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830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730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17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55893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audio" Target="../media/audio2.wav"/><Relationship Id="rId5" Type="http://schemas.openxmlformats.org/officeDocument/2006/relationships/image" Target="../media/image12.png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18.sv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audio" Target="../media/audio12.wav"/><Relationship Id="rId5" Type="http://schemas.openxmlformats.org/officeDocument/2006/relationships/audio" Target="../media/audio9.wav"/><Relationship Id="rId10" Type="http://schemas.openxmlformats.org/officeDocument/2006/relationships/audio" Target="../media/audio11.wav"/><Relationship Id="rId4" Type="http://schemas.openxmlformats.org/officeDocument/2006/relationships/image" Target="../media/image20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AF603A-7EAC-4A5D-AD4F-237D2047C2BF}"/>
              </a:ext>
            </a:extLst>
          </p:cNvPr>
          <p:cNvSpPr txBox="1"/>
          <p:nvPr/>
        </p:nvSpPr>
        <p:spPr>
          <a:xfrm>
            <a:off x="9994006" y="6457890"/>
            <a:ext cx="2197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7BF060B-A576-4A44-BCA0-267F09358032}"/>
              </a:ext>
            </a:extLst>
          </p:cNvPr>
          <p:cNvSpPr/>
          <p:nvPr/>
        </p:nvSpPr>
        <p:spPr>
          <a:xfrm>
            <a:off x="2184060" y="1358233"/>
            <a:ext cx="1698260" cy="964008"/>
          </a:xfrm>
          <a:prstGeom prst="wedgeEllipseCallout">
            <a:avLst>
              <a:gd name="adj1" fmla="val 9987"/>
              <a:gd name="adj2" fmla="val 66454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F2ABE2-D7F7-4E84-BB63-92C0ED39A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7190" y="2254776"/>
            <a:ext cx="1187981" cy="1391508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AC7708-AF44-4656-8A8D-7E1783166E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37"/>
          <a:stretch/>
        </p:blipFill>
        <p:spPr>
          <a:xfrm>
            <a:off x="1502348" y="1483151"/>
            <a:ext cx="1496988" cy="1408954"/>
          </a:xfrm>
          <a:prstGeom prst="ellipse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5B54C2A-9ED5-4011-96EE-F726FCC25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6" y="1483151"/>
            <a:ext cx="1246688" cy="1614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EEBADD-BD39-41BC-8226-1BD320DFD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60" y="2827088"/>
            <a:ext cx="2860096" cy="143004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154A496-61FC-4C83-A0F6-7D8DA3E74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8" y="2846358"/>
            <a:ext cx="1084220" cy="852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6859AF-F16B-4111-B990-C32A628B7BCF}"/>
              </a:ext>
            </a:extLst>
          </p:cNvPr>
          <p:cNvSpPr txBox="1"/>
          <p:nvPr/>
        </p:nvSpPr>
        <p:spPr>
          <a:xfrm>
            <a:off x="112720" y="3593056"/>
            <a:ext cx="447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Maman </a:t>
            </a:r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contente</a:t>
            </a:r>
            <a:endParaRPr lang="en-GB" sz="28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326FD9DA-E040-4C60-81C6-7DEDFF0DE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" y="3026221"/>
            <a:ext cx="12088617" cy="3022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0" y="539066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chanson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26F2BA-9C96-481F-A06C-D292DE007739}"/>
              </a:ext>
            </a:extLst>
          </p:cNvPr>
          <p:cNvSpPr txBox="1"/>
          <p:nvPr/>
        </p:nvSpPr>
        <p:spPr>
          <a:xfrm>
            <a:off x="362039" y="979674"/>
            <a:ext cx="6779001" cy="3108543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Sur le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d’Avign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y* 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 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Sur le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d’Avign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 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tous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r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*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Les beaux messieurs* f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comme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ça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Et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puis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core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comme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…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F1D9DF2-317A-4119-A301-08A06478E54C}"/>
              </a:ext>
            </a:extLst>
          </p:cNvPr>
          <p:cNvSpPr/>
          <p:nvPr/>
        </p:nvSpPr>
        <p:spPr>
          <a:xfrm>
            <a:off x="1718760" y="1021954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6AEBD9C-241C-48D4-97A5-CEEB995B3BB8}"/>
              </a:ext>
            </a:extLst>
          </p:cNvPr>
          <p:cNvSpPr/>
          <p:nvPr/>
        </p:nvSpPr>
        <p:spPr>
          <a:xfrm>
            <a:off x="3740389" y="1032605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42F8106-501B-4C9D-91BD-634A70CF8E89}"/>
              </a:ext>
            </a:extLst>
          </p:cNvPr>
          <p:cNvSpPr/>
          <p:nvPr/>
        </p:nvSpPr>
        <p:spPr>
          <a:xfrm>
            <a:off x="479573" y="1469133"/>
            <a:ext cx="4762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40CE6B7-49C8-48E7-87BA-81E7E722C2FF}"/>
              </a:ext>
            </a:extLst>
          </p:cNvPr>
          <p:cNvSpPr/>
          <p:nvPr/>
        </p:nvSpPr>
        <p:spPr>
          <a:xfrm>
            <a:off x="1768024" y="1469133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A80B017-EBEB-4C89-BFD0-C057D38D1B18}"/>
              </a:ext>
            </a:extLst>
          </p:cNvPr>
          <p:cNvSpPr/>
          <p:nvPr/>
        </p:nvSpPr>
        <p:spPr>
          <a:xfrm>
            <a:off x="2790061" y="1469133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CCE41C7-184B-427C-854C-AB033CE2931D}"/>
              </a:ext>
            </a:extLst>
          </p:cNvPr>
          <p:cNvSpPr/>
          <p:nvPr/>
        </p:nvSpPr>
        <p:spPr>
          <a:xfrm>
            <a:off x="3861867" y="1475738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F0C64E0-6329-4EC8-946F-3D36B82CEE2A}"/>
              </a:ext>
            </a:extLst>
          </p:cNvPr>
          <p:cNvSpPr/>
          <p:nvPr/>
        </p:nvSpPr>
        <p:spPr>
          <a:xfrm>
            <a:off x="1718760" y="1916312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E8D8A7-61E2-4F29-95E8-3419090B8497}"/>
              </a:ext>
            </a:extLst>
          </p:cNvPr>
          <p:cNvSpPr/>
          <p:nvPr/>
        </p:nvSpPr>
        <p:spPr>
          <a:xfrm>
            <a:off x="3740389" y="1926423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F987D89-0184-4AA9-BEC3-3F9C3E285B8D}"/>
              </a:ext>
            </a:extLst>
          </p:cNvPr>
          <p:cNvSpPr/>
          <p:nvPr/>
        </p:nvSpPr>
        <p:spPr>
          <a:xfrm>
            <a:off x="466198" y="2336716"/>
            <a:ext cx="4762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BEDDE4E-317D-457B-A220-19F1942581F5}"/>
              </a:ext>
            </a:extLst>
          </p:cNvPr>
          <p:cNvSpPr/>
          <p:nvPr/>
        </p:nvSpPr>
        <p:spPr>
          <a:xfrm>
            <a:off x="1602430" y="2348794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C5FC4FE-D8B6-4A7E-BAA0-A8BF9A668C09}"/>
              </a:ext>
            </a:extLst>
          </p:cNvPr>
          <p:cNvSpPr/>
          <p:nvPr/>
        </p:nvSpPr>
        <p:spPr>
          <a:xfrm>
            <a:off x="3331465" y="2348794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9D4C166-71C7-4470-B988-CEE738627CBF}"/>
              </a:ext>
            </a:extLst>
          </p:cNvPr>
          <p:cNvSpPr/>
          <p:nvPr/>
        </p:nvSpPr>
        <p:spPr>
          <a:xfrm>
            <a:off x="3987846" y="2366310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A2383A8-F8F9-44D7-AF37-E8C48810C88B}"/>
              </a:ext>
            </a:extLst>
          </p:cNvPr>
          <p:cNvSpPr/>
          <p:nvPr/>
        </p:nvSpPr>
        <p:spPr>
          <a:xfrm>
            <a:off x="4270791" y="3198446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45A46A4-E22C-4198-B474-F41895DC6D1A}"/>
              </a:ext>
            </a:extLst>
          </p:cNvPr>
          <p:cNvSpPr/>
          <p:nvPr/>
        </p:nvSpPr>
        <p:spPr>
          <a:xfrm>
            <a:off x="1654608" y="3606666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69DB86-64C3-40FB-A892-5C903A245850}"/>
              </a:ext>
            </a:extLst>
          </p:cNvPr>
          <p:cNvSpPr txBox="1"/>
          <p:nvPr/>
        </p:nvSpPr>
        <p:spPr>
          <a:xfrm>
            <a:off x="5484378" y="1131482"/>
            <a:ext cx="5900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the Avignon 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People are dancing there 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the Avignon 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People are dancing round and round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C0F520-3CF9-452A-9063-63ADFDB4B5CA}"/>
              </a:ext>
            </a:extLst>
          </p:cNvPr>
          <p:cNvGrpSpPr/>
          <p:nvPr/>
        </p:nvGrpSpPr>
        <p:grpSpPr>
          <a:xfrm>
            <a:off x="10290810" y="78847"/>
            <a:ext cx="1901190" cy="1224686"/>
            <a:chOff x="10462370" y="146240"/>
            <a:chExt cx="1901190" cy="1224686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38BE8867-30A8-4B3C-A630-E587905BF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255BC03-2684-4B74-84FC-DEF57C704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14431AFE-47B3-4C34-8328-D0FE7D36B71E}"/>
              </a:ext>
            </a:extLst>
          </p:cNvPr>
          <p:cNvSpPr txBox="1">
            <a:spLocks/>
          </p:cNvSpPr>
          <p:nvPr/>
        </p:nvSpPr>
        <p:spPr>
          <a:xfrm>
            <a:off x="10763904" y="1339741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ounded Rectangle 46">
            <a:extLst>
              <a:ext uri="{FF2B5EF4-FFF2-40B4-BE49-F238E27FC236}">
                <a16:creationId xmlns:a16="http://schemas.microsoft.com/office/drawing/2014/main" id="{BD708273-A5F6-458E-B6E3-D1D877B7C34F}"/>
              </a:ext>
            </a:extLst>
          </p:cNvPr>
          <p:cNvSpPr/>
          <p:nvPr/>
        </p:nvSpPr>
        <p:spPr>
          <a:xfrm>
            <a:off x="1205380" y="5511307"/>
            <a:ext cx="10179960" cy="1290797"/>
          </a:xfrm>
          <a:prstGeom prst="wedgeRoundRectCallout">
            <a:avLst>
              <a:gd name="adj1" fmla="val -20749"/>
              <a:gd name="adj2" fmla="val 47134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lyrics say that people danced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but the bridge was quite narrow. It is believed that people actually used to dance on the islands in the river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bridge’s arches.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65BB01-4903-46D7-9E04-02A1C5D243B7}"/>
              </a:ext>
            </a:extLst>
          </p:cNvPr>
          <p:cNvSpPr/>
          <p:nvPr/>
        </p:nvSpPr>
        <p:spPr>
          <a:xfrm>
            <a:off x="7141726" y="3020786"/>
            <a:ext cx="5017494" cy="106743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15DE43-C6C6-4453-A9CB-1E08032AB4EB}"/>
              </a:ext>
            </a:extLst>
          </p:cNvPr>
          <p:cNvSpPr/>
          <p:nvPr/>
        </p:nvSpPr>
        <p:spPr>
          <a:xfrm>
            <a:off x="7101472" y="3154830"/>
            <a:ext cx="5154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The handsome gentlemen do this</a:t>
            </a:r>
          </a:p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And then do this again …</a:t>
            </a:r>
          </a:p>
        </p:txBody>
      </p:sp>
      <p:sp>
        <p:nvSpPr>
          <p:cNvPr id="68" name="Rounded Rectangle 46">
            <a:extLst>
              <a:ext uri="{FF2B5EF4-FFF2-40B4-BE49-F238E27FC236}">
                <a16:creationId xmlns:a16="http://schemas.microsoft.com/office/drawing/2014/main" id="{ED3CED0F-172D-416A-B5D5-29EBA57637FC}"/>
              </a:ext>
            </a:extLst>
          </p:cNvPr>
          <p:cNvSpPr/>
          <p:nvPr/>
        </p:nvSpPr>
        <p:spPr>
          <a:xfrm>
            <a:off x="4633694" y="102380"/>
            <a:ext cx="5638744" cy="964968"/>
          </a:xfrm>
          <a:prstGeom prst="wedgeRoundRectCallout">
            <a:avLst>
              <a:gd name="adj1" fmla="val -20749"/>
              <a:gd name="adj2" fmla="val 47134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SSC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and [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are similar nasal vowels. 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the difference with your mouth shape: [an/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=       [on] =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2140A9-AE24-47E1-BC83-62D494BB6F89}"/>
              </a:ext>
            </a:extLst>
          </p:cNvPr>
          <p:cNvSpPr/>
          <p:nvPr/>
        </p:nvSpPr>
        <p:spPr>
          <a:xfrm>
            <a:off x="9573917" y="851427"/>
            <a:ext cx="71195" cy="783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536FC09-BAC1-4C0B-8017-8B769549C70E}"/>
              </a:ext>
            </a:extLst>
          </p:cNvPr>
          <p:cNvSpPr/>
          <p:nvPr/>
        </p:nvSpPr>
        <p:spPr>
          <a:xfrm>
            <a:off x="8406059" y="779174"/>
            <a:ext cx="208558" cy="2005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7" grpId="0" animBg="1"/>
      <p:bldP spid="2" grpId="0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1969EBD-ABBE-42B0-9F61-E1D401A8F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681069"/>
              </p:ext>
            </p:extLst>
          </p:nvPr>
        </p:nvGraphicFramePr>
        <p:xfrm>
          <a:off x="246743" y="1492353"/>
          <a:ext cx="11480799" cy="52516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6933">
                  <a:extLst>
                    <a:ext uri="{9D8B030D-6E8A-4147-A177-3AD203B41FA5}">
                      <a16:colId xmlns:a16="http://schemas.microsoft.com/office/drawing/2014/main" val="449655208"/>
                    </a:ext>
                  </a:extLst>
                </a:gridCol>
                <a:gridCol w="3826933">
                  <a:extLst>
                    <a:ext uri="{9D8B030D-6E8A-4147-A177-3AD203B41FA5}">
                      <a16:colId xmlns:a16="http://schemas.microsoft.com/office/drawing/2014/main" val="3298223334"/>
                    </a:ext>
                  </a:extLst>
                </a:gridCol>
                <a:gridCol w="3826933">
                  <a:extLst>
                    <a:ext uri="{9D8B030D-6E8A-4147-A177-3AD203B41FA5}">
                      <a16:colId xmlns:a16="http://schemas.microsoft.com/office/drawing/2014/main" val="2230123280"/>
                    </a:ext>
                  </a:extLst>
                </a:gridCol>
              </a:tblGrid>
              <a:tr h="26258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043026"/>
                  </a:ext>
                </a:extLst>
              </a:tr>
              <a:tr h="26258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6919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2E1CF7-B0F0-4831-B9D2-556EA881882B}"/>
              </a:ext>
            </a:extLst>
          </p:cNvPr>
          <p:cNvSpPr txBox="1"/>
          <p:nvPr/>
        </p:nvSpPr>
        <p:spPr>
          <a:xfrm>
            <a:off x="420914" y="3657600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Gustave Eiffel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98AE94-0AAC-4C00-AB50-9DC266B0B711}"/>
              </a:ext>
            </a:extLst>
          </p:cNvPr>
          <p:cNvSpPr txBox="1"/>
          <p:nvPr/>
        </p:nvSpPr>
        <p:spPr>
          <a:xfrm>
            <a:off x="4180114" y="3657600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Brigitte Bardot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C8C17-3516-4567-920B-4A3161252B9A}"/>
              </a:ext>
            </a:extLst>
          </p:cNvPr>
          <p:cNvSpPr txBox="1"/>
          <p:nvPr/>
        </p:nvSpPr>
        <p:spPr>
          <a:xfrm>
            <a:off x="8142513" y="3657600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Maurice Ravel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FC3E0-8CD9-4CD6-BEBF-80F781C6CDA5}"/>
              </a:ext>
            </a:extLst>
          </p:cNvPr>
          <p:cNvSpPr txBox="1"/>
          <p:nvPr/>
        </p:nvSpPr>
        <p:spPr>
          <a:xfrm>
            <a:off x="383856" y="6228527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Joséphine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Baker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7D3D3D-AB2D-48E2-9FFE-A59D6AB357BE}"/>
              </a:ext>
            </a:extLst>
          </p:cNvPr>
          <p:cNvSpPr txBox="1"/>
          <p:nvPr/>
        </p:nvSpPr>
        <p:spPr>
          <a:xfrm>
            <a:off x="8179575" y="6228527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Coco Chanel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F4FE7E-4E23-4D78-81A8-7B5F6E6241EC}"/>
              </a:ext>
            </a:extLst>
          </p:cNvPr>
          <p:cNvSpPr txBox="1"/>
          <p:nvPr/>
        </p:nvSpPr>
        <p:spPr>
          <a:xfrm>
            <a:off x="4180113" y="6263554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Claude Monet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E70275-416D-4CED-B9DF-1118F61C0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240" y="1834049"/>
            <a:ext cx="2101902" cy="168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7D4DE-B319-4DCB-BF9A-123987970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766" y="4283000"/>
            <a:ext cx="1364522" cy="17920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DC435F-234D-43F2-8E91-223A35A7B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98" y="4225027"/>
            <a:ext cx="1429163" cy="200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229B6-250D-452B-88C1-4F787E942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969" y="4216633"/>
            <a:ext cx="1502997" cy="200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EBF0E7-20D5-4216-9CCF-7E90658FF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7528" y="1661278"/>
            <a:ext cx="1502997" cy="19963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D2EC74-9697-4319-9C5B-205BA306E9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6297" y="1684906"/>
            <a:ext cx="1429163" cy="19115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628B82-DC36-4E90-932F-D8697252DA23}"/>
              </a:ext>
            </a:extLst>
          </p:cNvPr>
          <p:cNvSpPr txBox="1"/>
          <p:nvPr/>
        </p:nvSpPr>
        <p:spPr>
          <a:xfrm>
            <a:off x="383856" y="2270910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 15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décembre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22080E-4EEE-4DCC-A596-898BAEE32E21}"/>
              </a:ext>
            </a:extLst>
          </p:cNvPr>
          <p:cNvSpPr txBox="1"/>
          <p:nvPr/>
        </p:nvSpPr>
        <p:spPr>
          <a:xfrm>
            <a:off x="368147" y="2278608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……………..</a:t>
            </a:r>
          </a:p>
        </p:txBody>
      </p:sp>
      <p:sp>
        <p:nvSpPr>
          <p:cNvPr id="28" name="Oval 27">
            <a:hlinkClick r:id="" action="ppaction://noaction">
              <a:snd r:embed="rId10" name="s3_1_Eiffel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102784" y="131332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11" name="s3_2_Bardot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3952150" y="124884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12" name="s3_3_Ravel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7903688" y="129424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13" name="s3_4_Baker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6205" y="3934227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14" name="s3_5_Monet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3915571" y="3869755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3" name="Oval 32">
            <a:hlinkClick r:id="" action="ppaction://noaction">
              <a:snd r:embed="rId15" name="s3_6_Chanel.wav"/>
            </a:hlinkClick>
            <a:extLst>
              <a:ext uri="{FF2B5EF4-FFF2-40B4-BE49-F238E27FC236}">
                <a16:creationId xmlns:a16="http://schemas.microsoft.com/office/drawing/2014/main" id="{001035C1-7C90-4D13-8BEE-3BD5C9067008}"/>
              </a:ext>
            </a:extLst>
          </p:cNvPr>
          <p:cNvSpPr/>
          <p:nvPr/>
        </p:nvSpPr>
        <p:spPr>
          <a:xfrm>
            <a:off x="7867109" y="3915147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5DF6A9-6679-45B3-AA80-35A844489E05}"/>
              </a:ext>
            </a:extLst>
          </p:cNvPr>
          <p:cNvSpPr txBox="1"/>
          <p:nvPr/>
        </p:nvSpPr>
        <p:spPr>
          <a:xfrm>
            <a:off x="4195822" y="2263483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 28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septembre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430A3-DA0E-4613-859A-82D211D0287D}"/>
              </a:ext>
            </a:extLst>
          </p:cNvPr>
          <p:cNvSpPr txBox="1"/>
          <p:nvPr/>
        </p:nvSpPr>
        <p:spPr>
          <a:xfrm>
            <a:off x="4191458" y="2257106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……………..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4B6015-88EC-41D5-9C02-785B27E5FBA8}"/>
              </a:ext>
            </a:extLst>
          </p:cNvPr>
          <p:cNvSpPr txBox="1"/>
          <p:nvPr/>
        </p:nvSpPr>
        <p:spPr>
          <a:xfrm>
            <a:off x="8079026" y="2251857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 7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1F83BE-5848-41AA-88BF-503610E37E87}"/>
              </a:ext>
            </a:extLst>
          </p:cNvPr>
          <p:cNvSpPr txBox="1"/>
          <p:nvPr/>
        </p:nvSpPr>
        <p:spPr>
          <a:xfrm>
            <a:off x="8079026" y="2246630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……………..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292737-C266-471B-A6CB-739AC3C9E8A9}"/>
              </a:ext>
            </a:extLst>
          </p:cNvPr>
          <p:cNvSpPr txBox="1"/>
          <p:nvPr/>
        </p:nvSpPr>
        <p:spPr>
          <a:xfrm>
            <a:off x="460248" y="4890138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 3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36A30C-7146-4088-9F3A-2244E43E2DD3}"/>
              </a:ext>
            </a:extLst>
          </p:cNvPr>
          <p:cNvSpPr txBox="1"/>
          <p:nvPr/>
        </p:nvSpPr>
        <p:spPr>
          <a:xfrm>
            <a:off x="449650" y="4882440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……………..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4E7087-F79A-4097-85E3-1F97ED405DE7}"/>
              </a:ext>
            </a:extLst>
          </p:cNvPr>
          <p:cNvSpPr txBox="1"/>
          <p:nvPr/>
        </p:nvSpPr>
        <p:spPr>
          <a:xfrm>
            <a:off x="4225380" y="4915995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 14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novembre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D02C40-0944-4C80-BA25-750B55BD76FC}"/>
              </a:ext>
            </a:extLst>
          </p:cNvPr>
          <p:cNvSpPr txBox="1"/>
          <p:nvPr/>
        </p:nvSpPr>
        <p:spPr>
          <a:xfrm>
            <a:off x="4225379" y="4923693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……………..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6500B7-7185-470B-B1F3-3EE03A8510A8}"/>
              </a:ext>
            </a:extLst>
          </p:cNvPr>
          <p:cNvSpPr txBox="1"/>
          <p:nvPr/>
        </p:nvSpPr>
        <p:spPr>
          <a:xfrm>
            <a:off x="8079026" y="4946320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 19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aout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E5AD84-A3AA-4335-8AD0-A3A3D3B27E6E}"/>
              </a:ext>
            </a:extLst>
          </p:cNvPr>
          <p:cNvSpPr txBox="1"/>
          <p:nvPr/>
        </p:nvSpPr>
        <p:spPr>
          <a:xfrm>
            <a:off x="8079026" y="4954018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……………..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4FC07C-E769-415F-A604-03EFA3D6DC5B}"/>
              </a:ext>
            </a:extLst>
          </p:cNvPr>
          <p:cNvGrpSpPr/>
          <p:nvPr/>
        </p:nvGrpSpPr>
        <p:grpSpPr>
          <a:xfrm>
            <a:off x="9238724" y="135915"/>
            <a:ext cx="1901190" cy="1224686"/>
            <a:chOff x="10462370" y="146240"/>
            <a:chExt cx="1901190" cy="1224686"/>
          </a:xfrm>
        </p:grpSpPr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430C18A-8241-4957-9E86-F4D9BE32E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C12A26E-4819-4346-9DCE-812049621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EE979886-44C8-4DFB-818E-8B84D4EC04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36286" y="527761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1C50ED78-52FF-4F13-8099-B1A864DCAA4D}"/>
              </a:ext>
            </a:extLst>
          </p:cNvPr>
          <p:cNvSpPr/>
          <p:nvPr/>
        </p:nvSpPr>
        <p:spPr>
          <a:xfrm>
            <a:off x="905691" y="620421"/>
            <a:ext cx="7476027" cy="547644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CustomShape 3">
            <a:hlinkClick r:id="" action="ppaction://noaction">
              <a:snd r:embed="rId20" name="Ecris_les_anniversaires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947117" y="606691"/>
            <a:ext cx="747955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les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anniversaires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9EDC7-891E-4D74-8B9C-06486C2E98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07" y="205407"/>
            <a:ext cx="1232122" cy="14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5" grpId="0" animBg="1"/>
      <p:bldP spid="37" grpId="0" animBg="1"/>
      <p:bldP spid="39" grpId="0" animBg="1"/>
      <p:bldP spid="41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2251B37-B65E-4420-BF98-C95A3D6D7B24}"/>
              </a:ext>
            </a:extLst>
          </p:cNvPr>
          <p:cNvSpPr/>
          <p:nvPr/>
        </p:nvSpPr>
        <p:spPr>
          <a:xfrm>
            <a:off x="2301544" y="2041711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7394B00-29E3-4C10-A133-BC4BB211565A}"/>
              </a:ext>
            </a:extLst>
          </p:cNvPr>
          <p:cNvSpPr/>
          <p:nvPr/>
        </p:nvSpPr>
        <p:spPr>
          <a:xfrm>
            <a:off x="2311201" y="1177316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E3E7F8F-8B71-475C-8E7C-6B8019036E8C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08BE79D-1F2F-4614-982D-3C4082154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84371123-75A7-4E94-8213-D26BC3CF7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898485"/>
              </p:ext>
            </p:extLst>
          </p:nvPr>
        </p:nvGraphicFramePr>
        <p:xfrm>
          <a:off x="507999" y="997930"/>
          <a:ext cx="1669144" cy="5348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9144">
                  <a:extLst>
                    <a:ext uri="{9D8B030D-6E8A-4147-A177-3AD203B41FA5}">
                      <a16:colId xmlns:a16="http://schemas.microsoft.com/office/drawing/2014/main" val="2143297015"/>
                    </a:ext>
                  </a:extLst>
                </a:gridCol>
              </a:tblGrid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7165290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488409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7938209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337752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7289414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31177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0E5C141-E65F-4932-9A24-45B97F9F10E7}"/>
              </a:ext>
            </a:extLst>
          </p:cNvPr>
          <p:cNvSpPr txBox="1"/>
          <p:nvPr/>
        </p:nvSpPr>
        <p:spPr>
          <a:xfrm>
            <a:off x="2263511" y="1205801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quinze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7E67B-1EED-482F-90AD-A8A0E8B52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74" y="997930"/>
            <a:ext cx="602595" cy="9034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3DA67-3F96-489B-809D-3E38AFEF08CE}"/>
              </a:ext>
            </a:extLst>
          </p:cNvPr>
          <p:cNvSpPr txBox="1"/>
          <p:nvPr/>
        </p:nvSpPr>
        <p:spPr>
          <a:xfrm>
            <a:off x="1270414" y="130601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15.03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5FA3B-DE76-485C-A313-E7A3E08AD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74" y="1899933"/>
            <a:ext cx="587950" cy="9780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C29588-E2B6-436B-8C00-89F91FD36D0E}"/>
              </a:ext>
            </a:extLst>
          </p:cNvPr>
          <p:cNvSpPr txBox="1"/>
          <p:nvPr/>
        </p:nvSpPr>
        <p:spPr>
          <a:xfrm>
            <a:off x="1270414" y="2167646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09.08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4EF893-16BB-43AB-809B-4297F78B6EEC}"/>
              </a:ext>
            </a:extLst>
          </p:cNvPr>
          <p:cNvSpPr txBox="1"/>
          <p:nvPr/>
        </p:nvSpPr>
        <p:spPr>
          <a:xfrm>
            <a:off x="2301543" y="2075313"/>
            <a:ext cx="553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neuf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aout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49CCC-3BF9-4B15-9FE4-7B5D94BDCFB1}"/>
              </a:ext>
            </a:extLst>
          </p:cNvPr>
          <p:cNvSpPr txBox="1"/>
          <p:nvPr/>
        </p:nvSpPr>
        <p:spPr>
          <a:xfrm>
            <a:off x="7963690" y="1131971"/>
            <a:ext cx="22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Paul Pogba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7FD555-B6C6-4F69-AC04-42E8BC74A43A}"/>
              </a:ext>
            </a:extLst>
          </p:cNvPr>
          <p:cNvSpPr txBox="1"/>
          <p:nvPr/>
        </p:nvSpPr>
        <p:spPr>
          <a:xfrm>
            <a:off x="7983005" y="2024413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Audrey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Tautou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48B96B8-E192-4488-8322-E5940E9FABDB}"/>
              </a:ext>
            </a:extLst>
          </p:cNvPr>
          <p:cNvSpPr/>
          <p:nvPr/>
        </p:nvSpPr>
        <p:spPr>
          <a:xfrm>
            <a:off x="2301540" y="2813201"/>
            <a:ext cx="5537745" cy="80178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4BDC329-130F-460F-AA34-31E8FE4F2F81}"/>
              </a:ext>
            </a:extLst>
          </p:cNvPr>
          <p:cNvSpPr/>
          <p:nvPr/>
        </p:nvSpPr>
        <p:spPr>
          <a:xfrm>
            <a:off x="2301542" y="4765339"/>
            <a:ext cx="5938733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FC0F5EB-7E28-4EB7-BF12-2A5200D84971}"/>
              </a:ext>
            </a:extLst>
          </p:cNvPr>
          <p:cNvSpPr/>
          <p:nvPr/>
        </p:nvSpPr>
        <p:spPr>
          <a:xfrm>
            <a:off x="2301541" y="3773280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14A2B21-D77B-4AF5-A10D-1B4F6C0CD367}"/>
              </a:ext>
            </a:extLst>
          </p:cNvPr>
          <p:cNvSpPr/>
          <p:nvPr/>
        </p:nvSpPr>
        <p:spPr>
          <a:xfrm>
            <a:off x="2311201" y="567137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D8FCB-65BD-453E-8289-14517E4C3ABA}"/>
              </a:ext>
            </a:extLst>
          </p:cNvPr>
          <p:cNvSpPr txBox="1"/>
          <p:nvPr/>
        </p:nvSpPr>
        <p:spPr>
          <a:xfrm>
            <a:off x="2320856" y="2783988"/>
            <a:ext cx="5662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vingt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-deux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novembre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C08DA3-1285-4DF6-9B94-230E05272205}"/>
              </a:ext>
            </a:extLst>
          </p:cNvPr>
          <p:cNvSpPr txBox="1"/>
          <p:nvPr/>
        </p:nvSpPr>
        <p:spPr>
          <a:xfrm>
            <a:off x="2311201" y="3826717"/>
            <a:ext cx="553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neuf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janvier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B6F06F-246F-44B3-A747-F5515CBF1E20}"/>
              </a:ext>
            </a:extLst>
          </p:cNvPr>
          <p:cNvSpPr txBox="1"/>
          <p:nvPr/>
        </p:nvSpPr>
        <p:spPr>
          <a:xfrm>
            <a:off x="2311201" y="4829248"/>
            <a:ext cx="625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quatre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janvier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C0514-4D58-4F38-9F44-C8B658262F4A}"/>
              </a:ext>
            </a:extLst>
          </p:cNvPr>
          <p:cNvSpPr txBox="1"/>
          <p:nvPr/>
        </p:nvSpPr>
        <p:spPr>
          <a:xfrm>
            <a:off x="2379120" y="5730078"/>
            <a:ext cx="553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591A95-3EE8-4009-869D-B63737FC640D}"/>
              </a:ext>
            </a:extLst>
          </p:cNvPr>
          <p:cNvSpPr txBox="1"/>
          <p:nvPr/>
        </p:nvSpPr>
        <p:spPr>
          <a:xfrm>
            <a:off x="8034903" y="5721506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Jeanne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d’Arc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061F1C-0FB9-413F-A614-519841503446}"/>
              </a:ext>
            </a:extLst>
          </p:cNvPr>
          <p:cNvSpPr txBox="1"/>
          <p:nvPr/>
        </p:nvSpPr>
        <p:spPr>
          <a:xfrm>
            <a:off x="7916865" y="3061390"/>
            <a:ext cx="401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Charles de Gaulle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1C0191-9246-4F25-B274-068A109749A7}"/>
              </a:ext>
            </a:extLst>
          </p:cNvPr>
          <p:cNvSpPr txBox="1"/>
          <p:nvPr/>
        </p:nvSpPr>
        <p:spPr>
          <a:xfrm>
            <a:off x="8240275" y="3907765"/>
            <a:ext cx="3865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Simone de Beauvoir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F7C6C4-4523-4327-84A0-3FA33C1C5581}"/>
              </a:ext>
            </a:extLst>
          </p:cNvPr>
          <p:cNvSpPr txBox="1"/>
          <p:nvPr/>
        </p:nvSpPr>
        <p:spPr>
          <a:xfrm>
            <a:off x="8322363" y="4879736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Louise Braille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C2E57E-D975-47F8-AB94-FBAC0EC1F80E}"/>
              </a:ext>
            </a:extLst>
          </p:cNvPr>
          <p:cNvSpPr txBox="1"/>
          <p:nvPr/>
        </p:nvSpPr>
        <p:spPr>
          <a:xfrm>
            <a:off x="1265612" y="3047838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22.11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66A699-A8B4-454E-9EF7-CE96A0E7E263}"/>
              </a:ext>
            </a:extLst>
          </p:cNvPr>
          <p:cNvSpPr txBox="1"/>
          <p:nvPr/>
        </p:nvSpPr>
        <p:spPr>
          <a:xfrm>
            <a:off x="1276135" y="3959004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09.01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F03036-574C-4AB0-849E-5B522F679498}"/>
              </a:ext>
            </a:extLst>
          </p:cNvPr>
          <p:cNvSpPr txBox="1"/>
          <p:nvPr/>
        </p:nvSpPr>
        <p:spPr>
          <a:xfrm>
            <a:off x="1292748" y="489425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04.01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AF99F-A86B-4D87-BEF1-531984FF12D6}"/>
              </a:ext>
            </a:extLst>
          </p:cNvPr>
          <p:cNvSpPr txBox="1"/>
          <p:nvPr/>
        </p:nvSpPr>
        <p:spPr>
          <a:xfrm>
            <a:off x="1320319" y="5730078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30.05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DF9A06-FEAD-415B-97F9-55677FA23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13" y="3694565"/>
            <a:ext cx="578911" cy="800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3354D4-ED4F-4DF5-AE39-DAD56C7FA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05" y="2801974"/>
            <a:ext cx="581019" cy="8925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DAF7C2-1BF7-49B6-99B0-834F31962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37" y="4528455"/>
            <a:ext cx="748718" cy="9034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BCD3C88-BD5C-4FE8-9AD8-80D60A1963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98" y="5443943"/>
            <a:ext cx="625145" cy="931507"/>
          </a:xfrm>
          <a:prstGeom prst="rect">
            <a:avLst/>
          </a:prstGeom>
        </p:spPr>
      </p:pic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7444A3CB-473F-4A55-9F6D-30BF3DE9050D}"/>
              </a:ext>
            </a:extLst>
          </p:cNvPr>
          <p:cNvSpPr/>
          <p:nvPr/>
        </p:nvSpPr>
        <p:spPr>
          <a:xfrm>
            <a:off x="2268675" y="4718975"/>
            <a:ext cx="9066982" cy="712921"/>
          </a:xfrm>
          <a:prstGeom prst="wedgeRoundRectCallout">
            <a:avLst>
              <a:gd name="adj1" fmla="val -16978"/>
              <a:gd name="adj2" fmla="val 44027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Jeanne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d’Arc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(Joan of Arc)’s birthday (and year of her birth) are unknown. 30</a:t>
            </a:r>
            <a:r>
              <a:rPr lang="en-GB" sz="2000" baseline="30000" dirty="0">
                <a:solidFill>
                  <a:prstClr val="white"/>
                </a:solidFill>
                <a:latin typeface="Century Gothic" panose="020B0502020202020204" pitchFamily="34" charset="0"/>
              </a:rPr>
              <a:t>th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May is her Feast Day when she is celebrated as a Saint.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8E5BF28D-B94E-40BC-8599-3C7676015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03952" y="-3334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12" name="Add_W6F_4.1.wav"/>
            </a:hlinkClick>
            <a:extLst>
              <a:ext uri="{FF2B5EF4-FFF2-40B4-BE49-F238E27FC236}">
                <a16:creationId xmlns:a16="http://schemas.microsoft.com/office/drawing/2014/main" id="{CF15BA62-4280-4FF8-BC2F-13D16E8EA480}"/>
              </a:ext>
            </a:extLst>
          </p:cNvPr>
          <p:cNvSpPr/>
          <p:nvPr/>
        </p:nvSpPr>
        <p:spPr>
          <a:xfrm>
            <a:off x="4045929" y="89325"/>
            <a:ext cx="6316439" cy="563085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3">
            <a:extLst>
              <a:ext uri="{FF2B5EF4-FFF2-40B4-BE49-F238E27FC236}">
                <a16:creationId xmlns:a16="http://schemas.microsoft.com/office/drawing/2014/main" id="{91357010-2E43-4289-BCBA-11EC7CC4F7DD}"/>
              </a:ext>
            </a:extLst>
          </p:cNvPr>
          <p:cNvSpPr/>
          <p:nvPr/>
        </p:nvSpPr>
        <p:spPr>
          <a:xfrm>
            <a:off x="4111576" y="73884"/>
            <a:ext cx="6019613" cy="563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les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anniversaires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7" grpId="0"/>
      <p:bldP spid="29" grpId="0"/>
      <p:bldP spid="30" grpId="0"/>
      <p:bldP spid="31" grpId="0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Paper, Write, Texture, Lines, Pattern, Writing Paper">
            <a:extLst>
              <a:ext uri="{FF2B5EF4-FFF2-40B4-BE49-F238E27FC236}">
                <a16:creationId xmlns:a16="http://schemas.microsoft.com/office/drawing/2014/main" id="{DEB7CF3D-7334-41E2-BCA1-B889427FB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857618" y="1479020"/>
            <a:ext cx="8685333" cy="5291939"/>
          </a:xfrm>
          <a:custGeom>
            <a:avLst/>
            <a:gdLst>
              <a:gd name="connsiteX0" fmla="*/ 0 w 8685333"/>
              <a:gd name="connsiteY0" fmla="*/ 0 h 5291939"/>
              <a:gd name="connsiteX1" fmla="*/ 318462 w 8685333"/>
              <a:gd name="connsiteY1" fmla="*/ 0 h 5291939"/>
              <a:gd name="connsiteX2" fmla="*/ 897484 w 8685333"/>
              <a:gd name="connsiteY2" fmla="*/ 0 h 5291939"/>
              <a:gd name="connsiteX3" fmla="*/ 1215947 w 8685333"/>
              <a:gd name="connsiteY3" fmla="*/ 0 h 5291939"/>
              <a:gd name="connsiteX4" fmla="*/ 1968675 w 8685333"/>
              <a:gd name="connsiteY4" fmla="*/ 0 h 5291939"/>
              <a:gd name="connsiteX5" fmla="*/ 2634551 w 8685333"/>
              <a:gd name="connsiteY5" fmla="*/ 0 h 5291939"/>
              <a:gd name="connsiteX6" fmla="*/ 3213573 w 8685333"/>
              <a:gd name="connsiteY6" fmla="*/ 0 h 5291939"/>
              <a:gd name="connsiteX7" fmla="*/ 3705742 w 8685333"/>
              <a:gd name="connsiteY7" fmla="*/ 0 h 5291939"/>
              <a:gd name="connsiteX8" fmla="*/ 4111058 w 8685333"/>
              <a:gd name="connsiteY8" fmla="*/ 0 h 5291939"/>
              <a:gd name="connsiteX9" fmla="*/ 4516373 w 8685333"/>
              <a:gd name="connsiteY9" fmla="*/ 0 h 5291939"/>
              <a:gd name="connsiteX10" fmla="*/ 5182249 w 8685333"/>
              <a:gd name="connsiteY10" fmla="*/ 0 h 5291939"/>
              <a:gd name="connsiteX11" fmla="*/ 5934978 w 8685333"/>
              <a:gd name="connsiteY11" fmla="*/ 0 h 5291939"/>
              <a:gd name="connsiteX12" fmla="*/ 6514000 w 8685333"/>
              <a:gd name="connsiteY12" fmla="*/ 0 h 5291939"/>
              <a:gd name="connsiteX13" fmla="*/ 7006169 w 8685333"/>
              <a:gd name="connsiteY13" fmla="*/ 0 h 5291939"/>
              <a:gd name="connsiteX14" fmla="*/ 7411484 w 8685333"/>
              <a:gd name="connsiteY14" fmla="*/ 0 h 5291939"/>
              <a:gd name="connsiteX15" fmla="*/ 7816800 w 8685333"/>
              <a:gd name="connsiteY15" fmla="*/ 0 h 5291939"/>
              <a:gd name="connsiteX16" fmla="*/ 8685333 w 8685333"/>
              <a:gd name="connsiteY16" fmla="*/ 0 h 5291939"/>
              <a:gd name="connsiteX17" fmla="*/ 8685333 w 8685333"/>
              <a:gd name="connsiteY17" fmla="*/ 693832 h 5291939"/>
              <a:gd name="connsiteX18" fmla="*/ 8685333 w 8685333"/>
              <a:gd name="connsiteY18" fmla="*/ 1281825 h 5291939"/>
              <a:gd name="connsiteX19" fmla="*/ 8685333 w 8685333"/>
              <a:gd name="connsiteY19" fmla="*/ 1763980 h 5291939"/>
              <a:gd name="connsiteX20" fmla="*/ 8685333 w 8685333"/>
              <a:gd name="connsiteY20" fmla="*/ 2246134 h 5291939"/>
              <a:gd name="connsiteX21" fmla="*/ 8685333 w 8685333"/>
              <a:gd name="connsiteY21" fmla="*/ 2834127 h 5291939"/>
              <a:gd name="connsiteX22" fmla="*/ 8685333 w 8685333"/>
              <a:gd name="connsiteY22" fmla="*/ 3316282 h 5291939"/>
              <a:gd name="connsiteX23" fmla="*/ 8685333 w 8685333"/>
              <a:gd name="connsiteY23" fmla="*/ 3851356 h 5291939"/>
              <a:gd name="connsiteX24" fmla="*/ 8685333 w 8685333"/>
              <a:gd name="connsiteY24" fmla="*/ 4386429 h 5291939"/>
              <a:gd name="connsiteX25" fmla="*/ 8685333 w 8685333"/>
              <a:gd name="connsiteY25" fmla="*/ 5291939 h 5291939"/>
              <a:gd name="connsiteX26" fmla="*/ 8019457 w 8685333"/>
              <a:gd name="connsiteY26" fmla="*/ 5291939 h 5291939"/>
              <a:gd name="connsiteX27" fmla="*/ 7527289 w 8685333"/>
              <a:gd name="connsiteY27" fmla="*/ 5291939 h 5291939"/>
              <a:gd name="connsiteX28" fmla="*/ 6948266 w 8685333"/>
              <a:gd name="connsiteY28" fmla="*/ 5291939 h 5291939"/>
              <a:gd name="connsiteX29" fmla="*/ 6282391 w 8685333"/>
              <a:gd name="connsiteY29" fmla="*/ 5291939 h 5291939"/>
              <a:gd name="connsiteX30" fmla="*/ 5963929 w 8685333"/>
              <a:gd name="connsiteY30" fmla="*/ 5291939 h 5291939"/>
              <a:gd name="connsiteX31" fmla="*/ 5558613 w 8685333"/>
              <a:gd name="connsiteY31" fmla="*/ 5291939 h 5291939"/>
              <a:gd name="connsiteX32" fmla="*/ 4805884 w 8685333"/>
              <a:gd name="connsiteY32" fmla="*/ 5291939 h 5291939"/>
              <a:gd name="connsiteX33" fmla="*/ 4140009 w 8685333"/>
              <a:gd name="connsiteY33" fmla="*/ 5291939 h 5291939"/>
              <a:gd name="connsiteX34" fmla="*/ 3474133 w 8685333"/>
              <a:gd name="connsiteY34" fmla="*/ 5291939 h 5291939"/>
              <a:gd name="connsiteX35" fmla="*/ 2721404 w 8685333"/>
              <a:gd name="connsiteY35" fmla="*/ 5291939 h 5291939"/>
              <a:gd name="connsiteX36" fmla="*/ 2142382 w 8685333"/>
              <a:gd name="connsiteY36" fmla="*/ 5291939 h 5291939"/>
              <a:gd name="connsiteX37" fmla="*/ 1823920 w 8685333"/>
              <a:gd name="connsiteY37" fmla="*/ 5291939 h 5291939"/>
              <a:gd name="connsiteX38" fmla="*/ 1071191 w 8685333"/>
              <a:gd name="connsiteY38" fmla="*/ 5291939 h 5291939"/>
              <a:gd name="connsiteX39" fmla="*/ 0 w 8685333"/>
              <a:gd name="connsiteY39" fmla="*/ 5291939 h 5291939"/>
              <a:gd name="connsiteX40" fmla="*/ 0 w 8685333"/>
              <a:gd name="connsiteY40" fmla="*/ 4756865 h 5291939"/>
              <a:gd name="connsiteX41" fmla="*/ 0 w 8685333"/>
              <a:gd name="connsiteY41" fmla="*/ 4221791 h 5291939"/>
              <a:gd name="connsiteX42" fmla="*/ 0 w 8685333"/>
              <a:gd name="connsiteY42" fmla="*/ 3580879 h 5291939"/>
              <a:gd name="connsiteX43" fmla="*/ 0 w 8685333"/>
              <a:gd name="connsiteY43" fmla="*/ 2887047 h 5291939"/>
              <a:gd name="connsiteX44" fmla="*/ 0 w 8685333"/>
              <a:gd name="connsiteY44" fmla="*/ 2404892 h 5291939"/>
              <a:gd name="connsiteX45" fmla="*/ 0 w 8685333"/>
              <a:gd name="connsiteY45" fmla="*/ 1711060 h 5291939"/>
              <a:gd name="connsiteX46" fmla="*/ 0 w 8685333"/>
              <a:gd name="connsiteY46" fmla="*/ 1017228 h 5291939"/>
              <a:gd name="connsiteX47" fmla="*/ 0 w 8685333"/>
              <a:gd name="connsiteY47" fmla="*/ 0 h 529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685333" h="5291939" extrusionOk="0">
                <a:moveTo>
                  <a:pt x="0" y="0"/>
                </a:moveTo>
                <a:cubicBezTo>
                  <a:pt x="125889" y="-21917"/>
                  <a:pt x="191113" y="10485"/>
                  <a:pt x="318462" y="0"/>
                </a:cubicBezTo>
                <a:cubicBezTo>
                  <a:pt x="445811" y="-10485"/>
                  <a:pt x="623233" y="18784"/>
                  <a:pt x="897484" y="0"/>
                </a:cubicBezTo>
                <a:cubicBezTo>
                  <a:pt x="1171735" y="-18784"/>
                  <a:pt x="1132528" y="16324"/>
                  <a:pt x="1215947" y="0"/>
                </a:cubicBezTo>
                <a:cubicBezTo>
                  <a:pt x="1299366" y="-16324"/>
                  <a:pt x="1698199" y="508"/>
                  <a:pt x="1968675" y="0"/>
                </a:cubicBezTo>
                <a:cubicBezTo>
                  <a:pt x="2239151" y="-508"/>
                  <a:pt x="2474278" y="42300"/>
                  <a:pt x="2634551" y="0"/>
                </a:cubicBezTo>
                <a:cubicBezTo>
                  <a:pt x="2794824" y="-42300"/>
                  <a:pt x="3016921" y="63036"/>
                  <a:pt x="3213573" y="0"/>
                </a:cubicBezTo>
                <a:cubicBezTo>
                  <a:pt x="3410225" y="-63036"/>
                  <a:pt x="3474381" y="12106"/>
                  <a:pt x="3705742" y="0"/>
                </a:cubicBezTo>
                <a:cubicBezTo>
                  <a:pt x="3937103" y="-12106"/>
                  <a:pt x="3954902" y="2084"/>
                  <a:pt x="4111058" y="0"/>
                </a:cubicBezTo>
                <a:cubicBezTo>
                  <a:pt x="4267214" y="-2084"/>
                  <a:pt x="4420292" y="36204"/>
                  <a:pt x="4516373" y="0"/>
                </a:cubicBezTo>
                <a:cubicBezTo>
                  <a:pt x="4612455" y="-36204"/>
                  <a:pt x="4859972" y="68017"/>
                  <a:pt x="5182249" y="0"/>
                </a:cubicBezTo>
                <a:cubicBezTo>
                  <a:pt x="5504526" y="-68017"/>
                  <a:pt x="5578111" y="76649"/>
                  <a:pt x="5934978" y="0"/>
                </a:cubicBezTo>
                <a:cubicBezTo>
                  <a:pt x="6291845" y="-76649"/>
                  <a:pt x="6353815" y="9642"/>
                  <a:pt x="6514000" y="0"/>
                </a:cubicBezTo>
                <a:cubicBezTo>
                  <a:pt x="6674185" y="-9642"/>
                  <a:pt x="6885932" y="16452"/>
                  <a:pt x="7006169" y="0"/>
                </a:cubicBezTo>
                <a:cubicBezTo>
                  <a:pt x="7126406" y="-16452"/>
                  <a:pt x="7314698" y="29004"/>
                  <a:pt x="7411484" y="0"/>
                </a:cubicBezTo>
                <a:cubicBezTo>
                  <a:pt x="7508270" y="-29004"/>
                  <a:pt x="7653215" y="27626"/>
                  <a:pt x="7816800" y="0"/>
                </a:cubicBezTo>
                <a:cubicBezTo>
                  <a:pt x="7980385" y="-27626"/>
                  <a:pt x="8322776" y="28318"/>
                  <a:pt x="8685333" y="0"/>
                </a:cubicBezTo>
                <a:cubicBezTo>
                  <a:pt x="8704037" y="178747"/>
                  <a:pt x="8618914" y="549218"/>
                  <a:pt x="8685333" y="693832"/>
                </a:cubicBezTo>
                <a:cubicBezTo>
                  <a:pt x="8751752" y="838446"/>
                  <a:pt x="8650629" y="1039179"/>
                  <a:pt x="8685333" y="1281825"/>
                </a:cubicBezTo>
                <a:cubicBezTo>
                  <a:pt x="8720037" y="1524471"/>
                  <a:pt x="8683997" y="1529828"/>
                  <a:pt x="8685333" y="1763980"/>
                </a:cubicBezTo>
                <a:cubicBezTo>
                  <a:pt x="8686669" y="1998132"/>
                  <a:pt x="8675905" y="2141837"/>
                  <a:pt x="8685333" y="2246134"/>
                </a:cubicBezTo>
                <a:cubicBezTo>
                  <a:pt x="8694761" y="2350431"/>
                  <a:pt x="8682786" y="2567135"/>
                  <a:pt x="8685333" y="2834127"/>
                </a:cubicBezTo>
                <a:cubicBezTo>
                  <a:pt x="8687880" y="3101119"/>
                  <a:pt x="8669239" y="3207542"/>
                  <a:pt x="8685333" y="3316282"/>
                </a:cubicBezTo>
                <a:cubicBezTo>
                  <a:pt x="8701427" y="3425022"/>
                  <a:pt x="8626045" y="3612375"/>
                  <a:pt x="8685333" y="3851356"/>
                </a:cubicBezTo>
                <a:cubicBezTo>
                  <a:pt x="8744621" y="4090337"/>
                  <a:pt x="8678858" y="4153406"/>
                  <a:pt x="8685333" y="4386429"/>
                </a:cubicBezTo>
                <a:cubicBezTo>
                  <a:pt x="8691808" y="4619452"/>
                  <a:pt x="8640189" y="4840664"/>
                  <a:pt x="8685333" y="5291939"/>
                </a:cubicBezTo>
                <a:cubicBezTo>
                  <a:pt x="8451006" y="5341682"/>
                  <a:pt x="8246151" y="5274331"/>
                  <a:pt x="8019457" y="5291939"/>
                </a:cubicBezTo>
                <a:cubicBezTo>
                  <a:pt x="7792763" y="5309547"/>
                  <a:pt x="7688140" y="5280228"/>
                  <a:pt x="7527289" y="5291939"/>
                </a:cubicBezTo>
                <a:cubicBezTo>
                  <a:pt x="7366438" y="5303650"/>
                  <a:pt x="7065769" y="5264685"/>
                  <a:pt x="6948266" y="5291939"/>
                </a:cubicBezTo>
                <a:cubicBezTo>
                  <a:pt x="6830763" y="5319193"/>
                  <a:pt x="6575616" y="5220672"/>
                  <a:pt x="6282391" y="5291939"/>
                </a:cubicBezTo>
                <a:cubicBezTo>
                  <a:pt x="5989166" y="5363206"/>
                  <a:pt x="6116690" y="5271323"/>
                  <a:pt x="5963929" y="5291939"/>
                </a:cubicBezTo>
                <a:cubicBezTo>
                  <a:pt x="5811168" y="5312555"/>
                  <a:pt x="5757972" y="5288986"/>
                  <a:pt x="5558613" y="5291939"/>
                </a:cubicBezTo>
                <a:cubicBezTo>
                  <a:pt x="5359254" y="5294892"/>
                  <a:pt x="5132972" y="5276599"/>
                  <a:pt x="4805884" y="5291939"/>
                </a:cubicBezTo>
                <a:cubicBezTo>
                  <a:pt x="4478796" y="5307279"/>
                  <a:pt x="4451831" y="5261799"/>
                  <a:pt x="4140009" y="5291939"/>
                </a:cubicBezTo>
                <a:cubicBezTo>
                  <a:pt x="3828187" y="5322079"/>
                  <a:pt x="3671386" y="5285488"/>
                  <a:pt x="3474133" y="5291939"/>
                </a:cubicBezTo>
                <a:cubicBezTo>
                  <a:pt x="3276880" y="5298390"/>
                  <a:pt x="2980962" y="5239603"/>
                  <a:pt x="2721404" y="5291939"/>
                </a:cubicBezTo>
                <a:cubicBezTo>
                  <a:pt x="2461846" y="5344275"/>
                  <a:pt x="2262733" y="5287768"/>
                  <a:pt x="2142382" y="5291939"/>
                </a:cubicBezTo>
                <a:cubicBezTo>
                  <a:pt x="2022031" y="5296110"/>
                  <a:pt x="1890374" y="5265256"/>
                  <a:pt x="1823920" y="5291939"/>
                </a:cubicBezTo>
                <a:cubicBezTo>
                  <a:pt x="1757466" y="5318622"/>
                  <a:pt x="1415170" y="5259093"/>
                  <a:pt x="1071191" y="5291939"/>
                </a:cubicBezTo>
                <a:cubicBezTo>
                  <a:pt x="727212" y="5324785"/>
                  <a:pt x="518281" y="5170214"/>
                  <a:pt x="0" y="5291939"/>
                </a:cubicBezTo>
                <a:cubicBezTo>
                  <a:pt x="-44868" y="5061783"/>
                  <a:pt x="5620" y="5023117"/>
                  <a:pt x="0" y="4756865"/>
                </a:cubicBezTo>
                <a:cubicBezTo>
                  <a:pt x="-5620" y="4490613"/>
                  <a:pt x="45689" y="4419321"/>
                  <a:pt x="0" y="4221791"/>
                </a:cubicBezTo>
                <a:cubicBezTo>
                  <a:pt x="-45689" y="4024261"/>
                  <a:pt x="73907" y="3876392"/>
                  <a:pt x="0" y="3580879"/>
                </a:cubicBezTo>
                <a:cubicBezTo>
                  <a:pt x="-73907" y="3285366"/>
                  <a:pt x="15785" y="3167218"/>
                  <a:pt x="0" y="2887047"/>
                </a:cubicBezTo>
                <a:cubicBezTo>
                  <a:pt x="-15785" y="2606876"/>
                  <a:pt x="48021" y="2604038"/>
                  <a:pt x="0" y="2404892"/>
                </a:cubicBezTo>
                <a:cubicBezTo>
                  <a:pt x="-48021" y="2205747"/>
                  <a:pt x="22383" y="2022399"/>
                  <a:pt x="0" y="1711060"/>
                </a:cubicBezTo>
                <a:cubicBezTo>
                  <a:pt x="-22383" y="1399721"/>
                  <a:pt x="12409" y="1289390"/>
                  <a:pt x="0" y="1017228"/>
                </a:cubicBezTo>
                <a:cubicBezTo>
                  <a:pt x="-12409" y="745066"/>
                  <a:pt x="22079" y="4011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F41BD53F-7ABA-478A-AAAD-4B84A1C8BF3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hlinkClick r:id="" action="ppaction://noaction">
              <a:snd r:embed="rId5" name="un_jour_horrible.wav"/>
            </a:hlinkClick>
            <a:extLst>
              <a:ext uri="{FF2B5EF4-FFF2-40B4-BE49-F238E27FC236}">
                <a16:creationId xmlns:a16="http://schemas.microsoft.com/office/drawing/2014/main" id="{0F87A54A-BDF1-4F12-B719-37527BDAEF45}"/>
              </a:ext>
            </a:extLst>
          </p:cNvPr>
          <p:cNvSpPr txBox="1"/>
          <p:nvPr/>
        </p:nvSpPr>
        <p:spPr>
          <a:xfrm>
            <a:off x="2763098" y="67305"/>
            <a:ext cx="2999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jour horrible !</a:t>
            </a:r>
          </a:p>
        </p:txBody>
      </p:sp>
      <p:sp>
        <p:nvSpPr>
          <p:cNvPr id="36" name="TextBox 35">
            <a:hlinkClick r:id="" action="ppaction://noaction">
              <a:snd r:embed="rId6" name="Pierre_decrit_la_situation.wav"/>
            </a:hlinkClick>
            <a:extLst>
              <a:ext uri="{FF2B5EF4-FFF2-40B4-BE49-F238E27FC236}">
                <a16:creationId xmlns:a16="http://schemas.microsoft.com/office/drawing/2014/main" id="{A3AA50D0-E933-4A89-80F4-9E4F9463E8CF}"/>
              </a:ext>
            </a:extLst>
          </p:cNvPr>
          <p:cNvSpPr txBox="1"/>
          <p:nvPr/>
        </p:nvSpPr>
        <p:spPr>
          <a:xfrm>
            <a:off x="5614964" y="46604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situation.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BFB1ED-CB71-4C43-91ED-8FD73D3090BD}"/>
              </a:ext>
            </a:extLst>
          </p:cNvPr>
          <p:cNvSpPr txBox="1"/>
          <p:nvPr/>
        </p:nvSpPr>
        <p:spPr>
          <a:xfrm>
            <a:off x="1264298" y="1537973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Adèle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méchantes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8E0F49-2432-4519-BBAE-0110C64F3505}"/>
              </a:ext>
            </a:extLst>
          </p:cNvPr>
          <p:cNvSpPr txBox="1"/>
          <p:nvPr/>
        </p:nvSpPr>
        <p:spPr>
          <a:xfrm>
            <a:off x="1295207" y="1962053"/>
            <a:ext cx="4905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naughty.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DF52D5-CCFE-4B93-84A3-0064525CA62A}"/>
              </a:ext>
            </a:extLst>
          </p:cNvPr>
          <p:cNvSpPr txBox="1"/>
          <p:nvPr/>
        </p:nvSpPr>
        <p:spPr>
          <a:xfrm>
            <a:off x="1264298" y="2393213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Maman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contente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les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tomates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vertes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6F3033-483D-4246-B18D-D413A0DB0BD0}"/>
              </a:ext>
            </a:extLst>
          </p:cNvPr>
          <p:cNvSpPr txBox="1"/>
          <p:nvPr/>
        </p:nvSpPr>
        <p:spPr>
          <a:xfrm>
            <a:off x="1264298" y="3253291"/>
            <a:ext cx="7670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Mum is pleased but the tomatoes are green!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C4B267-4FD2-4CB3-A411-BE6D6E3258BD}"/>
              </a:ext>
            </a:extLst>
          </p:cNvPr>
          <p:cNvSpPr txBox="1"/>
          <p:nvPr/>
        </p:nvSpPr>
        <p:spPr>
          <a:xfrm>
            <a:off x="1402711" y="3780402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professeure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très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stricte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maintenant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4AC18C-4530-410D-83A0-17B029E95CC4}"/>
              </a:ext>
            </a:extLst>
          </p:cNvPr>
          <p:cNvSpPr/>
          <p:nvPr/>
        </p:nvSpPr>
        <p:spPr>
          <a:xfrm>
            <a:off x="3857806" y="1537973"/>
            <a:ext cx="859336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23B892-9B87-4368-89BC-FE1EC759523A}"/>
              </a:ext>
            </a:extLst>
          </p:cNvPr>
          <p:cNvSpPr/>
          <p:nvPr/>
        </p:nvSpPr>
        <p:spPr>
          <a:xfrm>
            <a:off x="2961924" y="2414433"/>
            <a:ext cx="567948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39D3EF8-7B41-4B2C-977B-A3CB2A41BF4D}"/>
              </a:ext>
            </a:extLst>
          </p:cNvPr>
          <p:cNvSpPr/>
          <p:nvPr/>
        </p:nvSpPr>
        <p:spPr>
          <a:xfrm>
            <a:off x="2888518" y="2881164"/>
            <a:ext cx="859336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180CE41-07C5-4F74-8CEF-4E27E1C30D69}"/>
              </a:ext>
            </a:extLst>
          </p:cNvPr>
          <p:cNvSpPr/>
          <p:nvPr/>
        </p:nvSpPr>
        <p:spPr>
          <a:xfrm>
            <a:off x="4433168" y="3800952"/>
            <a:ext cx="567948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F8C1D5-1EFD-4A33-AA47-2649269A28B8}"/>
              </a:ext>
            </a:extLst>
          </p:cNvPr>
          <p:cNvSpPr txBox="1"/>
          <p:nvPr/>
        </p:nvSpPr>
        <p:spPr>
          <a:xfrm>
            <a:off x="1402710" y="5172130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amis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absents et je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suis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seul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à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l’école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8B4898-0F6C-471B-B720-59B6875C30B7}"/>
              </a:ext>
            </a:extLst>
          </p:cNvPr>
          <p:cNvSpPr txBox="1"/>
          <p:nvPr/>
        </p:nvSpPr>
        <p:spPr>
          <a:xfrm>
            <a:off x="1365064" y="4689764"/>
            <a:ext cx="715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teacher is very strict now.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5DA8E6-41B3-4293-82B7-A34914645B51}"/>
              </a:ext>
            </a:extLst>
          </p:cNvPr>
          <p:cNvSpPr txBox="1"/>
          <p:nvPr/>
        </p:nvSpPr>
        <p:spPr>
          <a:xfrm>
            <a:off x="1402709" y="5986932"/>
            <a:ext cx="782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friends are absent and I am alone at school.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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C0B298F-DC08-4623-AC26-465473519C41}"/>
              </a:ext>
            </a:extLst>
          </p:cNvPr>
          <p:cNvSpPr/>
          <p:nvPr/>
        </p:nvSpPr>
        <p:spPr>
          <a:xfrm>
            <a:off x="4282866" y="5170939"/>
            <a:ext cx="1436500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A97A4DF-1ADF-4160-90C4-7F67C67510A5}"/>
              </a:ext>
            </a:extLst>
          </p:cNvPr>
          <p:cNvSpPr/>
          <p:nvPr/>
        </p:nvSpPr>
        <p:spPr>
          <a:xfrm>
            <a:off x="6670367" y="5168491"/>
            <a:ext cx="877061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E1AE6F-6DAB-44D6-BC3D-5D5659077A1E}"/>
              </a:ext>
            </a:extLst>
          </p:cNvPr>
          <p:cNvSpPr/>
          <p:nvPr/>
        </p:nvSpPr>
        <p:spPr>
          <a:xfrm>
            <a:off x="478691" y="1521558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0C3016-95F0-4457-BB45-2DE4323276CA}"/>
              </a:ext>
            </a:extLst>
          </p:cNvPr>
          <p:cNvSpPr/>
          <p:nvPr/>
        </p:nvSpPr>
        <p:spPr>
          <a:xfrm>
            <a:off x="465235" y="2430742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50634CA-032F-48E7-95C2-A89AD8A16C7A}"/>
              </a:ext>
            </a:extLst>
          </p:cNvPr>
          <p:cNvSpPr/>
          <p:nvPr/>
        </p:nvSpPr>
        <p:spPr>
          <a:xfrm>
            <a:off x="478691" y="3860418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54B3EA-4609-48CC-A2C8-154802E8E704}"/>
              </a:ext>
            </a:extLst>
          </p:cNvPr>
          <p:cNvSpPr/>
          <p:nvPr/>
        </p:nvSpPr>
        <p:spPr>
          <a:xfrm>
            <a:off x="520564" y="5367009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B550C5-3FA2-4B9E-962B-A2709DD8A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94" y="59865"/>
            <a:ext cx="2445569" cy="6858000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8B262810-8B7A-45B1-B97D-5AE9CCF57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987" y="507660"/>
            <a:ext cx="914400" cy="914400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2182F4D-4296-4D61-845D-9D1FE72CC834}"/>
              </a:ext>
            </a:extLst>
          </p:cNvPr>
          <p:cNvSpPr/>
          <p:nvPr/>
        </p:nvSpPr>
        <p:spPr>
          <a:xfrm>
            <a:off x="889413" y="581105"/>
            <a:ext cx="8530328" cy="547644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10" name="des_details_sont_absents.wav"/>
            </a:hlinkClick>
            <a:extLst>
              <a:ext uri="{FF2B5EF4-FFF2-40B4-BE49-F238E27FC236}">
                <a16:creationId xmlns:a16="http://schemas.microsoft.com/office/drawing/2014/main" id="{E5B95AC1-960B-477F-816A-43727EDCD04C}"/>
              </a:ext>
            </a:extLst>
          </p:cNvPr>
          <p:cNvSpPr txBox="1"/>
          <p:nvPr/>
        </p:nvSpPr>
        <p:spPr>
          <a:xfrm>
            <a:off x="899151" y="610951"/>
            <a:ext cx="4514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détails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absents.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hlinkClick r:id="" action="ppaction://noaction">
              <a:snd r:embed="rId11" name="Ecris_bien_les_phrases.wav"/>
            </a:hlinkClick>
            <a:extLst>
              <a:ext uri="{FF2B5EF4-FFF2-40B4-BE49-F238E27FC236}">
                <a16:creationId xmlns:a16="http://schemas.microsoft.com/office/drawing/2014/main" id="{35A41405-1964-4CDD-B260-DEC2668A28A5}"/>
              </a:ext>
            </a:extLst>
          </p:cNvPr>
          <p:cNvSpPr txBox="1"/>
          <p:nvPr/>
        </p:nvSpPr>
        <p:spPr>
          <a:xfrm>
            <a:off x="5316897" y="590101"/>
            <a:ext cx="3873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bien les phrases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0F42F7B7-A832-4D37-895A-87D756716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3898" y="12477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6" name="Add_W6F_6.1.wav"/>
            </a:hlinkClick>
            <a:extLst>
              <a:ext uri="{FF2B5EF4-FFF2-40B4-BE49-F238E27FC236}">
                <a16:creationId xmlns:a16="http://schemas.microsoft.com/office/drawing/2014/main" id="{048C56CC-426E-4616-9AF4-C72E93B0280D}"/>
              </a:ext>
            </a:extLst>
          </p:cNvPr>
          <p:cNvSpPr/>
          <p:nvPr/>
        </p:nvSpPr>
        <p:spPr>
          <a:xfrm>
            <a:off x="3751394" y="155767"/>
            <a:ext cx="4831774" cy="547644"/>
          </a:xfrm>
          <a:prstGeom prst="wedgeRoundRectCallout">
            <a:avLst>
              <a:gd name="adj1" fmla="val -56175"/>
              <a:gd name="adj2" fmla="val 2005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Improvise des phrases.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129F56C-8233-4AAE-9D15-9A38217014F8}"/>
              </a:ext>
            </a:extLst>
          </p:cNvPr>
          <p:cNvSpPr/>
          <p:nvPr/>
        </p:nvSpPr>
        <p:spPr>
          <a:xfrm>
            <a:off x="424344" y="1057029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32ADFC-E58D-45CB-8E54-C8E2EAA73558}"/>
              </a:ext>
            </a:extLst>
          </p:cNvPr>
          <p:cNvSpPr txBox="1"/>
          <p:nvPr/>
        </p:nvSpPr>
        <p:spPr>
          <a:xfrm>
            <a:off x="376654" y="1085514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E50C3CA7-6887-45C8-AFD1-2ED1C6280C38}"/>
              </a:ext>
            </a:extLst>
          </p:cNvPr>
          <p:cNvSpPr/>
          <p:nvPr/>
        </p:nvSpPr>
        <p:spPr>
          <a:xfrm>
            <a:off x="424344" y="199122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810611-7056-493B-9FAE-D2A8EE2D2CD9}"/>
              </a:ext>
            </a:extLst>
          </p:cNvPr>
          <p:cNvSpPr txBox="1"/>
          <p:nvPr/>
        </p:nvSpPr>
        <p:spPr>
          <a:xfrm>
            <a:off x="376654" y="201970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pommes … …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9095DCA-A1A5-4012-BE81-4C48C8BB2039}"/>
              </a:ext>
            </a:extLst>
          </p:cNvPr>
          <p:cNvSpPr/>
          <p:nvPr/>
        </p:nvSpPr>
        <p:spPr>
          <a:xfrm>
            <a:off x="424344" y="2986055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7EC87C-426C-477F-A5DB-5DC77434AE98}"/>
              </a:ext>
            </a:extLst>
          </p:cNvPr>
          <p:cNvSpPr txBox="1"/>
          <p:nvPr/>
        </p:nvSpPr>
        <p:spPr>
          <a:xfrm>
            <a:off x="376654" y="3014540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parents … …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30E41E6-894E-4E61-A226-EED400AB9644}"/>
              </a:ext>
            </a:extLst>
          </p:cNvPr>
          <p:cNvSpPr/>
          <p:nvPr/>
        </p:nvSpPr>
        <p:spPr>
          <a:xfrm>
            <a:off x="424344" y="407657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913741-8024-41AF-91FD-3F6D2ECD60F2}"/>
              </a:ext>
            </a:extLst>
          </p:cNvPr>
          <p:cNvSpPr txBox="1"/>
          <p:nvPr/>
        </p:nvSpPr>
        <p:spPr>
          <a:xfrm>
            <a:off x="376654" y="410505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professeures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8F315630-E759-49F3-8280-5A45EE61D518}"/>
              </a:ext>
            </a:extLst>
          </p:cNvPr>
          <p:cNvSpPr/>
          <p:nvPr/>
        </p:nvSpPr>
        <p:spPr>
          <a:xfrm>
            <a:off x="376654" y="502618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F7DE00-13B3-4513-B173-2C676B5A69ED}"/>
              </a:ext>
            </a:extLst>
          </p:cNvPr>
          <p:cNvSpPr txBox="1"/>
          <p:nvPr/>
        </p:nvSpPr>
        <p:spPr>
          <a:xfrm>
            <a:off x="328964" y="5054668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maths  …  …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063FD564-B89E-4518-975F-EC67635A9E9D}"/>
              </a:ext>
            </a:extLst>
          </p:cNvPr>
          <p:cNvSpPr/>
          <p:nvPr/>
        </p:nvSpPr>
        <p:spPr>
          <a:xfrm>
            <a:off x="376654" y="600025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7E65DB-7535-4D47-B41E-BB782437D488}"/>
              </a:ext>
            </a:extLst>
          </p:cNvPr>
          <p:cNvSpPr txBox="1"/>
          <p:nvPr/>
        </p:nvSpPr>
        <p:spPr>
          <a:xfrm>
            <a:off x="328964" y="602873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livres … …</a:t>
            </a: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631229" y="1142498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pomme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merci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-quatre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heureuses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2" y="3221692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" y="1515712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71" y="4944154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11238" y="57716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91544" y="39169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77887" y="22097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T1_W6F_6.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5b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87348" y="58671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brave (f)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27467" y="5867188"/>
            <a:ext cx="302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happy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36910" y="5867188"/>
            <a:ext cx="270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serious (m,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20130" y="50019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(they)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7466" y="50237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45240" y="502375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20129" y="41691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69381" y="4157391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33480" y="41552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20128" y="3289537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27465" y="326254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31077" y="330020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87347" y="242392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love, loving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67881" y="2411104"/>
            <a:ext cx="302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language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41044" y="24239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(pl)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87346" y="15727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67879" y="1588147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bring, bringing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48916" y="156081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morning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1C37C760-0CB6-4AFF-9C97-FE7C17E8913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1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5b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67;p2">
            <a:extLst>
              <a:ext uri="{FF2B5EF4-FFF2-40B4-BE49-F238E27FC236}">
                <a16:creationId xmlns:a16="http://schemas.microsoft.com/office/drawing/2014/main" id="{631C55EE-2604-4935-9342-645B321770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5C25344E-3D4F-4582-9FC1-344C16F9F51B}"/>
              </a:ext>
            </a:extLst>
          </p:cNvPr>
          <p:cNvGraphicFramePr>
            <a:graphicFrameLocks noGrp="1"/>
          </p:cNvGraphicFramePr>
          <p:nvPr/>
        </p:nvGraphicFramePr>
        <p:xfrm>
          <a:off x="631229" y="1142498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pomme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-quatre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heureuses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E4878CFF-91D1-4CC9-B81B-E232ABB19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2" y="3221692"/>
            <a:ext cx="1186070" cy="108036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F663DD6-606F-4645-AD46-7E331D746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" y="1515712"/>
            <a:ext cx="1186070" cy="1186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E204F5-05ED-4A5B-990E-642C443F4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71" y="4944154"/>
            <a:ext cx="1162417" cy="11012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0C118B-0ED4-4901-B5C7-65E6D7153100}"/>
              </a:ext>
            </a:extLst>
          </p:cNvPr>
          <p:cNvSpPr txBox="1"/>
          <p:nvPr/>
        </p:nvSpPr>
        <p:spPr>
          <a:xfrm>
            <a:off x="1811238" y="57716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64B6E2-DAC2-4AA7-B8E7-E503A5C1CDB8}"/>
              </a:ext>
            </a:extLst>
          </p:cNvPr>
          <p:cNvSpPr txBox="1"/>
          <p:nvPr/>
        </p:nvSpPr>
        <p:spPr>
          <a:xfrm>
            <a:off x="1791544" y="39169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534E32-DAA1-4C05-A077-91948EE13623}"/>
              </a:ext>
            </a:extLst>
          </p:cNvPr>
          <p:cNvSpPr txBox="1"/>
          <p:nvPr/>
        </p:nvSpPr>
        <p:spPr>
          <a:xfrm>
            <a:off x="1777887" y="22097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7431297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2131</Words>
  <Application>Microsoft Office PowerPoint</Application>
  <PresentationFormat>Widescreen</PresentationFormat>
  <Paragraphs>267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Cavolini</vt:lpstr>
      <vt:lpstr>Century Gothic</vt:lpstr>
      <vt:lpstr>Eras Demi ITC</vt:lpstr>
      <vt:lpstr>Modern Love</vt:lpstr>
      <vt:lpstr>Segoe Script</vt:lpstr>
      <vt:lpstr>Symbol</vt:lpstr>
      <vt:lpstr>Wingdings</vt:lpstr>
      <vt:lpstr>1_Office Theme</vt:lpstr>
      <vt:lpstr>2_Office Theme</vt:lpstr>
      <vt:lpstr>Describing me and others </vt:lpstr>
      <vt:lpstr>Follow up 1:</vt:lpstr>
      <vt:lpstr>Follow up 2:</vt:lpstr>
      <vt:lpstr>Follow up 3:</vt:lpstr>
      <vt:lpstr>Follow up 4: </vt:lpstr>
      <vt:lpstr>Follow up 5: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60</cp:revision>
  <dcterms:created xsi:type="dcterms:W3CDTF">2021-06-12T06:20:35Z</dcterms:created>
  <dcterms:modified xsi:type="dcterms:W3CDTF">2023-09-29T04:10:21Z</dcterms:modified>
</cp:coreProperties>
</file>