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9"/>
  </p:notesMasterIdLst>
  <p:sldIdLst>
    <p:sldId id="257" r:id="rId5"/>
    <p:sldId id="277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508" r:id="rId14"/>
    <p:sldId id="423" r:id="rId15"/>
    <p:sldId id="358" r:id="rId16"/>
    <p:sldId id="357" r:id="rId17"/>
    <p:sldId id="5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2644" autoAdjust="0"/>
  </p:normalViewPr>
  <p:slideViewPr>
    <p:cSldViewPr snapToGrid="0">
      <p:cViewPr>
        <p:scale>
          <a:sx n="24" d="100"/>
          <a:sy n="24" d="100"/>
        </p:scale>
        <p:origin x="2842" y="42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revisit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[u]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and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- </a:t>
            </a:r>
            <a:r>
              <a:rPr kumimoji="0" lang="it-IT" sz="12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tu </a:t>
            </a:r>
            <a:r>
              <a:rPr kumimoji="0" lang="it-IT" sz="12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[12] </a:t>
            </a:r>
            <a:r>
              <a:rPr kumimoji="0" lang="it-IT" sz="12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nous </a:t>
            </a:r>
            <a:r>
              <a:rPr kumimoji="0" lang="it-IT" sz="12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[124] maintenant [192]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toujours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rarement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[2535] souvent [287], known adjectives</a:t>
            </a:r>
          </a:p>
          <a:p>
            <a:pPr marL="0" indent="-216000">
              <a:lnSpc>
                <a:spcPct val="100000"/>
              </a:lnSpc>
            </a:pP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 sommes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seul [102]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rapide [672]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strict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[2643] triste [1843]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[2898] jouer [219] travailler [290] silence [1281] en retard [n/a]</a:t>
            </a:r>
          </a:p>
          <a:p>
            <a:pPr marL="0" indent="-216000">
              <a:lnSpc>
                <a:spcPct val="100000"/>
              </a:lnSpc>
            </a:pPr>
            <a:endParaRPr lang="fr-FR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the days of the week and different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Students verb forms and adjective </a:t>
            </a:r>
            <a:r>
              <a:rPr lang="en-GB" baseline="0" dirty="0"/>
              <a:t>whose numbers correspond to the respective dice, then translate them to make a short sentence. (For ‘je’, they should make the adjective agree for them).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this recap slides before Follow up 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feminine plural adjective agreement which was introduced in week 2.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parts of </a:t>
            </a:r>
            <a:r>
              <a:rPr lang="en-GB" b="0" i="1" dirty="0"/>
              <a:t>être</a:t>
            </a:r>
            <a:r>
              <a:rPr lang="en-GB" b="0" dirty="0"/>
              <a:t> and adjective agreement.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responses orally from the class.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versions.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’(with gestures,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the SSC [u] and [</a:t>
            </a:r>
            <a:r>
              <a:rPr lang="en-GB" b="0" dirty="0" err="1"/>
              <a:t>ou</a:t>
            </a:r>
            <a:r>
              <a:rPr lang="en-GB" b="0" dirty="0"/>
              <a:t>]; to provide the additional opportunity to practise written transcription of whole words.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Write [u] or [</a:t>
            </a:r>
            <a:r>
              <a:rPr lang="en-GB" dirty="0" err="1"/>
              <a:t>ou</a:t>
            </a:r>
            <a:r>
              <a:rPr lang="en-GB" dirty="0"/>
              <a:t>] (and / or the full word).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After all items 1-9 have been heard, elicit the response from pupils (i.e. they say [u] or [</a:t>
            </a:r>
            <a:r>
              <a:rPr lang="en-GB" dirty="0" err="1"/>
              <a:t>ou</a:t>
            </a:r>
            <a:r>
              <a:rPr lang="en-GB" dirty="0"/>
              <a:t>] and/or the full word).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written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soupe</a:t>
            </a:r>
            <a:br>
              <a:rPr lang="en-GB" dirty="0"/>
            </a:br>
            <a:r>
              <a:rPr lang="en-GB" dirty="0"/>
              <a:t>2. couleur</a:t>
            </a:r>
            <a:br>
              <a:rPr lang="en-GB" dirty="0"/>
            </a:br>
            <a:r>
              <a:rPr lang="en-GB" dirty="0"/>
              <a:t>3. culture</a:t>
            </a:r>
            <a:br>
              <a:rPr lang="en-GB" dirty="0"/>
            </a:br>
            <a:r>
              <a:rPr lang="en-GB" dirty="0"/>
              <a:t>4. souvenir</a:t>
            </a:r>
            <a:br>
              <a:rPr lang="en-GB" dirty="0"/>
            </a:br>
            <a:r>
              <a:rPr lang="en-GB" dirty="0"/>
              <a:t>5. urgent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aventure</a:t>
            </a:r>
            <a:br>
              <a:rPr lang="en-GB" dirty="0"/>
            </a:br>
            <a:r>
              <a:rPr lang="en-GB" dirty="0"/>
              <a:t>7. </a:t>
            </a:r>
            <a:r>
              <a:rPr lang="en-GB" dirty="0" err="1"/>
              <a:t>publicité</a:t>
            </a:r>
            <a:br>
              <a:rPr lang="en-GB" dirty="0"/>
            </a:br>
            <a:r>
              <a:rPr lang="en-GB" dirty="0"/>
              <a:t>8. </a:t>
            </a:r>
            <a:r>
              <a:rPr lang="en-GB" dirty="0" err="1"/>
              <a:t>groupe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9. </a:t>
            </a:r>
            <a:r>
              <a:rPr lang="en-GB" dirty="0" err="1"/>
              <a:t>calculer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Frequency of unknown words and cognates: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aventure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[209]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calculer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[2331] couleur [1211] culture [913]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groupe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[187]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publicité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[2110]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soupe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[4563] souvenir [616] urgent [2179]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Source: </a:t>
            </a:r>
            <a:r>
              <a:rPr lang="en-GB" b="0" i="0" dirty="0" err="1"/>
              <a:t>Londsale</a:t>
            </a:r>
            <a:r>
              <a:rPr lang="en-GB" b="0" i="0" dirty="0"/>
              <a:t>, D., &amp; Le Bras, Y.  (2009). A Frequency Dictionary of French: Core vocabulary for learners 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</a:t>
            </a:r>
            <a:r>
              <a:rPr lang="en-GB" b="0" baseline="0" dirty="0"/>
              <a:t>practise oral sentence building, deciding between the target features of nous </a:t>
            </a:r>
            <a:r>
              <a:rPr lang="en-GB" b="0" baseline="0" dirty="0" err="1"/>
              <a:t>sommes</a:t>
            </a:r>
            <a:r>
              <a:rPr lang="en-GB" b="0" baseline="0" dirty="0"/>
              <a:t> and </a:t>
            </a:r>
            <a:r>
              <a:rPr lang="en-GB" b="0" baseline="0" dirty="0" err="1"/>
              <a:t>vous</a:t>
            </a:r>
            <a:r>
              <a:rPr lang="en-GB" b="0" baseline="0" dirty="0"/>
              <a:t> </a:t>
            </a:r>
            <a:r>
              <a:rPr lang="en-GB" b="0" baseline="0" dirty="0" err="1"/>
              <a:t>êtes</a:t>
            </a:r>
            <a:r>
              <a:rPr lang="en-GB" b="0" baseline="0" dirty="0"/>
              <a:t> and different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French prompt words.</a:t>
            </a:r>
            <a:br>
              <a:rPr lang="en-GB" dirty="0"/>
            </a:br>
            <a:r>
              <a:rPr lang="en-GB" dirty="0"/>
              <a:t>2. Click Début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French sentence to appear.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malades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contents.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55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prudents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72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es lent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fort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11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19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7FB-D9FB-43BE-B87D-889C5CF8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0390-AFC6-42AF-B4B3-E7B8A7E91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DA6C-2B5A-4802-96AB-DDD4509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C3E-176F-406C-B256-53BA7C7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4C37-BD62-4C84-A5EC-BA8F633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88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D16-E291-4DCF-9EFF-C579E2B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2B6-B76F-476D-AD8D-B823B1C9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970A-1DCA-434F-9ACA-1B3E4CC0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A8C5-84E8-4CAC-B2D5-55E4629E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E4E-2A2E-4DF2-9248-F46CCC24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360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1EE-E738-4575-9D0E-56AEF6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56ED6-89E0-473D-9C39-9ADCB18E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C784-D6CF-46BE-ABE1-F014D46C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BAB9-4999-4CCE-BA63-7955E6C4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83D-DB08-491D-9843-EF81A60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22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5EF-1686-4B28-81EC-46C5DD50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7BC2-05DC-4672-A3CC-02804BD86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9FA79-21C8-4563-8AA9-13172D3E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7E37-E2B7-4C43-9065-A97FAAE4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214C-0ABE-41F9-937D-BBFEA03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E4E3E-8187-431F-8E1F-B86D2E3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66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FC-7751-4981-9E06-0242722D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76134-5296-4F60-B3A9-E1A810D0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6F5B3-D8DD-4484-9CF9-1C1D3315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19A03-D45F-4CF5-B4EA-AD2EAF08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AC117-AEFA-406C-8F54-92891059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9FBC4-1592-4D69-AA7E-C806BB2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D4A3-86C3-46D3-9D2D-80D5EA3D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96E59-215E-4991-99C3-B02A30CB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52FB-FC19-4825-A9F2-E4637FA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55-E9F0-4F83-8C47-36584FC2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5A1A9-A0EB-4AD4-A787-E91E844B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16BA-E2D6-499E-9DC8-0C8A5B5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72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0EBC4-AB49-4F90-AF5E-43BD6183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AAE0-A4F3-4930-B950-2BF502A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63196-72B8-42CF-954E-20CCE71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E3F-1164-4CDF-9948-842266A2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D69-1560-43B8-BF43-32D64136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1B230-CAAE-46D4-8099-9CCD19FFF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EC52-C9B5-4BCD-B62D-5C6028A1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D6E85-7C33-4AAD-A075-8290AD3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1C0BC-2E1F-42EE-B4E4-C9ACBC8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10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0BF5-A1D8-4D9A-8F24-5B31B36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36-3C84-4B04-863D-F27429029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15B56-8063-4547-B3B9-4CC5AA6E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C6D3-C273-4098-A93B-915DEE5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C806-D4BE-4E78-99D6-9140713D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1B7B-09B9-43C6-B679-71EAF57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421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415F-2A96-4910-B8DF-9EB9311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3559-6F1F-4F3C-AAAA-E38C693FD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74C09-EE91-4C25-8A21-E6FE819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B27B-570B-4B33-AEB4-430F892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8FB8-7547-4CF5-9C9C-F439EF76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239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C151-5A98-4E1B-B3B6-E48BB474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0925-2D36-430B-B01D-D03B6CF94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BB1B8-703F-4513-AE09-F7AF7083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4CEF-3691-40F6-95E7-34018D04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B9AE5-0D57-426E-8A0D-EDC113E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66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F4BC-6847-4190-8F7F-991C313F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85F5-BCBC-4119-A51C-EF3650525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BA6D-9B8E-46C0-8706-BF6D75325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37B3-035D-45B2-84FA-665767581E93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5BE9-2FE6-4F91-8B8D-67BFAE120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DF20-C785-49A3-9BA5-EC2577B8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8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image" Target="../media/image31.gif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2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2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29.wav"/><Relationship Id="rId5" Type="http://schemas.openxmlformats.org/officeDocument/2006/relationships/audio" Target="../media/audio26.wav"/><Relationship Id="rId10" Type="http://schemas.openxmlformats.org/officeDocument/2006/relationships/image" Target="../media/image22.svg"/><Relationship Id="rId4" Type="http://schemas.openxmlformats.org/officeDocument/2006/relationships/audio" Target="../media/audio25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6.png"/><Relationship Id="rId3" Type="http://schemas.microsoft.com/office/2007/relationships/media" Target="../media/media2.mkv"/><Relationship Id="rId21" Type="http://schemas.openxmlformats.org/officeDocument/2006/relationships/image" Target="../media/image9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5.png"/><Relationship Id="rId2" Type="http://schemas.openxmlformats.org/officeDocument/2006/relationships/video" Target="../media/media1.mk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24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1.png"/><Relationship Id="rId18" Type="http://schemas.openxmlformats.org/officeDocument/2006/relationships/image" Target="../media/image16.gif"/><Relationship Id="rId3" Type="http://schemas.openxmlformats.org/officeDocument/2006/relationships/audio" Target="../media/audio5.wav"/><Relationship Id="rId21" Type="http://schemas.openxmlformats.org/officeDocument/2006/relationships/image" Target="../media/image19.png"/><Relationship Id="rId7" Type="http://schemas.openxmlformats.org/officeDocument/2006/relationships/audio" Target="../media/audio9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audio" Target="../media/audio14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22.svg"/><Relationship Id="rId5" Type="http://schemas.openxmlformats.org/officeDocument/2006/relationships/audio" Target="../media/audio7.wav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audio" Target="../media/audio12.wav"/><Relationship Id="rId19" Type="http://schemas.openxmlformats.org/officeDocument/2006/relationships/image" Target="../media/image17.gif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audio" Target="../media/audio16.wav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11EC9-2DAC-49DE-A0FB-DD2C114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59705"/>
            <a:ext cx="4011516" cy="2615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7B589B-B8B2-48C3-8D8F-7E943DED6908}"/>
              </a:ext>
            </a:extLst>
          </p:cNvPr>
          <p:cNvSpPr txBox="1"/>
          <p:nvPr/>
        </p:nvSpPr>
        <p:spPr>
          <a:xfrm>
            <a:off x="9993745" y="6497904"/>
            <a:ext cx="219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58520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49" y="26250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6659" y="264927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48" y="262117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96" y="26113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49" y="262117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59" y="262438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35" y="263418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86734"/>
              </p:ext>
            </p:extLst>
          </p:nvPr>
        </p:nvGraphicFramePr>
        <p:xfrm>
          <a:off x="4821366" y="3325851"/>
          <a:ext cx="3318906" cy="320040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 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she 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he 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we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(all)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45171"/>
              </p:ext>
            </p:extLst>
          </p:nvPr>
        </p:nvGraphicFramePr>
        <p:xfrm>
          <a:off x="8224967" y="3325851"/>
          <a:ext cx="2587424" cy="3200400"/>
        </p:xfrm>
        <a:graphic>
          <a:graphicData uri="http://schemas.openxmlformats.org/drawingml/2006/table">
            <a:tbl>
              <a:tblPr firstRow="1" bandRow="1"/>
              <a:tblGrid>
                <a:gridCol w="436187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15123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fast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naughty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funny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careful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86" y="261822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257196" y="1506286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amusante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|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drôle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5284154" y="150948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rapide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5311112" y="1485736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méchant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|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méchante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304941" y="1470704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311112" y="146419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tristes.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331899" y="147986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prudents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96" y="26387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15" y="264111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10" y="260815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4226" y="264111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160923" y="836618"/>
            <a:ext cx="5388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playing a word game with her sister,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Eugénie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 does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Eugénie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 to say?</a:t>
            </a:r>
          </a:p>
        </p:txBody>
      </p:sp>
      <p:pic>
        <p:nvPicPr>
          <p:cNvPr id="205" name="Picture 204" descr="A picture containing logo&#10;&#10;Description automatically generated">
            <a:extLst>
              <a:ext uri="{FF2B5EF4-FFF2-40B4-BE49-F238E27FC236}">
                <a16:creationId xmlns:a16="http://schemas.microsoft.com/office/drawing/2014/main" id="{7826EDB0-C51F-4002-A48E-CABF48FA4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06" y="3920647"/>
            <a:ext cx="1818783" cy="2937353"/>
          </a:xfrm>
          <a:prstGeom prst="rect">
            <a:avLst/>
          </a:prstGeom>
        </p:spPr>
      </p:pic>
      <p:pic>
        <p:nvPicPr>
          <p:cNvPr id="206" name="Picture 205" descr="Logo&#10;&#10;Description automatically generated">
            <a:extLst>
              <a:ext uri="{FF2B5EF4-FFF2-40B4-BE49-F238E27FC236}">
                <a16:creationId xmlns:a16="http://schemas.microsoft.com/office/drawing/2014/main" id="{67C18E32-0DE3-4236-8191-43ADE6593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20" y="2199189"/>
            <a:ext cx="1630834" cy="4619658"/>
          </a:xfrm>
          <a:prstGeom prst="rect">
            <a:avLst/>
          </a:prstGeom>
        </p:spPr>
      </p:pic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5001B92C-7BEF-4A8A-9833-AAC39F136D1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peech Bubble: Rectangle with Corners Rounded 31">
            <a:hlinkClick r:id="" action="ppaction://noaction">
              <a:snd r:embed="rId12" name="FS6i.wav"/>
            </a:hlinkClick>
            <a:extLst>
              <a:ext uri="{FF2B5EF4-FFF2-40B4-BE49-F238E27FC236}">
                <a16:creationId xmlns:a16="http://schemas.microsoft.com/office/drawing/2014/main" id="{106330EE-D24A-4986-8EDF-3BA8B38D72A0}"/>
              </a:ext>
            </a:extLst>
          </p:cNvPr>
          <p:cNvSpPr/>
          <p:nvPr/>
        </p:nvSpPr>
        <p:spPr>
          <a:xfrm>
            <a:off x="4219082" y="169590"/>
            <a:ext cx="2556719" cy="474368"/>
          </a:xfrm>
          <a:prstGeom prst="wedgeRoundRectCallout">
            <a:avLst>
              <a:gd name="adj1" fmla="val -58071"/>
              <a:gd name="adj2" fmla="val 1930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2" name="FS6i.wav"/>
            </a:hlinkClick>
            <a:extLst>
              <a:ext uri="{FF2B5EF4-FFF2-40B4-BE49-F238E27FC236}">
                <a16:creationId xmlns:a16="http://schemas.microsoft.com/office/drawing/2014/main" id="{C6AE5951-EDEC-4F39-97ED-1A65C6224BF5}"/>
              </a:ext>
            </a:extLst>
          </p:cNvPr>
          <p:cNvSpPr txBox="1"/>
          <p:nvPr/>
        </p:nvSpPr>
        <p:spPr>
          <a:xfrm>
            <a:off x="4277687" y="181533"/>
            <a:ext cx="246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E03B2ADB-5A1F-4C48-8AD2-BF6C20EA9F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15785" y="15113"/>
            <a:ext cx="83394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898624" y="2324070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 noun.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43480" y="176537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51836" y="179430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If there is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mix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male and female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8124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1" y="1386961"/>
            <a:ext cx="1225476" cy="1042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 feminine noun is plural,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" y="3828902"/>
            <a:ext cx="1142532" cy="972287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" y="3817801"/>
            <a:ext cx="1142532" cy="9722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43480" y="411432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n-GB" sz="30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712668" y="4113021"/>
            <a:ext cx="492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530998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Vous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ête</a:t>
            </a:r>
            <a:r>
              <a:rPr lang="en-GB" sz="3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863984"/>
            <a:ext cx="775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(boys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|boys &amp; girls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25" name="Picture 24" descr="Shape, circle, rectangle&#10;&#10;Description automatically generated">
            <a:extLst>
              <a:ext uri="{FF2B5EF4-FFF2-40B4-BE49-F238E27FC236}">
                <a16:creationId xmlns:a16="http://schemas.microsoft.com/office/drawing/2014/main" id="{7C281924-3EE0-46B1-BC54-EA6C065FF1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00" y="5506683"/>
            <a:ext cx="1420443" cy="9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8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etes_conte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477155"/>
              </p:ext>
            </p:extLst>
          </p:nvPr>
        </p:nvGraphicFramePr>
        <p:xfrm>
          <a:off x="189723" y="1600462"/>
          <a:ext cx="10265492" cy="457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calm.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 boy) are independent.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strong.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we well-behaved?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(girls) are important.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DDCBC-3F9F-4E64-BEF2-5D2BFA2E25F9}"/>
              </a:ext>
            </a:extLst>
          </p:cNvPr>
          <p:cNvSpPr txBox="1"/>
          <p:nvPr/>
        </p:nvSpPr>
        <p:spPr>
          <a:xfrm>
            <a:off x="1017917" y="2053087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suis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calme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F233F6-C0A1-4829-B888-4E3AFECE35AD}"/>
              </a:ext>
            </a:extLst>
          </p:cNvPr>
          <p:cNvSpPr txBox="1"/>
          <p:nvPr/>
        </p:nvSpPr>
        <p:spPr>
          <a:xfrm>
            <a:off x="1017916" y="2967335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indépendant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871C81-8FC9-4F0B-A3F8-B30DEDD36A90}"/>
              </a:ext>
            </a:extLst>
          </p:cNvPr>
          <p:cNvSpPr txBox="1"/>
          <p:nvPr/>
        </p:nvSpPr>
        <p:spPr>
          <a:xfrm>
            <a:off x="1017916" y="3881583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forte.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E6B08-E5C7-4DCB-933B-7B9F1DD13EFF}"/>
              </a:ext>
            </a:extLst>
          </p:cNvPr>
          <p:cNvSpPr txBox="1"/>
          <p:nvPr/>
        </p:nvSpPr>
        <p:spPr>
          <a:xfrm>
            <a:off x="1017916" y="4759823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sages 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29F6D6-8ED9-4B70-905E-DBF9D1256FE6}"/>
              </a:ext>
            </a:extLst>
          </p:cNvPr>
          <p:cNvSpPr txBox="1"/>
          <p:nvPr/>
        </p:nvSpPr>
        <p:spPr>
          <a:xfrm>
            <a:off x="1017915" y="5706356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êtes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20288C9-9E6B-4D40-8533-08BA72ADF8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65" y="641489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1" name="S14_1.wav"/>
            </a:hlinkClick>
            <a:extLst>
              <a:ext uri="{FF2B5EF4-FFF2-40B4-BE49-F238E27FC236}">
                <a16:creationId xmlns:a16="http://schemas.microsoft.com/office/drawing/2014/main" id="{CF663751-3C4D-4FDC-ADE8-68EC76BD29A6}"/>
              </a:ext>
            </a:extLst>
          </p:cNvPr>
          <p:cNvSpPr/>
          <p:nvPr/>
        </p:nvSpPr>
        <p:spPr>
          <a:xfrm>
            <a:off x="1218704" y="822639"/>
            <a:ext cx="3313306" cy="510034"/>
          </a:xfrm>
          <a:prstGeom prst="wedgeRoundRectCallout">
            <a:avLst>
              <a:gd name="adj1" fmla="val -63135"/>
              <a:gd name="adj2" fmla="val 1617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itle 4">
            <a:hlinkClick r:id="" action="ppaction://noaction">
              <a:snd r:embed="rId11" name="S14_1.wav"/>
            </a:hlinkClick>
            <a:extLst>
              <a:ext uri="{FF2B5EF4-FFF2-40B4-BE49-F238E27FC236}">
                <a16:creationId xmlns:a16="http://schemas.microsoft.com/office/drawing/2014/main" id="{1E2AFD20-2739-4B4B-BD64-9E86955261D6}"/>
              </a:ext>
            </a:extLst>
          </p:cNvPr>
          <p:cNvSpPr txBox="1">
            <a:spLocks/>
          </p:cNvSpPr>
          <p:nvPr/>
        </p:nvSpPr>
        <p:spPr>
          <a:xfrm>
            <a:off x="1207242" y="840403"/>
            <a:ext cx="3480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Écris en français.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678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cal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independ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_est_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sommes_sages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us_etes_importa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83E6B283-6804-45D2-B2C6-689CEEAC3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68996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silence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silence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travailler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strictes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malades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CC97CE3D-4E4B-4184-981E-0F8CF6799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B577771-6026-4BD1-A8EA-5981C5150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E649733-A63F-453F-955F-C3C8881E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BD5C3EB-95D5-462F-BA6B-E9AA77C8C965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FF086A-D638-41CE-B731-32A241896E31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7389E0-8B83-496D-85FF-7E6F91A6CA3B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69D73B-FC9A-4BE1-B7D8-46FA7AE33759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always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1C6875-0D06-406D-A8C3-D04AD9BF41FD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769D9B-9205-4046-8B16-29EBC7EAC685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(plural)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C2FBF8-A155-4988-B6B1-55BCF50AF738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(you, pl.)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FA2C5E-3FDA-4218-BDB3-88052B92BD51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AE45D3-03F5-4695-B1ED-9FB86EF38F9E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rarely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CEB-3CD6-4F3D-8183-17318B631035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often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EFDEBF-2C0A-4A99-90DD-996EA7727611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(we)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71BD8F-E372-48F1-8D95-393D88F9EADE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8BE9A1-E6EF-4E71-B353-A49CC0B53C98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strict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(f, pl.)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0BC8CA-6ADB-4617-A34F-D00575618176}"/>
              </a:ext>
            </a:extLst>
          </p:cNvPr>
          <p:cNvSpPr txBox="1"/>
          <p:nvPr/>
        </p:nvSpPr>
        <p:spPr>
          <a:xfrm>
            <a:off x="4695313" y="361137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22E837-7D83-40AC-9F7F-F84E81BF2D42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ill (m/f, pl.)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2500C4F-24F7-40DE-A85F-7CE92396B2A0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funny (m/f, pl.)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FEA86A-C7E7-437B-A77D-7265FBA4A287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naughty (f, pl.)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452E59-76C8-46E7-8B39-6C234F35DA35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 (f)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35ACC1-944F-44C1-AD4B-348198F2690F}"/>
              </a:ext>
            </a:extLst>
          </p:cNvPr>
          <p:cNvSpPr txBox="1"/>
          <p:nvPr/>
        </p:nvSpPr>
        <p:spPr>
          <a:xfrm>
            <a:off x="2313279" y="1877910"/>
            <a:ext cx="263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silence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6B7B223-1E3D-4F96-BC24-5EA1D3A3E290}"/>
              </a:ext>
            </a:extLst>
          </p:cNvPr>
          <p:cNvSpPr txBox="1"/>
          <p:nvPr/>
        </p:nvSpPr>
        <p:spPr>
          <a:xfrm>
            <a:off x="4693813" y="186508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work, working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33C4737-08AB-4ED7-86F3-A279DBC185E2}"/>
              </a:ext>
            </a:extLst>
          </p:cNvPr>
          <p:cNvSpPr txBox="1"/>
          <p:nvPr/>
        </p:nvSpPr>
        <p:spPr>
          <a:xfrm>
            <a:off x="7666976" y="18779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hate, hating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C56260-FC55-4551-B26F-E470A39995BF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silence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F8B6AE5-623C-452E-B251-021BDCCCCF4A}"/>
              </a:ext>
            </a:extLst>
          </p:cNvPr>
          <p:cNvSpPr txBox="1"/>
          <p:nvPr/>
        </p:nvSpPr>
        <p:spPr>
          <a:xfrm>
            <a:off x="4693811" y="1042129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play, playing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EDE85C8-264E-4BF2-A39C-9696DFE969EC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3F1C13D6-1D72-4CFD-B0D3-D771DBA37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03614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silence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silence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malades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CDA16EC-0ED9-48F6-8854-7A438FE5C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554A399-954D-4994-85B1-30B189804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B9FEBE-AF85-40A1-8955-92773C12D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5954C7-CE23-4DBE-A11F-6F647AA83004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A5174-37F0-4187-A736-EB35318B6FE8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CAB04-8D2A-4873-9ACA-2DBDE69693D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15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10" y="125056"/>
            <a:ext cx="1467348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[u]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93CFF18-6F03-42E6-8EC5-E7D5488B5E2E}"/>
              </a:ext>
            </a:extLst>
          </p:cNvPr>
          <p:cNvSpPr/>
          <p:nvPr/>
        </p:nvSpPr>
        <p:spPr>
          <a:xfrm>
            <a:off x="629377" y="1927244"/>
            <a:ext cx="223723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AFC1BFF-5682-4A7B-B6E4-150D93E99872}"/>
              </a:ext>
            </a:extLst>
          </p:cNvPr>
          <p:cNvSpPr/>
          <p:nvPr/>
        </p:nvSpPr>
        <p:spPr>
          <a:xfrm>
            <a:off x="5326635" y="1939042"/>
            <a:ext cx="37259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2" descr="boy pointing to a girl">
            <a:extLst>
              <a:ext uri="{FF2B5EF4-FFF2-40B4-BE49-F238E27FC236}">
                <a16:creationId xmlns:a16="http://schemas.microsoft.com/office/drawing/2014/main" id="{17F7B7FC-149B-40CA-90B0-8F52EE2C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42" y="4313700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roup of children">
            <a:extLst>
              <a:ext uri="{FF2B5EF4-FFF2-40B4-BE49-F238E27FC236}">
                <a16:creationId xmlns:a16="http://schemas.microsoft.com/office/drawing/2014/main" id="{7E097D7A-6345-4E72-B437-06CBB219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92" y="3960750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52EF94EC-1187-4AD8-B5D3-96056F93D3A2}"/>
              </a:ext>
            </a:extLst>
          </p:cNvPr>
          <p:cNvSpPr/>
          <p:nvPr/>
        </p:nvSpPr>
        <p:spPr>
          <a:xfrm>
            <a:off x="5889746" y="117421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u">
            <a:hlinkClick r:id="" action="ppaction://media"/>
            <a:extLst>
              <a:ext uri="{FF2B5EF4-FFF2-40B4-BE49-F238E27FC236}">
                <a16:creationId xmlns:a16="http://schemas.microsoft.com/office/drawing/2014/main" id="{649213C6-54E5-4882-85A6-F916CC146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7626" y="176334"/>
            <a:ext cx="2301459" cy="1726094"/>
          </a:xfrm>
          <a:prstGeom prst="rect">
            <a:avLst/>
          </a:prstGeom>
        </p:spPr>
      </p:pic>
      <p:pic>
        <p:nvPicPr>
          <p:cNvPr id="4" name="tu">
            <a:hlinkClick r:id="" action="ppaction://media"/>
            <a:extLst>
              <a:ext uri="{FF2B5EF4-FFF2-40B4-BE49-F238E27FC236}">
                <a16:creationId xmlns:a16="http://schemas.microsoft.com/office/drawing/2014/main" id="{1DAEFF89-04EA-441A-947E-4822818B9F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87626" y="2012423"/>
            <a:ext cx="2301459" cy="1726094"/>
          </a:xfrm>
          <a:prstGeom prst="rect">
            <a:avLst/>
          </a:prstGeom>
        </p:spPr>
      </p:pic>
      <p:pic>
        <p:nvPicPr>
          <p:cNvPr id="5" name="ou">
            <a:hlinkClick r:id="" action="ppaction://media"/>
            <a:extLst>
              <a:ext uri="{FF2B5EF4-FFF2-40B4-BE49-F238E27FC236}">
                <a16:creationId xmlns:a16="http://schemas.microsoft.com/office/drawing/2014/main" id="{4190BDDF-231A-48DE-B22D-086F7AAAB4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18421" y="171715"/>
            <a:ext cx="2328675" cy="1746506"/>
          </a:xfrm>
          <a:prstGeom prst="rect">
            <a:avLst/>
          </a:prstGeom>
        </p:spPr>
      </p:pic>
      <p:pic>
        <p:nvPicPr>
          <p:cNvPr id="6" name="nous">
            <a:hlinkClick r:id="" action="ppaction://media"/>
            <a:extLst>
              <a:ext uri="{FF2B5EF4-FFF2-40B4-BE49-F238E27FC236}">
                <a16:creationId xmlns:a16="http://schemas.microsoft.com/office/drawing/2014/main" id="{59AF1121-E5F0-4C92-849A-FB64547C19E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2445" y="1982686"/>
            <a:ext cx="2328675" cy="1746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D38AC50-A2F6-49DE-9A1E-A0F093256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19748"/>
              </p:ext>
            </p:extLst>
          </p:nvPr>
        </p:nvGraphicFramePr>
        <p:xfrm>
          <a:off x="214210" y="823463"/>
          <a:ext cx="9970740" cy="531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860">
                  <a:extLst>
                    <a:ext uri="{9D8B030D-6E8A-4147-A177-3AD203B41FA5}">
                      <a16:colId xmlns:a16="http://schemas.microsoft.com/office/drawing/2014/main" val="2317160534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92605174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198127909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1413005132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916668379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197878774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28065896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784839498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171281175"/>
                    </a:ext>
                  </a:extLst>
                </a:gridCol>
              </a:tblGrid>
              <a:tr h="531088"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203897"/>
                  </a:ext>
                </a:extLst>
              </a:tr>
            </a:tbl>
          </a:graphicData>
        </a:graphic>
      </p:graphicFrame>
      <p:sp>
        <p:nvSpPr>
          <p:cNvPr id="34" name="Action Button: Blank 33">
            <a:hlinkClick r:id="" action="ppaction://noaction" highlightClick="1">
              <a:snd r:embed="rId3" name="soupe.wav"/>
            </a:hlinkClick>
            <a:extLst>
              <a:ext uri="{FF2B5EF4-FFF2-40B4-BE49-F238E27FC236}">
                <a16:creationId xmlns:a16="http://schemas.microsoft.com/office/drawing/2014/main" id="{AAFD5BE1-EC68-4769-A85C-60C9402F9512}"/>
              </a:ext>
            </a:extLst>
          </p:cNvPr>
          <p:cNvSpPr/>
          <p:nvPr/>
        </p:nvSpPr>
        <p:spPr>
          <a:xfrm>
            <a:off x="287469" y="87471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4" name="couleur.wav"/>
            </a:hlinkClick>
            <a:extLst>
              <a:ext uri="{FF2B5EF4-FFF2-40B4-BE49-F238E27FC236}">
                <a16:creationId xmlns:a16="http://schemas.microsoft.com/office/drawing/2014/main" id="{6EE1525E-8CC9-4426-B985-72DAB5E5A220}"/>
              </a:ext>
            </a:extLst>
          </p:cNvPr>
          <p:cNvSpPr/>
          <p:nvPr/>
        </p:nvSpPr>
        <p:spPr>
          <a:xfrm>
            <a:off x="1394551" y="87667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5" name="culture.wav"/>
            </a:hlinkClick>
            <a:extLst>
              <a:ext uri="{FF2B5EF4-FFF2-40B4-BE49-F238E27FC236}">
                <a16:creationId xmlns:a16="http://schemas.microsoft.com/office/drawing/2014/main" id="{F9A3180A-CFE3-4508-A8BC-BDCCBFCBD684}"/>
              </a:ext>
            </a:extLst>
          </p:cNvPr>
          <p:cNvSpPr/>
          <p:nvPr/>
        </p:nvSpPr>
        <p:spPr>
          <a:xfrm>
            <a:off x="2501633" y="89177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6" name="souvenir.wav"/>
            </a:hlinkClick>
            <a:extLst>
              <a:ext uri="{FF2B5EF4-FFF2-40B4-BE49-F238E27FC236}">
                <a16:creationId xmlns:a16="http://schemas.microsoft.com/office/drawing/2014/main" id="{FC93587F-F00B-4535-A00A-42363776E913}"/>
              </a:ext>
            </a:extLst>
          </p:cNvPr>
          <p:cNvSpPr/>
          <p:nvPr/>
        </p:nvSpPr>
        <p:spPr>
          <a:xfrm>
            <a:off x="3608715" y="88088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7" name="urgent.wav"/>
            </a:hlinkClick>
            <a:extLst>
              <a:ext uri="{FF2B5EF4-FFF2-40B4-BE49-F238E27FC236}">
                <a16:creationId xmlns:a16="http://schemas.microsoft.com/office/drawing/2014/main" id="{C1F6880D-64A3-48EF-8675-F14C2F7E71DB}"/>
              </a:ext>
            </a:extLst>
          </p:cNvPr>
          <p:cNvSpPr/>
          <p:nvPr/>
        </p:nvSpPr>
        <p:spPr>
          <a:xfrm>
            <a:off x="4715797" y="89177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8" name="aventure.wav"/>
            </a:hlinkClick>
            <a:extLst>
              <a:ext uri="{FF2B5EF4-FFF2-40B4-BE49-F238E27FC236}">
                <a16:creationId xmlns:a16="http://schemas.microsoft.com/office/drawing/2014/main" id="{D0642288-3D9D-412F-8FC4-37C3A345DE83}"/>
              </a:ext>
            </a:extLst>
          </p:cNvPr>
          <p:cNvSpPr/>
          <p:nvPr/>
        </p:nvSpPr>
        <p:spPr>
          <a:xfrm>
            <a:off x="5822879" y="89291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9" name="publicite.wav"/>
            </a:hlinkClick>
            <a:extLst>
              <a:ext uri="{FF2B5EF4-FFF2-40B4-BE49-F238E27FC236}">
                <a16:creationId xmlns:a16="http://schemas.microsoft.com/office/drawing/2014/main" id="{FF081325-A534-4B26-9C2C-4D6A76BDFBEE}"/>
              </a:ext>
            </a:extLst>
          </p:cNvPr>
          <p:cNvSpPr/>
          <p:nvPr/>
        </p:nvSpPr>
        <p:spPr>
          <a:xfrm>
            <a:off x="6929961" y="8979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10" name="groupe.wav"/>
            </a:hlinkClick>
            <a:extLst>
              <a:ext uri="{FF2B5EF4-FFF2-40B4-BE49-F238E27FC236}">
                <a16:creationId xmlns:a16="http://schemas.microsoft.com/office/drawing/2014/main" id="{B98143CD-8D60-4375-B8E1-263A9A675125}"/>
              </a:ext>
            </a:extLst>
          </p:cNvPr>
          <p:cNvSpPr/>
          <p:nvPr/>
        </p:nvSpPr>
        <p:spPr>
          <a:xfrm>
            <a:off x="8037043" y="8870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1" name="calculer.wav"/>
            </a:hlinkClick>
            <a:extLst>
              <a:ext uri="{FF2B5EF4-FFF2-40B4-BE49-F238E27FC236}">
                <a16:creationId xmlns:a16="http://schemas.microsoft.com/office/drawing/2014/main" id="{0DD2DCAE-029E-4056-B0D1-52F3BE0E3926}"/>
              </a:ext>
            </a:extLst>
          </p:cNvPr>
          <p:cNvSpPr/>
          <p:nvPr/>
        </p:nvSpPr>
        <p:spPr>
          <a:xfrm>
            <a:off x="9144125" y="8979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FB6461-A769-4080-881C-574BE37687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53" y="3429000"/>
            <a:ext cx="2994337" cy="1030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88EAC-D15A-415D-AC20-7423E5193E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26" y="3252595"/>
            <a:ext cx="4074093" cy="114375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182F69D-23D5-46B4-AE27-40A6B46093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22" y="3313575"/>
            <a:ext cx="3854946" cy="1021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94D75-DCC1-40B6-AD4C-88A54C0464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22" y="3239081"/>
            <a:ext cx="4241270" cy="1041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F449D-1523-4FA3-87BC-7BA379E95C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96" y="3429000"/>
            <a:ext cx="4291951" cy="77420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E6A7AB1-C7F0-49BA-8EF2-E4BAA9B093F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58" y="3386126"/>
            <a:ext cx="3286125" cy="100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4F39E3-6327-41C0-BBA8-D142FD4618E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52" y="3013530"/>
            <a:ext cx="4078567" cy="1391892"/>
          </a:xfrm>
          <a:prstGeom prst="rect">
            <a:avLst/>
          </a:prstGeom>
        </p:spPr>
      </p:pic>
      <p:pic>
        <p:nvPicPr>
          <p:cNvPr id="22" name="Picture 21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86BDF7E2-7F69-4662-9498-6693F5E586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85" y="3238511"/>
            <a:ext cx="3348423" cy="908308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8B66950C-D907-40C4-9995-1C4399C292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28" y="3049657"/>
            <a:ext cx="4152381" cy="1079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D858DE-F845-47A7-97A6-7522FC3A80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6381" y="1911997"/>
            <a:ext cx="3894355" cy="44923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A2C8DAA-E83B-4E9B-9F88-D61F16F185A3}"/>
              </a:ext>
            </a:extLst>
          </p:cNvPr>
          <p:cNvSpPr/>
          <p:nvPr/>
        </p:nvSpPr>
        <p:spPr>
          <a:xfrm>
            <a:off x="9839117" y="3202514"/>
            <a:ext cx="2401619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9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[</a:t>
            </a:r>
            <a:r>
              <a:rPr lang="en-US" sz="9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ou</a:t>
            </a:r>
            <a:r>
              <a:rPr lang="en-US" sz="9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F1F310-8D75-45AE-9699-2A9A85E7D6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1" y="1911997"/>
            <a:ext cx="3894355" cy="444642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76BF67-7DD4-4A64-844D-8E31385B94E3}"/>
              </a:ext>
            </a:extLst>
          </p:cNvPr>
          <p:cNvSpPr/>
          <p:nvPr/>
        </p:nvSpPr>
        <p:spPr>
          <a:xfrm>
            <a:off x="503637" y="3112826"/>
            <a:ext cx="164660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9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[u]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0118B19D-845C-4995-99C8-3CBC9C3AB6A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65351" y="-20597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hlinkClick r:id="" action="ppaction://noaction">
              <a:snd r:embed="rId25" name="T1_W5F_2.1.wav"/>
            </a:hlinkClick>
            <a:extLst>
              <a:ext uri="{FF2B5EF4-FFF2-40B4-BE49-F238E27FC236}">
                <a16:creationId xmlns:a16="http://schemas.microsoft.com/office/drawing/2014/main" id="{B6622C53-50BD-40BA-83A1-C3F1F838840B}"/>
              </a:ext>
            </a:extLst>
          </p:cNvPr>
          <p:cNvSpPr/>
          <p:nvPr/>
        </p:nvSpPr>
        <p:spPr>
          <a:xfrm>
            <a:off x="4072584" y="8889"/>
            <a:ext cx="6877991" cy="621684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CustomShape 7">
            <a:hlinkClick r:id="" action="ppaction://noaction">
              <a:snd r:embed="rId25" name="T1_W5F_2.1.wav"/>
            </a:hlinkClick>
            <a:extLst>
              <a:ext uri="{FF2B5EF4-FFF2-40B4-BE49-F238E27FC236}">
                <a16:creationId xmlns:a16="http://schemas.microsoft.com/office/drawing/2014/main" id="{6708A1E1-1D9A-439B-AFC9-0BBAEDE5D541}"/>
              </a:ext>
            </a:extLst>
          </p:cNvPr>
          <p:cNvSpPr/>
          <p:nvPr/>
        </p:nvSpPr>
        <p:spPr>
          <a:xfrm>
            <a:off x="4072584" y="62533"/>
            <a:ext cx="66509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63659 0.0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63659 0.031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80247 0.030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30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81784 0.041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85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76055 0.009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76055 0.0099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76055 0.0099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81784 0.1502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85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76055 0.0099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86369" y="805937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toujours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391996" y="4732362"/>
            <a:ext cx="324311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malades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often ill.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hlinkClick r:id="" action="ppaction://noaction">
              <a:snd r:embed="rId3" name="vous_etes_souvent_malades.wav"/>
            </a:hlinkClick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88600" y="2352354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malades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peech Bubble: Rectangle with Corners Rounded 29">
            <a:hlinkClick r:id="" action="ppaction://noaction">
              <a:snd r:embed="rId5" name="FS6i.wav"/>
            </a:hlinkClick>
            <a:extLst>
              <a:ext uri="{FF2B5EF4-FFF2-40B4-BE49-F238E27FC236}">
                <a16:creationId xmlns:a16="http://schemas.microsoft.com/office/drawing/2014/main" id="{1C9A5D5D-08F7-4761-AC66-F68DD7EF670A}"/>
              </a:ext>
            </a:extLst>
          </p:cNvPr>
          <p:cNvSpPr/>
          <p:nvPr/>
        </p:nvSpPr>
        <p:spPr>
          <a:xfrm>
            <a:off x="3752436" y="169319"/>
            <a:ext cx="2556719" cy="474368"/>
          </a:xfrm>
          <a:prstGeom prst="wedgeRoundRectCallout">
            <a:avLst>
              <a:gd name="adj1" fmla="val -58071"/>
              <a:gd name="adj2" fmla="val 1930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5" name="FS6i.wav"/>
            </a:hlinkClick>
            <a:extLst>
              <a:ext uri="{FF2B5EF4-FFF2-40B4-BE49-F238E27FC236}">
                <a16:creationId xmlns:a16="http://schemas.microsoft.com/office/drawing/2014/main" id="{541D2EFC-EA91-45B4-8A59-AFA58E505EC7}"/>
              </a:ext>
            </a:extLst>
          </p:cNvPr>
          <p:cNvSpPr txBox="1"/>
          <p:nvPr/>
        </p:nvSpPr>
        <p:spPr>
          <a:xfrm>
            <a:off x="3811041" y="181262"/>
            <a:ext cx="246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CE9D2E0A-5160-4646-87AA-A47EC15A0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9139" y="14842"/>
            <a:ext cx="83394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etes_souvent_mala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0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391996" y="4732362"/>
            <a:ext cx="324311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maintenant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879577" y="5870853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now pleased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16881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maintenant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contents.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9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mmes_maintenant_cont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90174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prudents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toujours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684421" y="4732362"/>
            <a:ext cx="19506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prêts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798376" y="5804844"/>
            <a:ext cx="222016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rarement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rarely careful!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991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rarement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prudents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7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etes_rarement_prud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90174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085620" y="5137070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petits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684421" y="4732362"/>
            <a:ext cx="19506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5444316" y="5804844"/>
            <a:ext cx="157422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short but you (all) are tall.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991" y="2316881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 petits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mais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v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grands.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6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mmes_petits_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789738" y="3038167"/>
            <a:ext cx="1115622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085620" y="5137070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5055079" y="1115274"/>
            <a:ext cx="135778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5444316" y="5804844"/>
            <a:ext cx="157422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are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slow but you are also strong.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991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lent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fort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aussi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046AE4-C85A-49F5-B381-C1F462272EB8}"/>
              </a:ext>
            </a:extLst>
          </p:cNvPr>
          <p:cNvSpPr/>
          <p:nvPr/>
        </p:nvSpPr>
        <p:spPr>
          <a:xfrm>
            <a:off x="2347549" y="4847420"/>
            <a:ext cx="134048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lent_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5" grpId="0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677529" y="3038167"/>
            <a:ext cx="2227831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6955717" y="5475202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734536" y="1132247"/>
            <a:ext cx="169056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258423" y="5841260"/>
            <a:ext cx="1963464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toujours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721425" y="2485972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young and often funny.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76997" y="2356017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CC45D4B9-FE7F-4A56-8EBC-FF092E2352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046AE4-C85A-49F5-B381-C1F462272EB8}"/>
              </a:ext>
            </a:extLst>
          </p:cNvPr>
          <p:cNvSpPr/>
          <p:nvPr/>
        </p:nvSpPr>
        <p:spPr>
          <a:xfrm>
            <a:off x="1684421" y="4847420"/>
            <a:ext cx="200361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4363DB-DB3C-401C-AB25-2B09F53F8A09}"/>
              </a:ext>
            </a:extLst>
          </p:cNvPr>
          <p:cNvSpPr/>
          <p:nvPr/>
        </p:nvSpPr>
        <p:spPr>
          <a:xfrm>
            <a:off x="8741555" y="4456587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19976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etes_jeunes_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4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1906</Words>
  <Application>Microsoft Office PowerPoint</Application>
  <PresentationFormat>Widescreen</PresentationFormat>
  <Paragraphs>362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Describing me and others </vt:lpstr>
      <vt:lpstr>[u] </vt:lpstr>
      <vt:lpstr>Follow up 1: </vt:lpstr>
      <vt:lpstr>Follow up 2:</vt:lpstr>
      <vt:lpstr>Follow up 2:</vt:lpstr>
      <vt:lpstr>Follow up 2:</vt:lpstr>
      <vt:lpstr>Follow up 2:</vt:lpstr>
      <vt:lpstr>Follow up 2:</vt:lpstr>
      <vt:lpstr>Follow up 2:</vt:lpstr>
      <vt:lpstr>Follow up 3: </vt:lpstr>
      <vt:lpstr>Describing more than one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53</cp:revision>
  <dcterms:created xsi:type="dcterms:W3CDTF">2021-06-12T06:20:35Z</dcterms:created>
  <dcterms:modified xsi:type="dcterms:W3CDTF">2023-07-09T08:09:20Z</dcterms:modified>
</cp:coreProperties>
</file>