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18"/>
  </p:notesMasterIdLst>
  <p:sldIdLst>
    <p:sldId id="257" r:id="rId5"/>
    <p:sldId id="377" r:id="rId6"/>
    <p:sldId id="447" r:id="rId7"/>
    <p:sldId id="376" r:id="rId8"/>
    <p:sldId id="299" r:id="rId9"/>
    <p:sldId id="371" r:id="rId10"/>
    <p:sldId id="300" r:id="rId11"/>
    <p:sldId id="301" r:id="rId12"/>
    <p:sldId id="445" r:id="rId13"/>
    <p:sldId id="446" r:id="rId14"/>
    <p:sldId id="297" r:id="rId15"/>
    <p:sldId id="357" r:id="rId16"/>
    <p:sldId id="44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012" autoAdjust="0"/>
  </p:normalViewPr>
  <p:slideViewPr>
    <p:cSldViewPr snapToGrid="0">
      <p:cViewPr>
        <p:scale>
          <a:sx n="39" d="100"/>
          <a:sy n="39" d="100"/>
        </p:scale>
        <p:origin x="1570" y="81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08/07/2023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21600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0" indent="-216000">
              <a:lnSpc>
                <a:spcPct val="100000"/>
              </a:lnSpc>
            </a:pPr>
            <a:r>
              <a:rPr lang="en-GB" sz="1800" b="1" strike="noStrike" spc="-1" dirty="0">
                <a:solidFill>
                  <a:srgbClr val="002060"/>
                </a:solidFill>
                <a:latin typeface="Century Gothic"/>
                <a:ea typeface="Century Gothic"/>
              </a:rPr>
              <a:t>Phonics:  </a:t>
            </a:r>
            <a:r>
              <a:rPr lang="en-GB" sz="1800" b="0" strike="noStrike" spc="-1" dirty="0">
                <a:solidFill>
                  <a:srgbClr val="002060"/>
                </a:solidFill>
                <a:latin typeface="Century Gothic"/>
                <a:ea typeface="Century Gothic"/>
              </a:rPr>
              <a:t>revisit Sound-Spelling Correspondence (SSC) [</a:t>
            </a:r>
            <a:r>
              <a:rPr lang="en-GB" sz="1800" b="0" strike="noStrike" spc="-1" dirty="0" err="1">
                <a:solidFill>
                  <a:srgbClr val="002060"/>
                </a:solidFill>
                <a:latin typeface="Century Gothic"/>
                <a:ea typeface="Century Gothic"/>
              </a:rPr>
              <a:t>i</a:t>
            </a:r>
            <a:r>
              <a:rPr lang="en-GB" sz="1800" b="0" strike="noStrike" spc="-1" dirty="0">
                <a:solidFill>
                  <a:srgbClr val="002060"/>
                </a:solidFill>
                <a:latin typeface="Century Gothic"/>
                <a:ea typeface="Century Gothic"/>
              </a:rPr>
              <a:t>] [(a)in] and introduce [</a:t>
            </a:r>
            <a:r>
              <a:rPr lang="en-GB" sz="1800" b="0" strike="noStrike" spc="-1" dirty="0" err="1">
                <a:solidFill>
                  <a:srgbClr val="002060"/>
                </a:solidFill>
                <a:latin typeface="Century Gothic"/>
                <a:ea typeface="Century Gothic"/>
              </a:rPr>
              <a:t>im</a:t>
            </a:r>
            <a:r>
              <a:rPr lang="en-GB" sz="1800" b="0" strike="noStrike" spc="-1" dirty="0">
                <a:solidFill>
                  <a:srgbClr val="002060"/>
                </a:solidFill>
                <a:latin typeface="Century Gothic"/>
                <a:ea typeface="Century Gothic"/>
              </a:rPr>
              <a:t>] </a:t>
            </a:r>
            <a:r>
              <a:rPr lang="it-IT" sz="1800" b="0" i="1" strike="noStrike" spc="-1" dirty="0">
                <a:solidFill>
                  <a:srgbClr val="002060"/>
                </a:solidFill>
                <a:latin typeface="Century Gothic"/>
                <a:ea typeface="Century Gothic"/>
              </a:rPr>
              <a:t>midi [2483] train [232] simple [212]</a:t>
            </a:r>
          </a:p>
          <a:p>
            <a:pPr marL="0" indent="-216000">
              <a:lnSpc>
                <a:spcPct val="100000"/>
              </a:lnSpc>
            </a:pPr>
            <a:br>
              <a:rPr lang="it-IT" sz="1800" b="1" strike="noStrike" spc="-1" dirty="0">
                <a:solidFill>
                  <a:srgbClr val="002060"/>
                </a:solidFill>
                <a:latin typeface="Century Gothic"/>
                <a:ea typeface="Century Gothic"/>
              </a:rPr>
            </a:b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0" i="1" strike="noStrike" spc="-1" dirty="0">
                <a:solidFill>
                  <a:srgbClr val="002060"/>
                </a:solidFill>
                <a:latin typeface="Century Gothic"/>
                <a:ea typeface="Century Gothic"/>
              </a:rPr>
              <a:t>mois [179] janvier [939] février [1139] mars [868] avril [1022] mai [943] juin [931] juillet [1326] aout [1445] septembre [944] octobre [826] novembre [982] décembre [891] quand [119] anniversaire [2043] treize [3285] quatorze [3359] quinze [1472] seize [3285] dix-sept [3812] dix-huit [3592] dix-neuf [4851] vingt [1273] vingt-et-un [1273/6/3] vingt-deux, vingt-trois vingt-quatre vingt-cinq vingt-six vingt-sept vingt-huit vingt-neuf trente [1646]</a:t>
            </a:r>
            <a:br>
              <a:rPr lang="fr-FR" sz="1800" b="0" i="1" strike="noStrike" spc="-1" dirty="0">
                <a:solidFill>
                  <a:srgbClr val="002060"/>
                </a:solidFill>
                <a:latin typeface="Century Gothic"/>
                <a:ea typeface="Century Gothic"/>
              </a:rPr>
            </a:br>
            <a:br>
              <a:rPr lang="fr-FR" sz="1800" b="0" i="1" strike="noStrike" spc="-1" dirty="0">
                <a:solidFill>
                  <a:srgbClr val="002060"/>
                </a:solidFill>
                <a:latin typeface="Century Gothic"/>
                <a:ea typeface="Century Gothic"/>
              </a:rPr>
            </a:br>
            <a:r>
              <a:rPr lang="fr-FR" sz="1800" b="0" i="0" strike="noStrike" spc="-1" dirty="0" err="1">
                <a:solidFill>
                  <a:srgbClr val="002060"/>
                </a:solidFill>
                <a:latin typeface="Century Gothic"/>
                <a:ea typeface="Century Gothic"/>
              </a:rPr>
              <a:t>Revisit</a:t>
            </a:r>
            <a:r>
              <a:rPr lang="fr-FR" sz="1800" b="0" i="0" strike="noStrike" spc="-1" dirty="0">
                <a:solidFill>
                  <a:srgbClr val="002060"/>
                </a:solidFill>
                <a:latin typeface="Century Gothic"/>
                <a:ea typeface="Century Gothic"/>
              </a:rPr>
              <a:t> 1: --</a:t>
            </a:r>
            <a:br>
              <a:rPr lang="fr-FR" sz="1800" b="0" i="1" strike="noStrike" spc="-1" dirty="0">
                <a:solidFill>
                  <a:srgbClr val="002060"/>
                </a:solidFill>
                <a:latin typeface="Century Gothic"/>
                <a:ea typeface="Century Gothic"/>
              </a:rPr>
            </a:br>
            <a:r>
              <a:rPr lang="fr-FR" sz="1800" b="0" i="0" strike="noStrike" spc="-1" dirty="0" err="1">
                <a:solidFill>
                  <a:srgbClr val="002060"/>
                </a:solidFill>
                <a:latin typeface="Century Gothic"/>
                <a:ea typeface="Century Gothic"/>
              </a:rPr>
              <a:t>Revisit</a:t>
            </a:r>
            <a:r>
              <a:rPr lang="fr-FR" sz="1800" b="0" i="0" strike="noStrike" spc="-1" dirty="0">
                <a:solidFill>
                  <a:srgbClr val="002060"/>
                </a:solidFill>
                <a:latin typeface="Century Gothic"/>
                <a:ea typeface="Century Gothic"/>
              </a:rPr>
              <a:t> 2: --</a:t>
            </a:r>
          </a:p>
          <a:p>
            <a:pPr marL="216000" indent="-216000">
              <a:lnSpc>
                <a:spcPct val="100000"/>
              </a:lnSpc>
            </a:pPr>
            <a:r>
              <a:rPr lang="en-GB" sz="1600" dirty="0">
                <a:solidFill>
                  <a:schemeClr val="dk1"/>
                </a:solidFill>
                <a:effectLst/>
                <a:latin typeface="Century Gothic" panose="020B0502020202020204" pitchFamily="34" charset="0"/>
                <a:ea typeface="+mn-ea"/>
                <a:cs typeface="+mn-cs"/>
              </a:rPr>
              <a:t>(</a:t>
            </a:r>
            <a:r>
              <a:rPr lang="en-GB" sz="1600" b="1" dirty="0">
                <a:solidFill>
                  <a:schemeClr val="dk1"/>
                </a:solidFill>
                <a:effectLst/>
                <a:latin typeface="Century Gothic" panose="020B0502020202020204" pitchFamily="34" charset="0"/>
                <a:ea typeface="+mn-ea"/>
                <a:cs typeface="+mn-cs"/>
              </a:rPr>
              <a:t>Note</a:t>
            </a:r>
            <a:r>
              <a:rPr lang="en-GB" sz="1600" dirty="0">
                <a:solidFill>
                  <a:schemeClr val="dk1"/>
                </a:solidFill>
                <a:effectLst/>
                <a:latin typeface="Century Gothic" panose="020B0502020202020204" pitchFamily="34" charset="0"/>
                <a:ea typeface="+mn-ea"/>
                <a:cs typeface="+mn-cs"/>
              </a:rPr>
              <a:t>: there are no revisited vocabulary sets this week).</a:t>
            </a:r>
            <a:br>
              <a:rPr lang="en-GB" sz="1600" dirty="0">
                <a:solidFill>
                  <a:schemeClr val="dk1"/>
                </a:solidFill>
                <a:effectLst/>
                <a:latin typeface="Century Gothic" panose="020B0502020202020204" pitchFamily="34" charset="0"/>
                <a:ea typeface="+mn-ea"/>
                <a:cs typeface="+mn-cs"/>
              </a:rPr>
            </a:br>
            <a:endParaRPr lang="en-GB" sz="1600" dirty="0">
              <a:solidFill>
                <a:schemeClr val="dk1"/>
              </a:solidFill>
              <a:effectLst/>
              <a:latin typeface="Century Gothic" panose="020B0502020202020204" pitchFamily="34" charset="0"/>
              <a:ea typeface="+mn-ea"/>
              <a:cs typeface="+mn-cs"/>
            </a:endParaRP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Read the title.</a:t>
            </a:r>
          </a:p>
          <a:p>
            <a:pPr marL="228600" indent="-228600">
              <a:buAutoNum type="arabicPeriod"/>
            </a:pPr>
            <a:r>
              <a:rPr lang="en-GB" dirty="0"/>
              <a:t>Tell pupils they are going to conduct a survey in the class on birthdays.</a:t>
            </a:r>
          </a:p>
          <a:p>
            <a:pPr marL="228600" indent="-228600">
              <a:buAutoNum type="arabicPeriod"/>
            </a:pPr>
            <a:r>
              <a:rPr lang="en-GB" dirty="0"/>
              <a:t>Elicit the questions from pupils using the hints.</a:t>
            </a:r>
          </a:p>
          <a:p>
            <a:pPr marL="228600" indent="-228600">
              <a:buAutoNum type="arabicPeriod"/>
            </a:pPr>
            <a:r>
              <a:rPr lang="en-GB" dirty="0"/>
              <a:t>Then click to bring up a sample answer (‘</a:t>
            </a:r>
            <a:r>
              <a:rPr kumimoji="0" lang="en-GB" sz="1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Calibri" panose="020F0502020204030204" pitchFamily="34" charset="0"/>
              </a:rPr>
              <a:t>Mon </a:t>
            </a:r>
            <a:r>
              <a:rPr kumimoji="0" lang="en-GB" sz="12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Calibri" panose="020F0502020204030204" pitchFamily="34" charset="0"/>
              </a:rPr>
              <a:t>anniversaire</a:t>
            </a:r>
            <a:r>
              <a:rPr kumimoji="0" lang="en-GB" sz="1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Calibri" panose="020F0502020204030204" pitchFamily="34" charset="0"/>
              </a:rPr>
              <a:t> </a:t>
            </a:r>
            <a:r>
              <a:rPr kumimoji="0" lang="en-GB" sz="12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Calibri" panose="020F0502020204030204" pitchFamily="34" charset="0"/>
              </a:rPr>
              <a:t>est</a:t>
            </a:r>
            <a:r>
              <a:rPr kumimoji="0" lang="en-GB" sz="1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Calibri" panose="020F0502020204030204" pitchFamily="34" charset="0"/>
              </a:rPr>
              <a:t> le 5 </a:t>
            </a:r>
            <a:r>
              <a:rPr kumimoji="0" lang="en-GB" sz="12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Calibri" panose="020F0502020204030204" pitchFamily="34" charset="0"/>
              </a:rPr>
              <a:t>septembre</a:t>
            </a:r>
            <a:r>
              <a:rPr lang="en-GB" dirty="0"/>
              <a:t>’). Click x1 to model how to use the survey sheet (a 5 will appear).</a:t>
            </a:r>
          </a:p>
          <a:p>
            <a:pPr marL="228600" indent="-228600">
              <a:buAutoNum type="arabicPeriod"/>
            </a:pPr>
            <a:r>
              <a:rPr lang="en-GB" dirty="0"/>
              <a:t>Tell pupils they have 5 minutes to ask as many pupils in the class about their birthdays. They should aim to ask and answer the questions, from memory, by the end of the survey.</a:t>
            </a:r>
          </a:p>
          <a:p>
            <a:pPr marL="0" indent="0">
              <a:buNone/>
            </a:pPr>
            <a:endParaRPr lang="en-GB" b="0" dirty="0"/>
          </a:p>
          <a:p>
            <a:pPr marL="0" indent="0">
              <a:buNone/>
            </a:pPr>
            <a:r>
              <a:rPr lang="en-GB" b="1" dirty="0"/>
              <a:t>! </a:t>
            </a:r>
            <a:r>
              <a:rPr lang="en-GB" b="0" dirty="0"/>
              <a:t>Encourage pupils to attempt to answer the question from memory </a:t>
            </a:r>
          </a:p>
          <a:p>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rgbClr val="1F3864"/>
                </a:solidFill>
                <a:effectLst/>
                <a:latin typeface="docs-Century Gothic"/>
                <a:ea typeface="Calibri" panose="020F0502020204030204" pitchFamily="34" charset="0"/>
              </a:rPr>
              <a:t>Frequency of unknown vocabulary and cognates</a:t>
            </a:r>
            <a:r>
              <a:rPr lang="en-GB" sz="1200" b="0" i="0" u="none" strike="noStrike" dirty="0">
                <a:solidFill>
                  <a:srgbClr val="1F3864"/>
                </a:solidFill>
                <a:effectLst/>
                <a:latin typeface="docs-Century Gothic"/>
                <a:ea typeface="Calibri" panose="020F0502020204030204" pitchFamily="34" charset="0"/>
              </a:rPr>
              <a:t>: </a:t>
            </a:r>
            <a:br>
              <a:rPr lang="en-GB" sz="1200" b="0" i="0" u="none" strike="noStrike" dirty="0">
                <a:solidFill>
                  <a:srgbClr val="1F3864"/>
                </a:solidFill>
                <a:effectLst/>
                <a:latin typeface="docs-Century Gothic"/>
                <a:ea typeface="Calibri" panose="020F0502020204030204" pitchFamily="34" charset="0"/>
              </a:rPr>
            </a:br>
            <a:r>
              <a:rPr lang="en-GB" sz="1200" b="1" dirty="0" err="1">
                <a:solidFill>
                  <a:srgbClr val="002060"/>
                </a:solidFill>
                <a:latin typeface="Century Gothic" panose="020B0502020202020204" pitchFamily="34" charset="0"/>
              </a:rPr>
              <a:t>enquête</a:t>
            </a:r>
            <a:r>
              <a:rPr lang="en-GB" sz="1200" b="0" i="0" u="none" strike="noStrike" dirty="0">
                <a:solidFill>
                  <a:srgbClr val="1F3864"/>
                </a:solidFill>
                <a:effectLst/>
                <a:latin typeface="docs-Century Gothic"/>
                <a:ea typeface="Calibri" panose="020F0502020204030204" pitchFamily="34" charset="0"/>
              </a:rPr>
              <a:t> [866]</a:t>
            </a:r>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1032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6-8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 practise written production of dates (numbers and months) and use of ‘le’ with dates with numbers (and no days).</a:t>
            </a:r>
            <a:br>
              <a:rPr lang="en-GB" b="0" dirty="0"/>
            </a:br>
            <a:endParaRPr lang="en-GB" b="1" dirty="0"/>
          </a:p>
          <a:p>
            <a:r>
              <a:rPr lang="en-GB" b="1" dirty="0"/>
              <a:t>Procedure:</a:t>
            </a:r>
          </a:p>
          <a:p>
            <a:pPr>
              <a:buNone/>
            </a:pPr>
            <a:r>
              <a:rPr lang="en-GB" b="0" dirty="0"/>
              <a:t>1. Pupils write the four sentences in French.</a:t>
            </a:r>
            <a:br>
              <a:rPr lang="en-GB" b="0" dirty="0"/>
            </a:br>
            <a:r>
              <a:rPr lang="en-GB" b="0" dirty="0"/>
              <a:t>2. Click to bring up written answers.</a:t>
            </a:r>
            <a:br>
              <a:rPr lang="en-GB" b="0" dirty="0"/>
            </a:br>
            <a:r>
              <a:rPr lang="en-GB" b="0" dirty="0"/>
              <a:t>3. Pupils to check their sentences carefully.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287513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 (three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SSC </a:t>
            </a:r>
            <a:r>
              <a:rPr lang="en-GB" sz="1200" b="1" strike="noStrike" spc="-1" dirty="0">
                <a:solidFill>
                  <a:srgbClr val="000000"/>
                </a:solidFill>
                <a:latin typeface="Calibri"/>
                <a:ea typeface="Calibri"/>
              </a:rPr>
              <a:t>[(a)in]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[(a)in]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train</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bring on four cluster words for further practice.  </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train – arms at your sides with hands facing forwards do several circular motions recalling the action of train wheels.</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30644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 (three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SSC </a:t>
            </a:r>
            <a:r>
              <a:rPr lang="en-GB" sz="1200" b="1" strike="noStrike" spc="-1" dirty="0">
                <a:solidFill>
                  <a:srgbClr val="000000"/>
                </a:solidFill>
                <a:latin typeface="Calibri"/>
                <a:ea typeface="Calibri"/>
              </a:rPr>
              <a:t>[(a)in]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[(a)in]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train</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bring on four cluster words for further practice.  </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train – arms at your sides with hands facing forwards do several circular motions recalling the action of train wheels.</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12724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the SSC [</a:t>
            </a:r>
            <a:r>
              <a:rPr lang="en-GB" sz="1200" b="0" strike="noStrike" spc="-1" dirty="0" err="1">
                <a:solidFill>
                  <a:srgbClr val="000000"/>
                </a:solidFill>
                <a:latin typeface="Calibri"/>
                <a:ea typeface="Calibri"/>
              </a:rPr>
              <a:t>i</a:t>
            </a:r>
            <a:r>
              <a:rPr lang="en-GB" sz="1200" b="0" strike="noStrike" spc="-1" dirty="0">
                <a:solidFill>
                  <a:srgbClr val="000000"/>
                </a:solidFill>
                <a:latin typeface="Calibri"/>
                <a:ea typeface="Calibri"/>
              </a:rPr>
              <a:t>] and source word midi, alongside [(a)in] and train as preparation for the activity that follows.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 </a:t>
            </a:r>
            <a:r>
              <a:rPr lang="en-GB" sz="1200" b="1" strike="noStrike" spc="-1" dirty="0">
                <a:solidFill>
                  <a:srgbClr val="000000"/>
                </a:solidFill>
                <a:latin typeface="Calibri"/>
                <a:ea typeface="Calibri"/>
              </a:rPr>
              <a:t>[(a)in]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words ‘</a:t>
            </a:r>
            <a:r>
              <a:rPr lang="en-GB" sz="1200" b="1" strike="noStrike" spc="-1" dirty="0">
                <a:solidFill>
                  <a:srgbClr val="000000"/>
                </a:solidFill>
                <a:latin typeface="Calibri"/>
                <a:ea typeface="Calibri"/>
              </a:rPr>
              <a:t>midi</a:t>
            </a:r>
            <a:r>
              <a:rPr lang="en-GB" sz="1200" b="0" strike="noStrike" spc="-1" dirty="0">
                <a:solidFill>
                  <a:srgbClr val="000000"/>
                </a:solidFill>
                <a:latin typeface="Calibri"/>
                <a:ea typeface="Calibri"/>
              </a:rPr>
              <a:t>’ and ‘</a:t>
            </a:r>
            <a:r>
              <a:rPr lang="en-GB" sz="1200" b="1" strike="noStrike" spc="-1" dirty="0">
                <a:solidFill>
                  <a:srgbClr val="000000"/>
                </a:solidFill>
                <a:latin typeface="Calibri"/>
                <a:ea typeface="Calibri"/>
              </a:rPr>
              <a:t>train</a:t>
            </a:r>
            <a:r>
              <a:rPr lang="en-GB" sz="1200" b="0" strike="noStrike" spc="-1" dirty="0">
                <a:solidFill>
                  <a:srgbClr val="000000"/>
                </a:solidFill>
                <a:latin typeface="Calibri"/>
                <a:ea typeface="Calibri"/>
              </a:rPr>
              <a:t>’ (with gestures,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the words (with gesture, if using).</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midday – raise both arms above</a:t>
            </a:r>
            <a:r>
              <a:rPr lang="en-US" baseline="0" dirty="0"/>
              <a:t> your head, palms touching to mime 12 o’clock.</a:t>
            </a:r>
            <a:endParaRPr lang="en-US" dirty="0"/>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744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distinction between the SSC [</a:t>
            </a:r>
            <a:r>
              <a:rPr lang="en-GB" b="0" dirty="0" err="1"/>
              <a:t>i</a:t>
            </a:r>
            <a:r>
              <a:rPr lang="en-GB" b="0" dirty="0"/>
              <a:t>] and [(a)in].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on each audio symbol to listen to the set of three words.</a:t>
            </a:r>
          </a:p>
          <a:p>
            <a:pPr marL="228600" lvl="0" indent="-228600" algn="l" rtl="0">
              <a:spcBef>
                <a:spcPts val="0"/>
              </a:spcBef>
              <a:spcAft>
                <a:spcPts val="0"/>
              </a:spcAft>
              <a:buAutoNum type="arabicPeriod"/>
            </a:pPr>
            <a:r>
              <a:rPr lang="en-GB" dirty="0"/>
              <a:t>Click to reveal all of the options.</a:t>
            </a:r>
          </a:p>
          <a:p>
            <a:pPr marL="228600" lvl="0" indent="-228600" algn="l" rtl="0">
              <a:spcBef>
                <a:spcPts val="0"/>
              </a:spcBef>
              <a:spcAft>
                <a:spcPts val="0"/>
              </a:spcAft>
              <a:buAutoNum type="arabicPeriod"/>
            </a:pPr>
            <a:r>
              <a:rPr lang="en-GB" dirty="0"/>
              <a:t>Click to elicit the odd one out from pupils and click to highlight it. </a:t>
            </a:r>
          </a:p>
          <a:p>
            <a:pPr marL="228600" lvl="0" indent="-228600" algn="l" rtl="0">
              <a:spcBef>
                <a:spcPts val="0"/>
              </a:spcBef>
              <a:spcAft>
                <a:spcPts val="0"/>
              </a:spcAft>
              <a:buAutoNum type="arabicPeriod"/>
            </a:pPr>
            <a:r>
              <a:rPr lang="en-GB" dirty="0"/>
              <a:t>Clarify word meanings – unknown words are mostly cognates (exception: pain which is a false friend)</a:t>
            </a:r>
          </a:p>
          <a:p>
            <a:pPr marL="228600" lvl="0" indent="-228600" algn="l" rtl="0">
              <a:spcBef>
                <a:spcPts val="0"/>
              </a:spcBef>
              <a:spcAft>
                <a:spcPts val="0"/>
              </a:spcAft>
              <a:buAutoNum type="arabicPeriod"/>
            </a:pPr>
            <a:r>
              <a:rPr lang="en-GB" dirty="0"/>
              <a:t>Elicit choral pronunciations of all words once more time.</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a:t>a) cinq b) </a:t>
            </a:r>
            <a:r>
              <a:rPr lang="en-GB" dirty="0" err="1"/>
              <a:t>suis</a:t>
            </a:r>
            <a:r>
              <a:rPr lang="en-GB" dirty="0"/>
              <a:t> c) </a:t>
            </a:r>
            <a:r>
              <a:rPr lang="en-GB" dirty="0" err="1"/>
              <a:t>vingt</a:t>
            </a:r>
            <a:br>
              <a:rPr lang="en-GB" dirty="0"/>
            </a:br>
            <a:r>
              <a:rPr lang="en-GB" dirty="0"/>
              <a:t>a) </a:t>
            </a:r>
            <a:r>
              <a:rPr lang="en-GB" dirty="0" err="1"/>
              <a:t>janvier</a:t>
            </a:r>
            <a:r>
              <a:rPr lang="en-GB" dirty="0"/>
              <a:t> b) magazine c) </a:t>
            </a:r>
            <a:r>
              <a:rPr lang="en-GB" dirty="0" err="1"/>
              <a:t>magasin</a:t>
            </a:r>
            <a:br>
              <a:rPr lang="en-GB" dirty="0"/>
            </a:br>
            <a:r>
              <a:rPr lang="en-GB" dirty="0"/>
              <a:t>a) </a:t>
            </a:r>
            <a:r>
              <a:rPr lang="en-GB" dirty="0" err="1"/>
              <a:t>quinze</a:t>
            </a:r>
            <a:r>
              <a:rPr lang="en-GB" dirty="0"/>
              <a:t> b) </a:t>
            </a:r>
            <a:r>
              <a:rPr lang="en-GB" dirty="0" err="1"/>
              <a:t>insecte</a:t>
            </a:r>
            <a:r>
              <a:rPr lang="en-GB" dirty="0"/>
              <a:t> c) dix-</a:t>
            </a:r>
            <a:r>
              <a:rPr lang="en-GB" dirty="0" err="1"/>
              <a:t>huit</a:t>
            </a:r>
            <a:br>
              <a:rPr lang="en-GB" dirty="0"/>
            </a:br>
            <a:r>
              <a:rPr lang="en-GB" dirty="0"/>
              <a:t>a) </a:t>
            </a:r>
            <a:r>
              <a:rPr lang="en-GB" dirty="0" err="1"/>
              <a:t>juillet</a:t>
            </a:r>
            <a:r>
              <a:rPr lang="en-GB" dirty="0"/>
              <a:t> b) </a:t>
            </a:r>
            <a:r>
              <a:rPr lang="en-GB" dirty="0" err="1"/>
              <a:t>avril</a:t>
            </a:r>
            <a:r>
              <a:rPr lang="en-GB" dirty="0"/>
              <a:t> c) pain</a:t>
            </a:r>
            <a:br>
              <a:rPr lang="en-GB" dirty="0"/>
            </a:br>
            <a:r>
              <a:rPr lang="en-GB" dirty="0"/>
              <a:t>a) minute b) prince c) simple</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Frequency of unknown words and cognates</a:t>
            </a:r>
            <a:r>
              <a:rPr lang="en-GB" dirty="0"/>
              <a:t>:</a:t>
            </a:r>
            <a:br>
              <a:rPr lang="en-GB" dirty="0"/>
            </a:br>
            <a:r>
              <a:rPr lang="en-GB" dirty="0" err="1"/>
              <a:t>insecte</a:t>
            </a:r>
            <a:r>
              <a:rPr lang="en-GB" dirty="0"/>
              <a:t> [&gt;5000] magazine [2033] </a:t>
            </a:r>
            <a:r>
              <a:rPr lang="en-GB" dirty="0" err="1"/>
              <a:t>magasin</a:t>
            </a:r>
            <a:r>
              <a:rPr lang="en-GB" dirty="0"/>
              <a:t> [1723] minute [375] pain [2802] prince [2610] simple [212]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6-8 minutes (two slides)</a:t>
            </a:r>
            <a:br>
              <a:rPr lang="en-GB" b="0" baseline="0" dirty="0"/>
            </a:br>
            <a:br>
              <a:rPr lang="en-GB" b="0" baseline="0" dirty="0"/>
            </a:br>
            <a:r>
              <a:rPr lang="en-GB" b="1" baseline="0" dirty="0"/>
              <a:t>Aim: </a:t>
            </a:r>
            <a:r>
              <a:rPr lang="en-GB" b="0" baseline="0" dirty="0"/>
              <a:t>to learn the use of ‘le’ with the meaning of </a:t>
            </a:r>
            <a:r>
              <a:rPr lang="en-GB" b="0" i="1" baseline="0" dirty="0"/>
              <a:t>(on) the </a:t>
            </a:r>
            <a:r>
              <a:rPr lang="en-GB" b="0" baseline="0" dirty="0"/>
              <a:t>with dates and omission of ‘le’ for dates with days of the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a:t>
            </a:r>
            <a:br>
              <a:rPr lang="en-GB" b="0" baseline="0" dirty="0"/>
            </a:br>
            <a:r>
              <a:rPr lang="en-GB" b="1" baseline="0" dirty="0"/>
              <a:t>Procedure:</a:t>
            </a:r>
            <a:br>
              <a:rPr lang="en-GB" b="1" baseline="0" dirty="0"/>
            </a:br>
            <a:r>
              <a:rPr lang="en-GB" b="1" baseline="0" dirty="0"/>
              <a:t>1. </a:t>
            </a:r>
            <a:r>
              <a:rPr lang="en-GB" b="0" baseline="0" dirty="0"/>
              <a:t>Teachers present the new information.  It is animated to allow for a paced, interactive delivery. </a:t>
            </a:r>
            <a:br>
              <a:rPr lang="en-GB" b="0" baseline="0" dirty="0"/>
            </a:br>
            <a:r>
              <a:rPr lang="en-GB" b="1" baseline="0" dirty="0"/>
              <a:t>2</a:t>
            </a:r>
            <a:r>
              <a:rPr lang="en-GB" b="0" baseline="0" dirty="0"/>
              <a:t>. Elicit the English translation from the examples.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endParaRPr lang="en-GB" b="0" baseline="0" dirty="0"/>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2192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200" b="1" i="0" u="none" strike="noStrike" dirty="0">
                <a:solidFill>
                  <a:srgbClr val="000000"/>
                </a:solidFill>
                <a:effectLst/>
                <a:latin typeface="Arial" panose="020B0604020202020204" pitchFamily="34" charset="0"/>
              </a:rPr>
              <a:t>Aim: </a:t>
            </a:r>
            <a:r>
              <a:rPr lang="en-GB" sz="1200" b="0" i="0" u="none" strike="noStrike" dirty="0">
                <a:solidFill>
                  <a:srgbClr val="000000"/>
                </a:solidFill>
                <a:effectLst/>
                <a:latin typeface="Arial" panose="020B0604020202020204" pitchFamily="34" charset="0"/>
              </a:rPr>
              <a:t>to practise aural distinction of number only dates with ‘le’ and dates with days without ‘le’.</a:t>
            </a:r>
          </a:p>
          <a:p>
            <a:pPr rtl="0">
              <a:spcBef>
                <a:spcPts val="0"/>
              </a:spcBef>
              <a:spcAft>
                <a:spcPts val="0"/>
              </a:spcAft>
            </a:pPr>
            <a:br>
              <a:rPr lang="en-GB" b="0" dirty="0">
                <a:effectLst/>
              </a:rPr>
            </a:br>
            <a:r>
              <a:rPr lang="en-GB" sz="1200" b="1" i="0" u="none" strike="noStrike" dirty="0">
                <a:solidFill>
                  <a:srgbClr val="000000"/>
                </a:solidFill>
                <a:effectLst/>
                <a:latin typeface="Arial" panose="020B0604020202020204" pitchFamily="34" charset="0"/>
              </a:rPr>
              <a:t>Procedure:</a:t>
            </a:r>
            <a:br>
              <a:rPr lang="en-GB" sz="1200" b="1"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1. Explain to pupils that they will most of the sentence, but that there will be a beep which will either obscure a day of the week or nothing.  If pupils hear ‘le’ with the date they know there is no day, and put a cross. </a:t>
            </a:r>
          </a:p>
          <a:p>
            <a:pPr rtl="0">
              <a:spcBef>
                <a:spcPts val="0"/>
              </a:spcBef>
              <a:spcAft>
                <a:spcPts val="0"/>
              </a:spcAft>
            </a:pPr>
            <a:r>
              <a:rPr lang="en-GB" sz="1200" b="0" i="0" u="none" strike="noStrike" dirty="0">
                <a:solidFill>
                  <a:srgbClr val="000000"/>
                </a:solidFill>
                <a:effectLst/>
                <a:latin typeface="Arial" panose="020B0604020202020204" pitchFamily="34" charset="0"/>
              </a:rPr>
              <a:t>2. Click to listen to the example.  Pupils either tick or cross.</a:t>
            </a:r>
          </a:p>
          <a:p>
            <a:pPr rtl="0">
              <a:spcBef>
                <a:spcPts val="0"/>
              </a:spcBef>
              <a:spcAft>
                <a:spcPts val="0"/>
              </a:spcAft>
            </a:pPr>
            <a:r>
              <a:rPr lang="en-GB" sz="1200" b="0" i="0" u="none" strike="noStrike" dirty="0">
                <a:solidFill>
                  <a:srgbClr val="000000"/>
                </a:solidFill>
                <a:effectLst/>
                <a:latin typeface="Arial" panose="020B0604020202020204" pitchFamily="34" charset="0"/>
              </a:rPr>
              <a:t>3. Pupils listen again and write the date in digits and the month in English.</a:t>
            </a:r>
          </a:p>
          <a:p>
            <a:pPr rtl="0">
              <a:spcBef>
                <a:spcPts val="0"/>
              </a:spcBef>
              <a:spcAft>
                <a:spcPts val="0"/>
              </a:spcAft>
            </a:pPr>
            <a:r>
              <a:rPr lang="en-GB" sz="1200" b="0" i="0" u="none" strike="noStrike" dirty="0">
                <a:solidFill>
                  <a:srgbClr val="000000"/>
                </a:solidFill>
                <a:effectLst/>
                <a:latin typeface="Arial" panose="020B0604020202020204" pitchFamily="34" charset="0"/>
              </a:rPr>
              <a:t>4. Click to reveal the example answers.</a:t>
            </a:r>
          </a:p>
          <a:p>
            <a:pPr rtl="0">
              <a:spcBef>
                <a:spcPts val="0"/>
              </a:spcBef>
              <a:spcAft>
                <a:spcPts val="0"/>
              </a:spcAft>
            </a:pPr>
            <a:r>
              <a:rPr lang="en-GB" sz="1200" b="0" i="0" u="none" strike="noStrike" dirty="0">
                <a:solidFill>
                  <a:srgbClr val="000000"/>
                </a:solidFill>
                <a:effectLst/>
                <a:latin typeface="Arial" panose="020B0604020202020204" pitchFamily="34" charset="0"/>
              </a:rPr>
              <a:t>5. Complete steps 2 – 4 with items 1-6.</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6. Click to bring up a further set of audio buttons.  Click to hear the full sentences without beeps.  Elicit the meaning of the three days that feature in the sentences, too. We will revisit days in next week’s lesson.</a:t>
            </a:r>
          </a:p>
          <a:p>
            <a:pPr rtl="0">
              <a:spcBef>
                <a:spcPts val="0"/>
              </a:spcBef>
              <a:spcAft>
                <a:spcPts val="0"/>
              </a:spcAft>
            </a:pPr>
            <a:endParaRPr lang="en-GB" sz="1200" b="1" i="0" u="none" strike="noStrike" dirty="0">
              <a:solidFill>
                <a:srgbClr val="000000"/>
              </a:solidFill>
              <a:effectLst/>
              <a:latin typeface="Arial" panose="020B0604020202020204" pitchFamily="34" charset="0"/>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Transcript: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EJ.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[beep] le 18 </a:t>
            </a:r>
            <a:r>
              <a:rPr lang="en-GB" sz="1200" b="0" i="0" u="none" strike="noStrike" dirty="0" err="1">
                <a:solidFill>
                  <a:srgbClr val="000000"/>
                </a:solidFill>
                <a:effectLst/>
                <a:latin typeface="Arial" panose="020B0604020202020204" pitchFamily="34" charset="0"/>
              </a:rPr>
              <a:t>septembre</a:t>
            </a:r>
            <a:r>
              <a:rPr lang="en-GB" sz="1200" b="0" i="0" u="none" strike="noStrike" dirty="0">
                <a:solidFill>
                  <a:srgbClr val="000000"/>
                </a:solidFill>
                <a:effectLst/>
                <a:latin typeface="Arial" panose="020B0604020202020204" pitchFamily="34" charset="0"/>
              </a:rPr>
              <a:t>. </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1.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samedi</a:t>
            </a:r>
            <a:r>
              <a:rPr lang="en-GB" sz="1200" b="0" i="0" u="none" strike="noStrike" dirty="0">
                <a:solidFill>
                  <a:srgbClr val="000000"/>
                </a:solidFill>
                <a:effectLst/>
                <a:latin typeface="Arial" panose="020B0604020202020204" pitchFamily="34" charset="0"/>
              </a:rPr>
              <a:t>] 27 </a:t>
            </a:r>
            <a:r>
              <a:rPr lang="en-GB" sz="1200" b="0" i="0" u="none" strike="noStrike" dirty="0" err="1">
                <a:solidFill>
                  <a:srgbClr val="000000"/>
                </a:solidFill>
                <a:effectLst/>
                <a:latin typeface="Arial" panose="020B0604020202020204" pitchFamily="34" charset="0"/>
              </a:rPr>
              <a:t>juin</a:t>
            </a:r>
            <a:r>
              <a:rPr lang="en-GB" sz="1200" b="0" i="0" u="none" strike="noStrike" dirty="0">
                <a:solidFill>
                  <a:srgbClr val="000000"/>
                </a:solidFill>
                <a:effectLst/>
                <a:latin typeface="Arial" panose="020B0604020202020204" pitchFamily="34" charset="0"/>
              </a:rPr>
              <a:t>.</a:t>
            </a:r>
            <a:endParaRPr lang="en-GB" b="0" dirty="0">
              <a:effectLst/>
            </a:endParaRPr>
          </a:p>
          <a:p>
            <a:pPr rtl="0">
              <a:spcBef>
                <a:spcPts val="0"/>
              </a:spcBef>
              <a:spcAft>
                <a:spcPts val="0"/>
              </a:spcAft>
            </a:pPr>
            <a:r>
              <a:rPr lang="en-GB" sz="1000" b="0" i="0" u="none" strike="noStrike" dirty="0">
                <a:solidFill>
                  <a:srgbClr val="000000"/>
                </a:solidFill>
                <a:effectLst/>
                <a:latin typeface="Arial" panose="020B0604020202020204" pitchFamily="34" charset="0"/>
              </a:rPr>
              <a:t>2. Mon </a:t>
            </a:r>
            <a:r>
              <a:rPr lang="en-GB" sz="1000" b="0" i="0" u="none" strike="noStrike" dirty="0" err="1">
                <a:solidFill>
                  <a:srgbClr val="000000"/>
                </a:solidFill>
                <a:effectLst/>
                <a:latin typeface="Arial" panose="020B0604020202020204" pitchFamily="34" charset="0"/>
              </a:rPr>
              <a:t>anniversaire</a:t>
            </a:r>
            <a:r>
              <a:rPr lang="en-GB" sz="1000" b="0" i="0" u="none" strike="noStrike" dirty="0">
                <a:solidFill>
                  <a:srgbClr val="000000"/>
                </a:solidFill>
                <a:effectLst/>
                <a:latin typeface="Arial" panose="020B0604020202020204" pitchFamily="34" charset="0"/>
              </a:rPr>
              <a:t> </a:t>
            </a:r>
            <a:r>
              <a:rPr lang="en-GB" sz="1000" b="0" i="0" u="none" strike="noStrike" dirty="0" err="1">
                <a:solidFill>
                  <a:srgbClr val="000000"/>
                </a:solidFill>
                <a:effectLst/>
                <a:latin typeface="Arial" panose="020B0604020202020204" pitchFamily="34" charset="0"/>
              </a:rPr>
              <a:t>est</a:t>
            </a:r>
            <a:r>
              <a:rPr lang="en-GB" sz="1000" b="0" i="0" u="none" strike="noStrike" dirty="0">
                <a:solidFill>
                  <a:srgbClr val="000000"/>
                </a:solidFill>
                <a:effectLst/>
                <a:latin typeface="Arial" panose="020B0604020202020204" pitchFamily="34" charset="0"/>
              </a:rPr>
              <a:t> [</a:t>
            </a:r>
            <a:r>
              <a:rPr lang="en-GB" sz="1000" b="0" i="0" u="none" strike="noStrike" dirty="0" err="1">
                <a:solidFill>
                  <a:srgbClr val="000000"/>
                </a:solidFill>
                <a:effectLst/>
                <a:latin typeface="Arial" panose="020B0604020202020204" pitchFamily="34" charset="0"/>
              </a:rPr>
              <a:t>jeudi</a:t>
            </a:r>
            <a:r>
              <a:rPr lang="en-GB" sz="1000" b="0" i="0" u="none" strike="noStrike" dirty="0">
                <a:solidFill>
                  <a:srgbClr val="000000"/>
                </a:solidFill>
                <a:effectLst/>
                <a:latin typeface="Arial" panose="020B0604020202020204" pitchFamily="34" charset="0"/>
              </a:rPr>
              <a:t>] 11 </a:t>
            </a:r>
            <a:r>
              <a:rPr lang="en-GB" sz="1000" b="0" i="0" u="none" strike="noStrike" dirty="0" err="1">
                <a:solidFill>
                  <a:srgbClr val="000000"/>
                </a:solidFill>
                <a:effectLst/>
                <a:latin typeface="Arial" panose="020B0604020202020204" pitchFamily="34" charset="0"/>
              </a:rPr>
              <a:t>octobre</a:t>
            </a:r>
            <a:r>
              <a:rPr lang="en-GB" sz="1000" b="0" i="0" u="none" strike="noStrike" dirty="0">
                <a:solidFill>
                  <a:srgbClr val="000000"/>
                </a:solidFill>
                <a:effectLst/>
                <a:latin typeface="Arial" panose="020B0604020202020204" pitchFamily="34" charset="0"/>
              </a:rPr>
              <a:t>.</a:t>
            </a:r>
            <a:endParaRPr lang="en-GB" sz="1000" b="0" dirty="0">
              <a:effectLst/>
            </a:endParaRPr>
          </a:p>
          <a:p>
            <a:pPr rtl="0">
              <a:spcBef>
                <a:spcPts val="0"/>
              </a:spcBef>
              <a:spcAft>
                <a:spcPts val="0"/>
              </a:spcAft>
            </a:pPr>
            <a:r>
              <a:rPr lang="en-GB" sz="1000" b="0" i="0" u="none" strike="noStrike" dirty="0">
                <a:solidFill>
                  <a:srgbClr val="000000"/>
                </a:solidFill>
                <a:effectLst/>
                <a:latin typeface="Arial" panose="020B0604020202020204" pitchFamily="34" charset="0"/>
              </a:rPr>
              <a:t>3. Mon </a:t>
            </a:r>
            <a:r>
              <a:rPr lang="en-GB" sz="1000" b="0" i="0" u="none" strike="noStrike" dirty="0" err="1">
                <a:solidFill>
                  <a:srgbClr val="000000"/>
                </a:solidFill>
                <a:effectLst/>
                <a:latin typeface="Arial" panose="020B0604020202020204" pitchFamily="34" charset="0"/>
              </a:rPr>
              <a:t>anniversaire</a:t>
            </a:r>
            <a:r>
              <a:rPr lang="en-GB" sz="1000" b="0" i="0" u="none" strike="noStrike" dirty="0">
                <a:solidFill>
                  <a:srgbClr val="000000"/>
                </a:solidFill>
                <a:effectLst/>
                <a:latin typeface="Arial" panose="020B0604020202020204" pitchFamily="34" charset="0"/>
              </a:rPr>
              <a:t> </a:t>
            </a:r>
            <a:r>
              <a:rPr lang="en-GB" sz="1000" b="0" i="0" u="none" strike="noStrike" dirty="0" err="1">
                <a:solidFill>
                  <a:srgbClr val="000000"/>
                </a:solidFill>
                <a:effectLst/>
                <a:latin typeface="Arial" panose="020B0604020202020204" pitchFamily="34" charset="0"/>
              </a:rPr>
              <a:t>est</a:t>
            </a:r>
            <a:r>
              <a:rPr lang="en-GB" sz="1000" b="0" i="0" u="none" strike="noStrike" dirty="0">
                <a:solidFill>
                  <a:srgbClr val="000000"/>
                </a:solidFill>
                <a:effectLst/>
                <a:latin typeface="Arial" panose="020B0604020202020204" pitchFamily="34" charset="0"/>
              </a:rPr>
              <a:t> [beep] le 16 </a:t>
            </a:r>
            <a:r>
              <a:rPr lang="en-GB" sz="1000" b="0" i="0" u="none" strike="noStrike" dirty="0" err="1">
                <a:solidFill>
                  <a:srgbClr val="000000"/>
                </a:solidFill>
                <a:effectLst/>
                <a:latin typeface="Arial" panose="020B0604020202020204" pitchFamily="34" charset="0"/>
              </a:rPr>
              <a:t>avril</a:t>
            </a:r>
            <a:r>
              <a:rPr lang="en-GB" sz="1000" b="0" i="0" u="none" strike="noStrike" dirty="0">
                <a:solidFill>
                  <a:srgbClr val="000000"/>
                </a:solidFill>
                <a:effectLst/>
                <a:latin typeface="Arial" panose="020B0604020202020204" pitchFamily="34" charset="0"/>
              </a:rPr>
              <a:t>.</a:t>
            </a:r>
            <a:endParaRPr lang="en-GB" sz="1000" b="0" dirty="0">
              <a:effectLst/>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4.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a:t>
            </a:r>
            <a:r>
              <a:rPr lang="en-GB" sz="1200" b="0" i="0" u="none" strike="noStrike">
                <a:solidFill>
                  <a:srgbClr val="000000"/>
                </a:solidFill>
                <a:effectLst/>
                <a:latin typeface="Arial" panose="020B0604020202020204" pitchFamily="34" charset="0"/>
              </a:rPr>
              <a:t>lundi] </a:t>
            </a:r>
            <a:r>
              <a:rPr lang="en-GB" sz="1200" b="0" i="0" u="none" strike="noStrike" dirty="0" err="1">
                <a:solidFill>
                  <a:srgbClr val="000000"/>
                </a:solidFill>
                <a:effectLst/>
                <a:latin typeface="Arial" panose="020B0604020202020204" pitchFamily="34" charset="0"/>
              </a:rPr>
              <a:t>douze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aout</a:t>
            </a:r>
            <a:r>
              <a:rPr lang="en-GB" sz="1200" b="0" i="0" u="none" strike="noStrike" dirty="0">
                <a:solidFill>
                  <a:srgbClr val="000000"/>
                </a:solidFill>
                <a:effectLst/>
                <a:latin typeface="Arial" panose="020B0604020202020204" pitchFamily="34" charset="0"/>
              </a:rPr>
              <a:t>.</a:t>
            </a:r>
          </a:p>
          <a:p>
            <a:pPr rtl="0">
              <a:spcBef>
                <a:spcPts val="0"/>
              </a:spcBef>
              <a:spcAft>
                <a:spcPts val="0"/>
              </a:spcAft>
            </a:pPr>
            <a:r>
              <a:rPr lang="en-GB" sz="1200" b="0" i="0" u="none" strike="noStrike" dirty="0">
                <a:solidFill>
                  <a:srgbClr val="000000"/>
                </a:solidFill>
                <a:effectLst/>
                <a:latin typeface="Arial" panose="020B0604020202020204" pitchFamily="34" charset="0"/>
              </a:rPr>
              <a:t>5.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[beep] le 28 </a:t>
            </a:r>
            <a:r>
              <a:rPr lang="en-GB" sz="1200" b="0" i="0" u="none" strike="noStrike" dirty="0" err="1">
                <a:solidFill>
                  <a:srgbClr val="000000"/>
                </a:solidFill>
                <a:effectLst/>
                <a:latin typeface="Arial" panose="020B0604020202020204" pitchFamily="34" charset="0"/>
              </a:rPr>
              <a:t>décembre</a:t>
            </a:r>
            <a:r>
              <a:rPr lang="en-GB" sz="1200" b="0" i="0" u="none" strike="noStrike" dirty="0">
                <a:solidFill>
                  <a:srgbClr val="000000"/>
                </a:solidFill>
                <a:effectLst/>
                <a:latin typeface="Arial" panose="020B0604020202020204" pitchFamily="34" charset="0"/>
              </a:rPr>
              <a:t>.</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6.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[beep] le 15 </a:t>
            </a:r>
            <a:r>
              <a:rPr lang="en-GB" sz="1200" b="0" i="0" u="none" strike="noStrike" dirty="0" err="1">
                <a:solidFill>
                  <a:srgbClr val="000000"/>
                </a:solidFill>
                <a:effectLst/>
                <a:latin typeface="Arial" panose="020B0604020202020204" pitchFamily="34" charset="0"/>
              </a:rPr>
              <a:t>mai</a:t>
            </a:r>
            <a:r>
              <a:rPr lang="en-GB" sz="1200" b="0" i="0" u="none" strike="noStrike" dirty="0">
                <a:solidFill>
                  <a:srgbClr val="000000"/>
                </a:solidFill>
                <a:effectLst/>
                <a:latin typeface="Arial" panose="020B0604020202020204" pitchFamily="34" charset="0"/>
              </a:rPr>
              <a:t>. </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dirty="0">
              <a:solidFill>
                <a:srgbClr val="000000"/>
              </a:solidFill>
              <a:effectLst/>
              <a:latin typeface="Arial" panose="020B0604020202020204" pitchFamily="34" charset="0"/>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Transcript 2</a:t>
            </a:r>
            <a:r>
              <a:rPr lang="en-GB" sz="1200" b="0" i="0" u="none" strike="noStrike" dirty="0">
                <a:solidFill>
                  <a:srgbClr val="000000"/>
                </a:solidFill>
                <a:effectLst/>
                <a:latin typeface="Arial" panose="020B0604020202020204" pitchFamily="34" charset="0"/>
              </a:rPr>
              <a: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EJ.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18 </a:t>
            </a:r>
            <a:r>
              <a:rPr lang="en-GB" sz="1200" b="0" i="0" u="none" strike="noStrike" dirty="0" err="1">
                <a:solidFill>
                  <a:srgbClr val="000000"/>
                </a:solidFill>
                <a:effectLst/>
                <a:latin typeface="Arial" panose="020B0604020202020204" pitchFamily="34" charset="0"/>
              </a:rPr>
              <a:t>septembre</a:t>
            </a:r>
            <a:r>
              <a:rPr lang="en-GB" sz="1200" b="0" i="0" u="none" strike="noStrike" dirty="0">
                <a:solidFill>
                  <a:srgbClr val="000000"/>
                </a:solidFill>
                <a:effectLst/>
                <a:latin typeface="Arial" panose="020B0604020202020204" pitchFamily="34" charset="0"/>
              </a:rPr>
              <a:t>. </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1. Mon </a:t>
            </a:r>
            <a:r>
              <a:rPr lang="en-GB" sz="1800" b="0" i="0" u="none" strike="noStrike" dirty="0" err="1">
                <a:solidFill>
                  <a:srgbClr val="000000"/>
                </a:solidFill>
                <a:effectLst/>
                <a:latin typeface="Arial" panose="020B0604020202020204" pitchFamily="34" charset="0"/>
              </a:rPr>
              <a:t>anniversaire</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est</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samedi</a:t>
            </a:r>
            <a:r>
              <a:rPr lang="en-GB" sz="1800" b="0" i="0" u="none" strike="noStrike" dirty="0">
                <a:solidFill>
                  <a:srgbClr val="000000"/>
                </a:solidFill>
                <a:effectLst/>
                <a:latin typeface="Arial" panose="020B0604020202020204" pitchFamily="34" charset="0"/>
              </a:rPr>
              <a:t> 27 </a:t>
            </a:r>
            <a:r>
              <a:rPr lang="en-GB" sz="1800" b="0" i="0" u="none" strike="noStrike" dirty="0" err="1">
                <a:solidFill>
                  <a:srgbClr val="000000"/>
                </a:solidFill>
                <a:effectLst/>
                <a:latin typeface="Arial" panose="020B0604020202020204" pitchFamily="34" charset="0"/>
              </a:rPr>
              <a:t>juin</a:t>
            </a:r>
            <a:r>
              <a:rPr lang="en-GB" sz="1800" b="0" i="0" u="none" strike="noStrike" dirty="0">
                <a:solidFill>
                  <a:srgbClr val="000000"/>
                </a:solidFill>
                <a:effectLst/>
                <a:latin typeface="Arial" panose="020B0604020202020204" pitchFamily="34" charset="0"/>
              </a:rPr>
              <a:t>.</a:t>
            </a:r>
            <a:endParaRPr lang="en-GB" b="0" dirty="0">
              <a:effectLst/>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2.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jeudi</a:t>
            </a:r>
            <a:r>
              <a:rPr lang="en-GB" sz="1200" b="0" i="0" u="none" strike="noStrike" dirty="0">
                <a:solidFill>
                  <a:srgbClr val="000000"/>
                </a:solidFill>
                <a:effectLst/>
                <a:latin typeface="Arial" panose="020B0604020202020204" pitchFamily="34" charset="0"/>
              </a:rPr>
              <a:t> 11 </a:t>
            </a:r>
            <a:r>
              <a:rPr lang="en-GB" sz="1200" b="0" i="0" u="none" strike="noStrike" dirty="0" err="1">
                <a:solidFill>
                  <a:srgbClr val="000000"/>
                </a:solidFill>
                <a:effectLst/>
                <a:latin typeface="Arial" panose="020B0604020202020204" pitchFamily="34" charset="0"/>
              </a:rPr>
              <a:t>octobre</a:t>
            </a:r>
            <a:r>
              <a:rPr lang="en-GB" sz="1200" b="0" i="0" u="none" strike="noStrike" dirty="0">
                <a:solidFill>
                  <a:srgbClr val="000000"/>
                </a:solidFill>
                <a:effectLst/>
                <a:latin typeface="Arial" panose="020B0604020202020204" pitchFamily="34" charset="0"/>
              </a:rPr>
              <a:t>.</a:t>
            </a:r>
            <a:endParaRPr lang="en-GB" sz="1200" b="0" dirty="0">
              <a:effectLst/>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3.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16 </a:t>
            </a:r>
            <a:r>
              <a:rPr lang="en-GB" sz="1200" b="0" i="0" u="none" strike="noStrike" dirty="0" err="1">
                <a:solidFill>
                  <a:srgbClr val="000000"/>
                </a:solidFill>
                <a:effectLst/>
                <a:latin typeface="Arial" panose="020B0604020202020204" pitchFamily="34" charset="0"/>
              </a:rPr>
              <a:t>avril</a:t>
            </a:r>
            <a:r>
              <a:rPr lang="en-GB" sz="1200" b="0" i="0" u="none" strike="noStrike" dirty="0">
                <a:solidFill>
                  <a:srgbClr val="000000"/>
                </a:solidFill>
                <a:effectLst/>
                <a:latin typeface="Arial" panose="020B0604020202020204" pitchFamily="34" charset="0"/>
              </a:rPr>
              <a:t>.</a:t>
            </a:r>
            <a:endParaRPr lang="en-GB" sz="1200"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4. Mon </a:t>
            </a:r>
            <a:r>
              <a:rPr lang="en-GB" sz="1800" b="0" i="0" u="none" strike="noStrike" dirty="0" err="1">
                <a:solidFill>
                  <a:srgbClr val="000000"/>
                </a:solidFill>
                <a:effectLst/>
                <a:latin typeface="Arial" panose="020B0604020202020204" pitchFamily="34" charset="0"/>
              </a:rPr>
              <a:t>anniversaire</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est</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lundi</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douze</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aout</a:t>
            </a:r>
            <a:r>
              <a:rPr lang="en-GB" sz="1800" b="0" i="0" u="none" strike="noStrike" dirty="0">
                <a:solidFill>
                  <a:srgbClr val="000000"/>
                </a:solidFill>
                <a:effectLst/>
                <a:latin typeface="Arial" panose="020B0604020202020204" pitchFamily="34" charset="0"/>
              </a:rPr>
              <a:t>.</a:t>
            </a:r>
          </a:p>
          <a:p>
            <a:pPr rtl="0">
              <a:spcBef>
                <a:spcPts val="0"/>
              </a:spcBef>
              <a:spcAft>
                <a:spcPts val="0"/>
              </a:spcAft>
            </a:pPr>
            <a:r>
              <a:rPr lang="en-GB" sz="1800" b="0" i="0" u="none" strike="noStrike" dirty="0">
                <a:solidFill>
                  <a:srgbClr val="000000"/>
                </a:solidFill>
                <a:effectLst/>
                <a:latin typeface="Arial" panose="020B0604020202020204" pitchFamily="34" charset="0"/>
              </a:rPr>
              <a:t>5. Mon </a:t>
            </a:r>
            <a:r>
              <a:rPr lang="en-GB" sz="1800" b="0" i="0" u="none" strike="noStrike" dirty="0" err="1">
                <a:solidFill>
                  <a:srgbClr val="000000"/>
                </a:solidFill>
                <a:effectLst/>
                <a:latin typeface="Arial" panose="020B0604020202020204" pitchFamily="34" charset="0"/>
              </a:rPr>
              <a:t>anniversaire</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est</a:t>
            </a:r>
            <a:r>
              <a:rPr lang="en-GB" sz="1800" b="0" i="0" u="none" strike="noStrike" dirty="0">
                <a:solidFill>
                  <a:srgbClr val="000000"/>
                </a:solidFill>
                <a:effectLst/>
                <a:latin typeface="Arial" panose="020B0604020202020204" pitchFamily="34" charset="0"/>
              </a:rPr>
              <a:t> le 28 </a:t>
            </a:r>
            <a:r>
              <a:rPr lang="en-GB" sz="1800" b="0" i="0" u="none" strike="noStrike" dirty="0" err="1">
                <a:solidFill>
                  <a:srgbClr val="000000"/>
                </a:solidFill>
                <a:effectLst/>
                <a:latin typeface="Arial" panose="020B0604020202020204" pitchFamily="34" charset="0"/>
              </a:rPr>
              <a:t>décembre</a:t>
            </a:r>
            <a:r>
              <a:rPr lang="en-GB" sz="1800" b="0" i="0" u="none" strike="noStrike" dirty="0">
                <a:solidFill>
                  <a:srgbClr val="000000"/>
                </a:solidFill>
                <a:effectLst/>
                <a:latin typeface="Arial" panose="020B0604020202020204" pitchFamily="34" charset="0"/>
              </a:rPr>
              <a:t>.</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6. Mon </a:t>
            </a:r>
            <a:r>
              <a:rPr lang="en-GB" sz="1800" b="0" i="0" u="none" strike="noStrike" dirty="0" err="1">
                <a:solidFill>
                  <a:srgbClr val="000000"/>
                </a:solidFill>
                <a:effectLst/>
                <a:latin typeface="Arial" panose="020B0604020202020204" pitchFamily="34" charset="0"/>
              </a:rPr>
              <a:t>anniversaire</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est</a:t>
            </a:r>
            <a:r>
              <a:rPr lang="en-GB" sz="1800" b="0" i="0" u="none" strike="noStrike" dirty="0">
                <a:solidFill>
                  <a:srgbClr val="000000"/>
                </a:solidFill>
                <a:effectLst/>
                <a:latin typeface="Arial" panose="020B0604020202020204" pitchFamily="34" charset="0"/>
              </a:rPr>
              <a:t> le 15 </a:t>
            </a:r>
            <a:r>
              <a:rPr lang="en-GB" sz="1800" b="0" i="0" u="none" strike="noStrike" dirty="0" err="1">
                <a:solidFill>
                  <a:srgbClr val="000000"/>
                </a:solidFill>
                <a:effectLst/>
                <a:latin typeface="Arial" panose="020B0604020202020204" pitchFamily="34" charset="0"/>
              </a:rPr>
              <a:t>mai</a:t>
            </a:r>
            <a:r>
              <a:rPr lang="en-GB" sz="1800" b="0" i="0" u="none" strike="noStrike" dirty="0">
                <a:solidFill>
                  <a:srgbClr val="000000"/>
                </a:solidFill>
                <a:effectLst/>
                <a:latin typeface="Arial" panose="020B0604020202020204" pitchFamily="34" charset="0"/>
              </a:rPr>
              <a:t>. </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10 minutes (three slides)</a:t>
            </a:r>
            <a:br>
              <a:rPr lang="en-GB" b="0" baseline="0" dirty="0"/>
            </a:br>
            <a:br>
              <a:rPr lang="en-GB" b="0" baseline="0" dirty="0"/>
            </a:br>
            <a:r>
              <a:rPr lang="en-GB" b="1" dirty="0"/>
              <a:t>Aim: </a:t>
            </a:r>
            <a:r>
              <a:rPr lang="en-GB" b="0" dirty="0"/>
              <a:t>to ask and answer about birthdays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a:t>
            </a:r>
            <a:r>
              <a:rPr lang="en-GB" b="0" dirty="0" err="1"/>
              <a:t>C’est</a:t>
            </a:r>
            <a:r>
              <a:rPr lang="en-GB" b="0" dirty="0"/>
              <a:t> </a:t>
            </a:r>
            <a:r>
              <a:rPr lang="en-GB" b="0" dirty="0" err="1"/>
              <a:t>quand</a:t>
            </a:r>
            <a:r>
              <a:rPr lang="en-GB" b="0" dirty="0"/>
              <a:t>, ton </a:t>
            </a:r>
            <a:r>
              <a:rPr lang="en-GB" b="0" dirty="0" err="1"/>
              <a:t>anniversaire</a:t>
            </a:r>
            <a:r>
              <a:rPr lang="en-GB" b="0" dirty="0"/>
              <a:t> ? and encourage pupils to answer in French.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With the model answer on the board, tell pupils they have one minute to get as many pupils to ask and answer the question. Click on the timer to start the countdown. (One student asks another who answers the question and also asks another student).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If time allows, repeat for further practice (and encourage class to improve their results from round 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Repeat process from round 1, with less support.</a:t>
            </a:r>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8956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4793-0276-4887-9D14-E3884C582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4C8930-A517-40FD-A1C5-66E459206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DF3FDC-C003-409F-8588-8EB4C198941B}"/>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5" name="Footer Placeholder 4">
            <a:extLst>
              <a:ext uri="{FF2B5EF4-FFF2-40B4-BE49-F238E27FC236}">
                <a16:creationId xmlns:a16="http://schemas.microsoft.com/office/drawing/2014/main" id="{C8AF13B2-B480-4A46-93D6-0683093FE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8F36F-645E-488A-BF7C-00ECB8DBCBD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09283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AFB7-8D41-4397-BA47-3DB9FEE4E7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2FE4E1-A258-4387-8A73-5C5096D09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E5A11-7474-4794-8E00-E31DBFECE9DA}"/>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5" name="Footer Placeholder 4">
            <a:extLst>
              <a:ext uri="{FF2B5EF4-FFF2-40B4-BE49-F238E27FC236}">
                <a16:creationId xmlns:a16="http://schemas.microsoft.com/office/drawing/2014/main" id="{0016182D-0F12-4397-837C-5B8C5EB8F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8B5153-0F35-473A-9075-F6ECE4DC2C96}"/>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814175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BE4-7E1F-4E87-9A8F-7E2CDE58E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53E92B-B4DD-4653-8B0B-40E4FF26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49F4B5-EA63-43C1-922E-4A3BFABC5B1A}"/>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5" name="Footer Placeholder 4">
            <a:extLst>
              <a:ext uri="{FF2B5EF4-FFF2-40B4-BE49-F238E27FC236}">
                <a16:creationId xmlns:a16="http://schemas.microsoft.com/office/drawing/2014/main" id="{4ACE98D9-693C-4EB2-AFDB-24A36CB60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E4867-E074-4B17-98E8-B6C6AA11CFC5}"/>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691691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F8FF-1C83-4DE3-A743-315E1B66CC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68F809-E869-4080-8D87-67F406BC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F79685-5EA3-463F-9658-17DA4B43C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141A9D-40EC-402C-8526-31C380F81ED6}"/>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6" name="Footer Placeholder 5">
            <a:extLst>
              <a:ext uri="{FF2B5EF4-FFF2-40B4-BE49-F238E27FC236}">
                <a16:creationId xmlns:a16="http://schemas.microsoft.com/office/drawing/2014/main" id="{26203590-BE81-41D1-9591-2D2D886A6D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C74407-368D-4CC7-AFC7-18E714AFF6C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791153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73F0-7572-4CBC-AD0D-878FC6E8C7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111B90-A1CD-4217-9893-3CB055449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7552F-C69A-41BB-984B-B8B6342D4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74689D-763C-4CF8-9358-7CC0C0CDE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D5CF4C-A402-4F83-AFE9-B680232E7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4601C1-93F6-45C5-88EE-3E01EABCE688}"/>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8" name="Footer Placeholder 7">
            <a:extLst>
              <a:ext uri="{FF2B5EF4-FFF2-40B4-BE49-F238E27FC236}">
                <a16:creationId xmlns:a16="http://schemas.microsoft.com/office/drawing/2014/main" id="{8011F3F5-DF28-445F-B90D-C4CEF0064B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D94256-FAEC-4BF3-9EF8-879020F196FC}"/>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116996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C2C8-7C1B-4D71-AEF1-388E81577A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D9DFC7-96E5-4D12-A332-4787850FA26F}"/>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4" name="Footer Placeholder 3">
            <a:extLst>
              <a:ext uri="{FF2B5EF4-FFF2-40B4-BE49-F238E27FC236}">
                <a16:creationId xmlns:a16="http://schemas.microsoft.com/office/drawing/2014/main" id="{F23D762C-1DC3-4E63-BD4B-68D821FB67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C63DE-A88F-495A-93FC-C2D739F16917}"/>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619327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473DF-065F-4775-8447-ED108DBEA132}"/>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3" name="Footer Placeholder 2">
            <a:extLst>
              <a:ext uri="{FF2B5EF4-FFF2-40B4-BE49-F238E27FC236}">
                <a16:creationId xmlns:a16="http://schemas.microsoft.com/office/drawing/2014/main" id="{BF7BF039-33A1-4515-9501-162014CD96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09195C-B987-4064-A671-F0FD41838524}"/>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0301708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200D-A2C3-4172-8E15-A285531A8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B69980-F686-4FA8-AF4A-62201B7A2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36A67B-C712-40C6-9E89-176B48FC7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5A1D8-CD57-405F-8CB9-8E704387A097}"/>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6" name="Footer Placeholder 5">
            <a:extLst>
              <a:ext uri="{FF2B5EF4-FFF2-40B4-BE49-F238E27FC236}">
                <a16:creationId xmlns:a16="http://schemas.microsoft.com/office/drawing/2014/main" id="{D5140DA6-D705-4490-B8D4-29E55A4C9D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382BF-5A58-41E8-AC9E-EE824C500DA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4705800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D5E4-700F-4C0E-B0AA-9A1A5AF6C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5A36C5-EE27-4C78-8E9B-880BC6986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58FA3C-E3F9-4DE2-B3A7-2DA97DED9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DC04A-6FCA-48DC-A027-14A7ECE2716C}"/>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6" name="Footer Placeholder 5">
            <a:extLst>
              <a:ext uri="{FF2B5EF4-FFF2-40B4-BE49-F238E27FC236}">
                <a16:creationId xmlns:a16="http://schemas.microsoft.com/office/drawing/2014/main" id="{A1007F1A-D087-47B5-B49C-FBA6DB22E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8715E-20C5-467F-8E7C-665120E752C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4294890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BEF6-E4A8-495D-A930-B250B1929F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CFB2EE-B3E9-48C1-81D3-F70003CD06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7B9E42-DFCB-4ED5-A1CA-85B9B935A888}"/>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5" name="Footer Placeholder 4">
            <a:extLst>
              <a:ext uri="{FF2B5EF4-FFF2-40B4-BE49-F238E27FC236}">
                <a16:creationId xmlns:a16="http://schemas.microsoft.com/office/drawing/2014/main" id="{E947D0D3-B74D-40F6-8752-49A73C22D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2B2849-C0E8-4AE6-9AB6-24FB66B23F0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923653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3B0E5-4E59-440D-AA70-48B75CA073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5C8BEC-CA0C-4FC2-8283-BC6D9B2A1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591C3A-12E1-45E6-8C8A-79F5FCBE6863}"/>
              </a:ext>
            </a:extLst>
          </p:cNvPr>
          <p:cNvSpPr>
            <a:spLocks noGrp="1"/>
          </p:cNvSpPr>
          <p:nvPr>
            <p:ph type="dt" sz="half" idx="10"/>
          </p:nvPr>
        </p:nvSpPr>
        <p:spPr/>
        <p:txBody>
          <a:bodyPr/>
          <a:lstStyle/>
          <a:p>
            <a:fld id="{0ABB50D9-C9D9-4C29-A1E6-BDE2ED4F854E}" type="datetimeFigureOut">
              <a:rPr lang="en-GB" smtClean="0"/>
              <a:t>08/07/2023</a:t>
            </a:fld>
            <a:endParaRPr lang="en-GB"/>
          </a:p>
        </p:txBody>
      </p:sp>
      <p:sp>
        <p:nvSpPr>
          <p:cNvPr id="5" name="Footer Placeholder 4">
            <a:extLst>
              <a:ext uri="{FF2B5EF4-FFF2-40B4-BE49-F238E27FC236}">
                <a16:creationId xmlns:a16="http://schemas.microsoft.com/office/drawing/2014/main" id="{7C33ACD4-4A57-46FC-8957-BF397DFD8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8E4B3-DC5E-4DBE-98CA-F5D611B8711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495501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C1E97-5D30-407C-B6F9-51269FCD8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F46D7-E06B-4C56-964A-3E3AA7E5E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8955D-CCAD-473D-ACF5-5FF644612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B50D9-C9D9-4C29-A1E6-BDE2ED4F854E}" type="datetimeFigureOut">
              <a:rPr lang="en-GB" smtClean="0"/>
              <a:t>08/07/2023</a:t>
            </a:fld>
            <a:endParaRPr lang="en-GB"/>
          </a:p>
        </p:txBody>
      </p:sp>
      <p:sp>
        <p:nvSpPr>
          <p:cNvPr id="5" name="Footer Placeholder 4">
            <a:extLst>
              <a:ext uri="{FF2B5EF4-FFF2-40B4-BE49-F238E27FC236}">
                <a16:creationId xmlns:a16="http://schemas.microsoft.com/office/drawing/2014/main" id="{7079BFFE-4890-4F4F-A099-6639F23C6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31B3AA-F93E-4F6E-9D3C-54422F946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A82E7-321E-46C6-B2B5-46EDFBFBAD60}" type="slidenum">
              <a:rPr lang="en-GB" smtClean="0"/>
              <a:t>‹#›</a:t>
            </a:fld>
            <a:endParaRPr lang="en-GB"/>
          </a:p>
        </p:txBody>
      </p:sp>
    </p:spTree>
    <p:extLst>
      <p:ext uri="{BB962C8B-B14F-4D97-AF65-F5344CB8AC3E}">
        <p14:creationId xmlns:p14="http://schemas.microsoft.com/office/powerpoint/2010/main" val="298269865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audio" Target="../media/audio36.wav"/><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20.svg"/><Relationship Id="rId3" Type="http://schemas.openxmlformats.org/officeDocument/2006/relationships/audio" Target="../media/audio37.wav"/><Relationship Id="rId7" Type="http://schemas.openxmlformats.org/officeDocument/2006/relationships/image" Target="../media/image30.png"/><Relationship Id="rId12"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image" Target="../media/image33.gif"/><Relationship Id="rId5" Type="http://schemas.openxmlformats.org/officeDocument/2006/relationships/audio" Target="../media/audio39.wav"/><Relationship Id="rId10" Type="http://schemas.openxmlformats.org/officeDocument/2006/relationships/image" Target="../media/image32.gif"/><Relationship Id="rId4" Type="http://schemas.openxmlformats.org/officeDocument/2006/relationships/audio" Target="../media/audio38.wav"/><Relationship Id="rId9" Type="http://schemas.openxmlformats.org/officeDocument/2006/relationships/image" Target="../media/image9.gif"/><Relationship Id="rId14" Type="http://schemas.openxmlformats.org/officeDocument/2006/relationships/audio" Target="../media/audio41.wav"/></Relationships>
</file>

<file path=ppt/slides/_rels/slide12.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18" Type="http://schemas.openxmlformats.org/officeDocument/2006/relationships/audio" Target="../media/audio56.wav"/><Relationship Id="rId26" Type="http://schemas.openxmlformats.org/officeDocument/2006/relationships/image" Target="../media/image35.png"/><Relationship Id="rId3" Type="http://schemas.openxmlformats.org/officeDocument/2006/relationships/audio" Target="../media/audio42.wav"/><Relationship Id="rId21" Type="http://schemas.openxmlformats.org/officeDocument/2006/relationships/audio" Target="../media/audio59.wav"/><Relationship Id="rId7" Type="http://schemas.openxmlformats.org/officeDocument/2006/relationships/audio" Target="../media/audio4.wav"/><Relationship Id="rId12" Type="http://schemas.openxmlformats.org/officeDocument/2006/relationships/audio" Target="../media/audio50.wav"/><Relationship Id="rId17" Type="http://schemas.openxmlformats.org/officeDocument/2006/relationships/audio" Target="../media/audio55.wav"/><Relationship Id="rId25" Type="http://schemas.openxmlformats.org/officeDocument/2006/relationships/image" Target="../media/image34.png"/><Relationship Id="rId2" Type="http://schemas.openxmlformats.org/officeDocument/2006/relationships/notesSlide" Target="../notesSlides/notesSlide12.xml"/><Relationship Id="rId16" Type="http://schemas.openxmlformats.org/officeDocument/2006/relationships/audio" Target="../media/audio54.wav"/><Relationship Id="rId20" Type="http://schemas.openxmlformats.org/officeDocument/2006/relationships/audio" Target="../media/audio58.wav"/><Relationship Id="rId29" Type="http://schemas.openxmlformats.org/officeDocument/2006/relationships/audio" Target="../media/audio62.wav"/><Relationship Id="rId1" Type="http://schemas.openxmlformats.org/officeDocument/2006/relationships/slideLayout" Target="../slideLayouts/slideLayout27.xml"/><Relationship Id="rId6" Type="http://schemas.openxmlformats.org/officeDocument/2006/relationships/audio" Target="../media/audio45.wav"/><Relationship Id="rId11" Type="http://schemas.openxmlformats.org/officeDocument/2006/relationships/audio" Target="../media/audio49.wav"/><Relationship Id="rId24" Type="http://schemas.openxmlformats.org/officeDocument/2006/relationships/image" Target="../media/image26.png"/><Relationship Id="rId5" Type="http://schemas.openxmlformats.org/officeDocument/2006/relationships/audio" Target="../media/audio44.wav"/><Relationship Id="rId15" Type="http://schemas.openxmlformats.org/officeDocument/2006/relationships/audio" Target="../media/audio53.wav"/><Relationship Id="rId23" Type="http://schemas.openxmlformats.org/officeDocument/2006/relationships/audio" Target="../media/audio61.wav"/><Relationship Id="rId28" Type="http://schemas.openxmlformats.org/officeDocument/2006/relationships/image" Target="../media/image37.png"/><Relationship Id="rId10" Type="http://schemas.openxmlformats.org/officeDocument/2006/relationships/audio" Target="../media/audio48.wav"/><Relationship Id="rId19" Type="http://schemas.openxmlformats.org/officeDocument/2006/relationships/audio" Target="../media/audio57.wav"/><Relationship Id="rId4" Type="http://schemas.openxmlformats.org/officeDocument/2006/relationships/audio" Target="../media/audio43.wav"/><Relationship Id="rId9" Type="http://schemas.openxmlformats.org/officeDocument/2006/relationships/audio" Target="../media/audio47.wav"/><Relationship Id="rId14" Type="http://schemas.openxmlformats.org/officeDocument/2006/relationships/audio" Target="../media/audio52.wav"/><Relationship Id="rId22" Type="http://schemas.openxmlformats.org/officeDocument/2006/relationships/audio" Target="../media/audio60.wav"/><Relationship Id="rId27"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media/media2.mkv"/><Relationship Id="rId7" Type="http://schemas.openxmlformats.org/officeDocument/2006/relationships/audio" Target="../media/audio2.wav"/><Relationship Id="rId12" Type="http://schemas.openxmlformats.org/officeDocument/2006/relationships/image" Target="../media/image8.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7.png"/><Relationship Id="rId5" Type="http://schemas.openxmlformats.org/officeDocument/2006/relationships/slideLayout" Target="../slideLayouts/slideLayout27.xml"/><Relationship Id="rId10" Type="http://schemas.openxmlformats.org/officeDocument/2006/relationships/image" Target="../media/image6.png"/><Relationship Id="rId4" Type="http://schemas.openxmlformats.org/officeDocument/2006/relationships/video" Target="../media/media2.mkv"/><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audio" Target="../media/audio5.wav"/><Relationship Id="rId11" Type="http://schemas.openxmlformats.org/officeDocument/2006/relationships/image" Target="../media/image9.gif"/><Relationship Id="rId5" Type="http://schemas.openxmlformats.org/officeDocument/2006/relationships/audio" Target="../media/audio4.wav"/><Relationship Id="rId10" Type="http://schemas.openxmlformats.org/officeDocument/2006/relationships/image" Target="../media/image6.png"/><Relationship Id="rId4" Type="http://schemas.openxmlformats.org/officeDocument/2006/relationships/audio" Target="../media/audio3.wav"/><Relationship Id="rId9" Type="http://schemas.openxmlformats.org/officeDocument/2006/relationships/image" Target="../media/image5.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8.wav"/><Relationship Id="rId7" Type="http://schemas.openxmlformats.org/officeDocument/2006/relationships/image" Target="../media/image5.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audio" Target="../media/audio3.wav"/><Relationship Id="rId11" Type="http://schemas.openxmlformats.org/officeDocument/2006/relationships/image" Target="../media/image15.png"/><Relationship Id="rId5" Type="http://schemas.openxmlformats.org/officeDocument/2006/relationships/audio" Target="../media/audio9.wav"/><Relationship Id="rId10"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6.wav"/><Relationship Id="rId3" Type="http://schemas.openxmlformats.org/officeDocument/2006/relationships/audio" Target="../media/audio10.wav"/><Relationship Id="rId7" Type="http://schemas.openxmlformats.org/officeDocument/2006/relationships/audio" Target="../media/audio12.wav"/><Relationship Id="rId12"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8.png"/><Relationship Id="rId11" Type="http://schemas.openxmlformats.org/officeDocument/2006/relationships/image" Target="../media/image19.png"/><Relationship Id="rId5" Type="http://schemas.openxmlformats.org/officeDocument/2006/relationships/audio" Target="../media/audio11.wav"/><Relationship Id="rId10" Type="http://schemas.openxmlformats.org/officeDocument/2006/relationships/audio" Target="../media/audio15.wav"/><Relationship Id="rId4" Type="http://schemas.openxmlformats.org/officeDocument/2006/relationships/image" Target="../media/image17.png"/><Relationship Id="rId9" Type="http://schemas.openxmlformats.org/officeDocument/2006/relationships/audio" Target="../media/audio14.wav"/></Relationships>
</file>

<file path=ppt/slides/_rels/slide6.xml.rels><?xml version="1.0" encoding="UTF-8" standalone="yes"?>
<Relationships xmlns="http://schemas.openxmlformats.org/package/2006/relationships"><Relationship Id="rId3" Type="http://schemas.openxmlformats.org/officeDocument/2006/relationships/audio" Target="../media/audio17.wav"/><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18.wav"/></Relationships>
</file>

<file path=ppt/slides/_rels/slide7.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18" Type="http://schemas.openxmlformats.org/officeDocument/2006/relationships/image" Target="../media/image24.png"/><Relationship Id="rId3" Type="http://schemas.openxmlformats.org/officeDocument/2006/relationships/image" Target="../media/image18.png"/><Relationship Id="rId21" Type="http://schemas.openxmlformats.org/officeDocument/2006/relationships/image" Target="../media/image19.png"/><Relationship Id="rId7" Type="http://schemas.openxmlformats.org/officeDocument/2006/relationships/audio" Target="../media/audio22.wav"/><Relationship Id="rId12" Type="http://schemas.openxmlformats.org/officeDocument/2006/relationships/audio" Target="../media/audio27.wav"/><Relationship Id="rId17" Type="http://schemas.openxmlformats.org/officeDocument/2006/relationships/audio" Target="../media/audio32.wav"/><Relationship Id="rId2" Type="http://schemas.openxmlformats.org/officeDocument/2006/relationships/notesSlide" Target="../notesSlides/notesSlide7.xml"/><Relationship Id="rId16" Type="http://schemas.openxmlformats.org/officeDocument/2006/relationships/audio" Target="../media/audio31.wav"/><Relationship Id="rId20" Type="http://schemas.openxmlformats.org/officeDocument/2006/relationships/audio" Target="../media/audio33.wav"/><Relationship Id="rId1" Type="http://schemas.openxmlformats.org/officeDocument/2006/relationships/slideLayout" Target="../slideLayouts/slideLayout6.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5" Type="http://schemas.openxmlformats.org/officeDocument/2006/relationships/audio" Target="../media/audio30.wav"/><Relationship Id="rId23" Type="http://schemas.openxmlformats.org/officeDocument/2006/relationships/audio" Target="../media/audio34.wav"/><Relationship Id="rId10" Type="http://schemas.openxmlformats.org/officeDocument/2006/relationships/audio" Target="../media/audio25.wav"/><Relationship Id="rId19" Type="http://schemas.openxmlformats.org/officeDocument/2006/relationships/image" Target="../media/image25.png"/><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audio" Target="../media/audio29.wav"/><Relationship Id="rId22"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audio" Target="../media/audio35.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28.png"/><Relationship Id="rId4" Type="http://schemas.openxmlformats.org/officeDocument/2006/relationships/image" Target="../media/image27.gif"/></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audio" Target="../media/audio35.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28.png"/><Relationship Id="rId4"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10" name="Rectangle: Rounded Corners 9">
            <a:extLst>
              <a:ext uri="{FF2B5EF4-FFF2-40B4-BE49-F238E27FC236}">
                <a16:creationId xmlns:a16="http://schemas.microsoft.com/office/drawing/2014/main" id="{5276AE27-8C6C-459B-9F12-6A67C7406A2C}"/>
              </a:ext>
            </a:extLst>
          </p:cNvPr>
          <p:cNvSpPr/>
          <p:nvPr/>
        </p:nvSpPr>
        <p:spPr>
          <a:xfrm>
            <a:off x="89497" y="1800225"/>
            <a:ext cx="4172270" cy="2635765"/>
          </a:xfrm>
          <a:prstGeom prst="roundRect">
            <a:avLst/>
          </a:prstGeom>
          <a:solidFill>
            <a:schemeClr val="accent3">
              <a:lumMod val="20000"/>
              <a:lumOff val="8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hlinkClick r:id="" action="ppaction://noaction">
              <a:snd r:embed="rId4" name="s13_3.wav"/>
            </a:hlinkClick>
            <a:extLst>
              <a:ext uri="{FF2B5EF4-FFF2-40B4-BE49-F238E27FC236}">
                <a16:creationId xmlns:a16="http://schemas.microsoft.com/office/drawing/2014/main" id="{7351BB2C-88D1-4AEA-AD79-FFA0D27BDD5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80793" y="2767077"/>
            <a:ext cx="1186464" cy="1323845"/>
          </a:xfrm>
          <a:prstGeom prst="rect">
            <a:avLst/>
          </a:prstGeom>
        </p:spPr>
      </p:pic>
      <p:pic>
        <p:nvPicPr>
          <p:cNvPr id="12" name="Picture 11">
            <a:extLst>
              <a:ext uri="{FF2B5EF4-FFF2-40B4-BE49-F238E27FC236}">
                <a16:creationId xmlns:a16="http://schemas.microsoft.com/office/drawing/2014/main" id="{33FD40DF-BF45-4362-9177-7DDA51B6BA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9507" y="3429000"/>
            <a:ext cx="944498" cy="91144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930E0A99-7A07-4957-904B-5C6A3B3F58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65" y="2930351"/>
            <a:ext cx="1584968" cy="1609352"/>
          </a:xfrm>
          <a:prstGeom prst="ellipse">
            <a:avLst/>
          </a:prstGeom>
        </p:spPr>
      </p:pic>
      <p:sp>
        <p:nvSpPr>
          <p:cNvPr id="14" name="Speech Bubble: Rectangle with Corners Rounded 13">
            <a:extLst>
              <a:ext uri="{FF2B5EF4-FFF2-40B4-BE49-F238E27FC236}">
                <a16:creationId xmlns:a16="http://schemas.microsoft.com/office/drawing/2014/main" id="{79BC6D3F-C330-4839-990F-4D4413FCF4C0}"/>
              </a:ext>
            </a:extLst>
          </p:cNvPr>
          <p:cNvSpPr/>
          <p:nvPr/>
        </p:nvSpPr>
        <p:spPr>
          <a:xfrm>
            <a:off x="947788" y="1929405"/>
            <a:ext cx="2400301" cy="837672"/>
          </a:xfrm>
          <a:prstGeom prst="wedgeRoundRectCallout">
            <a:avLst>
              <a:gd name="adj1" fmla="val -44935"/>
              <a:gd name="adj2" fmla="val 110405"/>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latin typeface="Century Gothic" panose="020B0502020202020204" pitchFamily="34" charset="0"/>
              </a:rPr>
              <a:t>C’est</a:t>
            </a:r>
            <a:r>
              <a:rPr lang="en-GB" sz="2000" b="1" dirty="0">
                <a:latin typeface="Century Gothic" panose="020B0502020202020204" pitchFamily="34" charset="0"/>
              </a:rPr>
              <a:t> </a:t>
            </a:r>
            <a:r>
              <a:rPr lang="en-GB" sz="2000" b="1" dirty="0" err="1">
                <a:latin typeface="Century Gothic" panose="020B0502020202020204" pitchFamily="34" charset="0"/>
              </a:rPr>
              <a:t>quand</a:t>
            </a:r>
            <a:r>
              <a:rPr lang="en-GB" sz="2000" b="1" dirty="0">
                <a:latin typeface="Century Gothic" panose="020B0502020202020204" pitchFamily="34" charset="0"/>
              </a:rPr>
              <a:t>, ton </a:t>
            </a:r>
            <a:r>
              <a:rPr lang="en-GB" sz="2000" b="1" dirty="0" err="1">
                <a:latin typeface="Century Gothic" panose="020B0502020202020204" pitchFamily="34" charset="0"/>
              </a:rPr>
              <a:t>anniversaire</a:t>
            </a:r>
            <a:r>
              <a:rPr lang="en-GB" sz="2000" b="1" dirty="0">
                <a:latin typeface="Century Gothic" panose="020B0502020202020204" pitchFamily="34" charset="0"/>
              </a:rPr>
              <a:t> ?</a:t>
            </a:r>
          </a:p>
        </p:txBody>
      </p:sp>
      <p:sp>
        <p:nvSpPr>
          <p:cNvPr id="15" name="TextBox 14">
            <a:extLst>
              <a:ext uri="{FF2B5EF4-FFF2-40B4-BE49-F238E27FC236}">
                <a16:creationId xmlns:a16="http://schemas.microsoft.com/office/drawing/2014/main" id="{526EC2C8-D0FB-42BA-AE59-6E578401FAAD}"/>
              </a:ext>
            </a:extLst>
          </p:cNvPr>
          <p:cNvSpPr txBox="1"/>
          <p:nvPr/>
        </p:nvSpPr>
        <p:spPr>
          <a:xfrm>
            <a:off x="9645445" y="6473594"/>
            <a:ext cx="2546555" cy="400110"/>
          </a:xfrm>
          <a:prstGeom prst="rect">
            <a:avLst/>
          </a:prstGeom>
          <a:noFill/>
        </p:spPr>
        <p:txBody>
          <a:bodyPr wrap="square" rtlCol="0">
            <a:spAutoFit/>
          </a:bodyPr>
          <a:lstStyle/>
          <a:p>
            <a:pPr algn="r"/>
            <a:r>
              <a:rPr lang="en-GB" sz="2000" dirty="0">
                <a:solidFill>
                  <a:schemeClr val="bg2">
                    <a:lumMod val="10000"/>
                  </a:schemeClr>
                </a:solidFill>
                <a:latin typeface="Century Gothic" panose="020B0502020202020204" pitchFamily="34" charset="0"/>
              </a:rPr>
              <a:t>Term 1 Week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3455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74967" y="811561"/>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aphicFrame>
        <p:nvGraphicFramePr>
          <p:cNvPr id="19" name="Table 18">
            <a:extLst>
              <a:ext uri="{FF2B5EF4-FFF2-40B4-BE49-F238E27FC236}">
                <a16:creationId xmlns:a16="http://schemas.microsoft.com/office/drawing/2014/main" id="{3D7282D4-EB61-4150-81DF-6AE0F0348680}"/>
              </a:ext>
            </a:extLst>
          </p:cNvPr>
          <p:cNvGraphicFramePr>
            <a:graphicFrameLocks noGrp="1"/>
          </p:cNvGraphicFramePr>
          <p:nvPr/>
        </p:nvGraphicFramePr>
        <p:xfrm>
          <a:off x="78378" y="1766097"/>
          <a:ext cx="12028917" cy="4922186"/>
        </p:xfrm>
        <a:graphic>
          <a:graphicData uri="http://schemas.openxmlformats.org/drawingml/2006/table">
            <a:tbl>
              <a:tblPr firstRow="1" bandRow="1"/>
              <a:tblGrid>
                <a:gridCol w="1050591">
                  <a:extLst>
                    <a:ext uri="{9D8B030D-6E8A-4147-A177-3AD203B41FA5}">
                      <a16:colId xmlns:a16="http://schemas.microsoft.com/office/drawing/2014/main" val="20000"/>
                    </a:ext>
                  </a:extLst>
                </a:gridCol>
                <a:gridCol w="1101841">
                  <a:extLst>
                    <a:ext uri="{9D8B030D-6E8A-4147-A177-3AD203B41FA5}">
                      <a16:colId xmlns:a16="http://schemas.microsoft.com/office/drawing/2014/main" val="20001"/>
                    </a:ext>
                  </a:extLst>
                </a:gridCol>
                <a:gridCol w="890931">
                  <a:extLst>
                    <a:ext uri="{9D8B030D-6E8A-4147-A177-3AD203B41FA5}">
                      <a16:colId xmlns:a16="http://schemas.microsoft.com/office/drawing/2014/main" val="20002"/>
                    </a:ext>
                  </a:extLst>
                </a:gridCol>
                <a:gridCol w="823242">
                  <a:extLst>
                    <a:ext uri="{9D8B030D-6E8A-4147-A177-3AD203B41FA5}">
                      <a16:colId xmlns:a16="http://schemas.microsoft.com/office/drawing/2014/main" val="20003"/>
                    </a:ext>
                  </a:extLst>
                </a:gridCol>
                <a:gridCol w="627081">
                  <a:extLst>
                    <a:ext uri="{9D8B030D-6E8A-4147-A177-3AD203B41FA5}">
                      <a16:colId xmlns:a16="http://schemas.microsoft.com/office/drawing/2014/main" val="20004"/>
                    </a:ext>
                  </a:extLst>
                </a:gridCol>
                <a:gridCol w="765429">
                  <a:extLst>
                    <a:ext uri="{9D8B030D-6E8A-4147-A177-3AD203B41FA5}">
                      <a16:colId xmlns:a16="http://schemas.microsoft.com/office/drawing/2014/main" val="20005"/>
                    </a:ext>
                  </a:extLst>
                </a:gridCol>
                <a:gridCol w="762572">
                  <a:extLst>
                    <a:ext uri="{9D8B030D-6E8A-4147-A177-3AD203B41FA5}">
                      <a16:colId xmlns:a16="http://schemas.microsoft.com/office/drawing/2014/main" val="20006"/>
                    </a:ext>
                  </a:extLst>
                </a:gridCol>
                <a:gridCol w="922472">
                  <a:extLst>
                    <a:ext uri="{9D8B030D-6E8A-4147-A177-3AD203B41FA5}">
                      <a16:colId xmlns:a16="http://schemas.microsoft.com/office/drawing/2014/main" val="20007"/>
                    </a:ext>
                  </a:extLst>
                </a:gridCol>
                <a:gridCol w="1358083">
                  <a:extLst>
                    <a:ext uri="{9D8B030D-6E8A-4147-A177-3AD203B41FA5}">
                      <a16:colId xmlns:a16="http://schemas.microsoft.com/office/drawing/2014/main" val="625429011"/>
                    </a:ext>
                  </a:extLst>
                </a:gridCol>
                <a:gridCol w="999343">
                  <a:extLst>
                    <a:ext uri="{9D8B030D-6E8A-4147-A177-3AD203B41FA5}">
                      <a16:colId xmlns:a16="http://schemas.microsoft.com/office/drawing/2014/main" val="180182299"/>
                    </a:ext>
                  </a:extLst>
                </a:gridCol>
                <a:gridCol w="1279328">
                  <a:extLst>
                    <a:ext uri="{9D8B030D-6E8A-4147-A177-3AD203B41FA5}">
                      <a16:colId xmlns:a16="http://schemas.microsoft.com/office/drawing/2014/main" val="2492550084"/>
                    </a:ext>
                  </a:extLst>
                </a:gridCol>
                <a:gridCol w="1448004">
                  <a:extLst>
                    <a:ext uri="{9D8B030D-6E8A-4147-A177-3AD203B41FA5}">
                      <a16:colId xmlns:a16="http://schemas.microsoft.com/office/drawing/2014/main" val="3482710241"/>
                    </a:ext>
                  </a:extLst>
                </a:gridCol>
              </a:tblGrid>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90391878"/>
                  </a:ext>
                </a:extLst>
              </a:tr>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63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s-ES"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55883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600" b="1" dirty="0">
                          <a:solidFill>
                            <a:srgbClr val="002060"/>
                          </a:solidFill>
                          <a:latin typeface="Segoe Print" panose="02000600000000000000" pitchFamily="2" charset="0"/>
                        </a:rPr>
                        <a:t>January</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600" b="1" dirty="0">
                          <a:solidFill>
                            <a:srgbClr val="002060"/>
                          </a:solidFill>
                          <a:latin typeface="Segoe Print" panose="02000600000000000000" pitchFamily="2" charset="0"/>
                        </a:rPr>
                        <a:t>February</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600" b="1" dirty="0">
                          <a:solidFill>
                            <a:srgbClr val="002060"/>
                          </a:solidFill>
                          <a:latin typeface="Segoe Print" panose="02000600000000000000" pitchFamily="2" charset="0"/>
                        </a:rPr>
                        <a:t>March</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600" b="1" dirty="0">
                          <a:solidFill>
                            <a:srgbClr val="002060"/>
                          </a:solidFill>
                          <a:latin typeface="Segoe Print" panose="02000600000000000000" pitchFamily="2" charset="0"/>
                        </a:rPr>
                        <a:t>April</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600" b="1" dirty="0">
                          <a:solidFill>
                            <a:srgbClr val="002060"/>
                          </a:solidFill>
                          <a:latin typeface="Segoe Print" panose="02000600000000000000" pitchFamily="2" charset="0"/>
                        </a:rPr>
                        <a:t>May</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600" b="1" dirty="0">
                          <a:solidFill>
                            <a:srgbClr val="002060"/>
                          </a:solidFill>
                          <a:latin typeface="Segoe Print" panose="02000600000000000000" pitchFamily="2" charset="0"/>
                        </a:rPr>
                        <a:t>June</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600" b="1" dirty="0">
                          <a:solidFill>
                            <a:srgbClr val="002060"/>
                          </a:solidFill>
                          <a:latin typeface="Segoe Print" panose="02000600000000000000" pitchFamily="2" charset="0"/>
                        </a:rPr>
                        <a:t>July</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600" b="1" dirty="0">
                          <a:solidFill>
                            <a:srgbClr val="002060"/>
                          </a:solidFill>
                          <a:latin typeface="Segoe Print" panose="02000600000000000000" pitchFamily="2" charset="0"/>
                        </a:rPr>
                        <a:t>August</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s-ES" sz="1600" b="1" dirty="0" err="1">
                          <a:solidFill>
                            <a:srgbClr val="002060"/>
                          </a:solidFill>
                          <a:latin typeface="Segoe Print" panose="02000600000000000000" pitchFamily="2" charset="0"/>
                        </a:rPr>
                        <a:t>September</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s-ES" sz="1600" b="1" dirty="0" err="1">
                          <a:solidFill>
                            <a:srgbClr val="002060"/>
                          </a:solidFill>
                          <a:latin typeface="Segoe Print" panose="02000600000000000000" pitchFamily="2" charset="0"/>
                        </a:rPr>
                        <a:t>October</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s-ES" sz="1600" b="1" dirty="0" err="1">
                          <a:solidFill>
                            <a:srgbClr val="002060"/>
                          </a:solidFill>
                          <a:latin typeface="Segoe Print" panose="02000600000000000000" pitchFamily="2" charset="0"/>
                        </a:rPr>
                        <a:t>November</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s-ES" sz="1600" b="1" dirty="0" err="1">
                          <a:solidFill>
                            <a:srgbClr val="002060"/>
                          </a:solidFill>
                          <a:latin typeface="Segoe Print" panose="02000600000000000000" pitchFamily="2" charset="0"/>
                        </a:rPr>
                        <a:t>December</a:t>
                      </a:r>
                      <a:endParaRPr lang="es-ES" sz="1600" b="1" dirty="0">
                        <a:solidFill>
                          <a:srgbClr val="002060"/>
                        </a:solidFill>
                        <a:latin typeface="Segoe Print" panose="02000600000000000000" pitchFamily="2"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20" name="TextBox 19">
            <a:extLst>
              <a:ext uri="{FF2B5EF4-FFF2-40B4-BE49-F238E27FC236}">
                <a16:creationId xmlns:a16="http://schemas.microsoft.com/office/drawing/2014/main" id="{CE3BD6CC-C322-4E11-B683-2B661A63B763}"/>
              </a:ext>
            </a:extLst>
          </p:cNvPr>
          <p:cNvSpPr txBox="1"/>
          <p:nvPr/>
        </p:nvSpPr>
        <p:spPr>
          <a:xfrm>
            <a:off x="165140" y="743378"/>
            <a:ext cx="1116745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2400" b="1" dirty="0">
                <a:solidFill>
                  <a:srgbClr val="002060"/>
                </a:solidFill>
                <a:latin typeface="Century Gothic" panose="020B0502020202020204" pitchFamily="34" charset="0"/>
                <a:cs typeface="Calibri" panose="020F0502020204030204" pitchFamily="34" charset="0"/>
              </a:rPr>
              <a:t>C… q.... t.. a……….. ??</a:t>
            </a:r>
          </a:p>
          <a:p>
            <a:pPr>
              <a:defRPr/>
            </a:pPr>
            <a:r>
              <a:rPr lang="en-GB" sz="2400" b="1" dirty="0">
                <a:solidFill>
                  <a:srgbClr val="002060"/>
                </a:solidFill>
                <a:latin typeface="Century Gothic" panose="020B0502020202020204" pitchFamily="34" charset="0"/>
              </a:rPr>
              <a:t>M .. a……….. e.. l.. [_____] [_______].</a:t>
            </a:r>
          </a:p>
        </p:txBody>
      </p:sp>
      <p:sp>
        <p:nvSpPr>
          <p:cNvPr id="21" name="TextBox 20">
            <a:extLst>
              <a:ext uri="{FF2B5EF4-FFF2-40B4-BE49-F238E27FC236}">
                <a16:creationId xmlns:a16="http://schemas.microsoft.com/office/drawing/2014/main" id="{4A285FAE-26AD-49A3-B72D-B996EBC8FBFC}"/>
              </a:ext>
            </a:extLst>
          </p:cNvPr>
          <p:cNvSpPr txBox="1"/>
          <p:nvPr/>
        </p:nvSpPr>
        <p:spPr>
          <a:xfrm>
            <a:off x="7297760" y="5714512"/>
            <a:ext cx="801212" cy="400110"/>
          </a:xfrm>
          <a:prstGeom prst="rect">
            <a:avLst/>
          </a:prstGeom>
          <a:solidFill>
            <a:srgbClr val="4472C4">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rPr>
              <a:t>   5    </a:t>
            </a:r>
          </a:p>
        </p:txBody>
      </p:sp>
      <p:sp>
        <p:nvSpPr>
          <p:cNvPr id="22" name="TextBox 21">
            <a:extLst>
              <a:ext uri="{FF2B5EF4-FFF2-40B4-BE49-F238E27FC236}">
                <a16:creationId xmlns:a16="http://schemas.microsoft.com/office/drawing/2014/main" id="{148A37F4-E431-451D-BB44-8952D5A21ADE}"/>
              </a:ext>
            </a:extLst>
          </p:cNvPr>
          <p:cNvSpPr txBox="1"/>
          <p:nvPr/>
        </p:nvSpPr>
        <p:spPr>
          <a:xfrm>
            <a:off x="123171" y="1131692"/>
            <a:ext cx="7684023" cy="523220"/>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Calibri" panose="020F0502020204030204" pitchFamily="34" charset="0"/>
              </a:rPr>
              <a:t>Mon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Calibri" panose="020F0502020204030204" pitchFamily="34" charset="0"/>
              </a:rPr>
              <a:t>anniversaire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Calibri" panose="020F0502020204030204" pitchFamily="34" charset="0"/>
              </a:rPr>
              <a: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Calibri" panose="020F0502020204030204" pitchFamily="34" charset="0"/>
              </a:rPr>
              <a:t>est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Calibri" panose="020F0502020204030204" pitchFamily="34" charset="0"/>
              </a:rPr>
              <a:t> le 5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Calibri" panose="020F0502020204030204" pitchFamily="34" charset="0"/>
              </a:rPr>
              <a:t>septembre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Calibri" panose="020F0502020204030204" pitchFamily="34" charset="0"/>
              </a:rPr>
              <a:t>.</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pic>
        <p:nvPicPr>
          <p:cNvPr id="10" name="Graphic 9" descr="Teacher">
            <a:extLst>
              <a:ext uri="{FF2B5EF4-FFF2-40B4-BE49-F238E27FC236}">
                <a16:creationId xmlns:a16="http://schemas.microsoft.com/office/drawing/2014/main" id="{9E1257ED-5AC6-41C6-910C-D81AF69C71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87634" y="-15892"/>
            <a:ext cx="914400" cy="914400"/>
          </a:xfrm>
          <a:prstGeom prst="rect">
            <a:avLst/>
          </a:prstGeom>
        </p:spPr>
      </p:pic>
      <p:sp>
        <p:nvSpPr>
          <p:cNvPr id="11" name="Speech Bubble: Rectangle with Corners Rounded 10">
            <a:extLst>
              <a:ext uri="{FF2B5EF4-FFF2-40B4-BE49-F238E27FC236}">
                <a16:creationId xmlns:a16="http://schemas.microsoft.com/office/drawing/2014/main" id="{6855F203-40F0-45F1-BC7C-FB93D5A4989E}"/>
              </a:ext>
            </a:extLst>
          </p:cNvPr>
          <p:cNvSpPr/>
          <p:nvPr/>
        </p:nvSpPr>
        <p:spPr>
          <a:xfrm>
            <a:off x="3865047" y="45399"/>
            <a:ext cx="7467546" cy="547644"/>
          </a:xfrm>
          <a:prstGeom prst="wedgeRoundRectCallout">
            <a:avLst>
              <a:gd name="adj1" fmla="val -57012"/>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2" name="CustomShape 7">
            <a:hlinkClick r:id="" action="ppaction://noaction">
              <a:snd r:embed="rId5" name="7_2.wav"/>
            </a:hlinkClick>
            <a:extLst>
              <a:ext uri="{FF2B5EF4-FFF2-40B4-BE49-F238E27FC236}">
                <a16:creationId xmlns:a16="http://schemas.microsoft.com/office/drawing/2014/main" id="{4F42E6B5-A9FA-4773-B803-CD8664C8EA9B}"/>
              </a:ext>
            </a:extLst>
          </p:cNvPr>
          <p:cNvSpPr/>
          <p:nvPr/>
        </p:nvSpPr>
        <p:spPr>
          <a:xfrm>
            <a:off x="3856321" y="103247"/>
            <a:ext cx="8813186"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sym typeface="Arial"/>
              </a:rPr>
              <a:t>Parle</a:t>
            </a: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 avec ton/ta </a:t>
            </a:r>
            <a:r>
              <a:rPr kumimoji="0" lang="en-GB" sz="2400" b="1" i="0" u="none" strike="noStrike" kern="1200" cap="none" spc="-1" normalizeH="0" baseline="0" noProof="0" dirty="0" err="1">
                <a:ln>
                  <a:noFill/>
                </a:ln>
                <a:solidFill>
                  <a:srgbClr val="002060"/>
                </a:solidFill>
                <a:effectLst/>
                <a:uLnTx/>
                <a:uFillTx/>
                <a:latin typeface="Century gothic"/>
                <a:ea typeface="Century Gothic"/>
                <a:sym typeface="Arial"/>
              </a:rPr>
              <a:t>partenaire</a:t>
            </a: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 Pose des questions.</a:t>
            </a:r>
            <a:endParaRPr kumimoji="0" lang="en-GB" sz="2400" b="0" i="0" u="none" strike="noStrike" kern="1200" cap="none" spc="-1" normalizeH="0" baseline="0" noProof="0" dirty="0">
              <a:ln>
                <a:noFill/>
              </a:ln>
              <a:solidFill>
                <a:prstClr val="black"/>
              </a:solidFill>
              <a:effectLst/>
              <a:uLnTx/>
              <a:uFillTx/>
              <a:latin typeface="Century gothic"/>
              <a:sym typeface="Arial"/>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74561" y="0"/>
            <a:ext cx="828449" cy="830998"/>
          </a:xfrm>
          <a:prstGeom prst="rect">
            <a:avLst/>
          </a:prstGeom>
        </p:spPr>
      </p:pic>
    </p:spTree>
    <p:extLst>
      <p:ext uri="{BB962C8B-B14F-4D97-AF65-F5344CB8AC3E}">
        <p14:creationId xmlns:p14="http://schemas.microsoft.com/office/powerpoint/2010/main" val="272832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écrire</a:t>
            </a:r>
            <a:endParaRPr lang="en-GB" sz="2000" b="1" kern="0" dirty="0">
              <a:solidFill>
                <a:schemeClr val="bg1"/>
              </a:solidFill>
              <a:latin typeface="Century Gothic" panose="020B0502020202020204" pitchFamily="34" charset="0"/>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7" name="Picture 26" descr="A picture containing text&#10;&#10;Description automatically generated">
            <a:extLst>
              <a:ext uri="{FF2B5EF4-FFF2-40B4-BE49-F238E27FC236}">
                <a16:creationId xmlns:a16="http://schemas.microsoft.com/office/drawing/2014/main" id="{246B8F54-834C-4A55-81A9-99E22A887F84}"/>
              </a:ext>
            </a:extLst>
          </p:cNvPr>
          <p:cNvPicPr>
            <a:picLocks noChangeAspect="1"/>
          </p:cNvPicPr>
          <p:nvPr/>
        </p:nvPicPr>
        <p:blipFill rotWithShape="1">
          <a:blip r:embed="rId8">
            <a:extLst>
              <a:ext uri="{28A0092B-C50C-407E-A947-70E740481C1C}">
                <a14:useLocalDpi xmlns:a14="http://schemas.microsoft.com/office/drawing/2010/main" val="0"/>
              </a:ext>
            </a:extLst>
          </a:blip>
          <a:srcRect b="55535"/>
          <a:stretch/>
        </p:blipFill>
        <p:spPr>
          <a:xfrm>
            <a:off x="-76184" y="5588541"/>
            <a:ext cx="1739176" cy="1263105"/>
          </a:xfrm>
          <a:prstGeom prst="rect">
            <a:avLst/>
          </a:prstGeom>
        </p:spPr>
      </p:pic>
      <p:sp>
        <p:nvSpPr>
          <p:cNvPr id="36" name="TextBox 35">
            <a:extLst>
              <a:ext uri="{FF2B5EF4-FFF2-40B4-BE49-F238E27FC236}">
                <a16:creationId xmlns:a16="http://schemas.microsoft.com/office/drawing/2014/main" id="{D9A3B6F0-0ABA-49D5-992B-A19E9E7484EF}"/>
              </a:ext>
            </a:extLst>
          </p:cNvPr>
          <p:cNvSpPr txBox="1"/>
          <p:nvPr/>
        </p:nvSpPr>
        <p:spPr>
          <a:xfrm>
            <a:off x="1278000" y="1586376"/>
            <a:ext cx="7439105" cy="523220"/>
          </a:xfrm>
          <a:prstGeom prst="rect">
            <a:avLst/>
          </a:prstGeom>
          <a:noFill/>
          <a:ln w="57150">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birthday is on the 16</a:t>
            </a:r>
            <a:r>
              <a:rPr kumimoji="0" lang="en-GB" sz="2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March.</a:t>
            </a:r>
          </a:p>
        </p:txBody>
      </p:sp>
      <p:sp>
        <p:nvSpPr>
          <p:cNvPr id="37" name="TextBox 36">
            <a:extLst>
              <a:ext uri="{FF2B5EF4-FFF2-40B4-BE49-F238E27FC236}">
                <a16:creationId xmlns:a16="http://schemas.microsoft.com/office/drawing/2014/main" id="{4FFE0E9E-DFE6-43C9-8081-9621524E26B4}"/>
              </a:ext>
            </a:extLst>
          </p:cNvPr>
          <p:cNvSpPr txBox="1"/>
          <p:nvPr/>
        </p:nvSpPr>
        <p:spPr>
          <a:xfrm>
            <a:off x="1306339" y="2850356"/>
            <a:ext cx="7439105" cy="523220"/>
          </a:xfrm>
          <a:prstGeom prst="rect">
            <a:avLst/>
          </a:prstGeom>
          <a:solidFill>
            <a:schemeClr val="bg1"/>
          </a:solidFill>
          <a:ln w="5715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birthday is on the 9</a:t>
            </a:r>
            <a:r>
              <a:rPr kumimoji="0" lang="en-GB" sz="2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September.</a:t>
            </a:r>
          </a:p>
        </p:txBody>
      </p:sp>
      <p:sp>
        <p:nvSpPr>
          <p:cNvPr id="38" name="TextBox 37">
            <a:extLst>
              <a:ext uri="{FF2B5EF4-FFF2-40B4-BE49-F238E27FC236}">
                <a16:creationId xmlns:a16="http://schemas.microsoft.com/office/drawing/2014/main" id="{E95B7BD2-1BD4-47DA-AD11-AE31CEC37966}"/>
              </a:ext>
            </a:extLst>
          </p:cNvPr>
          <p:cNvSpPr txBox="1"/>
          <p:nvPr/>
        </p:nvSpPr>
        <p:spPr>
          <a:xfrm>
            <a:off x="1278000" y="4162479"/>
            <a:ext cx="7406412" cy="523220"/>
          </a:xfrm>
          <a:prstGeom prst="rect">
            <a:avLst/>
          </a:prstGeom>
          <a:solidFill>
            <a:schemeClr val="bg1"/>
          </a:solidFill>
          <a:ln w="5715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My birthday is on the 25</a:t>
            </a:r>
            <a:r>
              <a:rPr kumimoji="0" lang="en-GB" sz="2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June.</a:t>
            </a:r>
          </a:p>
        </p:txBody>
      </p:sp>
      <p:sp>
        <p:nvSpPr>
          <p:cNvPr id="39" name="TextBox 38">
            <a:extLst>
              <a:ext uri="{FF2B5EF4-FFF2-40B4-BE49-F238E27FC236}">
                <a16:creationId xmlns:a16="http://schemas.microsoft.com/office/drawing/2014/main" id="{E7130B9C-4EAA-4E8E-91F5-DB32431D8AB8}"/>
              </a:ext>
            </a:extLst>
          </p:cNvPr>
          <p:cNvSpPr txBox="1"/>
          <p:nvPr/>
        </p:nvSpPr>
        <p:spPr>
          <a:xfrm>
            <a:off x="1277999" y="5569120"/>
            <a:ext cx="7439105" cy="523220"/>
          </a:xfrm>
          <a:prstGeom prst="rect">
            <a:avLst/>
          </a:prstGeom>
          <a:solidFill>
            <a:schemeClr val="bg1"/>
          </a:solidFill>
          <a:ln w="5715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My birthday is on the 31</a:t>
            </a:r>
            <a:r>
              <a:rPr kumimoji="0" lang="en-GB" sz="2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July.</a:t>
            </a:r>
          </a:p>
        </p:txBody>
      </p:sp>
      <p:sp>
        <p:nvSpPr>
          <p:cNvPr id="41" name="Rectangle 40">
            <a:extLst>
              <a:ext uri="{FF2B5EF4-FFF2-40B4-BE49-F238E27FC236}">
                <a16:creationId xmlns:a16="http://schemas.microsoft.com/office/drawing/2014/main" id="{86FF7305-F7C8-4A71-80BE-7C1CC330E4B8}"/>
              </a:ext>
            </a:extLst>
          </p:cNvPr>
          <p:cNvSpPr/>
          <p:nvPr/>
        </p:nvSpPr>
        <p:spPr>
          <a:xfrm>
            <a:off x="1054139" y="2152689"/>
            <a:ext cx="835502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Mon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anniversaire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le 16 mars.</a:t>
            </a:r>
          </a:p>
        </p:txBody>
      </p:sp>
      <p:sp>
        <p:nvSpPr>
          <p:cNvPr id="42" name="Rectangle 41">
            <a:extLst>
              <a:ext uri="{FF2B5EF4-FFF2-40B4-BE49-F238E27FC236}">
                <a16:creationId xmlns:a16="http://schemas.microsoft.com/office/drawing/2014/main" id="{062A16CC-E464-437F-8407-EC49B7520941}"/>
              </a:ext>
            </a:extLst>
          </p:cNvPr>
          <p:cNvSpPr/>
          <p:nvPr/>
        </p:nvSpPr>
        <p:spPr>
          <a:xfrm>
            <a:off x="971892" y="3419772"/>
            <a:ext cx="810799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Mon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anniversaire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le 9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septembre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p>
        </p:txBody>
      </p:sp>
      <p:sp>
        <p:nvSpPr>
          <p:cNvPr id="43" name="Rectangle 42">
            <a:extLst>
              <a:ext uri="{FF2B5EF4-FFF2-40B4-BE49-F238E27FC236}">
                <a16:creationId xmlns:a16="http://schemas.microsoft.com/office/drawing/2014/main" id="{37BB2177-C7E9-4D49-BE45-0F193EB3A16A}"/>
              </a:ext>
            </a:extLst>
          </p:cNvPr>
          <p:cNvSpPr/>
          <p:nvPr/>
        </p:nvSpPr>
        <p:spPr>
          <a:xfrm>
            <a:off x="971892" y="4703210"/>
            <a:ext cx="785864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Mon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anniversaire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le 25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juin</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p>
        </p:txBody>
      </p:sp>
      <p:sp>
        <p:nvSpPr>
          <p:cNvPr id="44" name="Rectangle 43">
            <a:extLst>
              <a:ext uri="{FF2B5EF4-FFF2-40B4-BE49-F238E27FC236}">
                <a16:creationId xmlns:a16="http://schemas.microsoft.com/office/drawing/2014/main" id="{84725D18-48FC-48BC-8066-894AFAF1C4E9}"/>
              </a:ext>
            </a:extLst>
          </p:cNvPr>
          <p:cNvSpPr/>
          <p:nvPr/>
        </p:nvSpPr>
        <p:spPr>
          <a:xfrm>
            <a:off x="991377" y="6084355"/>
            <a:ext cx="772572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Mon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anniversaire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le 31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juillet</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p>
        </p:txBody>
      </p:sp>
      <p:pic>
        <p:nvPicPr>
          <p:cNvPr id="46" name="Picture 45">
            <a:extLst>
              <a:ext uri="{FF2B5EF4-FFF2-40B4-BE49-F238E27FC236}">
                <a16:creationId xmlns:a16="http://schemas.microsoft.com/office/drawing/2014/main" id="{DFEEB463-9668-49F7-9971-B598A254CC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80" y="1191379"/>
            <a:ext cx="902512" cy="1080132"/>
          </a:xfrm>
          <a:prstGeom prst="rect">
            <a:avLst/>
          </a:prstGeom>
        </p:spPr>
      </p:pic>
      <p:pic>
        <p:nvPicPr>
          <p:cNvPr id="48" name="Picture 47" descr="A picture containing vector graphics&#10;&#10;Description automatically generated">
            <a:extLst>
              <a:ext uri="{FF2B5EF4-FFF2-40B4-BE49-F238E27FC236}">
                <a16:creationId xmlns:a16="http://schemas.microsoft.com/office/drawing/2014/main" id="{5680DFCA-0653-4CD9-B7F4-702324E552AE}"/>
              </a:ext>
            </a:extLst>
          </p:cNvPr>
          <p:cNvPicPr>
            <a:picLocks noChangeAspect="1"/>
          </p:cNvPicPr>
          <p:nvPr/>
        </p:nvPicPr>
        <p:blipFill rotWithShape="1">
          <a:blip r:embed="rId10">
            <a:extLst>
              <a:ext uri="{28A0092B-C50C-407E-A947-70E740481C1C}">
                <a14:useLocalDpi xmlns:a14="http://schemas.microsoft.com/office/drawing/2010/main" val="0"/>
              </a:ext>
            </a:extLst>
          </a:blip>
          <a:srcRect b="63514"/>
          <a:stretch/>
        </p:blipFill>
        <p:spPr>
          <a:xfrm>
            <a:off x="159427" y="4195884"/>
            <a:ext cx="1055680" cy="1080132"/>
          </a:xfrm>
          <a:prstGeom prst="rect">
            <a:avLst/>
          </a:prstGeom>
        </p:spPr>
      </p:pic>
      <p:grpSp>
        <p:nvGrpSpPr>
          <p:cNvPr id="4" name="Group 3">
            <a:extLst>
              <a:ext uri="{FF2B5EF4-FFF2-40B4-BE49-F238E27FC236}">
                <a16:creationId xmlns:a16="http://schemas.microsoft.com/office/drawing/2014/main" id="{9582BE85-BBC4-43F2-85CB-BB0E6DFC3E1D}"/>
              </a:ext>
            </a:extLst>
          </p:cNvPr>
          <p:cNvGrpSpPr/>
          <p:nvPr/>
        </p:nvGrpSpPr>
        <p:grpSpPr>
          <a:xfrm>
            <a:off x="7848941" y="87041"/>
            <a:ext cx="3104149" cy="1910190"/>
            <a:chOff x="7848941" y="87041"/>
            <a:chExt cx="3104149" cy="1910190"/>
          </a:xfrm>
        </p:grpSpPr>
        <p:sp>
          <p:nvSpPr>
            <p:cNvPr id="52" name="CustomShape 14">
              <a:extLst>
                <a:ext uri="{FF2B5EF4-FFF2-40B4-BE49-F238E27FC236}">
                  <a16:creationId xmlns:a16="http://schemas.microsoft.com/office/drawing/2014/main" id="{5810AD0C-6F07-48E4-8611-DDB8F7E224CC}"/>
                </a:ext>
              </a:extLst>
            </p:cNvPr>
            <p:cNvSpPr/>
            <p:nvPr/>
          </p:nvSpPr>
          <p:spPr>
            <a:xfrm>
              <a:off x="7848941" y="87041"/>
              <a:ext cx="3104149" cy="1910190"/>
            </a:xfrm>
            <a:prstGeom prst="wedgeEllipseCallout">
              <a:avLst>
                <a:gd name="adj1" fmla="val -48502"/>
                <a:gd name="adj2" fmla="val 66955"/>
              </a:avLst>
            </a:prstGeom>
            <a:solidFill>
              <a:srgbClr val="36AFCE">
                <a:lumMod val="50000"/>
              </a:srgbClr>
            </a:solidFill>
            <a:ln w="12600">
              <a:solidFill>
                <a:srgbClr val="FF0066"/>
              </a:solidFill>
              <a:miter/>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panose="020F0302020204030204"/>
                <a:sym typeface="Arial"/>
              </a:endParaRPr>
            </a:p>
          </p:txBody>
        </p:sp>
        <p:sp>
          <p:nvSpPr>
            <p:cNvPr id="53" name="Rectangle 52">
              <a:extLst>
                <a:ext uri="{FF2B5EF4-FFF2-40B4-BE49-F238E27FC236}">
                  <a16:creationId xmlns:a16="http://schemas.microsoft.com/office/drawing/2014/main" id="{321CC43E-390D-4FE3-A982-1385EAB440C8}"/>
                </a:ext>
              </a:extLst>
            </p:cNvPr>
            <p:cNvSpPr/>
            <p:nvPr/>
          </p:nvSpPr>
          <p:spPr>
            <a:xfrm>
              <a:off x="7900147" y="485089"/>
              <a:ext cx="2967637" cy="1323439"/>
            </a:xfrm>
            <a:prstGeom prst="rect">
              <a:avLst/>
            </a:prstGeom>
          </p:spPr>
          <p:txBody>
            <a:bodyPr wrap="square">
              <a:spAutoFit/>
            </a:bodyPr>
            <a:lstStyle/>
            <a:p>
              <a:pPr lvl="0" algn="ctr">
                <a:defRPr/>
              </a:pPr>
              <a:r>
                <a:rPr lang="en-GB" sz="2000" dirty="0">
                  <a:solidFill>
                    <a:prstClr val="white"/>
                  </a:solidFill>
                  <a:latin typeface="Century Gothic" panose="020F0302020204030204"/>
                </a:rPr>
                <a:t>⚠Remember that we don’t use capital letters with months in French.</a:t>
              </a:r>
              <a:endParaRPr lang="en-GB" sz="2000" b="1" dirty="0">
                <a:solidFill>
                  <a:prstClr val="white"/>
                </a:solidFill>
                <a:latin typeface="Century Gothic" panose="020F0302020204030204"/>
              </a:endParaRPr>
            </a:p>
          </p:txBody>
        </p:sp>
      </p:grpSp>
      <p:pic>
        <p:nvPicPr>
          <p:cNvPr id="5" name="Picture 4" descr="A picture containing text&#10;&#10;Description automatically generated">
            <a:extLst>
              <a:ext uri="{FF2B5EF4-FFF2-40B4-BE49-F238E27FC236}">
                <a16:creationId xmlns:a16="http://schemas.microsoft.com/office/drawing/2014/main" id="{1A977B0A-3FC2-4017-A44E-EA6EF0603B61}"/>
              </a:ext>
            </a:extLst>
          </p:cNvPr>
          <p:cNvPicPr>
            <a:picLocks noChangeAspect="1"/>
          </p:cNvPicPr>
          <p:nvPr/>
        </p:nvPicPr>
        <p:blipFill rotWithShape="1">
          <a:blip r:embed="rId11">
            <a:extLst>
              <a:ext uri="{28A0092B-C50C-407E-A947-70E740481C1C}">
                <a14:useLocalDpi xmlns:a14="http://schemas.microsoft.com/office/drawing/2010/main" val="0"/>
              </a:ext>
            </a:extLst>
          </a:blip>
          <a:srcRect b="47156"/>
          <a:stretch/>
        </p:blipFill>
        <p:spPr>
          <a:xfrm>
            <a:off x="-9120" y="2349696"/>
            <a:ext cx="1287119" cy="1592679"/>
          </a:xfrm>
          <a:prstGeom prst="rect">
            <a:avLst/>
          </a:prstGeom>
        </p:spPr>
      </p:pic>
      <p:pic>
        <p:nvPicPr>
          <p:cNvPr id="23" name="Graphic 22" descr="Teacher">
            <a:extLst>
              <a:ext uri="{FF2B5EF4-FFF2-40B4-BE49-F238E27FC236}">
                <a16:creationId xmlns:a16="http://schemas.microsoft.com/office/drawing/2014/main" id="{3F8E98A9-A5E1-417D-90D1-1CFB76CDF5D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892960" y="-6467"/>
            <a:ext cx="914400" cy="914400"/>
          </a:xfrm>
          <a:prstGeom prst="rect">
            <a:avLst/>
          </a:prstGeom>
        </p:spPr>
      </p:pic>
      <p:sp>
        <p:nvSpPr>
          <p:cNvPr id="24" name="Speech Bubble: Rectangle with Corners Rounded 23">
            <a:hlinkClick r:id="" action="ppaction://noaction">
              <a:snd r:embed="rId14" name="T1_W3F_15.1.wav"/>
            </a:hlinkClick>
            <a:extLst>
              <a:ext uri="{FF2B5EF4-FFF2-40B4-BE49-F238E27FC236}">
                <a16:creationId xmlns:a16="http://schemas.microsoft.com/office/drawing/2014/main" id="{3FF55276-9719-4D29-807F-64A69402AD35}"/>
              </a:ext>
            </a:extLst>
          </p:cNvPr>
          <p:cNvSpPr/>
          <p:nvPr/>
        </p:nvSpPr>
        <p:spPr>
          <a:xfrm>
            <a:off x="3831143" y="61882"/>
            <a:ext cx="4048646" cy="62168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25" name="CustomShape 7">
            <a:hlinkClick r:id="" action="ppaction://noaction">
              <a:snd r:embed="rId14" name="T1_W3F_15.1.wav"/>
            </a:hlinkClick>
            <a:extLst>
              <a:ext uri="{FF2B5EF4-FFF2-40B4-BE49-F238E27FC236}">
                <a16:creationId xmlns:a16="http://schemas.microsoft.com/office/drawing/2014/main" id="{658BC3EC-4AAC-42D0-A277-9CD96C19367C}"/>
              </a:ext>
            </a:extLst>
          </p:cNvPr>
          <p:cNvSpPr/>
          <p:nvPr/>
        </p:nvSpPr>
        <p:spPr>
          <a:xfrm>
            <a:off x="3904497" y="157378"/>
            <a:ext cx="3116325"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Écris les phrases.</a:t>
            </a:r>
            <a:endParaRPr kumimoji="0" lang="en-GB" sz="2800" b="1" i="0" u="none" strike="noStrike" kern="1200" cap="none" spc="-1" normalizeH="0" baseline="0" noProof="0" dirty="0">
              <a:ln>
                <a:noFill/>
              </a:ln>
              <a:solidFill>
                <a:prstClr val="black"/>
              </a:solidFill>
              <a:effectLst/>
              <a:uLnTx/>
              <a:uFillTx/>
              <a:latin typeface="Arial"/>
            </a:endParaRPr>
          </a:p>
        </p:txBody>
      </p:sp>
      <p:sp>
        <p:nvSpPr>
          <p:cNvPr id="26" name="TextBox 25">
            <a:extLst>
              <a:ext uri="{FF2B5EF4-FFF2-40B4-BE49-F238E27FC236}">
                <a16:creationId xmlns:a16="http://schemas.microsoft.com/office/drawing/2014/main" id="{7CB5CC64-60F4-4968-8092-6175B6850E47}"/>
              </a:ext>
            </a:extLst>
          </p:cNvPr>
          <p:cNvSpPr txBox="1"/>
          <p:nvPr/>
        </p:nvSpPr>
        <p:spPr>
          <a:xfrm>
            <a:off x="6797757" y="-239258"/>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U_s10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FU_s10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FU_s10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FU_s10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596631929"/>
              </p:ext>
            </p:extLst>
          </p:nvPr>
        </p:nvGraphicFramePr>
        <p:xfrm>
          <a:off x="557161" y="596480"/>
          <a:ext cx="9810698" cy="6062737"/>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cousin (m)</a:t>
                      </a:r>
                    </a:p>
                  </a:txBody>
                  <a:tcPr/>
                </a:tc>
                <a:tc>
                  <a:txBody>
                    <a:bodyPr/>
                    <a:lstStyle/>
                    <a:p>
                      <a:r>
                        <a:rPr lang="en-GB" sz="2400" b="1" dirty="0">
                          <a:solidFill>
                            <a:srgbClr val="00B0F0"/>
                          </a:solidFill>
                          <a:latin typeface="Century Gothic" panose="020B0502020202020204" pitchFamily="34" charset="0"/>
                        </a:rPr>
                        <a:t>the cousin (f)</a:t>
                      </a:r>
                    </a:p>
                  </a:txBody>
                  <a:tcPr/>
                </a:tc>
                <a:tc>
                  <a:txBody>
                    <a:bodyPr/>
                    <a:lstStyle/>
                    <a:p>
                      <a:r>
                        <a:rPr lang="en-GB" sz="2400" b="1" dirty="0">
                          <a:solidFill>
                            <a:srgbClr val="00B0F0"/>
                          </a:solidFill>
                          <a:latin typeface="Century Gothic" panose="020B0502020202020204" pitchFamily="34" charset="0"/>
                        </a:rPr>
                        <a:t>(the) man</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red</a:t>
                      </a:r>
                    </a:p>
                  </a:txBody>
                  <a:tcPr/>
                </a:tc>
                <a:tc>
                  <a:txBody>
                    <a:bodyPr/>
                    <a:lstStyle/>
                    <a:p>
                      <a:r>
                        <a:rPr lang="en-GB" sz="2400" b="1" dirty="0">
                          <a:solidFill>
                            <a:srgbClr val="00B0F0"/>
                          </a:solidFill>
                          <a:latin typeface="Century Gothic" panose="020B0502020202020204" pitchFamily="34" charset="0"/>
                        </a:rPr>
                        <a:t>(the) woman</a:t>
                      </a:r>
                    </a:p>
                  </a:txBody>
                  <a:tcPr/>
                </a:tc>
                <a:tc>
                  <a:txBody>
                    <a:bodyPr/>
                    <a:lstStyle/>
                    <a:p>
                      <a:r>
                        <a:rPr lang="en-GB" sz="2400" b="1" dirty="0">
                          <a:solidFill>
                            <a:srgbClr val="00B0F0"/>
                          </a:solidFill>
                          <a:latin typeface="Century Gothic" panose="020B0502020202020204" pitchFamily="34" charset="0"/>
                        </a:rPr>
                        <a:t>blue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June</a:t>
                      </a:r>
                    </a:p>
                  </a:txBody>
                  <a:tcPr/>
                </a:tc>
                <a:tc>
                  <a:txBody>
                    <a:bodyPr/>
                    <a:lstStyle/>
                    <a:p>
                      <a:r>
                        <a:rPr lang="en-GB" sz="2400" b="1" dirty="0">
                          <a:solidFill>
                            <a:srgbClr val="92D050"/>
                          </a:solidFill>
                          <a:latin typeface="Century Gothic" panose="020B0502020202020204" pitchFamily="34" charset="0"/>
                        </a:rPr>
                        <a:t>thirty-one</a:t>
                      </a:r>
                    </a:p>
                  </a:txBody>
                  <a:tcPr/>
                </a:tc>
                <a:tc>
                  <a:txBody>
                    <a:bodyPr/>
                    <a:lstStyle/>
                    <a:p>
                      <a:r>
                        <a:rPr lang="en-GB" sz="2400" b="1" dirty="0">
                          <a:solidFill>
                            <a:srgbClr val="92D050"/>
                          </a:solidFill>
                          <a:latin typeface="Century Gothic" panose="020B0502020202020204" pitchFamily="34" charset="0"/>
                        </a:rPr>
                        <a:t>March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fourteen</a:t>
                      </a:r>
                    </a:p>
                  </a:txBody>
                  <a:tcPr/>
                </a:tc>
                <a:tc>
                  <a:txBody>
                    <a:bodyPr/>
                    <a:lstStyle/>
                    <a:p>
                      <a:r>
                        <a:rPr lang="en-GB" sz="2400" b="1" dirty="0">
                          <a:solidFill>
                            <a:srgbClr val="92D050"/>
                          </a:solidFill>
                          <a:latin typeface="Century Gothic" panose="020B0502020202020204" pitchFamily="34" charset="0"/>
                        </a:rPr>
                        <a:t>January</a:t>
                      </a:r>
                    </a:p>
                  </a:txBody>
                  <a:tcPr/>
                </a:tc>
                <a:tc>
                  <a:txBody>
                    <a:bodyPr/>
                    <a:lstStyle/>
                    <a:p>
                      <a:r>
                        <a:rPr lang="en-GB" sz="2400" b="1" dirty="0">
                          <a:solidFill>
                            <a:srgbClr val="92D050"/>
                          </a:solidFill>
                          <a:latin typeface="Century Gothic" panose="020B0502020202020204" pitchFamily="34" charset="0"/>
                        </a:rPr>
                        <a:t>twenty-four</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thirteen</a:t>
                      </a:r>
                    </a:p>
                  </a:txBody>
                  <a:tcPr/>
                </a:tc>
                <a:tc>
                  <a:txBody>
                    <a:bodyPr/>
                    <a:lstStyle/>
                    <a:p>
                      <a:r>
                        <a:rPr lang="en-GB" sz="2400" b="1" dirty="0">
                          <a:solidFill>
                            <a:srgbClr val="FF3399"/>
                          </a:solidFill>
                          <a:latin typeface="Century Gothic" panose="020B0502020202020204" pitchFamily="34" charset="0"/>
                        </a:rPr>
                        <a:t>sixteen</a:t>
                      </a:r>
                    </a:p>
                  </a:txBody>
                  <a:tcPr/>
                </a:tc>
                <a:tc>
                  <a:txBody>
                    <a:bodyPr/>
                    <a:lstStyle/>
                    <a:p>
                      <a:r>
                        <a:rPr lang="en-GB" sz="2400" b="1" dirty="0">
                          <a:solidFill>
                            <a:srgbClr val="FF3399"/>
                          </a:solidFill>
                          <a:latin typeface="Century Gothic" panose="020B0502020202020204" pitchFamily="34" charset="0"/>
                        </a:rPr>
                        <a:t>fifteen</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it is, it’s</a:t>
                      </a:r>
                    </a:p>
                  </a:txBody>
                  <a:tcPr/>
                </a:tc>
                <a:tc>
                  <a:txBody>
                    <a:bodyPr/>
                    <a:lstStyle/>
                    <a:p>
                      <a:r>
                        <a:rPr lang="en-GB" sz="2400" b="1" dirty="0">
                          <a:solidFill>
                            <a:srgbClr val="FF3399"/>
                          </a:solidFill>
                          <a:latin typeface="Century Gothic" panose="020B0502020202020204" pitchFamily="34" charset="0"/>
                        </a:rPr>
                        <a:t>twenty</a:t>
                      </a:r>
                    </a:p>
                  </a:txBody>
                  <a:tcPr/>
                </a:tc>
                <a:tc>
                  <a:txBody>
                    <a:bodyPr/>
                    <a:lstStyle/>
                    <a:p>
                      <a:r>
                        <a:rPr lang="en-GB" sz="2400" b="1" dirty="0">
                          <a:solidFill>
                            <a:srgbClr val="FF3399"/>
                          </a:solidFill>
                          <a:latin typeface="Century Gothic" panose="020B0502020202020204" pitchFamily="34" charset="0"/>
                        </a:rPr>
                        <a:t>thirty</a:t>
                      </a:r>
                    </a:p>
                  </a:txBody>
                  <a:tcPr/>
                </a:tc>
                <a:extLst>
                  <a:ext uri="{0D108BD9-81ED-4DB2-BD59-A6C34878D82A}">
                    <a16:rowId xmlns:a16="http://schemas.microsoft.com/office/drawing/2014/main" val="3343226472"/>
                  </a:ext>
                </a:extLst>
              </a:tr>
              <a:tr h="89434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birthday</a:t>
                      </a:r>
                    </a:p>
                  </a:txBody>
                  <a:tcPr/>
                </a:tc>
                <a:tc>
                  <a:txBody>
                    <a:bodyPr/>
                    <a:lstStyle/>
                    <a:p>
                      <a:r>
                        <a:rPr lang="en-GB" sz="2400" b="1" dirty="0">
                          <a:solidFill>
                            <a:srgbClr val="FF3399"/>
                          </a:solidFill>
                          <a:latin typeface="Century Gothic" panose="020B0502020202020204" pitchFamily="34" charset="0"/>
                        </a:rPr>
                        <a:t>month</a:t>
                      </a:r>
                    </a:p>
                  </a:txBody>
                  <a:tcPr/>
                </a:tc>
                <a:tc>
                  <a:txBody>
                    <a:bodyPr/>
                    <a:lstStyle/>
                    <a:p>
                      <a:r>
                        <a:rPr lang="en-GB" sz="2400" b="1" dirty="0">
                          <a:solidFill>
                            <a:srgbClr val="FF3399"/>
                          </a:solidFill>
                          <a:latin typeface="Century Gothic" panose="020B0502020202020204" pitchFamily="34" charset="0"/>
                        </a:rPr>
                        <a:t>when?</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215984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13281" y="6147341"/>
            <a:ext cx="2201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l’anniversaire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hlinkClick r:id="" action="ppaction://noaction">
              <a:snd r:embed="rId4" name="le_mois.wav"/>
            </a:hlinkClick>
            <a:extLst>
              <a:ext uri="{FF2B5EF4-FFF2-40B4-BE49-F238E27FC236}">
                <a16:creationId xmlns:a16="http://schemas.microsoft.com/office/drawing/2014/main" id="{BBEE3DE9-6FF9-4BB7-8B14-083C2935993C}"/>
              </a:ext>
            </a:extLst>
          </p:cNvPr>
          <p:cNvSpPr txBox="1"/>
          <p:nvPr/>
        </p:nvSpPr>
        <p:spPr>
          <a:xfrm>
            <a:off x="4695313"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quand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trente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treize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seize</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quinze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quatorze</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janvier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4866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vingt-quatre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juin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7" y="2716525"/>
            <a:ext cx="245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rente</a:t>
            </a:r>
            <a:r>
              <a:rPr lang="en-GB" sz="2400" kern="0" dirty="0">
                <a:solidFill>
                  <a:srgbClr val="002060"/>
                </a:solidFill>
                <a:latin typeface="Century Gothic" panose="020B0502020202020204" pitchFamily="34" charset="0"/>
                <a:cs typeface="Arial"/>
                <a:sym typeface="Arial"/>
              </a:rPr>
              <a: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et-un</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mars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 name="TextBox 49">
            <a:hlinkClick r:id="" action="ppaction://noaction">
              <a:snd r:embed="rId29" name="S11_i.wav"/>
            </a:hlinkClick>
            <a:extLst>
              <a:ext uri="{FF2B5EF4-FFF2-40B4-BE49-F238E27FC236}">
                <a16:creationId xmlns:a16="http://schemas.microsoft.com/office/drawing/2014/main" id="{8CD046BF-165A-44B2-8B56-946089137A91}"/>
              </a:ext>
            </a:extLst>
          </p:cNvPr>
          <p:cNvSpPr txBox="1"/>
          <p:nvPr/>
        </p:nvSpPr>
        <p:spPr>
          <a:xfrm>
            <a:off x="3483206" y="50561"/>
            <a:ext cx="78256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1" name="TextBox 50">
            <a:extLst>
              <a:ext uri="{FF2B5EF4-FFF2-40B4-BE49-F238E27FC236}">
                <a16:creationId xmlns:a16="http://schemas.microsoft.com/office/drawing/2014/main" id="{AD6CB59A-B9A3-4EAB-AA27-A236ADB7ABE8}"/>
              </a:ext>
            </a:extLst>
          </p:cNvPr>
          <p:cNvSpPr txBox="1"/>
          <p:nvPr/>
        </p:nvSpPr>
        <p:spPr>
          <a:xfrm>
            <a:off x="2727123" y="-35455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5DBA1C6D-F96B-452F-882D-734095E727E6}"/>
              </a:ext>
            </a:extLst>
          </p:cNvPr>
          <p:cNvSpPr txBox="1"/>
          <p:nvPr/>
        </p:nvSpPr>
        <p:spPr>
          <a:xfrm>
            <a:off x="4693811" y="1828116"/>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femme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3" name="TextBox 52">
            <a:extLst>
              <a:ext uri="{FF2B5EF4-FFF2-40B4-BE49-F238E27FC236}">
                <a16:creationId xmlns:a16="http://schemas.microsoft.com/office/drawing/2014/main" id="{C48D4980-E13E-4AF3-9382-CBFC3F82DB05}"/>
              </a:ext>
            </a:extLst>
          </p:cNvPr>
          <p:cNvSpPr txBox="1"/>
          <p:nvPr/>
        </p:nvSpPr>
        <p:spPr>
          <a:xfrm>
            <a:off x="7681260" y="988810"/>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l’homme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4" name="TextBox 53">
            <a:extLst>
              <a:ext uri="{FF2B5EF4-FFF2-40B4-BE49-F238E27FC236}">
                <a16:creationId xmlns:a16="http://schemas.microsoft.com/office/drawing/2014/main" id="{21D3BA46-8911-4E9C-8FEB-5BF084787661}"/>
              </a:ext>
            </a:extLst>
          </p:cNvPr>
          <p:cNvSpPr txBox="1"/>
          <p:nvPr/>
        </p:nvSpPr>
        <p:spPr>
          <a:xfrm>
            <a:off x="7702383" y="1897302"/>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bleu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extLst>
              <a:ext uri="{FF2B5EF4-FFF2-40B4-BE49-F238E27FC236}">
                <a16:creationId xmlns:a16="http://schemas.microsoft.com/office/drawing/2014/main" id="{A48FDB31-F8CB-4FC5-85AC-B53583BA7B5D}"/>
              </a:ext>
            </a:extLst>
          </p:cNvPr>
          <p:cNvSpPr txBox="1"/>
          <p:nvPr/>
        </p:nvSpPr>
        <p:spPr>
          <a:xfrm>
            <a:off x="2301273" y="1836043"/>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rouge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D32A92ED-C53B-4974-A1AE-1E6DA65C290A}"/>
              </a:ext>
            </a:extLst>
          </p:cNvPr>
          <p:cNvSpPr txBox="1"/>
          <p:nvPr/>
        </p:nvSpPr>
        <p:spPr>
          <a:xfrm>
            <a:off x="2274892" y="1001001"/>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cousin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61209E1E-1DEA-4D11-AC2F-DA4BD3518BD3}"/>
              </a:ext>
            </a:extLst>
          </p:cNvPr>
          <p:cNvSpPr txBox="1"/>
          <p:nvPr/>
        </p:nvSpPr>
        <p:spPr>
          <a:xfrm>
            <a:off x="4689238" y="1015242"/>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a:t>
            </a:r>
            <a:r>
              <a:rPr lang="en-GB" sz="2400" kern="0" dirty="0" err="1">
                <a:solidFill>
                  <a:srgbClr val="002060"/>
                </a:solidFill>
                <a:latin typeface="Century Gothic" panose="020B0502020202020204" pitchFamily="34" charset="0"/>
                <a:cs typeface="Arial"/>
                <a:sym typeface="Arial"/>
              </a:rPr>
              <a:t>cousine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nniversair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le_moi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quand.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ces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ingt.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30.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16.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14.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janvier.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2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juin.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31.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mars.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5_4_2.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5_1_2.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5_3_2.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5_5_2.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5_6_2.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5_2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52" grpId="0"/>
      <p:bldP spid="53" grpId="0"/>
      <p:bldP spid="54" grpId="0"/>
      <p:bldP spid="55" grpId="0"/>
      <p:bldP spid="56" grpId="0"/>
      <p:bldP spid="5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731998619"/>
              </p:ext>
            </p:extLst>
          </p:nvPr>
        </p:nvGraphicFramePr>
        <p:xfrm>
          <a:off x="557161" y="596480"/>
          <a:ext cx="9810698" cy="6062737"/>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cousin (m)</a:t>
                      </a:r>
                    </a:p>
                  </a:txBody>
                  <a:tcPr/>
                </a:tc>
                <a:tc>
                  <a:txBody>
                    <a:bodyPr/>
                    <a:lstStyle/>
                    <a:p>
                      <a:r>
                        <a:rPr lang="en-GB" sz="2400" b="1" dirty="0">
                          <a:solidFill>
                            <a:srgbClr val="002060"/>
                          </a:solidFill>
                          <a:latin typeface="Century Gothic" panose="020B0502020202020204" pitchFamily="34" charset="0"/>
                        </a:rPr>
                        <a:t>the cousin (f)</a:t>
                      </a:r>
                    </a:p>
                  </a:txBody>
                  <a:tcPr/>
                </a:tc>
                <a:tc>
                  <a:txBody>
                    <a:bodyPr/>
                    <a:lstStyle/>
                    <a:p>
                      <a:r>
                        <a:rPr lang="en-GB" sz="2400" b="1" dirty="0">
                          <a:solidFill>
                            <a:srgbClr val="002060"/>
                          </a:solidFill>
                          <a:latin typeface="Century Gothic" panose="020B0502020202020204" pitchFamily="34" charset="0"/>
                        </a:rPr>
                        <a:t>(the) man</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red</a:t>
                      </a:r>
                    </a:p>
                  </a:txBody>
                  <a:tcPr/>
                </a:tc>
                <a:tc>
                  <a:txBody>
                    <a:bodyPr/>
                    <a:lstStyle/>
                    <a:p>
                      <a:r>
                        <a:rPr lang="en-GB" sz="2400" b="1" dirty="0">
                          <a:solidFill>
                            <a:srgbClr val="002060"/>
                          </a:solidFill>
                          <a:latin typeface="Century Gothic" panose="020B0502020202020204" pitchFamily="34" charset="0"/>
                        </a:rPr>
                        <a:t>(the) woman</a:t>
                      </a:r>
                    </a:p>
                  </a:txBody>
                  <a:tcPr/>
                </a:tc>
                <a:tc>
                  <a:txBody>
                    <a:bodyPr/>
                    <a:lstStyle/>
                    <a:p>
                      <a:r>
                        <a:rPr lang="en-GB" sz="2400" b="1" dirty="0">
                          <a:solidFill>
                            <a:srgbClr val="002060"/>
                          </a:solidFill>
                          <a:latin typeface="Century Gothic" panose="020B0502020202020204" pitchFamily="34" charset="0"/>
                        </a:rPr>
                        <a:t>blue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June</a:t>
                      </a:r>
                    </a:p>
                  </a:txBody>
                  <a:tcPr/>
                </a:tc>
                <a:tc>
                  <a:txBody>
                    <a:bodyPr/>
                    <a:lstStyle/>
                    <a:p>
                      <a:r>
                        <a:rPr lang="en-GB" sz="2400" b="1" dirty="0">
                          <a:solidFill>
                            <a:srgbClr val="002060"/>
                          </a:solidFill>
                          <a:latin typeface="Century Gothic" panose="020B0502020202020204" pitchFamily="34" charset="0"/>
                        </a:rPr>
                        <a:t>thirty-one</a:t>
                      </a:r>
                    </a:p>
                  </a:txBody>
                  <a:tcPr/>
                </a:tc>
                <a:tc>
                  <a:txBody>
                    <a:bodyPr/>
                    <a:lstStyle/>
                    <a:p>
                      <a:r>
                        <a:rPr lang="en-GB" sz="2400" b="1" dirty="0">
                          <a:solidFill>
                            <a:srgbClr val="002060"/>
                          </a:solidFill>
                          <a:latin typeface="Century Gothic" panose="020B0502020202020204" pitchFamily="34" charset="0"/>
                        </a:rPr>
                        <a:t>March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fourteen</a:t>
                      </a:r>
                    </a:p>
                  </a:txBody>
                  <a:tcPr/>
                </a:tc>
                <a:tc>
                  <a:txBody>
                    <a:bodyPr/>
                    <a:lstStyle/>
                    <a:p>
                      <a:r>
                        <a:rPr lang="en-GB" sz="2400" b="1" dirty="0">
                          <a:solidFill>
                            <a:srgbClr val="002060"/>
                          </a:solidFill>
                          <a:latin typeface="Century Gothic" panose="020B0502020202020204" pitchFamily="34" charset="0"/>
                        </a:rPr>
                        <a:t>January</a:t>
                      </a:r>
                    </a:p>
                  </a:txBody>
                  <a:tcPr/>
                </a:tc>
                <a:tc>
                  <a:txBody>
                    <a:bodyPr/>
                    <a:lstStyle/>
                    <a:p>
                      <a:r>
                        <a:rPr lang="en-GB" sz="2400" b="1" dirty="0">
                          <a:solidFill>
                            <a:srgbClr val="002060"/>
                          </a:solidFill>
                          <a:latin typeface="Century Gothic" panose="020B0502020202020204" pitchFamily="34" charset="0"/>
                        </a:rPr>
                        <a:t>twenty-four</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thirteen</a:t>
                      </a:r>
                    </a:p>
                  </a:txBody>
                  <a:tcPr/>
                </a:tc>
                <a:tc>
                  <a:txBody>
                    <a:bodyPr/>
                    <a:lstStyle/>
                    <a:p>
                      <a:r>
                        <a:rPr lang="en-GB" sz="2400" b="1" dirty="0">
                          <a:solidFill>
                            <a:srgbClr val="002060"/>
                          </a:solidFill>
                          <a:latin typeface="Century Gothic" panose="020B0502020202020204" pitchFamily="34" charset="0"/>
                        </a:rPr>
                        <a:t>sixteen</a:t>
                      </a:r>
                    </a:p>
                  </a:txBody>
                  <a:tcPr/>
                </a:tc>
                <a:tc>
                  <a:txBody>
                    <a:bodyPr/>
                    <a:lstStyle/>
                    <a:p>
                      <a:r>
                        <a:rPr lang="en-GB" sz="2400" b="1" dirty="0">
                          <a:solidFill>
                            <a:srgbClr val="002060"/>
                          </a:solidFill>
                          <a:latin typeface="Century Gothic" panose="020B0502020202020204" pitchFamily="34" charset="0"/>
                        </a:rPr>
                        <a:t>fifteen</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it is, it’s</a:t>
                      </a:r>
                    </a:p>
                  </a:txBody>
                  <a:tcPr/>
                </a:tc>
                <a:tc>
                  <a:txBody>
                    <a:bodyPr/>
                    <a:lstStyle/>
                    <a:p>
                      <a:r>
                        <a:rPr lang="en-GB" sz="2400" b="1" dirty="0">
                          <a:solidFill>
                            <a:srgbClr val="002060"/>
                          </a:solidFill>
                          <a:latin typeface="Century Gothic" panose="020B0502020202020204" pitchFamily="34" charset="0"/>
                        </a:rPr>
                        <a:t>twenty</a:t>
                      </a:r>
                    </a:p>
                  </a:txBody>
                  <a:tcPr/>
                </a:tc>
                <a:tc>
                  <a:txBody>
                    <a:bodyPr/>
                    <a:lstStyle/>
                    <a:p>
                      <a:r>
                        <a:rPr lang="en-GB" sz="2400" b="1" dirty="0">
                          <a:solidFill>
                            <a:srgbClr val="002060"/>
                          </a:solidFill>
                          <a:latin typeface="Century Gothic" panose="020B0502020202020204" pitchFamily="34" charset="0"/>
                        </a:rPr>
                        <a:t>thirty</a:t>
                      </a:r>
                    </a:p>
                  </a:txBody>
                  <a:tcPr/>
                </a:tc>
                <a:extLst>
                  <a:ext uri="{0D108BD9-81ED-4DB2-BD59-A6C34878D82A}">
                    <a16:rowId xmlns:a16="http://schemas.microsoft.com/office/drawing/2014/main" val="3343226472"/>
                  </a:ext>
                </a:extLst>
              </a:tr>
              <a:tr h="89434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birthday</a:t>
                      </a:r>
                    </a:p>
                  </a:txBody>
                  <a:tcPr/>
                </a:tc>
                <a:tc>
                  <a:txBody>
                    <a:bodyPr/>
                    <a:lstStyle/>
                    <a:p>
                      <a:r>
                        <a:rPr lang="en-GB" sz="2400" b="1" dirty="0">
                          <a:solidFill>
                            <a:srgbClr val="002060"/>
                          </a:solidFill>
                          <a:latin typeface="Century Gothic" panose="020B0502020202020204" pitchFamily="34" charset="0"/>
                        </a:rPr>
                        <a:t>month</a:t>
                      </a:r>
                    </a:p>
                  </a:txBody>
                  <a:tcPr/>
                </a:tc>
                <a:tc>
                  <a:txBody>
                    <a:bodyPr/>
                    <a:lstStyle/>
                    <a:p>
                      <a:r>
                        <a:rPr lang="en-GB" sz="2400" b="1" dirty="0">
                          <a:solidFill>
                            <a:srgbClr val="002060"/>
                          </a:solidFill>
                          <a:latin typeface="Century Gothic" panose="020B0502020202020204" pitchFamily="34" charset="0"/>
                        </a:rPr>
                        <a:t>when?</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5005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2331719" y="1062417"/>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962486" y="265552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60311" y="150873"/>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04063" y="1024350"/>
            <a:ext cx="148793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2510634" y="4100146"/>
            <a:ext cx="2844216" cy="2417582"/>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167;p2">
            <a:extLst>
              <a:ext uri="{FF2B5EF4-FFF2-40B4-BE49-F238E27FC236}">
                <a16:creationId xmlns:a16="http://schemas.microsoft.com/office/drawing/2014/main" id="{BD687570-94B5-46DA-A28A-C39230EF9A64}"/>
              </a:ext>
            </a:extLst>
          </p:cNvPr>
          <p:cNvSpPr/>
          <p:nvPr/>
        </p:nvSpPr>
        <p:spPr>
          <a:xfrm>
            <a:off x="95564" y="60122"/>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Title 1">
            <a:extLst>
              <a:ext uri="{FF2B5EF4-FFF2-40B4-BE49-F238E27FC236}">
                <a16:creationId xmlns:a16="http://schemas.microsoft.com/office/drawing/2014/main" id="{53DB2B75-1A8E-4A32-A4E2-718E0C6AC2EB}"/>
              </a:ext>
            </a:extLst>
          </p:cNvPr>
          <p:cNvSpPr txBox="1">
            <a:spLocks/>
          </p:cNvSpPr>
          <p:nvPr/>
        </p:nvSpPr>
        <p:spPr>
          <a:xfrm>
            <a:off x="622597" y="-38524"/>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4" name="(a)in sound">
            <a:hlinkClick r:id="" action="ppaction://media"/>
            <a:extLst>
              <a:ext uri="{FF2B5EF4-FFF2-40B4-BE49-F238E27FC236}">
                <a16:creationId xmlns:a16="http://schemas.microsoft.com/office/drawing/2014/main" id="{63E78DE8-D6A5-4C05-AE5B-0BB20643E49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377517" y="538593"/>
            <a:ext cx="3048000" cy="2286000"/>
          </a:xfrm>
          <a:prstGeom prst="rect">
            <a:avLst/>
          </a:prstGeom>
        </p:spPr>
      </p:pic>
      <p:pic>
        <p:nvPicPr>
          <p:cNvPr id="6" name="Train">
            <a:hlinkClick r:id="" action="ppaction://media"/>
            <a:extLst>
              <a:ext uri="{FF2B5EF4-FFF2-40B4-BE49-F238E27FC236}">
                <a16:creationId xmlns:a16="http://schemas.microsoft.com/office/drawing/2014/main" id="{50535314-53FC-422A-B790-76A7DDE30DF4}"/>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6377517" y="3577483"/>
            <a:ext cx="3048000" cy="2286000"/>
          </a:xfrm>
          <a:prstGeom prst="rect">
            <a:avLst/>
          </a:prstGeom>
        </p:spPr>
      </p:pic>
    </p:spTree>
    <p:extLst>
      <p:ext uri="{BB962C8B-B14F-4D97-AF65-F5344CB8AC3E}">
        <p14:creationId xmlns:p14="http://schemas.microsoft.com/office/powerpoint/2010/main" val="182503374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ai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623"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train.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4910"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video>
              <p:cMediaNode vol="80000">
                <p:cTn id="28"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4017368" y="3167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840971" y="158508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60311" y="150873"/>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04063" y="1024350"/>
            <a:ext cx="148793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389119" y="3194458"/>
            <a:ext cx="2844216" cy="24175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4A19AD-53A3-459E-BDB0-60D7D8D87C0E}"/>
              </a:ext>
            </a:extLst>
          </p:cNvPr>
          <p:cNvSpPr txBox="1"/>
          <p:nvPr/>
        </p:nvSpPr>
        <p:spPr>
          <a:xfrm>
            <a:off x="11658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v</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in</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gt</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6ACF4C57-891B-4F81-946B-053005CFBDA6}"/>
              </a:ext>
            </a:extLst>
          </p:cNvPr>
          <p:cNvSpPr txBox="1"/>
          <p:nvPr/>
        </p:nvSpPr>
        <p:spPr>
          <a:xfrm>
            <a:off x="88662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f</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63E44163-CE42-4CFE-BE96-E2CC8A812E6A}"/>
              </a:ext>
            </a:extLst>
          </p:cNvPr>
          <p:cNvSpPr txBox="1"/>
          <p:nvPr/>
        </p:nvSpPr>
        <p:spPr>
          <a:xfrm>
            <a:off x="1136503" y="5612040"/>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ain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2F380883-E2B5-4338-9516-DF5EFD84D708}"/>
              </a:ext>
            </a:extLst>
          </p:cNvPr>
          <p:cNvSpPr txBox="1"/>
          <p:nvPr/>
        </p:nvSpPr>
        <p:spPr>
          <a:xfrm>
            <a:off x="8866260" y="5609326"/>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lap</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865DF023-12F3-4797-BECC-FE8E70AFC3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0576" y="4070619"/>
            <a:ext cx="1417327" cy="1696265"/>
          </a:xfrm>
          <a:prstGeom prst="rect">
            <a:avLst/>
          </a:prstGeom>
        </p:spPr>
      </p:pic>
      <p:pic>
        <p:nvPicPr>
          <p:cNvPr id="13" name="Picture 12" descr="Icon&#10;&#10;Description automatically generated">
            <a:extLst>
              <a:ext uri="{FF2B5EF4-FFF2-40B4-BE49-F238E27FC236}">
                <a16:creationId xmlns:a16="http://schemas.microsoft.com/office/drawing/2014/main" id="{07C7B114-E354-43D6-BE8A-1908A64AFE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05783" y="2168438"/>
            <a:ext cx="1447619" cy="111746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6A15CB69-A226-41FD-954C-8779FFCD0E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032493">
            <a:off x="1842416" y="4131105"/>
            <a:ext cx="1230768" cy="1594517"/>
          </a:xfrm>
          <a:prstGeom prst="rect">
            <a:avLst/>
          </a:prstGeom>
        </p:spPr>
      </p:pic>
      <p:pic>
        <p:nvPicPr>
          <p:cNvPr id="17" name="Picture 16" descr="A picture containing text, night sky&#10;&#10;Description automatically generated">
            <a:extLst>
              <a:ext uri="{FF2B5EF4-FFF2-40B4-BE49-F238E27FC236}">
                <a16:creationId xmlns:a16="http://schemas.microsoft.com/office/drawing/2014/main" id="{8CDC5AAA-325B-4204-B36C-EC905B000D8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17672" y="1660216"/>
            <a:ext cx="2263134" cy="1541760"/>
          </a:xfrm>
          <a:prstGeom prst="rect">
            <a:avLst/>
          </a:prstGeom>
        </p:spPr>
      </p:pic>
      <p:sp>
        <p:nvSpPr>
          <p:cNvPr id="16" name="Google Shape;167;p2">
            <a:extLst>
              <a:ext uri="{FF2B5EF4-FFF2-40B4-BE49-F238E27FC236}">
                <a16:creationId xmlns:a16="http://schemas.microsoft.com/office/drawing/2014/main" id="{BD687570-94B5-46DA-A28A-C39230EF9A64}"/>
              </a:ext>
            </a:extLst>
          </p:cNvPr>
          <p:cNvSpPr/>
          <p:nvPr/>
        </p:nvSpPr>
        <p:spPr>
          <a:xfrm>
            <a:off x="95564" y="60122"/>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Title 1">
            <a:extLst>
              <a:ext uri="{FF2B5EF4-FFF2-40B4-BE49-F238E27FC236}">
                <a16:creationId xmlns:a16="http://schemas.microsoft.com/office/drawing/2014/main" id="{53DB2B75-1A8E-4A32-A4E2-718E0C6AC2EB}"/>
              </a:ext>
            </a:extLst>
          </p:cNvPr>
          <p:cNvSpPr txBox="1">
            <a:spLocks/>
          </p:cNvSpPr>
          <p:nvPr/>
        </p:nvSpPr>
        <p:spPr>
          <a:xfrm>
            <a:off x="622597" y="-38524"/>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Tree>
    <p:extLst>
      <p:ext uri="{BB962C8B-B14F-4D97-AF65-F5344CB8AC3E}">
        <p14:creationId xmlns:p14="http://schemas.microsoft.com/office/powerpoint/2010/main" val="120974469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i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rai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ving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fin.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main.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lapin.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6500392" y="362912"/>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5184012" y="16423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7"/>
          <a:stretch/>
        </p:blipFill>
        <p:spPr>
          <a:xfrm>
            <a:off x="11098652" y="178451"/>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09886" y="1086692"/>
            <a:ext cx="1482114"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731404" y="4006825"/>
            <a:ext cx="2844216" cy="2417582"/>
          </a:xfrm>
          <a:prstGeom prst="rect">
            <a:avLst/>
          </a:prstGeom>
          <a:noFill/>
          <a:extLst>
            <a:ext uri="{909E8E84-426E-40DD-AFC4-6F175D3DCCD1}">
              <a14:hiddenFill xmlns:a14="http://schemas.microsoft.com/office/drawing/2010/main">
                <a:solidFill>
                  <a:srgbClr val="FFFFFF"/>
                </a:solidFill>
              </a14:hiddenFill>
            </a:ext>
          </a:extLst>
        </p:spPr>
      </p:pic>
      <p:sp>
        <p:nvSpPr>
          <p:cNvPr id="7" name="CustomShape 1">
            <a:extLst>
              <a:ext uri="{FF2B5EF4-FFF2-40B4-BE49-F238E27FC236}">
                <a16:creationId xmlns:a16="http://schemas.microsoft.com/office/drawing/2014/main" id="{2D478CB1-837D-4D1F-9274-411452A06471}"/>
              </a:ext>
            </a:extLst>
          </p:cNvPr>
          <p:cNvSpPr/>
          <p:nvPr/>
        </p:nvSpPr>
        <p:spPr>
          <a:xfrm>
            <a:off x="799688" y="33788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8" name="CustomShape 2">
            <a:extLst>
              <a:ext uri="{FF2B5EF4-FFF2-40B4-BE49-F238E27FC236}">
                <a16:creationId xmlns:a16="http://schemas.microsoft.com/office/drawing/2014/main" id="{58B19C80-F73E-481D-A3B4-F23BA18C730B}"/>
              </a:ext>
            </a:extLst>
          </p:cNvPr>
          <p:cNvSpPr/>
          <p:nvPr/>
        </p:nvSpPr>
        <p:spPr>
          <a:xfrm>
            <a:off x="136083" y="16423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Picture 8">
            <a:extLst>
              <a:ext uri="{FF2B5EF4-FFF2-40B4-BE49-F238E27FC236}">
                <a16:creationId xmlns:a16="http://schemas.microsoft.com/office/drawing/2014/main" id="{A3EDCD7C-82FB-425F-8A05-5D1DC7D4F3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57144" y="3514934"/>
            <a:ext cx="1527634" cy="1453799"/>
          </a:xfrm>
          <a:prstGeom prst="rect">
            <a:avLst/>
          </a:prstGeom>
        </p:spPr>
      </p:pic>
      <p:pic>
        <p:nvPicPr>
          <p:cNvPr id="11" name="Picture 10">
            <a:extLst>
              <a:ext uri="{FF2B5EF4-FFF2-40B4-BE49-F238E27FC236}">
                <a16:creationId xmlns:a16="http://schemas.microsoft.com/office/drawing/2014/main" id="{3E89362F-59E2-4B43-98ED-5EA935E36C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3433" y="4824724"/>
            <a:ext cx="1835057" cy="1828941"/>
          </a:xfrm>
          <a:prstGeom prst="rect">
            <a:avLst/>
          </a:prstGeom>
        </p:spPr>
      </p:pic>
      <p:sp>
        <p:nvSpPr>
          <p:cNvPr id="13" name="Google Shape;167;p2">
            <a:extLst>
              <a:ext uri="{FF2B5EF4-FFF2-40B4-BE49-F238E27FC236}">
                <a16:creationId xmlns:a16="http://schemas.microsoft.com/office/drawing/2014/main" id="{62E31E53-C7FC-4DBC-A4A4-4B42A675FD03}"/>
              </a:ext>
            </a:extLst>
          </p:cNvPr>
          <p:cNvSpPr/>
          <p:nvPr/>
        </p:nvSpPr>
        <p:spPr>
          <a:xfrm>
            <a:off x="94421" y="98645"/>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Title 1">
            <a:extLst>
              <a:ext uri="{FF2B5EF4-FFF2-40B4-BE49-F238E27FC236}">
                <a16:creationId xmlns:a16="http://schemas.microsoft.com/office/drawing/2014/main" id="{047BD55E-9F9D-44B4-A9BA-55378E9C118E}"/>
              </a:ext>
            </a:extLst>
          </p:cNvPr>
          <p:cNvSpPr txBox="1">
            <a:spLocks/>
          </p:cNvSpPr>
          <p:nvPr/>
        </p:nvSpPr>
        <p:spPr>
          <a:xfrm>
            <a:off x="647319" y="0"/>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02060"/>
                </a:solidFill>
                <a:latin typeface="Century Gothic"/>
                <a:ea typeface="Century Gothic"/>
                <a:cs typeface="Century Gothic"/>
                <a:sym typeface="Century Gothic"/>
              </a:rPr>
              <a:t>Follow up 1: </a:t>
            </a:r>
            <a:endParaRPr lang="en-GB" sz="2800" dirty="0"/>
          </a:p>
        </p:txBody>
      </p:sp>
      <p:sp>
        <p:nvSpPr>
          <p:cNvPr id="15" name="CustomShape 14">
            <a:extLst>
              <a:ext uri="{FF2B5EF4-FFF2-40B4-BE49-F238E27FC236}">
                <a16:creationId xmlns:a16="http://schemas.microsoft.com/office/drawing/2014/main" id="{311F5218-05FE-4C41-8846-434EB114DA08}"/>
              </a:ext>
            </a:extLst>
          </p:cNvPr>
          <p:cNvSpPr/>
          <p:nvPr/>
        </p:nvSpPr>
        <p:spPr>
          <a:xfrm>
            <a:off x="9601491" y="2012827"/>
            <a:ext cx="2454426" cy="1237319"/>
          </a:xfrm>
          <a:prstGeom prst="wedgeEllipseCallout">
            <a:avLst>
              <a:gd name="adj1" fmla="val -68297"/>
              <a:gd name="adj2" fmla="val -8387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Remember! </a:t>
            </a:r>
            <a:br>
              <a:rPr kumimoji="0" lang="en-US" sz="200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br>
            <a:r>
              <a:rPr kumimoji="0" lang="en-US" sz="200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a:t>
            </a:r>
            <a:r>
              <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a</a:t>
            </a:r>
            <a:r>
              <a:rPr kumimoji="0" lang="en-US" sz="200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a:t>
            </a:r>
            <a:r>
              <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in</a:t>
            </a:r>
            <a:r>
              <a:rPr kumimoji="0" lang="en-US" sz="200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 is a nasal vowel.</a:t>
            </a:r>
          </a:p>
        </p:txBody>
      </p:sp>
      <p:pic>
        <p:nvPicPr>
          <p:cNvPr id="16" name="Picture 2" descr="Alphabet Word Images, Face, Human">
            <a:extLst>
              <a:ext uri="{FF2B5EF4-FFF2-40B4-BE49-F238E27FC236}">
                <a16:creationId xmlns:a16="http://schemas.microsoft.com/office/drawing/2014/main" id="{78406929-B389-481C-9509-572C1B6FFC8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74214" y="2307649"/>
            <a:ext cx="437890" cy="513389"/>
          </a:xfrm>
          <a:prstGeom prst="rect">
            <a:avLst/>
          </a:prstGeom>
          <a:noFill/>
          <a:extLst>
            <a:ext uri="{909E8E84-426E-40DD-AFC4-6F175D3DCCD1}">
              <a14:hiddenFill xmlns:a14="http://schemas.microsoft.com/office/drawing/2010/main">
                <a:solidFill>
                  <a:srgbClr val="FFFFFF"/>
                </a:solidFill>
              </a14:hiddenFill>
            </a:ext>
          </a:extLst>
        </p:spPr>
      </p:pic>
      <p:sp>
        <p:nvSpPr>
          <p:cNvPr id="18" name="CustomShape 14">
            <a:extLst>
              <a:ext uri="{FF2B5EF4-FFF2-40B4-BE49-F238E27FC236}">
                <a16:creationId xmlns:a16="http://schemas.microsoft.com/office/drawing/2014/main" id="{06AF334F-7808-48CF-B248-7CF83F5DB920}"/>
              </a:ext>
            </a:extLst>
          </p:cNvPr>
          <p:cNvSpPr/>
          <p:nvPr/>
        </p:nvSpPr>
        <p:spPr>
          <a:xfrm>
            <a:off x="533801" y="775508"/>
            <a:ext cx="1762140" cy="1237319"/>
          </a:xfrm>
          <a:prstGeom prst="wedgeEllipseCallout">
            <a:avLst>
              <a:gd name="adj1" fmla="val 65527"/>
              <a:gd name="adj2" fmla="val -29425"/>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And [</a:t>
            </a:r>
            <a:r>
              <a:rPr kumimoji="0" lang="en-US" sz="2000" b="1" i="0" u="none" strike="noStrike" kern="1200" cap="none" spc="0" normalizeH="0" baseline="0" noProof="0" dirty="0" err="1">
                <a:ln>
                  <a:noFill/>
                </a:ln>
                <a:solidFill>
                  <a:srgbClr val="FFFFFF"/>
                </a:solidFill>
                <a:effectLst/>
                <a:uLnTx/>
                <a:uFillTx/>
                <a:latin typeface="Century Gothic" panose="020F0302020204030204"/>
                <a:ea typeface="+mn-ea"/>
                <a:cs typeface="+mn-cs"/>
                <a:sym typeface="Arial"/>
              </a:rPr>
              <a:t>i</a:t>
            </a:r>
            <a:r>
              <a:rPr kumimoji="0" lang="en-US" sz="200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 is an</a:t>
            </a:r>
            <a:r>
              <a:rPr kumimoji="0" lang="en-US" sz="2000" i="0" u="none" strike="noStrike" kern="1200" cap="none" spc="0" normalizeH="0" noProof="0" dirty="0">
                <a:ln>
                  <a:noFill/>
                </a:ln>
                <a:solidFill>
                  <a:srgbClr val="FFFFFF"/>
                </a:solidFill>
                <a:effectLst/>
                <a:uLnTx/>
                <a:uFillTx/>
                <a:latin typeface="Century Gothic" panose="020F0302020204030204"/>
                <a:ea typeface="+mn-ea"/>
                <a:cs typeface="+mn-cs"/>
                <a:sym typeface="Arial"/>
              </a:rPr>
              <a:t> oral </a:t>
            </a:r>
            <a:r>
              <a:rPr kumimoji="0" lang="en-US" sz="2000"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rPr>
              <a:t>vowel.</a:t>
            </a:r>
          </a:p>
        </p:txBody>
      </p:sp>
      <p:pic>
        <p:nvPicPr>
          <p:cNvPr id="17" name="Picture 4" descr="Lips, Sexy, Mouth, Kiss, Passion, Teeth, Gloss">
            <a:extLst>
              <a:ext uri="{FF2B5EF4-FFF2-40B4-BE49-F238E27FC236}">
                <a16:creationId xmlns:a16="http://schemas.microsoft.com/office/drawing/2014/main" id="{6DD60FCB-E897-4C39-954C-37573036B8A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60222" y="547280"/>
            <a:ext cx="663922" cy="48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84452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ai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midi.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rain.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7" name="Google Shape;127;p2">
            <a:hlinkClick r:id="" action="ppaction://noaction">
              <a:snd r:embed="rId3" name="FU_s4_1.wav"/>
            </a:hlinkClick>
          </p:cNvPr>
          <p:cNvPicPr preferRelativeResize="0"/>
          <p:nvPr/>
        </p:nvPicPr>
        <p:blipFill rotWithShape="1">
          <a:blip r:embed="rId4">
            <a:alphaModFix/>
          </a:blip>
          <a:srcRect/>
          <a:stretch/>
        </p:blipFill>
        <p:spPr>
          <a:xfrm>
            <a:off x="1406035" y="2411087"/>
            <a:ext cx="591194" cy="535540"/>
          </a:xfrm>
          <a:prstGeom prst="rect">
            <a:avLst/>
          </a:prstGeom>
          <a:noFill/>
          <a:ln>
            <a:noFill/>
          </a:ln>
          <a:effectLst>
            <a:outerShdw blurRad="50800" dist="38100" dir="5400000" algn="t" rotWithShape="0">
              <a:prstClr val="black">
                <a:alpha val="40000"/>
              </a:prstClr>
            </a:outerShdw>
          </a:effectLst>
        </p:spPr>
      </p:pic>
      <p:sp>
        <p:nvSpPr>
          <p:cNvPr id="153" name="Google Shape;153;p2"/>
          <p:cNvSpPr txBox="1"/>
          <p:nvPr/>
        </p:nvSpPr>
        <p:spPr>
          <a:xfrm>
            <a:off x="5721559" y="11734"/>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4" name="Google Shape;154;p2"/>
          <p:cNvSpPr txBox="1"/>
          <p:nvPr/>
        </p:nvSpPr>
        <p:spPr>
          <a:xfrm>
            <a:off x="6300740" y="42919"/>
            <a:ext cx="1320237"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midi</a:t>
            </a:r>
            <a:endParaRPr kumimoji="0" sz="40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155" name="Google Shape;155;p2"/>
          <p:cNvSpPr txBox="1"/>
          <p:nvPr/>
        </p:nvSpPr>
        <p:spPr>
          <a:xfrm>
            <a:off x="8007559" y="24064"/>
            <a:ext cx="1799468"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[(a)in]</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510237" cy="675762"/>
          </a:xfrm>
        </p:spPr>
        <p:txBody>
          <a:bodyPr>
            <a:normAutofit/>
          </a:bodyPr>
          <a:lstStyle/>
          <a:p>
            <a:r>
              <a:rPr lang="en-GB" sz="3200" b="1" dirty="0">
                <a:solidFill>
                  <a:srgbClr val="002060"/>
                </a:solidFill>
                <a:latin typeface="Century Gothic"/>
                <a:ea typeface="Century Gothic"/>
                <a:cs typeface="Century Gothic"/>
                <a:sym typeface="Century Gothic"/>
                <a:hlinkClick r:id="" action="ppaction://noaction">
                  <a:snd r:embed="rId5" name="Écoute.wav"/>
                </a:hlinkClick>
              </a:rPr>
              <a:t>Follow up 1: </a:t>
            </a:r>
            <a:r>
              <a:rPr lang="en-GB" sz="3200" b="1" dirty="0" err="1">
                <a:solidFill>
                  <a:srgbClr val="002060"/>
                </a:solidFill>
                <a:latin typeface="Century Gothic"/>
                <a:ea typeface="Century Gothic"/>
                <a:cs typeface="Century Gothic"/>
                <a:sym typeface="Century Gothic"/>
                <a:hlinkClick r:id="" action="ppaction://noaction">
                  <a:snd r:embed="rId5" name="Écoute.wav"/>
                </a:hlinkClick>
              </a:rPr>
              <a:t>Écoute</a:t>
            </a:r>
            <a:r>
              <a:rPr lang="en-GB" sz="3200" b="1" dirty="0">
                <a:solidFill>
                  <a:srgbClr val="002060"/>
                </a:solidFill>
                <a:latin typeface="Century Gothic"/>
                <a:ea typeface="Century Gothic"/>
                <a:cs typeface="Century Gothic"/>
                <a:sym typeface="Century Gothic"/>
                <a:hlinkClick r:id="" action="ppaction://noaction">
                  <a:snd r:embed="rId5" name="Écoute.wav"/>
                </a:hlinkClick>
              </a:rPr>
              <a:t>. </a:t>
            </a:r>
            <a:endParaRPr lang="en-GB" sz="3200" dirty="0">
              <a:hlinkClick r:id="" action="ppaction://noaction">
                <a:snd r:embed="rId5" name="Écoute.wav"/>
              </a:hlinkClick>
            </a:endParaRPr>
          </a:p>
        </p:txBody>
      </p:sp>
      <p:sp>
        <p:nvSpPr>
          <p:cNvPr id="26" name="Google Shape;154;p2">
            <a:extLst>
              <a:ext uri="{FF2B5EF4-FFF2-40B4-BE49-F238E27FC236}">
                <a16:creationId xmlns:a16="http://schemas.microsoft.com/office/drawing/2014/main" id="{DB344425-6AEF-46AF-810E-CB0364109E8D}"/>
              </a:ext>
            </a:extLst>
          </p:cNvPr>
          <p:cNvSpPr txBox="1"/>
          <p:nvPr/>
        </p:nvSpPr>
        <p:spPr>
          <a:xfrm>
            <a:off x="9730432" y="24064"/>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train</a:t>
            </a:r>
            <a:endParaRPr kumimoji="0" sz="40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pic>
        <p:nvPicPr>
          <p:cNvPr id="27" name="Picture 26" descr="Icon&#10;&#10;Description automatically generated">
            <a:extLst>
              <a:ext uri="{FF2B5EF4-FFF2-40B4-BE49-F238E27FC236}">
                <a16:creationId xmlns:a16="http://schemas.microsoft.com/office/drawing/2014/main" id="{D2682EE1-FC32-424C-BEE2-596B0C00FD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8" name="Title 1">
            <a:extLst>
              <a:ext uri="{FF2B5EF4-FFF2-40B4-BE49-F238E27FC236}">
                <a16:creationId xmlns:a16="http://schemas.microsoft.com/office/drawing/2014/main" id="{27F2B40C-EB16-48AD-818C-D9CE55343412}"/>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graphicFrame>
        <p:nvGraphicFramePr>
          <p:cNvPr id="30" name="Table 7">
            <a:extLst>
              <a:ext uri="{FF2B5EF4-FFF2-40B4-BE49-F238E27FC236}">
                <a16:creationId xmlns:a16="http://schemas.microsoft.com/office/drawing/2014/main" id="{FBEF4528-D43A-4925-A9D7-4AB77E7D952C}"/>
              </a:ext>
            </a:extLst>
          </p:cNvPr>
          <p:cNvGraphicFramePr>
            <a:graphicFrameLocks noGrp="1"/>
          </p:cNvGraphicFramePr>
          <p:nvPr>
            <p:extLst>
              <p:ext uri="{D42A27DB-BD31-4B8C-83A1-F6EECF244321}">
                <p14:modId xmlns:p14="http://schemas.microsoft.com/office/powerpoint/2010/main" val="1306851346"/>
              </p:ext>
            </p:extLst>
          </p:nvPr>
        </p:nvGraphicFramePr>
        <p:xfrm>
          <a:off x="2124761" y="1633933"/>
          <a:ext cx="7682266" cy="4635218"/>
        </p:xfrm>
        <a:graphic>
          <a:graphicData uri="http://schemas.openxmlformats.org/drawingml/2006/table">
            <a:tbl>
              <a:tblPr firstRow="1" bandRow="1">
                <a:tableStyleId>{5940675A-B579-460E-94D1-54222C63F5DA}</a:tableStyleId>
              </a:tblPr>
              <a:tblGrid>
                <a:gridCol w="2707164">
                  <a:extLst>
                    <a:ext uri="{9D8B030D-6E8A-4147-A177-3AD203B41FA5}">
                      <a16:colId xmlns:a16="http://schemas.microsoft.com/office/drawing/2014/main" val="2054163616"/>
                    </a:ext>
                  </a:extLst>
                </a:gridCol>
                <a:gridCol w="2487551">
                  <a:extLst>
                    <a:ext uri="{9D8B030D-6E8A-4147-A177-3AD203B41FA5}">
                      <a16:colId xmlns:a16="http://schemas.microsoft.com/office/drawing/2014/main" val="797485281"/>
                    </a:ext>
                  </a:extLst>
                </a:gridCol>
                <a:gridCol w="2487551">
                  <a:extLst>
                    <a:ext uri="{9D8B030D-6E8A-4147-A177-3AD203B41FA5}">
                      <a16:colId xmlns:a16="http://schemas.microsoft.com/office/drawing/2014/main" val="732279396"/>
                    </a:ext>
                  </a:extLst>
                </a:gridCol>
              </a:tblGrid>
              <a:tr h="661883">
                <a:tc>
                  <a:txBody>
                    <a:bodyPr/>
                    <a:lstStyle/>
                    <a:p>
                      <a:pPr algn="ctr"/>
                      <a:r>
                        <a:rPr lang="en-GB" sz="2800" b="1" dirty="0">
                          <a:solidFill>
                            <a:srgbClr val="002060"/>
                          </a:solidFill>
                          <a:latin typeface="Century Gothic" panose="020B0502020202020204" pitchFamily="34" charset="0"/>
                        </a:rPr>
                        <a:t>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B</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C</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54194222"/>
                  </a:ext>
                </a:extLst>
              </a:tr>
              <a:tr h="794667">
                <a:tc>
                  <a:txBody>
                    <a:bodyPr/>
                    <a:lstStyle/>
                    <a:p>
                      <a:pPr algn="ctr"/>
                      <a:r>
                        <a:rPr lang="en-GB" sz="2800" b="1" dirty="0">
                          <a:solidFill>
                            <a:srgbClr val="002060"/>
                          </a:solidFill>
                          <a:latin typeface="Century Gothic" panose="020B0502020202020204" pitchFamily="34" charset="0"/>
                        </a:rPr>
                        <a:t>cinq</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suis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vingt</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77493785"/>
                  </a:ext>
                </a:extLst>
              </a:tr>
              <a:tr h="794667">
                <a:tc>
                  <a:txBody>
                    <a:bodyPr/>
                    <a:lstStyle/>
                    <a:p>
                      <a:pPr algn="ctr"/>
                      <a:r>
                        <a:rPr lang="en-GB" sz="2800" b="1" dirty="0" err="1">
                          <a:solidFill>
                            <a:srgbClr val="002060"/>
                          </a:solidFill>
                          <a:latin typeface="Century Gothic" panose="020B0502020202020204" pitchFamily="34" charset="0"/>
                        </a:rPr>
                        <a:t>janvier</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magazine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magasin</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8602963"/>
                  </a:ext>
                </a:extLst>
              </a:tr>
              <a:tr h="794667">
                <a:tc>
                  <a:txBody>
                    <a:bodyPr/>
                    <a:lstStyle/>
                    <a:p>
                      <a:pPr algn="ctr"/>
                      <a:r>
                        <a:rPr lang="en-GB" sz="2800" b="1" dirty="0" err="1">
                          <a:solidFill>
                            <a:srgbClr val="002060"/>
                          </a:solidFill>
                          <a:latin typeface="Century Gothic" panose="020B0502020202020204" pitchFamily="34" charset="0"/>
                        </a:rPr>
                        <a:t>quinze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insecte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dix-</a:t>
                      </a:r>
                      <a:r>
                        <a:rPr lang="en-GB" sz="2800" b="1" dirty="0" err="1">
                          <a:solidFill>
                            <a:srgbClr val="002060"/>
                          </a:solidFill>
                          <a:latin typeface="Century Gothic" panose="020B0502020202020204" pitchFamily="34" charset="0"/>
                        </a:rPr>
                        <a:t>huit</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10043931"/>
                  </a:ext>
                </a:extLst>
              </a:tr>
              <a:tr h="794667">
                <a:tc>
                  <a:txBody>
                    <a:bodyPr/>
                    <a:lstStyle/>
                    <a:p>
                      <a:pPr algn="ctr"/>
                      <a:r>
                        <a:rPr lang="en-GB" sz="2800" b="1" dirty="0" err="1">
                          <a:solidFill>
                            <a:srgbClr val="002060"/>
                          </a:solidFill>
                          <a:latin typeface="Century Gothic" panose="020B0502020202020204" pitchFamily="34" charset="0"/>
                        </a:rPr>
                        <a:t>juillet</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avril</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pain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42485344"/>
                  </a:ext>
                </a:extLst>
              </a:tr>
              <a:tr h="794667">
                <a:tc>
                  <a:txBody>
                    <a:bodyPr/>
                    <a:lstStyle/>
                    <a:p>
                      <a:pPr algn="ctr"/>
                      <a:r>
                        <a:rPr lang="en-GB" sz="2800" b="1" dirty="0">
                          <a:solidFill>
                            <a:srgbClr val="002060"/>
                          </a:solidFill>
                          <a:latin typeface="Century Gothic" panose="020B0502020202020204" pitchFamily="34" charset="0"/>
                        </a:rPr>
                        <a:t>minute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prince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simple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707544622"/>
                  </a:ext>
                </a:extLst>
              </a:tr>
            </a:tbl>
          </a:graphicData>
        </a:graphic>
      </p:graphicFrame>
      <p:pic>
        <p:nvPicPr>
          <p:cNvPr id="31" name="Google Shape;127;p2">
            <a:hlinkClick r:id="" action="ppaction://noaction">
              <a:snd r:embed="rId7" name="FU_s4_2.wav"/>
            </a:hlinkClick>
            <a:extLst>
              <a:ext uri="{FF2B5EF4-FFF2-40B4-BE49-F238E27FC236}">
                <a16:creationId xmlns:a16="http://schemas.microsoft.com/office/drawing/2014/main" id="{58070B27-5CB0-4434-B4CA-78D8BEC3BAFF}"/>
              </a:ext>
            </a:extLst>
          </p:cNvPr>
          <p:cNvPicPr preferRelativeResize="0"/>
          <p:nvPr/>
        </p:nvPicPr>
        <p:blipFill rotWithShape="1">
          <a:blip r:embed="rId4">
            <a:alphaModFix/>
          </a:blip>
          <a:srcRect/>
          <a:stretch/>
        </p:blipFill>
        <p:spPr>
          <a:xfrm>
            <a:off x="1406035" y="3249287"/>
            <a:ext cx="591194" cy="535540"/>
          </a:xfrm>
          <a:prstGeom prst="rect">
            <a:avLst/>
          </a:prstGeom>
          <a:noFill/>
          <a:ln>
            <a:noFill/>
          </a:ln>
          <a:effectLst>
            <a:outerShdw blurRad="50800" dist="38100" dir="5400000" algn="t" rotWithShape="0">
              <a:prstClr val="black">
                <a:alpha val="40000"/>
              </a:prstClr>
            </a:outerShdw>
          </a:effectLst>
        </p:spPr>
      </p:pic>
      <p:pic>
        <p:nvPicPr>
          <p:cNvPr id="32" name="Google Shape;127;p2">
            <a:hlinkClick r:id="" action="ppaction://noaction">
              <a:snd r:embed="rId8" name="FU_s4_3.wav"/>
            </a:hlinkClick>
            <a:extLst>
              <a:ext uri="{FF2B5EF4-FFF2-40B4-BE49-F238E27FC236}">
                <a16:creationId xmlns:a16="http://schemas.microsoft.com/office/drawing/2014/main" id="{0A70346B-2C6B-4FF5-983C-923C735A1ED2}"/>
              </a:ext>
            </a:extLst>
          </p:cNvPr>
          <p:cNvPicPr preferRelativeResize="0"/>
          <p:nvPr/>
        </p:nvPicPr>
        <p:blipFill rotWithShape="1">
          <a:blip r:embed="rId4">
            <a:alphaModFix/>
          </a:blip>
          <a:srcRect/>
          <a:stretch/>
        </p:blipFill>
        <p:spPr>
          <a:xfrm>
            <a:off x="1406035" y="4030095"/>
            <a:ext cx="591194" cy="535540"/>
          </a:xfrm>
          <a:prstGeom prst="rect">
            <a:avLst/>
          </a:prstGeom>
          <a:noFill/>
          <a:ln>
            <a:noFill/>
          </a:ln>
          <a:effectLst>
            <a:outerShdw blurRad="50800" dist="38100" dir="5400000" algn="t" rotWithShape="0">
              <a:prstClr val="black">
                <a:alpha val="40000"/>
              </a:prstClr>
            </a:outerShdw>
          </a:effectLst>
        </p:spPr>
      </p:pic>
      <p:pic>
        <p:nvPicPr>
          <p:cNvPr id="33" name="Google Shape;127;p2">
            <a:hlinkClick r:id="" action="ppaction://noaction">
              <a:snd r:embed="rId9" name="FU_s4_4.wav"/>
            </a:hlinkClick>
            <a:extLst>
              <a:ext uri="{FF2B5EF4-FFF2-40B4-BE49-F238E27FC236}">
                <a16:creationId xmlns:a16="http://schemas.microsoft.com/office/drawing/2014/main" id="{0914A1B3-6ADC-4B16-AA6A-E7129A6BEA62}"/>
              </a:ext>
            </a:extLst>
          </p:cNvPr>
          <p:cNvPicPr preferRelativeResize="0"/>
          <p:nvPr/>
        </p:nvPicPr>
        <p:blipFill rotWithShape="1">
          <a:blip r:embed="rId4">
            <a:alphaModFix/>
          </a:blip>
          <a:srcRect/>
          <a:stretch/>
        </p:blipFill>
        <p:spPr>
          <a:xfrm>
            <a:off x="1406022" y="4799355"/>
            <a:ext cx="591194" cy="535540"/>
          </a:xfrm>
          <a:prstGeom prst="rect">
            <a:avLst/>
          </a:prstGeom>
          <a:noFill/>
          <a:ln>
            <a:noFill/>
          </a:ln>
          <a:effectLst>
            <a:outerShdw blurRad="50800" dist="38100" dir="5400000" algn="t" rotWithShape="0">
              <a:prstClr val="black">
                <a:alpha val="40000"/>
              </a:prstClr>
            </a:outerShdw>
          </a:effectLst>
        </p:spPr>
      </p:pic>
      <p:pic>
        <p:nvPicPr>
          <p:cNvPr id="34" name="Google Shape;127;p2">
            <a:hlinkClick r:id="" action="ppaction://noaction">
              <a:snd r:embed="rId10" name="FU_s4_5.wav"/>
            </a:hlinkClick>
            <a:extLst>
              <a:ext uri="{FF2B5EF4-FFF2-40B4-BE49-F238E27FC236}">
                <a16:creationId xmlns:a16="http://schemas.microsoft.com/office/drawing/2014/main" id="{3E41E1F2-E240-42B4-AD67-A89C0FDE4210}"/>
              </a:ext>
            </a:extLst>
          </p:cNvPr>
          <p:cNvPicPr preferRelativeResize="0"/>
          <p:nvPr/>
        </p:nvPicPr>
        <p:blipFill rotWithShape="1">
          <a:blip r:embed="rId4">
            <a:alphaModFix/>
          </a:blip>
          <a:srcRect/>
          <a:stretch/>
        </p:blipFill>
        <p:spPr>
          <a:xfrm>
            <a:off x="1406022" y="5572522"/>
            <a:ext cx="591194" cy="535540"/>
          </a:xfrm>
          <a:prstGeom prst="rect">
            <a:avLst/>
          </a:prstGeom>
          <a:noFill/>
          <a:ln>
            <a:noFill/>
          </a:ln>
          <a:effectLst>
            <a:outerShdw blurRad="50800" dist="38100" dir="5400000" algn="t" rotWithShape="0">
              <a:prstClr val="black">
                <a:alpha val="40000"/>
              </a:prstClr>
            </a:outerShdw>
          </a:effectLst>
        </p:spPr>
      </p:pic>
      <p:sp>
        <p:nvSpPr>
          <p:cNvPr id="7" name="Rectangle 6">
            <a:extLst>
              <a:ext uri="{FF2B5EF4-FFF2-40B4-BE49-F238E27FC236}">
                <a16:creationId xmlns:a16="http://schemas.microsoft.com/office/drawing/2014/main" id="{02042517-DA4D-4B16-A772-BBD56FC4DBED}"/>
              </a:ext>
            </a:extLst>
          </p:cNvPr>
          <p:cNvSpPr/>
          <p:nvPr/>
        </p:nvSpPr>
        <p:spPr>
          <a:xfrm>
            <a:off x="4850296" y="2315183"/>
            <a:ext cx="2460030"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53B6DB50-21AB-43AD-86DE-72A14500E243}"/>
              </a:ext>
            </a:extLst>
          </p:cNvPr>
          <p:cNvSpPr/>
          <p:nvPr/>
        </p:nvSpPr>
        <p:spPr>
          <a:xfrm>
            <a:off x="7346997" y="3117932"/>
            <a:ext cx="2460030"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6D822A8F-DE2A-4A79-80D0-E10ADFAF3D45}"/>
              </a:ext>
            </a:extLst>
          </p:cNvPr>
          <p:cNvSpPr/>
          <p:nvPr/>
        </p:nvSpPr>
        <p:spPr>
          <a:xfrm>
            <a:off x="7339923" y="3919689"/>
            <a:ext cx="2460030"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A0A20E89-5E83-4C76-9171-4D136563F30D}"/>
              </a:ext>
            </a:extLst>
          </p:cNvPr>
          <p:cNvSpPr/>
          <p:nvPr/>
        </p:nvSpPr>
        <p:spPr>
          <a:xfrm>
            <a:off x="7339923" y="4701669"/>
            <a:ext cx="2460030"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36E38EC3-A212-43EE-BC11-273BC1E48C43}"/>
              </a:ext>
            </a:extLst>
          </p:cNvPr>
          <p:cNvSpPr/>
          <p:nvPr/>
        </p:nvSpPr>
        <p:spPr>
          <a:xfrm>
            <a:off x="2124748" y="5509779"/>
            <a:ext cx="2666152" cy="73949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962E0F3A-DAC0-41F1-A1F0-DFE31D65F3A9}"/>
              </a:ext>
            </a:extLst>
          </p:cNvPr>
          <p:cNvGrpSpPr/>
          <p:nvPr/>
        </p:nvGrpSpPr>
        <p:grpSpPr>
          <a:xfrm>
            <a:off x="2253727" y="2448447"/>
            <a:ext cx="7289089" cy="544025"/>
            <a:chOff x="2244936" y="2406249"/>
            <a:chExt cx="7289089" cy="544025"/>
          </a:xfrm>
        </p:grpSpPr>
        <p:sp>
          <p:nvSpPr>
            <p:cNvPr id="5" name="Rectangle: Rounded Corners 4">
              <a:extLst>
                <a:ext uri="{FF2B5EF4-FFF2-40B4-BE49-F238E27FC236}">
                  <a16:creationId xmlns:a16="http://schemas.microsoft.com/office/drawing/2014/main" id="{541678C4-DE29-49C7-AA3D-77E740ACB1C9}"/>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65DC316D-75DE-4C2D-B170-C0CA39A08E70}"/>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D3D93AEE-422B-42A8-A959-83B74DDBDB72}"/>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a:extLst>
              <a:ext uri="{FF2B5EF4-FFF2-40B4-BE49-F238E27FC236}">
                <a16:creationId xmlns:a16="http://schemas.microsoft.com/office/drawing/2014/main" id="{C1B4A24F-48BD-4A9C-9F5F-F4B3315EA296}"/>
              </a:ext>
            </a:extLst>
          </p:cNvPr>
          <p:cNvGrpSpPr/>
          <p:nvPr/>
        </p:nvGrpSpPr>
        <p:grpSpPr>
          <a:xfrm>
            <a:off x="2181163" y="3154352"/>
            <a:ext cx="7289089" cy="544025"/>
            <a:chOff x="2244936" y="2406249"/>
            <a:chExt cx="7289089" cy="544025"/>
          </a:xfrm>
        </p:grpSpPr>
        <p:sp>
          <p:nvSpPr>
            <p:cNvPr id="47" name="Rectangle: Rounded Corners 46">
              <a:extLst>
                <a:ext uri="{FF2B5EF4-FFF2-40B4-BE49-F238E27FC236}">
                  <a16:creationId xmlns:a16="http://schemas.microsoft.com/office/drawing/2014/main" id="{A15FBF24-BDFD-4E9A-9C1F-6F49EBDEBF6F}"/>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2A58238D-2009-4849-8B7E-0A58588DBDFA}"/>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DDE04276-FB48-4E84-855B-ECAE620CB1C6}"/>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up 49">
            <a:extLst>
              <a:ext uri="{FF2B5EF4-FFF2-40B4-BE49-F238E27FC236}">
                <a16:creationId xmlns:a16="http://schemas.microsoft.com/office/drawing/2014/main" id="{35BA280B-3015-4543-9F39-C0030AB59B4D}"/>
              </a:ext>
            </a:extLst>
          </p:cNvPr>
          <p:cNvGrpSpPr/>
          <p:nvPr/>
        </p:nvGrpSpPr>
        <p:grpSpPr>
          <a:xfrm>
            <a:off x="2270230" y="3985069"/>
            <a:ext cx="7289089" cy="544025"/>
            <a:chOff x="2244936" y="2406249"/>
            <a:chExt cx="7289089" cy="544025"/>
          </a:xfrm>
        </p:grpSpPr>
        <p:sp>
          <p:nvSpPr>
            <p:cNvPr id="51" name="Rectangle: Rounded Corners 50">
              <a:extLst>
                <a:ext uri="{FF2B5EF4-FFF2-40B4-BE49-F238E27FC236}">
                  <a16:creationId xmlns:a16="http://schemas.microsoft.com/office/drawing/2014/main" id="{103B32EF-2CCC-47D7-BFAC-CA2AE35315D2}"/>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84CCA33F-2239-4CCD-9ED1-B8D3FC8F106C}"/>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9CFA6976-951B-43FB-AA8B-F6F7A5EB3567}"/>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a:extLst>
              <a:ext uri="{FF2B5EF4-FFF2-40B4-BE49-F238E27FC236}">
                <a16:creationId xmlns:a16="http://schemas.microsoft.com/office/drawing/2014/main" id="{E42CD392-37E5-4F49-A6F2-EE04C41443CF}"/>
              </a:ext>
            </a:extLst>
          </p:cNvPr>
          <p:cNvGrpSpPr/>
          <p:nvPr/>
        </p:nvGrpSpPr>
        <p:grpSpPr>
          <a:xfrm>
            <a:off x="2244936" y="4805178"/>
            <a:ext cx="7289089" cy="544025"/>
            <a:chOff x="2244936" y="2406249"/>
            <a:chExt cx="7289089" cy="544025"/>
          </a:xfrm>
        </p:grpSpPr>
        <p:sp>
          <p:nvSpPr>
            <p:cNvPr id="55" name="Rectangle: Rounded Corners 54">
              <a:extLst>
                <a:ext uri="{FF2B5EF4-FFF2-40B4-BE49-F238E27FC236}">
                  <a16:creationId xmlns:a16="http://schemas.microsoft.com/office/drawing/2014/main" id="{BF5BEDC1-315A-4DBD-B021-FCAB49290A2A}"/>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747A6F44-61E9-45BE-BE18-C6CD1CCA3463}"/>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C0F86564-91E6-4B9C-A4B3-4CF90005F37C}"/>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 name="Group 57">
            <a:extLst>
              <a:ext uri="{FF2B5EF4-FFF2-40B4-BE49-F238E27FC236}">
                <a16:creationId xmlns:a16="http://schemas.microsoft.com/office/drawing/2014/main" id="{47C7D03A-41D9-45E9-ADD1-6FF937E75E09}"/>
              </a:ext>
            </a:extLst>
          </p:cNvPr>
          <p:cNvGrpSpPr/>
          <p:nvPr/>
        </p:nvGrpSpPr>
        <p:grpSpPr>
          <a:xfrm>
            <a:off x="2204128" y="5594793"/>
            <a:ext cx="7289089" cy="544025"/>
            <a:chOff x="2244936" y="2406249"/>
            <a:chExt cx="7289089" cy="544025"/>
          </a:xfrm>
        </p:grpSpPr>
        <p:sp>
          <p:nvSpPr>
            <p:cNvPr id="59" name="Rectangle: Rounded Corners 58">
              <a:extLst>
                <a:ext uri="{FF2B5EF4-FFF2-40B4-BE49-F238E27FC236}">
                  <a16:creationId xmlns:a16="http://schemas.microsoft.com/office/drawing/2014/main" id="{70A8470F-EAA8-4AFB-A066-EFD693043C15}"/>
                </a:ext>
              </a:extLst>
            </p:cNvPr>
            <p:cNvSpPr/>
            <p:nvPr/>
          </p:nvSpPr>
          <p:spPr>
            <a:xfrm>
              <a:off x="2244936" y="2411087"/>
              <a:ext cx="2523860"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AB790DF5-F49C-4F6A-AE26-5F0016F4E339}"/>
                </a:ext>
              </a:extLst>
            </p:cNvPr>
            <p:cNvSpPr/>
            <p:nvPr/>
          </p:nvSpPr>
          <p:spPr>
            <a:xfrm>
              <a:off x="5041798" y="2414734"/>
              <a:ext cx="2108404"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858D7FE2-8C4E-48CB-96CE-4CA7A3B937CE}"/>
                </a:ext>
              </a:extLst>
            </p:cNvPr>
            <p:cNvSpPr/>
            <p:nvPr/>
          </p:nvSpPr>
          <p:spPr>
            <a:xfrm>
              <a:off x="7620977" y="2406249"/>
              <a:ext cx="1913048" cy="535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a:extLst>
              <a:ext uri="{FF2B5EF4-FFF2-40B4-BE49-F238E27FC236}">
                <a16:creationId xmlns:a16="http://schemas.microsoft.com/office/drawing/2014/main" id="{8BCAB87A-B7C3-4786-8F53-C6FD9A1A4B9B}"/>
              </a:ext>
            </a:extLst>
          </p:cNvPr>
          <p:cNvGrpSpPr/>
          <p:nvPr/>
        </p:nvGrpSpPr>
        <p:grpSpPr>
          <a:xfrm>
            <a:off x="9261024" y="3054677"/>
            <a:ext cx="2769703" cy="2390007"/>
            <a:chOff x="9261024" y="3054677"/>
            <a:chExt cx="2769703" cy="2390007"/>
          </a:xfrm>
        </p:grpSpPr>
        <p:sp>
          <p:nvSpPr>
            <p:cNvPr id="36" name="CustomShape 14">
              <a:extLst>
                <a:ext uri="{FF2B5EF4-FFF2-40B4-BE49-F238E27FC236}">
                  <a16:creationId xmlns:a16="http://schemas.microsoft.com/office/drawing/2014/main" id="{E0DC0836-F24B-4FA5-B40D-C2F80665CDBE}"/>
                </a:ext>
              </a:extLst>
            </p:cNvPr>
            <p:cNvSpPr/>
            <p:nvPr/>
          </p:nvSpPr>
          <p:spPr>
            <a:xfrm>
              <a:off x="9261024" y="3054677"/>
              <a:ext cx="2769703" cy="2390007"/>
            </a:xfrm>
            <a:prstGeom prst="wedgeEllipseCallout">
              <a:avLst>
                <a:gd name="adj1" fmla="val -59388"/>
                <a:gd name="adj2" fmla="val 60711"/>
              </a:avLst>
            </a:prstGeom>
            <a:solidFill>
              <a:srgbClr val="36AFCE">
                <a:lumMod val="50000"/>
              </a:srgbClr>
            </a:solidFill>
            <a:ln w="12600">
              <a:solidFill>
                <a:srgbClr val="FF0066"/>
              </a:solidFill>
              <a:miter/>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panose="020F0302020204030204"/>
                <a:sym typeface="Arial"/>
              </a:endParaRPr>
            </a:p>
          </p:txBody>
        </p:sp>
        <p:sp>
          <p:nvSpPr>
            <p:cNvPr id="3" name="Rectangle 2">
              <a:extLst>
                <a:ext uri="{FF2B5EF4-FFF2-40B4-BE49-F238E27FC236}">
                  <a16:creationId xmlns:a16="http://schemas.microsoft.com/office/drawing/2014/main" id="{6FC44238-7E32-4A65-B099-D6620716BD7E}"/>
                </a:ext>
              </a:extLst>
            </p:cNvPr>
            <p:cNvSpPr/>
            <p:nvPr/>
          </p:nvSpPr>
          <p:spPr>
            <a:xfrm>
              <a:off x="9534025" y="3249287"/>
              <a:ext cx="2223700" cy="1938992"/>
            </a:xfrm>
            <a:prstGeom prst="rect">
              <a:avLst/>
            </a:prstGeom>
          </p:spPr>
          <p:txBody>
            <a:bodyPr wrap="square">
              <a:spAutoFit/>
            </a:bodyPr>
            <a:lstStyle/>
            <a:p>
              <a:pPr lvl="0" algn="ctr">
                <a:defRPr/>
              </a:pPr>
              <a:r>
                <a:rPr lang="en-US" sz="2000" kern="0" dirty="0">
                  <a:solidFill>
                    <a:srgbClr val="FFFFFF"/>
                  </a:solidFill>
                  <a:latin typeface="Century Gothic" panose="020F0302020204030204"/>
                  <a:sym typeface="Arial"/>
                </a:rPr>
                <a:t>[(</a:t>
              </a:r>
              <a:r>
                <a:rPr lang="en-US" sz="2000" b="1" kern="0" dirty="0">
                  <a:solidFill>
                    <a:srgbClr val="FFFFFF"/>
                  </a:solidFill>
                  <a:latin typeface="Century Gothic" panose="020F0302020204030204"/>
                  <a:sym typeface="Arial"/>
                </a:rPr>
                <a:t>a</a:t>
              </a:r>
              <a:r>
                <a:rPr lang="en-US" sz="2000" kern="0" dirty="0">
                  <a:solidFill>
                    <a:srgbClr val="FFFFFF"/>
                  </a:solidFill>
                  <a:latin typeface="Century Gothic" panose="020F0302020204030204"/>
                  <a:sym typeface="Arial"/>
                </a:rPr>
                <a:t>)</a:t>
              </a:r>
              <a:r>
                <a:rPr lang="en-US" sz="2000" b="1" kern="0" dirty="0" err="1">
                  <a:solidFill>
                    <a:srgbClr val="FFFFFF"/>
                  </a:solidFill>
                  <a:latin typeface="Century Gothic" panose="020F0302020204030204"/>
                  <a:sym typeface="Arial"/>
                </a:rPr>
                <a:t>im</a:t>
              </a:r>
              <a:r>
                <a:rPr lang="en-US" sz="2000" kern="0" dirty="0">
                  <a:solidFill>
                    <a:srgbClr val="FFFFFF"/>
                  </a:solidFill>
                  <a:latin typeface="Century Gothic" panose="020F0302020204030204"/>
                  <a:sym typeface="Arial"/>
                </a:rPr>
                <a:t>] is the same sound as [(</a:t>
              </a:r>
              <a:r>
                <a:rPr lang="en-US" sz="2000" b="1" kern="0" dirty="0">
                  <a:solidFill>
                    <a:srgbClr val="FFFFFF"/>
                  </a:solidFill>
                  <a:latin typeface="Century Gothic" panose="020F0302020204030204"/>
                  <a:sym typeface="Arial"/>
                </a:rPr>
                <a:t>a</a:t>
              </a:r>
              <a:r>
                <a:rPr lang="en-US" sz="2000" kern="0" dirty="0">
                  <a:solidFill>
                    <a:srgbClr val="FFFFFF"/>
                  </a:solidFill>
                  <a:latin typeface="Century Gothic" panose="020F0302020204030204"/>
                  <a:sym typeface="Arial"/>
                </a:rPr>
                <a:t>)</a:t>
              </a:r>
              <a:r>
                <a:rPr lang="en-US" sz="2000" b="1" kern="0" dirty="0">
                  <a:solidFill>
                    <a:srgbClr val="FFFFFF"/>
                  </a:solidFill>
                  <a:latin typeface="Century Gothic" panose="020F0302020204030204"/>
                  <a:sym typeface="Arial"/>
                </a:rPr>
                <a:t>in</a:t>
              </a:r>
              <a:r>
                <a:rPr lang="en-US" sz="2000" kern="0" dirty="0">
                  <a:solidFill>
                    <a:srgbClr val="FFFFFF"/>
                  </a:solidFill>
                  <a:latin typeface="Century Gothic" panose="020F0302020204030204"/>
                  <a:sym typeface="Arial"/>
                </a:rPr>
                <a:t>]. When this sound is before a ‘p’ or ‘b’ it is spelt ‘</a:t>
              </a:r>
              <a:r>
                <a:rPr lang="en-US" sz="2000" kern="0" dirty="0" err="1">
                  <a:solidFill>
                    <a:srgbClr val="FFFFFF"/>
                  </a:solidFill>
                  <a:latin typeface="Century Gothic" panose="020F0302020204030204"/>
                  <a:sym typeface="Arial"/>
                </a:rPr>
                <a:t>im</a:t>
              </a:r>
              <a:r>
                <a:rPr lang="en-US" sz="2000" kern="0" dirty="0">
                  <a:solidFill>
                    <a:srgbClr val="FFFFFF"/>
                  </a:solidFill>
                  <a:latin typeface="Century Gothic" panose="020F0302020204030204"/>
                  <a:sym typeface="Arial"/>
                </a:rPr>
                <a:t>’.</a:t>
              </a:r>
            </a:p>
          </p:txBody>
        </p:sp>
      </p:grpSp>
      <p:pic>
        <p:nvPicPr>
          <p:cNvPr id="45" name="Graphic 44" descr="Teacher">
            <a:extLst>
              <a:ext uri="{FF2B5EF4-FFF2-40B4-BE49-F238E27FC236}">
                <a16:creationId xmlns:a16="http://schemas.microsoft.com/office/drawing/2014/main" id="{DDA27BEF-4621-44E7-819F-8BBB54F32F2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467" y="704871"/>
            <a:ext cx="914400" cy="914400"/>
          </a:xfrm>
          <a:prstGeom prst="rect">
            <a:avLst/>
          </a:prstGeom>
        </p:spPr>
      </p:pic>
      <p:sp>
        <p:nvSpPr>
          <p:cNvPr id="62" name="Speech Bubble: Rectangle with Corners Rounded 61">
            <a:hlinkClick r:id="" action="ppaction://noaction">
              <a:snd r:embed="rId13" name="T1_W3F_4.1.wav"/>
            </a:hlinkClick>
            <a:extLst>
              <a:ext uri="{FF2B5EF4-FFF2-40B4-BE49-F238E27FC236}">
                <a16:creationId xmlns:a16="http://schemas.microsoft.com/office/drawing/2014/main" id="{5E43652F-6120-4ADC-AE20-46B4DF8F7F9B}"/>
              </a:ext>
            </a:extLst>
          </p:cNvPr>
          <p:cNvSpPr/>
          <p:nvPr/>
        </p:nvSpPr>
        <p:spPr>
          <a:xfrm>
            <a:off x="982649" y="773220"/>
            <a:ext cx="5432605" cy="62168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67" name="CustomShape 7">
            <a:hlinkClick r:id="" action="ppaction://noaction">
              <a:snd r:embed="rId13" name="T1_W3F_4.1.wav"/>
            </a:hlinkClick>
            <a:extLst>
              <a:ext uri="{FF2B5EF4-FFF2-40B4-BE49-F238E27FC236}">
                <a16:creationId xmlns:a16="http://schemas.microsoft.com/office/drawing/2014/main" id="{D9F1F043-41C4-4F59-88C8-778EB9A7AAB4}"/>
              </a:ext>
            </a:extLst>
          </p:cNvPr>
          <p:cNvSpPr/>
          <p:nvPr/>
        </p:nvSpPr>
        <p:spPr>
          <a:xfrm>
            <a:off x="1086399" y="856391"/>
            <a:ext cx="500960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L’intrus</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rPr>
              <a:t> quoi ?</a:t>
            </a:r>
            <a:endParaRPr kumimoji="0" lang="en-GB" sz="2800" b="1" i="0" u="none" strike="noStrike" kern="1200" cap="none" spc="-1" normalizeH="0" baseline="0" noProof="0" dirty="0">
              <a:ln>
                <a:noFill/>
              </a:ln>
              <a:solidFill>
                <a:prstClr val="black"/>
              </a:solidFill>
              <a:effectLst/>
              <a:uLnTx/>
              <a:uFillTx/>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3" grpId="0" animBg="1"/>
      <p:bldP spid="64" grpId="0" animBg="1"/>
      <p:bldP spid="65" grpId="0" animBg="1"/>
      <p:bldP spid="6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28681"/>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chemeClr val="accent5">
                    <a:lumMod val="50000"/>
                  </a:schemeClr>
                </a:solidFill>
                <a:latin typeface="Century Gothic" panose="020B0502020202020204" pitchFamily="34" charset="0"/>
              </a:rPr>
              <a:t>Follow up 2:  Using ‘le’ with dates</a:t>
            </a:r>
            <a:endParaRPr lang="en-GB" sz="3600" b="1" i="0" u="none" strike="noStrike" cap="none" dirty="0">
              <a:solidFill>
                <a:schemeClr val="accent5">
                  <a:lumMod val="50000"/>
                </a:schemeClr>
              </a:solidFill>
              <a:latin typeface="Century Gothic" panose="020B0502020202020204" pitchFamily="34" charset="0"/>
              <a:ea typeface="Century Gothic"/>
              <a:cs typeface="Century Gothic"/>
              <a:sym typeface="Century Gothic"/>
            </a:endParaRPr>
          </a:p>
        </p:txBody>
      </p:sp>
      <p:pic>
        <p:nvPicPr>
          <p:cNvPr id="19" name="Google Shape;170;p8" descr="Jigsaw, Puzzle, Piece, Game, Concept, Solution">
            <a:extLst>
              <a:ext uri="{FF2B5EF4-FFF2-40B4-BE49-F238E27FC236}">
                <a16:creationId xmlns:a16="http://schemas.microsoft.com/office/drawing/2014/main" id="{4469AD41-6D4F-41AC-95A3-74454F901631}"/>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22" name="TextBox 21">
            <a:extLst>
              <a:ext uri="{FF2B5EF4-FFF2-40B4-BE49-F238E27FC236}">
                <a16:creationId xmlns:a16="http://schemas.microsoft.com/office/drawing/2014/main" id="{8165966D-5CAC-4020-A103-5325F76C7CD8}"/>
              </a:ext>
            </a:extLst>
          </p:cNvPr>
          <p:cNvSpPr txBox="1"/>
          <p:nvPr/>
        </p:nvSpPr>
        <p:spPr>
          <a:xfrm>
            <a:off x="204236" y="658842"/>
            <a:ext cx="17620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the]</a:t>
            </a:r>
          </a:p>
        </p:txBody>
      </p:sp>
      <p:sp>
        <p:nvSpPr>
          <p:cNvPr id="29" name="TextBox 28">
            <a:extLst>
              <a:ext uri="{FF2B5EF4-FFF2-40B4-BE49-F238E27FC236}">
                <a16:creationId xmlns:a16="http://schemas.microsoft.com/office/drawing/2014/main" id="{86252741-8AD9-4B2B-BF36-BF1EEADE5154}"/>
              </a:ext>
            </a:extLst>
          </p:cNvPr>
          <p:cNvSpPr txBox="1"/>
          <p:nvPr/>
        </p:nvSpPr>
        <p:spPr>
          <a:xfrm>
            <a:off x="106018" y="1471203"/>
            <a:ext cx="118336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use the definite article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dates to mean ‘the’ or ‘on the’.</a:t>
            </a:r>
          </a:p>
        </p:txBody>
      </p:sp>
      <p:sp>
        <p:nvSpPr>
          <p:cNvPr id="30" name="TextBox 29">
            <a:extLst>
              <a:ext uri="{FF2B5EF4-FFF2-40B4-BE49-F238E27FC236}">
                <a16:creationId xmlns:a16="http://schemas.microsoft.com/office/drawing/2014/main" id="{70B4B166-A3DA-4C2C-B8C7-7A7A911A1ED7}"/>
              </a:ext>
            </a:extLst>
          </p:cNvPr>
          <p:cNvSpPr txBox="1"/>
          <p:nvPr/>
        </p:nvSpPr>
        <p:spPr>
          <a:xfrm>
            <a:off x="106018" y="2124640"/>
            <a:ext cx="17924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Exemple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54DA10A8-CE9D-4859-90E1-B9269548F0AF}"/>
              </a:ext>
            </a:extLst>
          </p:cNvPr>
          <p:cNvSpPr txBox="1"/>
          <p:nvPr/>
        </p:nvSpPr>
        <p:spPr>
          <a:xfrm>
            <a:off x="106018" y="5065131"/>
            <a:ext cx="87868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anniversaire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dimanche</a:t>
            </a:r>
            <a:r>
              <a:rPr lang="en-GB" sz="2800" dirty="0">
                <a:solidFill>
                  <a:srgbClr val="002060"/>
                </a:solidFill>
                <a:latin typeface="Century Gothic" panose="020B0502020202020204" pitchFamily="34" charset="0"/>
              </a:rPr>
              <a:t> 24 </a:t>
            </a:r>
            <a:r>
              <a:rPr lang="en-GB" sz="2800" dirty="0" err="1">
                <a:solidFill>
                  <a:srgbClr val="002060"/>
                </a:solidFill>
                <a:latin typeface="Century Gothic" panose="020B0502020202020204" pitchFamily="34" charset="0"/>
              </a:rPr>
              <a:t>janvier</a:t>
            </a:r>
            <a:r>
              <a:rPr lang="en-GB" sz="2800" dirty="0">
                <a:solidFill>
                  <a:srgbClr val="002060"/>
                </a:solidFill>
                <a:latin typeface="Century Gothic" panose="020B0502020202020204" pitchFamily="34" charset="0"/>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2" name="TextBox 31">
            <a:extLst>
              <a:ext uri="{FF2B5EF4-FFF2-40B4-BE49-F238E27FC236}">
                <a16:creationId xmlns:a16="http://schemas.microsoft.com/office/drawing/2014/main" id="{1A473E3C-29D0-40EC-8D6D-0533C3A39842}"/>
              </a:ext>
            </a:extLst>
          </p:cNvPr>
          <p:cNvSpPr txBox="1"/>
          <p:nvPr/>
        </p:nvSpPr>
        <p:spPr>
          <a:xfrm>
            <a:off x="106018" y="5618644"/>
            <a:ext cx="759504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birthday is </a:t>
            </a:r>
            <a:r>
              <a:rPr kumimoji="0" lang="en-GB" sz="240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a:t>
            </a:r>
            <a:r>
              <a:rPr kumimoji="0" lang="en-GB" sz="240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Sunday 24</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January </a:t>
            </a:r>
            <a:b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(i.e., this</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 year)</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1" name="TextBox 10">
            <a:extLst>
              <a:ext uri="{FF2B5EF4-FFF2-40B4-BE49-F238E27FC236}">
                <a16:creationId xmlns:a16="http://schemas.microsoft.com/office/drawing/2014/main" id="{26F93163-E929-4A61-BBEA-E05E09914340}"/>
              </a:ext>
            </a:extLst>
          </p:cNvPr>
          <p:cNvSpPr txBox="1"/>
          <p:nvPr/>
        </p:nvSpPr>
        <p:spPr>
          <a:xfrm>
            <a:off x="106018" y="2778078"/>
            <a:ext cx="57182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anniversaire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19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aout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TextBox 11">
            <a:extLst>
              <a:ext uri="{FF2B5EF4-FFF2-40B4-BE49-F238E27FC236}">
                <a16:creationId xmlns:a16="http://schemas.microsoft.com/office/drawing/2014/main" id="{175DA41E-B47F-43AD-A0FB-DA2B0A7ED85B}"/>
              </a:ext>
            </a:extLst>
          </p:cNvPr>
          <p:cNvSpPr txBox="1"/>
          <p:nvPr/>
        </p:nvSpPr>
        <p:spPr>
          <a:xfrm>
            <a:off x="106018" y="3330131"/>
            <a:ext cx="62488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birthday is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a:t>
            </a:r>
            <a:r>
              <a:rPr kumimoji="0" lang="en-GB" sz="240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19</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August.</a:t>
            </a:r>
          </a:p>
        </p:txBody>
      </p:sp>
      <p:sp>
        <p:nvSpPr>
          <p:cNvPr id="13" name="TextBox 12">
            <a:extLst>
              <a:ext uri="{FF2B5EF4-FFF2-40B4-BE49-F238E27FC236}">
                <a16:creationId xmlns:a16="http://schemas.microsoft.com/office/drawing/2014/main" id="{24D681B7-9F9B-40BC-B54D-6DB0F533E0E7}"/>
              </a:ext>
            </a:extLst>
          </p:cNvPr>
          <p:cNvSpPr txBox="1"/>
          <p:nvPr/>
        </p:nvSpPr>
        <p:spPr>
          <a:xfrm>
            <a:off x="106018" y="4467811"/>
            <a:ext cx="669446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dates </a:t>
            </a:r>
            <a:r>
              <a:rPr kumimoji="0" lang="en-GB" sz="2800" i="0"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days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don’t use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6" name="Group 5">
            <a:extLst>
              <a:ext uri="{FF2B5EF4-FFF2-40B4-BE49-F238E27FC236}">
                <a16:creationId xmlns:a16="http://schemas.microsoft.com/office/drawing/2014/main" id="{59DCE000-0967-42B1-97DD-0629A26FBCB6}"/>
              </a:ext>
            </a:extLst>
          </p:cNvPr>
          <p:cNvGrpSpPr/>
          <p:nvPr/>
        </p:nvGrpSpPr>
        <p:grpSpPr>
          <a:xfrm>
            <a:off x="8895313" y="4049387"/>
            <a:ext cx="3064129" cy="2674820"/>
            <a:chOff x="7190302" y="4058728"/>
            <a:chExt cx="3064129" cy="2674820"/>
          </a:xfrm>
        </p:grpSpPr>
        <p:pic>
          <p:nvPicPr>
            <p:cNvPr id="4" name="Picture 3" descr="Calendar&#10;&#10;Description automatically generated">
              <a:extLst>
                <a:ext uri="{FF2B5EF4-FFF2-40B4-BE49-F238E27FC236}">
                  <a16:creationId xmlns:a16="http://schemas.microsoft.com/office/drawing/2014/main" id="{EC64F6B7-D070-488E-9501-5763133AE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0302" y="4058728"/>
              <a:ext cx="2936337" cy="2674820"/>
            </a:xfrm>
            <a:prstGeom prst="rect">
              <a:avLst/>
            </a:prstGeom>
          </p:spPr>
        </p:pic>
        <p:sp>
          <p:nvSpPr>
            <p:cNvPr id="5" name="Explosion: 8 Points 4">
              <a:extLst>
                <a:ext uri="{FF2B5EF4-FFF2-40B4-BE49-F238E27FC236}">
                  <a16:creationId xmlns:a16="http://schemas.microsoft.com/office/drawing/2014/main" id="{96A1C87D-3A74-41CD-8AD2-C57B0E39D7EE}"/>
                </a:ext>
              </a:extLst>
            </p:cNvPr>
            <p:cNvSpPr/>
            <p:nvPr/>
          </p:nvSpPr>
          <p:spPr>
            <a:xfrm>
              <a:off x="9411577" y="5705631"/>
              <a:ext cx="840373" cy="654284"/>
            </a:xfrm>
            <a:prstGeom prst="irregularSeal1">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xplosion: 8 Points 16">
              <a:extLst>
                <a:ext uri="{FF2B5EF4-FFF2-40B4-BE49-F238E27FC236}">
                  <a16:creationId xmlns:a16="http://schemas.microsoft.com/office/drawing/2014/main" id="{35DE5603-2F28-4B19-AE96-98DA1C5C57B6}"/>
                </a:ext>
              </a:extLst>
            </p:cNvPr>
            <p:cNvSpPr/>
            <p:nvPr/>
          </p:nvSpPr>
          <p:spPr>
            <a:xfrm>
              <a:off x="9414058" y="5753167"/>
              <a:ext cx="840373" cy="654284"/>
            </a:xfrm>
            <a:prstGeom prst="irregularSeal1">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9F5F4EBD-8DB9-46F9-9BA6-989480C4F6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8863" y="1949390"/>
            <a:ext cx="1872900" cy="1827541"/>
          </a:xfrm>
          <a:prstGeom prst="rect">
            <a:avLst/>
          </a:prstGeom>
        </p:spPr>
      </p:pic>
      <p:sp>
        <p:nvSpPr>
          <p:cNvPr id="21" name="Google Shape;167;p2">
            <a:extLst>
              <a:ext uri="{FF2B5EF4-FFF2-40B4-BE49-F238E27FC236}">
                <a16:creationId xmlns:a16="http://schemas.microsoft.com/office/drawing/2014/main" id="{B8818D9B-D651-4501-B45D-ACB3D1BE24B6}"/>
              </a:ext>
            </a:extLst>
          </p:cNvPr>
          <p:cNvSpPr/>
          <p:nvPr/>
        </p:nvSpPr>
        <p:spPr>
          <a:xfrm>
            <a:off x="143576" y="209077"/>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5554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FU_s6_1.wav"/>
                                        </p:tgtEl>
                                      </p:cMediaNode>
                                    </p:audio>
                                  </p:sub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FU_s6_2.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écouter</a:t>
            </a:r>
            <a:endParaRPr lang="en-GB" sz="2000" b="1" kern="0" dirty="0">
              <a:solidFill>
                <a:srgbClr val="002060"/>
              </a:solidFill>
              <a:latin typeface="Century Gothic" panose="020B0502020202020204" pitchFamily="34" charset="0"/>
            </a:endParaRPr>
          </a:p>
        </p:txBody>
      </p:sp>
      <p:sp>
        <p:nvSpPr>
          <p:cNvPr id="8" name="Google Shape;167;p2">
            <a:extLst>
              <a:ext uri="{FF2B5EF4-FFF2-40B4-BE49-F238E27FC236}">
                <a16:creationId xmlns:a16="http://schemas.microsoft.com/office/drawing/2014/main" id="{902E972D-C34D-455A-AF67-2812DC919E85}"/>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2" name="Table 7">
            <a:extLst>
              <a:ext uri="{FF2B5EF4-FFF2-40B4-BE49-F238E27FC236}">
                <a16:creationId xmlns:a16="http://schemas.microsoft.com/office/drawing/2014/main" id="{62A732A4-D7F6-4FD7-8EAD-1A51F3B178E2}"/>
              </a:ext>
            </a:extLst>
          </p:cNvPr>
          <p:cNvGraphicFramePr>
            <a:graphicFrameLocks noGrp="1"/>
          </p:cNvGraphicFramePr>
          <p:nvPr>
            <p:extLst>
              <p:ext uri="{D42A27DB-BD31-4B8C-83A1-F6EECF244321}">
                <p14:modId xmlns:p14="http://schemas.microsoft.com/office/powerpoint/2010/main" val="2941208887"/>
              </p:ext>
            </p:extLst>
          </p:nvPr>
        </p:nvGraphicFramePr>
        <p:xfrm>
          <a:off x="2048166" y="1871678"/>
          <a:ext cx="8634624" cy="4621989"/>
        </p:xfrm>
        <a:graphic>
          <a:graphicData uri="http://schemas.openxmlformats.org/drawingml/2006/table">
            <a:tbl>
              <a:tblPr firstRow="1" bandRow="1"/>
              <a:tblGrid>
                <a:gridCol w="2212542">
                  <a:extLst>
                    <a:ext uri="{9D8B030D-6E8A-4147-A177-3AD203B41FA5}">
                      <a16:colId xmlns:a16="http://schemas.microsoft.com/office/drawing/2014/main" val="797485281"/>
                    </a:ext>
                  </a:extLst>
                </a:gridCol>
                <a:gridCol w="2916400">
                  <a:extLst>
                    <a:ext uri="{9D8B030D-6E8A-4147-A177-3AD203B41FA5}">
                      <a16:colId xmlns:a16="http://schemas.microsoft.com/office/drawing/2014/main" val="732279396"/>
                    </a:ext>
                  </a:extLst>
                </a:gridCol>
                <a:gridCol w="3505682">
                  <a:extLst>
                    <a:ext uri="{9D8B030D-6E8A-4147-A177-3AD203B41FA5}">
                      <a16:colId xmlns:a16="http://schemas.microsoft.com/office/drawing/2014/main" val="2218309923"/>
                    </a:ext>
                  </a:extLst>
                </a:gridCol>
              </a:tblGrid>
              <a:tr h="82111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800" b="1" dirty="0">
                          <a:solidFill>
                            <a:srgbClr val="002060"/>
                          </a:solidFill>
                          <a:latin typeface="Century Gothic" panose="020B0502020202020204" pitchFamily="34" charset="0"/>
                        </a:rPr>
                        <a:t>jour</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800" b="1" dirty="0">
                          <a:solidFill>
                            <a:srgbClr val="002060"/>
                          </a:solidFill>
                          <a:latin typeface="Century Gothic" panose="020B0502020202020204" pitchFamily="34" charset="0"/>
                        </a:rPr>
                        <a:t>date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800" b="1" dirty="0" err="1">
                          <a:solidFill>
                            <a:srgbClr val="002060"/>
                          </a:solidFill>
                          <a:latin typeface="Century Gothic" panose="020B0502020202020204" pitchFamily="34" charset="0"/>
                        </a:rPr>
                        <a:t>mois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4194222"/>
                  </a:ext>
                </a:extLst>
              </a:tr>
              <a:tr h="62167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7493785"/>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8602963"/>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0043931"/>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2485344"/>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7544622"/>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1975557"/>
                  </a:ext>
                </a:extLst>
              </a:tr>
              <a:tr h="5298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4055914"/>
                  </a:ext>
                </a:extLst>
              </a:tr>
            </a:tbl>
          </a:graphicData>
        </a:graphic>
      </p:graphicFrame>
      <p:sp>
        <p:nvSpPr>
          <p:cNvPr id="43" name="TextBox 42">
            <a:extLst>
              <a:ext uri="{FF2B5EF4-FFF2-40B4-BE49-F238E27FC236}">
                <a16:creationId xmlns:a16="http://schemas.microsoft.com/office/drawing/2014/main" id="{6C5CDFAF-AF33-477B-BBF3-0621FB5AA22C}"/>
              </a:ext>
            </a:extLst>
          </p:cNvPr>
          <p:cNvSpPr txBox="1"/>
          <p:nvPr/>
        </p:nvSpPr>
        <p:spPr>
          <a:xfrm>
            <a:off x="5380168" y="2789193"/>
            <a:ext cx="585417" cy="523220"/>
          </a:xfrm>
          <a:prstGeom prst="rect">
            <a:avLst/>
          </a:prstGeom>
          <a:noFill/>
        </p:spPr>
        <p:txBody>
          <a:bodyPr wrap="none" rtlCol="0">
            <a:spAutoFit/>
          </a:bodyPr>
          <a:lstStyle/>
          <a:p>
            <a:pPr>
              <a:defRPr/>
            </a:pPr>
            <a:r>
              <a:rPr lang="en-GB" sz="2800" b="1" dirty="0">
                <a:solidFill>
                  <a:srgbClr val="92D050"/>
                </a:solidFill>
                <a:latin typeface="Century Gothic" panose="020B0502020202020204" pitchFamily="34" charset="0"/>
              </a:rPr>
              <a:t>18</a:t>
            </a:r>
          </a:p>
        </p:txBody>
      </p:sp>
      <p:sp>
        <p:nvSpPr>
          <p:cNvPr id="44" name="TextBox 43">
            <a:extLst>
              <a:ext uri="{FF2B5EF4-FFF2-40B4-BE49-F238E27FC236}">
                <a16:creationId xmlns:a16="http://schemas.microsoft.com/office/drawing/2014/main" id="{AAFD7712-6FD9-4E1E-9CFA-141F0A2773D2}"/>
              </a:ext>
            </a:extLst>
          </p:cNvPr>
          <p:cNvSpPr txBox="1"/>
          <p:nvPr/>
        </p:nvSpPr>
        <p:spPr>
          <a:xfrm>
            <a:off x="5429491" y="3372620"/>
            <a:ext cx="585417" cy="523220"/>
          </a:xfrm>
          <a:prstGeom prst="rect">
            <a:avLst/>
          </a:prstGeom>
          <a:noFill/>
        </p:spPr>
        <p:txBody>
          <a:bodyPr wrap="none" rtlCol="0">
            <a:spAutoFit/>
          </a:bodyPr>
          <a:lstStyle/>
          <a:p>
            <a:pPr>
              <a:defRPr/>
            </a:pPr>
            <a:r>
              <a:rPr lang="en-GB" sz="2800" b="1" dirty="0">
                <a:solidFill>
                  <a:srgbClr val="92D050"/>
                </a:solidFill>
                <a:latin typeface="Century Gothic" panose="020B0502020202020204" pitchFamily="34" charset="0"/>
              </a:rPr>
              <a:t>27</a:t>
            </a:r>
          </a:p>
        </p:txBody>
      </p:sp>
      <p:sp>
        <p:nvSpPr>
          <p:cNvPr id="45" name="TextBox 44">
            <a:extLst>
              <a:ext uri="{FF2B5EF4-FFF2-40B4-BE49-F238E27FC236}">
                <a16:creationId xmlns:a16="http://schemas.microsoft.com/office/drawing/2014/main" id="{751772FD-379D-4E1B-B4BF-3634BFFC33FF}"/>
              </a:ext>
            </a:extLst>
          </p:cNvPr>
          <p:cNvSpPr txBox="1"/>
          <p:nvPr/>
        </p:nvSpPr>
        <p:spPr>
          <a:xfrm>
            <a:off x="5380168" y="3905389"/>
            <a:ext cx="585417" cy="523220"/>
          </a:xfrm>
          <a:prstGeom prst="rect">
            <a:avLst/>
          </a:prstGeom>
          <a:noFill/>
        </p:spPr>
        <p:txBody>
          <a:bodyPr wrap="none" rtlCol="0">
            <a:spAutoFit/>
          </a:bodyPr>
          <a:lstStyle/>
          <a:p>
            <a:pPr>
              <a:defRPr/>
            </a:pPr>
            <a:r>
              <a:rPr lang="en-GB" sz="2800" b="1" dirty="0">
                <a:solidFill>
                  <a:srgbClr val="92D050"/>
                </a:solidFill>
                <a:latin typeface="Century Gothic" panose="020B0502020202020204" pitchFamily="34" charset="0"/>
              </a:rPr>
              <a:t>11</a:t>
            </a:r>
          </a:p>
        </p:txBody>
      </p:sp>
      <p:sp>
        <p:nvSpPr>
          <p:cNvPr id="46" name="TextBox 45">
            <a:extLst>
              <a:ext uri="{FF2B5EF4-FFF2-40B4-BE49-F238E27FC236}">
                <a16:creationId xmlns:a16="http://schemas.microsoft.com/office/drawing/2014/main" id="{CFADEAC0-EAC6-489C-AB24-A09F34D95542}"/>
              </a:ext>
            </a:extLst>
          </p:cNvPr>
          <p:cNvSpPr txBox="1"/>
          <p:nvPr/>
        </p:nvSpPr>
        <p:spPr>
          <a:xfrm>
            <a:off x="5372458" y="4418408"/>
            <a:ext cx="585417" cy="523220"/>
          </a:xfrm>
          <a:prstGeom prst="rect">
            <a:avLst/>
          </a:prstGeom>
          <a:noFill/>
        </p:spPr>
        <p:txBody>
          <a:bodyPr wrap="none" rtlCol="0">
            <a:spAutoFit/>
          </a:bodyPr>
          <a:lstStyle/>
          <a:p>
            <a:pPr>
              <a:defRPr/>
            </a:pPr>
            <a:r>
              <a:rPr lang="en-GB" sz="2800" b="1" dirty="0">
                <a:solidFill>
                  <a:srgbClr val="92D050"/>
                </a:solidFill>
                <a:latin typeface="Century Gothic" panose="020B0502020202020204" pitchFamily="34" charset="0"/>
              </a:rPr>
              <a:t>16</a:t>
            </a:r>
          </a:p>
        </p:txBody>
      </p:sp>
      <p:sp>
        <p:nvSpPr>
          <p:cNvPr id="47" name="TextBox 46">
            <a:extLst>
              <a:ext uri="{FF2B5EF4-FFF2-40B4-BE49-F238E27FC236}">
                <a16:creationId xmlns:a16="http://schemas.microsoft.com/office/drawing/2014/main" id="{2D98FC3F-2053-4255-AF19-9AC851014C39}"/>
              </a:ext>
            </a:extLst>
          </p:cNvPr>
          <p:cNvSpPr txBox="1"/>
          <p:nvPr/>
        </p:nvSpPr>
        <p:spPr>
          <a:xfrm>
            <a:off x="5372457" y="4943690"/>
            <a:ext cx="585417" cy="523220"/>
          </a:xfrm>
          <a:prstGeom prst="rect">
            <a:avLst/>
          </a:prstGeom>
          <a:noFill/>
        </p:spPr>
        <p:txBody>
          <a:bodyPr wrap="none" rtlCol="0">
            <a:spAutoFit/>
          </a:bodyPr>
          <a:lstStyle/>
          <a:p>
            <a:pPr>
              <a:defRPr/>
            </a:pPr>
            <a:r>
              <a:rPr lang="en-GB" sz="2800" b="1" dirty="0">
                <a:solidFill>
                  <a:srgbClr val="92D050"/>
                </a:solidFill>
                <a:latin typeface="Century Gothic" panose="020B0502020202020204" pitchFamily="34" charset="0"/>
              </a:rPr>
              <a:t>12</a:t>
            </a:r>
          </a:p>
        </p:txBody>
      </p:sp>
      <p:sp>
        <p:nvSpPr>
          <p:cNvPr id="48" name="TextBox 47">
            <a:extLst>
              <a:ext uri="{FF2B5EF4-FFF2-40B4-BE49-F238E27FC236}">
                <a16:creationId xmlns:a16="http://schemas.microsoft.com/office/drawing/2014/main" id="{72A13136-ED9E-4D1E-A0AC-651610D8986A}"/>
              </a:ext>
            </a:extLst>
          </p:cNvPr>
          <p:cNvSpPr txBox="1"/>
          <p:nvPr/>
        </p:nvSpPr>
        <p:spPr>
          <a:xfrm>
            <a:off x="5405501" y="5396589"/>
            <a:ext cx="585417" cy="523220"/>
          </a:xfrm>
          <a:prstGeom prst="rect">
            <a:avLst/>
          </a:prstGeom>
          <a:noFill/>
        </p:spPr>
        <p:txBody>
          <a:bodyPr wrap="none" rtlCol="0">
            <a:spAutoFit/>
          </a:bodyPr>
          <a:lstStyle/>
          <a:p>
            <a:pPr>
              <a:defRPr/>
            </a:pPr>
            <a:r>
              <a:rPr lang="en-GB" sz="2800" b="1" dirty="0">
                <a:solidFill>
                  <a:srgbClr val="92D050"/>
                </a:solidFill>
                <a:latin typeface="Century Gothic" panose="020B0502020202020204" pitchFamily="34" charset="0"/>
              </a:rPr>
              <a:t>28</a:t>
            </a:r>
          </a:p>
        </p:txBody>
      </p:sp>
      <p:sp>
        <p:nvSpPr>
          <p:cNvPr id="49" name="TextBox 48">
            <a:extLst>
              <a:ext uri="{FF2B5EF4-FFF2-40B4-BE49-F238E27FC236}">
                <a16:creationId xmlns:a16="http://schemas.microsoft.com/office/drawing/2014/main" id="{E270E00E-B734-4A01-A9BB-79423B0CFD66}"/>
              </a:ext>
            </a:extLst>
          </p:cNvPr>
          <p:cNvSpPr txBox="1"/>
          <p:nvPr/>
        </p:nvSpPr>
        <p:spPr>
          <a:xfrm>
            <a:off x="5393286" y="5923613"/>
            <a:ext cx="585417" cy="523220"/>
          </a:xfrm>
          <a:prstGeom prst="rect">
            <a:avLst/>
          </a:prstGeom>
          <a:noFill/>
        </p:spPr>
        <p:txBody>
          <a:bodyPr wrap="none" rtlCol="0">
            <a:spAutoFit/>
          </a:bodyPr>
          <a:lstStyle/>
          <a:p>
            <a:pPr>
              <a:defRPr/>
            </a:pPr>
            <a:r>
              <a:rPr lang="en-GB" sz="2800" b="1" dirty="0">
                <a:solidFill>
                  <a:srgbClr val="92D050"/>
                </a:solidFill>
                <a:latin typeface="Century Gothic" panose="020B0502020202020204" pitchFamily="34" charset="0"/>
              </a:rPr>
              <a:t>15</a:t>
            </a:r>
          </a:p>
        </p:txBody>
      </p:sp>
      <p:sp>
        <p:nvSpPr>
          <p:cNvPr id="50" name="Rectangle 49">
            <a:hlinkClick r:id="" action="ppaction://noaction">
              <a:snd r:embed="rId4" name="FU_s7_exemple_beep.wav"/>
            </a:hlinkClick>
            <a:extLst>
              <a:ext uri="{FF2B5EF4-FFF2-40B4-BE49-F238E27FC236}">
                <a16:creationId xmlns:a16="http://schemas.microsoft.com/office/drawing/2014/main" id="{F56CAF2F-11DF-441E-87C4-ADEF7AE267B5}"/>
              </a:ext>
            </a:extLst>
          </p:cNvPr>
          <p:cNvSpPr/>
          <p:nvPr/>
        </p:nvSpPr>
        <p:spPr>
          <a:xfrm>
            <a:off x="1357724" y="2895910"/>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1" name="Rectangle 50">
            <a:hlinkClick r:id="" action="ppaction://noaction">
              <a:snd r:embed="rId5" name="FU_s7_1_beeped.wav"/>
            </a:hlinkClick>
            <a:extLst>
              <a:ext uri="{FF2B5EF4-FFF2-40B4-BE49-F238E27FC236}">
                <a16:creationId xmlns:a16="http://schemas.microsoft.com/office/drawing/2014/main" id="{2AE5E739-B852-4DFC-BDD3-3E5B2AD14B22}"/>
              </a:ext>
            </a:extLst>
          </p:cNvPr>
          <p:cNvSpPr/>
          <p:nvPr/>
        </p:nvSpPr>
        <p:spPr>
          <a:xfrm>
            <a:off x="1357723" y="3451727"/>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2" name="Rectangle 51">
            <a:hlinkClick r:id="" action="ppaction://noaction">
              <a:snd r:embed="rId6" name="FU_s7_2_beeped.wav"/>
            </a:hlinkClick>
            <a:extLst>
              <a:ext uri="{FF2B5EF4-FFF2-40B4-BE49-F238E27FC236}">
                <a16:creationId xmlns:a16="http://schemas.microsoft.com/office/drawing/2014/main" id="{391BA425-1FFF-4FCA-8BB2-04C08A3E48A4}"/>
              </a:ext>
            </a:extLst>
          </p:cNvPr>
          <p:cNvSpPr/>
          <p:nvPr/>
        </p:nvSpPr>
        <p:spPr>
          <a:xfrm>
            <a:off x="1357723" y="3965955"/>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3" name="Rectangle 52">
            <a:hlinkClick r:id="" action="ppaction://noaction">
              <a:snd r:embed="rId7" name="FU_s7_3_beep.wav"/>
            </a:hlinkClick>
            <a:extLst>
              <a:ext uri="{FF2B5EF4-FFF2-40B4-BE49-F238E27FC236}">
                <a16:creationId xmlns:a16="http://schemas.microsoft.com/office/drawing/2014/main" id="{4AFC104F-9A0B-44D2-BD62-9BC9EDB8ECC3}"/>
              </a:ext>
            </a:extLst>
          </p:cNvPr>
          <p:cNvSpPr/>
          <p:nvPr/>
        </p:nvSpPr>
        <p:spPr>
          <a:xfrm>
            <a:off x="1357722" y="4480183"/>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4" name="Rectangle 53">
            <a:hlinkClick r:id="" action="ppaction://noaction">
              <a:snd r:embed="rId8" name="FU_s7_4_beep.wav"/>
            </a:hlinkClick>
            <a:extLst>
              <a:ext uri="{FF2B5EF4-FFF2-40B4-BE49-F238E27FC236}">
                <a16:creationId xmlns:a16="http://schemas.microsoft.com/office/drawing/2014/main" id="{FC068900-57FF-4C73-BAD8-6655B9FE1542}"/>
              </a:ext>
            </a:extLst>
          </p:cNvPr>
          <p:cNvSpPr/>
          <p:nvPr/>
        </p:nvSpPr>
        <p:spPr>
          <a:xfrm>
            <a:off x="1357722" y="4994411"/>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5" name="Rectangle 54">
            <a:hlinkClick r:id="" action="ppaction://noaction">
              <a:snd r:embed="rId9" name="FU_s7_5_beep.wav"/>
            </a:hlinkClick>
            <a:extLst>
              <a:ext uri="{FF2B5EF4-FFF2-40B4-BE49-F238E27FC236}">
                <a16:creationId xmlns:a16="http://schemas.microsoft.com/office/drawing/2014/main" id="{49D831F4-0A4D-4B8B-AF48-4DC59613C45C}"/>
              </a:ext>
            </a:extLst>
          </p:cNvPr>
          <p:cNvSpPr/>
          <p:nvPr/>
        </p:nvSpPr>
        <p:spPr>
          <a:xfrm>
            <a:off x="1357722" y="5518711"/>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6" name="Rectangle 55">
            <a:hlinkClick r:id="" action="ppaction://noaction">
              <a:snd r:embed="rId10" name="FU_s7_6_beep.wav"/>
            </a:hlinkClick>
            <a:extLst>
              <a:ext uri="{FF2B5EF4-FFF2-40B4-BE49-F238E27FC236}">
                <a16:creationId xmlns:a16="http://schemas.microsoft.com/office/drawing/2014/main" id="{51F98251-F7DD-42CE-B24F-50BDBA32289D}"/>
              </a:ext>
            </a:extLst>
          </p:cNvPr>
          <p:cNvSpPr/>
          <p:nvPr/>
        </p:nvSpPr>
        <p:spPr>
          <a:xfrm>
            <a:off x="1357722" y="6043011"/>
            <a:ext cx="558849" cy="423882"/>
          </a:xfrm>
          <a:prstGeom prst="rect">
            <a:avLst/>
          </a:prstGeom>
          <a:solidFill>
            <a:srgbClr val="1D9A78"/>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7" name="TextBox 56">
            <a:extLst>
              <a:ext uri="{FF2B5EF4-FFF2-40B4-BE49-F238E27FC236}">
                <a16:creationId xmlns:a16="http://schemas.microsoft.com/office/drawing/2014/main" id="{C58E07DC-419F-4E75-A6FB-E0A40D342164}"/>
              </a:ext>
            </a:extLst>
          </p:cNvPr>
          <p:cNvSpPr txBox="1"/>
          <p:nvPr/>
        </p:nvSpPr>
        <p:spPr>
          <a:xfrm>
            <a:off x="7780625" y="2743109"/>
            <a:ext cx="2363209" cy="523220"/>
          </a:xfrm>
          <a:prstGeom prst="rect">
            <a:avLst/>
          </a:prstGeom>
          <a:noFill/>
        </p:spPr>
        <p:txBody>
          <a:bodyPr wrap="square" rtlCol="0">
            <a:spAutoFit/>
          </a:bodyPr>
          <a:lstStyle/>
          <a:p>
            <a:pPr algn="ctr">
              <a:defRPr/>
            </a:pPr>
            <a:r>
              <a:rPr lang="en-GB" sz="2800" b="1" dirty="0">
                <a:solidFill>
                  <a:srgbClr val="92D050"/>
                </a:solidFill>
                <a:latin typeface="Century Gothic" panose="020B0502020202020204" pitchFamily="34" charset="0"/>
              </a:rPr>
              <a:t>September</a:t>
            </a:r>
          </a:p>
        </p:txBody>
      </p:sp>
      <p:sp>
        <p:nvSpPr>
          <p:cNvPr id="58" name="TextBox 57">
            <a:extLst>
              <a:ext uri="{FF2B5EF4-FFF2-40B4-BE49-F238E27FC236}">
                <a16:creationId xmlns:a16="http://schemas.microsoft.com/office/drawing/2014/main" id="{B39991E8-D8B1-4386-8742-F42EE4106791}"/>
              </a:ext>
            </a:extLst>
          </p:cNvPr>
          <p:cNvSpPr txBox="1"/>
          <p:nvPr/>
        </p:nvSpPr>
        <p:spPr>
          <a:xfrm>
            <a:off x="7805056" y="3317034"/>
            <a:ext cx="2363209" cy="523220"/>
          </a:xfrm>
          <a:prstGeom prst="rect">
            <a:avLst/>
          </a:prstGeom>
          <a:noFill/>
        </p:spPr>
        <p:txBody>
          <a:bodyPr wrap="square" rtlCol="0">
            <a:spAutoFit/>
          </a:bodyPr>
          <a:lstStyle/>
          <a:p>
            <a:pPr algn="ctr">
              <a:defRPr/>
            </a:pPr>
            <a:r>
              <a:rPr lang="en-GB" sz="2800" b="1" dirty="0">
                <a:solidFill>
                  <a:srgbClr val="92D050"/>
                </a:solidFill>
                <a:latin typeface="Century Gothic" panose="020B0502020202020204" pitchFamily="34" charset="0"/>
              </a:rPr>
              <a:t>June</a:t>
            </a:r>
          </a:p>
        </p:txBody>
      </p:sp>
      <p:sp>
        <p:nvSpPr>
          <p:cNvPr id="59" name="TextBox 58">
            <a:extLst>
              <a:ext uri="{FF2B5EF4-FFF2-40B4-BE49-F238E27FC236}">
                <a16:creationId xmlns:a16="http://schemas.microsoft.com/office/drawing/2014/main" id="{EA45AF2A-B0DE-40F1-9A14-7EC14593943A}"/>
              </a:ext>
            </a:extLst>
          </p:cNvPr>
          <p:cNvSpPr txBox="1"/>
          <p:nvPr/>
        </p:nvSpPr>
        <p:spPr>
          <a:xfrm>
            <a:off x="7772915" y="3830053"/>
            <a:ext cx="2363209" cy="523220"/>
          </a:xfrm>
          <a:prstGeom prst="rect">
            <a:avLst/>
          </a:prstGeom>
          <a:noFill/>
        </p:spPr>
        <p:txBody>
          <a:bodyPr wrap="square" rtlCol="0">
            <a:spAutoFit/>
          </a:bodyPr>
          <a:lstStyle/>
          <a:p>
            <a:pPr algn="ctr">
              <a:defRPr/>
            </a:pPr>
            <a:r>
              <a:rPr lang="en-GB" sz="2800" b="1" dirty="0">
                <a:solidFill>
                  <a:srgbClr val="92D050"/>
                </a:solidFill>
                <a:latin typeface="Century Gothic" panose="020B0502020202020204" pitchFamily="34" charset="0"/>
              </a:rPr>
              <a:t>October</a:t>
            </a:r>
          </a:p>
        </p:txBody>
      </p:sp>
      <p:sp>
        <p:nvSpPr>
          <p:cNvPr id="60" name="TextBox 59">
            <a:extLst>
              <a:ext uri="{FF2B5EF4-FFF2-40B4-BE49-F238E27FC236}">
                <a16:creationId xmlns:a16="http://schemas.microsoft.com/office/drawing/2014/main" id="{1F1E7D5C-F343-4F7E-8767-605D5F8CABD0}"/>
              </a:ext>
            </a:extLst>
          </p:cNvPr>
          <p:cNvSpPr txBox="1"/>
          <p:nvPr/>
        </p:nvSpPr>
        <p:spPr>
          <a:xfrm>
            <a:off x="7792840" y="4344330"/>
            <a:ext cx="2363209" cy="523220"/>
          </a:xfrm>
          <a:prstGeom prst="rect">
            <a:avLst/>
          </a:prstGeom>
          <a:noFill/>
        </p:spPr>
        <p:txBody>
          <a:bodyPr wrap="square" rtlCol="0">
            <a:spAutoFit/>
          </a:bodyPr>
          <a:lstStyle/>
          <a:p>
            <a:pPr algn="ctr">
              <a:defRPr/>
            </a:pPr>
            <a:r>
              <a:rPr lang="en-GB" sz="2800" b="1" dirty="0">
                <a:solidFill>
                  <a:srgbClr val="92D050"/>
                </a:solidFill>
                <a:latin typeface="Century Gothic" panose="020B0502020202020204" pitchFamily="34" charset="0"/>
              </a:rPr>
              <a:t>April</a:t>
            </a:r>
          </a:p>
        </p:txBody>
      </p:sp>
      <p:sp>
        <p:nvSpPr>
          <p:cNvPr id="61" name="TextBox 60">
            <a:extLst>
              <a:ext uri="{FF2B5EF4-FFF2-40B4-BE49-F238E27FC236}">
                <a16:creationId xmlns:a16="http://schemas.microsoft.com/office/drawing/2014/main" id="{B364047E-CDEC-4FDC-8308-8A1CE528595B}"/>
              </a:ext>
            </a:extLst>
          </p:cNvPr>
          <p:cNvSpPr txBox="1"/>
          <p:nvPr/>
        </p:nvSpPr>
        <p:spPr>
          <a:xfrm>
            <a:off x="7792839" y="4928967"/>
            <a:ext cx="2363209" cy="523220"/>
          </a:xfrm>
          <a:prstGeom prst="rect">
            <a:avLst/>
          </a:prstGeom>
          <a:noFill/>
        </p:spPr>
        <p:txBody>
          <a:bodyPr wrap="square" rtlCol="0">
            <a:spAutoFit/>
          </a:bodyPr>
          <a:lstStyle/>
          <a:p>
            <a:pPr algn="ctr">
              <a:defRPr/>
            </a:pPr>
            <a:r>
              <a:rPr lang="en-GB" sz="2800" b="1" dirty="0">
                <a:solidFill>
                  <a:srgbClr val="92D050"/>
                </a:solidFill>
                <a:latin typeface="Century Gothic" panose="020B0502020202020204" pitchFamily="34" charset="0"/>
              </a:rPr>
              <a:t>August</a:t>
            </a:r>
          </a:p>
        </p:txBody>
      </p:sp>
      <p:sp>
        <p:nvSpPr>
          <p:cNvPr id="62" name="TextBox 61">
            <a:extLst>
              <a:ext uri="{FF2B5EF4-FFF2-40B4-BE49-F238E27FC236}">
                <a16:creationId xmlns:a16="http://schemas.microsoft.com/office/drawing/2014/main" id="{72E5E32E-4DD9-4B84-BA3C-A9E68A888B0F}"/>
              </a:ext>
            </a:extLst>
          </p:cNvPr>
          <p:cNvSpPr txBox="1"/>
          <p:nvPr/>
        </p:nvSpPr>
        <p:spPr>
          <a:xfrm>
            <a:off x="7813669" y="5443420"/>
            <a:ext cx="2363209" cy="523220"/>
          </a:xfrm>
          <a:prstGeom prst="rect">
            <a:avLst/>
          </a:prstGeom>
          <a:noFill/>
        </p:spPr>
        <p:txBody>
          <a:bodyPr wrap="square" rtlCol="0">
            <a:spAutoFit/>
          </a:bodyPr>
          <a:lstStyle/>
          <a:p>
            <a:pPr algn="ctr">
              <a:defRPr/>
            </a:pPr>
            <a:r>
              <a:rPr lang="en-GB" sz="2800" b="1" dirty="0">
                <a:solidFill>
                  <a:srgbClr val="92D050"/>
                </a:solidFill>
                <a:latin typeface="Century Gothic" panose="020B0502020202020204" pitchFamily="34" charset="0"/>
              </a:rPr>
              <a:t>December</a:t>
            </a:r>
          </a:p>
        </p:txBody>
      </p:sp>
      <p:sp>
        <p:nvSpPr>
          <p:cNvPr id="63" name="TextBox 62">
            <a:extLst>
              <a:ext uri="{FF2B5EF4-FFF2-40B4-BE49-F238E27FC236}">
                <a16:creationId xmlns:a16="http://schemas.microsoft.com/office/drawing/2014/main" id="{44062AF1-281D-4507-8B56-A4EC386807F3}"/>
              </a:ext>
            </a:extLst>
          </p:cNvPr>
          <p:cNvSpPr txBox="1"/>
          <p:nvPr/>
        </p:nvSpPr>
        <p:spPr>
          <a:xfrm>
            <a:off x="7834499" y="5959530"/>
            <a:ext cx="2363209" cy="523220"/>
          </a:xfrm>
          <a:prstGeom prst="rect">
            <a:avLst/>
          </a:prstGeom>
          <a:noFill/>
        </p:spPr>
        <p:txBody>
          <a:bodyPr wrap="square" rtlCol="0">
            <a:spAutoFit/>
          </a:bodyPr>
          <a:lstStyle/>
          <a:p>
            <a:pPr algn="ctr">
              <a:defRPr/>
            </a:pPr>
            <a:r>
              <a:rPr lang="en-GB" sz="2800" b="1" dirty="0">
                <a:solidFill>
                  <a:srgbClr val="92D050"/>
                </a:solidFill>
                <a:latin typeface="Century Gothic" panose="020B0502020202020204" pitchFamily="34" charset="0"/>
              </a:rPr>
              <a:t>May</a:t>
            </a:r>
          </a:p>
        </p:txBody>
      </p:sp>
      <p:sp>
        <p:nvSpPr>
          <p:cNvPr id="64" name="Rectangle 63">
            <a:hlinkClick r:id="" action="ppaction://noaction">
              <a:snd r:embed="rId11" name="FU_s7_exemple.wav"/>
            </a:hlinkClick>
            <a:extLst>
              <a:ext uri="{FF2B5EF4-FFF2-40B4-BE49-F238E27FC236}">
                <a16:creationId xmlns:a16="http://schemas.microsoft.com/office/drawing/2014/main" id="{C2473FC5-2F2B-4E27-A783-FD265DC33390}"/>
              </a:ext>
            </a:extLst>
          </p:cNvPr>
          <p:cNvSpPr/>
          <p:nvPr/>
        </p:nvSpPr>
        <p:spPr>
          <a:xfrm>
            <a:off x="672046" y="2895910"/>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65" name="Rectangle 64">
            <a:hlinkClick r:id="" action="ppaction://noaction">
              <a:snd r:embed="rId12" name="FU_s7_1.wav"/>
            </a:hlinkClick>
            <a:extLst>
              <a:ext uri="{FF2B5EF4-FFF2-40B4-BE49-F238E27FC236}">
                <a16:creationId xmlns:a16="http://schemas.microsoft.com/office/drawing/2014/main" id="{B33139A8-D8F0-43B8-9464-47F4C2A5E8BC}"/>
              </a:ext>
            </a:extLst>
          </p:cNvPr>
          <p:cNvSpPr/>
          <p:nvPr/>
        </p:nvSpPr>
        <p:spPr>
          <a:xfrm>
            <a:off x="672045" y="3451727"/>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66" name="Rectangle 65">
            <a:hlinkClick r:id="" action="ppaction://noaction">
              <a:snd r:embed="rId13" name="FU_s7_2.wav"/>
            </a:hlinkClick>
            <a:extLst>
              <a:ext uri="{FF2B5EF4-FFF2-40B4-BE49-F238E27FC236}">
                <a16:creationId xmlns:a16="http://schemas.microsoft.com/office/drawing/2014/main" id="{61E97B69-821D-45CC-A356-0BE7ED20A5B5}"/>
              </a:ext>
            </a:extLst>
          </p:cNvPr>
          <p:cNvSpPr/>
          <p:nvPr/>
        </p:nvSpPr>
        <p:spPr>
          <a:xfrm>
            <a:off x="672045" y="3965955"/>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7" name="Rectangle 66">
            <a:hlinkClick r:id="" action="ppaction://noaction">
              <a:snd r:embed="rId14" name="FU_s7_3.wav"/>
            </a:hlinkClick>
            <a:extLst>
              <a:ext uri="{FF2B5EF4-FFF2-40B4-BE49-F238E27FC236}">
                <a16:creationId xmlns:a16="http://schemas.microsoft.com/office/drawing/2014/main" id="{9E8A9277-DF13-4608-8096-A319813ABF80}"/>
              </a:ext>
            </a:extLst>
          </p:cNvPr>
          <p:cNvSpPr/>
          <p:nvPr/>
        </p:nvSpPr>
        <p:spPr>
          <a:xfrm>
            <a:off x="672044" y="4480183"/>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8" name="Rectangle 67">
            <a:hlinkClick r:id="" action="ppaction://noaction">
              <a:snd r:embed="rId15" name="FU_s7_4.wav"/>
            </a:hlinkClick>
            <a:extLst>
              <a:ext uri="{FF2B5EF4-FFF2-40B4-BE49-F238E27FC236}">
                <a16:creationId xmlns:a16="http://schemas.microsoft.com/office/drawing/2014/main" id="{0135AF1C-6BF7-41C7-A138-DB11DE3FBADC}"/>
              </a:ext>
            </a:extLst>
          </p:cNvPr>
          <p:cNvSpPr/>
          <p:nvPr/>
        </p:nvSpPr>
        <p:spPr>
          <a:xfrm>
            <a:off x="672044" y="4994411"/>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9" name="Rectangle 68">
            <a:hlinkClick r:id="" action="ppaction://noaction">
              <a:snd r:embed="rId16" name="FU_s7_5.wav"/>
            </a:hlinkClick>
            <a:extLst>
              <a:ext uri="{FF2B5EF4-FFF2-40B4-BE49-F238E27FC236}">
                <a16:creationId xmlns:a16="http://schemas.microsoft.com/office/drawing/2014/main" id="{45AD819A-E080-4210-A8E9-D1522333EE61}"/>
              </a:ext>
            </a:extLst>
          </p:cNvPr>
          <p:cNvSpPr/>
          <p:nvPr/>
        </p:nvSpPr>
        <p:spPr>
          <a:xfrm>
            <a:off x="672044" y="5518711"/>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70" name="Rectangle 69">
            <a:hlinkClick r:id="" action="ppaction://noaction">
              <a:snd r:embed="rId17" name="FU_s7_6.wav"/>
            </a:hlinkClick>
            <a:extLst>
              <a:ext uri="{FF2B5EF4-FFF2-40B4-BE49-F238E27FC236}">
                <a16:creationId xmlns:a16="http://schemas.microsoft.com/office/drawing/2014/main" id="{1D5632E0-A25A-40BC-8908-2AAD4C8CA500}"/>
              </a:ext>
            </a:extLst>
          </p:cNvPr>
          <p:cNvSpPr/>
          <p:nvPr/>
        </p:nvSpPr>
        <p:spPr>
          <a:xfrm>
            <a:off x="672044" y="6043011"/>
            <a:ext cx="558849" cy="423882"/>
          </a:xfrm>
          <a:prstGeom prst="rect">
            <a:avLst/>
          </a:prstGeom>
          <a:solidFill>
            <a:srgbClr val="ED7D31">
              <a:lumMod val="20000"/>
              <a:lumOff val="80000"/>
            </a:srgbClr>
          </a:solidFill>
          <a:ln w="19050" cap="flat" cmpd="sng" algn="ctr">
            <a:solidFill>
              <a:srgbClr val="1F785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pic>
        <p:nvPicPr>
          <p:cNvPr id="71" name="Picture 70" descr="Icon&#10;&#10;Description automatically generated">
            <a:extLst>
              <a:ext uri="{FF2B5EF4-FFF2-40B4-BE49-F238E27FC236}">
                <a16:creationId xmlns:a16="http://schemas.microsoft.com/office/drawing/2014/main" id="{C3AA66FB-7703-47A7-89C2-808C1A89BEE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28954" y="2789193"/>
            <a:ext cx="465254" cy="530599"/>
          </a:xfrm>
          <a:prstGeom prst="rect">
            <a:avLst/>
          </a:prstGeom>
        </p:spPr>
      </p:pic>
      <p:pic>
        <p:nvPicPr>
          <p:cNvPr id="72" name="Google Shape;293;p7" descr="green checkmark">
            <a:extLst>
              <a:ext uri="{FF2B5EF4-FFF2-40B4-BE49-F238E27FC236}">
                <a16:creationId xmlns:a16="http://schemas.microsoft.com/office/drawing/2014/main" id="{9BCFA9D0-F958-40E7-88F8-618B4D138800}"/>
              </a:ext>
            </a:extLst>
          </p:cNvPr>
          <p:cNvPicPr preferRelativeResize="0"/>
          <p:nvPr/>
        </p:nvPicPr>
        <p:blipFill rotWithShape="1">
          <a:blip r:embed="rId19">
            <a:alphaModFix/>
          </a:blip>
          <a:srcRect/>
          <a:stretch/>
        </p:blipFill>
        <p:spPr>
          <a:xfrm>
            <a:off x="2964620" y="3372620"/>
            <a:ext cx="393921" cy="410335"/>
          </a:xfrm>
          <a:prstGeom prst="rect">
            <a:avLst/>
          </a:prstGeom>
          <a:noFill/>
          <a:ln>
            <a:noFill/>
          </a:ln>
        </p:spPr>
      </p:pic>
      <p:pic>
        <p:nvPicPr>
          <p:cNvPr id="73" name="Google Shape;293;p7" descr="green checkmark">
            <a:extLst>
              <a:ext uri="{FF2B5EF4-FFF2-40B4-BE49-F238E27FC236}">
                <a16:creationId xmlns:a16="http://schemas.microsoft.com/office/drawing/2014/main" id="{918F6C1E-4228-4F16-8BEA-C9A88644D897}"/>
              </a:ext>
            </a:extLst>
          </p:cNvPr>
          <p:cNvPicPr preferRelativeResize="0"/>
          <p:nvPr/>
        </p:nvPicPr>
        <p:blipFill rotWithShape="1">
          <a:blip r:embed="rId19">
            <a:alphaModFix/>
          </a:blip>
          <a:srcRect/>
          <a:stretch/>
        </p:blipFill>
        <p:spPr>
          <a:xfrm>
            <a:off x="2964619" y="3928226"/>
            <a:ext cx="393921" cy="410335"/>
          </a:xfrm>
          <a:prstGeom prst="rect">
            <a:avLst/>
          </a:prstGeom>
          <a:noFill/>
          <a:ln>
            <a:noFill/>
          </a:ln>
        </p:spPr>
      </p:pic>
      <p:pic>
        <p:nvPicPr>
          <p:cNvPr id="74" name="Google Shape;293;p7" descr="green checkmark">
            <a:extLst>
              <a:ext uri="{FF2B5EF4-FFF2-40B4-BE49-F238E27FC236}">
                <a16:creationId xmlns:a16="http://schemas.microsoft.com/office/drawing/2014/main" id="{714E0AA4-CE54-49AF-B22E-5DBDA66C2C04}"/>
              </a:ext>
            </a:extLst>
          </p:cNvPr>
          <p:cNvPicPr preferRelativeResize="0"/>
          <p:nvPr/>
        </p:nvPicPr>
        <p:blipFill rotWithShape="1">
          <a:blip r:embed="rId19">
            <a:alphaModFix/>
          </a:blip>
          <a:srcRect/>
          <a:stretch/>
        </p:blipFill>
        <p:spPr>
          <a:xfrm>
            <a:off x="2964618" y="4954108"/>
            <a:ext cx="393921" cy="410335"/>
          </a:xfrm>
          <a:prstGeom prst="rect">
            <a:avLst/>
          </a:prstGeom>
          <a:noFill/>
          <a:ln>
            <a:noFill/>
          </a:ln>
        </p:spPr>
      </p:pic>
      <p:pic>
        <p:nvPicPr>
          <p:cNvPr id="75" name="Picture 74" descr="Icon&#10;&#10;Description automatically generated">
            <a:extLst>
              <a:ext uri="{FF2B5EF4-FFF2-40B4-BE49-F238E27FC236}">
                <a16:creationId xmlns:a16="http://schemas.microsoft.com/office/drawing/2014/main" id="{CE475F07-B173-4DBC-BD39-4A3B58D1B91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28951" y="4411029"/>
            <a:ext cx="465254" cy="530599"/>
          </a:xfrm>
          <a:prstGeom prst="rect">
            <a:avLst/>
          </a:prstGeom>
        </p:spPr>
      </p:pic>
      <p:pic>
        <p:nvPicPr>
          <p:cNvPr id="76" name="Picture 75" descr="Icon&#10;&#10;Description automatically generated">
            <a:extLst>
              <a:ext uri="{FF2B5EF4-FFF2-40B4-BE49-F238E27FC236}">
                <a16:creationId xmlns:a16="http://schemas.microsoft.com/office/drawing/2014/main" id="{17FBEF69-C2B5-4239-9813-07CCF503239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87542" y="5426645"/>
            <a:ext cx="465254" cy="530599"/>
          </a:xfrm>
          <a:prstGeom prst="rect">
            <a:avLst/>
          </a:prstGeom>
        </p:spPr>
      </p:pic>
      <p:pic>
        <p:nvPicPr>
          <p:cNvPr id="77" name="Picture 76" descr="Icon&#10;&#10;Description automatically generated">
            <a:extLst>
              <a:ext uri="{FF2B5EF4-FFF2-40B4-BE49-F238E27FC236}">
                <a16:creationId xmlns:a16="http://schemas.microsoft.com/office/drawing/2014/main" id="{FAF43F86-67AE-48E8-8FD2-1F49A955619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80202" y="5989482"/>
            <a:ext cx="465254" cy="530599"/>
          </a:xfrm>
          <a:prstGeom prst="rect">
            <a:avLst/>
          </a:prstGeom>
        </p:spPr>
      </p:pic>
      <p:sp>
        <p:nvSpPr>
          <p:cNvPr id="78" name="Title 1">
            <a:hlinkClick r:id="" action="ppaction://noaction">
              <a:snd r:embed="rId20" name="FU_s7_cest_quand.wav"/>
            </a:hlinkClick>
            <a:extLst>
              <a:ext uri="{FF2B5EF4-FFF2-40B4-BE49-F238E27FC236}">
                <a16:creationId xmlns:a16="http://schemas.microsoft.com/office/drawing/2014/main" id="{C15D8CC1-DA5F-4602-A4CC-0FB32001EFE2}"/>
              </a:ext>
            </a:extLst>
          </p:cNvPr>
          <p:cNvSpPr txBox="1">
            <a:spLocks/>
          </p:cNvSpPr>
          <p:nvPr/>
        </p:nvSpPr>
        <p:spPr>
          <a:xfrm>
            <a:off x="3133081" y="-4865"/>
            <a:ext cx="5257800" cy="745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C’est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quand</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p>
        </p:txBody>
      </p:sp>
      <p:sp>
        <p:nvSpPr>
          <p:cNvPr id="79" name="TextBox 78">
            <a:extLst>
              <a:ext uri="{FF2B5EF4-FFF2-40B4-BE49-F238E27FC236}">
                <a16:creationId xmlns:a16="http://schemas.microsoft.com/office/drawing/2014/main" id="{5B51F1BF-8529-46D9-AAA3-05AA45FFA3A3}"/>
              </a:ext>
            </a:extLst>
          </p:cNvPr>
          <p:cNvSpPr txBox="1"/>
          <p:nvPr/>
        </p:nvSpPr>
        <p:spPr>
          <a:xfrm>
            <a:off x="269938" y="589477"/>
            <a:ext cx="102050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people mention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day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just the number and month?</a:t>
            </a:r>
          </a:p>
        </p:txBody>
      </p:sp>
      <p:pic>
        <p:nvPicPr>
          <p:cNvPr id="81" name="Graphic 80" descr="Teacher">
            <a:extLst>
              <a:ext uri="{FF2B5EF4-FFF2-40B4-BE49-F238E27FC236}">
                <a16:creationId xmlns:a16="http://schemas.microsoft.com/office/drawing/2014/main" id="{087C921F-9362-4D18-9ACE-9E9AC6C12E1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0" y="1109142"/>
            <a:ext cx="938182" cy="914400"/>
          </a:xfrm>
          <a:prstGeom prst="rect">
            <a:avLst/>
          </a:prstGeom>
        </p:spPr>
      </p:pic>
      <p:sp>
        <p:nvSpPr>
          <p:cNvPr id="82" name="Speech Bubble: Rectangle with Corners Rounded 81">
            <a:hlinkClick r:id="" action="ppaction://noaction">
              <a:snd r:embed="rId23" name="T1_W3F_6.2.wav"/>
            </a:hlinkClick>
            <a:extLst>
              <a:ext uri="{FF2B5EF4-FFF2-40B4-BE49-F238E27FC236}">
                <a16:creationId xmlns:a16="http://schemas.microsoft.com/office/drawing/2014/main" id="{13FD036E-304D-4D70-99E7-2ECF6802E992}"/>
              </a:ext>
            </a:extLst>
          </p:cNvPr>
          <p:cNvSpPr/>
          <p:nvPr/>
        </p:nvSpPr>
        <p:spPr>
          <a:xfrm>
            <a:off x="938183" y="1177491"/>
            <a:ext cx="9744608" cy="62168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2000" b="0" i="0" u="none" strike="noStrike" kern="1200" cap="none" spc="0" normalizeH="0" baseline="0" noProof="0" dirty="0">
              <a:ln>
                <a:noFill/>
              </a:ln>
              <a:solidFill>
                <a:prstClr val="white"/>
              </a:solidFill>
              <a:effectLst/>
              <a:uLnTx/>
              <a:uFillTx/>
              <a:latin typeface="Arial"/>
            </a:endParaRPr>
          </a:p>
        </p:txBody>
      </p:sp>
      <p:sp>
        <p:nvSpPr>
          <p:cNvPr id="83" name="CustomShape 7">
            <a:hlinkClick r:id="" action="ppaction://noaction">
              <a:snd r:embed="rId23" name="T1_W3F_6.2.wav"/>
            </a:hlinkClick>
            <a:extLst>
              <a:ext uri="{FF2B5EF4-FFF2-40B4-BE49-F238E27FC236}">
                <a16:creationId xmlns:a16="http://schemas.microsoft.com/office/drawing/2014/main" id="{41EBDFB8-676F-4955-B596-3730CEC136D9}"/>
              </a:ext>
            </a:extLst>
          </p:cNvPr>
          <p:cNvSpPr/>
          <p:nvPr/>
        </p:nvSpPr>
        <p:spPr>
          <a:xfrm>
            <a:off x="1041932" y="1260662"/>
            <a:ext cx="102454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1" normalizeH="0" baseline="0" noProof="0" dirty="0">
                <a:ln>
                  <a:noFill/>
                </a:ln>
                <a:solidFill>
                  <a:srgbClr val="002060"/>
                </a:solidFill>
                <a:effectLst/>
                <a:uLnTx/>
                <a:uFillTx/>
                <a:latin typeface="Century Gothic"/>
                <a:ea typeface="Century Gothic"/>
              </a:rPr>
              <a:t>Écoute et décide.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Puis</a:t>
            </a:r>
            <a:r>
              <a:rPr kumimoji="0" lang="en-GB" sz="2600" b="1" i="0" u="none" strike="noStrike" kern="1200" cap="none" spc="-1" normalizeH="0" baseline="0" noProof="0" dirty="0">
                <a:ln>
                  <a:noFill/>
                </a:ln>
                <a:solidFill>
                  <a:srgbClr val="002060"/>
                </a:solidFill>
                <a:effectLst/>
                <a:uLnTx/>
                <a:uFillTx/>
                <a:latin typeface="Century Gothic"/>
                <a:ea typeface="Century Gothic"/>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écris</a:t>
            </a:r>
            <a:r>
              <a:rPr kumimoji="0" lang="en-GB" sz="2600" b="1" i="0" u="none" strike="noStrike" kern="1200" cap="none" spc="-1" normalizeH="0" baseline="0" noProof="0" dirty="0">
                <a:ln>
                  <a:noFill/>
                </a:ln>
                <a:solidFill>
                  <a:srgbClr val="002060"/>
                </a:solidFill>
                <a:effectLst/>
                <a:uLnTx/>
                <a:uFillTx/>
                <a:latin typeface="Century Gothic"/>
                <a:ea typeface="Century Gothic"/>
              </a:rPr>
              <a:t> la date et le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mois</a:t>
            </a:r>
            <a:r>
              <a:rPr kumimoji="0" lang="en-GB" sz="2600" b="1" i="0" u="none" strike="noStrike" kern="1200" cap="none" spc="-1" normalizeH="0" baseline="0" noProof="0" dirty="0">
                <a:ln>
                  <a:noFill/>
                </a:ln>
                <a:solidFill>
                  <a:srgbClr val="002060"/>
                </a:solidFill>
                <a:effectLst/>
                <a:uLnTx/>
                <a:uFillTx/>
                <a:latin typeface="Century Gothic"/>
                <a:ea typeface="Century Gothic"/>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600" b="1" i="0" u="none" strike="noStrike" kern="1200" cap="none" spc="-1" normalizeH="0" baseline="0" noProof="0" dirty="0">
                <a:ln>
                  <a:noFill/>
                </a:ln>
                <a:solidFill>
                  <a:srgbClr val="002060"/>
                </a:solidFill>
                <a:effectLst/>
                <a:uLnTx/>
                <a:uFillTx/>
                <a:latin typeface="Century Gothic"/>
                <a:ea typeface="Century Gothic"/>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anglais</a:t>
            </a:r>
            <a:r>
              <a:rPr kumimoji="0" lang="en-GB" sz="2600" b="1" i="0" u="none" strike="noStrike" kern="1200" cap="none" spc="-1" normalizeH="0" baseline="0" noProof="0" dirty="0">
                <a:ln>
                  <a:noFill/>
                </a:ln>
                <a:solidFill>
                  <a:srgbClr val="002060"/>
                </a:solidFill>
                <a:effectLst/>
                <a:uLnTx/>
                <a:uFillTx/>
                <a:latin typeface="Century Gothic"/>
                <a:ea typeface="Century Gothic"/>
              </a:rPr>
              <a:t>.</a:t>
            </a:r>
            <a:endParaRPr kumimoji="0" lang="en-GB" sz="26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5694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fill="hold"/>
                                        <p:tgtEl>
                                          <p:spTgt spid="43"/>
                                        </p:tgtEl>
                                        <p:attrNameLst>
                                          <p:attrName>ppt_x</p:attrName>
                                        </p:attrNameLst>
                                      </p:cBhvr>
                                      <p:tavLst>
                                        <p:tav tm="0">
                                          <p:val>
                                            <p:strVal val="#ppt_x"/>
                                          </p:val>
                                        </p:tav>
                                        <p:tav tm="100000">
                                          <p:val>
                                            <p:strVal val="#ppt_x"/>
                                          </p:val>
                                        </p:tav>
                                      </p:tavLst>
                                    </p:anim>
                                    <p:anim calcmode="lin" valueType="num">
                                      <p:cBhvr additive="base">
                                        <p:cTn id="3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additive="base">
                                        <p:cTn id="41" dur="500" fill="hold"/>
                                        <p:tgtEl>
                                          <p:spTgt spid="57"/>
                                        </p:tgtEl>
                                        <p:attrNameLst>
                                          <p:attrName>ppt_x</p:attrName>
                                        </p:attrNameLst>
                                      </p:cBhvr>
                                      <p:tavLst>
                                        <p:tav tm="0">
                                          <p:val>
                                            <p:strVal val="#ppt_x"/>
                                          </p:val>
                                        </p:tav>
                                        <p:tav tm="100000">
                                          <p:val>
                                            <p:strVal val="#ppt_x"/>
                                          </p:val>
                                        </p:tav>
                                      </p:tavLst>
                                    </p:anim>
                                    <p:anim calcmode="lin" valueType="num">
                                      <p:cBhvr additive="base">
                                        <p:cTn id="4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500" fill="hold"/>
                                        <p:tgtEl>
                                          <p:spTgt spid="44"/>
                                        </p:tgtEl>
                                        <p:attrNameLst>
                                          <p:attrName>ppt_x</p:attrName>
                                        </p:attrNameLst>
                                      </p:cBhvr>
                                      <p:tavLst>
                                        <p:tav tm="0">
                                          <p:val>
                                            <p:strVal val="#ppt_x"/>
                                          </p:val>
                                        </p:tav>
                                        <p:tav tm="100000">
                                          <p:val>
                                            <p:strVal val="#ppt_x"/>
                                          </p:val>
                                        </p:tav>
                                      </p:tavLst>
                                    </p:anim>
                                    <p:anim calcmode="lin" valueType="num">
                                      <p:cBhvr additive="base">
                                        <p:cTn id="4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additive="base">
                                        <p:cTn id="53" dur="500" fill="hold"/>
                                        <p:tgtEl>
                                          <p:spTgt spid="58"/>
                                        </p:tgtEl>
                                        <p:attrNameLst>
                                          <p:attrName>ppt_x</p:attrName>
                                        </p:attrNameLst>
                                      </p:cBhvr>
                                      <p:tavLst>
                                        <p:tav tm="0">
                                          <p:val>
                                            <p:strVal val="#ppt_x"/>
                                          </p:val>
                                        </p:tav>
                                        <p:tav tm="100000">
                                          <p:val>
                                            <p:strVal val="#ppt_x"/>
                                          </p:val>
                                        </p:tav>
                                      </p:tavLst>
                                    </p:anim>
                                    <p:anim calcmode="lin" valueType="num">
                                      <p:cBhvr additive="base">
                                        <p:cTn id="54"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500" fill="hold"/>
                                        <p:tgtEl>
                                          <p:spTgt spid="45"/>
                                        </p:tgtEl>
                                        <p:attrNameLst>
                                          <p:attrName>ppt_x</p:attrName>
                                        </p:attrNameLst>
                                      </p:cBhvr>
                                      <p:tavLst>
                                        <p:tav tm="0">
                                          <p:val>
                                            <p:strVal val="#ppt_x"/>
                                          </p:val>
                                        </p:tav>
                                        <p:tav tm="100000">
                                          <p:val>
                                            <p:strVal val="#ppt_x"/>
                                          </p:val>
                                        </p:tav>
                                      </p:tavLst>
                                    </p:anim>
                                    <p:anim calcmode="lin" valueType="num">
                                      <p:cBhvr additive="base">
                                        <p:cTn id="6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anim calcmode="lin" valueType="num">
                                      <p:cBhvr additive="base">
                                        <p:cTn id="65" dur="500" fill="hold"/>
                                        <p:tgtEl>
                                          <p:spTgt spid="59"/>
                                        </p:tgtEl>
                                        <p:attrNameLst>
                                          <p:attrName>ppt_x</p:attrName>
                                        </p:attrNameLst>
                                      </p:cBhvr>
                                      <p:tavLst>
                                        <p:tav tm="0">
                                          <p:val>
                                            <p:strVal val="#ppt_x"/>
                                          </p:val>
                                        </p:tav>
                                        <p:tav tm="100000">
                                          <p:val>
                                            <p:strVal val="#ppt_x"/>
                                          </p:val>
                                        </p:tav>
                                      </p:tavLst>
                                    </p:anim>
                                    <p:anim calcmode="lin" valueType="num">
                                      <p:cBhvr additive="base">
                                        <p:cTn id="6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ppt_x"/>
                                          </p:val>
                                        </p:tav>
                                        <p:tav tm="100000">
                                          <p:val>
                                            <p:strVal val="#ppt_x"/>
                                          </p:val>
                                        </p:tav>
                                      </p:tavLst>
                                    </p:anim>
                                    <p:anim calcmode="lin" valueType="num">
                                      <p:cBhvr additive="base">
                                        <p:cTn id="7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60"/>
                                        </p:tgtEl>
                                        <p:attrNameLst>
                                          <p:attrName>style.visibility</p:attrName>
                                        </p:attrNameLst>
                                      </p:cBhvr>
                                      <p:to>
                                        <p:strVal val="visible"/>
                                      </p:to>
                                    </p:set>
                                    <p:anim calcmode="lin" valueType="num">
                                      <p:cBhvr additive="base">
                                        <p:cTn id="77" dur="500" fill="hold"/>
                                        <p:tgtEl>
                                          <p:spTgt spid="60"/>
                                        </p:tgtEl>
                                        <p:attrNameLst>
                                          <p:attrName>ppt_x</p:attrName>
                                        </p:attrNameLst>
                                      </p:cBhvr>
                                      <p:tavLst>
                                        <p:tav tm="0">
                                          <p:val>
                                            <p:strVal val="#ppt_x"/>
                                          </p:val>
                                        </p:tav>
                                        <p:tav tm="100000">
                                          <p:val>
                                            <p:strVal val="#ppt_x"/>
                                          </p:val>
                                        </p:tav>
                                      </p:tavLst>
                                    </p:anim>
                                    <p:anim calcmode="lin" valueType="num">
                                      <p:cBhvr additive="base">
                                        <p:cTn id="7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anim calcmode="lin" valueType="num">
                                      <p:cBhvr additive="base">
                                        <p:cTn id="83" dur="500" fill="hold"/>
                                        <p:tgtEl>
                                          <p:spTgt spid="47"/>
                                        </p:tgtEl>
                                        <p:attrNameLst>
                                          <p:attrName>ppt_x</p:attrName>
                                        </p:attrNameLst>
                                      </p:cBhvr>
                                      <p:tavLst>
                                        <p:tav tm="0">
                                          <p:val>
                                            <p:strVal val="#ppt_x"/>
                                          </p:val>
                                        </p:tav>
                                        <p:tav tm="100000">
                                          <p:val>
                                            <p:strVal val="#ppt_x"/>
                                          </p:val>
                                        </p:tav>
                                      </p:tavLst>
                                    </p:anim>
                                    <p:anim calcmode="lin" valueType="num">
                                      <p:cBhvr additive="base">
                                        <p:cTn id="8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61"/>
                                        </p:tgtEl>
                                        <p:attrNameLst>
                                          <p:attrName>style.visibility</p:attrName>
                                        </p:attrNameLst>
                                      </p:cBhvr>
                                      <p:to>
                                        <p:strVal val="visible"/>
                                      </p:to>
                                    </p:set>
                                    <p:anim calcmode="lin" valueType="num">
                                      <p:cBhvr additive="base">
                                        <p:cTn id="89" dur="500" fill="hold"/>
                                        <p:tgtEl>
                                          <p:spTgt spid="61"/>
                                        </p:tgtEl>
                                        <p:attrNameLst>
                                          <p:attrName>ppt_x</p:attrName>
                                        </p:attrNameLst>
                                      </p:cBhvr>
                                      <p:tavLst>
                                        <p:tav tm="0">
                                          <p:val>
                                            <p:strVal val="#ppt_x"/>
                                          </p:val>
                                        </p:tav>
                                        <p:tav tm="100000">
                                          <p:val>
                                            <p:strVal val="#ppt_x"/>
                                          </p:val>
                                        </p:tav>
                                      </p:tavLst>
                                    </p:anim>
                                    <p:anim calcmode="lin" valueType="num">
                                      <p:cBhvr additive="base">
                                        <p:cTn id="90"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8"/>
                                        </p:tgtEl>
                                        <p:attrNameLst>
                                          <p:attrName>style.visibility</p:attrName>
                                        </p:attrNameLst>
                                      </p:cBhvr>
                                      <p:to>
                                        <p:strVal val="visible"/>
                                      </p:to>
                                    </p:set>
                                    <p:anim calcmode="lin" valueType="num">
                                      <p:cBhvr additive="base">
                                        <p:cTn id="95" dur="500" fill="hold"/>
                                        <p:tgtEl>
                                          <p:spTgt spid="48"/>
                                        </p:tgtEl>
                                        <p:attrNameLst>
                                          <p:attrName>ppt_x</p:attrName>
                                        </p:attrNameLst>
                                      </p:cBhvr>
                                      <p:tavLst>
                                        <p:tav tm="0">
                                          <p:val>
                                            <p:strVal val="#ppt_x"/>
                                          </p:val>
                                        </p:tav>
                                        <p:tav tm="100000">
                                          <p:val>
                                            <p:strVal val="#ppt_x"/>
                                          </p:val>
                                        </p:tav>
                                      </p:tavLst>
                                    </p:anim>
                                    <p:anim calcmode="lin" valueType="num">
                                      <p:cBhvr additive="base">
                                        <p:cTn id="9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62"/>
                                        </p:tgtEl>
                                        <p:attrNameLst>
                                          <p:attrName>style.visibility</p:attrName>
                                        </p:attrNameLst>
                                      </p:cBhvr>
                                      <p:to>
                                        <p:strVal val="visible"/>
                                      </p:to>
                                    </p:set>
                                    <p:anim calcmode="lin" valueType="num">
                                      <p:cBhvr additive="base">
                                        <p:cTn id="101" dur="500" fill="hold"/>
                                        <p:tgtEl>
                                          <p:spTgt spid="62"/>
                                        </p:tgtEl>
                                        <p:attrNameLst>
                                          <p:attrName>ppt_x</p:attrName>
                                        </p:attrNameLst>
                                      </p:cBhvr>
                                      <p:tavLst>
                                        <p:tav tm="0">
                                          <p:val>
                                            <p:strVal val="#ppt_x"/>
                                          </p:val>
                                        </p:tav>
                                        <p:tav tm="100000">
                                          <p:val>
                                            <p:strVal val="#ppt_x"/>
                                          </p:val>
                                        </p:tav>
                                      </p:tavLst>
                                    </p:anim>
                                    <p:anim calcmode="lin" valueType="num">
                                      <p:cBhvr additive="base">
                                        <p:cTn id="10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49"/>
                                        </p:tgtEl>
                                        <p:attrNameLst>
                                          <p:attrName>style.visibility</p:attrName>
                                        </p:attrNameLst>
                                      </p:cBhvr>
                                      <p:to>
                                        <p:strVal val="visible"/>
                                      </p:to>
                                    </p:set>
                                    <p:anim calcmode="lin" valueType="num">
                                      <p:cBhvr additive="base">
                                        <p:cTn id="107" dur="500" fill="hold"/>
                                        <p:tgtEl>
                                          <p:spTgt spid="49"/>
                                        </p:tgtEl>
                                        <p:attrNameLst>
                                          <p:attrName>ppt_x</p:attrName>
                                        </p:attrNameLst>
                                      </p:cBhvr>
                                      <p:tavLst>
                                        <p:tav tm="0">
                                          <p:val>
                                            <p:strVal val="#ppt_x"/>
                                          </p:val>
                                        </p:tav>
                                        <p:tav tm="100000">
                                          <p:val>
                                            <p:strVal val="#ppt_x"/>
                                          </p:val>
                                        </p:tav>
                                      </p:tavLst>
                                    </p:anim>
                                    <p:anim calcmode="lin" valueType="num">
                                      <p:cBhvr additive="base">
                                        <p:cTn id="10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63"/>
                                        </p:tgtEl>
                                        <p:attrNameLst>
                                          <p:attrName>style.visibility</p:attrName>
                                        </p:attrNameLst>
                                      </p:cBhvr>
                                      <p:to>
                                        <p:strVal val="visible"/>
                                      </p:to>
                                    </p:set>
                                    <p:anim calcmode="lin" valueType="num">
                                      <p:cBhvr additive="base">
                                        <p:cTn id="113" dur="500" fill="hold"/>
                                        <p:tgtEl>
                                          <p:spTgt spid="63"/>
                                        </p:tgtEl>
                                        <p:attrNameLst>
                                          <p:attrName>ppt_x</p:attrName>
                                        </p:attrNameLst>
                                      </p:cBhvr>
                                      <p:tavLst>
                                        <p:tav tm="0">
                                          <p:val>
                                            <p:strVal val="#ppt_x"/>
                                          </p:val>
                                        </p:tav>
                                        <p:tav tm="100000">
                                          <p:val>
                                            <p:strVal val="#ppt_x"/>
                                          </p:val>
                                        </p:tav>
                                      </p:tavLst>
                                    </p:anim>
                                    <p:anim calcmode="lin" valueType="num">
                                      <p:cBhvr additive="base">
                                        <p:cTn id="114"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4"/>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6"/>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67"/>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68"/>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69"/>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49" grpId="0"/>
      <p:bldP spid="57" grpId="0"/>
      <p:bldP spid="58" grpId="0"/>
      <p:bldP spid="59" grpId="0"/>
      <p:bldP spid="60" grpId="0"/>
      <p:bldP spid="61" grpId="0"/>
      <p:bldP spid="62" grpId="0"/>
      <p:bldP spid="63" grpId="0"/>
      <p:bldP spid="64" grpId="0" animBg="1"/>
      <p:bldP spid="65" grpId="0" animBg="1"/>
      <p:bldP spid="66" grpId="0" animBg="1"/>
      <p:bldP spid="67" grpId="0" animBg="1"/>
      <p:bldP spid="68" grpId="0" animBg="1"/>
      <p:bldP spid="69" grpId="0" animBg="1"/>
      <p:bldP spid="7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7" name="TextBox 56">
            <a:extLst>
              <a:ext uri="{FF2B5EF4-FFF2-40B4-BE49-F238E27FC236}">
                <a16:creationId xmlns:a16="http://schemas.microsoft.com/office/drawing/2014/main" id="{B56CA40E-F365-49C2-88E1-4A4617A5EB3D}"/>
              </a:ext>
            </a:extLst>
          </p:cNvPr>
          <p:cNvSpPr txBox="1"/>
          <p:nvPr/>
        </p:nvSpPr>
        <p:spPr>
          <a:xfrm>
            <a:off x="-617482" y="2010800"/>
            <a:ext cx="121920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s-ES" sz="4800" dirty="0" err="1">
                <a:solidFill>
                  <a:srgbClr val="002060"/>
                </a:solidFill>
                <a:latin typeface="Century Gothic" panose="020B0502020202020204" pitchFamily="34" charset="0"/>
                <a:cs typeface="Calibri" panose="020F0502020204030204" pitchFamily="34" charset="0"/>
              </a:rPr>
              <a:t>C’est</a:t>
            </a:r>
            <a:r>
              <a:rPr lang="es-ES" sz="4800" dirty="0">
                <a:solidFill>
                  <a:srgbClr val="002060"/>
                </a:solidFill>
                <a:latin typeface="Century Gothic" panose="020B0502020202020204" pitchFamily="34" charset="0"/>
                <a:cs typeface="Calibri" panose="020F0502020204030204" pitchFamily="34" charset="0"/>
              </a:rPr>
              <a:t> </a:t>
            </a:r>
            <a:r>
              <a:rPr lang="es-ES" sz="4800" dirty="0" err="1">
                <a:solidFill>
                  <a:srgbClr val="FF0066"/>
                </a:solidFill>
                <a:latin typeface="Century Gothic" panose="020B0502020202020204" pitchFamily="34" charset="0"/>
                <a:cs typeface="Calibri" panose="020F0502020204030204" pitchFamily="34" charset="0"/>
              </a:rPr>
              <a:t>quand</a:t>
            </a:r>
            <a:r>
              <a:rPr lang="es-ES" sz="4800" dirty="0">
                <a:solidFill>
                  <a:srgbClr val="002060"/>
                </a:solidFill>
                <a:latin typeface="Century Gothic" panose="020B0502020202020204" pitchFamily="34" charset="0"/>
                <a:cs typeface="Calibri" panose="020F0502020204030204" pitchFamily="34" charset="0"/>
              </a:rPr>
              <a:t>, ton </a:t>
            </a:r>
            <a:r>
              <a:rPr lang="es-ES" sz="4800" dirty="0" err="1">
                <a:solidFill>
                  <a:srgbClr val="002060"/>
                </a:solidFill>
                <a:latin typeface="Century Gothic" panose="020B0502020202020204" pitchFamily="34" charset="0"/>
                <a:cs typeface="Calibri" panose="020F0502020204030204" pitchFamily="34" charset="0"/>
              </a:rPr>
              <a:t>anniversaire</a:t>
            </a:r>
            <a:r>
              <a:rPr lang="es-ES" sz="4800" dirty="0">
                <a:solidFill>
                  <a:srgbClr val="002060"/>
                </a:solidFill>
                <a:latin typeface="Century Gothic" panose="020B0502020202020204" pitchFamily="34" charset="0"/>
                <a:cs typeface="Calibri" panose="020F0502020204030204" pitchFamily="34" charset="0"/>
              </a:rPr>
              <a:t> ?</a:t>
            </a:r>
            <a:endParaRPr kumimoji="0" lang="fr-FR"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pic>
        <p:nvPicPr>
          <p:cNvPr id="58" name="Picture 57">
            <a:extLst>
              <a:ext uri="{FF2B5EF4-FFF2-40B4-BE49-F238E27FC236}">
                <a16:creationId xmlns:a16="http://schemas.microsoft.com/office/drawing/2014/main" id="{FA52B7BD-87AA-4229-942E-D9C6FEE277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05" y="723723"/>
            <a:ext cx="1483419" cy="1061551"/>
          </a:xfrm>
          <a:prstGeom prst="rect">
            <a:avLst/>
          </a:prstGeom>
        </p:spPr>
      </p:pic>
      <p:sp>
        <p:nvSpPr>
          <p:cNvPr id="59" name="TextBox 58">
            <a:extLst>
              <a:ext uri="{FF2B5EF4-FFF2-40B4-BE49-F238E27FC236}">
                <a16:creationId xmlns:a16="http://schemas.microsoft.com/office/drawing/2014/main" id="{9CA97244-1C95-465D-B009-0997A77FDB5D}"/>
              </a:ext>
            </a:extLst>
          </p:cNvPr>
          <p:cNvSpPr txBox="1"/>
          <p:nvPr/>
        </p:nvSpPr>
        <p:spPr>
          <a:xfrm>
            <a:off x="488907" y="3149755"/>
            <a:ext cx="9831538"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anniversaire</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[_____] [______].</a:t>
            </a:r>
          </a:p>
        </p:txBody>
      </p:sp>
      <p:pic>
        <p:nvPicPr>
          <p:cNvPr id="18" name="Graphic 17" descr="Teacher">
            <a:extLst>
              <a:ext uri="{FF2B5EF4-FFF2-40B4-BE49-F238E27FC236}">
                <a16:creationId xmlns:a16="http://schemas.microsoft.com/office/drawing/2014/main" id="{8D09C697-5779-4C36-84D1-69EFEC6CCD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37445" y="61113"/>
            <a:ext cx="914400" cy="914400"/>
          </a:xfrm>
          <a:prstGeom prst="rect">
            <a:avLst/>
          </a:prstGeom>
        </p:spPr>
      </p:pic>
      <p:sp>
        <p:nvSpPr>
          <p:cNvPr id="19" name="Speech Bubble: Rectangle with Corners Rounded 18">
            <a:hlinkClick r:id="" action="ppaction://noaction">
              <a:snd r:embed="rId7" name="Prononce les mots.wav"/>
            </a:hlinkClick>
            <a:extLst>
              <a:ext uri="{FF2B5EF4-FFF2-40B4-BE49-F238E27FC236}">
                <a16:creationId xmlns:a16="http://schemas.microsoft.com/office/drawing/2014/main" id="{52CE06A3-15CA-42C7-BB2F-8A4FC598F4C3}"/>
              </a:ext>
            </a:extLst>
          </p:cNvPr>
          <p:cNvSpPr/>
          <p:nvPr/>
        </p:nvSpPr>
        <p:spPr>
          <a:xfrm>
            <a:off x="3851845" y="176079"/>
            <a:ext cx="3078763" cy="547644"/>
          </a:xfrm>
          <a:prstGeom prst="wedgeRoundRectCallout">
            <a:avLst>
              <a:gd name="adj1" fmla="val -5968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a:t>
            </a:r>
          </a:p>
        </p:txBody>
      </p:sp>
    </p:spTree>
    <p:extLst>
      <p:ext uri="{BB962C8B-B14F-4D97-AF65-F5344CB8AC3E}">
        <p14:creationId xmlns:p14="http://schemas.microsoft.com/office/powerpoint/2010/main" val="30972942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42"/>
                                        </p:tgtEl>
                                        <p:attrNameLst>
                                          <p:attrName>ppt_y</p:attrName>
                                        </p:attrNameLst>
                                      </p:cBhvr>
                                      <p:tavLst>
                                        <p:tav tm="0">
                                          <p:val>
                                            <p:strVal val="#ppt_y"/>
                                          </p:val>
                                        </p:tav>
                                        <p:tav tm="100000">
                                          <p:val>
                                            <p:strVal val="#ppt_y+#ppt_h*1.125000"/>
                                          </p:val>
                                        </p:tav>
                                      </p:tavLst>
                                    </p:anim>
                                    <p:animEffect transition="out" filter="wipe(down)">
                                      <p:cBhvr>
                                        <p:cTn id="7" dur="59000"/>
                                        <p:tgtEl>
                                          <p:spTgt spid="42"/>
                                        </p:tgtEl>
                                      </p:cBhvr>
                                    </p:animEffect>
                                    <p:set>
                                      <p:cBhvr>
                                        <p:cTn id="8"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7" name="TextBox 56">
            <a:extLst>
              <a:ext uri="{FF2B5EF4-FFF2-40B4-BE49-F238E27FC236}">
                <a16:creationId xmlns:a16="http://schemas.microsoft.com/office/drawing/2014/main" id="{B56CA40E-F365-49C2-88E1-4A4617A5EB3D}"/>
              </a:ext>
            </a:extLst>
          </p:cNvPr>
          <p:cNvSpPr txBox="1"/>
          <p:nvPr/>
        </p:nvSpPr>
        <p:spPr>
          <a:xfrm>
            <a:off x="-617482" y="2010800"/>
            <a:ext cx="121920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s-ES" sz="4800" dirty="0">
                <a:solidFill>
                  <a:srgbClr val="002060"/>
                </a:solidFill>
                <a:latin typeface="Century Gothic" panose="020B0502020202020204" pitchFamily="34" charset="0"/>
                <a:cs typeface="Calibri" panose="020F0502020204030204" pitchFamily="34" charset="0"/>
              </a:rPr>
              <a:t>C’… </a:t>
            </a:r>
            <a:r>
              <a:rPr lang="es-ES" sz="4800" dirty="0">
                <a:solidFill>
                  <a:srgbClr val="FF0066"/>
                </a:solidFill>
                <a:latin typeface="Century Gothic" panose="020B0502020202020204" pitchFamily="34" charset="0"/>
                <a:cs typeface="Calibri" panose="020F0502020204030204" pitchFamily="34" charset="0"/>
              </a:rPr>
              <a:t>q…..</a:t>
            </a:r>
            <a:r>
              <a:rPr lang="es-ES" sz="4800" dirty="0">
                <a:solidFill>
                  <a:srgbClr val="002060"/>
                </a:solidFill>
                <a:latin typeface="Century Gothic" panose="020B0502020202020204" pitchFamily="34" charset="0"/>
                <a:cs typeface="Calibri" panose="020F0502020204030204" pitchFamily="34" charset="0"/>
              </a:rPr>
              <a:t>, t.. a………… ?</a:t>
            </a:r>
            <a:endParaRPr kumimoji="0" lang="fr-FR"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pic>
        <p:nvPicPr>
          <p:cNvPr id="58" name="Picture 57">
            <a:extLst>
              <a:ext uri="{FF2B5EF4-FFF2-40B4-BE49-F238E27FC236}">
                <a16:creationId xmlns:a16="http://schemas.microsoft.com/office/drawing/2014/main" id="{FA52B7BD-87AA-4229-942E-D9C6FEE277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05" y="723723"/>
            <a:ext cx="1483419" cy="1061551"/>
          </a:xfrm>
          <a:prstGeom prst="rect">
            <a:avLst/>
          </a:prstGeom>
        </p:spPr>
      </p:pic>
      <p:sp>
        <p:nvSpPr>
          <p:cNvPr id="59" name="TextBox 58">
            <a:extLst>
              <a:ext uri="{FF2B5EF4-FFF2-40B4-BE49-F238E27FC236}">
                <a16:creationId xmlns:a16="http://schemas.microsoft.com/office/drawing/2014/main" id="{9CA97244-1C95-465D-B009-0997A77FDB5D}"/>
              </a:ext>
            </a:extLst>
          </p:cNvPr>
          <p:cNvSpPr txBox="1"/>
          <p:nvPr/>
        </p:nvSpPr>
        <p:spPr>
          <a:xfrm>
            <a:off x="488907" y="3149755"/>
            <a:ext cx="8938665"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a………..  e.. l. [_____] [______].</a:t>
            </a:r>
          </a:p>
        </p:txBody>
      </p:sp>
      <p:pic>
        <p:nvPicPr>
          <p:cNvPr id="18" name="Graphic 17" descr="Teacher">
            <a:extLst>
              <a:ext uri="{FF2B5EF4-FFF2-40B4-BE49-F238E27FC236}">
                <a16:creationId xmlns:a16="http://schemas.microsoft.com/office/drawing/2014/main" id="{652D6A7E-DB97-4767-B164-6683DFD31C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37445" y="13534"/>
            <a:ext cx="914400" cy="914400"/>
          </a:xfrm>
          <a:prstGeom prst="rect">
            <a:avLst/>
          </a:prstGeom>
        </p:spPr>
      </p:pic>
      <p:sp>
        <p:nvSpPr>
          <p:cNvPr id="19" name="Speech Bubble: Rectangle with Corners Rounded 18">
            <a:hlinkClick r:id="" action="ppaction://noaction">
              <a:snd r:embed="rId7" name="Prononce les mots.wav"/>
            </a:hlinkClick>
            <a:extLst>
              <a:ext uri="{FF2B5EF4-FFF2-40B4-BE49-F238E27FC236}">
                <a16:creationId xmlns:a16="http://schemas.microsoft.com/office/drawing/2014/main" id="{EFA570C9-9C4D-4557-9D99-0CF98C45145C}"/>
              </a:ext>
            </a:extLst>
          </p:cNvPr>
          <p:cNvSpPr/>
          <p:nvPr/>
        </p:nvSpPr>
        <p:spPr>
          <a:xfrm>
            <a:off x="3851845" y="128500"/>
            <a:ext cx="3078763" cy="547644"/>
          </a:xfrm>
          <a:prstGeom prst="wedgeRoundRectCallout">
            <a:avLst>
              <a:gd name="adj1" fmla="val -5968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a:t>
            </a:r>
          </a:p>
        </p:txBody>
      </p:sp>
    </p:spTree>
    <p:extLst>
      <p:ext uri="{BB962C8B-B14F-4D97-AF65-F5344CB8AC3E}">
        <p14:creationId xmlns:p14="http://schemas.microsoft.com/office/powerpoint/2010/main" val="2891611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42"/>
                                        </p:tgtEl>
                                        <p:attrNameLst>
                                          <p:attrName>ppt_y</p:attrName>
                                        </p:attrNameLst>
                                      </p:cBhvr>
                                      <p:tavLst>
                                        <p:tav tm="0">
                                          <p:val>
                                            <p:strVal val="#ppt_y"/>
                                          </p:val>
                                        </p:tav>
                                        <p:tav tm="100000">
                                          <p:val>
                                            <p:strVal val="#ppt_y+#ppt_h*1.125000"/>
                                          </p:val>
                                        </p:tav>
                                      </p:tavLst>
                                    </p:anim>
                                    <p:animEffect transition="out" filter="wipe(down)">
                                      <p:cBhvr>
                                        <p:cTn id="7" dur="59000"/>
                                        <p:tgtEl>
                                          <p:spTgt spid="42"/>
                                        </p:tgtEl>
                                      </p:cBhvr>
                                    </p:animEffect>
                                    <p:set>
                                      <p:cBhvr>
                                        <p:cTn id="8"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1107</TotalTime>
  <Words>2320</Words>
  <Application>Microsoft Office PowerPoint</Application>
  <PresentationFormat>Widescreen</PresentationFormat>
  <Paragraphs>344</Paragraphs>
  <Slides>13</Slides>
  <Notes>13</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13</vt:i4>
      </vt:variant>
    </vt:vector>
  </HeadingPairs>
  <TitlesOfParts>
    <vt:vector size="28" baseType="lpstr">
      <vt:lpstr>Arial</vt:lpstr>
      <vt:lpstr>Calibri</vt:lpstr>
      <vt:lpstr>Calibri Light</vt:lpstr>
      <vt:lpstr>Century gothic</vt:lpstr>
      <vt:lpstr>Century gothic</vt:lpstr>
      <vt:lpstr>docs-Century Gothic</vt:lpstr>
      <vt:lpstr>Eras Demi ITC</vt:lpstr>
      <vt:lpstr>Modern Love</vt:lpstr>
      <vt:lpstr>Segoe Print</vt:lpstr>
      <vt:lpstr>Symbol</vt:lpstr>
      <vt:lpstr>Wingdings</vt:lpstr>
      <vt:lpstr>1_Office Theme</vt:lpstr>
      <vt:lpstr>Office Theme</vt:lpstr>
      <vt:lpstr>2_Office Theme</vt:lpstr>
      <vt:lpstr>3_Office Theme</vt:lpstr>
      <vt:lpstr>Describing me and others </vt:lpstr>
      <vt:lpstr>prononcer</vt:lpstr>
      <vt:lpstr>prononcer</vt:lpstr>
      <vt:lpstr>prononcer</vt:lpstr>
      <vt:lpstr>Follow up 1: Écoute. </vt:lpstr>
      <vt:lpstr>Follow up 2:  Using ‘le’ with dates</vt:lpstr>
      <vt:lpstr>Follow up 2:</vt:lpstr>
      <vt:lpstr>Follow up 3:</vt:lpstr>
      <vt:lpstr>Follow up 3:</vt:lpstr>
      <vt:lpstr>Follow up 3:</vt:lpstr>
      <vt:lpstr>Follow up 4: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58</cp:revision>
  <dcterms:created xsi:type="dcterms:W3CDTF">2021-06-12T06:20:35Z</dcterms:created>
  <dcterms:modified xsi:type="dcterms:W3CDTF">2023-07-08T19:42:05Z</dcterms:modified>
</cp:coreProperties>
</file>