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7"/>
  </p:notesMasterIdLst>
  <p:sldIdLst>
    <p:sldId id="257" r:id="rId5"/>
    <p:sldId id="377" r:id="rId6"/>
    <p:sldId id="376" r:id="rId7"/>
    <p:sldId id="447" r:id="rId8"/>
    <p:sldId id="371" r:id="rId9"/>
    <p:sldId id="448" r:id="rId10"/>
    <p:sldId id="301" r:id="rId11"/>
    <p:sldId id="445" r:id="rId12"/>
    <p:sldId id="446" r:id="rId13"/>
    <p:sldId id="297" r:id="rId14"/>
    <p:sldId id="357" r:id="rId15"/>
    <p:sldId id="44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841" autoAdjust="0"/>
  </p:normalViewPr>
  <p:slideViewPr>
    <p:cSldViewPr snapToGrid="0">
      <p:cViewPr varScale="1">
        <p:scale>
          <a:sx n="69" d="100"/>
          <a:sy n="69" d="100"/>
        </p:scale>
        <p:origin x="1114"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21600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0" indent="-216000">
              <a:lnSpc>
                <a:spcPct val="100000"/>
              </a:lnSpc>
            </a:pPr>
            <a:r>
              <a:rPr lang="en-GB" sz="1800" b="1" strike="noStrike" spc="-1" dirty="0">
                <a:solidFill>
                  <a:srgbClr val="002060"/>
                </a:solidFill>
                <a:latin typeface="Century Gothic"/>
                <a:ea typeface="Century Gothic"/>
              </a:rPr>
              <a:t>Phonics:  </a:t>
            </a:r>
            <a:r>
              <a:rPr lang="en-GB" sz="1800" b="0" strike="noStrike" spc="-1" dirty="0">
                <a:solidFill>
                  <a:srgbClr val="002060"/>
                </a:solidFill>
                <a:latin typeface="Century Gothic"/>
                <a:ea typeface="Century Gothic"/>
              </a:rPr>
              <a:t>revisit Sound-Spelling Correspondence (SSC) [</a:t>
            </a:r>
            <a:r>
              <a:rPr lang="en-GB" sz="1800" b="0" strike="noStrike" spc="-1" dirty="0" err="1">
                <a:solidFill>
                  <a:srgbClr val="002060"/>
                </a:solidFill>
                <a:latin typeface="Century Gothic"/>
                <a:ea typeface="Century Gothic"/>
              </a:rPr>
              <a:t>i</a:t>
            </a:r>
            <a:r>
              <a:rPr lang="en-GB" sz="1800" b="0" strike="noStrike" spc="-1" dirty="0">
                <a:solidFill>
                  <a:srgbClr val="002060"/>
                </a:solidFill>
                <a:latin typeface="Century Gothic"/>
                <a:ea typeface="Century Gothic"/>
              </a:rPr>
              <a:t>] [(a)in] and introduce [</a:t>
            </a:r>
            <a:r>
              <a:rPr lang="en-GB" sz="1800" b="0" strike="noStrike" spc="-1" dirty="0" err="1">
                <a:solidFill>
                  <a:srgbClr val="002060"/>
                </a:solidFill>
                <a:latin typeface="Century Gothic"/>
                <a:ea typeface="Century Gothic"/>
              </a:rPr>
              <a:t>im</a:t>
            </a:r>
            <a:r>
              <a:rPr lang="en-GB" sz="1800" b="0" strike="noStrike" spc="-1" dirty="0">
                <a:solidFill>
                  <a:srgbClr val="002060"/>
                </a:solidFill>
                <a:latin typeface="Century Gothic"/>
                <a:ea typeface="Century Gothic"/>
              </a:rPr>
              <a:t>] </a:t>
            </a:r>
            <a:r>
              <a:rPr lang="it-IT" sz="1800" b="0" i="1" strike="noStrike" spc="-1" dirty="0">
                <a:solidFill>
                  <a:srgbClr val="002060"/>
                </a:solidFill>
                <a:latin typeface="Century Gothic"/>
                <a:ea typeface="Century Gothic"/>
              </a:rPr>
              <a:t>midi [2483] train [232] simple [212]</a:t>
            </a:r>
          </a:p>
          <a:p>
            <a:pPr marL="0" marR="0" lvl="0" indent="-216000" algn="l" defTabSz="914400" rtl="0" eaLnBrk="1" fontAlgn="auto" latinLnBrk="0" hangingPunct="1">
              <a:lnSpc>
                <a:spcPct val="100000"/>
              </a:lnSpc>
              <a:spcBef>
                <a:spcPts val="0"/>
              </a:spcBef>
              <a:spcAft>
                <a:spcPts val="0"/>
              </a:spcAft>
              <a:buClrTx/>
              <a:buSzTx/>
              <a:buFontTx/>
              <a:buNone/>
              <a:tabLst/>
              <a:defRPr/>
            </a:pPr>
            <a:br>
              <a:rPr lang="it-IT" sz="1800" b="1" strike="noStrike" spc="-1" dirty="0">
                <a:solidFill>
                  <a:srgbClr val="002060"/>
                </a:solidFill>
                <a:latin typeface="Century Gothic"/>
                <a:ea typeface="Century Gothic"/>
              </a:rPr>
            </a:b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0" i="1" strike="noStrike" spc="-1" dirty="0">
                <a:solidFill>
                  <a:srgbClr val="002060"/>
                </a:solidFill>
                <a:latin typeface="Century Gothic"/>
                <a:ea typeface="Century Gothic"/>
              </a:rPr>
              <a:t>mois [179] janvier [939] février [1139] mars [868] avril [1022] mai [943] juin [931] juillet [1326] aout [1445] septembre [944] octobre [826] novembre [982] décembre [891] quand [119] anniversaire [2043] </a:t>
            </a:r>
            <a:r>
              <a:rPr lang="fr-FR" sz="1800" b="1" i="1" strike="noStrike" spc="-1" dirty="0">
                <a:solidFill>
                  <a:srgbClr val="002060"/>
                </a:solidFill>
                <a:latin typeface="Century Gothic"/>
                <a:ea typeface="Century Gothic"/>
              </a:rPr>
              <a:t>treize </a:t>
            </a:r>
            <a:r>
              <a:rPr lang="fr-FR" sz="1800" b="0" i="1" strike="noStrike" spc="-1" dirty="0">
                <a:solidFill>
                  <a:srgbClr val="002060"/>
                </a:solidFill>
                <a:latin typeface="Century Gothic"/>
                <a:ea typeface="Century Gothic"/>
              </a:rPr>
              <a:t>[3285] </a:t>
            </a:r>
            <a:r>
              <a:rPr lang="fr-FR" sz="1800" b="1" i="1" strike="noStrike" spc="-1" dirty="0">
                <a:solidFill>
                  <a:srgbClr val="002060"/>
                </a:solidFill>
                <a:latin typeface="Century Gothic"/>
                <a:ea typeface="Century Gothic"/>
              </a:rPr>
              <a:t>quatorze</a:t>
            </a:r>
            <a:r>
              <a:rPr lang="fr-FR" sz="1800" b="0" i="1" strike="noStrike" spc="-1" dirty="0">
                <a:solidFill>
                  <a:srgbClr val="002060"/>
                </a:solidFill>
                <a:latin typeface="Century Gothic"/>
                <a:ea typeface="Century Gothic"/>
              </a:rPr>
              <a:t> [3359] </a:t>
            </a:r>
            <a:r>
              <a:rPr lang="fr-FR" sz="1800" b="1" i="1" strike="noStrike" spc="-1" dirty="0">
                <a:solidFill>
                  <a:srgbClr val="002060"/>
                </a:solidFill>
                <a:latin typeface="Century Gothic"/>
                <a:ea typeface="Century Gothic"/>
              </a:rPr>
              <a:t>quinze</a:t>
            </a:r>
            <a:r>
              <a:rPr lang="fr-FR" sz="1800" b="0" i="1" strike="noStrike" spc="-1" dirty="0">
                <a:solidFill>
                  <a:srgbClr val="002060"/>
                </a:solidFill>
                <a:latin typeface="Century Gothic"/>
                <a:ea typeface="Century Gothic"/>
              </a:rPr>
              <a:t> [1472] </a:t>
            </a:r>
            <a:r>
              <a:rPr lang="fr-FR" sz="1800" b="1" i="1" strike="noStrike" spc="-1" dirty="0">
                <a:solidFill>
                  <a:srgbClr val="002060"/>
                </a:solidFill>
                <a:latin typeface="Century Gothic"/>
                <a:ea typeface="Century Gothic"/>
              </a:rPr>
              <a:t>seize</a:t>
            </a:r>
            <a:r>
              <a:rPr lang="fr-FR" sz="1800" b="0" i="1" strike="noStrike" spc="-1" dirty="0">
                <a:solidFill>
                  <a:srgbClr val="002060"/>
                </a:solidFill>
                <a:latin typeface="Century Gothic"/>
                <a:ea typeface="Century Gothic"/>
              </a:rPr>
              <a:t> [3285] </a:t>
            </a:r>
            <a:r>
              <a:rPr lang="fr-FR" sz="1800" b="1" i="1" strike="noStrike" spc="-1" dirty="0">
                <a:solidFill>
                  <a:srgbClr val="002060"/>
                </a:solidFill>
                <a:latin typeface="Century Gothic"/>
                <a:ea typeface="Century Gothic"/>
              </a:rPr>
              <a:t>dix-sept</a:t>
            </a:r>
            <a:r>
              <a:rPr lang="fr-FR" sz="1800" b="0" i="1" strike="noStrike" spc="-1" dirty="0">
                <a:solidFill>
                  <a:srgbClr val="002060"/>
                </a:solidFill>
                <a:latin typeface="Century Gothic"/>
                <a:ea typeface="Century Gothic"/>
              </a:rPr>
              <a:t> [3812] </a:t>
            </a:r>
            <a:r>
              <a:rPr lang="fr-FR" sz="1800" b="1" i="1" strike="noStrike" spc="-1" dirty="0">
                <a:solidFill>
                  <a:srgbClr val="002060"/>
                </a:solidFill>
                <a:latin typeface="Century Gothic"/>
                <a:ea typeface="Century Gothic"/>
              </a:rPr>
              <a:t>dix-huit</a:t>
            </a:r>
            <a:r>
              <a:rPr lang="fr-FR" sz="1800" b="0" i="1" strike="noStrike" spc="-1" dirty="0">
                <a:solidFill>
                  <a:srgbClr val="002060"/>
                </a:solidFill>
                <a:latin typeface="Century Gothic"/>
                <a:ea typeface="Century Gothic"/>
              </a:rPr>
              <a:t> [3592] </a:t>
            </a:r>
            <a:r>
              <a:rPr lang="fr-FR" sz="1800" b="1" i="1" strike="noStrike" spc="-1" dirty="0">
                <a:solidFill>
                  <a:srgbClr val="002060"/>
                </a:solidFill>
                <a:latin typeface="Century Gothic"/>
                <a:ea typeface="Century Gothic"/>
              </a:rPr>
              <a:t>dix-neuf </a:t>
            </a:r>
            <a:r>
              <a:rPr lang="fr-FR" sz="1800" b="0" i="1" strike="noStrike" spc="-1" dirty="0">
                <a:solidFill>
                  <a:srgbClr val="002060"/>
                </a:solidFill>
                <a:latin typeface="Century Gothic"/>
                <a:ea typeface="Century Gothic"/>
              </a:rPr>
              <a:t>[4851] </a:t>
            </a:r>
            <a:r>
              <a:rPr lang="fr-FR" sz="1800" b="1" i="1" strike="noStrike" spc="-1" dirty="0">
                <a:solidFill>
                  <a:srgbClr val="002060"/>
                </a:solidFill>
                <a:latin typeface="Century Gothic"/>
                <a:ea typeface="Century Gothic"/>
              </a:rPr>
              <a:t>vingt </a:t>
            </a:r>
            <a:r>
              <a:rPr lang="fr-FR" sz="1800" b="0" i="1" strike="noStrike" spc="-1" dirty="0">
                <a:solidFill>
                  <a:srgbClr val="002060"/>
                </a:solidFill>
                <a:latin typeface="Century Gothic"/>
                <a:ea typeface="Century Gothic"/>
              </a:rPr>
              <a:t>[1273] </a:t>
            </a:r>
            <a:r>
              <a:rPr lang="fr-FR" sz="1800" b="1" i="1" strike="noStrike" spc="-1" dirty="0">
                <a:solidFill>
                  <a:srgbClr val="002060"/>
                </a:solidFill>
                <a:latin typeface="Century Gothic"/>
                <a:ea typeface="Century Gothic"/>
              </a:rPr>
              <a:t>vingt-et-un</a:t>
            </a:r>
            <a:r>
              <a:rPr lang="fr-FR" sz="1800" b="0" i="1" strike="noStrike" spc="-1" dirty="0">
                <a:solidFill>
                  <a:srgbClr val="002060"/>
                </a:solidFill>
                <a:latin typeface="Century Gothic"/>
                <a:ea typeface="Century Gothic"/>
              </a:rPr>
              <a:t> [1273/6/3] </a:t>
            </a:r>
            <a:r>
              <a:rPr lang="fr-FR" sz="1800" b="1" i="1" strike="noStrike" spc="-1" dirty="0">
                <a:solidFill>
                  <a:srgbClr val="002060"/>
                </a:solidFill>
                <a:latin typeface="Century Gothic"/>
                <a:ea typeface="Century Gothic"/>
              </a:rPr>
              <a:t>vingt-deux, vingt-trois vingt-quatre vingt-cinq vingt-six vingt-sept vingt-huit vingt-neuf trente</a:t>
            </a:r>
            <a:r>
              <a:rPr lang="fr-FR" sz="1800" b="0" i="1" strike="noStrike" spc="-1" dirty="0">
                <a:solidFill>
                  <a:srgbClr val="002060"/>
                </a:solidFill>
                <a:latin typeface="Century Gothic"/>
                <a:ea typeface="Century Gothic"/>
              </a:rPr>
              <a:t> [1646]</a:t>
            </a:r>
            <a:br>
              <a:rPr lang="fr-FR" sz="1800" b="0" i="1" strike="noStrike" spc="-1" dirty="0">
                <a:solidFill>
                  <a:srgbClr val="002060"/>
                </a:solidFill>
                <a:latin typeface="Century Gothic"/>
                <a:ea typeface="Century Gothic"/>
              </a:rPr>
            </a:br>
            <a:endParaRPr lang="fr-FR" sz="1800" b="0" i="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t>
            </a:r>
            <a:br>
              <a:rPr lang="fr-FR" sz="1800" b="0" i="1" strike="noStrike" spc="-1" dirty="0">
                <a:solidFill>
                  <a:srgbClr val="002060"/>
                </a:solidFill>
                <a:latin typeface="Century Gothic"/>
                <a:ea typeface="Century Gothic"/>
              </a:rPr>
            </a:b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cousin, cousine [3387] femme [154] homme [136] bleu [1216]  rouge [987]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practise written production of dates (numbers and months) and use of ‘le’ with dates with numbers (and no days).</a:t>
            </a:r>
            <a:br>
              <a:rPr lang="en-GB" b="0" dirty="0"/>
            </a:br>
            <a:endParaRPr lang="en-GB" b="1" dirty="0"/>
          </a:p>
          <a:p>
            <a:r>
              <a:rPr lang="en-GB" b="1" dirty="0"/>
              <a:t>Procedure:</a:t>
            </a:r>
          </a:p>
          <a:p>
            <a:pPr>
              <a:buNone/>
            </a:pPr>
            <a:r>
              <a:rPr lang="en-GB" b="0" dirty="0"/>
              <a:t>1. Pupils write the four sentences in French.</a:t>
            </a:r>
            <a:br>
              <a:rPr lang="en-GB" b="0" dirty="0"/>
            </a:br>
            <a:r>
              <a:rPr lang="en-GB" b="0" dirty="0"/>
              <a:t>2. Click to bring up written answers.</a:t>
            </a:r>
            <a:br>
              <a:rPr lang="en-GB" b="0" dirty="0"/>
            </a:br>
            <a:r>
              <a:rPr lang="en-GB" b="0" dirty="0"/>
              <a:t>3. Pupils to check their sentences carefully.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28751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(three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SSC </a:t>
            </a:r>
            <a:r>
              <a:rPr lang="en-GB" sz="1200" b="1" strike="noStrike" spc="-1" dirty="0">
                <a:solidFill>
                  <a:srgbClr val="000000"/>
                </a:solidFill>
                <a:latin typeface="Calibri"/>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on four cluster words for further practice.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arms at your sides with hands facing forwards do several circular motions recalling the action of train wheels.</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and source word midi, alongside [(a)in] and train as preparation for the activity that follows.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the words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midday – raise both arms above</a:t>
            </a:r>
            <a:r>
              <a:rPr lang="en-US" baseline="0" dirty="0"/>
              <a:t> your head, palms touching to mime 12 o’clock.</a:t>
            </a:r>
            <a:endParaRPr lang="en-US"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the SSC [</a:t>
            </a:r>
            <a:r>
              <a:rPr lang="en-GB" b="0" dirty="0" err="1"/>
              <a:t>i</a:t>
            </a:r>
            <a:r>
              <a:rPr lang="en-GB" b="0" dirty="0"/>
              <a:t>] and [(a)in].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audio symbol to listen to the set of three words.</a:t>
            </a:r>
          </a:p>
          <a:p>
            <a:pPr marL="228600" lvl="0" indent="-228600" algn="l" rtl="0">
              <a:spcBef>
                <a:spcPts val="0"/>
              </a:spcBef>
              <a:spcAft>
                <a:spcPts val="0"/>
              </a:spcAft>
              <a:buAutoNum type="arabicPeriod"/>
            </a:pPr>
            <a:r>
              <a:rPr lang="en-GB" dirty="0"/>
              <a:t>Click to reveal all of the options.</a:t>
            </a:r>
          </a:p>
          <a:p>
            <a:pPr marL="228600" lvl="0" indent="-228600" algn="l" rtl="0">
              <a:spcBef>
                <a:spcPts val="0"/>
              </a:spcBef>
              <a:spcAft>
                <a:spcPts val="0"/>
              </a:spcAft>
              <a:buAutoNum type="arabicPeriod"/>
            </a:pPr>
            <a:r>
              <a:rPr lang="en-GB" dirty="0"/>
              <a:t>Click to elicit the odd one out from pupils and click to highlight it. </a:t>
            </a:r>
          </a:p>
          <a:p>
            <a:pPr marL="228600" lvl="0" indent="-228600" algn="l" rtl="0">
              <a:spcBef>
                <a:spcPts val="0"/>
              </a:spcBef>
              <a:spcAft>
                <a:spcPts val="0"/>
              </a:spcAft>
              <a:buAutoNum type="arabicPeriod"/>
            </a:pPr>
            <a:r>
              <a:rPr lang="en-GB" dirty="0"/>
              <a:t>Clarify word meanings – unknown words are mostly cognates (exception: pain which is a false friend)</a:t>
            </a:r>
          </a:p>
          <a:p>
            <a:pPr marL="228600" lvl="0" indent="-228600" algn="l" rtl="0">
              <a:spcBef>
                <a:spcPts val="0"/>
              </a:spcBef>
              <a:spcAft>
                <a:spcPts val="0"/>
              </a:spcAft>
              <a:buAutoNum type="arabicPeriod"/>
            </a:pPr>
            <a:r>
              <a:rPr lang="en-GB" dirty="0"/>
              <a:t>Elicit choral pronunciations of all words once more time.</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a) cinq b) </a:t>
            </a:r>
            <a:r>
              <a:rPr lang="en-GB" dirty="0" err="1"/>
              <a:t>suis</a:t>
            </a:r>
            <a:r>
              <a:rPr lang="en-GB" dirty="0"/>
              <a:t> c) </a:t>
            </a:r>
            <a:r>
              <a:rPr lang="en-GB" dirty="0" err="1"/>
              <a:t>vingt</a:t>
            </a:r>
            <a:br>
              <a:rPr lang="en-GB" dirty="0"/>
            </a:br>
            <a:r>
              <a:rPr lang="en-GB" dirty="0"/>
              <a:t>a) </a:t>
            </a:r>
            <a:r>
              <a:rPr lang="en-GB" dirty="0" err="1"/>
              <a:t>janvier</a:t>
            </a:r>
            <a:r>
              <a:rPr lang="en-GB" dirty="0"/>
              <a:t> b) magazine c) </a:t>
            </a:r>
            <a:r>
              <a:rPr lang="en-GB" dirty="0" err="1"/>
              <a:t>magasin</a:t>
            </a:r>
            <a:br>
              <a:rPr lang="en-GB" dirty="0"/>
            </a:br>
            <a:r>
              <a:rPr lang="en-GB" dirty="0"/>
              <a:t>a) </a:t>
            </a:r>
            <a:r>
              <a:rPr lang="en-GB" dirty="0" err="1"/>
              <a:t>quinze</a:t>
            </a:r>
            <a:r>
              <a:rPr lang="en-GB" dirty="0"/>
              <a:t> b) </a:t>
            </a:r>
            <a:r>
              <a:rPr lang="en-GB" dirty="0" err="1"/>
              <a:t>insecte</a:t>
            </a:r>
            <a:r>
              <a:rPr lang="en-GB" dirty="0"/>
              <a:t> c) dix-</a:t>
            </a:r>
            <a:r>
              <a:rPr lang="en-GB" dirty="0" err="1"/>
              <a:t>huit</a:t>
            </a:r>
            <a:br>
              <a:rPr lang="en-GB" dirty="0"/>
            </a:br>
            <a:r>
              <a:rPr lang="en-GB" dirty="0"/>
              <a:t>a) </a:t>
            </a:r>
            <a:r>
              <a:rPr lang="en-GB" dirty="0" err="1"/>
              <a:t>juillet</a:t>
            </a:r>
            <a:r>
              <a:rPr lang="en-GB" dirty="0"/>
              <a:t> b) </a:t>
            </a:r>
            <a:r>
              <a:rPr lang="en-GB" dirty="0" err="1"/>
              <a:t>avril</a:t>
            </a:r>
            <a:r>
              <a:rPr lang="en-GB" dirty="0"/>
              <a:t> c) pain</a:t>
            </a:r>
            <a:br>
              <a:rPr lang="en-GB" dirty="0"/>
            </a:br>
            <a:r>
              <a:rPr lang="en-GB" dirty="0"/>
              <a:t>a) minute b) prince c) simple</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Frequency of unknown words and cognates</a:t>
            </a:r>
            <a:r>
              <a:rPr lang="en-GB" dirty="0"/>
              <a:t>:</a:t>
            </a:r>
            <a:br>
              <a:rPr lang="en-GB" dirty="0"/>
            </a:br>
            <a:r>
              <a:rPr lang="en-GB" dirty="0" err="1"/>
              <a:t>insecte</a:t>
            </a:r>
            <a:r>
              <a:rPr lang="en-GB" dirty="0"/>
              <a:t> [&gt;5000] magazine [2033] </a:t>
            </a:r>
            <a:r>
              <a:rPr lang="en-GB" dirty="0" err="1"/>
              <a:t>magasin</a:t>
            </a:r>
            <a:r>
              <a:rPr lang="en-GB" dirty="0"/>
              <a:t> [1723] minute [375] pain [2802] prince [2610] simple [212]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6-8 minutes (two slides)</a:t>
            </a:r>
            <a:br>
              <a:rPr lang="en-GB" b="0" baseline="0" dirty="0"/>
            </a:br>
            <a:br>
              <a:rPr lang="en-GB" b="0" baseline="0" dirty="0"/>
            </a:br>
            <a:r>
              <a:rPr lang="en-GB" b="1" baseline="0" dirty="0"/>
              <a:t>Aim: </a:t>
            </a:r>
            <a:r>
              <a:rPr lang="en-GB" b="0" baseline="0" dirty="0"/>
              <a:t>to learn the use of ‘le’ with the meaning of </a:t>
            </a:r>
            <a:r>
              <a:rPr lang="en-GB" b="0" i="1" baseline="0" dirty="0"/>
              <a:t>(on) the </a:t>
            </a:r>
            <a:r>
              <a:rPr lang="en-GB" b="0" baseline="0" dirty="0"/>
              <a:t>with dates and omission of ‘le’ for dates with days of the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from the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aural distinction of number only dates with ‘le’ and dates with days without ‘le’.</a:t>
            </a: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to pupils that they will most of the sentence, but that there will be a beep which will either obscure a day of the week or nothing.  If pupils hear ‘le’ with the date they know there is no day, and put a cross. </a:t>
            </a:r>
          </a:p>
          <a:p>
            <a:pPr rtl="0">
              <a:spcBef>
                <a:spcPts val="0"/>
              </a:spcBef>
              <a:spcAft>
                <a:spcPts val="0"/>
              </a:spcAft>
            </a:pPr>
            <a:r>
              <a:rPr lang="en-GB" sz="1200" b="0" i="0" u="none" strike="noStrike" dirty="0">
                <a:solidFill>
                  <a:srgbClr val="000000"/>
                </a:solidFill>
                <a:effectLst/>
                <a:latin typeface="Arial" panose="020B0604020202020204" pitchFamily="34" charset="0"/>
              </a:rPr>
              <a:t>2. Click to listen to the example.  Pupils either tick or cross.</a:t>
            </a:r>
          </a:p>
          <a:p>
            <a:pPr rtl="0">
              <a:spcBef>
                <a:spcPts val="0"/>
              </a:spcBef>
              <a:spcAft>
                <a:spcPts val="0"/>
              </a:spcAft>
            </a:pPr>
            <a:r>
              <a:rPr lang="en-GB" sz="1200" b="0" i="0" u="none" strike="noStrike" dirty="0">
                <a:solidFill>
                  <a:srgbClr val="000000"/>
                </a:solidFill>
                <a:effectLst/>
                <a:latin typeface="Arial" panose="020B0604020202020204" pitchFamily="34" charset="0"/>
              </a:rPr>
              <a:t>3. Pupils listen again and write the date in digits and the month in English.</a:t>
            </a:r>
          </a:p>
          <a:p>
            <a:pPr rtl="0">
              <a:spcBef>
                <a:spcPts val="0"/>
              </a:spcBef>
              <a:spcAft>
                <a:spcPts val="0"/>
              </a:spcAft>
            </a:pPr>
            <a:r>
              <a:rPr lang="en-GB" sz="1200" b="0" i="0" u="none" strike="noStrike" dirty="0">
                <a:solidFill>
                  <a:srgbClr val="000000"/>
                </a:solidFill>
                <a:effectLst/>
                <a:latin typeface="Arial" panose="020B0604020202020204" pitchFamily="34" charset="0"/>
              </a:rPr>
              <a:t>4. Click to reveal the example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5. Complete steps 2 – 4 with items 1-6.</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6. Click to bring up a further set of audio buttons.  Click to hear the full sentences without beeps.  Elicit the meaning of the three days that feature in the sentences, too. We will revisit days in next week’s lesson.</a:t>
            </a:r>
          </a:p>
          <a:p>
            <a:pPr rtl="0">
              <a:spcBef>
                <a:spcPts val="0"/>
              </a:spcBef>
              <a:spcAft>
                <a:spcPts val="0"/>
              </a:spcAft>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18 </a:t>
            </a:r>
            <a:r>
              <a:rPr lang="en-GB" sz="1200" b="0" i="0" u="none" strike="noStrike" dirty="0" err="1">
                <a:solidFill>
                  <a:srgbClr val="000000"/>
                </a:solidFill>
                <a:effectLst/>
                <a:latin typeface="Arial" panose="020B0604020202020204" pitchFamily="34" charset="0"/>
              </a:rPr>
              <a:t>septembre</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1.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samedi</a:t>
            </a:r>
            <a:r>
              <a:rPr lang="en-GB" sz="1200" b="0" i="0" u="none" strike="noStrike" dirty="0">
                <a:solidFill>
                  <a:srgbClr val="000000"/>
                </a:solidFill>
                <a:effectLst/>
                <a:latin typeface="Arial" panose="020B0604020202020204" pitchFamily="34" charset="0"/>
              </a:rPr>
              <a:t>] 27 </a:t>
            </a:r>
            <a:r>
              <a:rPr lang="en-GB" sz="1200" b="0" i="0" u="none" strike="noStrike" dirty="0" err="1">
                <a:solidFill>
                  <a:srgbClr val="000000"/>
                </a:solidFill>
                <a:effectLst/>
                <a:latin typeface="Arial" panose="020B0604020202020204" pitchFamily="34" charset="0"/>
              </a:rPr>
              <a:t>juin</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2. Mon </a:t>
            </a:r>
            <a:r>
              <a:rPr lang="en-GB" sz="1000" b="0" i="0" u="none" strike="noStrike" dirty="0" err="1">
                <a:solidFill>
                  <a:srgbClr val="000000"/>
                </a:solidFill>
                <a:effectLst/>
                <a:latin typeface="Arial" panose="020B0604020202020204" pitchFamily="34" charset="0"/>
              </a:rPr>
              <a:t>anniversaire</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jeudi</a:t>
            </a:r>
            <a:r>
              <a:rPr lang="en-GB" sz="1000" b="0" i="0" u="none" strike="noStrike" dirty="0">
                <a:solidFill>
                  <a:srgbClr val="000000"/>
                </a:solidFill>
                <a:effectLst/>
                <a:latin typeface="Arial" panose="020B0604020202020204" pitchFamily="34" charset="0"/>
              </a:rPr>
              <a:t>] 11 </a:t>
            </a:r>
            <a:r>
              <a:rPr lang="en-GB" sz="1000" b="0" i="0" u="none" strike="noStrike" dirty="0" err="1">
                <a:solidFill>
                  <a:srgbClr val="000000"/>
                </a:solidFill>
                <a:effectLst/>
                <a:latin typeface="Arial" panose="020B0604020202020204" pitchFamily="34" charset="0"/>
              </a:rPr>
              <a:t>octobre</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3. Mon </a:t>
            </a:r>
            <a:r>
              <a:rPr lang="en-GB" sz="1000" b="0" i="0" u="none" strike="noStrike" dirty="0" err="1">
                <a:solidFill>
                  <a:srgbClr val="000000"/>
                </a:solidFill>
                <a:effectLst/>
                <a:latin typeface="Arial" panose="020B0604020202020204" pitchFamily="34" charset="0"/>
              </a:rPr>
              <a:t>anniversaire</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[beep] le 16 </a:t>
            </a:r>
            <a:r>
              <a:rPr lang="en-GB" sz="1000" b="0" i="0" u="none" strike="noStrike" dirty="0" err="1">
                <a:solidFill>
                  <a:srgbClr val="000000"/>
                </a:solidFill>
                <a:effectLst/>
                <a:latin typeface="Arial" panose="020B0604020202020204" pitchFamily="34" charset="0"/>
              </a:rPr>
              <a:t>avril</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4.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a:solidFill>
                  <a:srgbClr val="000000"/>
                </a:solidFill>
                <a:effectLst/>
                <a:latin typeface="Arial" panose="020B0604020202020204" pitchFamily="34" charset="0"/>
              </a:rPr>
              <a:t>lundi] </a:t>
            </a:r>
            <a:r>
              <a:rPr lang="en-GB" sz="1200" b="0" i="0" u="none" strike="noStrike" dirty="0" err="1">
                <a:solidFill>
                  <a:srgbClr val="000000"/>
                </a:solidFill>
                <a:effectLst/>
                <a:latin typeface="Arial" panose="020B0604020202020204" pitchFamily="34" charset="0"/>
              </a:rPr>
              <a:t>douze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aout</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5.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28 </a:t>
            </a:r>
            <a:r>
              <a:rPr lang="en-GB" sz="1200" b="0" i="0" u="none" strike="noStrike" dirty="0" err="1">
                <a:solidFill>
                  <a:srgbClr val="000000"/>
                </a:solidFill>
                <a:effectLst/>
                <a:latin typeface="Arial" panose="020B0604020202020204" pitchFamily="34" charset="0"/>
              </a:rPr>
              <a:t>décembre</a:t>
            </a:r>
            <a:r>
              <a:rPr lang="en-GB" sz="1200" b="0" i="0" u="none" strike="noStrike" dirty="0">
                <a:solidFill>
                  <a:srgbClr val="000000"/>
                </a:solidFill>
                <a:effectLst/>
                <a:latin typeface="Arial" panose="020B0604020202020204" pitchFamily="34" charset="0"/>
              </a:rPr>
              <a:t>.</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15 </a:t>
            </a:r>
            <a:r>
              <a:rPr lang="en-GB" sz="1200" b="0" i="0" u="none" strike="noStrike" dirty="0" err="1">
                <a:solidFill>
                  <a:srgbClr val="000000"/>
                </a:solidFill>
                <a:effectLst/>
                <a:latin typeface="Arial" panose="020B0604020202020204" pitchFamily="34" charset="0"/>
              </a:rPr>
              <a:t>mai</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 2</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18 </a:t>
            </a:r>
            <a:r>
              <a:rPr lang="en-GB" sz="1200" b="0" i="0" u="none" strike="noStrike" dirty="0" err="1">
                <a:solidFill>
                  <a:srgbClr val="000000"/>
                </a:solidFill>
                <a:effectLst/>
                <a:latin typeface="Arial" panose="020B0604020202020204" pitchFamily="34" charset="0"/>
              </a:rPr>
              <a:t>septembre</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1. Mon </a:t>
            </a:r>
            <a:r>
              <a:rPr lang="en-GB" sz="1800" b="0" i="0" u="none" strike="noStrike" dirty="0" err="1">
                <a:solidFill>
                  <a:srgbClr val="000000"/>
                </a:solidFill>
                <a:effectLst/>
                <a:latin typeface="Arial" panose="020B0604020202020204" pitchFamily="34" charset="0"/>
              </a:rPr>
              <a:t>anniversaire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est</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samedi</a:t>
            </a:r>
            <a:r>
              <a:rPr lang="en-GB" sz="1800" b="0" i="0" u="none" strike="noStrike" dirty="0">
                <a:solidFill>
                  <a:srgbClr val="000000"/>
                </a:solidFill>
                <a:effectLst/>
                <a:latin typeface="Arial" panose="020B0604020202020204" pitchFamily="34" charset="0"/>
              </a:rPr>
              <a:t> 27 </a:t>
            </a:r>
            <a:r>
              <a:rPr lang="en-GB" sz="1800" b="0" i="0" u="none" strike="noStrike" dirty="0" err="1">
                <a:solidFill>
                  <a:srgbClr val="000000"/>
                </a:solidFill>
                <a:effectLst/>
                <a:latin typeface="Arial" panose="020B0604020202020204" pitchFamily="34" charset="0"/>
              </a:rPr>
              <a:t>juin</a:t>
            </a:r>
            <a:r>
              <a:rPr lang="en-GB" sz="18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2.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jeudi</a:t>
            </a:r>
            <a:r>
              <a:rPr lang="en-GB" sz="1200" b="0" i="0" u="none" strike="noStrike" dirty="0">
                <a:solidFill>
                  <a:srgbClr val="000000"/>
                </a:solidFill>
                <a:effectLst/>
                <a:latin typeface="Arial" panose="020B0604020202020204" pitchFamily="34" charset="0"/>
              </a:rPr>
              <a:t> 11 </a:t>
            </a:r>
            <a:r>
              <a:rPr lang="en-GB" sz="1200" b="0" i="0" u="none" strike="noStrike" dirty="0" err="1">
                <a:solidFill>
                  <a:srgbClr val="000000"/>
                </a:solidFill>
                <a:effectLst/>
                <a:latin typeface="Arial" panose="020B0604020202020204" pitchFamily="34" charset="0"/>
              </a:rPr>
              <a:t>octobre</a:t>
            </a:r>
            <a:r>
              <a:rPr lang="en-GB" sz="1200" b="0" i="0" u="none" strike="noStrike" dirty="0">
                <a:solidFill>
                  <a:srgbClr val="000000"/>
                </a:solidFill>
                <a:effectLst/>
                <a:latin typeface="Arial" panose="020B0604020202020204" pitchFamily="34" charset="0"/>
              </a:rPr>
              <a:t>.</a:t>
            </a:r>
            <a:endParaRPr lang="en-GB" sz="1200"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3.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16 </a:t>
            </a:r>
            <a:r>
              <a:rPr lang="en-GB" sz="1200" b="0" i="0" u="none" strike="noStrike" dirty="0" err="1">
                <a:solidFill>
                  <a:srgbClr val="000000"/>
                </a:solidFill>
                <a:effectLst/>
                <a:latin typeface="Arial" panose="020B0604020202020204" pitchFamily="34" charset="0"/>
              </a:rPr>
              <a:t>avril</a:t>
            </a:r>
            <a:r>
              <a:rPr lang="en-GB" sz="1200" b="0" i="0" u="none" strike="noStrike" dirty="0">
                <a:solidFill>
                  <a:srgbClr val="000000"/>
                </a:solidFill>
                <a:effectLst/>
                <a:latin typeface="Arial" panose="020B0604020202020204" pitchFamily="34" charset="0"/>
              </a:rPr>
              <a:t>.</a:t>
            </a:r>
            <a:endParaRPr lang="en-GB" sz="1200"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4. Mon </a:t>
            </a:r>
            <a:r>
              <a:rPr lang="en-GB" sz="1800" b="0" i="0" u="none" strike="noStrike" dirty="0" err="1">
                <a:solidFill>
                  <a:srgbClr val="000000"/>
                </a:solidFill>
                <a:effectLst/>
                <a:latin typeface="Arial" panose="020B0604020202020204" pitchFamily="34" charset="0"/>
              </a:rPr>
              <a:t>anniversaire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est</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lundi</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douze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aout</a:t>
            </a:r>
            <a:r>
              <a:rPr lang="en-GB" sz="1800" b="0" i="0" u="none" strike="noStrike" dirty="0">
                <a:solidFill>
                  <a:srgbClr val="000000"/>
                </a:solidFill>
                <a:effectLst/>
                <a:latin typeface="Arial" panose="020B0604020202020204" pitchFamily="34" charset="0"/>
              </a:rPr>
              <a:t>.</a:t>
            </a:r>
          </a:p>
          <a:p>
            <a:pPr rtl="0">
              <a:spcBef>
                <a:spcPts val="0"/>
              </a:spcBef>
              <a:spcAft>
                <a:spcPts val="0"/>
              </a:spcAft>
            </a:pPr>
            <a:r>
              <a:rPr lang="en-GB" sz="1800" b="0" i="0" u="none" strike="noStrike" dirty="0">
                <a:solidFill>
                  <a:srgbClr val="000000"/>
                </a:solidFill>
                <a:effectLst/>
                <a:latin typeface="Arial" panose="020B0604020202020204" pitchFamily="34" charset="0"/>
              </a:rPr>
              <a:t>5. Mon </a:t>
            </a:r>
            <a:r>
              <a:rPr lang="en-GB" sz="1800" b="0" i="0" u="none" strike="noStrike" dirty="0" err="1">
                <a:solidFill>
                  <a:srgbClr val="000000"/>
                </a:solidFill>
                <a:effectLst/>
                <a:latin typeface="Arial" panose="020B0604020202020204" pitchFamily="34" charset="0"/>
              </a:rPr>
              <a:t>anniversaire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est</a:t>
            </a:r>
            <a:r>
              <a:rPr lang="en-GB" sz="1800" b="0" i="0" u="none" strike="noStrike" dirty="0">
                <a:solidFill>
                  <a:srgbClr val="000000"/>
                </a:solidFill>
                <a:effectLst/>
                <a:latin typeface="Arial" panose="020B0604020202020204" pitchFamily="34" charset="0"/>
              </a:rPr>
              <a:t> le 28 </a:t>
            </a:r>
            <a:r>
              <a:rPr lang="en-GB" sz="1800" b="0" i="0" u="none" strike="noStrike" dirty="0" err="1">
                <a:solidFill>
                  <a:srgbClr val="000000"/>
                </a:solidFill>
                <a:effectLst/>
                <a:latin typeface="Arial" panose="020B0604020202020204" pitchFamily="34" charset="0"/>
              </a:rPr>
              <a:t>décembre</a:t>
            </a:r>
            <a:r>
              <a:rPr lang="en-GB" sz="1800" b="0" i="0" u="none" strike="noStrike" dirty="0">
                <a:solidFill>
                  <a:srgbClr val="000000"/>
                </a:solidFill>
                <a:effectLst/>
                <a:latin typeface="Arial" panose="020B0604020202020204" pitchFamily="34" charset="0"/>
              </a:rPr>
              <a:t>.</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6. Mon </a:t>
            </a:r>
            <a:r>
              <a:rPr lang="en-GB" sz="1800" b="0" i="0" u="none" strike="noStrike" dirty="0" err="1">
                <a:solidFill>
                  <a:srgbClr val="000000"/>
                </a:solidFill>
                <a:effectLst/>
                <a:latin typeface="Arial" panose="020B0604020202020204" pitchFamily="34" charset="0"/>
              </a:rPr>
              <a:t>anniversaire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est</a:t>
            </a:r>
            <a:r>
              <a:rPr lang="en-GB" sz="1800" b="0" i="0" u="none" strike="noStrike" dirty="0">
                <a:solidFill>
                  <a:srgbClr val="000000"/>
                </a:solidFill>
                <a:effectLst/>
                <a:latin typeface="Arial" panose="020B0604020202020204" pitchFamily="34" charset="0"/>
              </a:rPr>
              <a:t> le 15 </a:t>
            </a:r>
            <a:r>
              <a:rPr lang="en-GB" sz="1800" b="0" i="0" u="none" strike="noStrike" dirty="0" err="1">
                <a:solidFill>
                  <a:srgbClr val="000000"/>
                </a:solidFill>
                <a:effectLst/>
                <a:latin typeface="Arial" panose="020B0604020202020204" pitchFamily="34" charset="0"/>
              </a:rPr>
              <a:t>mai</a:t>
            </a:r>
            <a:r>
              <a:rPr lang="en-GB" sz="18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10 minutes (three slides)</a:t>
            </a:r>
            <a:br>
              <a:rPr lang="en-GB" b="0" baseline="0" dirty="0"/>
            </a:br>
            <a:br>
              <a:rPr lang="en-GB" b="0" baseline="0" dirty="0"/>
            </a:br>
            <a:r>
              <a:rPr lang="en-GB" b="1" dirty="0"/>
              <a:t>Aim: </a:t>
            </a:r>
            <a:r>
              <a:rPr lang="en-GB" b="0" dirty="0"/>
              <a:t>to ask and answer about birthdays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C’est</a:t>
            </a:r>
            <a:r>
              <a:rPr lang="en-GB" b="0" dirty="0"/>
              <a:t> </a:t>
            </a:r>
            <a:r>
              <a:rPr lang="en-GB" b="0" dirty="0" err="1"/>
              <a:t>quand</a:t>
            </a:r>
            <a:r>
              <a:rPr lang="en-GB" b="0" dirty="0"/>
              <a:t>, ton </a:t>
            </a:r>
            <a:r>
              <a:rPr lang="en-GB" b="0" dirty="0" err="1"/>
              <a:t>anniversaire</a:t>
            </a:r>
            <a:r>
              <a:rPr lang="en-GB" b="0" dirty="0"/>
              <a:t> ? and encourage pupils to answer in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With the model answer on the board, tell pupils they have one minute to get as many pupils to ask and answer the question. Click on the timer to start the countdown. (One student asks another who answers the question and also asks another student).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time allows, repeat for further practice (and encourage class to improve their results from round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Repeat process from round 1, with less support.</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8956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Read the title.</a:t>
            </a:r>
          </a:p>
          <a:p>
            <a:pPr marL="228600" indent="-228600">
              <a:buAutoNum type="arabicPeriod"/>
            </a:pPr>
            <a:r>
              <a:rPr lang="en-GB" dirty="0"/>
              <a:t>Tell pupils they are going to conduct a survey in the class on birthdays.</a:t>
            </a:r>
          </a:p>
          <a:p>
            <a:pPr marL="228600" indent="-228600">
              <a:buAutoNum type="arabicPeriod"/>
            </a:pPr>
            <a:r>
              <a:rPr lang="en-GB" dirty="0"/>
              <a:t>Elicit the questions from pupils using the hints.</a:t>
            </a:r>
          </a:p>
          <a:p>
            <a:pPr marL="228600" indent="-228600">
              <a:buAutoNum type="arabicPeriod"/>
            </a:pPr>
            <a:r>
              <a:rPr lang="en-GB" dirty="0"/>
              <a:t>Then click to bring up a sample answer (‘</a:t>
            </a:r>
            <a:r>
              <a:rPr kumimoji="0" lang="en-GB" sz="1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Mon </a:t>
            </a:r>
            <a:r>
              <a:rPr kumimoji="0" lang="en-GB" sz="12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anniversaire</a:t>
            </a:r>
            <a:r>
              <a:rPr kumimoji="0" lang="en-GB" sz="1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 </a:t>
            </a:r>
            <a:r>
              <a:rPr kumimoji="0" lang="en-GB" sz="12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est</a:t>
            </a:r>
            <a:r>
              <a:rPr kumimoji="0" lang="en-GB" sz="1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 le 5 </a:t>
            </a:r>
            <a:r>
              <a:rPr kumimoji="0" lang="en-GB" sz="12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septembre</a:t>
            </a:r>
            <a:r>
              <a:rPr lang="en-GB" dirty="0"/>
              <a:t>’). Click x1 to model how to use the survey sheet (a 5 will appear).</a:t>
            </a:r>
          </a:p>
          <a:p>
            <a:pPr marL="228600" indent="-228600">
              <a:buAutoNum type="arabicPeriod"/>
            </a:pPr>
            <a:r>
              <a:rPr lang="en-GB" dirty="0"/>
              <a:t>Tell pupils they have 5 minutes to ask as many pupils in the class about their birthdays. They should aim to ask and answer the questions, from memory, by the end of the survey.</a:t>
            </a:r>
          </a:p>
          <a:p>
            <a:pPr marL="0" indent="0">
              <a:buNone/>
            </a:pPr>
            <a:endParaRPr lang="en-GB" b="0" dirty="0"/>
          </a:p>
          <a:p>
            <a:pPr marL="0" indent="0">
              <a:buNone/>
            </a:pPr>
            <a:r>
              <a:rPr lang="en-GB" b="1" dirty="0"/>
              <a:t>! </a:t>
            </a:r>
            <a:r>
              <a:rPr lang="en-GB" b="0" dirty="0"/>
              <a:t>Encourage pupils to attempt to answer the question from memory </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rgbClr val="1F3864"/>
                </a:solidFill>
                <a:effectLst/>
                <a:latin typeface="docs-Century Gothic"/>
                <a:ea typeface="Calibri" panose="020F0502020204030204" pitchFamily="34" charset="0"/>
              </a:rPr>
              <a:t>Frequency of unknown vocabulary and cognates</a:t>
            </a:r>
            <a:r>
              <a:rPr lang="en-GB" sz="1200" b="0" i="0" u="none" strike="noStrike" dirty="0">
                <a:solidFill>
                  <a:srgbClr val="1F3864"/>
                </a:solidFill>
                <a:effectLst/>
                <a:latin typeface="docs-Century Gothic"/>
                <a:ea typeface="Calibri" panose="020F0502020204030204" pitchFamily="34" charset="0"/>
              </a:rPr>
              <a:t>: </a:t>
            </a:r>
            <a:br>
              <a:rPr lang="en-GB" sz="1200" b="0" i="0" u="none" strike="noStrike" dirty="0">
                <a:solidFill>
                  <a:srgbClr val="1F3864"/>
                </a:solidFill>
                <a:effectLst/>
                <a:latin typeface="docs-Century Gothic"/>
                <a:ea typeface="Calibri" panose="020F0502020204030204" pitchFamily="34" charset="0"/>
              </a:rPr>
            </a:br>
            <a:r>
              <a:rPr lang="en-GB" sz="1200" b="1" dirty="0" err="1">
                <a:solidFill>
                  <a:srgbClr val="002060"/>
                </a:solidFill>
                <a:latin typeface="Century Gothic" panose="020B0502020202020204" pitchFamily="34" charset="0"/>
              </a:rPr>
              <a:t>enquête</a:t>
            </a:r>
            <a:r>
              <a:rPr lang="en-GB" sz="1200" b="0" i="0" u="none" strike="noStrike" dirty="0">
                <a:solidFill>
                  <a:srgbClr val="1F3864"/>
                </a:solidFill>
                <a:effectLst/>
                <a:latin typeface="docs-Century Gothic"/>
                <a:ea typeface="Calibri" panose="020F0502020204030204" pitchFamily="34" charset="0"/>
              </a:rPr>
              <a:t> [866]</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103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9283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814175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691691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791153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1699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619327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030170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70580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294890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923653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49550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29826986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7.png"/><Relationship Id="rId7" Type="http://schemas.openxmlformats.org/officeDocument/2006/relationships/image" Target="../media/image30.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gif"/><Relationship Id="rId5" Type="http://schemas.openxmlformats.org/officeDocument/2006/relationships/image" Target="../media/image7.gif"/><Relationship Id="rId10" Type="http://schemas.openxmlformats.org/officeDocument/2006/relationships/audio" Target="../media/audio25.wav"/><Relationship Id="rId4" Type="http://schemas.openxmlformats.org/officeDocument/2006/relationships/image" Target="../media/image28.gif"/><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3"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17.png"/><Relationship Id="rId5" Type="http://schemas.openxmlformats.org/officeDocument/2006/relationships/audio" Target="../media/audio3.wav"/><Relationship Id="rId10" Type="http://schemas.openxmlformats.org/officeDocument/2006/relationships/audio" Target="../media/audio7.wav"/><Relationship Id="rId4" Type="http://schemas.openxmlformats.org/officeDocument/2006/relationships/image" Target="../media/image15.png"/><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22.png"/><Relationship Id="rId3" Type="http://schemas.openxmlformats.org/officeDocument/2006/relationships/image" Target="../media/image16.png"/><Relationship Id="rId21" Type="http://schemas.openxmlformats.org/officeDocument/2006/relationships/image" Target="../media/image17.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audio" Target="../media/audio22.wav"/><Relationship Id="rId2" Type="http://schemas.openxmlformats.org/officeDocument/2006/relationships/notesSlide" Target="../notesSlides/notesSlide6.xml"/><Relationship Id="rId16" Type="http://schemas.openxmlformats.org/officeDocument/2006/relationships/audio" Target="../media/audio21.wav"/><Relationship Id="rId20" Type="http://schemas.openxmlformats.org/officeDocument/2006/relationships/audio" Target="../media/audio23.wav"/><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audio" Target="../media/audio20.wav"/><Relationship Id="rId23" Type="http://schemas.openxmlformats.org/officeDocument/2006/relationships/audio" Target="../media/audio24.wav"/><Relationship Id="rId10" Type="http://schemas.openxmlformats.org/officeDocument/2006/relationships/audio" Target="../media/audio15.wav"/><Relationship Id="rId19" Type="http://schemas.openxmlformats.org/officeDocument/2006/relationships/image" Target="../media/image23.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26.png"/><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26.png"/><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Rectangle: Rounded Corners 7">
            <a:extLst>
              <a:ext uri="{FF2B5EF4-FFF2-40B4-BE49-F238E27FC236}">
                <a16:creationId xmlns:a16="http://schemas.microsoft.com/office/drawing/2014/main" id="{DF23AE9B-243A-4A31-A62E-A2673FA3D876}"/>
              </a:ext>
            </a:extLst>
          </p:cNvPr>
          <p:cNvSpPr/>
          <p:nvPr/>
        </p:nvSpPr>
        <p:spPr>
          <a:xfrm>
            <a:off x="89497" y="1800225"/>
            <a:ext cx="4172270" cy="2635765"/>
          </a:xfrm>
          <a:prstGeom prst="roundRect">
            <a:avLst/>
          </a:prstGeom>
          <a:solidFill>
            <a:schemeClr val="accent3">
              <a:lumMod val="20000"/>
              <a:lumOff val="8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hlinkClick r:id="" action="ppaction://noaction">
              <a:snd r:embed="rId4" name="s13_3.wav"/>
            </a:hlinkClick>
            <a:extLst>
              <a:ext uri="{FF2B5EF4-FFF2-40B4-BE49-F238E27FC236}">
                <a16:creationId xmlns:a16="http://schemas.microsoft.com/office/drawing/2014/main" id="{1F99403B-0B52-4E5E-922B-B5FE2CE2C18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0793" y="2767077"/>
            <a:ext cx="1186464" cy="1323845"/>
          </a:xfrm>
          <a:prstGeom prst="rect">
            <a:avLst/>
          </a:prstGeom>
        </p:spPr>
      </p:pic>
      <p:pic>
        <p:nvPicPr>
          <p:cNvPr id="11" name="Picture 10">
            <a:extLst>
              <a:ext uri="{FF2B5EF4-FFF2-40B4-BE49-F238E27FC236}">
                <a16:creationId xmlns:a16="http://schemas.microsoft.com/office/drawing/2014/main" id="{06E1FEF4-BFF3-441B-8ECB-530BDA275C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9507" y="3429000"/>
            <a:ext cx="944498" cy="91144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EEEFC3E-6CB0-42DD-A69A-DC2BADB661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65" y="2930351"/>
            <a:ext cx="1584968" cy="1609352"/>
          </a:xfrm>
          <a:prstGeom prst="ellipse">
            <a:avLst/>
          </a:prstGeom>
        </p:spPr>
      </p:pic>
      <p:sp>
        <p:nvSpPr>
          <p:cNvPr id="13" name="Speech Bubble: Rectangle with Corners Rounded 12">
            <a:extLst>
              <a:ext uri="{FF2B5EF4-FFF2-40B4-BE49-F238E27FC236}">
                <a16:creationId xmlns:a16="http://schemas.microsoft.com/office/drawing/2014/main" id="{9DEC80E7-C2BC-42D9-991B-DAFB0266F4B9}"/>
              </a:ext>
            </a:extLst>
          </p:cNvPr>
          <p:cNvSpPr/>
          <p:nvPr/>
        </p:nvSpPr>
        <p:spPr>
          <a:xfrm>
            <a:off x="947788" y="1929405"/>
            <a:ext cx="2400301" cy="837672"/>
          </a:xfrm>
          <a:prstGeom prst="wedgeRoundRectCallout">
            <a:avLst>
              <a:gd name="adj1" fmla="val -44935"/>
              <a:gd name="adj2" fmla="val 110405"/>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latin typeface="Century Gothic" panose="020B0502020202020204" pitchFamily="34" charset="0"/>
              </a:rPr>
              <a:t>C’est</a:t>
            </a:r>
            <a:r>
              <a:rPr lang="en-GB" sz="2000" b="1" dirty="0">
                <a:latin typeface="Century Gothic" panose="020B0502020202020204" pitchFamily="34" charset="0"/>
              </a:rPr>
              <a:t> </a:t>
            </a:r>
            <a:r>
              <a:rPr lang="en-GB" sz="2000" b="1" dirty="0" err="1">
                <a:latin typeface="Century Gothic" panose="020B0502020202020204" pitchFamily="34" charset="0"/>
              </a:rPr>
              <a:t>quand</a:t>
            </a:r>
            <a:r>
              <a:rPr lang="en-GB" sz="2000" b="1" dirty="0">
                <a:latin typeface="Century Gothic" panose="020B0502020202020204" pitchFamily="34" charset="0"/>
              </a:rPr>
              <a:t>, ton </a:t>
            </a:r>
            <a:r>
              <a:rPr lang="en-GB" sz="2000" b="1" dirty="0" err="1">
                <a:latin typeface="Century Gothic" panose="020B0502020202020204" pitchFamily="34" charset="0"/>
              </a:rPr>
              <a:t>anniversaire</a:t>
            </a:r>
            <a:r>
              <a:rPr lang="en-GB" sz="2000" b="1" dirty="0">
                <a:latin typeface="Century Gothic" panose="020B0502020202020204" pitchFamily="34" charset="0"/>
              </a:rPr>
              <a:t> ?</a:t>
            </a:r>
          </a:p>
        </p:txBody>
      </p:sp>
      <p:sp>
        <p:nvSpPr>
          <p:cNvPr id="14" name="TextBox 13">
            <a:extLst>
              <a:ext uri="{FF2B5EF4-FFF2-40B4-BE49-F238E27FC236}">
                <a16:creationId xmlns:a16="http://schemas.microsoft.com/office/drawing/2014/main" id="{B0BD45BC-6BE6-4DCD-AC7B-16819D60F92D}"/>
              </a:ext>
            </a:extLst>
          </p:cNvPr>
          <p:cNvSpPr txBox="1"/>
          <p:nvPr/>
        </p:nvSpPr>
        <p:spPr>
          <a:xfrm>
            <a:off x="9645445" y="6473594"/>
            <a:ext cx="2546555" cy="400110"/>
          </a:xfrm>
          <a:prstGeom prst="rect">
            <a:avLst/>
          </a:prstGeom>
          <a:noFill/>
        </p:spPr>
        <p:txBody>
          <a:bodyPr wrap="square" rtlCol="0">
            <a:spAutoFit/>
          </a:bodyPr>
          <a:lstStyle/>
          <a:p>
            <a:pPr algn="r"/>
            <a:r>
              <a:rPr lang="en-GB" sz="2000" dirty="0">
                <a:solidFill>
                  <a:schemeClr val="bg2">
                    <a:lumMod val="10000"/>
                  </a:schemeClr>
                </a:solidFill>
                <a:latin typeface="Century Gothic" panose="020B0502020202020204" pitchFamily="34" charset="0"/>
              </a:rPr>
              <a:t>Term 1 Week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 name="Picture 26" descr="A picture containing text&#10;&#10;Description automatically generated">
            <a:extLst>
              <a:ext uri="{FF2B5EF4-FFF2-40B4-BE49-F238E27FC236}">
                <a16:creationId xmlns:a16="http://schemas.microsoft.com/office/drawing/2014/main" id="{246B8F54-834C-4A55-81A9-99E22A887F84}"/>
              </a:ext>
            </a:extLst>
          </p:cNvPr>
          <p:cNvPicPr>
            <a:picLocks noChangeAspect="1"/>
          </p:cNvPicPr>
          <p:nvPr/>
        </p:nvPicPr>
        <p:blipFill rotWithShape="1">
          <a:blip r:embed="rId4">
            <a:extLst>
              <a:ext uri="{28A0092B-C50C-407E-A947-70E740481C1C}">
                <a14:useLocalDpi xmlns:a14="http://schemas.microsoft.com/office/drawing/2010/main" val="0"/>
              </a:ext>
            </a:extLst>
          </a:blip>
          <a:srcRect b="55535"/>
          <a:stretch/>
        </p:blipFill>
        <p:spPr>
          <a:xfrm>
            <a:off x="-76184" y="5588541"/>
            <a:ext cx="1739176" cy="1263105"/>
          </a:xfrm>
          <a:prstGeom prst="rect">
            <a:avLst/>
          </a:prstGeom>
        </p:spPr>
      </p:pic>
      <p:sp>
        <p:nvSpPr>
          <p:cNvPr id="36" name="TextBox 35">
            <a:extLst>
              <a:ext uri="{FF2B5EF4-FFF2-40B4-BE49-F238E27FC236}">
                <a16:creationId xmlns:a16="http://schemas.microsoft.com/office/drawing/2014/main" id="{D9A3B6F0-0ABA-49D5-992B-A19E9E7484EF}"/>
              </a:ext>
            </a:extLst>
          </p:cNvPr>
          <p:cNvSpPr txBox="1"/>
          <p:nvPr/>
        </p:nvSpPr>
        <p:spPr>
          <a:xfrm>
            <a:off x="1278000" y="1586376"/>
            <a:ext cx="7439105" cy="523220"/>
          </a:xfrm>
          <a:prstGeom prst="rect">
            <a:avLst/>
          </a:prstGeom>
          <a:noFill/>
          <a:ln w="57150">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birthday is on the 16</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March.</a:t>
            </a:r>
          </a:p>
        </p:txBody>
      </p:sp>
      <p:sp>
        <p:nvSpPr>
          <p:cNvPr id="37" name="TextBox 36">
            <a:extLst>
              <a:ext uri="{FF2B5EF4-FFF2-40B4-BE49-F238E27FC236}">
                <a16:creationId xmlns:a16="http://schemas.microsoft.com/office/drawing/2014/main" id="{4FFE0E9E-DFE6-43C9-8081-9621524E26B4}"/>
              </a:ext>
            </a:extLst>
          </p:cNvPr>
          <p:cNvSpPr txBox="1"/>
          <p:nvPr/>
        </p:nvSpPr>
        <p:spPr>
          <a:xfrm>
            <a:off x="1306339" y="2850356"/>
            <a:ext cx="7439105" cy="523220"/>
          </a:xfrm>
          <a:prstGeom prst="rect">
            <a:avLst/>
          </a:prstGeom>
          <a:solidFill>
            <a:schemeClr val="bg1"/>
          </a:solidFill>
          <a:ln w="571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birthday is on the 9</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September.</a:t>
            </a:r>
          </a:p>
        </p:txBody>
      </p:sp>
      <p:sp>
        <p:nvSpPr>
          <p:cNvPr id="38" name="TextBox 37">
            <a:extLst>
              <a:ext uri="{FF2B5EF4-FFF2-40B4-BE49-F238E27FC236}">
                <a16:creationId xmlns:a16="http://schemas.microsoft.com/office/drawing/2014/main" id="{E95B7BD2-1BD4-47DA-AD11-AE31CEC37966}"/>
              </a:ext>
            </a:extLst>
          </p:cNvPr>
          <p:cNvSpPr txBox="1"/>
          <p:nvPr/>
        </p:nvSpPr>
        <p:spPr>
          <a:xfrm>
            <a:off x="1278000" y="4162479"/>
            <a:ext cx="7406412" cy="523220"/>
          </a:xfrm>
          <a:prstGeom prst="rect">
            <a:avLst/>
          </a:prstGeom>
          <a:solidFill>
            <a:schemeClr val="bg1"/>
          </a:solidFill>
          <a:ln w="571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 birthday is on the 25</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June.</a:t>
            </a:r>
          </a:p>
        </p:txBody>
      </p:sp>
      <p:sp>
        <p:nvSpPr>
          <p:cNvPr id="39" name="TextBox 38">
            <a:extLst>
              <a:ext uri="{FF2B5EF4-FFF2-40B4-BE49-F238E27FC236}">
                <a16:creationId xmlns:a16="http://schemas.microsoft.com/office/drawing/2014/main" id="{E7130B9C-4EAA-4E8E-91F5-DB32431D8AB8}"/>
              </a:ext>
            </a:extLst>
          </p:cNvPr>
          <p:cNvSpPr txBox="1"/>
          <p:nvPr/>
        </p:nvSpPr>
        <p:spPr>
          <a:xfrm>
            <a:off x="1277999" y="5569120"/>
            <a:ext cx="7439105" cy="523220"/>
          </a:xfrm>
          <a:prstGeom prst="rect">
            <a:avLst/>
          </a:prstGeom>
          <a:solidFill>
            <a:schemeClr val="bg1"/>
          </a:solidFill>
          <a:ln w="571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 birthday is on the 31</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July.</a:t>
            </a:r>
          </a:p>
        </p:txBody>
      </p:sp>
      <p:sp>
        <p:nvSpPr>
          <p:cNvPr id="41" name="Rectangle 40">
            <a:extLst>
              <a:ext uri="{FF2B5EF4-FFF2-40B4-BE49-F238E27FC236}">
                <a16:creationId xmlns:a16="http://schemas.microsoft.com/office/drawing/2014/main" id="{86FF7305-F7C8-4A71-80BE-7C1CC330E4B8}"/>
              </a:ext>
            </a:extLst>
          </p:cNvPr>
          <p:cNvSpPr/>
          <p:nvPr/>
        </p:nvSpPr>
        <p:spPr>
          <a:xfrm>
            <a:off x="1054139" y="2152689"/>
            <a:ext cx="835502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16 mars.</a:t>
            </a:r>
          </a:p>
        </p:txBody>
      </p:sp>
      <p:sp>
        <p:nvSpPr>
          <p:cNvPr id="42" name="Rectangle 41">
            <a:extLst>
              <a:ext uri="{FF2B5EF4-FFF2-40B4-BE49-F238E27FC236}">
                <a16:creationId xmlns:a16="http://schemas.microsoft.com/office/drawing/2014/main" id="{062A16CC-E464-437F-8407-EC49B7520941}"/>
              </a:ext>
            </a:extLst>
          </p:cNvPr>
          <p:cNvSpPr/>
          <p:nvPr/>
        </p:nvSpPr>
        <p:spPr>
          <a:xfrm>
            <a:off x="971892" y="3419772"/>
            <a:ext cx="810799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9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septembre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43" name="Rectangle 42">
            <a:extLst>
              <a:ext uri="{FF2B5EF4-FFF2-40B4-BE49-F238E27FC236}">
                <a16:creationId xmlns:a16="http://schemas.microsoft.com/office/drawing/2014/main" id="{37BB2177-C7E9-4D49-BE45-0F193EB3A16A}"/>
              </a:ext>
            </a:extLst>
          </p:cNvPr>
          <p:cNvSpPr/>
          <p:nvPr/>
        </p:nvSpPr>
        <p:spPr>
          <a:xfrm>
            <a:off x="971892" y="4703210"/>
            <a:ext cx="785864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25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juin</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44" name="Rectangle 43">
            <a:extLst>
              <a:ext uri="{FF2B5EF4-FFF2-40B4-BE49-F238E27FC236}">
                <a16:creationId xmlns:a16="http://schemas.microsoft.com/office/drawing/2014/main" id="{84725D18-48FC-48BC-8066-894AFAF1C4E9}"/>
              </a:ext>
            </a:extLst>
          </p:cNvPr>
          <p:cNvSpPr/>
          <p:nvPr/>
        </p:nvSpPr>
        <p:spPr>
          <a:xfrm>
            <a:off x="991377" y="6084355"/>
            <a:ext cx="772572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31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juillet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pic>
        <p:nvPicPr>
          <p:cNvPr id="46" name="Picture 45">
            <a:extLst>
              <a:ext uri="{FF2B5EF4-FFF2-40B4-BE49-F238E27FC236}">
                <a16:creationId xmlns:a16="http://schemas.microsoft.com/office/drawing/2014/main" id="{DFEEB463-9668-49F7-9971-B598A254C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80" y="1191379"/>
            <a:ext cx="902512" cy="1080132"/>
          </a:xfrm>
          <a:prstGeom prst="rect">
            <a:avLst/>
          </a:prstGeom>
        </p:spPr>
      </p:pic>
      <p:pic>
        <p:nvPicPr>
          <p:cNvPr id="48" name="Picture 47" descr="A picture containing vector graphics&#10;&#10;Description automatically generated">
            <a:extLst>
              <a:ext uri="{FF2B5EF4-FFF2-40B4-BE49-F238E27FC236}">
                <a16:creationId xmlns:a16="http://schemas.microsoft.com/office/drawing/2014/main" id="{5680DFCA-0653-4CD9-B7F4-702324E552AE}"/>
              </a:ext>
            </a:extLst>
          </p:cNvPr>
          <p:cNvPicPr>
            <a:picLocks noChangeAspect="1"/>
          </p:cNvPicPr>
          <p:nvPr/>
        </p:nvPicPr>
        <p:blipFill rotWithShape="1">
          <a:blip r:embed="rId6">
            <a:extLst>
              <a:ext uri="{28A0092B-C50C-407E-A947-70E740481C1C}">
                <a14:useLocalDpi xmlns:a14="http://schemas.microsoft.com/office/drawing/2010/main" val="0"/>
              </a:ext>
            </a:extLst>
          </a:blip>
          <a:srcRect b="63514"/>
          <a:stretch/>
        </p:blipFill>
        <p:spPr>
          <a:xfrm>
            <a:off x="159427" y="4195884"/>
            <a:ext cx="1055680" cy="1080132"/>
          </a:xfrm>
          <a:prstGeom prst="rect">
            <a:avLst/>
          </a:prstGeom>
        </p:spPr>
      </p:pic>
      <p:grpSp>
        <p:nvGrpSpPr>
          <p:cNvPr id="4" name="Group 3">
            <a:extLst>
              <a:ext uri="{FF2B5EF4-FFF2-40B4-BE49-F238E27FC236}">
                <a16:creationId xmlns:a16="http://schemas.microsoft.com/office/drawing/2014/main" id="{9582BE85-BBC4-43F2-85CB-BB0E6DFC3E1D}"/>
              </a:ext>
            </a:extLst>
          </p:cNvPr>
          <p:cNvGrpSpPr/>
          <p:nvPr/>
        </p:nvGrpSpPr>
        <p:grpSpPr>
          <a:xfrm>
            <a:off x="7848941" y="87041"/>
            <a:ext cx="3104149" cy="1910190"/>
            <a:chOff x="7848941" y="87041"/>
            <a:chExt cx="3104149" cy="1910190"/>
          </a:xfrm>
        </p:grpSpPr>
        <p:sp>
          <p:nvSpPr>
            <p:cNvPr id="52" name="CustomShape 14">
              <a:extLst>
                <a:ext uri="{FF2B5EF4-FFF2-40B4-BE49-F238E27FC236}">
                  <a16:creationId xmlns:a16="http://schemas.microsoft.com/office/drawing/2014/main" id="{5810AD0C-6F07-48E4-8611-DDB8F7E224CC}"/>
                </a:ext>
              </a:extLst>
            </p:cNvPr>
            <p:cNvSpPr/>
            <p:nvPr/>
          </p:nvSpPr>
          <p:spPr>
            <a:xfrm>
              <a:off x="7848941" y="87041"/>
              <a:ext cx="3104149" cy="1910190"/>
            </a:xfrm>
            <a:prstGeom prst="wedgeEllipseCallout">
              <a:avLst>
                <a:gd name="adj1" fmla="val -48502"/>
                <a:gd name="adj2" fmla="val 66955"/>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panose="020F0302020204030204"/>
                <a:sym typeface="Arial"/>
              </a:endParaRPr>
            </a:p>
          </p:txBody>
        </p:sp>
        <p:sp>
          <p:nvSpPr>
            <p:cNvPr id="53" name="Rectangle 52">
              <a:extLst>
                <a:ext uri="{FF2B5EF4-FFF2-40B4-BE49-F238E27FC236}">
                  <a16:creationId xmlns:a16="http://schemas.microsoft.com/office/drawing/2014/main" id="{321CC43E-390D-4FE3-A982-1385EAB440C8}"/>
                </a:ext>
              </a:extLst>
            </p:cNvPr>
            <p:cNvSpPr/>
            <p:nvPr/>
          </p:nvSpPr>
          <p:spPr>
            <a:xfrm>
              <a:off x="7900147" y="485089"/>
              <a:ext cx="2967637" cy="1323439"/>
            </a:xfrm>
            <a:prstGeom prst="rect">
              <a:avLst/>
            </a:prstGeom>
          </p:spPr>
          <p:txBody>
            <a:bodyPr wrap="square">
              <a:spAutoFit/>
            </a:bodyPr>
            <a:lstStyle/>
            <a:p>
              <a:pPr lvl="0" algn="ctr">
                <a:defRPr/>
              </a:pPr>
              <a:r>
                <a:rPr lang="en-GB" sz="2000" dirty="0">
                  <a:solidFill>
                    <a:prstClr val="white"/>
                  </a:solidFill>
                  <a:latin typeface="Century Gothic" panose="020F0302020204030204"/>
                </a:rPr>
                <a:t>⚠Remember that we don’t use capital letters with months in French.</a:t>
              </a:r>
              <a:endParaRPr lang="en-GB" sz="2000" b="1" dirty="0">
                <a:solidFill>
                  <a:prstClr val="white"/>
                </a:solidFill>
                <a:latin typeface="Century Gothic" panose="020F0302020204030204"/>
              </a:endParaRPr>
            </a:p>
          </p:txBody>
        </p:sp>
      </p:grpSp>
      <p:pic>
        <p:nvPicPr>
          <p:cNvPr id="23" name="Picture 22" descr="A picture containing text&#10;&#10;Description automatically generated">
            <a:extLst>
              <a:ext uri="{FF2B5EF4-FFF2-40B4-BE49-F238E27FC236}">
                <a16:creationId xmlns:a16="http://schemas.microsoft.com/office/drawing/2014/main" id="{F54027D0-B369-4973-B48B-65D51CF9C603}"/>
              </a:ext>
            </a:extLst>
          </p:cNvPr>
          <p:cNvPicPr>
            <a:picLocks noChangeAspect="1"/>
          </p:cNvPicPr>
          <p:nvPr/>
        </p:nvPicPr>
        <p:blipFill rotWithShape="1">
          <a:blip r:embed="rId7">
            <a:extLst>
              <a:ext uri="{28A0092B-C50C-407E-A947-70E740481C1C}">
                <a14:useLocalDpi xmlns:a14="http://schemas.microsoft.com/office/drawing/2010/main" val="0"/>
              </a:ext>
            </a:extLst>
          </a:blip>
          <a:srcRect b="47156"/>
          <a:stretch/>
        </p:blipFill>
        <p:spPr>
          <a:xfrm>
            <a:off x="-9120" y="2349696"/>
            <a:ext cx="1287119" cy="1592679"/>
          </a:xfrm>
          <a:prstGeom prst="rect">
            <a:avLst/>
          </a:prstGeom>
        </p:spPr>
      </p:pic>
      <p:pic>
        <p:nvPicPr>
          <p:cNvPr id="24" name="Graphic 23" descr="Teacher">
            <a:extLst>
              <a:ext uri="{FF2B5EF4-FFF2-40B4-BE49-F238E27FC236}">
                <a16:creationId xmlns:a16="http://schemas.microsoft.com/office/drawing/2014/main" id="{6451B004-EF61-411E-B77C-BDF6D2C0E7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2960" y="-6467"/>
            <a:ext cx="914400" cy="914400"/>
          </a:xfrm>
          <a:prstGeom prst="rect">
            <a:avLst/>
          </a:prstGeom>
        </p:spPr>
      </p:pic>
      <p:sp>
        <p:nvSpPr>
          <p:cNvPr id="25" name="Speech Bubble: Rectangle with Corners Rounded 24">
            <a:extLst>
              <a:ext uri="{FF2B5EF4-FFF2-40B4-BE49-F238E27FC236}">
                <a16:creationId xmlns:a16="http://schemas.microsoft.com/office/drawing/2014/main" id="{C93DC6F4-0C89-46B7-990F-5764571D24BD}"/>
              </a:ext>
            </a:extLst>
          </p:cNvPr>
          <p:cNvSpPr/>
          <p:nvPr/>
        </p:nvSpPr>
        <p:spPr>
          <a:xfrm>
            <a:off x="3831143" y="61882"/>
            <a:ext cx="4048646"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6" name="CustomShape 7">
            <a:hlinkClick r:id="" action="ppaction://noaction">
              <a:snd r:embed="rId10" name="4_1.wav"/>
            </a:hlinkClick>
            <a:extLst>
              <a:ext uri="{FF2B5EF4-FFF2-40B4-BE49-F238E27FC236}">
                <a16:creationId xmlns:a16="http://schemas.microsoft.com/office/drawing/2014/main" id="{7E648D3E-BC1F-4566-80AC-51EE73A336F0}"/>
              </a:ext>
            </a:extLst>
          </p:cNvPr>
          <p:cNvSpPr/>
          <p:nvPr/>
        </p:nvSpPr>
        <p:spPr>
          <a:xfrm>
            <a:off x="3934892" y="145053"/>
            <a:ext cx="311632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Écris les phrases.</a:t>
            </a:r>
            <a:endParaRPr kumimoji="0" lang="en-GB" sz="2800" b="1" i="0" u="none" strike="noStrike" kern="1200" cap="none" spc="-1" normalizeH="0" baseline="0" noProof="0" dirty="0">
              <a:ln>
                <a:noFill/>
              </a:ln>
              <a:solidFill>
                <a:prstClr val="black"/>
              </a:solidFill>
              <a:effectLst/>
              <a:uLnTx/>
              <a:uFillTx/>
              <a:latin typeface="Arial"/>
            </a:endParaRPr>
          </a:p>
        </p:txBody>
      </p:sp>
      <p:sp>
        <p:nvSpPr>
          <p:cNvPr id="28" name="TextBox 27">
            <a:extLst>
              <a:ext uri="{FF2B5EF4-FFF2-40B4-BE49-F238E27FC236}">
                <a16:creationId xmlns:a16="http://schemas.microsoft.com/office/drawing/2014/main" id="{6D69D366-F761-48B4-9F4F-15FE22B10742}"/>
              </a:ext>
            </a:extLst>
          </p:cNvPr>
          <p:cNvSpPr txBox="1"/>
          <p:nvPr/>
        </p:nvSpPr>
        <p:spPr>
          <a:xfrm>
            <a:off x="6797757" y="-239258"/>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88709042"/>
              </p:ext>
            </p:extLst>
          </p:nvPr>
        </p:nvGraphicFramePr>
        <p:xfrm>
          <a:off x="557161" y="596480"/>
          <a:ext cx="9810698" cy="6062737"/>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cousin (m)</a:t>
                      </a:r>
                    </a:p>
                  </a:txBody>
                  <a:tcPr/>
                </a:tc>
                <a:tc>
                  <a:txBody>
                    <a:bodyPr/>
                    <a:lstStyle/>
                    <a:p>
                      <a:r>
                        <a:rPr lang="en-GB" sz="2400" b="1" dirty="0">
                          <a:solidFill>
                            <a:srgbClr val="00B0F0"/>
                          </a:solidFill>
                          <a:latin typeface="Century Gothic" panose="020B0502020202020204" pitchFamily="34" charset="0"/>
                        </a:rPr>
                        <a:t>the cousin (f)</a:t>
                      </a:r>
                    </a:p>
                  </a:txBody>
                  <a:tcPr/>
                </a:tc>
                <a:tc>
                  <a:txBody>
                    <a:bodyPr/>
                    <a:lstStyle/>
                    <a:p>
                      <a:r>
                        <a:rPr lang="en-GB" sz="2400" b="1" dirty="0">
                          <a:solidFill>
                            <a:srgbClr val="00B0F0"/>
                          </a:solidFill>
                          <a:latin typeface="Century Gothic" panose="020B0502020202020204" pitchFamily="34" charset="0"/>
                        </a:rPr>
                        <a:t>(the) man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red</a:t>
                      </a:r>
                    </a:p>
                  </a:txBody>
                  <a:tcPr/>
                </a:tc>
                <a:tc>
                  <a:txBody>
                    <a:bodyPr/>
                    <a:lstStyle/>
                    <a:p>
                      <a:r>
                        <a:rPr lang="en-GB" sz="2400" b="1" dirty="0">
                          <a:solidFill>
                            <a:srgbClr val="00B0F0"/>
                          </a:solidFill>
                          <a:latin typeface="Century Gothic" panose="020B0502020202020204" pitchFamily="34" charset="0"/>
                        </a:rPr>
                        <a:t>(the) woman</a:t>
                      </a:r>
                    </a:p>
                  </a:txBody>
                  <a:tcPr/>
                </a:tc>
                <a:tc>
                  <a:txBody>
                    <a:bodyPr/>
                    <a:lstStyle/>
                    <a:p>
                      <a:r>
                        <a:rPr lang="en-GB" sz="2400" b="1" dirty="0">
                          <a:solidFill>
                            <a:srgbClr val="00B0F0"/>
                          </a:solidFill>
                          <a:latin typeface="Century Gothic" panose="020B0502020202020204" pitchFamily="34" charset="0"/>
                        </a:rPr>
                        <a:t>blue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June</a:t>
                      </a:r>
                    </a:p>
                  </a:txBody>
                  <a:tcPr/>
                </a:tc>
                <a:tc>
                  <a:txBody>
                    <a:bodyPr/>
                    <a:lstStyle/>
                    <a:p>
                      <a:r>
                        <a:rPr lang="en-GB" sz="2400" b="1" dirty="0">
                          <a:solidFill>
                            <a:srgbClr val="92D050"/>
                          </a:solidFill>
                          <a:latin typeface="Century Gothic" panose="020B0502020202020204" pitchFamily="34" charset="0"/>
                        </a:rPr>
                        <a:t>thirty-one</a:t>
                      </a:r>
                    </a:p>
                  </a:txBody>
                  <a:tcPr/>
                </a:tc>
                <a:tc>
                  <a:txBody>
                    <a:bodyPr/>
                    <a:lstStyle/>
                    <a:p>
                      <a:r>
                        <a:rPr lang="en-GB" sz="2400" b="1" dirty="0">
                          <a:solidFill>
                            <a:srgbClr val="92D050"/>
                          </a:solidFill>
                          <a:latin typeface="Century Gothic" panose="020B0502020202020204" pitchFamily="34" charset="0"/>
                        </a:rPr>
                        <a:t>March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fourteen</a:t>
                      </a:r>
                    </a:p>
                  </a:txBody>
                  <a:tcPr/>
                </a:tc>
                <a:tc>
                  <a:txBody>
                    <a:bodyPr/>
                    <a:lstStyle/>
                    <a:p>
                      <a:r>
                        <a:rPr lang="en-GB" sz="2400" b="1" dirty="0">
                          <a:solidFill>
                            <a:srgbClr val="92D050"/>
                          </a:solidFill>
                          <a:latin typeface="Century Gothic" panose="020B0502020202020204" pitchFamily="34" charset="0"/>
                        </a:rPr>
                        <a:t>January</a:t>
                      </a:r>
                    </a:p>
                  </a:txBody>
                  <a:tcPr/>
                </a:tc>
                <a:tc>
                  <a:txBody>
                    <a:bodyPr/>
                    <a:lstStyle/>
                    <a:p>
                      <a:r>
                        <a:rPr lang="en-GB" sz="2400" b="1" dirty="0">
                          <a:solidFill>
                            <a:srgbClr val="92D050"/>
                          </a:solidFill>
                          <a:latin typeface="Century Gothic" panose="020B0502020202020204" pitchFamily="34" charset="0"/>
                        </a:rPr>
                        <a:t>twenty-four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thirteen</a:t>
                      </a:r>
                    </a:p>
                  </a:txBody>
                  <a:tcPr/>
                </a:tc>
                <a:tc>
                  <a:txBody>
                    <a:bodyPr/>
                    <a:lstStyle/>
                    <a:p>
                      <a:r>
                        <a:rPr lang="en-GB" sz="2400" b="1" dirty="0">
                          <a:solidFill>
                            <a:srgbClr val="FF3399"/>
                          </a:solidFill>
                          <a:latin typeface="Century Gothic" panose="020B0502020202020204" pitchFamily="34" charset="0"/>
                        </a:rPr>
                        <a:t>sixteen</a:t>
                      </a:r>
                    </a:p>
                  </a:txBody>
                  <a:tcPr/>
                </a:tc>
                <a:tc>
                  <a:txBody>
                    <a:bodyPr/>
                    <a:lstStyle/>
                    <a:p>
                      <a:r>
                        <a:rPr lang="en-GB" sz="2400" b="1" dirty="0">
                          <a:solidFill>
                            <a:srgbClr val="FF3399"/>
                          </a:solidFill>
                          <a:latin typeface="Century Gothic" panose="020B0502020202020204" pitchFamily="34" charset="0"/>
                        </a:rPr>
                        <a:t>fifteen</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it is, it’s</a:t>
                      </a:r>
                    </a:p>
                  </a:txBody>
                  <a:tcPr/>
                </a:tc>
                <a:tc>
                  <a:txBody>
                    <a:bodyPr/>
                    <a:lstStyle/>
                    <a:p>
                      <a:r>
                        <a:rPr lang="en-GB" sz="2400" b="1" dirty="0">
                          <a:solidFill>
                            <a:srgbClr val="FF3399"/>
                          </a:solidFill>
                          <a:latin typeface="Century Gothic" panose="020B0502020202020204" pitchFamily="34" charset="0"/>
                        </a:rPr>
                        <a:t>twenty</a:t>
                      </a:r>
                    </a:p>
                  </a:txBody>
                  <a:tcPr/>
                </a:tc>
                <a:tc>
                  <a:txBody>
                    <a:bodyPr/>
                    <a:lstStyle/>
                    <a:p>
                      <a:r>
                        <a:rPr lang="en-GB" sz="2400" b="1" dirty="0">
                          <a:solidFill>
                            <a:srgbClr val="FF3399"/>
                          </a:solidFill>
                          <a:latin typeface="Century Gothic" panose="020B0502020202020204" pitchFamily="34" charset="0"/>
                        </a:rPr>
                        <a:t>thirty</a:t>
                      </a:r>
                    </a:p>
                  </a:txBody>
                  <a:tcPr/>
                </a:tc>
                <a:extLst>
                  <a:ext uri="{0D108BD9-81ED-4DB2-BD59-A6C34878D82A}">
                    <a16:rowId xmlns:a16="http://schemas.microsoft.com/office/drawing/2014/main" val="3343226472"/>
                  </a:ext>
                </a:extLst>
              </a:tr>
              <a:tr h="89434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birthday</a:t>
                      </a:r>
                    </a:p>
                  </a:txBody>
                  <a:tcPr/>
                </a:tc>
                <a:tc>
                  <a:txBody>
                    <a:bodyPr/>
                    <a:lstStyle/>
                    <a:p>
                      <a:r>
                        <a:rPr lang="en-GB" sz="2400" b="1" dirty="0">
                          <a:solidFill>
                            <a:srgbClr val="FF3399"/>
                          </a:solidFill>
                          <a:latin typeface="Century Gothic" panose="020B0502020202020204" pitchFamily="34" charset="0"/>
                        </a:rPr>
                        <a:t>month</a:t>
                      </a:r>
                    </a:p>
                  </a:txBody>
                  <a:tcPr/>
                </a:tc>
                <a:tc>
                  <a:txBody>
                    <a:bodyPr/>
                    <a:lstStyle/>
                    <a:p>
                      <a:r>
                        <a:rPr lang="en-GB" sz="2400" b="1" dirty="0">
                          <a:solidFill>
                            <a:srgbClr val="FF3399"/>
                          </a:solidFill>
                          <a:latin typeface="Century Gothic" panose="020B0502020202020204" pitchFamily="34" charset="0"/>
                        </a:rPr>
                        <a:t>when?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l’anniversaire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treize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seize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quinze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quatorze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janvier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486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16525"/>
            <a:ext cx="245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rente</a:t>
            </a:r>
            <a:r>
              <a:rPr lang="en-GB" sz="2400" kern="0" dirty="0">
                <a:solidFill>
                  <a:srgbClr val="002060"/>
                </a:solidFill>
                <a:latin typeface="Century Gothic" panose="020B0502020202020204" pitchFamily="34" charset="0"/>
                <a:cs typeface="Arial"/>
                <a:sym typeface="Arial"/>
              </a:rPr>
              <a: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et-un</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rouge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femme</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bleu</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cousin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cousine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l’homme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86626249"/>
              </p:ext>
            </p:extLst>
          </p:nvPr>
        </p:nvGraphicFramePr>
        <p:xfrm>
          <a:off x="557161" y="596480"/>
          <a:ext cx="9810698" cy="6062737"/>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cousin (m)</a:t>
                      </a:r>
                    </a:p>
                  </a:txBody>
                  <a:tcPr/>
                </a:tc>
                <a:tc>
                  <a:txBody>
                    <a:bodyPr/>
                    <a:lstStyle/>
                    <a:p>
                      <a:r>
                        <a:rPr lang="en-GB" sz="2400" b="1" dirty="0">
                          <a:solidFill>
                            <a:srgbClr val="002060"/>
                          </a:solidFill>
                          <a:latin typeface="Century Gothic" panose="020B0502020202020204" pitchFamily="34" charset="0"/>
                        </a:rPr>
                        <a:t>the cousin (f)</a:t>
                      </a:r>
                    </a:p>
                  </a:txBody>
                  <a:tcPr/>
                </a:tc>
                <a:tc>
                  <a:txBody>
                    <a:bodyPr/>
                    <a:lstStyle/>
                    <a:p>
                      <a:r>
                        <a:rPr lang="en-GB" sz="2400" b="1" dirty="0">
                          <a:solidFill>
                            <a:srgbClr val="002060"/>
                          </a:solidFill>
                          <a:latin typeface="Century Gothic" panose="020B0502020202020204" pitchFamily="34" charset="0"/>
                        </a:rPr>
                        <a:t>(the) man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red</a:t>
                      </a:r>
                    </a:p>
                  </a:txBody>
                  <a:tcPr/>
                </a:tc>
                <a:tc>
                  <a:txBody>
                    <a:bodyPr/>
                    <a:lstStyle/>
                    <a:p>
                      <a:r>
                        <a:rPr lang="en-GB" sz="2400" b="1" dirty="0">
                          <a:solidFill>
                            <a:srgbClr val="002060"/>
                          </a:solidFill>
                          <a:latin typeface="Century Gothic" panose="020B0502020202020204" pitchFamily="34" charset="0"/>
                        </a:rPr>
                        <a:t>(the) woman</a:t>
                      </a:r>
                    </a:p>
                  </a:txBody>
                  <a:tcPr/>
                </a:tc>
                <a:tc>
                  <a:txBody>
                    <a:bodyPr/>
                    <a:lstStyle/>
                    <a:p>
                      <a:r>
                        <a:rPr lang="en-GB" sz="2400" b="1" dirty="0">
                          <a:solidFill>
                            <a:srgbClr val="002060"/>
                          </a:solidFill>
                          <a:latin typeface="Century Gothic" panose="020B0502020202020204" pitchFamily="34" charset="0"/>
                        </a:rPr>
                        <a:t>blue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June</a:t>
                      </a:r>
                    </a:p>
                  </a:txBody>
                  <a:tcPr/>
                </a:tc>
                <a:tc>
                  <a:txBody>
                    <a:bodyPr/>
                    <a:lstStyle/>
                    <a:p>
                      <a:r>
                        <a:rPr lang="en-GB" sz="2400" b="1" dirty="0">
                          <a:solidFill>
                            <a:srgbClr val="002060"/>
                          </a:solidFill>
                          <a:latin typeface="Century Gothic" panose="020B0502020202020204" pitchFamily="34" charset="0"/>
                        </a:rPr>
                        <a:t>thirty-one</a:t>
                      </a:r>
                    </a:p>
                  </a:txBody>
                  <a:tcPr/>
                </a:tc>
                <a:tc>
                  <a:txBody>
                    <a:bodyPr/>
                    <a:lstStyle/>
                    <a:p>
                      <a:r>
                        <a:rPr lang="en-GB" sz="2400" b="1" dirty="0">
                          <a:solidFill>
                            <a:srgbClr val="002060"/>
                          </a:solidFill>
                          <a:latin typeface="Century Gothic" panose="020B0502020202020204" pitchFamily="34" charset="0"/>
                        </a:rPr>
                        <a:t>March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fourteen</a:t>
                      </a:r>
                    </a:p>
                  </a:txBody>
                  <a:tcPr/>
                </a:tc>
                <a:tc>
                  <a:txBody>
                    <a:bodyPr/>
                    <a:lstStyle/>
                    <a:p>
                      <a:r>
                        <a:rPr lang="en-GB" sz="2400" b="1" dirty="0">
                          <a:solidFill>
                            <a:srgbClr val="002060"/>
                          </a:solidFill>
                          <a:latin typeface="Century Gothic" panose="020B0502020202020204" pitchFamily="34" charset="0"/>
                        </a:rPr>
                        <a:t>January</a:t>
                      </a:r>
                    </a:p>
                  </a:txBody>
                  <a:tcPr/>
                </a:tc>
                <a:tc>
                  <a:txBody>
                    <a:bodyPr/>
                    <a:lstStyle/>
                    <a:p>
                      <a:r>
                        <a:rPr lang="en-GB" sz="2400" b="1" dirty="0">
                          <a:solidFill>
                            <a:srgbClr val="002060"/>
                          </a:solidFill>
                          <a:latin typeface="Century Gothic" panose="020B0502020202020204" pitchFamily="34" charset="0"/>
                        </a:rPr>
                        <a:t>twenty-four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thirteen</a:t>
                      </a:r>
                    </a:p>
                  </a:txBody>
                  <a:tcPr/>
                </a:tc>
                <a:tc>
                  <a:txBody>
                    <a:bodyPr/>
                    <a:lstStyle/>
                    <a:p>
                      <a:r>
                        <a:rPr lang="en-GB" sz="2400" b="1" dirty="0">
                          <a:solidFill>
                            <a:srgbClr val="002060"/>
                          </a:solidFill>
                          <a:latin typeface="Century Gothic" panose="020B0502020202020204" pitchFamily="34" charset="0"/>
                        </a:rPr>
                        <a:t>sixteen</a:t>
                      </a:r>
                    </a:p>
                  </a:txBody>
                  <a:tcPr/>
                </a:tc>
                <a:tc>
                  <a:txBody>
                    <a:bodyPr/>
                    <a:lstStyle/>
                    <a:p>
                      <a:r>
                        <a:rPr lang="en-GB" sz="2400" b="1" dirty="0">
                          <a:solidFill>
                            <a:srgbClr val="002060"/>
                          </a:solidFill>
                          <a:latin typeface="Century Gothic" panose="020B0502020202020204" pitchFamily="34" charset="0"/>
                        </a:rPr>
                        <a:t>fifteen</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it is, it’s</a:t>
                      </a:r>
                    </a:p>
                  </a:txBody>
                  <a:tcPr/>
                </a:tc>
                <a:tc>
                  <a:txBody>
                    <a:bodyPr/>
                    <a:lstStyle/>
                    <a:p>
                      <a:r>
                        <a:rPr lang="en-GB" sz="2400" b="1" dirty="0">
                          <a:solidFill>
                            <a:srgbClr val="002060"/>
                          </a:solidFill>
                          <a:latin typeface="Century Gothic" panose="020B0502020202020204" pitchFamily="34" charset="0"/>
                        </a:rPr>
                        <a:t>twenty</a:t>
                      </a:r>
                    </a:p>
                  </a:txBody>
                  <a:tcPr/>
                </a:tc>
                <a:tc>
                  <a:txBody>
                    <a:bodyPr/>
                    <a:lstStyle/>
                    <a:p>
                      <a:r>
                        <a:rPr lang="en-GB" sz="2400" b="1" dirty="0">
                          <a:solidFill>
                            <a:srgbClr val="002060"/>
                          </a:solidFill>
                          <a:latin typeface="Century Gothic" panose="020B0502020202020204" pitchFamily="34" charset="0"/>
                        </a:rPr>
                        <a:t>thirty</a:t>
                      </a:r>
                    </a:p>
                  </a:txBody>
                  <a:tcPr/>
                </a:tc>
                <a:extLst>
                  <a:ext uri="{0D108BD9-81ED-4DB2-BD59-A6C34878D82A}">
                    <a16:rowId xmlns:a16="http://schemas.microsoft.com/office/drawing/2014/main" val="3343226472"/>
                  </a:ext>
                </a:extLst>
              </a:tr>
              <a:tr h="89434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birthday</a:t>
                      </a:r>
                    </a:p>
                  </a:txBody>
                  <a:tcPr/>
                </a:tc>
                <a:tc>
                  <a:txBody>
                    <a:bodyPr/>
                    <a:lstStyle/>
                    <a:p>
                      <a:r>
                        <a:rPr lang="en-GB" sz="2400" b="1" dirty="0">
                          <a:solidFill>
                            <a:srgbClr val="002060"/>
                          </a:solidFill>
                          <a:latin typeface="Century Gothic" panose="020B0502020202020204" pitchFamily="34" charset="0"/>
                        </a:rPr>
                        <a:t>month</a:t>
                      </a:r>
                    </a:p>
                  </a:txBody>
                  <a:tcPr/>
                </a:tc>
                <a:tc>
                  <a:txBody>
                    <a:bodyPr/>
                    <a:lstStyle/>
                    <a:p>
                      <a:r>
                        <a:rPr lang="en-GB" sz="2400" b="1" dirty="0">
                          <a:solidFill>
                            <a:srgbClr val="002060"/>
                          </a:solidFill>
                          <a:latin typeface="Century Gothic" panose="020B0502020202020204" pitchFamily="34" charset="0"/>
                        </a:rPr>
                        <a:t>when?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5005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4017368" y="3167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60311" y="150873"/>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4063" y="1024350"/>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
        <p:nvSpPr>
          <p:cNvPr id="16" name="Google Shape;167;p2">
            <a:extLst>
              <a:ext uri="{FF2B5EF4-FFF2-40B4-BE49-F238E27FC236}">
                <a16:creationId xmlns:a16="http://schemas.microsoft.com/office/drawing/2014/main" id="{BD687570-94B5-46DA-A28A-C39230EF9A64}"/>
              </a:ext>
            </a:extLst>
          </p:cNvPr>
          <p:cNvSpPr/>
          <p:nvPr/>
        </p:nvSpPr>
        <p:spPr>
          <a:xfrm>
            <a:off x="95564" y="6012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itle 1">
            <a:extLst>
              <a:ext uri="{FF2B5EF4-FFF2-40B4-BE49-F238E27FC236}">
                <a16:creationId xmlns:a16="http://schemas.microsoft.com/office/drawing/2014/main" id="{53DB2B75-1A8E-4A32-A4E2-718E0C6AC2EB}"/>
              </a:ext>
            </a:extLst>
          </p:cNvPr>
          <p:cNvSpPr txBox="1">
            <a:spLocks/>
          </p:cNvSpPr>
          <p:nvPr/>
        </p:nvSpPr>
        <p:spPr>
          <a:xfrm>
            <a:off x="622597" y="-38524"/>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Tree>
    <p:extLst>
      <p:ext uri="{BB962C8B-B14F-4D97-AF65-F5344CB8AC3E}">
        <p14:creationId xmlns:p14="http://schemas.microsoft.com/office/powerpoint/2010/main" val="18250337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500392" y="362912"/>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5184012" y="16423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98652" y="178451"/>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9886" y="1086692"/>
            <a:ext cx="1482114"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31404" y="4006825"/>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7" name="CustomShape 1">
            <a:extLst>
              <a:ext uri="{FF2B5EF4-FFF2-40B4-BE49-F238E27FC236}">
                <a16:creationId xmlns:a16="http://schemas.microsoft.com/office/drawing/2014/main" id="{2D478CB1-837D-4D1F-9274-411452A06471}"/>
              </a:ext>
            </a:extLst>
          </p:cNvPr>
          <p:cNvSpPr/>
          <p:nvPr/>
        </p:nvSpPr>
        <p:spPr>
          <a:xfrm>
            <a:off x="799688" y="33788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2">
            <a:extLst>
              <a:ext uri="{FF2B5EF4-FFF2-40B4-BE49-F238E27FC236}">
                <a16:creationId xmlns:a16="http://schemas.microsoft.com/office/drawing/2014/main" id="{58B19C80-F73E-481D-A3B4-F23BA18C730B}"/>
              </a:ext>
            </a:extLst>
          </p:cNvPr>
          <p:cNvSpPr/>
          <p:nvPr/>
        </p:nvSpPr>
        <p:spPr>
          <a:xfrm>
            <a:off x="136083" y="16423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A3EDCD7C-82FB-425F-8A05-5D1DC7D4F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7144" y="3514934"/>
            <a:ext cx="1527634" cy="1453799"/>
          </a:xfrm>
          <a:prstGeom prst="rect">
            <a:avLst/>
          </a:prstGeom>
        </p:spPr>
      </p:pic>
      <p:pic>
        <p:nvPicPr>
          <p:cNvPr id="11" name="Picture 10">
            <a:extLst>
              <a:ext uri="{FF2B5EF4-FFF2-40B4-BE49-F238E27FC236}">
                <a16:creationId xmlns:a16="http://schemas.microsoft.com/office/drawing/2014/main" id="{3E89362F-59E2-4B43-98ED-5EA935E36C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3433" y="4824724"/>
            <a:ext cx="1835057" cy="1828941"/>
          </a:xfrm>
          <a:prstGeom prst="rect">
            <a:avLst/>
          </a:prstGeom>
        </p:spPr>
      </p:pic>
      <p:sp>
        <p:nvSpPr>
          <p:cNvPr id="13" name="Google Shape;167;p2">
            <a:extLst>
              <a:ext uri="{FF2B5EF4-FFF2-40B4-BE49-F238E27FC236}">
                <a16:creationId xmlns:a16="http://schemas.microsoft.com/office/drawing/2014/main" id="{62E31E53-C7FC-4DBC-A4A4-4B42A675FD03}"/>
              </a:ext>
            </a:extLst>
          </p:cNvPr>
          <p:cNvSpPr/>
          <p:nvPr/>
        </p:nvSpPr>
        <p:spPr>
          <a:xfrm>
            <a:off x="94421" y="98645"/>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Title 1">
            <a:extLst>
              <a:ext uri="{FF2B5EF4-FFF2-40B4-BE49-F238E27FC236}">
                <a16:creationId xmlns:a16="http://schemas.microsoft.com/office/drawing/2014/main" id="{047BD55E-9F9D-44B4-A9BA-55378E9C118E}"/>
              </a:ext>
            </a:extLst>
          </p:cNvPr>
          <p:cNvSpPr txBox="1">
            <a:spLocks/>
          </p:cNvSpPr>
          <p:nvPr/>
        </p:nvSpPr>
        <p:spPr>
          <a:xfrm>
            <a:off x="647319" y="0"/>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a:ea typeface="Century Gothic"/>
                <a:cs typeface="Century Gothic"/>
                <a:sym typeface="Century Gothic"/>
              </a:rPr>
              <a:t>Follow up 1: </a:t>
            </a:r>
            <a:endParaRPr lang="en-GB" sz="2800" dirty="0"/>
          </a:p>
        </p:txBody>
      </p:sp>
      <p:sp>
        <p:nvSpPr>
          <p:cNvPr id="15" name="CustomShape 14">
            <a:extLst>
              <a:ext uri="{FF2B5EF4-FFF2-40B4-BE49-F238E27FC236}">
                <a16:creationId xmlns:a16="http://schemas.microsoft.com/office/drawing/2014/main" id="{311F5218-05FE-4C41-8846-434EB114DA08}"/>
              </a:ext>
            </a:extLst>
          </p:cNvPr>
          <p:cNvSpPr/>
          <p:nvPr/>
        </p:nvSpPr>
        <p:spPr>
          <a:xfrm>
            <a:off x="9601491" y="2012827"/>
            <a:ext cx="2454426" cy="1237319"/>
          </a:xfrm>
          <a:prstGeom prst="wedgeEllipseCallout">
            <a:avLst>
              <a:gd name="adj1" fmla="val -68297"/>
              <a:gd name="adj2" fmla="val -838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Remember! </a:t>
            </a:r>
            <a:b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b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in</a:t>
            </a: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 is a nasal vowel.</a:t>
            </a:r>
          </a:p>
        </p:txBody>
      </p:sp>
      <p:pic>
        <p:nvPicPr>
          <p:cNvPr id="16" name="Picture 2" descr="Alphabet Word Images, Face, Human">
            <a:extLst>
              <a:ext uri="{FF2B5EF4-FFF2-40B4-BE49-F238E27FC236}">
                <a16:creationId xmlns:a16="http://schemas.microsoft.com/office/drawing/2014/main" id="{78406929-B389-481C-9509-572C1B6FFC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74214" y="2307649"/>
            <a:ext cx="437890" cy="513389"/>
          </a:xfrm>
          <a:prstGeom prst="rect">
            <a:avLst/>
          </a:prstGeom>
          <a:noFill/>
          <a:extLst>
            <a:ext uri="{909E8E84-426E-40DD-AFC4-6F175D3DCCD1}">
              <a14:hiddenFill xmlns:a14="http://schemas.microsoft.com/office/drawing/2010/main">
                <a:solidFill>
                  <a:srgbClr val="FFFFFF"/>
                </a:solidFill>
              </a14:hiddenFill>
            </a:ext>
          </a:extLst>
        </p:spPr>
      </p:pic>
      <p:sp>
        <p:nvSpPr>
          <p:cNvPr id="18" name="CustomShape 14">
            <a:extLst>
              <a:ext uri="{FF2B5EF4-FFF2-40B4-BE49-F238E27FC236}">
                <a16:creationId xmlns:a16="http://schemas.microsoft.com/office/drawing/2014/main" id="{06AF334F-7808-48CF-B248-7CF83F5DB920}"/>
              </a:ext>
            </a:extLst>
          </p:cNvPr>
          <p:cNvSpPr/>
          <p:nvPr/>
        </p:nvSpPr>
        <p:spPr>
          <a:xfrm>
            <a:off x="533801" y="775508"/>
            <a:ext cx="1762140" cy="1237319"/>
          </a:xfrm>
          <a:prstGeom prst="wedgeEllipseCallout">
            <a:avLst>
              <a:gd name="adj1" fmla="val 65527"/>
              <a:gd name="adj2" fmla="val -29425"/>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And [</a:t>
            </a:r>
            <a:r>
              <a:rPr kumimoji="0" lang="en-US" sz="2000" b="1" i="0" u="none" strike="noStrike" kern="1200" cap="none" spc="0" normalizeH="0" baseline="0" noProof="0" dirty="0" err="1">
                <a:ln>
                  <a:noFill/>
                </a:ln>
                <a:solidFill>
                  <a:srgbClr val="FFFFFF"/>
                </a:solidFill>
                <a:effectLst/>
                <a:uLnTx/>
                <a:uFillTx/>
                <a:latin typeface="Century Gothic" panose="020F0302020204030204"/>
                <a:ea typeface="+mn-ea"/>
                <a:cs typeface="+mn-cs"/>
                <a:sym typeface="Arial"/>
              </a:rPr>
              <a:t>i</a:t>
            </a: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 is an</a:t>
            </a:r>
            <a:r>
              <a:rPr kumimoji="0" lang="en-US" sz="2000" i="0" u="none" strike="noStrike" kern="1200" cap="none" spc="0" normalizeH="0" noProof="0" dirty="0">
                <a:ln>
                  <a:noFill/>
                </a:ln>
                <a:solidFill>
                  <a:srgbClr val="FFFFFF"/>
                </a:solidFill>
                <a:effectLst/>
                <a:uLnTx/>
                <a:uFillTx/>
                <a:latin typeface="Century Gothic" panose="020F0302020204030204"/>
                <a:ea typeface="+mn-ea"/>
                <a:cs typeface="+mn-cs"/>
                <a:sym typeface="Arial"/>
              </a:rPr>
              <a:t> oral </a:t>
            </a: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vowel.</a:t>
            </a:r>
          </a:p>
        </p:txBody>
      </p:sp>
      <p:pic>
        <p:nvPicPr>
          <p:cNvPr id="17" name="Picture 4" descr="Lips, Sexy, Mouth, Kiss, Passion, Teeth, Gloss">
            <a:extLst>
              <a:ext uri="{FF2B5EF4-FFF2-40B4-BE49-F238E27FC236}">
                <a16:creationId xmlns:a16="http://schemas.microsoft.com/office/drawing/2014/main" id="{6DD60FCB-E897-4C39-954C-37573036B8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0222" y="547280"/>
            <a:ext cx="663922" cy="4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445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Google Shape;127;p2">
            <a:hlinkClick r:id="" action="ppaction://noaction">
              <a:snd r:embed="rId3" name="FU_s4_1.wav"/>
            </a:hlinkClick>
          </p:cNvPr>
          <p:cNvPicPr preferRelativeResize="0"/>
          <p:nvPr/>
        </p:nvPicPr>
        <p:blipFill rotWithShape="1">
          <a:blip r:embed="rId4">
            <a:alphaModFix/>
          </a:blip>
          <a:srcRect/>
          <a:stretch/>
        </p:blipFill>
        <p:spPr>
          <a:xfrm>
            <a:off x="1406035" y="2411087"/>
            <a:ext cx="591194" cy="535540"/>
          </a:xfrm>
          <a:prstGeom prst="rect">
            <a:avLst/>
          </a:prstGeom>
          <a:noFill/>
          <a:ln>
            <a:noFill/>
          </a:ln>
          <a:effectLst>
            <a:outerShdw blurRad="50800" dist="38100" dir="5400000" algn="t" rotWithShape="0">
              <a:prstClr val="black">
                <a:alpha val="40000"/>
              </a:prstClr>
            </a:outerShdw>
          </a:effectLst>
        </p:spPr>
      </p:pic>
      <p:sp>
        <p:nvSpPr>
          <p:cNvPr id="153" name="Google Shape;153;p2"/>
          <p:cNvSpPr txBox="1"/>
          <p:nvPr/>
        </p:nvSpPr>
        <p:spPr>
          <a:xfrm>
            <a:off x="5721559" y="11734"/>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p:cNvSpPr txBox="1"/>
          <p:nvPr/>
        </p:nvSpPr>
        <p:spPr>
          <a:xfrm>
            <a:off x="6300740" y="42919"/>
            <a:ext cx="1320237"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midi</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55" name="Google Shape;155;p2"/>
          <p:cNvSpPr txBox="1"/>
          <p:nvPr/>
        </p:nvSpPr>
        <p:spPr>
          <a:xfrm>
            <a:off x="8007559" y="24064"/>
            <a:ext cx="1799468"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510237"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5" name="Écoute.wav"/>
                </a:hlinkClick>
              </a:rPr>
              <a:t>Follow up 1: </a:t>
            </a:r>
            <a:r>
              <a:rPr lang="en-GB" sz="3200" b="1" dirty="0" err="1">
                <a:solidFill>
                  <a:srgbClr val="002060"/>
                </a:solidFill>
                <a:latin typeface="Century Gothic"/>
                <a:ea typeface="Century Gothic"/>
                <a:cs typeface="Century Gothic"/>
                <a:sym typeface="Century Gothic"/>
                <a:hlinkClick r:id="" action="ppaction://noaction">
                  <a:snd r:embed="rId5" name="Écoute.wav"/>
                </a:hlinkClick>
              </a:rPr>
              <a:t>Écoute</a:t>
            </a:r>
            <a:r>
              <a:rPr lang="en-GB" sz="3200" b="1" dirty="0">
                <a:solidFill>
                  <a:srgbClr val="002060"/>
                </a:solidFill>
                <a:latin typeface="Century Gothic"/>
                <a:ea typeface="Century Gothic"/>
                <a:cs typeface="Century Gothic"/>
                <a:sym typeface="Century Gothic"/>
                <a:hlinkClick r:id="" action="ppaction://noaction">
                  <a:snd r:embed="rId5" name="Écoute.wav"/>
                </a:hlinkClick>
              </a:rPr>
              <a:t>. </a:t>
            </a:r>
            <a:endParaRPr lang="en-GB" sz="3200" dirty="0">
              <a:hlinkClick r:id="" action="ppaction://noaction">
                <a:snd r:embed="rId5" name="Écoute.wav"/>
              </a:hlinkClick>
            </a:endParaRPr>
          </a:p>
        </p:txBody>
      </p:sp>
      <p:sp>
        <p:nvSpPr>
          <p:cNvPr id="26" name="Google Shape;154;p2">
            <a:extLst>
              <a:ext uri="{FF2B5EF4-FFF2-40B4-BE49-F238E27FC236}">
                <a16:creationId xmlns:a16="http://schemas.microsoft.com/office/drawing/2014/main" id="{DB344425-6AEF-46AF-810E-CB0364109E8D}"/>
              </a:ext>
            </a:extLst>
          </p:cNvPr>
          <p:cNvSpPr txBox="1"/>
          <p:nvPr/>
        </p:nvSpPr>
        <p:spPr>
          <a:xfrm>
            <a:off x="9730432" y="24064"/>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train</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D2682EE1-FC32-424C-BEE2-596B0C00F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8" name="Title 1">
            <a:extLst>
              <a:ext uri="{FF2B5EF4-FFF2-40B4-BE49-F238E27FC236}">
                <a16:creationId xmlns:a16="http://schemas.microsoft.com/office/drawing/2014/main" id="{27F2B40C-EB16-48AD-818C-D9CE55343412}"/>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aphicFrame>
        <p:nvGraphicFramePr>
          <p:cNvPr id="30" name="Table 7">
            <a:extLst>
              <a:ext uri="{FF2B5EF4-FFF2-40B4-BE49-F238E27FC236}">
                <a16:creationId xmlns:a16="http://schemas.microsoft.com/office/drawing/2014/main" id="{FBEF4528-D43A-4925-A9D7-4AB77E7D952C}"/>
              </a:ext>
            </a:extLst>
          </p:cNvPr>
          <p:cNvGraphicFramePr>
            <a:graphicFrameLocks noGrp="1"/>
          </p:cNvGraphicFramePr>
          <p:nvPr/>
        </p:nvGraphicFramePr>
        <p:xfrm>
          <a:off x="2124761" y="1633933"/>
          <a:ext cx="7682266" cy="4635218"/>
        </p:xfrm>
        <a:graphic>
          <a:graphicData uri="http://schemas.openxmlformats.org/drawingml/2006/table">
            <a:tbl>
              <a:tblPr firstRow="1" bandRow="1">
                <a:tableStyleId>{5940675A-B579-460E-94D1-54222C63F5DA}</a:tableStyleId>
              </a:tblPr>
              <a:tblGrid>
                <a:gridCol w="2707164">
                  <a:extLst>
                    <a:ext uri="{9D8B030D-6E8A-4147-A177-3AD203B41FA5}">
                      <a16:colId xmlns:a16="http://schemas.microsoft.com/office/drawing/2014/main" val="2054163616"/>
                    </a:ext>
                  </a:extLst>
                </a:gridCol>
                <a:gridCol w="2487551">
                  <a:extLst>
                    <a:ext uri="{9D8B030D-6E8A-4147-A177-3AD203B41FA5}">
                      <a16:colId xmlns:a16="http://schemas.microsoft.com/office/drawing/2014/main" val="797485281"/>
                    </a:ext>
                  </a:extLst>
                </a:gridCol>
                <a:gridCol w="2487551">
                  <a:extLst>
                    <a:ext uri="{9D8B030D-6E8A-4147-A177-3AD203B41FA5}">
                      <a16:colId xmlns:a16="http://schemas.microsoft.com/office/drawing/2014/main" val="732279396"/>
                    </a:ext>
                  </a:extLst>
                </a:gridCol>
              </a:tblGrid>
              <a:tr h="661883">
                <a:tc>
                  <a:txBody>
                    <a:bodyPr/>
                    <a:lstStyle/>
                    <a:p>
                      <a:pPr algn="ctr"/>
                      <a:r>
                        <a:rPr lang="en-GB" sz="2800" b="1" dirty="0">
                          <a:solidFill>
                            <a:srgbClr val="002060"/>
                          </a:solidFill>
                          <a:latin typeface="Century Gothic" panose="020B0502020202020204" pitchFamily="34" charset="0"/>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794667">
                <a:tc>
                  <a:txBody>
                    <a:bodyPr/>
                    <a:lstStyle/>
                    <a:p>
                      <a:pPr algn="ctr"/>
                      <a:r>
                        <a:rPr lang="en-GB" sz="2800" b="1" dirty="0">
                          <a:solidFill>
                            <a:srgbClr val="002060"/>
                          </a:solidFill>
                          <a:latin typeface="Century Gothic" panose="020B0502020202020204" pitchFamily="34" charset="0"/>
                        </a:rPr>
                        <a:t>cinq</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suis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vingt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794667">
                <a:tc>
                  <a:txBody>
                    <a:bodyPr/>
                    <a:lstStyle/>
                    <a:p>
                      <a:pPr algn="ctr"/>
                      <a:r>
                        <a:rPr lang="en-GB" sz="2800" b="1" dirty="0" err="1">
                          <a:solidFill>
                            <a:srgbClr val="002060"/>
                          </a:solidFill>
                          <a:latin typeface="Century Gothic" panose="020B0502020202020204" pitchFamily="34" charset="0"/>
                        </a:rPr>
                        <a:t>janvier</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magazine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magasin</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794667">
                <a:tc>
                  <a:txBody>
                    <a:bodyPr/>
                    <a:lstStyle/>
                    <a:p>
                      <a:pPr algn="ctr"/>
                      <a:r>
                        <a:rPr lang="en-GB" sz="2800" b="1" dirty="0" err="1">
                          <a:solidFill>
                            <a:srgbClr val="002060"/>
                          </a:solidFill>
                          <a:latin typeface="Century Gothic" panose="020B0502020202020204" pitchFamily="34" charset="0"/>
                        </a:rPr>
                        <a:t>quinze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insecte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dix-</a:t>
                      </a:r>
                      <a:r>
                        <a:rPr lang="en-GB" sz="2800" b="1" dirty="0" err="1">
                          <a:solidFill>
                            <a:srgbClr val="002060"/>
                          </a:solidFill>
                          <a:latin typeface="Century Gothic" panose="020B0502020202020204" pitchFamily="34" charset="0"/>
                        </a:rPr>
                        <a:t>huit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794667">
                <a:tc>
                  <a:txBody>
                    <a:bodyPr/>
                    <a:lstStyle/>
                    <a:p>
                      <a:pPr algn="ctr"/>
                      <a:r>
                        <a:rPr lang="en-GB" sz="2800" b="1" dirty="0" err="1">
                          <a:solidFill>
                            <a:srgbClr val="002060"/>
                          </a:solidFill>
                          <a:latin typeface="Century Gothic" panose="020B0502020202020204" pitchFamily="34" charset="0"/>
                        </a:rPr>
                        <a:t>juillet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avril</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pain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794667">
                <a:tc>
                  <a:txBody>
                    <a:bodyPr/>
                    <a:lstStyle/>
                    <a:p>
                      <a:pPr algn="ctr"/>
                      <a:r>
                        <a:rPr lang="en-GB" sz="2800" b="1" dirty="0">
                          <a:solidFill>
                            <a:srgbClr val="002060"/>
                          </a:solidFill>
                          <a:latin typeface="Century Gothic" panose="020B0502020202020204" pitchFamily="34" charset="0"/>
                        </a:rPr>
                        <a:t>minute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prince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simple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bl>
          </a:graphicData>
        </a:graphic>
      </p:graphicFrame>
      <p:pic>
        <p:nvPicPr>
          <p:cNvPr id="31" name="Google Shape;127;p2">
            <a:hlinkClick r:id="" action="ppaction://noaction">
              <a:snd r:embed="rId7" name="FU_s4_2.wav"/>
            </a:hlinkClick>
            <a:extLst>
              <a:ext uri="{FF2B5EF4-FFF2-40B4-BE49-F238E27FC236}">
                <a16:creationId xmlns:a16="http://schemas.microsoft.com/office/drawing/2014/main" id="{58070B27-5CB0-4434-B4CA-78D8BEC3BAFF}"/>
              </a:ext>
            </a:extLst>
          </p:cNvPr>
          <p:cNvPicPr preferRelativeResize="0"/>
          <p:nvPr/>
        </p:nvPicPr>
        <p:blipFill rotWithShape="1">
          <a:blip r:embed="rId4">
            <a:alphaModFix/>
          </a:blip>
          <a:srcRect/>
          <a:stretch/>
        </p:blipFill>
        <p:spPr>
          <a:xfrm>
            <a:off x="1406035" y="3249287"/>
            <a:ext cx="591194" cy="535540"/>
          </a:xfrm>
          <a:prstGeom prst="rect">
            <a:avLst/>
          </a:prstGeom>
          <a:noFill/>
          <a:ln>
            <a:noFill/>
          </a:ln>
          <a:effectLst>
            <a:outerShdw blurRad="50800" dist="38100" dir="5400000" algn="t" rotWithShape="0">
              <a:prstClr val="black">
                <a:alpha val="40000"/>
              </a:prstClr>
            </a:outerShdw>
          </a:effectLst>
        </p:spPr>
      </p:pic>
      <p:pic>
        <p:nvPicPr>
          <p:cNvPr id="32" name="Google Shape;127;p2">
            <a:hlinkClick r:id="" action="ppaction://noaction">
              <a:snd r:embed="rId8" name="FU_s4_3.wav"/>
            </a:hlinkClick>
            <a:extLst>
              <a:ext uri="{FF2B5EF4-FFF2-40B4-BE49-F238E27FC236}">
                <a16:creationId xmlns:a16="http://schemas.microsoft.com/office/drawing/2014/main" id="{0A70346B-2C6B-4FF5-983C-923C735A1ED2}"/>
              </a:ext>
            </a:extLst>
          </p:cNvPr>
          <p:cNvPicPr preferRelativeResize="0"/>
          <p:nvPr/>
        </p:nvPicPr>
        <p:blipFill rotWithShape="1">
          <a:blip r:embed="rId4">
            <a:alphaModFix/>
          </a:blip>
          <a:srcRect/>
          <a:stretch/>
        </p:blipFill>
        <p:spPr>
          <a:xfrm>
            <a:off x="1406035" y="4030095"/>
            <a:ext cx="591194" cy="535540"/>
          </a:xfrm>
          <a:prstGeom prst="rect">
            <a:avLst/>
          </a:prstGeom>
          <a:noFill/>
          <a:ln>
            <a:noFill/>
          </a:ln>
          <a:effectLst>
            <a:outerShdw blurRad="50800" dist="38100" dir="5400000" algn="t" rotWithShape="0">
              <a:prstClr val="black">
                <a:alpha val="40000"/>
              </a:prstClr>
            </a:outerShdw>
          </a:effectLst>
        </p:spPr>
      </p:pic>
      <p:pic>
        <p:nvPicPr>
          <p:cNvPr id="33" name="Google Shape;127;p2">
            <a:hlinkClick r:id="" action="ppaction://noaction">
              <a:snd r:embed="rId9" name="FU_s4_4.wav"/>
            </a:hlinkClick>
            <a:extLst>
              <a:ext uri="{FF2B5EF4-FFF2-40B4-BE49-F238E27FC236}">
                <a16:creationId xmlns:a16="http://schemas.microsoft.com/office/drawing/2014/main" id="{0914A1B3-6ADC-4B16-AA6A-E7129A6BEA62}"/>
              </a:ext>
            </a:extLst>
          </p:cNvPr>
          <p:cNvPicPr preferRelativeResize="0"/>
          <p:nvPr/>
        </p:nvPicPr>
        <p:blipFill rotWithShape="1">
          <a:blip r:embed="rId4">
            <a:alphaModFix/>
          </a:blip>
          <a:srcRect/>
          <a:stretch/>
        </p:blipFill>
        <p:spPr>
          <a:xfrm>
            <a:off x="1406022" y="4799355"/>
            <a:ext cx="591194" cy="535540"/>
          </a:xfrm>
          <a:prstGeom prst="rect">
            <a:avLst/>
          </a:prstGeom>
          <a:noFill/>
          <a:ln>
            <a:noFill/>
          </a:ln>
          <a:effectLst>
            <a:outerShdw blurRad="50800" dist="38100" dir="5400000" algn="t" rotWithShape="0">
              <a:prstClr val="black">
                <a:alpha val="40000"/>
              </a:prstClr>
            </a:outerShdw>
          </a:effectLst>
        </p:spPr>
      </p:pic>
      <p:pic>
        <p:nvPicPr>
          <p:cNvPr id="34" name="Google Shape;127;p2">
            <a:hlinkClick r:id="" action="ppaction://noaction">
              <a:snd r:embed="rId10" name="FU_s4_5.wav"/>
            </a:hlinkClick>
            <a:extLst>
              <a:ext uri="{FF2B5EF4-FFF2-40B4-BE49-F238E27FC236}">
                <a16:creationId xmlns:a16="http://schemas.microsoft.com/office/drawing/2014/main" id="{3E41E1F2-E240-42B4-AD67-A89C0FDE4210}"/>
              </a:ext>
            </a:extLst>
          </p:cNvPr>
          <p:cNvPicPr preferRelativeResize="0"/>
          <p:nvPr/>
        </p:nvPicPr>
        <p:blipFill rotWithShape="1">
          <a:blip r:embed="rId4">
            <a:alphaModFix/>
          </a:blip>
          <a:srcRect/>
          <a:stretch/>
        </p:blipFill>
        <p:spPr>
          <a:xfrm>
            <a:off x="1406022" y="5572522"/>
            <a:ext cx="591194" cy="535540"/>
          </a:xfrm>
          <a:prstGeom prst="rect">
            <a:avLst/>
          </a:prstGeom>
          <a:noFill/>
          <a:ln>
            <a:no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02042517-DA4D-4B16-A772-BBD56FC4DBED}"/>
              </a:ext>
            </a:extLst>
          </p:cNvPr>
          <p:cNvSpPr/>
          <p:nvPr/>
        </p:nvSpPr>
        <p:spPr>
          <a:xfrm>
            <a:off x="4850296" y="2315183"/>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53B6DB50-21AB-43AD-86DE-72A14500E243}"/>
              </a:ext>
            </a:extLst>
          </p:cNvPr>
          <p:cNvSpPr/>
          <p:nvPr/>
        </p:nvSpPr>
        <p:spPr>
          <a:xfrm>
            <a:off x="7346997" y="3117932"/>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6D822A8F-DE2A-4A79-80D0-E10ADFAF3D45}"/>
              </a:ext>
            </a:extLst>
          </p:cNvPr>
          <p:cNvSpPr/>
          <p:nvPr/>
        </p:nvSpPr>
        <p:spPr>
          <a:xfrm>
            <a:off x="7339923" y="3919689"/>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A0A20E89-5E83-4C76-9171-4D136563F30D}"/>
              </a:ext>
            </a:extLst>
          </p:cNvPr>
          <p:cNvSpPr/>
          <p:nvPr/>
        </p:nvSpPr>
        <p:spPr>
          <a:xfrm>
            <a:off x="7339923" y="4701669"/>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36E38EC3-A212-43EE-BC11-273BC1E48C43}"/>
              </a:ext>
            </a:extLst>
          </p:cNvPr>
          <p:cNvSpPr/>
          <p:nvPr/>
        </p:nvSpPr>
        <p:spPr>
          <a:xfrm>
            <a:off x="2124748" y="5509779"/>
            <a:ext cx="2666152"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962E0F3A-DAC0-41F1-A1F0-DFE31D65F3A9}"/>
              </a:ext>
            </a:extLst>
          </p:cNvPr>
          <p:cNvGrpSpPr/>
          <p:nvPr/>
        </p:nvGrpSpPr>
        <p:grpSpPr>
          <a:xfrm>
            <a:off x="2253727" y="2448447"/>
            <a:ext cx="7289089" cy="544025"/>
            <a:chOff x="2244936" y="2406249"/>
            <a:chExt cx="7289089" cy="544025"/>
          </a:xfrm>
        </p:grpSpPr>
        <p:sp>
          <p:nvSpPr>
            <p:cNvPr id="5" name="Rectangle: Rounded Corners 4">
              <a:extLst>
                <a:ext uri="{FF2B5EF4-FFF2-40B4-BE49-F238E27FC236}">
                  <a16:creationId xmlns:a16="http://schemas.microsoft.com/office/drawing/2014/main" id="{541678C4-DE29-49C7-AA3D-77E740ACB1C9}"/>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65DC316D-75DE-4C2D-B170-C0CA39A08E70}"/>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Rounded Corners 39">
              <a:extLst>
                <a:ext uri="{FF2B5EF4-FFF2-40B4-BE49-F238E27FC236}">
                  <a16:creationId xmlns:a16="http://schemas.microsoft.com/office/drawing/2014/main" id="{D3D93AEE-422B-42A8-A959-83B74DDBDB72}"/>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C1B4A24F-48BD-4A9C-9F5F-F4B3315EA296}"/>
              </a:ext>
            </a:extLst>
          </p:cNvPr>
          <p:cNvGrpSpPr/>
          <p:nvPr/>
        </p:nvGrpSpPr>
        <p:grpSpPr>
          <a:xfrm>
            <a:off x="2181163" y="3154352"/>
            <a:ext cx="7289089" cy="544025"/>
            <a:chOff x="2244936" y="2406249"/>
            <a:chExt cx="7289089" cy="544025"/>
          </a:xfrm>
        </p:grpSpPr>
        <p:sp>
          <p:nvSpPr>
            <p:cNvPr id="47" name="Rectangle: Rounded Corners 46">
              <a:extLst>
                <a:ext uri="{FF2B5EF4-FFF2-40B4-BE49-F238E27FC236}">
                  <a16:creationId xmlns:a16="http://schemas.microsoft.com/office/drawing/2014/main" id="{A15FBF24-BDFD-4E9A-9C1F-6F49EBDEBF6F}"/>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Rounded Corners 47">
              <a:extLst>
                <a:ext uri="{FF2B5EF4-FFF2-40B4-BE49-F238E27FC236}">
                  <a16:creationId xmlns:a16="http://schemas.microsoft.com/office/drawing/2014/main" id="{2A58238D-2009-4849-8B7E-0A58588DBDFA}"/>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Rounded Corners 48">
              <a:extLst>
                <a:ext uri="{FF2B5EF4-FFF2-40B4-BE49-F238E27FC236}">
                  <a16:creationId xmlns:a16="http://schemas.microsoft.com/office/drawing/2014/main" id="{DDE04276-FB48-4E84-855B-ECAE620CB1C6}"/>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0" name="Group 49">
            <a:extLst>
              <a:ext uri="{FF2B5EF4-FFF2-40B4-BE49-F238E27FC236}">
                <a16:creationId xmlns:a16="http://schemas.microsoft.com/office/drawing/2014/main" id="{35BA280B-3015-4543-9F39-C0030AB59B4D}"/>
              </a:ext>
            </a:extLst>
          </p:cNvPr>
          <p:cNvGrpSpPr/>
          <p:nvPr/>
        </p:nvGrpSpPr>
        <p:grpSpPr>
          <a:xfrm>
            <a:off x="2270230" y="3985069"/>
            <a:ext cx="7289089" cy="544025"/>
            <a:chOff x="2244936" y="2406249"/>
            <a:chExt cx="7289089" cy="544025"/>
          </a:xfrm>
        </p:grpSpPr>
        <p:sp>
          <p:nvSpPr>
            <p:cNvPr id="51" name="Rectangle: Rounded Corners 50">
              <a:extLst>
                <a:ext uri="{FF2B5EF4-FFF2-40B4-BE49-F238E27FC236}">
                  <a16:creationId xmlns:a16="http://schemas.microsoft.com/office/drawing/2014/main" id="{103B32EF-2CCC-47D7-BFAC-CA2AE35315D2}"/>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Rounded Corners 51">
              <a:extLst>
                <a:ext uri="{FF2B5EF4-FFF2-40B4-BE49-F238E27FC236}">
                  <a16:creationId xmlns:a16="http://schemas.microsoft.com/office/drawing/2014/main" id="{84CCA33F-2239-4CCD-9ED1-B8D3FC8F106C}"/>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Rectangle: Rounded Corners 52">
              <a:extLst>
                <a:ext uri="{FF2B5EF4-FFF2-40B4-BE49-F238E27FC236}">
                  <a16:creationId xmlns:a16="http://schemas.microsoft.com/office/drawing/2014/main" id="{9CFA6976-951B-43FB-AA8B-F6F7A5EB3567}"/>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4" name="Group 53">
            <a:extLst>
              <a:ext uri="{FF2B5EF4-FFF2-40B4-BE49-F238E27FC236}">
                <a16:creationId xmlns:a16="http://schemas.microsoft.com/office/drawing/2014/main" id="{E42CD392-37E5-4F49-A6F2-EE04C41443CF}"/>
              </a:ext>
            </a:extLst>
          </p:cNvPr>
          <p:cNvGrpSpPr/>
          <p:nvPr/>
        </p:nvGrpSpPr>
        <p:grpSpPr>
          <a:xfrm>
            <a:off x="2244936" y="4805178"/>
            <a:ext cx="7289089" cy="544025"/>
            <a:chOff x="2244936" y="2406249"/>
            <a:chExt cx="7289089" cy="544025"/>
          </a:xfrm>
        </p:grpSpPr>
        <p:sp>
          <p:nvSpPr>
            <p:cNvPr id="55" name="Rectangle: Rounded Corners 54">
              <a:extLst>
                <a:ext uri="{FF2B5EF4-FFF2-40B4-BE49-F238E27FC236}">
                  <a16:creationId xmlns:a16="http://schemas.microsoft.com/office/drawing/2014/main" id="{BF5BEDC1-315A-4DBD-B021-FCAB49290A2A}"/>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Rectangle: Rounded Corners 55">
              <a:extLst>
                <a:ext uri="{FF2B5EF4-FFF2-40B4-BE49-F238E27FC236}">
                  <a16:creationId xmlns:a16="http://schemas.microsoft.com/office/drawing/2014/main" id="{747A6F44-61E9-45BE-BE18-C6CD1CCA3463}"/>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C0F86564-91E6-4B9C-A4B3-4CF90005F37C}"/>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8" name="Group 57">
            <a:extLst>
              <a:ext uri="{FF2B5EF4-FFF2-40B4-BE49-F238E27FC236}">
                <a16:creationId xmlns:a16="http://schemas.microsoft.com/office/drawing/2014/main" id="{47C7D03A-41D9-45E9-ADD1-6FF937E75E09}"/>
              </a:ext>
            </a:extLst>
          </p:cNvPr>
          <p:cNvGrpSpPr/>
          <p:nvPr/>
        </p:nvGrpSpPr>
        <p:grpSpPr>
          <a:xfrm>
            <a:off x="2204128" y="5594793"/>
            <a:ext cx="7289089" cy="544025"/>
            <a:chOff x="2244936" y="2406249"/>
            <a:chExt cx="7289089" cy="544025"/>
          </a:xfrm>
        </p:grpSpPr>
        <p:sp>
          <p:nvSpPr>
            <p:cNvPr id="59" name="Rectangle: Rounded Corners 58">
              <a:extLst>
                <a:ext uri="{FF2B5EF4-FFF2-40B4-BE49-F238E27FC236}">
                  <a16:creationId xmlns:a16="http://schemas.microsoft.com/office/drawing/2014/main" id="{70A8470F-EAA8-4AFB-A066-EFD693043C15}"/>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Rounded Corners 59">
              <a:extLst>
                <a:ext uri="{FF2B5EF4-FFF2-40B4-BE49-F238E27FC236}">
                  <a16:creationId xmlns:a16="http://schemas.microsoft.com/office/drawing/2014/main" id="{AB790DF5-F49C-4F6A-AE26-5F0016F4E339}"/>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Rounded Corners 60">
              <a:extLst>
                <a:ext uri="{FF2B5EF4-FFF2-40B4-BE49-F238E27FC236}">
                  <a16:creationId xmlns:a16="http://schemas.microsoft.com/office/drawing/2014/main" id="{858D7FE2-8C4E-48CB-96CE-4CA7A3B937CE}"/>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 name="Group 3">
            <a:extLst>
              <a:ext uri="{FF2B5EF4-FFF2-40B4-BE49-F238E27FC236}">
                <a16:creationId xmlns:a16="http://schemas.microsoft.com/office/drawing/2014/main" id="{8BCAB87A-B7C3-4786-8F53-C6FD9A1A4B9B}"/>
              </a:ext>
            </a:extLst>
          </p:cNvPr>
          <p:cNvGrpSpPr/>
          <p:nvPr/>
        </p:nvGrpSpPr>
        <p:grpSpPr>
          <a:xfrm>
            <a:off x="9261024" y="3054677"/>
            <a:ext cx="2769703" cy="2390007"/>
            <a:chOff x="9261024" y="3054677"/>
            <a:chExt cx="2769703" cy="2390007"/>
          </a:xfrm>
        </p:grpSpPr>
        <p:sp>
          <p:nvSpPr>
            <p:cNvPr id="36" name="CustomShape 14">
              <a:extLst>
                <a:ext uri="{FF2B5EF4-FFF2-40B4-BE49-F238E27FC236}">
                  <a16:creationId xmlns:a16="http://schemas.microsoft.com/office/drawing/2014/main" id="{E0DC0836-F24B-4FA5-B40D-C2F80665CDBE}"/>
                </a:ext>
              </a:extLst>
            </p:cNvPr>
            <p:cNvSpPr/>
            <p:nvPr/>
          </p:nvSpPr>
          <p:spPr>
            <a:xfrm>
              <a:off x="9261024" y="3054677"/>
              <a:ext cx="2769703" cy="2390007"/>
            </a:xfrm>
            <a:prstGeom prst="wedgeEllipseCallout">
              <a:avLst>
                <a:gd name="adj1" fmla="val -59388"/>
                <a:gd name="adj2" fmla="val 60711"/>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3" name="Rectangle 2">
              <a:extLst>
                <a:ext uri="{FF2B5EF4-FFF2-40B4-BE49-F238E27FC236}">
                  <a16:creationId xmlns:a16="http://schemas.microsoft.com/office/drawing/2014/main" id="{6FC44238-7E32-4A65-B099-D6620716BD7E}"/>
                </a:ext>
              </a:extLst>
            </p:cNvPr>
            <p:cNvSpPr/>
            <p:nvPr/>
          </p:nvSpPr>
          <p:spPr>
            <a:xfrm>
              <a:off x="9534025" y="3249287"/>
              <a:ext cx="22237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0" cap="none" spc="0" normalizeH="0" baseline="0" noProof="0" dirty="0" err="1">
                  <a:ln>
                    <a:noFill/>
                  </a:ln>
                  <a:solidFill>
                    <a:srgbClr val="FFFFFF"/>
                  </a:solidFill>
                  <a:effectLst/>
                  <a:uLnTx/>
                  <a:uFillTx/>
                  <a:latin typeface="Century Gothic" panose="020F0302020204030204"/>
                  <a:ea typeface="+mn-ea"/>
                  <a:cs typeface="+mn-cs"/>
                  <a:sym typeface="Arial"/>
                </a:rPr>
                <a:t>im</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 is the same sound as [(</a:t>
              </a:r>
              <a:r>
                <a:rPr kumimoji="0" lang="en-US" sz="2000" b="1"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in</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 When this sound is before a ‘p’ or ‘b’ it is spelt ‘</a:t>
              </a:r>
              <a:r>
                <a:rPr kumimoji="0" lang="en-US" sz="2000" b="0" i="0" u="none" strike="noStrike" kern="0" cap="none" spc="0" normalizeH="0" baseline="0" noProof="0" dirty="0" err="1">
                  <a:ln>
                    <a:noFill/>
                  </a:ln>
                  <a:solidFill>
                    <a:srgbClr val="FFFFFF"/>
                  </a:solidFill>
                  <a:effectLst/>
                  <a:uLnTx/>
                  <a:uFillTx/>
                  <a:latin typeface="Century Gothic" panose="020F0302020204030204"/>
                  <a:ea typeface="+mn-ea"/>
                  <a:cs typeface="+mn-cs"/>
                  <a:sym typeface="Arial"/>
                </a:rPr>
                <a:t>im</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p>
          </p:txBody>
        </p:sp>
      </p:grpSp>
      <p:pic>
        <p:nvPicPr>
          <p:cNvPr id="45" name="Graphic 44" descr="Teacher">
            <a:extLst>
              <a:ext uri="{FF2B5EF4-FFF2-40B4-BE49-F238E27FC236}">
                <a16:creationId xmlns:a16="http://schemas.microsoft.com/office/drawing/2014/main" id="{B4DD9DDD-E771-482B-8352-18B8926DCD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467" y="704871"/>
            <a:ext cx="914400" cy="914400"/>
          </a:xfrm>
          <a:prstGeom prst="rect">
            <a:avLst/>
          </a:prstGeom>
        </p:spPr>
      </p:pic>
      <p:sp>
        <p:nvSpPr>
          <p:cNvPr id="62" name="Speech Bubble: Rectangle with Corners Rounded 61">
            <a:hlinkClick r:id="" action="ppaction://noaction">
              <a:snd r:embed="rId13" name="T1_W3F_4.1.wav"/>
            </a:hlinkClick>
            <a:extLst>
              <a:ext uri="{FF2B5EF4-FFF2-40B4-BE49-F238E27FC236}">
                <a16:creationId xmlns:a16="http://schemas.microsoft.com/office/drawing/2014/main" id="{C7A13CBE-C6C8-40AF-9421-053F1280997A}"/>
              </a:ext>
            </a:extLst>
          </p:cNvPr>
          <p:cNvSpPr/>
          <p:nvPr/>
        </p:nvSpPr>
        <p:spPr>
          <a:xfrm>
            <a:off x="982649" y="773220"/>
            <a:ext cx="5432605"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67" name="CustomShape 7">
            <a:hlinkClick r:id="" action="ppaction://noaction">
              <a:snd r:embed="rId13" name="T1_W3F_4.1.wav"/>
            </a:hlinkClick>
            <a:extLst>
              <a:ext uri="{FF2B5EF4-FFF2-40B4-BE49-F238E27FC236}">
                <a16:creationId xmlns:a16="http://schemas.microsoft.com/office/drawing/2014/main" id="{EFFFDA5F-BD02-479D-8899-1FD06BD470CE}"/>
              </a:ext>
            </a:extLst>
          </p:cNvPr>
          <p:cNvSpPr/>
          <p:nvPr/>
        </p:nvSpPr>
        <p:spPr>
          <a:xfrm>
            <a:off x="1086399" y="856391"/>
            <a:ext cx="500960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L’intrus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quoi ?</a:t>
            </a:r>
            <a:endParaRPr kumimoji="0" lang="en-GB" sz="2800" b="1" i="0" u="none" strike="noStrike" kern="1200" cap="none" spc="-1" normalizeH="0" baseline="0" noProof="0" dirty="0">
              <a:ln>
                <a:noFill/>
              </a:ln>
              <a:solidFill>
                <a:prstClr val="black"/>
              </a:solidFill>
              <a:effectLst/>
              <a:uLnTx/>
              <a:uFillTx/>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64" grpId="0" animBg="1"/>
      <p:bldP spid="65" grpId="0" animBg="1"/>
      <p:bldP spid="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286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chemeClr val="accent5">
                    <a:lumMod val="50000"/>
                  </a:schemeClr>
                </a:solidFill>
                <a:latin typeface="Century Gothic" panose="020B0502020202020204" pitchFamily="34" charset="0"/>
              </a:rPr>
              <a:t>Follow up 2:  Using ‘le’ with dates</a:t>
            </a:r>
            <a:endParaRPr lang="en-GB" sz="3600" b="1" i="0" u="none" strike="noStrike" cap="none" dirty="0">
              <a:solidFill>
                <a:schemeClr val="accent5">
                  <a:lumMod val="50000"/>
                </a:schemeClr>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204236" y="658842"/>
            <a:ext cx="1762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106018" y="1471203"/>
            <a:ext cx="118336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definite article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dates to mean ‘the’ or ‘on the’.</a:t>
            </a:r>
          </a:p>
        </p:txBody>
      </p:sp>
      <p:sp>
        <p:nvSpPr>
          <p:cNvPr id="30" name="TextBox 29">
            <a:extLst>
              <a:ext uri="{FF2B5EF4-FFF2-40B4-BE49-F238E27FC236}">
                <a16:creationId xmlns:a16="http://schemas.microsoft.com/office/drawing/2014/main" id="{70B4B166-A3DA-4C2C-B8C7-7A7A911A1ED7}"/>
              </a:ext>
            </a:extLst>
          </p:cNvPr>
          <p:cNvSpPr txBox="1"/>
          <p:nvPr/>
        </p:nvSpPr>
        <p:spPr>
          <a:xfrm>
            <a:off x="106018" y="2124640"/>
            <a:ext cx="17924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4DA10A8-CE9D-4859-90E1-B9269548F0AF}"/>
              </a:ext>
            </a:extLst>
          </p:cNvPr>
          <p:cNvSpPr txBox="1"/>
          <p:nvPr/>
        </p:nvSpPr>
        <p:spPr>
          <a:xfrm>
            <a:off x="106018" y="5065131"/>
            <a:ext cx="87868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dimanche</a:t>
            </a:r>
            <a:r>
              <a:rPr lang="en-GB" sz="2800" dirty="0">
                <a:solidFill>
                  <a:srgbClr val="002060"/>
                </a:solidFill>
                <a:latin typeface="Century Gothic" panose="020B0502020202020204" pitchFamily="34" charset="0"/>
              </a:rPr>
              <a:t> 24 </a:t>
            </a:r>
            <a:r>
              <a:rPr lang="en-GB" sz="2800" dirty="0" err="1">
                <a:solidFill>
                  <a:srgbClr val="002060"/>
                </a:solidFill>
                <a:latin typeface="Century Gothic" panose="020B0502020202020204" pitchFamily="34" charset="0"/>
              </a:rPr>
              <a:t>janvier</a:t>
            </a:r>
            <a:r>
              <a:rPr lang="en-GB" sz="2800" dirty="0">
                <a:solidFill>
                  <a:srgbClr val="002060"/>
                </a:solidFill>
                <a:latin typeface="Century Gothic" panose="020B0502020202020204" pitchFamily="34" charset="0"/>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A473E3C-29D0-40EC-8D6D-0533C3A39842}"/>
              </a:ext>
            </a:extLst>
          </p:cNvPr>
          <p:cNvSpPr txBox="1"/>
          <p:nvPr/>
        </p:nvSpPr>
        <p:spPr>
          <a:xfrm>
            <a:off x="106018" y="5618644"/>
            <a:ext cx="75950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birthday is </a:t>
            </a:r>
            <a:r>
              <a:rPr kumimoji="0" lang="en-GB" sz="24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r>
              <a:rPr kumimoji="0" lang="en-GB" sz="24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Sunday 24</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January </a:t>
            </a:r>
            <a:b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 this</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year)</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26F93163-E929-4A61-BBEA-E05E09914340}"/>
              </a:ext>
            </a:extLst>
          </p:cNvPr>
          <p:cNvSpPr txBox="1"/>
          <p:nvPr/>
        </p:nvSpPr>
        <p:spPr>
          <a:xfrm>
            <a:off x="106018" y="2778078"/>
            <a:ext cx="57182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175DA41E-B47F-43AD-A0FB-DA2B0A7ED85B}"/>
              </a:ext>
            </a:extLst>
          </p:cNvPr>
          <p:cNvSpPr txBox="1"/>
          <p:nvPr/>
        </p:nvSpPr>
        <p:spPr>
          <a:xfrm>
            <a:off x="106018" y="3330131"/>
            <a:ext cx="62488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birthday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r>
              <a:rPr kumimoji="0" lang="en-GB" sz="24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19</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August.</a:t>
            </a:r>
          </a:p>
        </p:txBody>
      </p:sp>
      <p:sp>
        <p:nvSpPr>
          <p:cNvPr id="13" name="TextBox 12">
            <a:extLst>
              <a:ext uri="{FF2B5EF4-FFF2-40B4-BE49-F238E27FC236}">
                <a16:creationId xmlns:a16="http://schemas.microsoft.com/office/drawing/2014/main" id="{24D681B7-9F9B-40BC-B54D-6DB0F533E0E7}"/>
              </a:ext>
            </a:extLst>
          </p:cNvPr>
          <p:cNvSpPr txBox="1"/>
          <p:nvPr/>
        </p:nvSpPr>
        <p:spPr>
          <a:xfrm>
            <a:off x="106018" y="4467811"/>
            <a:ext cx="683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dates </a:t>
            </a:r>
            <a:r>
              <a:rPr kumimoji="0" lang="en-GB" sz="280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days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don’t use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6" name="Group 5">
            <a:extLst>
              <a:ext uri="{FF2B5EF4-FFF2-40B4-BE49-F238E27FC236}">
                <a16:creationId xmlns:a16="http://schemas.microsoft.com/office/drawing/2014/main" id="{59DCE000-0967-42B1-97DD-0629A26FBCB6}"/>
              </a:ext>
            </a:extLst>
          </p:cNvPr>
          <p:cNvGrpSpPr/>
          <p:nvPr/>
        </p:nvGrpSpPr>
        <p:grpSpPr>
          <a:xfrm>
            <a:off x="8895313" y="4049387"/>
            <a:ext cx="3064129" cy="2674820"/>
            <a:chOff x="7190302" y="4058728"/>
            <a:chExt cx="3064129" cy="2674820"/>
          </a:xfrm>
        </p:grpSpPr>
        <p:pic>
          <p:nvPicPr>
            <p:cNvPr id="4" name="Picture 3" descr="Calendar&#10;&#10;Description automatically generated">
              <a:extLst>
                <a:ext uri="{FF2B5EF4-FFF2-40B4-BE49-F238E27FC236}">
                  <a16:creationId xmlns:a16="http://schemas.microsoft.com/office/drawing/2014/main" id="{EC64F6B7-D070-488E-9501-5763133AE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302" y="4058728"/>
              <a:ext cx="2936337" cy="2674820"/>
            </a:xfrm>
            <a:prstGeom prst="rect">
              <a:avLst/>
            </a:prstGeom>
          </p:spPr>
        </p:pic>
        <p:sp>
          <p:nvSpPr>
            <p:cNvPr id="5" name="Explosion: 8 Points 4">
              <a:extLst>
                <a:ext uri="{FF2B5EF4-FFF2-40B4-BE49-F238E27FC236}">
                  <a16:creationId xmlns:a16="http://schemas.microsoft.com/office/drawing/2014/main" id="{96A1C87D-3A74-41CD-8AD2-C57B0E39D7EE}"/>
                </a:ext>
              </a:extLst>
            </p:cNvPr>
            <p:cNvSpPr/>
            <p:nvPr/>
          </p:nvSpPr>
          <p:spPr>
            <a:xfrm>
              <a:off x="9411577" y="5705631"/>
              <a:ext cx="840373" cy="654284"/>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xplosion: 8 Points 16">
              <a:extLst>
                <a:ext uri="{FF2B5EF4-FFF2-40B4-BE49-F238E27FC236}">
                  <a16:creationId xmlns:a16="http://schemas.microsoft.com/office/drawing/2014/main" id="{35DE5603-2F28-4B19-AE96-98DA1C5C57B6}"/>
                </a:ext>
              </a:extLst>
            </p:cNvPr>
            <p:cNvSpPr/>
            <p:nvPr/>
          </p:nvSpPr>
          <p:spPr>
            <a:xfrm>
              <a:off x="9414058" y="5753167"/>
              <a:ext cx="840373" cy="654284"/>
            </a:xfrm>
            <a:prstGeom prst="irregularSeal1">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9F5F4EBD-8DB9-46F9-9BA6-989480C4F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8863" y="1949390"/>
            <a:ext cx="1872900" cy="1827541"/>
          </a:xfrm>
          <a:prstGeom prst="rect">
            <a:avLst/>
          </a:prstGeom>
        </p:spPr>
      </p:pic>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8" name="Google Shape;167;p2">
            <a:extLst>
              <a:ext uri="{FF2B5EF4-FFF2-40B4-BE49-F238E27FC236}">
                <a16:creationId xmlns:a16="http://schemas.microsoft.com/office/drawing/2014/main" id="{902E972D-C34D-455A-AF67-2812DC919E8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2" name="Table 7">
            <a:extLst>
              <a:ext uri="{FF2B5EF4-FFF2-40B4-BE49-F238E27FC236}">
                <a16:creationId xmlns:a16="http://schemas.microsoft.com/office/drawing/2014/main" id="{62A732A4-D7F6-4FD7-8EAD-1A51F3B178E2}"/>
              </a:ext>
            </a:extLst>
          </p:cNvPr>
          <p:cNvGraphicFramePr>
            <a:graphicFrameLocks noGrp="1"/>
          </p:cNvGraphicFramePr>
          <p:nvPr/>
        </p:nvGraphicFramePr>
        <p:xfrm>
          <a:off x="2048166" y="1871678"/>
          <a:ext cx="8634624" cy="4621989"/>
        </p:xfrm>
        <a:graphic>
          <a:graphicData uri="http://schemas.openxmlformats.org/drawingml/2006/table">
            <a:tbl>
              <a:tblPr firstRow="1" bandRow="1"/>
              <a:tblGrid>
                <a:gridCol w="2212542">
                  <a:extLst>
                    <a:ext uri="{9D8B030D-6E8A-4147-A177-3AD203B41FA5}">
                      <a16:colId xmlns:a16="http://schemas.microsoft.com/office/drawing/2014/main" val="797485281"/>
                    </a:ext>
                  </a:extLst>
                </a:gridCol>
                <a:gridCol w="2916400">
                  <a:extLst>
                    <a:ext uri="{9D8B030D-6E8A-4147-A177-3AD203B41FA5}">
                      <a16:colId xmlns:a16="http://schemas.microsoft.com/office/drawing/2014/main" val="732279396"/>
                    </a:ext>
                  </a:extLst>
                </a:gridCol>
                <a:gridCol w="3505682">
                  <a:extLst>
                    <a:ext uri="{9D8B030D-6E8A-4147-A177-3AD203B41FA5}">
                      <a16:colId xmlns:a16="http://schemas.microsoft.com/office/drawing/2014/main" val="2218309923"/>
                    </a:ext>
                  </a:extLst>
                </a:gridCol>
              </a:tblGrid>
              <a:tr h="82111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a:solidFill>
                            <a:srgbClr val="002060"/>
                          </a:solidFill>
                          <a:latin typeface="Century Gothic" panose="020B0502020202020204" pitchFamily="34" charset="0"/>
                        </a:rPr>
                        <a:t>jour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a:solidFill>
                            <a:srgbClr val="002060"/>
                          </a:solidFill>
                          <a:latin typeface="Century Gothic" panose="020B0502020202020204" pitchFamily="34" charset="0"/>
                        </a:rPr>
                        <a:t>date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err="1">
                          <a:solidFill>
                            <a:srgbClr val="002060"/>
                          </a:solidFill>
                          <a:latin typeface="Century Gothic" panose="020B0502020202020204" pitchFamily="34" charset="0"/>
                        </a:rPr>
                        <a:t>mois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194222"/>
                  </a:ext>
                </a:extLst>
              </a:tr>
              <a:tr h="62167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7493785"/>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8602963"/>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0043931"/>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2485344"/>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7544622"/>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975557"/>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4055914"/>
                  </a:ext>
                </a:extLst>
              </a:tr>
            </a:tbl>
          </a:graphicData>
        </a:graphic>
      </p:graphicFrame>
      <p:sp>
        <p:nvSpPr>
          <p:cNvPr id="43" name="TextBox 42">
            <a:extLst>
              <a:ext uri="{FF2B5EF4-FFF2-40B4-BE49-F238E27FC236}">
                <a16:creationId xmlns:a16="http://schemas.microsoft.com/office/drawing/2014/main" id="{6C5CDFAF-AF33-477B-BBF3-0621FB5AA22C}"/>
              </a:ext>
            </a:extLst>
          </p:cNvPr>
          <p:cNvSpPr txBox="1"/>
          <p:nvPr/>
        </p:nvSpPr>
        <p:spPr>
          <a:xfrm>
            <a:off x="5380168" y="278919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18</a:t>
            </a:r>
          </a:p>
        </p:txBody>
      </p:sp>
      <p:sp>
        <p:nvSpPr>
          <p:cNvPr id="44" name="TextBox 43">
            <a:extLst>
              <a:ext uri="{FF2B5EF4-FFF2-40B4-BE49-F238E27FC236}">
                <a16:creationId xmlns:a16="http://schemas.microsoft.com/office/drawing/2014/main" id="{AAFD7712-6FD9-4E1E-9CFA-141F0A2773D2}"/>
              </a:ext>
            </a:extLst>
          </p:cNvPr>
          <p:cNvSpPr txBox="1"/>
          <p:nvPr/>
        </p:nvSpPr>
        <p:spPr>
          <a:xfrm>
            <a:off x="5429491" y="33726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27</a:t>
            </a:r>
          </a:p>
        </p:txBody>
      </p:sp>
      <p:sp>
        <p:nvSpPr>
          <p:cNvPr id="45" name="TextBox 44">
            <a:extLst>
              <a:ext uri="{FF2B5EF4-FFF2-40B4-BE49-F238E27FC236}">
                <a16:creationId xmlns:a16="http://schemas.microsoft.com/office/drawing/2014/main" id="{751772FD-379D-4E1B-B4BF-3634BFFC33FF}"/>
              </a:ext>
            </a:extLst>
          </p:cNvPr>
          <p:cNvSpPr txBox="1"/>
          <p:nvPr/>
        </p:nvSpPr>
        <p:spPr>
          <a:xfrm>
            <a:off x="5380168" y="390538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11</a:t>
            </a:r>
          </a:p>
        </p:txBody>
      </p:sp>
      <p:sp>
        <p:nvSpPr>
          <p:cNvPr id="46" name="TextBox 45">
            <a:extLst>
              <a:ext uri="{FF2B5EF4-FFF2-40B4-BE49-F238E27FC236}">
                <a16:creationId xmlns:a16="http://schemas.microsoft.com/office/drawing/2014/main" id="{CFADEAC0-EAC6-489C-AB24-A09F34D95542}"/>
              </a:ext>
            </a:extLst>
          </p:cNvPr>
          <p:cNvSpPr txBox="1"/>
          <p:nvPr/>
        </p:nvSpPr>
        <p:spPr>
          <a:xfrm>
            <a:off x="5372458" y="4418408"/>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16</a:t>
            </a:r>
          </a:p>
        </p:txBody>
      </p:sp>
      <p:sp>
        <p:nvSpPr>
          <p:cNvPr id="47" name="TextBox 46">
            <a:extLst>
              <a:ext uri="{FF2B5EF4-FFF2-40B4-BE49-F238E27FC236}">
                <a16:creationId xmlns:a16="http://schemas.microsoft.com/office/drawing/2014/main" id="{2D98FC3F-2053-4255-AF19-9AC851014C39}"/>
              </a:ext>
            </a:extLst>
          </p:cNvPr>
          <p:cNvSpPr txBox="1"/>
          <p:nvPr/>
        </p:nvSpPr>
        <p:spPr>
          <a:xfrm>
            <a:off x="5372457" y="494369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12</a:t>
            </a:r>
          </a:p>
        </p:txBody>
      </p:sp>
      <p:sp>
        <p:nvSpPr>
          <p:cNvPr id="48" name="TextBox 47">
            <a:extLst>
              <a:ext uri="{FF2B5EF4-FFF2-40B4-BE49-F238E27FC236}">
                <a16:creationId xmlns:a16="http://schemas.microsoft.com/office/drawing/2014/main" id="{72A13136-ED9E-4D1E-A0AC-651610D8986A}"/>
              </a:ext>
            </a:extLst>
          </p:cNvPr>
          <p:cNvSpPr txBox="1"/>
          <p:nvPr/>
        </p:nvSpPr>
        <p:spPr>
          <a:xfrm>
            <a:off x="5405501" y="539658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28</a:t>
            </a:r>
          </a:p>
        </p:txBody>
      </p:sp>
      <p:sp>
        <p:nvSpPr>
          <p:cNvPr id="49" name="TextBox 48">
            <a:extLst>
              <a:ext uri="{FF2B5EF4-FFF2-40B4-BE49-F238E27FC236}">
                <a16:creationId xmlns:a16="http://schemas.microsoft.com/office/drawing/2014/main" id="{E270E00E-B734-4A01-A9BB-79423B0CFD66}"/>
              </a:ext>
            </a:extLst>
          </p:cNvPr>
          <p:cNvSpPr txBox="1"/>
          <p:nvPr/>
        </p:nvSpPr>
        <p:spPr>
          <a:xfrm>
            <a:off x="5393286" y="592361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15</a:t>
            </a:r>
          </a:p>
        </p:txBody>
      </p:sp>
      <p:sp>
        <p:nvSpPr>
          <p:cNvPr id="50" name="Rectangle 49">
            <a:hlinkClick r:id="" action="ppaction://noaction">
              <a:snd r:embed="rId4" name="FU_s7_exemple_beep.wav"/>
            </a:hlinkClick>
            <a:extLst>
              <a:ext uri="{FF2B5EF4-FFF2-40B4-BE49-F238E27FC236}">
                <a16:creationId xmlns:a16="http://schemas.microsoft.com/office/drawing/2014/main" id="{F56CAF2F-11DF-441E-87C4-ADEF7AE267B5}"/>
              </a:ext>
            </a:extLst>
          </p:cNvPr>
          <p:cNvSpPr/>
          <p:nvPr/>
        </p:nvSpPr>
        <p:spPr>
          <a:xfrm>
            <a:off x="1357724" y="2895910"/>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1" name="Rectangle 50">
            <a:hlinkClick r:id="" action="ppaction://noaction">
              <a:snd r:embed="rId5" name="FU_s7_1_beeped.wav"/>
            </a:hlinkClick>
            <a:extLst>
              <a:ext uri="{FF2B5EF4-FFF2-40B4-BE49-F238E27FC236}">
                <a16:creationId xmlns:a16="http://schemas.microsoft.com/office/drawing/2014/main" id="{2AE5E739-B852-4DFC-BDD3-3E5B2AD14B22}"/>
              </a:ext>
            </a:extLst>
          </p:cNvPr>
          <p:cNvSpPr/>
          <p:nvPr/>
        </p:nvSpPr>
        <p:spPr>
          <a:xfrm>
            <a:off x="1357723" y="3451727"/>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2" name="Rectangle 51">
            <a:hlinkClick r:id="" action="ppaction://noaction">
              <a:snd r:embed="rId6" name="FU_s7_2_beeped.wav"/>
            </a:hlinkClick>
            <a:extLst>
              <a:ext uri="{FF2B5EF4-FFF2-40B4-BE49-F238E27FC236}">
                <a16:creationId xmlns:a16="http://schemas.microsoft.com/office/drawing/2014/main" id="{391BA425-1FFF-4FCA-8BB2-04C08A3E48A4}"/>
              </a:ext>
            </a:extLst>
          </p:cNvPr>
          <p:cNvSpPr/>
          <p:nvPr/>
        </p:nvSpPr>
        <p:spPr>
          <a:xfrm>
            <a:off x="1357723" y="3965955"/>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Rectangle 52">
            <a:hlinkClick r:id="" action="ppaction://noaction">
              <a:snd r:embed="rId7" name="FU_s7_3_beep.wav"/>
            </a:hlinkClick>
            <a:extLst>
              <a:ext uri="{FF2B5EF4-FFF2-40B4-BE49-F238E27FC236}">
                <a16:creationId xmlns:a16="http://schemas.microsoft.com/office/drawing/2014/main" id="{4AFC104F-9A0B-44D2-BD62-9BC9EDB8ECC3}"/>
              </a:ext>
            </a:extLst>
          </p:cNvPr>
          <p:cNvSpPr/>
          <p:nvPr/>
        </p:nvSpPr>
        <p:spPr>
          <a:xfrm>
            <a:off x="1357722" y="4480183"/>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Rectangle 53">
            <a:hlinkClick r:id="" action="ppaction://noaction">
              <a:snd r:embed="rId8" name="FU_s7_4_beep.wav"/>
            </a:hlinkClick>
            <a:extLst>
              <a:ext uri="{FF2B5EF4-FFF2-40B4-BE49-F238E27FC236}">
                <a16:creationId xmlns:a16="http://schemas.microsoft.com/office/drawing/2014/main" id="{FC068900-57FF-4C73-BAD8-6655B9FE1542}"/>
              </a:ext>
            </a:extLst>
          </p:cNvPr>
          <p:cNvSpPr/>
          <p:nvPr/>
        </p:nvSpPr>
        <p:spPr>
          <a:xfrm>
            <a:off x="1357722" y="49944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5" name="Rectangle 54">
            <a:hlinkClick r:id="" action="ppaction://noaction">
              <a:snd r:embed="rId9" name="FU_s7_5_beep.wav"/>
            </a:hlinkClick>
            <a:extLst>
              <a:ext uri="{FF2B5EF4-FFF2-40B4-BE49-F238E27FC236}">
                <a16:creationId xmlns:a16="http://schemas.microsoft.com/office/drawing/2014/main" id="{49D831F4-0A4D-4B8B-AF48-4DC59613C45C}"/>
              </a:ext>
            </a:extLst>
          </p:cNvPr>
          <p:cNvSpPr/>
          <p:nvPr/>
        </p:nvSpPr>
        <p:spPr>
          <a:xfrm>
            <a:off x="1357722" y="55187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6" name="Rectangle 55">
            <a:hlinkClick r:id="" action="ppaction://noaction">
              <a:snd r:embed="rId10" name="FU_s7_6_beep.wav"/>
            </a:hlinkClick>
            <a:extLst>
              <a:ext uri="{FF2B5EF4-FFF2-40B4-BE49-F238E27FC236}">
                <a16:creationId xmlns:a16="http://schemas.microsoft.com/office/drawing/2014/main" id="{51F98251-F7DD-42CE-B24F-50BDBA32289D}"/>
              </a:ext>
            </a:extLst>
          </p:cNvPr>
          <p:cNvSpPr/>
          <p:nvPr/>
        </p:nvSpPr>
        <p:spPr>
          <a:xfrm>
            <a:off x="1357722" y="60430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7" name="TextBox 56">
            <a:extLst>
              <a:ext uri="{FF2B5EF4-FFF2-40B4-BE49-F238E27FC236}">
                <a16:creationId xmlns:a16="http://schemas.microsoft.com/office/drawing/2014/main" id="{C58E07DC-419F-4E75-A6FB-E0A40D342164}"/>
              </a:ext>
            </a:extLst>
          </p:cNvPr>
          <p:cNvSpPr txBox="1"/>
          <p:nvPr/>
        </p:nvSpPr>
        <p:spPr>
          <a:xfrm>
            <a:off x="7780625" y="274310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September</a:t>
            </a:r>
          </a:p>
        </p:txBody>
      </p:sp>
      <p:sp>
        <p:nvSpPr>
          <p:cNvPr id="58" name="TextBox 57">
            <a:extLst>
              <a:ext uri="{FF2B5EF4-FFF2-40B4-BE49-F238E27FC236}">
                <a16:creationId xmlns:a16="http://schemas.microsoft.com/office/drawing/2014/main" id="{B39991E8-D8B1-4386-8742-F42EE4106791}"/>
              </a:ext>
            </a:extLst>
          </p:cNvPr>
          <p:cNvSpPr txBox="1"/>
          <p:nvPr/>
        </p:nvSpPr>
        <p:spPr>
          <a:xfrm>
            <a:off x="7805056" y="3317034"/>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June</a:t>
            </a:r>
          </a:p>
        </p:txBody>
      </p:sp>
      <p:sp>
        <p:nvSpPr>
          <p:cNvPr id="59" name="TextBox 58">
            <a:extLst>
              <a:ext uri="{FF2B5EF4-FFF2-40B4-BE49-F238E27FC236}">
                <a16:creationId xmlns:a16="http://schemas.microsoft.com/office/drawing/2014/main" id="{EA45AF2A-B0DE-40F1-9A14-7EC14593943A}"/>
              </a:ext>
            </a:extLst>
          </p:cNvPr>
          <p:cNvSpPr txBox="1"/>
          <p:nvPr/>
        </p:nvSpPr>
        <p:spPr>
          <a:xfrm>
            <a:off x="7772915" y="3830053"/>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October</a:t>
            </a:r>
          </a:p>
        </p:txBody>
      </p:sp>
      <p:sp>
        <p:nvSpPr>
          <p:cNvPr id="60" name="TextBox 59">
            <a:extLst>
              <a:ext uri="{FF2B5EF4-FFF2-40B4-BE49-F238E27FC236}">
                <a16:creationId xmlns:a16="http://schemas.microsoft.com/office/drawing/2014/main" id="{1F1E7D5C-F343-4F7E-8767-605D5F8CABD0}"/>
              </a:ext>
            </a:extLst>
          </p:cNvPr>
          <p:cNvSpPr txBox="1"/>
          <p:nvPr/>
        </p:nvSpPr>
        <p:spPr>
          <a:xfrm>
            <a:off x="7792840" y="434433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April</a:t>
            </a:r>
          </a:p>
        </p:txBody>
      </p:sp>
      <p:sp>
        <p:nvSpPr>
          <p:cNvPr id="61" name="TextBox 60">
            <a:extLst>
              <a:ext uri="{FF2B5EF4-FFF2-40B4-BE49-F238E27FC236}">
                <a16:creationId xmlns:a16="http://schemas.microsoft.com/office/drawing/2014/main" id="{B364047E-CDEC-4FDC-8308-8A1CE528595B}"/>
              </a:ext>
            </a:extLst>
          </p:cNvPr>
          <p:cNvSpPr txBox="1"/>
          <p:nvPr/>
        </p:nvSpPr>
        <p:spPr>
          <a:xfrm>
            <a:off x="7792839" y="4928967"/>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August</a:t>
            </a:r>
          </a:p>
        </p:txBody>
      </p:sp>
      <p:sp>
        <p:nvSpPr>
          <p:cNvPr id="62" name="TextBox 61">
            <a:extLst>
              <a:ext uri="{FF2B5EF4-FFF2-40B4-BE49-F238E27FC236}">
                <a16:creationId xmlns:a16="http://schemas.microsoft.com/office/drawing/2014/main" id="{72E5E32E-4DD9-4B84-BA3C-A9E68A888B0F}"/>
              </a:ext>
            </a:extLst>
          </p:cNvPr>
          <p:cNvSpPr txBox="1"/>
          <p:nvPr/>
        </p:nvSpPr>
        <p:spPr>
          <a:xfrm>
            <a:off x="7813669" y="544342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December</a:t>
            </a:r>
          </a:p>
        </p:txBody>
      </p:sp>
      <p:sp>
        <p:nvSpPr>
          <p:cNvPr id="63" name="TextBox 62">
            <a:extLst>
              <a:ext uri="{FF2B5EF4-FFF2-40B4-BE49-F238E27FC236}">
                <a16:creationId xmlns:a16="http://schemas.microsoft.com/office/drawing/2014/main" id="{44062AF1-281D-4507-8B56-A4EC386807F3}"/>
              </a:ext>
            </a:extLst>
          </p:cNvPr>
          <p:cNvSpPr txBox="1"/>
          <p:nvPr/>
        </p:nvSpPr>
        <p:spPr>
          <a:xfrm>
            <a:off x="7834499" y="595953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May</a:t>
            </a:r>
          </a:p>
        </p:txBody>
      </p:sp>
      <p:sp>
        <p:nvSpPr>
          <p:cNvPr id="64" name="Rectangle 63">
            <a:hlinkClick r:id="" action="ppaction://noaction">
              <a:snd r:embed="rId11" name="FU_s7_exemple.wav"/>
            </a:hlinkClick>
            <a:extLst>
              <a:ext uri="{FF2B5EF4-FFF2-40B4-BE49-F238E27FC236}">
                <a16:creationId xmlns:a16="http://schemas.microsoft.com/office/drawing/2014/main" id="{C2473FC5-2F2B-4E27-A783-FD265DC33390}"/>
              </a:ext>
            </a:extLst>
          </p:cNvPr>
          <p:cNvSpPr/>
          <p:nvPr/>
        </p:nvSpPr>
        <p:spPr>
          <a:xfrm>
            <a:off x="672046" y="2895910"/>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5" name="Rectangle 64">
            <a:hlinkClick r:id="" action="ppaction://noaction">
              <a:snd r:embed="rId12" name="FU_s7_1.wav"/>
            </a:hlinkClick>
            <a:extLst>
              <a:ext uri="{FF2B5EF4-FFF2-40B4-BE49-F238E27FC236}">
                <a16:creationId xmlns:a16="http://schemas.microsoft.com/office/drawing/2014/main" id="{B33139A8-D8F0-43B8-9464-47F4C2A5E8BC}"/>
              </a:ext>
            </a:extLst>
          </p:cNvPr>
          <p:cNvSpPr/>
          <p:nvPr/>
        </p:nvSpPr>
        <p:spPr>
          <a:xfrm>
            <a:off x="672045" y="3451727"/>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6" name="Rectangle 65">
            <a:hlinkClick r:id="" action="ppaction://noaction">
              <a:snd r:embed="rId13" name="FU_s7_2.wav"/>
            </a:hlinkClick>
            <a:extLst>
              <a:ext uri="{FF2B5EF4-FFF2-40B4-BE49-F238E27FC236}">
                <a16:creationId xmlns:a16="http://schemas.microsoft.com/office/drawing/2014/main" id="{61E97B69-821D-45CC-A356-0BE7ED20A5B5}"/>
              </a:ext>
            </a:extLst>
          </p:cNvPr>
          <p:cNvSpPr/>
          <p:nvPr/>
        </p:nvSpPr>
        <p:spPr>
          <a:xfrm>
            <a:off x="672045" y="3965955"/>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7" name="Rectangle 66">
            <a:hlinkClick r:id="" action="ppaction://noaction">
              <a:snd r:embed="rId14" name="FU_s7_3.wav"/>
            </a:hlinkClick>
            <a:extLst>
              <a:ext uri="{FF2B5EF4-FFF2-40B4-BE49-F238E27FC236}">
                <a16:creationId xmlns:a16="http://schemas.microsoft.com/office/drawing/2014/main" id="{9E8A9277-DF13-4608-8096-A319813ABF80}"/>
              </a:ext>
            </a:extLst>
          </p:cNvPr>
          <p:cNvSpPr/>
          <p:nvPr/>
        </p:nvSpPr>
        <p:spPr>
          <a:xfrm>
            <a:off x="672044" y="4480183"/>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8" name="Rectangle 67">
            <a:hlinkClick r:id="" action="ppaction://noaction">
              <a:snd r:embed="rId15" name="FU_s7_4.wav"/>
            </a:hlinkClick>
            <a:extLst>
              <a:ext uri="{FF2B5EF4-FFF2-40B4-BE49-F238E27FC236}">
                <a16:creationId xmlns:a16="http://schemas.microsoft.com/office/drawing/2014/main" id="{0135AF1C-6BF7-41C7-A138-DB11DE3FBADC}"/>
              </a:ext>
            </a:extLst>
          </p:cNvPr>
          <p:cNvSpPr/>
          <p:nvPr/>
        </p:nvSpPr>
        <p:spPr>
          <a:xfrm>
            <a:off x="672044" y="49944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9" name="Rectangle 68">
            <a:hlinkClick r:id="" action="ppaction://noaction">
              <a:snd r:embed="rId16" name="FU_s7_5.wav"/>
            </a:hlinkClick>
            <a:extLst>
              <a:ext uri="{FF2B5EF4-FFF2-40B4-BE49-F238E27FC236}">
                <a16:creationId xmlns:a16="http://schemas.microsoft.com/office/drawing/2014/main" id="{45AD819A-E080-4210-A8E9-D1522333EE61}"/>
              </a:ext>
            </a:extLst>
          </p:cNvPr>
          <p:cNvSpPr/>
          <p:nvPr/>
        </p:nvSpPr>
        <p:spPr>
          <a:xfrm>
            <a:off x="672044" y="55187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0" name="Rectangle 69">
            <a:hlinkClick r:id="" action="ppaction://noaction">
              <a:snd r:embed="rId17" name="FU_s7_6.wav"/>
            </a:hlinkClick>
            <a:extLst>
              <a:ext uri="{FF2B5EF4-FFF2-40B4-BE49-F238E27FC236}">
                <a16:creationId xmlns:a16="http://schemas.microsoft.com/office/drawing/2014/main" id="{1D5632E0-A25A-40BC-8908-2AAD4C8CA500}"/>
              </a:ext>
            </a:extLst>
          </p:cNvPr>
          <p:cNvSpPr/>
          <p:nvPr/>
        </p:nvSpPr>
        <p:spPr>
          <a:xfrm>
            <a:off x="672044" y="60430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71" name="Picture 70" descr="Icon&#10;&#10;Description automatically generated">
            <a:extLst>
              <a:ext uri="{FF2B5EF4-FFF2-40B4-BE49-F238E27FC236}">
                <a16:creationId xmlns:a16="http://schemas.microsoft.com/office/drawing/2014/main" id="{C3AA66FB-7703-47A7-89C2-808C1A89BE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8954" y="2789193"/>
            <a:ext cx="465254" cy="530599"/>
          </a:xfrm>
          <a:prstGeom prst="rect">
            <a:avLst/>
          </a:prstGeom>
        </p:spPr>
      </p:pic>
      <p:pic>
        <p:nvPicPr>
          <p:cNvPr id="72" name="Google Shape;293;p7" descr="green checkmark">
            <a:extLst>
              <a:ext uri="{FF2B5EF4-FFF2-40B4-BE49-F238E27FC236}">
                <a16:creationId xmlns:a16="http://schemas.microsoft.com/office/drawing/2014/main" id="{9BCFA9D0-F958-40E7-88F8-618B4D138800}"/>
              </a:ext>
            </a:extLst>
          </p:cNvPr>
          <p:cNvPicPr preferRelativeResize="0"/>
          <p:nvPr/>
        </p:nvPicPr>
        <p:blipFill rotWithShape="1">
          <a:blip r:embed="rId19">
            <a:alphaModFix/>
          </a:blip>
          <a:srcRect/>
          <a:stretch/>
        </p:blipFill>
        <p:spPr>
          <a:xfrm>
            <a:off x="2964620" y="3372620"/>
            <a:ext cx="393921" cy="410335"/>
          </a:xfrm>
          <a:prstGeom prst="rect">
            <a:avLst/>
          </a:prstGeom>
          <a:noFill/>
          <a:ln>
            <a:noFill/>
          </a:ln>
        </p:spPr>
      </p:pic>
      <p:pic>
        <p:nvPicPr>
          <p:cNvPr id="73" name="Google Shape;293;p7" descr="green checkmark">
            <a:extLst>
              <a:ext uri="{FF2B5EF4-FFF2-40B4-BE49-F238E27FC236}">
                <a16:creationId xmlns:a16="http://schemas.microsoft.com/office/drawing/2014/main" id="{918F6C1E-4228-4F16-8BEA-C9A88644D897}"/>
              </a:ext>
            </a:extLst>
          </p:cNvPr>
          <p:cNvPicPr preferRelativeResize="0"/>
          <p:nvPr/>
        </p:nvPicPr>
        <p:blipFill rotWithShape="1">
          <a:blip r:embed="rId19">
            <a:alphaModFix/>
          </a:blip>
          <a:srcRect/>
          <a:stretch/>
        </p:blipFill>
        <p:spPr>
          <a:xfrm>
            <a:off x="2964619" y="3928226"/>
            <a:ext cx="393921" cy="410335"/>
          </a:xfrm>
          <a:prstGeom prst="rect">
            <a:avLst/>
          </a:prstGeom>
          <a:noFill/>
          <a:ln>
            <a:noFill/>
          </a:ln>
        </p:spPr>
      </p:pic>
      <p:pic>
        <p:nvPicPr>
          <p:cNvPr id="74" name="Google Shape;293;p7" descr="green checkmark">
            <a:extLst>
              <a:ext uri="{FF2B5EF4-FFF2-40B4-BE49-F238E27FC236}">
                <a16:creationId xmlns:a16="http://schemas.microsoft.com/office/drawing/2014/main" id="{714E0AA4-CE54-49AF-B22E-5DBDA66C2C04}"/>
              </a:ext>
            </a:extLst>
          </p:cNvPr>
          <p:cNvPicPr preferRelativeResize="0"/>
          <p:nvPr/>
        </p:nvPicPr>
        <p:blipFill rotWithShape="1">
          <a:blip r:embed="rId19">
            <a:alphaModFix/>
          </a:blip>
          <a:srcRect/>
          <a:stretch/>
        </p:blipFill>
        <p:spPr>
          <a:xfrm>
            <a:off x="2964618" y="4954108"/>
            <a:ext cx="393921" cy="410335"/>
          </a:xfrm>
          <a:prstGeom prst="rect">
            <a:avLst/>
          </a:prstGeom>
          <a:noFill/>
          <a:ln>
            <a:noFill/>
          </a:ln>
        </p:spPr>
      </p:pic>
      <p:pic>
        <p:nvPicPr>
          <p:cNvPr id="75" name="Picture 74" descr="Icon&#10;&#10;Description automatically generated">
            <a:extLst>
              <a:ext uri="{FF2B5EF4-FFF2-40B4-BE49-F238E27FC236}">
                <a16:creationId xmlns:a16="http://schemas.microsoft.com/office/drawing/2014/main" id="{CE475F07-B173-4DBC-BD39-4A3B58D1B9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8951" y="4411029"/>
            <a:ext cx="465254" cy="530599"/>
          </a:xfrm>
          <a:prstGeom prst="rect">
            <a:avLst/>
          </a:prstGeom>
        </p:spPr>
      </p:pic>
      <p:pic>
        <p:nvPicPr>
          <p:cNvPr id="76" name="Picture 75" descr="Icon&#10;&#10;Description automatically generated">
            <a:extLst>
              <a:ext uri="{FF2B5EF4-FFF2-40B4-BE49-F238E27FC236}">
                <a16:creationId xmlns:a16="http://schemas.microsoft.com/office/drawing/2014/main" id="{17FBEF69-C2B5-4239-9813-07CCF50323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7542" y="5426645"/>
            <a:ext cx="465254" cy="530599"/>
          </a:xfrm>
          <a:prstGeom prst="rect">
            <a:avLst/>
          </a:prstGeom>
        </p:spPr>
      </p:pic>
      <p:pic>
        <p:nvPicPr>
          <p:cNvPr id="77" name="Picture 76" descr="Icon&#10;&#10;Description automatically generated">
            <a:extLst>
              <a:ext uri="{FF2B5EF4-FFF2-40B4-BE49-F238E27FC236}">
                <a16:creationId xmlns:a16="http://schemas.microsoft.com/office/drawing/2014/main" id="{FAF43F86-67AE-48E8-8FD2-1F49A95561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0202" y="5989482"/>
            <a:ext cx="465254" cy="530599"/>
          </a:xfrm>
          <a:prstGeom prst="rect">
            <a:avLst/>
          </a:prstGeom>
        </p:spPr>
      </p:pic>
      <p:sp>
        <p:nvSpPr>
          <p:cNvPr id="78" name="Title 1">
            <a:hlinkClick r:id="" action="ppaction://noaction">
              <a:snd r:embed="rId20" name="FU_s7_cest_quand.wav"/>
            </a:hlinkClick>
            <a:extLst>
              <a:ext uri="{FF2B5EF4-FFF2-40B4-BE49-F238E27FC236}">
                <a16:creationId xmlns:a16="http://schemas.microsoft.com/office/drawing/2014/main" id="{C15D8CC1-DA5F-4602-A4CC-0FB32001EFE2}"/>
              </a:ext>
            </a:extLst>
          </p:cNvPr>
          <p:cNvSpPr txBox="1">
            <a:spLocks/>
          </p:cNvSpPr>
          <p:nvPr/>
        </p:nvSpPr>
        <p:spPr>
          <a:xfrm>
            <a:off x="3133081" y="-4865"/>
            <a:ext cx="52578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C’est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quand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p>
        </p:txBody>
      </p:sp>
      <p:sp>
        <p:nvSpPr>
          <p:cNvPr id="79" name="TextBox 78">
            <a:extLst>
              <a:ext uri="{FF2B5EF4-FFF2-40B4-BE49-F238E27FC236}">
                <a16:creationId xmlns:a16="http://schemas.microsoft.com/office/drawing/2014/main" id="{5B51F1BF-8529-46D9-AAA3-05AA45FFA3A3}"/>
              </a:ext>
            </a:extLst>
          </p:cNvPr>
          <p:cNvSpPr txBox="1"/>
          <p:nvPr/>
        </p:nvSpPr>
        <p:spPr>
          <a:xfrm>
            <a:off x="123171" y="658427"/>
            <a:ext cx="102050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people mention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just the number and month?</a:t>
            </a:r>
          </a:p>
        </p:txBody>
      </p:sp>
      <p:pic>
        <p:nvPicPr>
          <p:cNvPr id="81" name="Graphic 80" descr="Teacher">
            <a:extLst>
              <a:ext uri="{FF2B5EF4-FFF2-40B4-BE49-F238E27FC236}">
                <a16:creationId xmlns:a16="http://schemas.microsoft.com/office/drawing/2014/main" id="{967511D5-21C7-43D1-A508-FD632E4371D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0" y="1109142"/>
            <a:ext cx="938182" cy="914400"/>
          </a:xfrm>
          <a:prstGeom prst="rect">
            <a:avLst/>
          </a:prstGeom>
        </p:spPr>
      </p:pic>
      <p:sp>
        <p:nvSpPr>
          <p:cNvPr id="82" name="Speech Bubble: Rectangle with Corners Rounded 81">
            <a:hlinkClick r:id="" action="ppaction://noaction">
              <a:snd r:embed="rId23" name="T1_W3F_6.2.wav"/>
            </a:hlinkClick>
            <a:extLst>
              <a:ext uri="{FF2B5EF4-FFF2-40B4-BE49-F238E27FC236}">
                <a16:creationId xmlns:a16="http://schemas.microsoft.com/office/drawing/2014/main" id="{51E7319A-82DA-43B9-A75C-5E2242AE6FC4}"/>
              </a:ext>
            </a:extLst>
          </p:cNvPr>
          <p:cNvSpPr/>
          <p:nvPr/>
        </p:nvSpPr>
        <p:spPr>
          <a:xfrm>
            <a:off x="938183" y="1177491"/>
            <a:ext cx="9744608"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83" name="CustomShape 7">
            <a:hlinkClick r:id="" action="ppaction://noaction">
              <a:snd r:embed="rId23" name="T1_W3F_6.2.wav"/>
            </a:hlinkClick>
            <a:extLst>
              <a:ext uri="{FF2B5EF4-FFF2-40B4-BE49-F238E27FC236}">
                <a16:creationId xmlns:a16="http://schemas.microsoft.com/office/drawing/2014/main" id="{50F24D89-C8AC-4AC8-93A5-DDDBF0370C16}"/>
              </a:ext>
            </a:extLst>
          </p:cNvPr>
          <p:cNvSpPr/>
          <p:nvPr/>
        </p:nvSpPr>
        <p:spPr>
          <a:xfrm>
            <a:off x="1041932" y="1260662"/>
            <a:ext cx="102454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1" normalizeH="0" baseline="0" noProof="0" dirty="0">
                <a:ln>
                  <a:noFill/>
                </a:ln>
                <a:solidFill>
                  <a:srgbClr val="002060"/>
                </a:solidFill>
                <a:effectLst/>
                <a:uLnTx/>
                <a:uFillTx/>
                <a:latin typeface="Century Gothic"/>
                <a:ea typeface="Century Gothic"/>
              </a:rPr>
              <a:t>Écoute et décide.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Puis</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écris</a:t>
            </a:r>
            <a:r>
              <a:rPr kumimoji="0" lang="en-GB" sz="2600" b="1" i="0" u="none" strike="noStrike" kern="1200" cap="none" spc="-1" normalizeH="0" baseline="0" noProof="0" dirty="0">
                <a:ln>
                  <a:noFill/>
                </a:ln>
                <a:solidFill>
                  <a:srgbClr val="002060"/>
                </a:solidFill>
                <a:effectLst/>
                <a:uLnTx/>
                <a:uFillTx/>
                <a:latin typeface="Century Gothic"/>
                <a:ea typeface="Century Gothic"/>
              </a:rPr>
              <a:t> la date et le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mois</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anglais</a:t>
            </a:r>
            <a:r>
              <a:rPr kumimoji="0" lang="en-GB" sz="2600" b="1" i="0" u="none" strike="noStrike" kern="1200" cap="none" spc="-1" normalizeH="0" baseline="0" noProof="0" dirty="0">
                <a:ln>
                  <a:noFill/>
                </a:ln>
                <a:solidFill>
                  <a:srgbClr val="002060"/>
                </a:solidFill>
                <a:effectLst/>
                <a:uLnTx/>
                <a:uFillTx/>
                <a:latin typeface="Century Gothic"/>
                <a:ea typeface="Century Gothic"/>
              </a:rPr>
              <a:t>.</a:t>
            </a:r>
            <a:endParaRPr kumimoji="0" lang="en-GB" sz="26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70851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additive="base">
                                        <p:cTn id="41" dur="500" fill="hold"/>
                                        <p:tgtEl>
                                          <p:spTgt spid="57"/>
                                        </p:tgtEl>
                                        <p:attrNameLst>
                                          <p:attrName>ppt_x</p:attrName>
                                        </p:attrNameLst>
                                      </p:cBhvr>
                                      <p:tavLst>
                                        <p:tav tm="0">
                                          <p:val>
                                            <p:strVal val="#ppt_x"/>
                                          </p:val>
                                        </p:tav>
                                        <p:tav tm="100000">
                                          <p:val>
                                            <p:strVal val="#ppt_x"/>
                                          </p:val>
                                        </p:tav>
                                      </p:tavLst>
                                    </p:anim>
                                    <p:anim calcmode="lin" valueType="num">
                                      <p:cBhvr additive="base">
                                        <p:cTn id="4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ppt_x"/>
                                          </p:val>
                                        </p:tav>
                                        <p:tav tm="100000">
                                          <p:val>
                                            <p:strVal val="#ppt_x"/>
                                          </p:val>
                                        </p:tav>
                                      </p:tavLst>
                                    </p:anim>
                                    <p:anim calcmode="lin" valueType="num">
                                      <p:cBhvr additive="base">
                                        <p:cTn id="5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fill="hold"/>
                                        <p:tgtEl>
                                          <p:spTgt spid="59"/>
                                        </p:tgtEl>
                                        <p:attrNameLst>
                                          <p:attrName>ppt_x</p:attrName>
                                        </p:attrNameLst>
                                      </p:cBhvr>
                                      <p:tavLst>
                                        <p:tav tm="0">
                                          <p:val>
                                            <p:strVal val="#ppt_x"/>
                                          </p:val>
                                        </p:tav>
                                        <p:tav tm="100000">
                                          <p:val>
                                            <p:strVal val="#ppt_x"/>
                                          </p:val>
                                        </p:tav>
                                      </p:tavLst>
                                    </p:anim>
                                    <p:anim calcmode="lin" valueType="num">
                                      <p:cBhvr additive="base">
                                        <p:cTn id="6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additive="base">
                                        <p:cTn id="77" dur="500" fill="hold"/>
                                        <p:tgtEl>
                                          <p:spTgt spid="60"/>
                                        </p:tgtEl>
                                        <p:attrNameLst>
                                          <p:attrName>ppt_x</p:attrName>
                                        </p:attrNameLst>
                                      </p:cBhvr>
                                      <p:tavLst>
                                        <p:tav tm="0">
                                          <p:val>
                                            <p:strVal val="#ppt_x"/>
                                          </p:val>
                                        </p:tav>
                                        <p:tav tm="100000">
                                          <p:val>
                                            <p:strVal val="#ppt_x"/>
                                          </p:val>
                                        </p:tav>
                                      </p:tavLst>
                                    </p:anim>
                                    <p:anim calcmode="lin" valueType="num">
                                      <p:cBhvr additive="base">
                                        <p:cTn id="7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 calcmode="lin" valueType="num">
                                      <p:cBhvr additive="base">
                                        <p:cTn id="89" dur="500" fill="hold"/>
                                        <p:tgtEl>
                                          <p:spTgt spid="61"/>
                                        </p:tgtEl>
                                        <p:attrNameLst>
                                          <p:attrName>ppt_x</p:attrName>
                                        </p:attrNameLst>
                                      </p:cBhvr>
                                      <p:tavLst>
                                        <p:tav tm="0">
                                          <p:val>
                                            <p:strVal val="#ppt_x"/>
                                          </p:val>
                                        </p:tav>
                                        <p:tav tm="100000">
                                          <p:val>
                                            <p:strVal val="#ppt_x"/>
                                          </p:val>
                                        </p:tav>
                                      </p:tavLst>
                                    </p:anim>
                                    <p:anim calcmode="lin" valueType="num">
                                      <p:cBhvr additive="base">
                                        <p:cTn id="9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anim calcmode="lin" valueType="num">
                                      <p:cBhvr additive="base">
                                        <p:cTn id="95" dur="500" fill="hold"/>
                                        <p:tgtEl>
                                          <p:spTgt spid="48"/>
                                        </p:tgtEl>
                                        <p:attrNameLst>
                                          <p:attrName>ppt_x</p:attrName>
                                        </p:attrNameLst>
                                      </p:cBhvr>
                                      <p:tavLst>
                                        <p:tav tm="0">
                                          <p:val>
                                            <p:strVal val="#ppt_x"/>
                                          </p:val>
                                        </p:tav>
                                        <p:tav tm="100000">
                                          <p:val>
                                            <p:strVal val="#ppt_x"/>
                                          </p:val>
                                        </p:tav>
                                      </p:tavLst>
                                    </p:anim>
                                    <p:anim calcmode="lin" valueType="num">
                                      <p:cBhvr additive="base">
                                        <p:cTn id="9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62"/>
                                        </p:tgtEl>
                                        <p:attrNameLst>
                                          <p:attrName>style.visibility</p:attrName>
                                        </p:attrNameLst>
                                      </p:cBhvr>
                                      <p:to>
                                        <p:strVal val="visible"/>
                                      </p:to>
                                    </p:set>
                                    <p:anim calcmode="lin" valueType="num">
                                      <p:cBhvr additive="base">
                                        <p:cTn id="101" dur="500" fill="hold"/>
                                        <p:tgtEl>
                                          <p:spTgt spid="62"/>
                                        </p:tgtEl>
                                        <p:attrNameLst>
                                          <p:attrName>ppt_x</p:attrName>
                                        </p:attrNameLst>
                                      </p:cBhvr>
                                      <p:tavLst>
                                        <p:tav tm="0">
                                          <p:val>
                                            <p:strVal val="#ppt_x"/>
                                          </p:val>
                                        </p:tav>
                                        <p:tav tm="100000">
                                          <p:val>
                                            <p:strVal val="#ppt_x"/>
                                          </p:val>
                                        </p:tav>
                                      </p:tavLst>
                                    </p:anim>
                                    <p:anim calcmode="lin" valueType="num">
                                      <p:cBhvr additive="base">
                                        <p:cTn id="10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additive="base">
                                        <p:cTn id="107" dur="500" fill="hold"/>
                                        <p:tgtEl>
                                          <p:spTgt spid="49"/>
                                        </p:tgtEl>
                                        <p:attrNameLst>
                                          <p:attrName>ppt_x</p:attrName>
                                        </p:attrNameLst>
                                      </p:cBhvr>
                                      <p:tavLst>
                                        <p:tav tm="0">
                                          <p:val>
                                            <p:strVal val="#ppt_x"/>
                                          </p:val>
                                        </p:tav>
                                        <p:tav tm="100000">
                                          <p:val>
                                            <p:strVal val="#ppt_x"/>
                                          </p:val>
                                        </p:tav>
                                      </p:tavLst>
                                    </p:anim>
                                    <p:anim calcmode="lin" valueType="num">
                                      <p:cBhvr additive="base">
                                        <p:cTn id="10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63"/>
                                        </p:tgtEl>
                                        <p:attrNameLst>
                                          <p:attrName>style.visibility</p:attrName>
                                        </p:attrNameLst>
                                      </p:cBhvr>
                                      <p:to>
                                        <p:strVal val="visible"/>
                                      </p:to>
                                    </p:set>
                                    <p:anim calcmode="lin" valueType="num">
                                      <p:cBhvr additive="base">
                                        <p:cTn id="113" dur="500" fill="hold"/>
                                        <p:tgtEl>
                                          <p:spTgt spid="63"/>
                                        </p:tgtEl>
                                        <p:attrNameLst>
                                          <p:attrName>ppt_x</p:attrName>
                                        </p:attrNameLst>
                                      </p:cBhvr>
                                      <p:tavLst>
                                        <p:tav tm="0">
                                          <p:val>
                                            <p:strVal val="#ppt_x"/>
                                          </p:val>
                                        </p:tav>
                                        <p:tav tm="100000">
                                          <p:val>
                                            <p:strVal val="#ppt_x"/>
                                          </p:val>
                                        </p:tav>
                                      </p:tavLst>
                                    </p:anim>
                                    <p:anim calcmode="lin" valueType="num">
                                      <p:cBhvr additive="base">
                                        <p:cTn id="11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7" grpId="0"/>
      <p:bldP spid="58" grpId="0"/>
      <p:bldP spid="59" grpId="0"/>
      <p:bldP spid="60" grpId="0"/>
      <p:bldP spid="61" grpId="0"/>
      <p:bldP spid="62" grpId="0"/>
      <p:bldP spid="63" grpId="0"/>
      <p:bldP spid="64" grpId="0" animBg="1"/>
      <p:bldP spid="65" grpId="0" animBg="1"/>
      <p:bldP spid="66" grpId="0" animBg="1"/>
      <p:bldP spid="67" grpId="0" animBg="1"/>
      <p:bldP spid="68" grpId="0" animBg="1"/>
      <p:bldP spid="69" grpId="0" animBg="1"/>
      <p:bldP spid="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7" name="TextBox 56">
            <a:extLst>
              <a:ext uri="{FF2B5EF4-FFF2-40B4-BE49-F238E27FC236}">
                <a16:creationId xmlns:a16="http://schemas.microsoft.com/office/drawing/2014/main" id="{B56CA40E-F365-49C2-88E1-4A4617A5EB3D}"/>
              </a:ext>
            </a:extLst>
          </p:cNvPr>
          <p:cNvSpPr txBox="1"/>
          <p:nvPr/>
        </p:nvSpPr>
        <p:spPr>
          <a:xfrm>
            <a:off x="-617482" y="2010800"/>
            <a:ext cx="121920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s-ES" sz="4800" dirty="0" err="1">
                <a:solidFill>
                  <a:srgbClr val="002060"/>
                </a:solidFill>
                <a:latin typeface="Century Gothic" panose="020B0502020202020204" pitchFamily="34" charset="0"/>
                <a:cs typeface="Calibri" panose="020F0502020204030204" pitchFamily="34" charset="0"/>
              </a:rPr>
              <a:t>C’est</a:t>
            </a:r>
            <a:r>
              <a:rPr lang="es-ES" sz="4800" dirty="0">
                <a:solidFill>
                  <a:srgbClr val="002060"/>
                </a:solidFill>
                <a:latin typeface="Century Gothic" panose="020B0502020202020204" pitchFamily="34" charset="0"/>
                <a:cs typeface="Calibri" panose="020F0502020204030204" pitchFamily="34" charset="0"/>
              </a:rPr>
              <a:t> </a:t>
            </a:r>
            <a:r>
              <a:rPr lang="es-ES" sz="4800" dirty="0" err="1">
                <a:solidFill>
                  <a:srgbClr val="FF0066"/>
                </a:solidFill>
                <a:latin typeface="Century Gothic" panose="020B0502020202020204" pitchFamily="34" charset="0"/>
                <a:cs typeface="Calibri" panose="020F0502020204030204" pitchFamily="34" charset="0"/>
              </a:rPr>
              <a:t>quand</a:t>
            </a:r>
            <a:r>
              <a:rPr lang="es-ES" sz="4800" dirty="0">
                <a:solidFill>
                  <a:srgbClr val="002060"/>
                </a:solidFill>
                <a:latin typeface="Century Gothic" panose="020B0502020202020204" pitchFamily="34" charset="0"/>
                <a:cs typeface="Calibri" panose="020F0502020204030204" pitchFamily="34" charset="0"/>
              </a:rPr>
              <a:t>, ton </a:t>
            </a:r>
            <a:r>
              <a:rPr lang="es-ES" sz="4800" dirty="0" err="1">
                <a:solidFill>
                  <a:srgbClr val="002060"/>
                </a:solidFill>
                <a:latin typeface="Century Gothic" panose="020B0502020202020204" pitchFamily="34" charset="0"/>
                <a:cs typeface="Calibri" panose="020F0502020204030204" pitchFamily="34" charset="0"/>
              </a:rPr>
              <a:t>anniversaire</a:t>
            </a:r>
            <a:r>
              <a:rPr lang="es-ES" sz="4800" dirty="0">
                <a:solidFill>
                  <a:srgbClr val="002060"/>
                </a:solidFill>
                <a:latin typeface="Century Gothic" panose="020B0502020202020204" pitchFamily="34" charset="0"/>
                <a:cs typeface="Calibri" panose="020F0502020204030204" pitchFamily="34" charset="0"/>
              </a:rPr>
              <a:t> ?</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58" name="Picture 57">
            <a:extLst>
              <a:ext uri="{FF2B5EF4-FFF2-40B4-BE49-F238E27FC236}">
                <a16:creationId xmlns:a16="http://schemas.microsoft.com/office/drawing/2014/main" id="{FA52B7BD-87AA-4229-942E-D9C6FEE27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05" y="723723"/>
            <a:ext cx="1483419" cy="1061551"/>
          </a:xfrm>
          <a:prstGeom prst="rect">
            <a:avLst/>
          </a:prstGeom>
        </p:spPr>
      </p:pic>
      <p:sp>
        <p:nvSpPr>
          <p:cNvPr id="59" name="TextBox 58">
            <a:extLst>
              <a:ext uri="{FF2B5EF4-FFF2-40B4-BE49-F238E27FC236}">
                <a16:creationId xmlns:a16="http://schemas.microsoft.com/office/drawing/2014/main" id="{9CA97244-1C95-465D-B009-0997A77FDB5D}"/>
              </a:ext>
            </a:extLst>
          </p:cNvPr>
          <p:cNvSpPr txBox="1"/>
          <p:nvPr/>
        </p:nvSpPr>
        <p:spPr>
          <a:xfrm>
            <a:off x="488907" y="3149755"/>
            <a:ext cx="9831538"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[_____] [______].</a:t>
            </a:r>
          </a:p>
        </p:txBody>
      </p:sp>
      <p:pic>
        <p:nvPicPr>
          <p:cNvPr id="18" name="Graphic 17" descr="Teacher">
            <a:extLst>
              <a:ext uri="{FF2B5EF4-FFF2-40B4-BE49-F238E27FC236}">
                <a16:creationId xmlns:a16="http://schemas.microsoft.com/office/drawing/2014/main" id="{6ECF9E64-33C3-43ED-B672-EF6CEB5E79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3711" y="28676"/>
            <a:ext cx="914400" cy="914400"/>
          </a:xfrm>
          <a:prstGeom prst="rect">
            <a:avLst/>
          </a:prstGeom>
        </p:spPr>
      </p:pic>
      <p:sp>
        <p:nvSpPr>
          <p:cNvPr id="19" name="Speech Bubble: Rectangle with Corners Rounded 18">
            <a:extLst>
              <a:ext uri="{FF2B5EF4-FFF2-40B4-BE49-F238E27FC236}">
                <a16:creationId xmlns:a16="http://schemas.microsoft.com/office/drawing/2014/main" id="{9F475FE0-84F0-468A-964E-78ED08C596EE}"/>
              </a:ext>
            </a:extLst>
          </p:cNvPr>
          <p:cNvSpPr/>
          <p:nvPr/>
        </p:nvSpPr>
        <p:spPr>
          <a:xfrm>
            <a:off x="3768111" y="143642"/>
            <a:ext cx="307876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7" name="TextBox 56">
            <a:extLst>
              <a:ext uri="{FF2B5EF4-FFF2-40B4-BE49-F238E27FC236}">
                <a16:creationId xmlns:a16="http://schemas.microsoft.com/office/drawing/2014/main" id="{B56CA40E-F365-49C2-88E1-4A4617A5EB3D}"/>
              </a:ext>
            </a:extLst>
          </p:cNvPr>
          <p:cNvSpPr txBox="1"/>
          <p:nvPr/>
        </p:nvSpPr>
        <p:spPr>
          <a:xfrm>
            <a:off x="-617482" y="2010800"/>
            <a:ext cx="121920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s-ES" sz="4800" dirty="0">
                <a:solidFill>
                  <a:srgbClr val="002060"/>
                </a:solidFill>
                <a:latin typeface="Century Gothic" panose="020B0502020202020204" pitchFamily="34" charset="0"/>
                <a:cs typeface="Calibri" panose="020F0502020204030204" pitchFamily="34" charset="0"/>
              </a:rPr>
              <a:t>C’… </a:t>
            </a:r>
            <a:r>
              <a:rPr lang="es-ES" sz="4800" dirty="0">
                <a:solidFill>
                  <a:srgbClr val="FF0066"/>
                </a:solidFill>
                <a:latin typeface="Century Gothic" panose="020B0502020202020204" pitchFamily="34" charset="0"/>
                <a:cs typeface="Calibri" panose="020F0502020204030204" pitchFamily="34" charset="0"/>
              </a:rPr>
              <a:t>q…..</a:t>
            </a:r>
            <a:r>
              <a:rPr lang="es-ES" sz="4800" dirty="0">
                <a:solidFill>
                  <a:srgbClr val="002060"/>
                </a:solidFill>
                <a:latin typeface="Century Gothic" panose="020B0502020202020204" pitchFamily="34" charset="0"/>
                <a:cs typeface="Calibri" panose="020F0502020204030204" pitchFamily="34" charset="0"/>
              </a:rPr>
              <a:t>, t.. a………… ?</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58" name="Picture 57">
            <a:extLst>
              <a:ext uri="{FF2B5EF4-FFF2-40B4-BE49-F238E27FC236}">
                <a16:creationId xmlns:a16="http://schemas.microsoft.com/office/drawing/2014/main" id="{FA52B7BD-87AA-4229-942E-D9C6FEE27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05" y="723723"/>
            <a:ext cx="1483419" cy="1061551"/>
          </a:xfrm>
          <a:prstGeom prst="rect">
            <a:avLst/>
          </a:prstGeom>
        </p:spPr>
      </p:pic>
      <p:sp>
        <p:nvSpPr>
          <p:cNvPr id="59" name="TextBox 58">
            <a:extLst>
              <a:ext uri="{FF2B5EF4-FFF2-40B4-BE49-F238E27FC236}">
                <a16:creationId xmlns:a16="http://schemas.microsoft.com/office/drawing/2014/main" id="{9CA97244-1C95-465D-B009-0997A77FDB5D}"/>
              </a:ext>
            </a:extLst>
          </p:cNvPr>
          <p:cNvSpPr txBox="1"/>
          <p:nvPr/>
        </p:nvSpPr>
        <p:spPr>
          <a:xfrm>
            <a:off x="488907" y="3149755"/>
            <a:ext cx="8938665"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a………..  e.. l. [_____] [______].</a:t>
            </a:r>
          </a:p>
        </p:txBody>
      </p:sp>
      <p:pic>
        <p:nvPicPr>
          <p:cNvPr id="18" name="Graphic 17" descr="Teacher">
            <a:extLst>
              <a:ext uri="{FF2B5EF4-FFF2-40B4-BE49-F238E27FC236}">
                <a16:creationId xmlns:a16="http://schemas.microsoft.com/office/drawing/2014/main" id="{3B28F7CE-726B-4BF3-818D-9E01392DCA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3711" y="61113"/>
            <a:ext cx="914400" cy="914400"/>
          </a:xfrm>
          <a:prstGeom prst="rect">
            <a:avLst/>
          </a:prstGeom>
        </p:spPr>
      </p:pic>
      <p:sp>
        <p:nvSpPr>
          <p:cNvPr id="19" name="Speech Bubble: Rectangle with Corners Rounded 18">
            <a:extLst>
              <a:ext uri="{FF2B5EF4-FFF2-40B4-BE49-F238E27FC236}">
                <a16:creationId xmlns:a16="http://schemas.microsoft.com/office/drawing/2014/main" id="{BB2D8F19-F5BE-4058-A291-B5BFF15B81E3}"/>
              </a:ext>
            </a:extLst>
          </p:cNvPr>
          <p:cNvSpPr/>
          <p:nvPr/>
        </p:nvSpPr>
        <p:spPr>
          <a:xfrm>
            <a:off x="3768111" y="176079"/>
            <a:ext cx="307876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Tree>
    <p:extLst>
      <p:ext uri="{BB962C8B-B14F-4D97-AF65-F5344CB8AC3E}">
        <p14:creationId xmlns:p14="http://schemas.microsoft.com/office/powerpoint/2010/main" val="289161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225050" y="99904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799" y="12477"/>
            <a:ext cx="925201" cy="928048"/>
          </a:xfrm>
          <a:prstGeom prst="rect">
            <a:avLst/>
          </a:prstGeom>
        </p:spPr>
      </p:pic>
      <p:graphicFrame>
        <p:nvGraphicFramePr>
          <p:cNvPr id="19" name="Table 18">
            <a:extLst>
              <a:ext uri="{FF2B5EF4-FFF2-40B4-BE49-F238E27FC236}">
                <a16:creationId xmlns:a16="http://schemas.microsoft.com/office/drawing/2014/main" id="{3D7282D4-EB61-4150-81DF-6AE0F0348680}"/>
              </a:ext>
            </a:extLst>
          </p:cNvPr>
          <p:cNvGraphicFramePr>
            <a:graphicFrameLocks noGrp="1"/>
          </p:cNvGraphicFramePr>
          <p:nvPr/>
        </p:nvGraphicFramePr>
        <p:xfrm>
          <a:off x="78378" y="1766097"/>
          <a:ext cx="12028917" cy="4922186"/>
        </p:xfrm>
        <a:graphic>
          <a:graphicData uri="http://schemas.openxmlformats.org/drawingml/2006/table">
            <a:tbl>
              <a:tblPr firstRow="1" bandRow="1"/>
              <a:tblGrid>
                <a:gridCol w="1050591">
                  <a:extLst>
                    <a:ext uri="{9D8B030D-6E8A-4147-A177-3AD203B41FA5}">
                      <a16:colId xmlns:a16="http://schemas.microsoft.com/office/drawing/2014/main" val="20000"/>
                    </a:ext>
                  </a:extLst>
                </a:gridCol>
                <a:gridCol w="1101841">
                  <a:extLst>
                    <a:ext uri="{9D8B030D-6E8A-4147-A177-3AD203B41FA5}">
                      <a16:colId xmlns:a16="http://schemas.microsoft.com/office/drawing/2014/main" val="20001"/>
                    </a:ext>
                  </a:extLst>
                </a:gridCol>
                <a:gridCol w="890931">
                  <a:extLst>
                    <a:ext uri="{9D8B030D-6E8A-4147-A177-3AD203B41FA5}">
                      <a16:colId xmlns:a16="http://schemas.microsoft.com/office/drawing/2014/main" val="20002"/>
                    </a:ext>
                  </a:extLst>
                </a:gridCol>
                <a:gridCol w="823242">
                  <a:extLst>
                    <a:ext uri="{9D8B030D-6E8A-4147-A177-3AD203B41FA5}">
                      <a16:colId xmlns:a16="http://schemas.microsoft.com/office/drawing/2014/main" val="20003"/>
                    </a:ext>
                  </a:extLst>
                </a:gridCol>
                <a:gridCol w="627081">
                  <a:extLst>
                    <a:ext uri="{9D8B030D-6E8A-4147-A177-3AD203B41FA5}">
                      <a16:colId xmlns:a16="http://schemas.microsoft.com/office/drawing/2014/main" val="20004"/>
                    </a:ext>
                  </a:extLst>
                </a:gridCol>
                <a:gridCol w="765429">
                  <a:extLst>
                    <a:ext uri="{9D8B030D-6E8A-4147-A177-3AD203B41FA5}">
                      <a16:colId xmlns:a16="http://schemas.microsoft.com/office/drawing/2014/main" val="20005"/>
                    </a:ext>
                  </a:extLst>
                </a:gridCol>
                <a:gridCol w="762572">
                  <a:extLst>
                    <a:ext uri="{9D8B030D-6E8A-4147-A177-3AD203B41FA5}">
                      <a16:colId xmlns:a16="http://schemas.microsoft.com/office/drawing/2014/main" val="20006"/>
                    </a:ext>
                  </a:extLst>
                </a:gridCol>
                <a:gridCol w="922472">
                  <a:extLst>
                    <a:ext uri="{9D8B030D-6E8A-4147-A177-3AD203B41FA5}">
                      <a16:colId xmlns:a16="http://schemas.microsoft.com/office/drawing/2014/main" val="20007"/>
                    </a:ext>
                  </a:extLst>
                </a:gridCol>
                <a:gridCol w="1358083">
                  <a:extLst>
                    <a:ext uri="{9D8B030D-6E8A-4147-A177-3AD203B41FA5}">
                      <a16:colId xmlns:a16="http://schemas.microsoft.com/office/drawing/2014/main" val="625429011"/>
                    </a:ext>
                  </a:extLst>
                </a:gridCol>
                <a:gridCol w="999343">
                  <a:extLst>
                    <a:ext uri="{9D8B030D-6E8A-4147-A177-3AD203B41FA5}">
                      <a16:colId xmlns:a16="http://schemas.microsoft.com/office/drawing/2014/main" val="180182299"/>
                    </a:ext>
                  </a:extLst>
                </a:gridCol>
                <a:gridCol w="1279328">
                  <a:extLst>
                    <a:ext uri="{9D8B030D-6E8A-4147-A177-3AD203B41FA5}">
                      <a16:colId xmlns:a16="http://schemas.microsoft.com/office/drawing/2014/main" val="2492550084"/>
                    </a:ext>
                  </a:extLst>
                </a:gridCol>
                <a:gridCol w="1448004">
                  <a:extLst>
                    <a:ext uri="{9D8B030D-6E8A-4147-A177-3AD203B41FA5}">
                      <a16:colId xmlns:a16="http://schemas.microsoft.com/office/drawing/2014/main" val="3482710241"/>
                    </a:ext>
                  </a:extLst>
                </a:gridCol>
              </a:tblGrid>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90391878"/>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588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January</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February</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March</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April</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May</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June</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July</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August</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s-ES" sz="1600" b="1" dirty="0" err="1">
                          <a:solidFill>
                            <a:srgbClr val="002060"/>
                          </a:solidFill>
                          <a:latin typeface="Segoe Print" panose="02000600000000000000" pitchFamily="2" charset="0"/>
                        </a:rPr>
                        <a:t>September</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s-ES" sz="1600" b="1" dirty="0" err="1">
                          <a:solidFill>
                            <a:srgbClr val="002060"/>
                          </a:solidFill>
                          <a:latin typeface="Segoe Print" panose="02000600000000000000" pitchFamily="2" charset="0"/>
                        </a:rPr>
                        <a:t>October</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s-ES" sz="1600" b="1" dirty="0" err="1">
                          <a:solidFill>
                            <a:srgbClr val="002060"/>
                          </a:solidFill>
                          <a:latin typeface="Segoe Print" panose="02000600000000000000" pitchFamily="2" charset="0"/>
                        </a:rPr>
                        <a:t>November</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s-ES" sz="1600" b="1" dirty="0" err="1">
                          <a:solidFill>
                            <a:srgbClr val="002060"/>
                          </a:solidFill>
                          <a:latin typeface="Segoe Print" panose="02000600000000000000" pitchFamily="2" charset="0"/>
                        </a:rPr>
                        <a:t>December</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0" name="TextBox 19">
            <a:extLst>
              <a:ext uri="{FF2B5EF4-FFF2-40B4-BE49-F238E27FC236}">
                <a16:creationId xmlns:a16="http://schemas.microsoft.com/office/drawing/2014/main" id="{CE3BD6CC-C322-4E11-B683-2B661A63B763}"/>
              </a:ext>
            </a:extLst>
          </p:cNvPr>
          <p:cNvSpPr txBox="1"/>
          <p:nvPr/>
        </p:nvSpPr>
        <p:spPr>
          <a:xfrm>
            <a:off x="165140" y="743378"/>
            <a:ext cx="1116745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400" b="1" dirty="0">
                <a:solidFill>
                  <a:srgbClr val="002060"/>
                </a:solidFill>
                <a:latin typeface="Century Gothic" panose="020B0502020202020204" pitchFamily="34" charset="0"/>
                <a:cs typeface="Calibri" panose="020F0502020204030204" pitchFamily="34" charset="0"/>
              </a:rPr>
              <a:t>C… q.... t.. a……….. ??</a:t>
            </a:r>
          </a:p>
          <a:p>
            <a:pPr>
              <a:defRPr/>
            </a:pPr>
            <a:r>
              <a:rPr lang="en-GB" sz="2400" b="1" dirty="0">
                <a:solidFill>
                  <a:srgbClr val="002060"/>
                </a:solidFill>
                <a:latin typeface="Century Gothic" panose="020B0502020202020204" pitchFamily="34" charset="0"/>
              </a:rPr>
              <a:t>M .. a……….. e.. l.. [_____] [_______].</a:t>
            </a:r>
          </a:p>
        </p:txBody>
      </p:sp>
      <p:sp>
        <p:nvSpPr>
          <p:cNvPr id="21" name="TextBox 20">
            <a:extLst>
              <a:ext uri="{FF2B5EF4-FFF2-40B4-BE49-F238E27FC236}">
                <a16:creationId xmlns:a16="http://schemas.microsoft.com/office/drawing/2014/main" id="{4A285FAE-26AD-49A3-B72D-B996EBC8FBFC}"/>
              </a:ext>
            </a:extLst>
          </p:cNvPr>
          <p:cNvSpPr txBox="1"/>
          <p:nvPr/>
        </p:nvSpPr>
        <p:spPr>
          <a:xfrm>
            <a:off x="7297760" y="5714512"/>
            <a:ext cx="801212" cy="400110"/>
          </a:xfrm>
          <a:prstGeom prst="rect">
            <a:avLst/>
          </a:prstGeom>
          <a:solidFill>
            <a:srgbClr val="4472C4">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   5    </a:t>
            </a:r>
          </a:p>
        </p:txBody>
      </p:sp>
      <p:sp>
        <p:nvSpPr>
          <p:cNvPr id="22" name="TextBox 21">
            <a:extLst>
              <a:ext uri="{FF2B5EF4-FFF2-40B4-BE49-F238E27FC236}">
                <a16:creationId xmlns:a16="http://schemas.microsoft.com/office/drawing/2014/main" id="{148A37F4-E431-451D-BB44-8952D5A21ADE}"/>
              </a:ext>
            </a:extLst>
          </p:cNvPr>
          <p:cNvSpPr txBox="1"/>
          <p:nvPr/>
        </p:nvSpPr>
        <p:spPr>
          <a:xfrm>
            <a:off x="123171" y="1131692"/>
            <a:ext cx="7684023" cy="523220"/>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 le 5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septembre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10" name="Graphic 9" descr="Teacher">
            <a:extLst>
              <a:ext uri="{FF2B5EF4-FFF2-40B4-BE49-F238E27FC236}">
                <a16:creationId xmlns:a16="http://schemas.microsoft.com/office/drawing/2014/main" id="{42D097FA-368F-41FA-BCD1-A7C5D47485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2960" y="-6467"/>
            <a:ext cx="914400" cy="914400"/>
          </a:xfrm>
          <a:prstGeom prst="rect">
            <a:avLst/>
          </a:prstGeom>
        </p:spPr>
      </p:pic>
      <p:sp>
        <p:nvSpPr>
          <p:cNvPr id="11" name="Speech Bubble: Rectangle with Corners Rounded 10">
            <a:extLst>
              <a:ext uri="{FF2B5EF4-FFF2-40B4-BE49-F238E27FC236}">
                <a16:creationId xmlns:a16="http://schemas.microsoft.com/office/drawing/2014/main" id="{4672F0F7-1FF2-414A-9AF5-8599EB48579A}"/>
              </a:ext>
            </a:extLst>
          </p:cNvPr>
          <p:cNvSpPr/>
          <p:nvPr/>
        </p:nvSpPr>
        <p:spPr>
          <a:xfrm>
            <a:off x="3831142" y="61882"/>
            <a:ext cx="7435657"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12" name="CustomShape 7">
            <a:extLst>
              <a:ext uri="{FF2B5EF4-FFF2-40B4-BE49-F238E27FC236}">
                <a16:creationId xmlns:a16="http://schemas.microsoft.com/office/drawing/2014/main" id="{2E283AB9-033F-42B7-AD01-7C5BE7972852}"/>
              </a:ext>
            </a:extLst>
          </p:cNvPr>
          <p:cNvSpPr/>
          <p:nvPr/>
        </p:nvSpPr>
        <p:spPr>
          <a:xfrm>
            <a:off x="3934891" y="145053"/>
            <a:ext cx="748985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Parle avec ton/ta partenaire. Pose des questions.</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72832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TotalTime>
  <Words>2230</Words>
  <Application>Microsoft Office PowerPoint</Application>
  <PresentationFormat>Widescreen</PresentationFormat>
  <Paragraphs>327</Paragraphs>
  <Slides>12</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vt:i4>
      </vt:variant>
    </vt:vector>
  </HeadingPairs>
  <TitlesOfParts>
    <vt:vector size="26" baseType="lpstr">
      <vt:lpstr>Arial</vt:lpstr>
      <vt:lpstr>Calibri</vt:lpstr>
      <vt:lpstr>Calibri Light</vt:lpstr>
      <vt:lpstr>Century Gothic</vt:lpstr>
      <vt:lpstr>docs-Century Gothic</vt:lpstr>
      <vt:lpstr>Eras Demi ITC</vt:lpstr>
      <vt:lpstr>Modern Love</vt:lpstr>
      <vt:lpstr>Segoe Print</vt:lpstr>
      <vt:lpstr>Symbol</vt:lpstr>
      <vt:lpstr>Wingdings</vt:lpstr>
      <vt:lpstr>1_Office Theme</vt:lpstr>
      <vt:lpstr>Office Theme</vt:lpstr>
      <vt:lpstr>2_Office Theme</vt:lpstr>
      <vt:lpstr>3_Office Theme</vt:lpstr>
      <vt:lpstr>Describing me and others </vt:lpstr>
      <vt:lpstr>prononcer</vt:lpstr>
      <vt:lpstr>prononcer</vt:lpstr>
      <vt:lpstr>Follow up 1: Écoute. </vt:lpstr>
      <vt:lpstr>Follow up 2:  Using ‘le’ with dates</vt:lpstr>
      <vt:lpstr>Follow up 2:</vt:lpstr>
      <vt:lpstr>Follow up 3:</vt:lpstr>
      <vt:lpstr>Follow up 3:</vt:lpstr>
      <vt:lpstr>Follow up 3:</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55</cp:revision>
  <dcterms:created xsi:type="dcterms:W3CDTF">2021-06-12T06:20:35Z</dcterms:created>
  <dcterms:modified xsi:type="dcterms:W3CDTF">2023-07-08T19:39:09Z</dcterms:modified>
</cp:coreProperties>
</file>