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</p:sldMasterIdLst>
  <p:notesMasterIdLst>
    <p:notesMasterId r:id="rId24"/>
  </p:notesMasterIdLst>
  <p:sldIdLst>
    <p:sldId id="275" r:id="rId4"/>
    <p:sldId id="361" r:id="rId5"/>
    <p:sldId id="362" r:id="rId6"/>
    <p:sldId id="345" r:id="rId7"/>
    <p:sldId id="299" r:id="rId8"/>
    <p:sldId id="410" r:id="rId9"/>
    <p:sldId id="427" r:id="rId10"/>
    <p:sldId id="428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18" r:id="rId19"/>
    <p:sldId id="281" r:id="rId20"/>
    <p:sldId id="423" r:id="rId21"/>
    <p:sldId id="424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FF"/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42337" autoAdjust="0"/>
  </p:normalViewPr>
  <p:slideViewPr>
    <p:cSldViewPr snapToGrid="0">
      <p:cViewPr varScale="1">
        <p:scale>
          <a:sx n="44" d="100"/>
          <a:sy n="44" d="100"/>
        </p:scale>
        <p:origin x="3306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Pronoun pictures from NCELP (www.ncelp.org). All additional pictures selected from </a:t>
            </a:r>
            <a:r>
              <a:rPr lang="en-GB" sz="1200" dirty="0" err="1"/>
              <a:t>Pixabay</a:t>
            </a:r>
            <a:r>
              <a:rPr lang="en-GB" sz="12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[a] and [</a:t>
            </a:r>
            <a:r>
              <a:rPr lang="en-GB" sz="14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an|en</a:t>
            </a:r>
            <a:r>
              <a:rPr lang="en-GB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fr-FR" sz="14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banane [&gt;5000] enfant [126] maman [2168]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latin typeface="Arial"/>
              </a:rPr>
              <a:t>sommes</a:t>
            </a:r>
            <a:r>
              <a:rPr lang="fr-FR" sz="1200" b="0" strike="noStrike" spc="-1" dirty="0">
                <a:latin typeface="Arial"/>
              </a:rPr>
              <a:t> [5] </a:t>
            </a:r>
            <a:r>
              <a:rPr lang="fr-FR" sz="1200" b="1" strike="noStrike" spc="-1" dirty="0">
                <a:latin typeface="Arial"/>
              </a:rPr>
              <a:t>nous</a:t>
            </a:r>
            <a:r>
              <a:rPr lang="fr-FR" sz="1200" b="0" strike="noStrike" spc="-1" dirty="0">
                <a:latin typeface="Arial"/>
              </a:rPr>
              <a:t> [31] absent [2016] amusant [4695] calme [1731] content [1841] différent [350] difficile [296] drôle [2166] fort [107] grand [59] jeune [152] lent [2572] malade [1066] méchant [3184] intelligent [2509] indépendant [954] important [215] petit [138] présent [216] prudent [1529] rapide [672] </a:t>
            </a:r>
            <a:r>
              <a:rPr lang="fr-FR" sz="1200" b="1" strike="noStrike" spc="-1" dirty="0">
                <a:latin typeface="Arial"/>
              </a:rPr>
              <a:t>strict</a:t>
            </a:r>
            <a:r>
              <a:rPr lang="fr-FR" sz="1200" b="0" strike="noStrike" spc="-1" dirty="0">
                <a:latin typeface="Arial"/>
              </a:rPr>
              <a:t> [1859] </a:t>
            </a:r>
            <a:r>
              <a:rPr lang="fr-FR" sz="1200" b="1" strike="noStrike" spc="-1" dirty="0">
                <a:latin typeface="Arial"/>
              </a:rPr>
              <a:t>sage</a:t>
            </a:r>
            <a:r>
              <a:rPr lang="fr-FR" sz="1200" b="0" strike="noStrike" spc="-1" dirty="0">
                <a:latin typeface="Arial"/>
              </a:rPr>
              <a:t> [2643] triste [1843] </a:t>
            </a:r>
          </a:p>
          <a:p>
            <a:pPr marL="0" indent="-216000">
              <a:lnSpc>
                <a:spcPct val="100000"/>
              </a:lnSpc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Revisit 1</a:t>
            </a:r>
            <a:r>
              <a:rPr lang="en-GB" sz="1200" b="0" strike="noStrike" spc="-1" dirty="0">
                <a:latin typeface="Arial"/>
              </a:rPr>
              <a:t>: --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Revisit 2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sz="1200" b="0" strike="noStrike" spc="-1" dirty="0">
                <a:latin typeface="Arial"/>
              </a:rPr>
              <a:t>elle</a:t>
            </a:r>
            <a:r>
              <a:rPr lang="fr-FR" sz="1200" b="0" strike="noStrike" spc="-1" baseline="30000" dirty="0">
                <a:latin typeface="Arial"/>
              </a:rPr>
              <a:t>2</a:t>
            </a:r>
            <a:r>
              <a:rPr lang="fr-FR" sz="1200" b="0" strike="noStrike" spc="-1" dirty="0">
                <a:latin typeface="Arial"/>
              </a:rPr>
              <a:t> [38] il</a:t>
            </a:r>
            <a:r>
              <a:rPr lang="fr-FR" sz="1200" b="0" strike="noStrike" spc="-1" baseline="30000" dirty="0">
                <a:latin typeface="Arial"/>
              </a:rPr>
              <a:t>2 </a:t>
            </a:r>
            <a:r>
              <a:rPr lang="fr-FR" sz="1200" b="0" strike="noStrike" spc="-1" dirty="0">
                <a:latin typeface="Arial"/>
              </a:rPr>
              <a:t>[13] difficile [296] jaune [2585]  préféré [597] trop [195]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/>
              <a:t>The frequency rankings for words that occur in this PowerPoint which have been</a:t>
            </a:r>
            <a:r>
              <a:rPr lang="en-GB" sz="1200" i="1" dirty="0"/>
              <a:t> previously</a:t>
            </a:r>
            <a:r>
              <a:rPr lang="en-GB" sz="12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sommes</a:t>
            </a:r>
            <a:r>
              <a:rPr lang="en-GB" baseline="0" dirty="0"/>
              <a:t> </a:t>
            </a:r>
            <a:r>
              <a:rPr lang="en-GB" baseline="0" dirty="0" err="1"/>
              <a:t>difficiles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048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suis</a:t>
            </a:r>
            <a:r>
              <a:rPr lang="en-GB" baseline="0" dirty="0"/>
              <a:t> content.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272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suis</a:t>
            </a:r>
            <a:r>
              <a:rPr lang="en-GB" baseline="0" dirty="0"/>
              <a:t> </a:t>
            </a:r>
            <a:r>
              <a:rPr lang="en-GB" baseline="0" dirty="0" err="1"/>
              <a:t>jeune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515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sommes</a:t>
            </a:r>
            <a:r>
              <a:rPr lang="en-GB" baseline="0" dirty="0"/>
              <a:t> </a:t>
            </a:r>
            <a:r>
              <a:rPr lang="en-GB" baseline="0" dirty="0" err="1"/>
              <a:t>drôles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385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suis</a:t>
            </a:r>
            <a:r>
              <a:rPr lang="en-GB" baseline="0" dirty="0"/>
              <a:t> fort.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565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sommes</a:t>
            </a:r>
            <a:r>
              <a:rPr lang="en-GB" baseline="0" dirty="0"/>
              <a:t> sages.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417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plural adjective agreement.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English sentence meaning.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remind pupils about SFC.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First we will practise recognising the difference between masculine singular and masculine plural adjectives.  Then we will bring in feminine plural agreement.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520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singular and plural adjective agreement and connect these to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and plural pronouns and parts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être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(which are omitted to focus pupils’ attention on the adjective form.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Complete number one with pupils. They write noun / je and the adjective meaning in English.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that this difference between plural and singular adjectives can only be detected in writing, because of the SFC.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complete items 2-8.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correct.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Optional – elicit full sentences from pupils as additional practice. E.g. Comment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dit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-on ‘we are intelligent’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français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feminine plural adjective agreement.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English sentence meanings.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remind pupils about SFC.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that masculine endings are used when the group described is all boys or a mixture of boys and girls.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918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singular and plural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adjective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agreement (masculine and feminine) and connect these to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and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plural pronouns and parts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être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(which are omitted to focus pupils’ attention on the verb and adjective forms.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Complete number one with pupils. They say the full French sentence, then say the correct name or names.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elicits the meaning of the adjective.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 further click places the callout in the appropriate category.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guides pupils to complete items 2-8 chorally, providing feedback after each item.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5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re-introduce SSC </a:t>
            </a:r>
            <a:r>
              <a:rPr lang="en-GB" b="1" dirty="0"/>
              <a:t>[</a:t>
            </a:r>
            <a:r>
              <a:rPr lang="en-GB" b="1" dirty="0" err="1"/>
              <a:t>an|en</a:t>
            </a:r>
            <a:r>
              <a:rPr lang="en-GB" b="1" dirty="0"/>
              <a:t>]</a:t>
            </a:r>
            <a:r>
              <a:rPr lang="en-GB" b="0" dirty="0"/>
              <a:t>, which pupils met last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0" dirty="0"/>
              <a:t>individual SSC [</a:t>
            </a:r>
            <a:r>
              <a:rPr lang="en-GB" b="1" dirty="0" err="1"/>
              <a:t>an|en</a:t>
            </a:r>
            <a:r>
              <a:rPr lang="en-GB" b="0" dirty="0"/>
              <a:t>]. Practise saying it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information about nasal and oral vowel sounds.  Practise saying [</a:t>
            </a:r>
            <a:r>
              <a:rPr lang="en-GB" b="1" dirty="0"/>
              <a:t>a</a:t>
            </a:r>
            <a:r>
              <a:rPr lang="en-GB" b="0" dirty="0"/>
              <a:t>] then [</a:t>
            </a:r>
            <a:r>
              <a:rPr lang="en-GB" b="1" dirty="0" err="1"/>
              <a:t>an|en</a:t>
            </a:r>
            <a:r>
              <a:rPr lang="en-GB" b="0" dirty="0"/>
              <a:t>]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source word ‘</a:t>
            </a:r>
            <a:r>
              <a:rPr lang="en-GB" b="1" dirty="0"/>
              <a:t>enfant</a:t>
            </a:r>
            <a:r>
              <a:rPr lang="en-GB" b="0" dirty="0"/>
              <a:t>’ (with gesture, if using). Say the word several times.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Click to bring up the picture and get pupils to repeat the words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can also practise in pairs.</a:t>
            </a:r>
            <a:endParaRPr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remind pupils of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[a]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banane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  <a:endParaRPr lang="en-GB" sz="1200" b="0" strike="noStrike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‘banana’ –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suggest</a:t>
            </a:r>
            <a:r>
              <a:rPr lang="fr-FR" baseline="0" dirty="0"/>
              <a:t> </a:t>
            </a:r>
            <a:r>
              <a:rPr lang="fr-FR" baseline="0" dirty="0" err="1"/>
              <a:t>making</a:t>
            </a:r>
            <a:r>
              <a:rPr lang="fr-FR" baseline="0" dirty="0"/>
              <a:t> the </a:t>
            </a:r>
            <a:r>
              <a:rPr lang="fr-FR" baseline="0" dirty="0" err="1"/>
              <a:t>shape</a:t>
            </a:r>
            <a:r>
              <a:rPr lang="fr-FR" baseline="0" dirty="0"/>
              <a:t> of a banana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both</a:t>
            </a:r>
            <a:r>
              <a:rPr lang="fr-FR" baseline="0" dirty="0"/>
              <a:t> hands – start </a:t>
            </a:r>
            <a:r>
              <a:rPr lang="fr-FR" baseline="0" dirty="0" err="1"/>
              <a:t>with</a:t>
            </a:r>
            <a:r>
              <a:rPr lang="fr-FR" baseline="0" dirty="0"/>
              <a:t> finger </a:t>
            </a:r>
            <a:r>
              <a:rPr lang="fr-FR" baseline="0" dirty="0" err="1"/>
              <a:t>tips</a:t>
            </a:r>
            <a:r>
              <a:rPr lang="fr-FR" baseline="0" dirty="0"/>
              <a:t> </a:t>
            </a:r>
            <a:r>
              <a:rPr lang="fr-FR" baseline="0" dirty="0" err="1"/>
              <a:t>together</a:t>
            </a:r>
            <a:r>
              <a:rPr lang="fr-FR" baseline="0" dirty="0"/>
              <a:t> in the middle, pull </a:t>
            </a:r>
            <a:r>
              <a:rPr lang="fr-FR" baseline="0" dirty="0" err="1"/>
              <a:t>them</a:t>
            </a:r>
            <a:r>
              <a:rPr lang="fr-FR" baseline="0" dirty="0"/>
              <a:t> </a:t>
            </a:r>
            <a:r>
              <a:rPr lang="fr-FR" baseline="0" dirty="0" err="1"/>
              <a:t>apart</a:t>
            </a:r>
            <a:r>
              <a:rPr lang="fr-FR" baseline="0" dirty="0"/>
              <a:t> and </a:t>
            </a:r>
            <a:r>
              <a:rPr lang="fr-FR" baseline="0" dirty="0" err="1"/>
              <a:t>upwards</a:t>
            </a:r>
            <a:r>
              <a:rPr lang="fr-FR" baseline="0" dirty="0"/>
              <a:t> to trace the </a:t>
            </a:r>
            <a:r>
              <a:rPr lang="fr-FR" baseline="0" dirty="0" err="1"/>
              <a:t>shape</a:t>
            </a:r>
            <a:r>
              <a:rPr lang="fr-FR" baseline="0" dirty="0"/>
              <a:t> of a banana (like the </a:t>
            </a:r>
            <a:r>
              <a:rPr lang="fr-FR" baseline="0" dirty="0" err="1"/>
              <a:t>shape</a:t>
            </a:r>
            <a:r>
              <a:rPr lang="fr-FR" baseline="0" dirty="0"/>
              <a:t> of a </a:t>
            </a:r>
            <a:r>
              <a:rPr lang="fr-FR" baseline="0" dirty="0" err="1"/>
              <a:t>smile</a:t>
            </a:r>
            <a:r>
              <a:rPr lang="fr-FR" baseline="0" dirty="0"/>
              <a:t>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focus further on the difference in sound between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an|en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two SSC [a]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an|en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cluster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maman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’. Say the word several times.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call out and labels for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 and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an|en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introduce Pierre and Adèle’s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mum: Claudine.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8841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and written production of previously taught vocabulary containing the SSC [a] and [</a:t>
            </a:r>
            <a:r>
              <a:rPr lang="en-GB" b="0" dirty="0" err="1"/>
              <a:t>an|en</a:t>
            </a:r>
            <a:r>
              <a:rPr lang="en-GB" b="0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Ensure that pupils understand the task. They listen out for the vowel sounds [a] and [</a:t>
            </a:r>
            <a:r>
              <a:rPr lang="en-GB" dirty="0" err="1"/>
              <a:t>an|en</a:t>
            </a:r>
            <a:r>
              <a:rPr lang="en-GB" dirty="0"/>
              <a:t>] and write the French words.  Words go into the overlap if they contain both sounds.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 to each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transcribe the word into the appropriate part of the Venn diagram.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each word in order.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the English meanings as these are words that pupils learnt in Y3/4, with the exception of sage, which is a new word for this week.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 err="1"/>
              <a:t>méchant</a:t>
            </a:r>
            <a:br>
              <a:rPr lang="en-GB" dirty="0"/>
            </a:br>
            <a:r>
              <a:rPr lang="en-GB" dirty="0" err="1"/>
              <a:t>calme</a:t>
            </a:r>
            <a:br>
              <a:rPr lang="en-GB" dirty="0"/>
            </a:br>
            <a:r>
              <a:rPr lang="en-GB" dirty="0" err="1"/>
              <a:t>malade</a:t>
            </a:r>
            <a:br>
              <a:rPr lang="en-GB" dirty="0"/>
            </a:br>
            <a:r>
              <a:rPr lang="en-GB" dirty="0" err="1"/>
              <a:t>idéal</a:t>
            </a:r>
            <a:br>
              <a:rPr lang="en-GB" dirty="0"/>
            </a:br>
            <a:r>
              <a:rPr lang="en-GB" dirty="0"/>
              <a:t>important</a:t>
            </a:r>
            <a:br>
              <a:rPr lang="en-GB" dirty="0"/>
            </a:br>
            <a:r>
              <a:rPr lang="en-GB" dirty="0"/>
              <a:t>different</a:t>
            </a:r>
            <a:br>
              <a:rPr lang="en-GB" dirty="0"/>
            </a:br>
            <a:r>
              <a:rPr lang="en-GB" dirty="0"/>
              <a:t>sage</a:t>
            </a:r>
            <a:br>
              <a:rPr lang="en-GB" dirty="0"/>
            </a:br>
            <a:r>
              <a:rPr lang="en-GB" dirty="0" err="1"/>
              <a:t>amusant</a:t>
            </a:r>
            <a:br>
              <a:rPr lang="en-GB" dirty="0"/>
            </a:br>
            <a:r>
              <a:rPr lang="en-GB" dirty="0"/>
              <a:t>facile</a:t>
            </a:r>
            <a:br>
              <a:rPr lang="en-GB" dirty="0"/>
            </a:br>
            <a:r>
              <a:rPr lang="en-GB" dirty="0" err="1"/>
              <a:t>indépendant</a:t>
            </a:r>
            <a:br>
              <a:rPr lang="en-GB" dirty="0"/>
            </a:b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revise the persons of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être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already met and to present the 1</a:t>
            </a:r>
            <a:r>
              <a:rPr lang="en-GB" sz="1200" b="0" i="0" strike="noStrike" spc="-1" baseline="30000" dirty="0">
                <a:solidFill>
                  <a:srgbClr val="000000"/>
                </a:solidFill>
                <a:latin typeface="+mn-lt"/>
                <a:ea typeface="Calibri"/>
              </a:rPr>
              <a:t>st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 person plural 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nous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sommes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.</a:t>
            </a:r>
            <a:endParaRPr lang="en-GB" sz="1200" b="0" i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four French sentences from pupils.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nous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sommes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elicit the English meaning.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remind pupils about SFC and liaison.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(9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GB" b="0" baseline="0" dirty="0"/>
              <a:t>practise distinguishing aurally between the first person singular and first person plural forms of ‘</a:t>
            </a:r>
            <a:r>
              <a:rPr lang="en-GB" sz="1200" b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être</a:t>
            </a:r>
            <a:r>
              <a:rPr lang="en-GB" sz="1200" b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1. </a:t>
            </a:r>
            <a:r>
              <a:rPr lang="en-GB" b="0" dirty="0"/>
              <a:t>Click the button to play audio with the pronoun obscured.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2. </a:t>
            </a: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Pupils should note whether the first word of each sentence must be ‘je’ or ‘nous’.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3. </a:t>
            </a: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adjective used in each sentence (to force vocabulary recall).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4. </a:t>
            </a:r>
            <a:r>
              <a:rPr lang="en-GB" b="0" dirty="0"/>
              <a:t>Answers appear</a:t>
            </a:r>
            <a:r>
              <a:rPr lang="en-GB" b="0" baseline="0" dirty="0"/>
              <a:t> </a:t>
            </a:r>
            <a:r>
              <a:rPr lang="en-GB" b="0" dirty="0"/>
              <a:t>upon clicking the mouse</a:t>
            </a:r>
            <a:r>
              <a:rPr lang="en-GB" b="0" baseline="0" dirty="0"/>
              <a:t>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Note</a:t>
            </a:r>
            <a:r>
              <a:rPr lang="en-GB" b="0" baseline="0" dirty="0"/>
              <a:t>: in this full audio version a full version of the sentence plays if you click the green tick.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</a:t>
            </a:r>
            <a:r>
              <a:rPr lang="en-GB" baseline="0" dirty="0"/>
              <a:t> </a:t>
            </a:r>
            <a:r>
              <a:rPr lang="en-GB" baseline="0" dirty="0" err="1"/>
              <a:t>sommes</a:t>
            </a:r>
            <a:r>
              <a:rPr lang="en-GB" baseline="0" dirty="0"/>
              <a:t> tristes.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</a:t>
            </a:r>
            <a:r>
              <a:rPr lang="en-GB" baseline="0" dirty="0"/>
              <a:t> </a:t>
            </a:r>
            <a:r>
              <a:rPr lang="en-GB" baseline="0" dirty="0" err="1"/>
              <a:t>sommes</a:t>
            </a:r>
            <a:r>
              <a:rPr lang="en-GB" baseline="0" dirty="0"/>
              <a:t> </a:t>
            </a:r>
            <a:r>
              <a:rPr lang="en-GB" baseline="0" dirty="0" err="1"/>
              <a:t>malades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856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suis</a:t>
            </a:r>
            <a:r>
              <a:rPr lang="en-GB" baseline="0" dirty="0"/>
              <a:t> prudent.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7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9088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9900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462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956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485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0512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4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885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860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516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369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3319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893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758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9537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4316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65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113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930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2506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82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7982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04384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gif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audio" Target="../media/audio20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19.wav"/><Relationship Id="rId4" Type="http://schemas.openxmlformats.org/officeDocument/2006/relationships/audio" Target="../media/audio12.wav"/><Relationship Id="rId9" Type="http://schemas.openxmlformats.org/officeDocument/2006/relationships/image" Target="../media/image28.svg"/><Relationship Id="rId1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7.gif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audio" Target="../media/audio2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21.wav"/><Relationship Id="rId4" Type="http://schemas.openxmlformats.org/officeDocument/2006/relationships/audio" Target="../media/audio12.wav"/><Relationship Id="rId9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8.gif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audio" Target="../media/audio2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23.wav"/><Relationship Id="rId4" Type="http://schemas.openxmlformats.org/officeDocument/2006/relationships/audio" Target="../media/audio12.wav"/><Relationship Id="rId9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9.gif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audio" Target="../media/audio26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25.wav"/><Relationship Id="rId4" Type="http://schemas.openxmlformats.org/officeDocument/2006/relationships/audio" Target="../media/audio12.wav"/><Relationship Id="rId9" Type="http://schemas.openxmlformats.org/officeDocument/2006/relationships/image" Target="../media/image28.svg"/><Relationship Id="rId1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audio" Target="../media/audio28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27.wav"/><Relationship Id="rId4" Type="http://schemas.openxmlformats.org/officeDocument/2006/relationships/audio" Target="../media/audio12.wav"/><Relationship Id="rId9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2.pn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audio" Target="../media/audio30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29.wav"/><Relationship Id="rId4" Type="http://schemas.openxmlformats.org/officeDocument/2006/relationships/audio" Target="../media/audio12.wav"/><Relationship Id="rId9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audio" Target="../media/audio3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46.gif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audio" Target="../media/audio32.wav"/><Relationship Id="rId4" Type="http://schemas.openxmlformats.org/officeDocument/2006/relationships/image" Target="../media/image2.png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gif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6.gif"/><Relationship Id="rId4" Type="http://schemas.openxmlformats.org/officeDocument/2006/relationships/image" Target="../media/image13.gif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audio" Target="../media/audio11.wav"/><Relationship Id="rId3" Type="http://schemas.openxmlformats.org/officeDocument/2006/relationships/image" Target="../media/image11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10" Type="http://schemas.openxmlformats.org/officeDocument/2006/relationships/audio" Target="../media/audio6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13.wav"/><Relationship Id="rId4" Type="http://schemas.openxmlformats.org/officeDocument/2006/relationships/audio" Target="../media/audio12.wav"/><Relationship Id="rId9" Type="http://schemas.openxmlformats.org/officeDocument/2006/relationships/image" Target="../media/image28.svg"/><Relationship Id="rId14" Type="http://schemas.openxmlformats.org/officeDocument/2006/relationships/audio" Target="../media/audio1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gif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audio" Target="../media/audio1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15.wav"/><Relationship Id="rId4" Type="http://schemas.openxmlformats.org/officeDocument/2006/relationships/audio" Target="../media/audio12.wav"/><Relationship Id="rId9" Type="http://schemas.openxmlformats.org/officeDocument/2006/relationships/image" Target="../media/image28.svg"/><Relationship Id="rId1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gif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17.wav"/><Relationship Id="rId4" Type="http://schemas.openxmlformats.org/officeDocument/2006/relationships/audio" Target="../media/audio12.wav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-88473" y="45424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 être » </a:t>
            </a:r>
            <a: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nous sommes </a:t>
            </a:r>
            <a:r>
              <a:rPr lang="fr-FR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(</a:t>
            </a:r>
            <a:r>
              <a:rPr lang="fr-FR" sz="24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we</a:t>
            </a:r>
            <a:r>
              <a:rPr lang="fr-FR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are)</a:t>
            </a:r>
            <a:endParaRPr lang="fr-FR" sz="2800" spc="-1" dirty="0">
              <a:solidFill>
                <a:schemeClr val="bg1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adjective agreement </a:t>
            </a:r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(plural)</a:t>
            </a:r>
            <a:r>
              <a:rPr lang="fr-FR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fr-FR" sz="2800" b="1" spc="-1" dirty="0">
              <a:solidFill>
                <a:prstClr val="white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Revisit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[a] </a:t>
            </a:r>
            <a:r>
              <a:rPr lang="fr-FR" sz="2800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and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an|en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7945BAD-2A8F-43C8-903F-C1AFB9D2035A}"/>
              </a:ext>
            </a:extLst>
          </p:cNvPr>
          <p:cNvGrpSpPr/>
          <p:nvPr/>
        </p:nvGrpSpPr>
        <p:grpSpPr>
          <a:xfrm>
            <a:off x="0" y="1691071"/>
            <a:ext cx="4889827" cy="2376093"/>
            <a:chOff x="0" y="1691071"/>
            <a:chExt cx="4889827" cy="2376093"/>
          </a:xfrm>
        </p:grpSpPr>
        <p:pic>
          <p:nvPicPr>
            <p:cNvPr id="9" name="Google Shape;213;p9">
              <a:extLst>
                <a:ext uri="{FF2B5EF4-FFF2-40B4-BE49-F238E27FC236}">
                  <a16:creationId xmlns:a16="http://schemas.microsoft.com/office/drawing/2014/main" id="{059E85E6-FA7A-4CA5-BD35-C3EC14A58BD3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 flipH="1">
              <a:off x="0" y="1691071"/>
              <a:ext cx="1836112" cy="18319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47A27CE6-ABA7-422B-BCD4-F4D71A6E6E22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579" y="1882321"/>
              <a:ext cx="1821953" cy="1715719"/>
            </a:xfrm>
            <a:prstGeom prst="rect">
              <a:avLst/>
            </a:prstGeom>
          </p:spPr>
        </p:pic>
        <p:pic>
          <p:nvPicPr>
            <p:cNvPr id="11" name="Google Shape;232;p10">
              <a:extLst>
                <a:ext uri="{FF2B5EF4-FFF2-40B4-BE49-F238E27FC236}">
                  <a16:creationId xmlns:a16="http://schemas.microsoft.com/office/drawing/2014/main" id="{A1560D8A-05C0-45DD-B431-F208BF6471D9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860229" y="1957329"/>
              <a:ext cx="1692747" cy="156570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6425C378-107E-4836-82F0-E6B6D554A7B3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0" t="13495" r="27377" b="13640"/>
            <a:stretch/>
          </p:blipFill>
          <p:spPr>
            <a:xfrm>
              <a:off x="1654904" y="2046655"/>
              <a:ext cx="1796143" cy="181552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3A6056-E100-4F5D-99B6-E78662F0C35D}"/>
                </a:ext>
              </a:extLst>
            </p:cNvPr>
            <p:cNvSpPr txBox="1"/>
            <p:nvPr/>
          </p:nvSpPr>
          <p:spPr>
            <a:xfrm>
              <a:off x="450370" y="3482389"/>
              <a:ext cx="44394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les </a:t>
              </a:r>
              <a:r>
                <a:rPr lang="en-GB" sz="3200" dirty="0" err="1">
                  <a:solidFill>
                    <a:schemeClr val="bg1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professeurs</a:t>
              </a:r>
              <a:endParaRPr lang="en-GB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C23838D-09F0-4D65-ADFB-B9152C51A43D}"/>
              </a:ext>
            </a:extLst>
          </p:cNvPr>
          <p:cNvSpPr txBox="1"/>
          <p:nvPr/>
        </p:nvSpPr>
        <p:spPr>
          <a:xfrm>
            <a:off x="8782380" y="6482570"/>
            <a:ext cx="3445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nous_sommes_difficil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9077" y="2663925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396065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difficult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2" name="beep_sommes_difficiles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2C4C6-1333-4B6D-8DED-51B2575EF2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339" y="4446270"/>
            <a:ext cx="1008722" cy="1164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B35EEB-3B4B-40D7-8455-3E2F7D74EB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379" y="4446270"/>
            <a:ext cx="1008722" cy="116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6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je_suis_content2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604" y="2218155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1607980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2" name="beep_suis_content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96C20-6FB2-46DE-AE73-FA897F357C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40" y="4211370"/>
            <a:ext cx="1541478" cy="13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4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je_suis_jeune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604" y="2218155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1607980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young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2" name="beep_suis_jeune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19ED5ED0-F9FC-4049-B27E-0C86CA054C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76" y="4061963"/>
            <a:ext cx="134402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4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nous_sommes_drol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6527" y="2663925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862964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funny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2" name="beep_sommes_droles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86435DF-2399-4513-826C-38733A8B07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68" y="4490590"/>
            <a:ext cx="1247826" cy="106189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56B6926-835D-4769-B981-1D0A92BDB1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048" y="4490590"/>
            <a:ext cx="1247826" cy="106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je_suis_fort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4615" y="2216811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1649716" y="544452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strong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2" name="beep_suis_fort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8CAAF547-29F8-4635-9997-417961B465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24" y="4014414"/>
            <a:ext cx="1439616" cy="143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nous_sommes_sag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6727" y="2527450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529341" y="5505772"/>
            <a:ext cx="2175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well-behaved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2" name="beep_sommes_sages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97DE-5478-48D2-8F1D-B831ABAEE7E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594" y="3774484"/>
            <a:ext cx="154869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3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7267988" cy="114480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Describing more than one [1/2]</a:t>
            </a:r>
            <a:endParaRPr lang="en-GB" sz="3600" dirty="0"/>
          </a:p>
        </p:txBody>
      </p:sp>
      <p:sp>
        <p:nvSpPr>
          <p:cNvPr id="44" name="Oval Callout 22">
            <a:extLst>
              <a:ext uri="{FF2B5EF4-FFF2-40B4-BE49-F238E27FC236}">
                <a16:creationId xmlns:a16="http://schemas.microsoft.com/office/drawing/2014/main" id="{C1A950EA-A230-4FFD-AAEB-C893AD51DDA4}"/>
              </a:ext>
            </a:extLst>
          </p:cNvPr>
          <p:cNvSpPr/>
          <p:nvPr/>
        </p:nvSpPr>
        <p:spPr>
          <a:xfrm>
            <a:off x="3015974" y="4557788"/>
            <a:ext cx="3487696" cy="2162959"/>
          </a:xfrm>
          <a:prstGeom prst="wedgeEllipseCallout">
            <a:avLst>
              <a:gd name="adj1" fmla="val -18532"/>
              <a:gd name="adj2" fmla="val -59381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Don’t forget! </a:t>
            </a:r>
            <a:b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The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-s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on the end of ‘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sommes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’ </a:t>
            </a:r>
            <a:r>
              <a:rPr lang="en-GB" sz="2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and 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the adjective are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ilent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inal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onsonants.</a:t>
            </a:r>
            <a:endParaRPr lang="en-GB" sz="2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626F8F-291C-4AB4-9931-08E32E04B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7" y="3759198"/>
            <a:ext cx="894856" cy="72410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2235587-3C62-4E89-8F25-91C49E8111ED}"/>
              </a:ext>
            </a:extLst>
          </p:cNvPr>
          <p:cNvSpPr/>
          <p:nvPr/>
        </p:nvSpPr>
        <p:spPr>
          <a:xfrm>
            <a:off x="140760" y="891874"/>
            <a:ext cx="10307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“Nous” (we) is a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plural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pronoun – it refers to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more than one person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7BECA7-D5C9-4CC7-BB3F-6253B30CE4B6}"/>
              </a:ext>
            </a:extLst>
          </p:cNvPr>
          <p:cNvSpPr txBox="1"/>
          <p:nvPr/>
        </p:nvSpPr>
        <p:spPr>
          <a:xfrm>
            <a:off x="246184" y="1615297"/>
            <a:ext cx="1169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There must be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agreement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between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2A1026-2A21-465A-8614-74777BC0EAFA}"/>
              </a:ext>
            </a:extLst>
          </p:cNvPr>
          <p:cNvSpPr/>
          <p:nvPr/>
        </p:nvSpPr>
        <p:spPr>
          <a:xfrm>
            <a:off x="246184" y="2345340"/>
            <a:ext cx="10862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So, adjectives describing “nous” need to be in a plural form: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048B11-66CB-4967-A764-429B25E4CC31}"/>
              </a:ext>
            </a:extLst>
          </p:cNvPr>
          <p:cNvSpPr txBox="1"/>
          <p:nvPr/>
        </p:nvSpPr>
        <p:spPr>
          <a:xfrm>
            <a:off x="1500576" y="3859642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873ADC-04B7-4D2B-9763-EC1BBD338F83}"/>
              </a:ext>
            </a:extLst>
          </p:cNvPr>
          <p:cNvSpPr txBox="1"/>
          <p:nvPr/>
        </p:nvSpPr>
        <p:spPr>
          <a:xfrm>
            <a:off x="6280498" y="3859642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pleased.</a:t>
            </a:r>
          </a:p>
        </p:txBody>
      </p:sp>
      <p:sp>
        <p:nvSpPr>
          <p:cNvPr id="36" name="Oval Callout 22">
            <a:extLst>
              <a:ext uri="{FF2B5EF4-FFF2-40B4-BE49-F238E27FC236}">
                <a16:creationId xmlns:a16="http://schemas.microsoft.com/office/drawing/2014/main" id="{AC9B220F-949A-4894-B95F-B3D5AEF5885D}"/>
              </a:ext>
            </a:extLst>
          </p:cNvPr>
          <p:cNvSpPr/>
          <p:nvPr/>
        </p:nvSpPr>
        <p:spPr>
          <a:xfrm>
            <a:off x="3015974" y="4557788"/>
            <a:ext cx="3487696" cy="2162959"/>
          </a:xfrm>
          <a:prstGeom prst="wedgeEllipseCallout">
            <a:avLst>
              <a:gd name="adj1" fmla="val 29316"/>
              <a:gd name="adj2" fmla="val -61495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Don’t forget! </a:t>
            </a:r>
            <a:b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The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-s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on the end of ‘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sommes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’ </a:t>
            </a:r>
            <a:r>
              <a:rPr lang="en-GB" sz="2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and 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the adjective are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ilent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inal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onsonants.</a:t>
            </a:r>
            <a:endParaRPr lang="en-GB" sz="2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2" descr="Quiet Sign Clip Art">
            <a:extLst>
              <a:ext uri="{FF2B5EF4-FFF2-40B4-BE49-F238E27FC236}">
                <a16:creationId xmlns:a16="http://schemas.microsoft.com/office/drawing/2014/main" id="{41B6EDB5-D367-49B2-B495-21189D79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429" y="3588613"/>
            <a:ext cx="326937" cy="4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Quiet Sign Clip Art">
            <a:extLst>
              <a:ext uri="{FF2B5EF4-FFF2-40B4-BE49-F238E27FC236}">
                <a16:creationId xmlns:a16="http://schemas.microsoft.com/office/drawing/2014/main" id="{1569DDF5-088E-460B-A892-E78218ADB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36" y="3588612"/>
            <a:ext cx="326937" cy="4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1091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9" grpId="0"/>
      <p:bldP spid="32" grpId="0"/>
      <p:bldP spid="33" grpId="0"/>
      <p:bldP spid="35" grpId="0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Table 5"/>
          <p:cNvGraphicFramePr/>
          <p:nvPr>
            <p:extLst>
              <p:ext uri="{D42A27DB-BD31-4B8C-83A1-F6EECF244321}">
                <p14:modId xmlns:p14="http://schemas.microsoft.com/office/powerpoint/2010/main" val="4112938724"/>
              </p:ext>
            </p:extLst>
          </p:nvPr>
        </p:nvGraphicFramePr>
        <p:xfrm>
          <a:off x="285715" y="1954865"/>
          <a:ext cx="10803288" cy="4646839"/>
        </p:xfrm>
        <a:graphic>
          <a:graphicData uri="http://schemas.openxmlformats.org/drawingml/2006/table">
            <a:tbl>
              <a:tblPr/>
              <a:tblGrid>
                <a:gridCol w="593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2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5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1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6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nou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/>
                        </a:rPr>
                        <a:t>s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(we)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(I)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8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8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7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8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2" name="CustomShape 6"/>
          <p:cNvSpPr/>
          <p:nvPr/>
        </p:nvSpPr>
        <p:spPr>
          <a:xfrm>
            <a:off x="138084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qui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CustomShape 7">
            <a:extLst>
              <a:ext uri="{FF2B5EF4-FFF2-40B4-BE49-F238E27FC236}">
                <a16:creationId xmlns:a16="http://schemas.microsoft.com/office/drawing/2014/main" id="{CDEC1FBF-CAC7-4D19-97D3-E22C6EB9556B}"/>
              </a:ext>
            </a:extLst>
          </p:cNvPr>
          <p:cNvSpPr/>
          <p:nvPr/>
        </p:nvSpPr>
        <p:spPr>
          <a:xfrm>
            <a:off x="138084" y="547403"/>
            <a:ext cx="1117769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Is Monsieur Lemaire </a:t>
            </a:r>
            <a:r>
              <a:rPr lang="fr-FR" sz="24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talking</a:t>
            </a:r>
            <a:r>
              <a:rPr lang="fr-FR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 about </a:t>
            </a:r>
            <a:r>
              <a:rPr lang="fr-FR" sz="24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himself</a:t>
            </a:r>
            <a:r>
              <a:rPr lang="fr-FR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, or </a:t>
            </a:r>
            <a:r>
              <a:rPr lang="fr-FR" sz="24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himself</a:t>
            </a:r>
            <a:r>
              <a:rPr lang="fr-FR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 AND Monsieur </a:t>
            </a:r>
            <a:r>
              <a:rPr lang="fr-FR" sz="24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Caput</a:t>
            </a:r>
            <a:r>
              <a:rPr lang="fr-FR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Google Shape;213;p9">
            <a:extLst>
              <a:ext uri="{FF2B5EF4-FFF2-40B4-BE49-F238E27FC236}">
                <a16:creationId xmlns:a16="http://schemas.microsoft.com/office/drawing/2014/main" id="{BC901D84-2001-4EC4-A9E3-58CF667E988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860441" y="1977725"/>
            <a:ext cx="414032" cy="456481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1A1BF39-9F15-48C2-AE43-BC6EAD39FE2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584" y="1879409"/>
            <a:ext cx="950795" cy="665164"/>
          </a:xfrm>
          <a:prstGeom prst="rect">
            <a:avLst/>
          </a:prstGeom>
        </p:spPr>
      </p:pic>
      <p:pic>
        <p:nvPicPr>
          <p:cNvPr id="11" name="Google Shape;213;p9">
            <a:extLst>
              <a:ext uri="{FF2B5EF4-FFF2-40B4-BE49-F238E27FC236}">
                <a16:creationId xmlns:a16="http://schemas.microsoft.com/office/drawing/2014/main" id="{E77E58D9-DAF0-4075-B418-5AFEE067919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208226" y="1998897"/>
            <a:ext cx="411112" cy="414135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73E89C-1882-4B94-B5CC-E31D53254E84}"/>
              </a:ext>
            </a:extLst>
          </p:cNvPr>
          <p:cNvSpPr txBox="1"/>
          <p:nvPr/>
        </p:nvSpPr>
        <p:spPr>
          <a:xfrm>
            <a:off x="5429863" y="2439870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strict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9DB279-2948-4A10-A887-E4965DD130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101189" y="2521188"/>
            <a:ext cx="346161" cy="360584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535D2B7-BEAD-4EE2-9E8F-F6E5DE00631E}"/>
              </a:ext>
            </a:extLst>
          </p:cNvPr>
          <p:cNvSpPr/>
          <p:nvPr/>
        </p:nvSpPr>
        <p:spPr>
          <a:xfrm>
            <a:off x="978508" y="2439870"/>
            <a:ext cx="4046707" cy="523220"/>
          </a:xfrm>
          <a:prstGeom prst="wedgeRoundRectCallout">
            <a:avLst>
              <a:gd name="adj1" fmla="val -53896"/>
              <a:gd name="adj2" fmla="val -36144"/>
              <a:gd name="adj3" fmla="val 16667"/>
            </a:avLst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strict.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58CE3394-E11B-4C9B-A6F9-D1CA776CA638}"/>
              </a:ext>
            </a:extLst>
          </p:cNvPr>
          <p:cNvSpPr/>
          <p:nvPr/>
        </p:nvSpPr>
        <p:spPr>
          <a:xfrm>
            <a:off x="978508" y="2963090"/>
            <a:ext cx="4046707" cy="523220"/>
          </a:xfrm>
          <a:prstGeom prst="wedgeRoundRectCallout">
            <a:avLst>
              <a:gd name="adj1" fmla="val -55188"/>
              <a:gd name="adj2" fmla="val -36144"/>
              <a:gd name="adj3" fmla="val 16667"/>
            </a:avLst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… … </a:t>
            </a:r>
            <a:r>
              <a:rPr lang="en-GB" sz="2800" spc="-1" dirty="0" err="1">
                <a:solidFill>
                  <a:srgbClr val="002060"/>
                </a:solidFill>
                <a:latin typeface="Century gothic"/>
              </a:rPr>
              <a:t>intelligents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1B86B74-2ACE-4B9E-B4A8-2CCB4553FFC8}"/>
              </a:ext>
            </a:extLst>
          </p:cNvPr>
          <p:cNvSpPr/>
          <p:nvPr/>
        </p:nvSpPr>
        <p:spPr>
          <a:xfrm>
            <a:off x="978507" y="3497229"/>
            <a:ext cx="4046707" cy="523220"/>
          </a:xfrm>
          <a:prstGeom prst="wedgeRoundRectCallout">
            <a:avLst>
              <a:gd name="adj1" fmla="val -53896"/>
              <a:gd name="adj2" fmla="val -33647"/>
              <a:gd name="adj3" fmla="val 16667"/>
            </a:avLst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… … grand.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44D0EA4-207B-40BC-87E9-F003214EF2E2}"/>
              </a:ext>
            </a:extLst>
          </p:cNvPr>
          <p:cNvSpPr/>
          <p:nvPr/>
        </p:nvSpPr>
        <p:spPr>
          <a:xfrm>
            <a:off x="978507" y="3986648"/>
            <a:ext cx="4046707" cy="523220"/>
          </a:xfrm>
          <a:prstGeom prst="wedgeRoundRectCallout">
            <a:avLst>
              <a:gd name="adj1" fmla="val -53574"/>
              <a:gd name="adj2" fmla="val -28654"/>
              <a:gd name="adj3" fmla="val 16667"/>
            </a:avLst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… … </a:t>
            </a:r>
            <a:r>
              <a:rPr lang="en-GB" sz="2800" spc="-1" dirty="0" err="1">
                <a:solidFill>
                  <a:srgbClr val="002060"/>
                </a:solidFill>
                <a:latin typeface="Century gothic"/>
              </a:rPr>
              <a:t>rapides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D4AE539-1065-41F5-B235-E988068B91CF}"/>
              </a:ext>
            </a:extLst>
          </p:cNvPr>
          <p:cNvSpPr/>
          <p:nvPr/>
        </p:nvSpPr>
        <p:spPr>
          <a:xfrm>
            <a:off x="978507" y="4520522"/>
            <a:ext cx="4046707" cy="523220"/>
          </a:xfrm>
          <a:prstGeom prst="wedgeRoundRectCallout">
            <a:avLst>
              <a:gd name="adj1" fmla="val -53896"/>
              <a:gd name="adj2" fmla="val -38640"/>
              <a:gd name="adj3" fmla="val 16667"/>
            </a:avLst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… … </a:t>
            </a:r>
            <a:r>
              <a:rPr lang="en-GB" sz="2800" spc="-1" dirty="0" err="1">
                <a:solidFill>
                  <a:srgbClr val="002060"/>
                </a:solidFill>
                <a:latin typeface="Century gothic"/>
              </a:rPr>
              <a:t>calmes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3BCA968-CF64-4AD5-A164-203B6B987B8B}"/>
              </a:ext>
            </a:extLst>
          </p:cNvPr>
          <p:cNvSpPr/>
          <p:nvPr/>
        </p:nvSpPr>
        <p:spPr>
          <a:xfrm>
            <a:off x="978506" y="5013342"/>
            <a:ext cx="4046707" cy="523220"/>
          </a:xfrm>
          <a:prstGeom prst="wedgeRoundRectCallout">
            <a:avLst>
              <a:gd name="adj1" fmla="val -53251"/>
              <a:gd name="adj2" fmla="val -33647"/>
              <a:gd name="adj3" fmla="val 16667"/>
            </a:avLst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… … prudent.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4D12D84-4CC2-499D-B728-7AF99A843539}"/>
              </a:ext>
            </a:extLst>
          </p:cNvPr>
          <p:cNvSpPr/>
          <p:nvPr/>
        </p:nvSpPr>
        <p:spPr>
          <a:xfrm>
            <a:off x="978506" y="5547481"/>
            <a:ext cx="4046707" cy="523220"/>
          </a:xfrm>
          <a:prstGeom prst="wedgeRoundRectCallout">
            <a:avLst>
              <a:gd name="adj1" fmla="val -53896"/>
              <a:gd name="adj2" fmla="val -36144"/>
              <a:gd name="adj3" fmla="val 16667"/>
            </a:avLst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… … fort.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1C25914-EF4E-4D4D-B029-97BFAEB12E1B}"/>
              </a:ext>
            </a:extLst>
          </p:cNvPr>
          <p:cNvSpPr/>
          <p:nvPr/>
        </p:nvSpPr>
        <p:spPr>
          <a:xfrm>
            <a:off x="978506" y="6065636"/>
            <a:ext cx="4046707" cy="523220"/>
          </a:xfrm>
          <a:prstGeom prst="wedgeRoundRectCallout">
            <a:avLst>
              <a:gd name="adj1" fmla="val -53896"/>
              <a:gd name="adj2" fmla="val -33647"/>
              <a:gd name="adj3" fmla="val 16667"/>
            </a:avLst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… … </a:t>
            </a:r>
            <a:r>
              <a:rPr lang="en-GB" sz="2800" spc="-1" dirty="0" err="1">
                <a:solidFill>
                  <a:srgbClr val="002060"/>
                </a:solidFill>
                <a:latin typeface="Century gothic"/>
              </a:rPr>
              <a:t>différents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.</a:t>
            </a:r>
          </a:p>
        </p:txBody>
      </p:sp>
      <p:pic>
        <p:nvPicPr>
          <p:cNvPr id="22" name="Google Shape;213;p9">
            <a:extLst>
              <a:ext uri="{FF2B5EF4-FFF2-40B4-BE49-F238E27FC236}">
                <a16:creationId xmlns:a16="http://schemas.microsoft.com/office/drawing/2014/main" id="{229DA5A2-0F81-467F-BEE9-4FB5AC852227}"/>
              </a:ext>
            </a:extLst>
          </p:cNvPr>
          <p:cNvPicPr/>
          <p:nvPr/>
        </p:nvPicPr>
        <p:blipFill>
          <a:blip r:embed="rId4"/>
          <a:stretch/>
        </p:blipFill>
        <p:spPr>
          <a:xfrm flipH="1">
            <a:off x="313011" y="1990517"/>
            <a:ext cx="509532" cy="414135"/>
          </a:xfrm>
          <a:prstGeom prst="rect">
            <a:avLst/>
          </a:prstGeom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D0361C6-76E4-498E-99D1-B9945B751AB3}"/>
              </a:ext>
            </a:extLst>
          </p:cNvPr>
          <p:cNvSpPr txBox="1"/>
          <p:nvPr/>
        </p:nvSpPr>
        <p:spPr>
          <a:xfrm>
            <a:off x="5429865" y="2971075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intelligent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3043DF-357D-499B-B104-27138B936A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8221045" y="3044235"/>
            <a:ext cx="346161" cy="3605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752EF6-2728-435B-A70C-C69FB69B7BF0}"/>
              </a:ext>
            </a:extLst>
          </p:cNvPr>
          <p:cNvSpPr txBox="1"/>
          <p:nvPr/>
        </p:nvSpPr>
        <p:spPr>
          <a:xfrm>
            <a:off x="5429863" y="3507287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tall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1A624-FD23-463A-81D9-64FF2DC48C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101189" y="3588605"/>
            <a:ext cx="346161" cy="3605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CD5185D-7E62-4537-AA62-3DC928A07D44}"/>
              </a:ext>
            </a:extLst>
          </p:cNvPr>
          <p:cNvSpPr txBox="1"/>
          <p:nvPr/>
        </p:nvSpPr>
        <p:spPr>
          <a:xfrm>
            <a:off x="5429862" y="4034949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fast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8D8D316-7E31-43F1-B588-571406621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8221045" y="4107883"/>
            <a:ext cx="346161" cy="36058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DAE38F1-5099-467B-9BAC-3149D03BF25A}"/>
              </a:ext>
            </a:extLst>
          </p:cNvPr>
          <p:cNvSpPr txBox="1"/>
          <p:nvPr/>
        </p:nvSpPr>
        <p:spPr>
          <a:xfrm>
            <a:off x="5429862" y="4512468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calm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808BBC-FB03-46D7-BD67-A170E035B1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8221045" y="4601840"/>
            <a:ext cx="346161" cy="3605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DF11A56-8C2F-445D-9A4F-21F62E1C9371}"/>
              </a:ext>
            </a:extLst>
          </p:cNvPr>
          <p:cNvSpPr txBox="1"/>
          <p:nvPr/>
        </p:nvSpPr>
        <p:spPr>
          <a:xfrm>
            <a:off x="5429863" y="5033739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careful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0492FC7-D3B2-4836-9C13-C16862AF8B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101189" y="5115057"/>
            <a:ext cx="346161" cy="36058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F6E13FB-8D53-4580-BAF8-650CD5412914}"/>
              </a:ext>
            </a:extLst>
          </p:cNvPr>
          <p:cNvSpPr txBox="1"/>
          <p:nvPr/>
        </p:nvSpPr>
        <p:spPr>
          <a:xfrm>
            <a:off x="5429862" y="5531958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strong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FC67CA8-18D0-4CB8-948F-72B56E81B0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101188" y="5613276"/>
            <a:ext cx="346161" cy="36058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27EAA4A-38BD-4110-85C4-0D13D76B8BF5}"/>
              </a:ext>
            </a:extLst>
          </p:cNvPr>
          <p:cNvSpPr txBox="1"/>
          <p:nvPr/>
        </p:nvSpPr>
        <p:spPr>
          <a:xfrm>
            <a:off x="5432066" y="6080705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different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1BB3FD0-062D-44A1-8FB4-92FDB27B77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8221046" y="6146953"/>
            <a:ext cx="346161" cy="360584"/>
          </a:xfrm>
          <a:prstGeom prst="rect">
            <a:avLst/>
          </a:prstGeom>
        </p:spPr>
      </p:pic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BAB2D2D9-5A35-485C-9C0F-FE97A4B30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8084" y="882374"/>
            <a:ext cx="914400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E62FAC24-AE8E-4898-B525-1B9DE714B4A8}"/>
              </a:ext>
            </a:extLst>
          </p:cNvPr>
          <p:cNvSpPr/>
          <p:nvPr/>
        </p:nvSpPr>
        <p:spPr>
          <a:xfrm>
            <a:off x="1052484" y="1073762"/>
            <a:ext cx="6347461" cy="45648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Title 1">
            <a:hlinkClick r:id="" action="ppaction://noaction">
              <a:snd r:embed="rId9" name="19_3.wav"/>
            </a:hlinkClick>
            <a:extLst>
              <a:ext uri="{FF2B5EF4-FFF2-40B4-BE49-F238E27FC236}">
                <a16:creationId xmlns:a16="http://schemas.microsoft.com/office/drawing/2014/main" id="{A7FB4E75-321C-4677-9BE4-9BC62CC07D38}"/>
              </a:ext>
            </a:extLst>
          </p:cNvPr>
          <p:cNvSpPr txBox="1">
            <a:spLocks/>
          </p:cNvSpPr>
          <p:nvPr/>
        </p:nvSpPr>
        <p:spPr>
          <a:xfrm>
            <a:off x="1127405" y="975506"/>
            <a:ext cx="6446982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</a:t>
            </a: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nous </a:t>
            </a: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 Écris les adjectifs en anglais.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23" grpId="0"/>
      <p:bldP spid="25" grpId="0"/>
      <p:bldP spid="27" grpId="0"/>
      <p:bldP spid="30" grpId="0"/>
      <p:bldP spid="33" grpId="0"/>
      <p:bldP spid="35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7267988" cy="570224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Describing more than one [2/2]</a:t>
            </a:r>
            <a:endParaRPr lang="en-GB" sz="3600" dirty="0"/>
          </a:p>
        </p:txBody>
      </p:sp>
      <p:sp>
        <p:nvSpPr>
          <p:cNvPr id="44" name="Oval Callout 22">
            <a:extLst>
              <a:ext uri="{FF2B5EF4-FFF2-40B4-BE49-F238E27FC236}">
                <a16:creationId xmlns:a16="http://schemas.microsoft.com/office/drawing/2014/main" id="{C1A950EA-A230-4FFD-AAEB-C893AD51DDA4}"/>
              </a:ext>
            </a:extLst>
          </p:cNvPr>
          <p:cNvSpPr/>
          <p:nvPr/>
        </p:nvSpPr>
        <p:spPr>
          <a:xfrm>
            <a:off x="7898624" y="2616852"/>
            <a:ext cx="3487696" cy="1524291"/>
          </a:xfrm>
          <a:prstGeom prst="wedgeEllipseCallout">
            <a:avLst>
              <a:gd name="adj1" fmla="val -89321"/>
              <a:gd name="adj2" fmla="val 67452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-s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on the end is silent but the –e makes you pronounce the –t. 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235587-3C62-4E89-8F25-91C49E8111ED}"/>
              </a:ext>
            </a:extLst>
          </p:cNvPr>
          <p:cNvSpPr/>
          <p:nvPr/>
        </p:nvSpPr>
        <p:spPr>
          <a:xfrm>
            <a:off x="140760" y="891874"/>
            <a:ext cx="10307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know that many adjectives add 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 a feminine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noun.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048B11-66CB-4967-A764-429B25E4CC31}"/>
              </a:ext>
            </a:extLst>
          </p:cNvPr>
          <p:cNvSpPr txBox="1"/>
          <p:nvPr/>
        </p:nvSpPr>
        <p:spPr>
          <a:xfrm>
            <a:off x="1643480" y="1765376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873ADC-04B7-4D2B-9763-EC1BBD338F83}"/>
              </a:ext>
            </a:extLst>
          </p:cNvPr>
          <p:cNvSpPr txBox="1"/>
          <p:nvPr/>
        </p:nvSpPr>
        <p:spPr>
          <a:xfrm>
            <a:off x="5751836" y="1794300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 girl)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 pleased.</a:t>
            </a:r>
          </a:p>
        </p:txBody>
      </p:sp>
      <p:sp>
        <p:nvSpPr>
          <p:cNvPr id="36" name="Oval Callout 22">
            <a:extLst>
              <a:ext uri="{FF2B5EF4-FFF2-40B4-BE49-F238E27FC236}">
                <a16:creationId xmlns:a16="http://schemas.microsoft.com/office/drawing/2014/main" id="{AC9B220F-949A-4894-B95F-B3D5AEF5885D}"/>
              </a:ext>
            </a:extLst>
          </p:cNvPr>
          <p:cNvSpPr/>
          <p:nvPr/>
        </p:nvSpPr>
        <p:spPr>
          <a:xfrm>
            <a:off x="140760" y="4758616"/>
            <a:ext cx="3843411" cy="2028092"/>
          </a:xfrm>
          <a:prstGeom prst="wedgeEllipseCallout">
            <a:avLst>
              <a:gd name="adj1" fmla="val 38305"/>
              <a:gd name="adj2" fmla="val -26467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If there is a </a:t>
            </a:r>
            <a:r>
              <a:rPr lang="en-GB" sz="2000" b="1" dirty="0">
                <a:solidFill>
                  <a:prstClr val="white"/>
                </a:solidFill>
                <a:latin typeface="Century Gothic" panose="020F0302020204030204"/>
              </a:rPr>
              <a:t>mix 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of </a:t>
            </a:r>
            <a:r>
              <a:rPr lang="en-GB" sz="2000" b="1" dirty="0">
                <a:solidFill>
                  <a:prstClr val="white"/>
                </a:solidFill>
                <a:latin typeface="Century Gothic" panose="020F0302020204030204"/>
              </a:rPr>
              <a:t>male and female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 people in the group, we use the masculine plural adjective.</a:t>
            </a:r>
          </a:p>
        </p:txBody>
      </p:sp>
      <p:pic>
        <p:nvPicPr>
          <p:cNvPr id="41" name="Picture 2" descr="Quiet Sign Clip Art">
            <a:extLst>
              <a:ext uri="{FF2B5EF4-FFF2-40B4-BE49-F238E27FC236}">
                <a16:creationId xmlns:a16="http://schemas.microsoft.com/office/drawing/2014/main" id="{1569DDF5-088E-460B-A892-E78218ADB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98124"/>
            <a:ext cx="326937" cy="4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ircle&#10;&#10;Description automatically generated">
            <a:extLst>
              <a:ext uri="{FF2B5EF4-FFF2-40B4-BE49-F238E27FC236}">
                <a16:creationId xmlns:a16="http://schemas.microsoft.com/office/drawing/2014/main" id="{B5101E7A-849B-4D2C-A44A-A842337DE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1" y="1386961"/>
            <a:ext cx="1225476" cy="10428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D495AA-4A00-4007-BAB6-C19AE6E84611}"/>
              </a:ext>
            </a:extLst>
          </p:cNvPr>
          <p:cNvSpPr/>
          <p:nvPr/>
        </p:nvSpPr>
        <p:spPr>
          <a:xfrm>
            <a:off x="140760" y="2845250"/>
            <a:ext cx="7827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feminine noun is plural, add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-s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adjective:</a:t>
            </a:r>
          </a:p>
        </p:txBody>
      </p:sp>
      <p:pic>
        <p:nvPicPr>
          <p:cNvPr id="19" name="Picture 18" descr="Circle&#10;&#10;Description automatically generated">
            <a:extLst>
              <a:ext uri="{FF2B5EF4-FFF2-40B4-BE49-F238E27FC236}">
                <a16:creationId xmlns:a16="http://schemas.microsoft.com/office/drawing/2014/main" id="{349CEFA5-0B78-483D-87DC-0DDA2E642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" y="3828902"/>
            <a:ext cx="1142532" cy="972287"/>
          </a:xfrm>
          <a:prstGeom prst="rect">
            <a:avLst/>
          </a:prstGeom>
        </p:spPr>
      </p:pic>
      <p:pic>
        <p:nvPicPr>
          <p:cNvPr id="20" name="Picture 19" descr="Circle&#10;&#10;Description automatically generated">
            <a:extLst>
              <a:ext uri="{FF2B5EF4-FFF2-40B4-BE49-F238E27FC236}">
                <a16:creationId xmlns:a16="http://schemas.microsoft.com/office/drawing/2014/main" id="{A985CC34-D7A2-4B8F-B4C8-77A427AB9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8" y="3817801"/>
            <a:ext cx="1142532" cy="9722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9DE44E-86CC-4F56-9738-363BA79FC5CB}"/>
              </a:ext>
            </a:extLst>
          </p:cNvPr>
          <p:cNvSpPr txBox="1"/>
          <p:nvPr/>
        </p:nvSpPr>
        <p:spPr>
          <a:xfrm>
            <a:off x="1643480" y="4232703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A2421A-E493-4E7A-8004-9FF26906F53D}"/>
              </a:ext>
            </a:extLst>
          </p:cNvPr>
          <p:cNvSpPr txBox="1"/>
          <p:nvPr/>
        </p:nvSpPr>
        <p:spPr>
          <a:xfrm>
            <a:off x="6695415" y="4247191"/>
            <a:ext cx="4928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(girls)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pleased.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626F8F-291C-4AB4-9931-08E32E04B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5326" y="5365463"/>
            <a:ext cx="894856" cy="7241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2B1B892-5492-4BB8-85F0-7131BCE8BB38}"/>
              </a:ext>
            </a:extLst>
          </p:cNvPr>
          <p:cNvSpPr txBox="1"/>
          <p:nvPr/>
        </p:nvSpPr>
        <p:spPr>
          <a:xfrm>
            <a:off x="4552143" y="5309986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808F43-19E6-40D4-BB6B-2B2BDA8F34EF}"/>
              </a:ext>
            </a:extLst>
          </p:cNvPr>
          <p:cNvSpPr txBox="1"/>
          <p:nvPr/>
        </p:nvSpPr>
        <p:spPr>
          <a:xfrm>
            <a:off x="4552143" y="5863984"/>
            <a:ext cx="7753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(boys</a:t>
            </a:r>
            <a:r>
              <a:rPr lang="en-GB" sz="3000" i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|boys &amp; girls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pleased.</a:t>
            </a:r>
          </a:p>
        </p:txBody>
      </p:sp>
    </p:spTree>
    <p:extLst>
      <p:ext uri="{BB962C8B-B14F-4D97-AF65-F5344CB8AC3E}">
        <p14:creationId xmlns:p14="http://schemas.microsoft.com/office/powerpoint/2010/main" val="13644081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9" grpId="0"/>
      <p:bldP spid="33" grpId="0"/>
      <p:bldP spid="35" grpId="0"/>
      <p:bldP spid="36" grpId="0" animBg="1"/>
      <p:bldP spid="18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FD6B1D-B946-43B0-8C42-968CF4855522}"/>
              </a:ext>
            </a:extLst>
          </p:cNvPr>
          <p:cNvSpPr/>
          <p:nvPr/>
        </p:nvSpPr>
        <p:spPr>
          <a:xfrm>
            <a:off x="555896" y="1408954"/>
            <a:ext cx="5230950" cy="2444589"/>
          </a:xfrm>
          <a:prstGeom prst="rect">
            <a:avLst/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CustomShape 6"/>
          <p:cNvSpPr/>
          <p:nvPr/>
        </p:nvSpPr>
        <p:spPr>
          <a:xfrm>
            <a:off x="138084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Qui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parle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pic>
        <p:nvPicPr>
          <p:cNvPr id="22" name="Google Shape;213;p9">
            <a:extLst>
              <a:ext uri="{FF2B5EF4-FFF2-40B4-BE49-F238E27FC236}">
                <a16:creationId xmlns:a16="http://schemas.microsoft.com/office/drawing/2014/main" id="{229DA5A2-0F81-467F-BEE9-4FB5AC852227}"/>
              </a:ext>
            </a:extLst>
          </p:cNvPr>
          <p:cNvPicPr/>
          <p:nvPr/>
        </p:nvPicPr>
        <p:blipFill>
          <a:blip r:embed="rId4"/>
          <a:stretch/>
        </p:blipFill>
        <p:spPr>
          <a:xfrm flipH="1">
            <a:off x="568959" y="1436198"/>
            <a:ext cx="933271" cy="875928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0715D42-7608-4450-8E80-9C6BC1A10B8D}"/>
              </a:ext>
            </a:extLst>
          </p:cNvPr>
          <p:cNvSpPr/>
          <p:nvPr/>
        </p:nvSpPr>
        <p:spPr>
          <a:xfrm>
            <a:off x="578280" y="4030886"/>
            <a:ext cx="5230950" cy="2444589"/>
          </a:xfrm>
          <a:prstGeom prst="rect">
            <a:avLst/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Google Shape;232;p10">
            <a:extLst>
              <a:ext uri="{FF2B5EF4-FFF2-40B4-BE49-F238E27FC236}">
                <a16:creationId xmlns:a16="http://schemas.microsoft.com/office/drawing/2014/main" id="{45F14A4E-7056-40B8-B3A3-B7D086BB93A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33559" y="4036097"/>
            <a:ext cx="953914" cy="953914"/>
          </a:xfrm>
          <a:prstGeom prst="rect">
            <a:avLst/>
          </a:prstGeom>
          <a:ln>
            <a:noFill/>
          </a:ln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4D1BE70-6084-4E53-B79C-38FB5B84B1E0}"/>
              </a:ext>
            </a:extLst>
          </p:cNvPr>
          <p:cNvSpPr/>
          <p:nvPr/>
        </p:nvSpPr>
        <p:spPr>
          <a:xfrm>
            <a:off x="6065271" y="1408953"/>
            <a:ext cx="5230950" cy="2444589"/>
          </a:xfrm>
          <a:prstGeom prst="rect">
            <a:avLst/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10" name="Google Shape;213;p9">
            <a:extLst>
              <a:ext uri="{FF2B5EF4-FFF2-40B4-BE49-F238E27FC236}">
                <a16:creationId xmlns:a16="http://schemas.microsoft.com/office/drawing/2014/main" id="{BC901D84-2001-4EC4-A9E3-58CF667E988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268188" y="1423135"/>
            <a:ext cx="1013296" cy="992174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1A1BF39-9F15-48C2-AE43-BC6EAD39FE2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456" y="1196346"/>
            <a:ext cx="2066579" cy="144575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5730EDE-ECED-4D24-A18E-8E729A937097}"/>
              </a:ext>
            </a:extLst>
          </p:cNvPr>
          <p:cNvSpPr/>
          <p:nvPr/>
        </p:nvSpPr>
        <p:spPr>
          <a:xfrm>
            <a:off x="6050534" y="4030885"/>
            <a:ext cx="5230950" cy="2444589"/>
          </a:xfrm>
          <a:prstGeom prst="rect">
            <a:avLst/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078FF701-F814-4AF4-82B5-45023FA0EA9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884" y="4036097"/>
            <a:ext cx="990600" cy="990600"/>
          </a:xfrm>
          <a:prstGeom prst="rect">
            <a:avLst/>
          </a:prstGeom>
        </p:spPr>
      </p:pic>
      <p:pic>
        <p:nvPicPr>
          <p:cNvPr id="40" name="Google Shape;232;p10">
            <a:extLst>
              <a:ext uri="{FF2B5EF4-FFF2-40B4-BE49-F238E27FC236}">
                <a16:creationId xmlns:a16="http://schemas.microsoft.com/office/drawing/2014/main" id="{299CA067-A73F-449E-8AC0-91CF6634A05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691695" y="4072783"/>
            <a:ext cx="953914" cy="953914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C891B4-E16D-4262-8629-8E4DABAB7E8A}"/>
              </a:ext>
            </a:extLst>
          </p:cNvPr>
          <p:cNvSpPr txBox="1"/>
          <p:nvPr/>
        </p:nvSpPr>
        <p:spPr>
          <a:xfrm>
            <a:off x="565279" y="2192647"/>
            <a:ext cx="923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A2ED46-3347-41B7-AFDF-1134D3906FC3}"/>
              </a:ext>
            </a:extLst>
          </p:cNvPr>
          <p:cNvSpPr txBox="1"/>
          <p:nvPr/>
        </p:nvSpPr>
        <p:spPr>
          <a:xfrm>
            <a:off x="472811" y="4898582"/>
            <a:ext cx="923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DB2225-DDD9-4B5D-BEE9-819E6D2CD0C7}"/>
              </a:ext>
            </a:extLst>
          </p:cNvPr>
          <p:cNvSpPr txBox="1"/>
          <p:nvPr/>
        </p:nvSpPr>
        <p:spPr>
          <a:xfrm>
            <a:off x="10058400" y="2267094"/>
            <a:ext cx="1114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r>
              <a:rPr lang="en-GB" sz="28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D06F61-DC88-4A81-920D-0B2963470CFD}"/>
              </a:ext>
            </a:extLst>
          </p:cNvPr>
          <p:cNvSpPr txBox="1"/>
          <p:nvPr/>
        </p:nvSpPr>
        <p:spPr>
          <a:xfrm>
            <a:off x="10103125" y="4871137"/>
            <a:ext cx="1114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r>
              <a:rPr lang="en-GB" sz="28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11024F-0315-46A3-AFBD-A080303BB982}"/>
              </a:ext>
            </a:extLst>
          </p:cNvPr>
          <p:cNvSpPr/>
          <p:nvPr/>
        </p:nvSpPr>
        <p:spPr>
          <a:xfrm>
            <a:off x="526028" y="3524737"/>
            <a:ext cx="2429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Monsieur Lemaire </a:t>
            </a:r>
            <a:endParaRPr lang="en-GB" sz="20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BAA5502-B050-4503-8F5E-CB17087ABA96}"/>
              </a:ext>
            </a:extLst>
          </p:cNvPr>
          <p:cNvSpPr/>
          <p:nvPr/>
        </p:nvSpPr>
        <p:spPr>
          <a:xfrm>
            <a:off x="523628" y="6131832"/>
            <a:ext cx="205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Madame Vidal</a:t>
            </a:r>
            <a:endParaRPr lang="en-GB" sz="20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341C348-2E43-4FD9-9493-8BF46B418C86}"/>
              </a:ext>
            </a:extLst>
          </p:cNvPr>
          <p:cNvSpPr/>
          <p:nvPr/>
        </p:nvSpPr>
        <p:spPr>
          <a:xfrm>
            <a:off x="6065270" y="6143568"/>
            <a:ext cx="52162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Madame Vidal et Madame Dior</a:t>
            </a:r>
            <a:endParaRPr lang="en-GB" sz="20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B99B1E7-9D1C-4E37-ACFC-02E57BC1F15C}"/>
              </a:ext>
            </a:extLst>
          </p:cNvPr>
          <p:cNvSpPr/>
          <p:nvPr/>
        </p:nvSpPr>
        <p:spPr>
          <a:xfrm>
            <a:off x="6613007" y="3492671"/>
            <a:ext cx="48032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Monsieur Lemaire et Monsieur </a:t>
            </a:r>
            <a:r>
              <a:rPr lang="fr-FR" sz="20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Caput</a:t>
            </a:r>
            <a:r>
              <a:rPr lang="fr-FR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endParaRPr lang="en-GB" sz="2000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0B66D76A-65FE-46C9-8844-A810B3B90679}"/>
              </a:ext>
            </a:extLst>
          </p:cNvPr>
          <p:cNvSpPr/>
          <p:nvPr/>
        </p:nvSpPr>
        <p:spPr>
          <a:xfrm>
            <a:off x="4167189" y="3150284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prudentes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Speech Bubble: Oval 54">
            <a:extLst>
              <a:ext uri="{FF2B5EF4-FFF2-40B4-BE49-F238E27FC236}">
                <a16:creationId xmlns:a16="http://schemas.microsoft.com/office/drawing/2014/main" id="{F709F3B9-6774-4541-B4FC-419720A8BD9F}"/>
              </a:ext>
            </a:extLst>
          </p:cNvPr>
          <p:cNvSpPr/>
          <p:nvPr/>
        </p:nvSpPr>
        <p:spPr>
          <a:xfrm>
            <a:off x="7431925" y="4206757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prudentes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2477A69-F279-4FBA-B7E0-FBE0B6016AFB}"/>
              </a:ext>
            </a:extLst>
          </p:cNvPr>
          <p:cNvSpPr/>
          <p:nvPr/>
        </p:nvSpPr>
        <p:spPr>
          <a:xfrm>
            <a:off x="4167189" y="3133005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content</a:t>
            </a:r>
          </a:p>
        </p:txBody>
      </p:sp>
      <p:sp>
        <p:nvSpPr>
          <p:cNvPr id="57" name="Speech Bubble: Oval 56">
            <a:extLst>
              <a:ext uri="{FF2B5EF4-FFF2-40B4-BE49-F238E27FC236}">
                <a16:creationId xmlns:a16="http://schemas.microsoft.com/office/drawing/2014/main" id="{563A7FB8-87AA-4297-8EFD-10F47A1FF8BB}"/>
              </a:ext>
            </a:extLst>
          </p:cNvPr>
          <p:cNvSpPr/>
          <p:nvPr/>
        </p:nvSpPr>
        <p:spPr>
          <a:xfrm>
            <a:off x="1146595" y="2336832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content</a:t>
            </a:r>
          </a:p>
        </p:txBody>
      </p:sp>
      <p:sp>
        <p:nvSpPr>
          <p:cNvPr id="58" name="Speech Bubble: Oval 57">
            <a:extLst>
              <a:ext uri="{FF2B5EF4-FFF2-40B4-BE49-F238E27FC236}">
                <a16:creationId xmlns:a16="http://schemas.microsoft.com/office/drawing/2014/main" id="{B38863FF-5EE9-4273-B8D8-650276F76337}"/>
              </a:ext>
            </a:extLst>
          </p:cNvPr>
          <p:cNvSpPr/>
          <p:nvPr/>
        </p:nvSpPr>
        <p:spPr>
          <a:xfrm>
            <a:off x="4175150" y="3141644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grand</a:t>
            </a:r>
          </a:p>
        </p:txBody>
      </p:sp>
      <p:sp>
        <p:nvSpPr>
          <p:cNvPr id="59" name="Speech Bubble: Oval 58">
            <a:extLst>
              <a:ext uri="{FF2B5EF4-FFF2-40B4-BE49-F238E27FC236}">
                <a16:creationId xmlns:a16="http://schemas.microsoft.com/office/drawing/2014/main" id="{E490AEDC-71ED-4917-A3C7-45BF9B713917}"/>
              </a:ext>
            </a:extLst>
          </p:cNvPr>
          <p:cNvSpPr/>
          <p:nvPr/>
        </p:nvSpPr>
        <p:spPr>
          <a:xfrm>
            <a:off x="3279942" y="1494901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grand</a:t>
            </a:r>
          </a:p>
        </p:txBody>
      </p:sp>
      <p:sp>
        <p:nvSpPr>
          <p:cNvPr id="60" name="Speech Bubble: Oval 59">
            <a:extLst>
              <a:ext uri="{FF2B5EF4-FFF2-40B4-BE49-F238E27FC236}">
                <a16:creationId xmlns:a16="http://schemas.microsoft.com/office/drawing/2014/main" id="{0722B1B2-B0F1-47CB-9125-73555CB178F8}"/>
              </a:ext>
            </a:extLst>
          </p:cNvPr>
          <p:cNvSpPr/>
          <p:nvPr/>
        </p:nvSpPr>
        <p:spPr>
          <a:xfrm>
            <a:off x="4085894" y="3141643"/>
            <a:ext cx="2608407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intelligents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Speech Bubble: Oval 60">
            <a:extLst>
              <a:ext uri="{FF2B5EF4-FFF2-40B4-BE49-F238E27FC236}">
                <a16:creationId xmlns:a16="http://schemas.microsoft.com/office/drawing/2014/main" id="{2A29D156-0D57-4965-8CD2-CBA36EA9B10C}"/>
              </a:ext>
            </a:extLst>
          </p:cNvPr>
          <p:cNvSpPr/>
          <p:nvPr/>
        </p:nvSpPr>
        <p:spPr>
          <a:xfrm>
            <a:off x="7934789" y="2468778"/>
            <a:ext cx="256532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intelligents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Speech Bubble: Oval 61">
            <a:extLst>
              <a:ext uri="{FF2B5EF4-FFF2-40B4-BE49-F238E27FC236}">
                <a16:creationId xmlns:a16="http://schemas.microsoft.com/office/drawing/2014/main" id="{D1DEF036-5057-462C-8BF7-3D6ED3F314AE}"/>
              </a:ext>
            </a:extLst>
          </p:cNvPr>
          <p:cNvSpPr/>
          <p:nvPr/>
        </p:nvSpPr>
        <p:spPr>
          <a:xfrm>
            <a:off x="4095670" y="3150284"/>
            <a:ext cx="2608407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différente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Speech Bubble: Oval 62">
            <a:extLst>
              <a:ext uri="{FF2B5EF4-FFF2-40B4-BE49-F238E27FC236}">
                <a16:creationId xmlns:a16="http://schemas.microsoft.com/office/drawing/2014/main" id="{F12C63F1-F04D-4B9F-BC60-40169C75FC77}"/>
              </a:ext>
            </a:extLst>
          </p:cNvPr>
          <p:cNvSpPr/>
          <p:nvPr/>
        </p:nvSpPr>
        <p:spPr>
          <a:xfrm>
            <a:off x="3249355" y="5244726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différente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Speech Bubble: Oval 63">
            <a:extLst>
              <a:ext uri="{FF2B5EF4-FFF2-40B4-BE49-F238E27FC236}">
                <a16:creationId xmlns:a16="http://schemas.microsoft.com/office/drawing/2014/main" id="{5DF01BDE-3A2E-4809-B0AD-0D7F1D306162}"/>
              </a:ext>
            </a:extLst>
          </p:cNvPr>
          <p:cNvSpPr/>
          <p:nvPr/>
        </p:nvSpPr>
        <p:spPr>
          <a:xfrm>
            <a:off x="4005555" y="3141828"/>
            <a:ext cx="2800194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Speech Bubble: Oval 64">
            <a:extLst>
              <a:ext uri="{FF2B5EF4-FFF2-40B4-BE49-F238E27FC236}">
                <a16:creationId xmlns:a16="http://schemas.microsoft.com/office/drawing/2014/main" id="{F394D90D-4BA8-4F73-B3AD-C2C013B7FD3E}"/>
              </a:ext>
            </a:extLst>
          </p:cNvPr>
          <p:cNvSpPr/>
          <p:nvPr/>
        </p:nvSpPr>
        <p:spPr>
          <a:xfrm>
            <a:off x="6100806" y="5142091"/>
            <a:ext cx="2800193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Speech Bubble: Oval 65">
            <a:extLst>
              <a:ext uri="{FF2B5EF4-FFF2-40B4-BE49-F238E27FC236}">
                <a16:creationId xmlns:a16="http://schemas.microsoft.com/office/drawing/2014/main" id="{545805D4-1B8A-42F2-B273-F69FF51F184C}"/>
              </a:ext>
            </a:extLst>
          </p:cNvPr>
          <p:cNvSpPr/>
          <p:nvPr/>
        </p:nvSpPr>
        <p:spPr>
          <a:xfrm>
            <a:off x="4013516" y="3150284"/>
            <a:ext cx="2800194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amusants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Speech Bubble: Oval 66">
            <a:extLst>
              <a:ext uri="{FF2B5EF4-FFF2-40B4-BE49-F238E27FC236}">
                <a16:creationId xmlns:a16="http://schemas.microsoft.com/office/drawing/2014/main" id="{774E32F7-5AED-4F43-A603-FDC550613983}"/>
              </a:ext>
            </a:extLst>
          </p:cNvPr>
          <p:cNvSpPr/>
          <p:nvPr/>
        </p:nvSpPr>
        <p:spPr>
          <a:xfrm>
            <a:off x="6203935" y="1536715"/>
            <a:ext cx="256532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amusants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Speech Bubble: Oval 67">
            <a:extLst>
              <a:ext uri="{FF2B5EF4-FFF2-40B4-BE49-F238E27FC236}">
                <a16:creationId xmlns:a16="http://schemas.microsoft.com/office/drawing/2014/main" id="{61FD723C-7491-4D65-8BF5-5AC8C4D4EE4C}"/>
              </a:ext>
            </a:extLst>
          </p:cNvPr>
          <p:cNvSpPr/>
          <p:nvPr/>
        </p:nvSpPr>
        <p:spPr>
          <a:xfrm>
            <a:off x="4009536" y="3145112"/>
            <a:ext cx="2800194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b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Speech Bubble: Oval 68">
            <a:extLst>
              <a:ext uri="{FF2B5EF4-FFF2-40B4-BE49-F238E27FC236}">
                <a16:creationId xmlns:a16="http://schemas.microsoft.com/office/drawing/2014/main" id="{4F25F8A4-6445-4FAA-B49D-075F7CA7A4D3}"/>
              </a:ext>
            </a:extLst>
          </p:cNvPr>
          <p:cNvSpPr/>
          <p:nvPr/>
        </p:nvSpPr>
        <p:spPr>
          <a:xfrm>
            <a:off x="1361565" y="4413072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b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D14DDD54-D5CD-4A6D-A58E-7DE9AC58B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689" y="479924"/>
            <a:ext cx="914400" cy="914400"/>
          </a:xfrm>
          <a:prstGeom prst="rect">
            <a:avLst/>
          </a:prstGeom>
        </p:spPr>
      </p:pic>
      <p:sp>
        <p:nvSpPr>
          <p:cNvPr id="46" name="Speech Bubble: Rectangle with Corners Rounded 45">
            <a:hlinkClick r:id="" action="ppaction://noaction">
              <a:snd r:embed="rId10" name="4_1.wav"/>
            </a:hlinkClick>
            <a:extLst>
              <a:ext uri="{FF2B5EF4-FFF2-40B4-BE49-F238E27FC236}">
                <a16:creationId xmlns:a16="http://schemas.microsoft.com/office/drawing/2014/main" id="{A142DFB9-9BC8-4DE4-B0E4-0C1A78F96E0F}"/>
              </a:ext>
            </a:extLst>
          </p:cNvPr>
          <p:cNvSpPr/>
          <p:nvPr/>
        </p:nvSpPr>
        <p:spPr>
          <a:xfrm>
            <a:off x="980089" y="671312"/>
            <a:ext cx="6347461" cy="45648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C598B96A-7473-475B-BF8D-2E4449A661AF}"/>
              </a:ext>
            </a:extLst>
          </p:cNvPr>
          <p:cNvSpPr txBox="1">
            <a:spLocks/>
          </p:cNvSpPr>
          <p:nvPr/>
        </p:nvSpPr>
        <p:spPr>
          <a:xfrm>
            <a:off x="1055010" y="573056"/>
            <a:ext cx="6446982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</a:t>
            </a: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nous </a:t>
            </a: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 Organise les adjectifs.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46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5" grpId="0" animBg="1"/>
      <p:bldP spid="56" grpId="0" animBg="1"/>
      <p:bldP spid="56" grpId="1" animBg="1"/>
      <p:bldP spid="57" grpId="0" animBg="1"/>
      <p:bldP spid="58" grpId="0" animBg="1"/>
      <p:bldP spid="58" grpId="1" animBg="1"/>
      <p:bldP spid="59" grpId="0" animBg="1"/>
      <p:bldP spid="60" grpId="0" animBg="1"/>
      <p:bldP spid="60" grpId="1" animBg="1"/>
      <p:bldP spid="61" grpId="0" animBg="1"/>
      <p:bldP spid="62" grpId="0" animBg="1"/>
      <p:bldP spid="62" grpId="1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8" grpId="0" animBg="1"/>
      <p:bldP spid="68" grpId="1" animBg="1"/>
      <p:bldP spid="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5058922" y="1032131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prononciation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hild, Happy, Boy, Hair, Smiling, Smile, Kid, Play">
            <a:extLst>
              <a:ext uri="{FF2B5EF4-FFF2-40B4-BE49-F238E27FC236}">
                <a16:creationId xmlns:a16="http://schemas.microsoft.com/office/drawing/2014/main" id="{21DF9BAF-5F37-421C-A6C0-EB5F3113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94" y="2774064"/>
            <a:ext cx="2465566" cy="393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E692697F-186E-435F-9435-7ADF8DE9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41" y="2486024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1BF3E6-FD6F-4C84-BDCE-04CAF390FFA1}"/>
              </a:ext>
            </a:extLst>
          </p:cNvPr>
          <p:cNvGrpSpPr/>
          <p:nvPr/>
        </p:nvGrpSpPr>
        <p:grpSpPr>
          <a:xfrm>
            <a:off x="85565" y="2250270"/>
            <a:ext cx="5310294" cy="2357460"/>
            <a:chOff x="448123" y="2284209"/>
            <a:chExt cx="5310294" cy="2357460"/>
          </a:xfrm>
        </p:grpSpPr>
        <p:sp>
          <p:nvSpPr>
            <p:cNvPr id="12" name="CustomShape 14">
              <a:extLst>
                <a:ext uri="{FF2B5EF4-FFF2-40B4-BE49-F238E27FC236}">
                  <a16:creationId xmlns:a16="http://schemas.microsoft.com/office/drawing/2014/main" id="{32082D6F-05AC-48D9-840E-BC31FE90DB6D}"/>
                </a:ext>
              </a:extLst>
            </p:cNvPr>
            <p:cNvSpPr/>
            <p:nvPr/>
          </p:nvSpPr>
          <p:spPr>
            <a:xfrm>
              <a:off x="448123" y="2284210"/>
              <a:ext cx="4803146" cy="2357459"/>
            </a:xfrm>
            <a:prstGeom prst="wedgeEllipseCallout">
              <a:avLst>
                <a:gd name="adj1" fmla="val -2120"/>
                <a:gd name="adj2" fmla="val -79017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F8B01-B5BB-45C9-8E09-D3931AC782C8}"/>
                </a:ext>
              </a:extLst>
            </p:cNvPr>
            <p:cNvSpPr txBox="1"/>
            <p:nvPr/>
          </p:nvSpPr>
          <p:spPr>
            <a:xfrm>
              <a:off x="746668" y="2484209"/>
              <a:ext cx="42060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French vowels are either </a:t>
              </a:r>
              <a:b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</a:b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nasal like [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an</a:t>
              </a:r>
              <a:r>
                <a:rPr kumimoji="0" lang="en-GB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|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en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 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non-nasal (oral) like 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e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 and 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a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08B835-F42F-406A-81F2-1ADF406B5832}"/>
                </a:ext>
              </a:extLst>
            </p:cNvPr>
            <p:cNvSpPr/>
            <p:nvPr/>
          </p:nvSpPr>
          <p:spPr>
            <a:xfrm>
              <a:off x="787469" y="3506568"/>
              <a:ext cx="41244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When you say a nasal vowel, air passes through your nose as well as your mouth.</a:t>
              </a:r>
            </a:p>
          </p:txBody>
        </p:sp>
        <p:pic>
          <p:nvPicPr>
            <p:cNvPr id="11" name="Picture 2" descr="Alphabet Word Images, Face, Human">
              <a:extLst>
                <a:ext uri="{FF2B5EF4-FFF2-40B4-BE49-F238E27FC236}">
                  <a16:creationId xmlns:a16="http://schemas.microsoft.com/office/drawing/2014/main" id="{F6569C48-AFE5-4AF0-8D90-DBA83143E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93" y="2284209"/>
              <a:ext cx="741629" cy="86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Lips, Sexy, Mouth, Kiss, Passion, Teeth, Gloss">
              <a:extLst>
                <a:ext uri="{FF2B5EF4-FFF2-40B4-BE49-F238E27FC236}">
                  <a16:creationId xmlns:a16="http://schemas.microsoft.com/office/drawing/2014/main" id="{AFEEE695-0ED5-41CE-B07F-2A3CD5E0A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495" y="3012996"/>
              <a:ext cx="663922" cy="486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Alphabet Word Images, Face, Human">
            <a:extLst>
              <a:ext uri="{FF2B5EF4-FFF2-40B4-BE49-F238E27FC236}">
                <a16:creationId xmlns:a16="http://schemas.microsoft.com/office/drawing/2014/main" id="{D1286FAA-E373-4A36-A552-B100EDC3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766" y="971171"/>
            <a:ext cx="550467" cy="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lphabet Word Images, Face, Human">
            <a:extLst>
              <a:ext uri="{FF2B5EF4-FFF2-40B4-BE49-F238E27FC236}">
                <a16:creationId xmlns:a16="http://schemas.microsoft.com/office/drawing/2014/main" id="{0AB791C4-42E6-4FB2-9B4C-62218AF36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815" y="1027581"/>
            <a:ext cx="550467" cy="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35" y="128804"/>
            <a:ext cx="5001089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GB" sz="9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lang="en-GB" sz="9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31127" y="75780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b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0763640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9864000" y="1043280"/>
            <a:ext cx="2059200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prononciation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38CBC-71C2-4B91-8449-EBBE113FC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90" y="2692481"/>
            <a:ext cx="4950167" cy="2928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725940"/>
            <a:ext cx="2247900" cy="2247330"/>
          </a:xfrm>
        </p:spPr>
        <p:txBody>
          <a:bodyPr/>
          <a:lstStyle/>
          <a:p>
            <a:r>
              <a:rPr lang="en-GB" sz="115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[a]</a:t>
            </a:r>
            <a:br>
              <a:rPr lang="en-GB" sz="11500" spc="-1" dirty="0">
                <a:latin typeface="Century Gothic" panose="020B0502020202020204" pitchFamily="34" charset="0"/>
              </a:rPr>
            </a:br>
            <a:endParaRPr lang="en-GB" sz="4800" dirty="0"/>
          </a:p>
        </p:txBody>
      </p:sp>
      <p:sp>
        <p:nvSpPr>
          <p:cNvPr id="8" name="CustomShape 14">
            <a:extLst>
              <a:ext uri="{FF2B5EF4-FFF2-40B4-BE49-F238E27FC236}">
                <a16:creationId xmlns:a16="http://schemas.microsoft.com/office/drawing/2014/main" id="{B329F1FA-0824-42B3-80D1-33871382C74E}"/>
              </a:ext>
            </a:extLst>
          </p:cNvPr>
          <p:cNvSpPr/>
          <p:nvPr/>
        </p:nvSpPr>
        <p:spPr>
          <a:xfrm>
            <a:off x="1439126" y="2601721"/>
            <a:ext cx="2204643" cy="1010910"/>
          </a:xfrm>
          <a:prstGeom prst="wedgeEllipseCallout">
            <a:avLst>
              <a:gd name="adj1" fmla="val 81906"/>
              <a:gd name="adj2" fmla="val -76661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[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a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] is an oral vowel.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9" name="Picture 4" descr="Lips, Sexy, Mouth, Kiss, Passion, Teeth, Gloss">
            <a:extLst>
              <a:ext uri="{FF2B5EF4-FFF2-40B4-BE49-F238E27FC236}">
                <a16:creationId xmlns:a16="http://schemas.microsoft.com/office/drawing/2014/main" id="{392FE676-6149-4D92-BCFE-14EE86D1E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889" y="895350"/>
            <a:ext cx="663922" cy="4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ips, Sexy, Mouth, Kiss, Passion, Teeth, Gloss">
            <a:extLst>
              <a:ext uri="{FF2B5EF4-FFF2-40B4-BE49-F238E27FC236}">
                <a16:creationId xmlns:a16="http://schemas.microsoft.com/office/drawing/2014/main" id="{E9DDA17A-5BEA-409A-AD03-92F0655C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573" y="889319"/>
            <a:ext cx="663922" cy="4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32C77F-4089-4DF7-AD42-461CAD865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133" y="3229942"/>
            <a:ext cx="1372784" cy="3061637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5C1ADCC-C35D-46DB-BE53-519216A16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26" y="3377555"/>
            <a:ext cx="990177" cy="2776710"/>
          </a:xfrm>
          <a:prstGeom prst="rect">
            <a:avLst/>
          </a:prstGeom>
        </p:spPr>
      </p:pic>
      <p:sp>
        <p:nvSpPr>
          <p:cNvPr id="53" name="CustomShape 2"/>
          <p:cNvSpPr/>
          <p:nvPr/>
        </p:nvSpPr>
        <p:spPr>
          <a:xfrm>
            <a:off x="2870517" y="240280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Mam</a:t>
            </a:r>
            <a:r>
              <a:rPr kumimoji="0" lang="en-GB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1197912" y="123869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108466" y="946762"/>
            <a:ext cx="2059200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prononciation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2D743-33DF-464D-8A34-5FEB0D7DBA1F}"/>
              </a:ext>
            </a:extLst>
          </p:cNvPr>
          <p:cNvSpPr txBox="1"/>
          <p:nvPr/>
        </p:nvSpPr>
        <p:spPr>
          <a:xfrm>
            <a:off x="3311627" y="4619378"/>
            <a:ext cx="4354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oral vowel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38" y="123869"/>
            <a:ext cx="1684512" cy="2235181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[a]</a:t>
            </a:r>
            <a:endParaRPr lang="en-GB" sz="4000" dirty="0"/>
          </a:p>
        </p:txBody>
      </p:sp>
      <p:sp>
        <p:nvSpPr>
          <p:cNvPr id="11" name="CustomShape 14">
            <a:extLst>
              <a:ext uri="{FF2B5EF4-FFF2-40B4-BE49-F238E27FC236}">
                <a16:creationId xmlns:a16="http://schemas.microsoft.com/office/drawing/2014/main" id="{33278AE3-3F55-4922-8174-394778C81E96}"/>
              </a:ext>
            </a:extLst>
          </p:cNvPr>
          <p:cNvSpPr/>
          <p:nvPr/>
        </p:nvSpPr>
        <p:spPr>
          <a:xfrm>
            <a:off x="8792696" y="1735565"/>
            <a:ext cx="3374970" cy="2216571"/>
          </a:xfrm>
          <a:prstGeom prst="wedgeEllipseCallout">
            <a:avLst>
              <a:gd name="adj1" fmla="val -58113"/>
              <a:gd name="adj2" fmla="val 36098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This common French word has both an oral vowel and a nasal vowel.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836214-118F-4066-9F78-25FDC62AD39E}"/>
              </a:ext>
            </a:extLst>
          </p:cNvPr>
          <p:cNvSpPr/>
          <p:nvPr/>
        </p:nvSpPr>
        <p:spPr>
          <a:xfrm>
            <a:off x="2083534" y="410462"/>
            <a:ext cx="241963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/>
                <a:sym typeface="Calibri"/>
              </a:rPr>
              <a:t>[an]</a:t>
            </a:r>
            <a:br>
              <a:rPr kumimoji="0" lang="en-GB" sz="8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  <a:sym typeface="Calibri"/>
              </a:rPr>
            </a:b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Graphic 5" descr="Line arrow Straight">
            <a:extLst>
              <a:ext uri="{FF2B5EF4-FFF2-40B4-BE49-F238E27FC236}">
                <a16:creationId xmlns:a16="http://schemas.microsoft.com/office/drawing/2014/main" id="{F338B66F-D639-4652-9478-0FB0BD78D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4444082" y="3965194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8822ED-8F63-4641-9850-3D948D9059D4}"/>
              </a:ext>
            </a:extLst>
          </p:cNvPr>
          <p:cNvSpPr txBox="1"/>
          <p:nvPr/>
        </p:nvSpPr>
        <p:spPr>
          <a:xfrm>
            <a:off x="7862371" y="4619378"/>
            <a:ext cx="4354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nasal vowel</a:t>
            </a:r>
          </a:p>
        </p:txBody>
      </p:sp>
      <p:pic>
        <p:nvPicPr>
          <p:cNvPr id="16" name="Graphic 15" descr="Line arrow Straight">
            <a:extLst>
              <a:ext uri="{FF2B5EF4-FFF2-40B4-BE49-F238E27FC236}">
                <a16:creationId xmlns:a16="http://schemas.microsoft.com/office/drawing/2014/main" id="{D5613963-B771-495E-8D6D-6FE2758262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95950">
            <a:off x="7159323" y="3881241"/>
            <a:ext cx="914400" cy="914400"/>
          </a:xfrm>
          <a:prstGeom prst="rect">
            <a:avLst/>
          </a:prstGeom>
        </p:spPr>
      </p:pic>
      <p:pic>
        <p:nvPicPr>
          <p:cNvPr id="17" name="Picture 2" descr="Alphabet Word Images, Face, Human">
            <a:extLst>
              <a:ext uri="{FF2B5EF4-FFF2-40B4-BE49-F238E27FC236}">
                <a16:creationId xmlns:a16="http://schemas.microsoft.com/office/drawing/2014/main" id="{EFF55116-A3E0-4435-82BF-3071606E0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890" y="4802805"/>
            <a:ext cx="474640" cy="5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ips, Sexy, Mouth, Kiss, Passion, Teeth, Gloss">
            <a:extLst>
              <a:ext uri="{FF2B5EF4-FFF2-40B4-BE49-F238E27FC236}">
                <a16:creationId xmlns:a16="http://schemas.microsoft.com/office/drawing/2014/main" id="{3F764281-9AB5-48CD-B050-E52BE1B2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99" y="4879594"/>
            <a:ext cx="663922" cy="4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D9491FA-CEE1-4B88-829F-D7B5CE6DF6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672" y="2490040"/>
            <a:ext cx="1185801" cy="2776710"/>
          </a:xfrm>
          <a:prstGeom prst="rect">
            <a:avLst/>
          </a:prstGeom>
        </p:spPr>
      </p:pic>
      <p:sp>
        <p:nvSpPr>
          <p:cNvPr id="21" name="CustomShape 14">
            <a:extLst>
              <a:ext uri="{FF2B5EF4-FFF2-40B4-BE49-F238E27FC236}">
                <a16:creationId xmlns:a16="http://schemas.microsoft.com/office/drawing/2014/main" id="{FB082482-E6AF-4B21-A42C-ABD18B538565}"/>
              </a:ext>
            </a:extLst>
          </p:cNvPr>
          <p:cNvSpPr/>
          <p:nvPr/>
        </p:nvSpPr>
        <p:spPr>
          <a:xfrm>
            <a:off x="125549" y="5265232"/>
            <a:ext cx="2984046" cy="1176991"/>
          </a:xfrm>
          <a:prstGeom prst="wedgeEllipseCallout">
            <a:avLst>
              <a:gd name="adj1" fmla="val -10390"/>
              <a:gd name="adj2" fmla="val -70884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Voici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Claudine,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la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maman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de Pierre et Adèle.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23043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1" grpId="0" animBg="1"/>
      <p:bldP spid="3" grpId="0"/>
      <p:bldP spid="15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/>
          <p:nvPr/>
        </p:nvSpPr>
        <p:spPr>
          <a:xfrm>
            <a:off x="2713201" y="1106182"/>
            <a:ext cx="7333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3242974" y="1133657"/>
            <a:ext cx="17427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banane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6923049" y="1106182"/>
            <a:ext cx="15455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54;p2">
            <a:extLst>
              <a:ext uri="{FF2B5EF4-FFF2-40B4-BE49-F238E27FC236}">
                <a16:creationId xmlns:a16="http://schemas.microsoft.com/office/drawing/2014/main" id="{DB344425-6AEF-46AF-810E-CB0364109E8D}"/>
              </a:ext>
            </a:extLst>
          </p:cNvPr>
          <p:cNvSpPr txBox="1"/>
          <p:nvPr/>
        </p:nvSpPr>
        <p:spPr>
          <a:xfrm>
            <a:off x="8366246" y="1083806"/>
            <a:ext cx="14053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enfant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0FE7FE-A2C2-4EF6-A553-A83433EC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03" y="1049685"/>
            <a:ext cx="1102475" cy="652298"/>
          </a:xfrm>
          <a:prstGeom prst="rect">
            <a:avLst/>
          </a:prstGeom>
        </p:spPr>
      </p:pic>
      <p:pic>
        <p:nvPicPr>
          <p:cNvPr id="28" name="Picture 2" descr="Child, Happy, Boy, Hair, Smiling, Smile, Kid, Play">
            <a:extLst>
              <a:ext uri="{FF2B5EF4-FFF2-40B4-BE49-F238E27FC236}">
                <a16:creationId xmlns:a16="http://schemas.microsoft.com/office/drawing/2014/main" id="{0A30F088-8ED4-4E48-881B-83FE667E6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162" y="1063723"/>
            <a:ext cx="595008" cy="94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6D89722-CBF7-4D40-BBDA-7F730AC1347F}"/>
              </a:ext>
            </a:extLst>
          </p:cNvPr>
          <p:cNvSpPr/>
          <p:nvPr/>
        </p:nvSpPr>
        <p:spPr>
          <a:xfrm>
            <a:off x="1125027" y="1624263"/>
            <a:ext cx="6041007" cy="48727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FF71B73-83F5-4E2E-B6F6-F63683D3C1FB}"/>
              </a:ext>
            </a:extLst>
          </p:cNvPr>
          <p:cNvSpPr/>
          <p:nvPr/>
        </p:nvSpPr>
        <p:spPr>
          <a:xfrm>
            <a:off x="4985692" y="1651738"/>
            <a:ext cx="6041007" cy="48727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Action Button: Blank 29">
            <a:hlinkClick r:id="" action="ppaction://noaction" highlightClick="1">
              <a:snd r:embed="rId5" name="mechant.wav"/>
            </a:hlinkClick>
            <a:extLst>
              <a:ext uri="{FF2B5EF4-FFF2-40B4-BE49-F238E27FC236}">
                <a16:creationId xmlns:a16="http://schemas.microsoft.com/office/drawing/2014/main" id="{865C9694-C07E-410D-85E5-43F98A8C85E8}"/>
              </a:ext>
            </a:extLst>
          </p:cNvPr>
          <p:cNvSpPr/>
          <p:nvPr/>
        </p:nvSpPr>
        <p:spPr>
          <a:xfrm>
            <a:off x="154423" y="86805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Action Button: Blank 30">
            <a:hlinkClick r:id="" action="ppaction://noaction" highlightClick="1">
              <a:snd r:embed="rId6" name="calme.wav"/>
            </a:hlinkClick>
            <a:extLst>
              <a:ext uri="{FF2B5EF4-FFF2-40B4-BE49-F238E27FC236}">
                <a16:creationId xmlns:a16="http://schemas.microsoft.com/office/drawing/2014/main" id="{82E17512-D1C3-4B63-BE5E-5E3E505B9B60}"/>
              </a:ext>
            </a:extLst>
          </p:cNvPr>
          <p:cNvSpPr/>
          <p:nvPr/>
        </p:nvSpPr>
        <p:spPr>
          <a:xfrm>
            <a:off x="160864" y="149381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Action Button: Blank 31">
            <a:hlinkClick r:id="" action="ppaction://noaction" highlightClick="1">
              <a:snd r:embed="rId7" name="malade.wav"/>
            </a:hlinkClick>
            <a:extLst>
              <a:ext uri="{FF2B5EF4-FFF2-40B4-BE49-F238E27FC236}">
                <a16:creationId xmlns:a16="http://schemas.microsoft.com/office/drawing/2014/main" id="{4708FE8C-FD5C-4705-AD4A-21294487B796}"/>
              </a:ext>
            </a:extLst>
          </p:cNvPr>
          <p:cNvSpPr/>
          <p:nvPr/>
        </p:nvSpPr>
        <p:spPr>
          <a:xfrm>
            <a:off x="156570" y="2119570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Action Button: Blank 32">
            <a:hlinkClick r:id="" action="ppaction://noaction" highlightClick="1">
              <a:snd r:embed="rId8" name="ideal.wav"/>
            </a:hlinkClick>
            <a:extLst>
              <a:ext uri="{FF2B5EF4-FFF2-40B4-BE49-F238E27FC236}">
                <a16:creationId xmlns:a16="http://schemas.microsoft.com/office/drawing/2014/main" id="{D95FF288-E1BB-48CB-994D-34609CEBB635}"/>
              </a:ext>
            </a:extLst>
          </p:cNvPr>
          <p:cNvSpPr/>
          <p:nvPr/>
        </p:nvSpPr>
        <p:spPr>
          <a:xfrm>
            <a:off x="147982" y="274532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9" name="important.wav"/>
            </a:hlinkClick>
            <a:extLst>
              <a:ext uri="{FF2B5EF4-FFF2-40B4-BE49-F238E27FC236}">
                <a16:creationId xmlns:a16="http://schemas.microsoft.com/office/drawing/2014/main" id="{3082E5D2-F70A-489A-86D9-96AC494CB395}"/>
              </a:ext>
            </a:extLst>
          </p:cNvPr>
          <p:cNvSpPr/>
          <p:nvPr/>
        </p:nvSpPr>
        <p:spPr>
          <a:xfrm>
            <a:off x="147982" y="335870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Action Button: Blank 34">
            <a:hlinkClick r:id="" action="ppaction://noaction" highlightClick="1">
              <a:snd r:embed="rId10" name="different.wav"/>
            </a:hlinkClick>
            <a:extLst>
              <a:ext uri="{FF2B5EF4-FFF2-40B4-BE49-F238E27FC236}">
                <a16:creationId xmlns:a16="http://schemas.microsoft.com/office/drawing/2014/main" id="{A9BB7564-700D-4AF7-B8D0-7EF513CBAB3A}"/>
              </a:ext>
            </a:extLst>
          </p:cNvPr>
          <p:cNvSpPr/>
          <p:nvPr/>
        </p:nvSpPr>
        <p:spPr>
          <a:xfrm>
            <a:off x="147982" y="395659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6" name="Action Button: Blank 35">
            <a:hlinkClick r:id="" action="ppaction://noaction" highlightClick="1">
              <a:snd r:embed="rId11" name="sage.wav"/>
            </a:hlinkClick>
            <a:extLst>
              <a:ext uri="{FF2B5EF4-FFF2-40B4-BE49-F238E27FC236}">
                <a16:creationId xmlns:a16="http://schemas.microsoft.com/office/drawing/2014/main" id="{E9113CD4-E935-4079-A985-224185DD6100}"/>
              </a:ext>
            </a:extLst>
          </p:cNvPr>
          <p:cNvSpPr/>
          <p:nvPr/>
        </p:nvSpPr>
        <p:spPr>
          <a:xfrm>
            <a:off x="160864" y="457527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7" name="Action Button: Blank 36">
            <a:hlinkClick r:id="" action="ppaction://noaction" highlightClick="1">
              <a:snd r:embed="rId12" name="amusant.wav"/>
            </a:hlinkClick>
            <a:extLst>
              <a:ext uri="{FF2B5EF4-FFF2-40B4-BE49-F238E27FC236}">
                <a16:creationId xmlns:a16="http://schemas.microsoft.com/office/drawing/2014/main" id="{95C85C9B-9C48-461F-A82B-DEB852E8C45F}"/>
              </a:ext>
            </a:extLst>
          </p:cNvPr>
          <p:cNvSpPr/>
          <p:nvPr/>
        </p:nvSpPr>
        <p:spPr>
          <a:xfrm>
            <a:off x="152296" y="516695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8" name="Action Button: Blank 37">
            <a:hlinkClick r:id="" action="ppaction://noaction" highlightClick="1">
              <a:snd r:embed="rId13" name="facile.wav"/>
            </a:hlinkClick>
            <a:extLst>
              <a:ext uri="{FF2B5EF4-FFF2-40B4-BE49-F238E27FC236}">
                <a16:creationId xmlns:a16="http://schemas.microsoft.com/office/drawing/2014/main" id="{EA729D3A-86C9-4798-8824-FB3D71A774F0}"/>
              </a:ext>
            </a:extLst>
          </p:cNvPr>
          <p:cNvSpPr/>
          <p:nvPr/>
        </p:nvSpPr>
        <p:spPr>
          <a:xfrm>
            <a:off x="154423" y="575864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14" name="independant.wav"/>
            </a:hlinkClick>
            <a:extLst>
              <a:ext uri="{FF2B5EF4-FFF2-40B4-BE49-F238E27FC236}">
                <a16:creationId xmlns:a16="http://schemas.microsoft.com/office/drawing/2014/main" id="{03682EB2-64C3-4E70-9029-DE7833AD8ECB}"/>
              </a:ext>
            </a:extLst>
          </p:cNvPr>
          <p:cNvSpPr/>
          <p:nvPr/>
        </p:nvSpPr>
        <p:spPr>
          <a:xfrm>
            <a:off x="155769" y="632729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2CAAE-A81C-4C45-92A8-112C852B8D33}"/>
              </a:ext>
            </a:extLst>
          </p:cNvPr>
          <p:cNvSpPr txBox="1"/>
          <p:nvPr/>
        </p:nvSpPr>
        <p:spPr>
          <a:xfrm>
            <a:off x="7585023" y="2316798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méchant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1EBB30-3546-4B9D-AC6C-F676DC35190E}"/>
              </a:ext>
            </a:extLst>
          </p:cNvPr>
          <p:cNvSpPr txBox="1"/>
          <p:nvPr/>
        </p:nvSpPr>
        <p:spPr>
          <a:xfrm>
            <a:off x="2149404" y="2316798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84E388-348E-40D0-9747-661D817AF566}"/>
              </a:ext>
            </a:extLst>
          </p:cNvPr>
          <p:cNvSpPr txBox="1"/>
          <p:nvPr/>
        </p:nvSpPr>
        <p:spPr>
          <a:xfrm>
            <a:off x="2149403" y="2933891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malade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696C38-D925-4AE0-B945-2EA03BDCB91C}"/>
              </a:ext>
            </a:extLst>
          </p:cNvPr>
          <p:cNvSpPr txBox="1"/>
          <p:nvPr/>
        </p:nvSpPr>
        <p:spPr>
          <a:xfrm>
            <a:off x="2149402" y="3626426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idéal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8CF360-E70D-458B-B891-316D2A071B7E}"/>
              </a:ext>
            </a:extLst>
          </p:cNvPr>
          <p:cNvSpPr txBox="1"/>
          <p:nvPr/>
        </p:nvSpPr>
        <p:spPr>
          <a:xfrm>
            <a:off x="7635574" y="2930620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A95E15-D4E3-487A-8469-06CD9A9EBF90}"/>
              </a:ext>
            </a:extLst>
          </p:cNvPr>
          <p:cNvSpPr txBox="1"/>
          <p:nvPr/>
        </p:nvSpPr>
        <p:spPr>
          <a:xfrm>
            <a:off x="7626879" y="3594270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différent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5104C7-25E0-40E3-9F85-59F1AAD02526}"/>
              </a:ext>
            </a:extLst>
          </p:cNvPr>
          <p:cNvSpPr txBox="1"/>
          <p:nvPr/>
        </p:nvSpPr>
        <p:spPr>
          <a:xfrm>
            <a:off x="2149401" y="4344621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CC3CAF-EFF4-4CC3-807D-C7EA06588C0B}"/>
              </a:ext>
            </a:extLst>
          </p:cNvPr>
          <p:cNvSpPr txBox="1"/>
          <p:nvPr/>
        </p:nvSpPr>
        <p:spPr>
          <a:xfrm>
            <a:off x="5201954" y="3564913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amusant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08CDD63-3635-4AC6-BF5B-A1B3F9EEFADB}"/>
              </a:ext>
            </a:extLst>
          </p:cNvPr>
          <p:cNvSpPr txBox="1"/>
          <p:nvPr/>
        </p:nvSpPr>
        <p:spPr>
          <a:xfrm>
            <a:off x="2147976" y="5096837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facile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79BE37-7813-4E75-BF82-7025019A1AF6}"/>
              </a:ext>
            </a:extLst>
          </p:cNvPr>
          <p:cNvSpPr txBox="1"/>
          <p:nvPr/>
        </p:nvSpPr>
        <p:spPr>
          <a:xfrm>
            <a:off x="7635572" y="4351054"/>
            <a:ext cx="2731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indépendant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2DC35B0A-E8BC-4BA7-A288-1D5B2780D6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61F705BA-967B-4926-84D9-E52094471EAB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9EDB17F2-D451-47E0-8A85-9862FBA82F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6263" y="380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699" y="934366"/>
            <a:ext cx="1737250" cy="675762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écouter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4" name="Speech Bubble: Rectangle with Corners Rounded 53">
            <a:hlinkClick r:id="" action="ppaction://noaction">
              <a:snd r:embed="rId18" name="6_1.wav"/>
            </a:hlinkClick>
            <a:extLst>
              <a:ext uri="{FF2B5EF4-FFF2-40B4-BE49-F238E27FC236}">
                <a16:creationId xmlns:a16="http://schemas.microsoft.com/office/drawing/2014/main" id="{59A6E9BF-2548-4213-A8DA-4C44E52E911D}"/>
              </a:ext>
            </a:extLst>
          </p:cNvPr>
          <p:cNvSpPr/>
          <p:nvPr/>
        </p:nvSpPr>
        <p:spPr>
          <a:xfrm>
            <a:off x="908137" y="115346"/>
            <a:ext cx="3843477" cy="547644"/>
          </a:xfrm>
          <a:prstGeom prst="wedgeRoundRectCallout">
            <a:avLst>
              <a:gd name="adj1" fmla="val -57993"/>
              <a:gd name="adj2" fmla="val 1039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mots.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4413064-4F0B-48BC-98BD-6B8CF69A8E94}"/>
              </a:ext>
            </a:extLst>
          </p:cNvPr>
          <p:cNvSpPr/>
          <p:nvPr/>
        </p:nvSpPr>
        <p:spPr>
          <a:xfrm>
            <a:off x="1125027" y="1629362"/>
            <a:ext cx="6041007" cy="48727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CB8B752-8022-4378-90DC-0C8FD067EECF}"/>
              </a:ext>
            </a:extLst>
          </p:cNvPr>
          <p:cNvSpPr/>
          <p:nvPr/>
        </p:nvSpPr>
        <p:spPr>
          <a:xfrm>
            <a:off x="4985692" y="1656837"/>
            <a:ext cx="6041007" cy="48727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81860" y="58672"/>
            <a:ext cx="296529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4"/>
          <a:stretch/>
        </p:blipFill>
        <p:spPr>
          <a:xfrm>
            <a:off x="486781" y="1720381"/>
            <a:ext cx="421124" cy="986103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5"/>
          <a:stretch/>
        </p:blipFill>
        <p:spPr>
          <a:xfrm>
            <a:off x="188945" y="3675590"/>
            <a:ext cx="984416" cy="723404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7267988" cy="1144800"/>
          </a:xfrm>
        </p:spPr>
        <p:txBody>
          <a:bodyPr anchor="t"/>
          <a:lstStyle/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302004" y="661818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You already know these parts of the verb </a:t>
            </a:r>
            <a:r>
              <a:rPr lang="en-GB" sz="2800" b="1" i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</a:rPr>
              <a:t>être</a:t>
            </a:r>
            <a:r>
              <a:rPr lang="en-GB" sz="2800" i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</a:rPr>
              <a:t>(to be):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5" name="Table 26">
            <a:extLst>
              <a:ext uri="{FF2B5EF4-FFF2-40B4-BE49-F238E27FC236}">
                <a16:creationId xmlns:a16="http://schemas.microsoft.com/office/drawing/2014/main" id="{E3D464AD-EB33-44E6-B76F-06392FCE1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111588"/>
              </p:ext>
            </p:extLst>
          </p:nvPr>
        </p:nvGraphicFramePr>
        <p:xfrm>
          <a:off x="1257300" y="1271888"/>
          <a:ext cx="9281160" cy="3907640"/>
        </p:xfrm>
        <a:graphic>
          <a:graphicData uri="http://schemas.openxmlformats.org/drawingml/2006/table">
            <a:tbl>
              <a:tblPr firstRow="1" bandRow="1"/>
              <a:tblGrid>
                <a:gridCol w="4732020">
                  <a:extLst>
                    <a:ext uri="{9D8B030D-6E8A-4147-A177-3AD203B41FA5}">
                      <a16:colId xmlns:a16="http://schemas.microsoft.com/office/drawing/2014/main" val="2459567889"/>
                    </a:ext>
                  </a:extLst>
                </a:gridCol>
                <a:gridCol w="4549140">
                  <a:extLst>
                    <a:ext uri="{9D8B030D-6E8A-4147-A177-3AD203B41FA5}">
                      <a16:colId xmlns:a16="http://schemas.microsoft.com/office/drawing/2014/main" val="1908518783"/>
                    </a:ext>
                  </a:extLst>
                </a:gridCol>
              </a:tblGrid>
              <a:tr h="5966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648467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sui</a:t>
                      </a:r>
                      <a:r>
                        <a:rPr lang="en-GB" sz="2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présent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</a:t>
                      </a:r>
                      <a:r>
                        <a:rPr lang="en-GB" sz="28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 boy) 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 present.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42912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  <a:r>
                        <a:rPr lang="en-GB" sz="28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 girl) are tall.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27159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r>
                        <a:rPr lang="en-GB" sz="2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petit.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is short.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440992"/>
                  </a:ext>
                </a:extLst>
              </a:tr>
              <a:tr h="827760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absent</a:t>
                      </a: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is absent.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315172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9E17E0BB-FB44-4C1E-9723-B23C504C6803}"/>
              </a:ext>
            </a:extLst>
          </p:cNvPr>
          <p:cNvSpPr txBox="1"/>
          <p:nvPr/>
        </p:nvSpPr>
        <p:spPr>
          <a:xfrm>
            <a:off x="1241779" y="2097926"/>
            <a:ext cx="2686271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7DD0F3-85FC-49FC-8C93-3FE03F229F04}"/>
              </a:ext>
            </a:extLst>
          </p:cNvPr>
          <p:cNvSpPr/>
          <p:nvPr/>
        </p:nvSpPr>
        <p:spPr>
          <a:xfrm>
            <a:off x="302004" y="5243073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‘</a:t>
            </a: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we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 +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être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  <a:endParaRPr lang="en-GB" sz="2800" i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B11B45-9069-484B-A3EE-CC7CAE2FA5C8}"/>
              </a:ext>
            </a:extLst>
          </p:cNvPr>
          <p:cNvSpPr txBox="1"/>
          <p:nvPr/>
        </p:nvSpPr>
        <p:spPr>
          <a:xfrm>
            <a:off x="1219006" y="5919183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721D23-E84B-4418-BB24-10778B88D15A}"/>
              </a:ext>
            </a:extLst>
          </p:cNvPr>
          <p:cNvSpPr txBox="1"/>
          <p:nvPr/>
        </p:nvSpPr>
        <p:spPr>
          <a:xfrm>
            <a:off x="5998928" y="5919183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pleased.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69A86E-3494-4333-8ED9-FC2A8A9A2B0A}"/>
              </a:ext>
            </a:extLst>
          </p:cNvPr>
          <p:cNvGrpSpPr/>
          <p:nvPr/>
        </p:nvGrpSpPr>
        <p:grpSpPr>
          <a:xfrm>
            <a:off x="399666" y="2815865"/>
            <a:ext cx="622466" cy="778963"/>
            <a:chOff x="-8374090" y="941418"/>
            <a:chExt cx="3122580" cy="3907639"/>
          </a:xfrm>
        </p:grpSpPr>
        <p:pic>
          <p:nvPicPr>
            <p:cNvPr id="23" name="Google Shape;182;p8">
              <a:extLst>
                <a:ext uri="{FF2B5EF4-FFF2-40B4-BE49-F238E27FC236}">
                  <a16:creationId xmlns:a16="http://schemas.microsoft.com/office/drawing/2014/main" id="{32461313-DE2A-47D4-A755-A984AD0F3E68}"/>
                </a:ext>
              </a:extLst>
            </p:cNvPr>
            <p:cNvPicPr/>
            <p:nvPr/>
          </p:nvPicPr>
          <p:blipFill rotWithShape="1">
            <a:blip r:embed="rId6"/>
            <a:srcRect r="38272"/>
            <a:stretch/>
          </p:blipFill>
          <p:spPr>
            <a:xfrm>
              <a:off x="-8374090" y="941418"/>
              <a:ext cx="3087788" cy="3907639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D8E8B9D-3ACE-4AC2-92DD-648AB0D00646}"/>
                </a:ext>
              </a:extLst>
            </p:cNvPr>
            <p:cNvSpPr/>
            <p:nvPr/>
          </p:nvSpPr>
          <p:spPr>
            <a:xfrm rot="20271619">
              <a:off x="-5719063" y="2787211"/>
              <a:ext cx="467553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1" name="Google Shape;182;p8">
            <a:extLst>
              <a:ext uri="{FF2B5EF4-FFF2-40B4-BE49-F238E27FC236}">
                <a16:creationId xmlns:a16="http://schemas.microsoft.com/office/drawing/2014/main" id="{B578017E-7AB6-4E10-BDE7-768F9BDA4B4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01758" y="4386294"/>
            <a:ext cx="1043327" cy="723404"/>
          </a:xfrm>
          <a:prstGeom prst="rect">
            <a:avLst/>
          </a:prstGeom>
          <a:ln>
            <a:noFill/>
          </a:ln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7279CAC-B196-4657-AD28-BE6F9F844745}"/>
              </a:ext>
            </a:extLst>
          </p:cNvPr>
          <p:cNvSpPr/>
          <p:nvPr/>
        </p:nvSpPr>
        <p:spPr>
          <a:xfrm>
            <a:off x="474861" y="4532986"/>
            <a:ext cx="421938" cy="5767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9D6D5D-3400-4B50-99AE-8238B119CFB3}"/>
              </a:ext>
            </a:extLst>
          </p:cNvPr>
          <p:cNvSpPr txBox="1"/>
          <p:nvPr/>
        </p:nvSpPr>
        <p:spPr>
          <a:xfrm>
            <a:off x="1245430" y="2930609"/>
            <a:ext cx="2686271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8D4CDB-8536-4AFD-B949-5DBFB31E13A9}"/>
              </a:ext>
            </a:extLst>
          </p:cNvPr>
          <p:cNvSpPr txBox="1"/>
          <p:nvPr/>
        </p:nvSpPr>
        <p:spPr>
          <a:xfrm>
            <a:off x="1286483" y="3747913"/>
            <a:ext cx="2686271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9B7F9F0-1DDE-463D-ABB4-8BF8C359A527}"/>
              </a:ext>
            </a:extLst>
          </p:cNvPr>
          <p:cNvSpPr txBox="1"/>
          <p:nvPr/>
        </p:nvSpPr>
        <p:spPr>
          <a:xfrm>
            <a:off x="1152879" y="4588701"/>
            <a:ext cx="2961774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44" name="Oval Callout 22">
            <a:extLst>
              <a:ext uri="{FF2B5EF4-FFF2-40B4-BE49-F238E27FC236}">
                <a16:creationId xmlns:a16="http://schemas.microsoft.com/office/drawing/2014/main" id="{C1A950EA-A230-4FFD-AAEB-C893AD51DDA4}"/>
              </a:ext>
            </a:extLst>
          </p:cNvPr>
          <p:cNvSpPr/>
          <p:nvPr/>
        </p:nvSpPr>
        <p:spPr>
          <a:xfrm>
            <a:off x="3957233" y="92032"/>
            <a:ext cx="2773704" cy="2162959"/>
          </a:xfrm>
          <a:prstGeom prst="wedgeEllipseCallout">
            <a:avLst>
              <a:gd name="adj1" fmla="val -55273"/>
              <a:gd name="adj2" fmla="val 224921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the last letter of all these verb forms is 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Silent Final Consonant!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6657B2-1D71-4A2C-AEE4-FFFC8317A712}"/>
              </a:ext>
            </a:extLst>
          </p:cNvPr>
          <p:cNvCxnSpPr>
            <a:cxnSpLocks/>
          </p:cNvCxnSpPr>
          <p:nvPr/>
        </p:nvCxnSpPr>
        <p:spPr>
          <a:xfrm flipH="1">
            <a:off x="2340997" y="1532477"/>
            <a:ext cx="1851219" cy="619429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E6D322F-1C74-4A4F-B210-DA290B889636}"/>
              </a:ext>
            </a:extLst>
          </p:cNvPr>
          <p:cNvCxnSpPr>
            <a:cxnSpLocks/>
          </p:cNvCxnSpPr>
          <p:nvPr/>
        </p:nvCxnSpPr>
        <p:spPr>
          <a:xfrm flipH="1">
            <a:off x="2186289" y="2088361"/>
            <a:ext cx="2814044" cy="89061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528448D-4AEC-47D4-A872-B8D5B620A91E}"/>
              </a:ext>
            </a:extLst>
          </p:cNvPr>
          <p:cNvCxnSpPr>
            <a:cxnSpLocks/>
          </p:cNvCxnSpPr>
          <p:nvPr/>
        </p:nvCxnSpPr>
        <p:spPr>
          <a:xfrm flipH="1">
            <a:off x="2186289" y="2151906"/>
            <a:ext cx="2605546" cy="1654143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07405C1-5555-4644-862E-7161CD624FDD}"/>
              </a:ext>
            </a:extLst>
          </p:cNvPr>
          <p:cNvCxnSpPr>
            <a:cxnSpLocks/>
          </p:cNvCxnSpPr>
          <p:nvPr/>
        </p:nvCxnSpPr>
        <p:spPr>
          <a:xfrm flipH="1">
            <a:off x="2523937" y="2151906"/>
            <a:ext cx="2267897" cy="2451104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CCA5729-9415-458F-ABA2-187309BDB34C}"/>
              </a:ext>
            </a:extLst>
          </p:cNvPr>
          <p:cNvSpPr txBox="1"/>
          <p:nvPr/>
        </p:nvSpPr>
        <p:spPr>
          <a:xfrm>
            <a:off x="1260795" y="4507586"/>
            <a:ext cx="420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bsent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9" name="Oval Callout 22">
            <a:extLst>
              <a:ext uri="{FF2B5EF4-FFF2-40B4-BE49-F238E27FC236}">
                <a16:creationId xmlns:a16="http://schemas.microsoft.com/office/drawing/2014/main" id="{3BA260A7-4FEA-4369-AC43-CFB1653A6B4D}"/>
              </a:ext>
            </a:extLst>
          </p:cNvPr>
          <p:cNvSpPr/>
          <p:nvPr/>
        </p:nvSpPr>
        <p:spPr>
          <a:xfrm>
            <a:off x="5285712" y="4979801"/>
            <a:ext cx="2773704" cy="1021775"/>
          </a:xfrm>
          <a:prstGeom prst="wedgeEllipseCallout">
            <a:avLst>
              <a:gd name="adj1" fmla="val -140437"/>
              <a:gd name="adj2" fmla="val -55168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Except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when followed by a vowel!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626F8F-291C-4AB4-9931-08E32E04B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049" y="5770591"/>
            <a:ext cx="894856" cy="72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097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21" grpId="0"/>
      <p:bldP spid="22" grpId="0"/>
      <p:bldP spid="38" grpId="0" animBg="1"/>
      <p:bldP spid="39" grpId="0" animBg="1"/>
      <p:bldP spid="40" grpId="0" animBg="1"/>
      <p:bldP spid="44" grpId="0" animBg="1"/>
      <p:bldP spid="53" grpId="0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nous_sommes_trist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9077" y="2841750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541929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sad</a:t>
            </a:r>
          </a:p>
        </p:txBody>
      </p:sp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1C0F631E-1BCF-49B0-A13A-F6D63BC89F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378" y="4434140"/>
            <a:ext cx="1111624" cy="976060"/>
          </a:xfrm>
          <a:prstGeom prst="rect">
            <a:avLst/>
          </a:prstGeom>
        </p:spPr>
      </p:pic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2FF01BA2-A73F-432F-9DB0-D473D7F08E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02" y="4434140"/>
            <a:ext cx="1111624" cy="976060"/>
          </a:xfrm>
          <a:prstGeom prst="rect">
            <a:avLst/>
          </a:prstGeom>
        </p:spPr>
      </p:pic>
      <p:sp>
        <p:nvSpPr>
          <p:cNvPr id="23" name="Action Button: Blank 22">
            <a:hlinkClick r:id="" action="ppaction://noaction" highlightClick="1">
              <a:snd r:embed="rId14" name="beep_sommes_tristes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nous_sommes_malad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9077" y="2841750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541929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sick, ill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2" name="beep_sommes_malades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EFB023-92A7-46E4-9DC1-914025D6DE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929" y="4377433"/>
            <a:ext cx="1364454" cy="1111582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8D37E799-1A67-4988-86A9-521045BCE1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083" y="4342448"/>
            <a:ext cx="1364454" cy="111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7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je_suis_prudent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604" y="2247390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1759789" y="546738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careful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2" name="beep_suis_prudent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9019AC6E-ADD8-4B92-9270-00EFA0EB2F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93" y="4068272"/>
            <a:ext cx="1936319" cy="13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8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2518</TotalTime>
  <Words>2125</Words>
  <Application>Microsoft Office PowerPoint</Application>
  <PresentationFormat>Widescreen</PresentationFormat>
  <Paragraphs>339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Cavolini</vt:lpstr>
      <vt:lpstr>Century gothic</vt:lpstr>
      <vt:lpstr>Century gothic</vt:lpstr>
      <vt:lpstr>Modern Love</vt:lpstr>
      <vt:lpstr>Symbol</vt:lpstr>
      <vt:lpstr>Wingdings</vt:lpstr>
      <vt:lpstr>1_Office Theme</vt:lpstr>
      <vt:lpstr>2_Office Theme</vt:lpstr>
      <vt:lpstr>Office Theme</vt:lpstr>
      <vt:lpstr>Describing me and others</vt:lpstr>
      <vt:lpstr>[an|en]</vt:lpstr>
      <vt:lpstr>[a] </vt:lpstr>
      <vt:lpstr>[a]</vt:lpstr>
      <vt:lpstr>écouter</vt:lpstr>
      <vt:lpstr>Être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Describing more than one [1/2]</vt:lpstr>
      <vt:lpstr>lire</vt:lpstr>
      <vt:lpstr>Describing more than one [2/2]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67</cp:revision>
  <dcterms:created xsi:type="dcterms:W3CDTF">2021-07-02T19:27:01Z</dcterms:created>
  <dcterms:modified xsi:type="dcterms:W3CDTF">2023-07-07T16:18:00Z</dcterms:modified>
</cp:coreProperties>
</file>