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9"/>
  </p:notesMasterIdLst>
  <p:sldIdLst>
    <p:sldId id="275" r:id="rId3"/>
    <p:sldId id="375" r:id="rId4"/>
    <p:sldId id="445" r:id="rId5"/>
    <p:sldId id="448" r:id="rId6"/>
    <p:sldId id="449" r:id="rId7"/>
    <p:sldId id="279" r:id="rId8"/>
    <p:sldId id="450" r:id="rId9"/>
    <p:sldId id="455" r:id="rId10"/>
    <p:sldId id="451" r:id="rId11"/>
    <p:sldId id="261" r:id="rId12"/>
    <p:sldId id="340" r:id="rId13"/>
    <p:sldId id="342" r:id="rId14"/>
    <p:sldId id="343" r:id="rId15"/>
    <p:sldId id="291" r:id="rId16"/>
    <p:sldId id="294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7EBF1"/>
    <a:srgbClr val="CCD5E2"/>
    <a:srgbClr val="EFF9FB"/>
    <a:srgbClr val="786EB1"/>
    <a:srgbClr val="DEEBF7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325" autoAdjust="0"/>
  </p:normalViewPr>
  <p:slideViewPr>
    <p:cSldViewPr snapToGrid="0">
      <p:cViewPr varScale="1">
        <p:scale>
          <a:sx n="80" d="100"/>
          <a:sy n="80" d="100"/>
        </p:scale>
        <p:origin x="165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etudes-litteraires.com%2Fregles-de-liaison.php&amp;data=04%7C01%7C%7C63a32f26b48543041c8508d967cc4275%7C7eeaedd6bf3740158fe919fbc2c02d55%7C0%7C0%7C637654949276613933%7CUnknown%7CTWFpbGZsb3d8eyJWIjoiMC4wLjAwMDAiLCJQIjoiV2luMzIiLCJBTiI6Ik1haWwiLCJXVCI6Mn0%3D%7C1000&amp;sdata=TZKgs2C59mjRMG%2BQZIiLm%2FjN3Tf872KXhz0Gm7m96xI%3D&amp;reserved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4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[138] mais [30] grand [59] deux [41]</a:t>
            </a: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 ? [14]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ami(e) [467]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école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[477 ] monsieur [79] madame [294] professeur(e) [110] anglais [784] français [251] calme [1731] amusant [4695] heureux [764] important [215]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inquiet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[1392] intelligent [2509]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perdu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[2264]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prêt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[422] sérieux [412] bien [47] mal [277] comment ? [234] Salut ! [2205] Ça va ? [54/53] Oui [284] Non [75] Bonjour ! [1972] Au revoir [4/1274]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chanter [1820] écouter [429] regarder [425] chercher [336] parler [106] passer [90] rester [100] </a:t>
            </a:r>
            <a:b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</a:b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elle</a:t>
            </a:r>
            <a:r>
              <a:rPr lang="fr-FR" sz="12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[38] il</a:t>
            </a:r>
            <a:r>
              <a:rPr lang="fr-FR" sz="12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[13] professeur, professeure [110] sympathique [4164]  comment [234]</a:t>
            </a: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several revisited adjectives; to practise liaison in spoken production.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Explain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first read the six messages and write either you or she.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ticks and full sentences.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Ask how Adele describes her new teacher (calm, happy, important) and her friend (funny, serious, intelligent) in the messages, eliciting the adjective meanings in English.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bring up the prompt to pronounce the phrases, making a liaison, where it is possible to do so.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Elicit the phrases from pupils.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7. Click to indicate where liaisons are possible.</a:t>
            </a:r>
          </a:p>
          <a:p>
            <a:pPr marL="228600" indent="-228600">
              <a:lnSpc>
                <a:spcPct val="100000"/>
              </a:lnSpc>
              <a:buAutoNum type="arabicPeriod" startAt="8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Listen and check; click each audio button to hear the phrases pronounced by a native speaker.</a:t>
            </a:r>
          </a:p>
          <a:p>
            <a:pPr marL="228600" indent="-228600">
              <a:lnSpc>
                <a:spcPct val="100000"/>
              </a:lnSpc>
              <a:buAutoNum type="arabicPeriod" startAt="8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calme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Tu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amusante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Tu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sérieuse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heureuse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Tu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intelligente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importante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8d7eb72d76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8d7eb72d76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use ‘je </a:t>
            </a:r>
            <a:r>
              <a:rPr lang="en-GB" b="0" dirty="0" err="1"/>
              <a:t>suis</a:t>
            </a:r>
            <a:r>
              <a:rPr lang="en-GB" b="0" dirty="0"/>
              <a:t>’ + correct adjectival agreement in guided oral production; to present three new adjectives and revisit others; to revisit how to respond to the register.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– teacher’s greeting ‘hello, everyone’ and ensure it is understood.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This is the first French lesson (Y5/6) so this is a great opportunity to recap how to respond to the register in French and establish a good routine.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adjectives and repeat with pupils.  The audio is heard when the word appears. A second click brings up the associated emoji, which can serve to elicit pupil repetition.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Pupils have been taught three of these words previously, but </a:t>
            </a:r>
            <a:r>
              <a:rPr lang="en-GB" b="1" dirty="0" err="1"/>
              <a:t>inquiet</a:t>
            </a:r>
            <a:r>
              <a:rPr lang="en-GB" dirty="0"/>
              <a:t>, </a:t>
            </a:r>
            <a:r>
              <a:rPr lang="en-GB" b="1" dirty="0"/>
              <a:t>prêt</a:t>
            </a:r>
            <a:r>
              <a:rPr lang="en-GB" dirty="0"/>
              <a:t> and </a:t>
            </a:r>
            <a:r>
              <a:rPr lang="en-GB" b="1" dirty="0"/>
              <a:t>perdu</a:t>
            </a:r>
            <a:r>
              <a:rPr lang="en-GB" dirty="0"/>
              <a:t> are new and the English is provided together with the emoji.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Draw pupils’ attention to the different spellings for masculine / feminine adjective forms.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work in pairs to practise their sentence (1 minute).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Teacher takes (or retakes) the register, giving all pupils the opportunity to practise spoken production. (3 minutes).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pupils can be challenged to respond without referring to the board (e.g. by looking or turning away when responding).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578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question word qui 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callout and arrow to remind pupils how to form intonation questions + </a:t>
            </a:r>
            <a:r>
              <a:rPr lang="en-GB" dirty="0" err="1"/>
              <a:t>WH-words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r>
              <a:rPr lang="en-GB" b="1" dirty="0"/>
              <a:t>Gesture</a:t>
            </a:r>
            <a:r>
              <a:rPr lang="en-GB" dirty="0"/>
              <a:t>: point at yourself and away at an imaginary other (repeating the action several times as you say the word).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0" dirty="0"/>
              <a:t>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‘comment’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 – insist on “in general” and tell pupils that this is usually translated in English as ‘What are you like?’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callout to remind pupils of the difference between </a:t>
            </a:r>
            <a:r>
              <a:rPr lang="en-GB" i="1" dirty="0" err="1"/>
              <a:t>tu</a:t>
            </a:r>
            <a:r>
              <a:rPr lang="en-GB" i="1" dirty="0"/>
              <a:t> es comment </a:t>
            </a:r>
            <a:r>
              <a:rPr lang="en-GB" dirty="0"/>
              <a:t>and </a:t>
            </a:r>
            <a:r>
              <a:rPr lang="en-GB" i="1" dirty="0" err="1"/>
              <a:t>ça</a:t>
            </a:r>
            <a:r>
              <a:rPr lang="en-GB" i="1" dirty="0"/>
              <a:t> </a:t>
            </a:r>
            <a:r>
              <a:rPr lang="en-GB" i="1" dirty="0" err="1"/>
              <a:t>va</a:t>
            </a:r>
            <a:r>
              <a:rPr lang="en-GB" i="1" dirty="0"/>
              <a:t> comment.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4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je </a:t>
            </a:r>
            <a:r>
              <a:rPr lang="en-GB" b="0" dirty="0" err="1"/>
              <a:t>suis</a:t>
            </a:r>
            <a:r>
              <a:rPr lang="en-GB" b="0" dirty="0"/>
              <a:t> + name versus je </a:t>
            </a:r>
            <a:r>
              <a:rPr lang="en-GB" b="0" dirty="0" err="1"/>
              <a:t>suis</a:t>
            </a:r>
            <a:r>
              <a:rPr lang="en-GB" b="0" dirty="0"/>
              <a:t> + adjective to indicate the missing question word; to practise written production of two question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u="sng" dirty="0"/>
              <a:t>Note: </a:t>
            </a:r>
            <a:r>
              <a:rPr lang="en-GB" b="0" u="sng" dirty="0"/>
              <a:t>to remove the written support for </a:t>
            </a:r>
            <a:r>
              <a:rPr lang="en-GB" sz="1200" b="1" u="sng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 </a:t>
            </a:r>
            <a:r>
              <a:rPr lang="en-GB" sz="1200" b="0" u="sng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1200" u="sng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200" b="1" u="sng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comment </a:t>
            </a:r>
            <a:r>
              <a:rPr lang="en-GB" sz="1200" u="sng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during the task, click on the instruction before listening (or at any time during the task) to make it disappear.</a:t>
            </a:r>
            <a:endParaRPr lang="en-GB" b="0" u="sng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number 1 as an example with pupils. Note that the answer ‘comment’ is then covered so that pupils write these two words from memory.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1-5.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one. Pupils write the missing question word in French and the answer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Listen twice, as necessary.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endParaRPr lang="en-GB" dirty="0"/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1. Tu es [</a:t>
            </a:r>
            <a:r>
              <a:rPr lang="es-ES_tradnl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comment</a:t>
            </a: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? 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intelligente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2. Tu es [</a:t>
            </a:r>
            <a:r>
              <a:rPr lang="es-ES_tradnl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comment</a:t>
            </a: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? 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sérieux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3. Tu es [qui] ?	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Lucas.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4. Tu es [qui] ?	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Adèle.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5. Tu es [</a:t>
            </a:r>
            <a:r>
              <a:rPr lang="es-ES_tradnl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comment</a:t>
            </a: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?	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| 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très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calme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6. Tu es [qui] ?		| 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Odile.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r>
              <a:rPr lang="en-US" b="1" dirty="0"/>
              <a:t>Aim: </a:t>
            </a:r>
            <a:r>
              <a:rPr lang="en-GB" b="0" dirty="0"/>
              <a:t>aural recall of eight of this week’s revisited words, presented in the </a:t>
            </a:r>
            <a:r>
              <a:rPr lang="en-GB" b="0" i="1" dirty="0"/>
              <a:t>comment </a:t>
            </a:r>
            <a:r>
              <a:rPr lang="en-GB" b="0" i="1" dirty="0" err="1"/>
              <a:t>dit</a:t>
            </a:r>
            <a:r>
              <a:rPr lang="en-GB" b="0" i="1" dirty="0"/>
              <a:t>-on…</a:t>
            </a:r>
            <a:r>
              <a:rPr lang="en-GB" b="0" dirty="0"/>
              <a:t> phrase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dirty="0"/>
              <a:t>Click on the numbers to hear questions in French.</a:t>
            </a:r>
          </a:p>
          <a:p>
            <a:pPr marL="228600" indent="-228600">
              <a:buAutoNum type="arabicPeriod"/>
            </a:pPr>
            <a:r>
              <a:rPr lang="en-GB" b="0" dirty="0"/>
              <a:t>Students write or say the English translations.</a:t>
            </a:r>
          </a:p>
          <a:p>
            <a:pPr marL="228600" indent="-228600">
              <a:buAutoNum type="arabicPeriod"/>
            </a:pPr>
            <a:r>
              <a:rPr lang="en-GB" b="0" dirty="0"/>
              <a:t>On a click, a transcription of the French word appears. Students check their answers.</a:t>
            </a:r>
            <a:br>
              <a:rPr lang="en-GB" b="0" dirty="0"/>
            </a:br>
            <a:r>
              <a:rPr lang="en-GB" b="1" dirty="0"/>
              <a:t>Note</a:t>
            </a:r>
            <a:r>
              <a:rPr lang="en-GB" b="0" dirty="0"/>
              <a:t>: perdu is only recognisable as (m) once pupils see the written form so when they listened, they should have written (m/f).</a:t>
            </a:r>
          </a:p>
          <a:p>
            <a:pPr marL="228600" indent="-228600">
              <a:buAutoNum type="arabicPeriod"/>
            </a:pPr>
            <a:r>
              <a:rPr lang="en-GB" b="0" dirty="0"/>
              <a:t>On a second click, the answer is revealed.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amusant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 importante 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sérieuse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perdu 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inquiet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heureux 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intelligente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prêt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[SFC] with –t, -s, -d, -x.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through the animations to present the information.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Elicit the words from pupils.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Arial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: If teachers want to elicit the words first, they can turn the slide volume down to click through the animations initially, then roll back and repeat with the volume up.</a:t>
            </a: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3BC8338-069B-4AA8-A576-1D75821EE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correctly pronounce unknown words containing [SFC] in decreasing amounts of time, helping </a:t>
            </a:r>
            <a:r>
              <a:rPr lang="en-GB" b="0" dirty="0" err="1"/>
              <a:t>automatisation</a:t>
            </a:r>
            <a:r>
              <a:rPr lang="en-GB" b="0" dirty="0"/>
              <a:t> of SSC production.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Students pair up.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Teacher starts 20 second timer.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Student A tries to say the words without pronouncing the [SFC].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Student B makes speaker pause for 3 seconds every time an [SFC] is pronounced.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Complete before 20 seconds runs out.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Swap roles.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Click on the pictures to hear the words</a:t>
            </a:r>
            <a:r>
              <a:rPr lang="en-GB" b="0" baseline="0" dirty="0"/>
              <a:t> pronounced.</a:t>
            </a:r>
            <a:r>
              <a:rPr lang="en-GB" b="0" dirty="0"/>
              <a:t> Students repeat.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Move onto the next slide.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accident [1227] fruit [896] </a:t>
            </a:r>
            <a:r>
              <a:rPr lang="en-GB" sz="1200" b="0" strike="noStrike" spc="-1" dirty="0" err="1">
                <a:latin typeface="Arial"/>
              </a:rPr>
              <a:t>léopard</a:t>
            </a:r>
            <a:r>
              <a:rPr lang="en-GB" sz="1200" b="0" strike="noStrike" spc="-1" dirty="0">
                <a:latin typeface="Arial"/>
              </a:rPr>
              <a:t> [&gt;5000] plan [164] secret [796] palais [2794]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b="0" strike="noStrike" spc="-1" dirty="0">
                <a:latin typeface="Arial"/>
              </a:rPr>
            </a:b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8631315-2926-4973-8DCA-1CBAC215E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[2/3]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ECD0B61-136E-4487-97F1-F3B4E40E0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[3/3]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revisit the singular persons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forms from pupils, who should provide the pronoun as well.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confirm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optional liaison after </a:t>
            </a:r>
            <a:r>
              <a:rPr lang="en-GB" sz="1200" b="0" strike="noStrike" spc="-1" dirty="0" err="1">
                <a:latin typeface="Arial"/>
              </a:rPr>
              <a:t>être</a:t>
            </a:r>
            <a:r>
              <a:rPr lang="en-GB" sz="1200" b="0" strike="noStrike" spc="-1" dirty="0">
                <a:latin typeface="Arial"/>
              </a:rPr>
              <a:t> and before adjective or adverb complements (e.g., </a:t>
            </a:r>
            <a:r>
              <a:rPr lang="en-GB" sz="1200" b="0" strike="noStrike" spc="-1" dirty="0" err="1">
                <a:latin typeface="Arial"/>
              </a:rPr>
              <a:t>ici</a:t>
            </a:r>
            <a:r>
              <a:rPr lang="en-GB" sz="1200" b="0" strike="noStrike" spc="-1" dirty="0">
                <a:latin typeface="Arial"/>
              </a:rPr>
              <a:t>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) Most sources of information on liaison describe three categories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obligatory (liaison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obligatoire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); optional (liaison facultative) and forbidden (liaison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interdite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ii) The three main instances of obligatory liaison are: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- between determiner and noun (un enfant, les enfants, deux ours,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vingt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euros)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- between subject pronoun and verb (nous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elles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aiment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- in certain multiword units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-à-dire, de temps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temps,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peut-être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iii) There are many more instances where liaison is optional. 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For KS2, the relevant cases are: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- between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its complements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impossible, je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anglais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 that liaison after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tu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es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also falls into this category, though it is less common than other singular persons. This may be because liaison is often associated with increased formality 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tu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es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is the familiar form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you,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unlikely to occur as often in more formal oral utterances (e.g. speeches, lectures).</a:t>
            </a:r>
            <a:b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- between single syllable prepositions and the word that follows (sous un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abre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, dans un village)</a:t>
            </a:r>
            <a:b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- between an adverb and the word it modifies (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assez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intéressant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mais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aussi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, pas encore, plus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ici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très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amusant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, trop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heureux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- between a verb and its complement (nous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allons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à Paris)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i="0" strike="noStrike" spc="-1" dirty="0">
                <a:solidFill>
                  <a:srgbClr val="000000"/>
                </a:solidFill>
                <a:latin typeface="Calibri"/>
              </a:rPr>
              <a:t>iv) Liaison is importantly NOT permitted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- after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et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(and)</a:t>
            </a:r>
            <a:b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- after a singular noun that ends in a SFC (un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sujet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</a:rPr>
              <a:t>intéressant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)</a:t>
            </a:r>
            <a:b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i="0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: there are many more instances where liaison is not permitted, but these are the only ones we will focus explicitly on at KS2.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Further sources of information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 https://fr.m.wikipedia.org/wiki/Liaison_en_fran%C3%A7ais 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ii)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https://www.etudes-litteraires.com/regles-de-liaison.php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27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present and hear the examples with and without liaison.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Elicit English translation for the French 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final information callout.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6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concept of </a:t>
            </a:r>
            <a:r>
              <a:rPr lang="en-GB" sz="1200" b="0" i="1" strike="noStrike" spc="-1" dirty="0">
                <a:latin typeface="Arial"/>
              </a:rPr>
              <a:t>la </a:t>
            </a:r>
            <a:r>
              <a:rPr lang="en-GB" sz="1200" b="0" i="1" strike="noStrike" spc="-1" dirty="0" err="1">
                <a:latin typeface="Arial"/>
              </a:rPr>
              <a:t>rentrée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phrase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la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rentrée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with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A rough translation in English could be ‘Back to school’ but it is a bigger concept than this as there’s the sense that the whole country is going back to normal in September after the holiday month of August.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88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54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306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67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63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74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54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878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81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84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90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35.wav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audio" Target="../media/audio34.wav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audio" Target="../media/audio33.wav"/><Relationship Id="rId5" Type="http://schemas.openxmlformats.org/officeDocument/2006/relationships/image" Target="../media/image36.gif"/><Relationship Id="rId15" Type="http://schemas.openxmlformats.org/officeDocument/2006/relationships/image" Target="../media/image39.png"/><Relationship Id="rId10" Type="http://schemas.openxmlformats.org/officeDocument/2006/relationships/audio" Target="../media/audio28.wav"/><Relationship Id="rId4" Type="http://schemas.openxmlformats.org/officeDocument/2006/relationships/audio" Target="../media/audio30.wav"/><Relationship Id="rId9" Type="http://schemas.openxmlformats.org/officeDocument/2006/relationships/audio" Target="../media/audio32.wav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7.wav"/><Relationship Id="rId18" Type="http://schemas.openxmlformats.org/officeDocument/2006/relationships/audio" Target="../media/audio52.wav"/><Relationship Id="rId26" Type="http://schemas.openxmlformats.org/officeDocument/2006/relationships/image" Target="../media/image46.gif"/><Relationship Id="rId3" Type="http://schemas.openxmlformats.org/officeDocument/2006/relationships/audio" Target="../media/audio37.wav"/><Relationship Id="rId21" Type="http://schemas.openxmlformats.org/officeDocument/2006/relationships/image" Target="../media/image41.gif"/><Relationship Id="rId34" Type="http://schemas.openxmlformats.org/officeDocument/2006/relationships/image" Target="../media/image12.png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audio" Target="../media/audio51.wav"/><Relationship Id="rId25" Type="http://schemas.openxmlformats.org/officeDocument/2006/relationships/image" Target="../media/image45.gif"/><Relationship Id="rId33" Type="http://schemas.openxmlformats.org/officeDocument/2006/relationships/audio" Target="../media/audio54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0.wav"/><Relationship Id="rId20" Type="http://schemas.openxmlformats.org/officeDocument/2006/relationships/image" Target="../media/image40.gif"/><Relationship Id="rId29" Type="http://schemas.openxmlformats.org/officeDocument/2006/relationships/image" Target="../media/image49.gif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24" Type="http://schemas.openxmlformats.org/officeDocument/2006/relationships/image" Target="../media/image44.gif"/><Relationship Id="rId32" Type="http://schemas.openxmlformats.org/officeDocument/2006/relationships/image" Target="../media/image52.gif"/><Relationship Id="rId5" Type="http://schemas.openxmlformats.org/officeDocument/2006/relationships/audio" Target="../media/audio39.wav"/><Relationship Id="rId15" Type="http://schemas.openxmlformats.org/officeDocument/2006/relationships/audio" Target="../media/audio49.wav"/><Relationship Id="rId23" Type="http://schemas.openxmlformats.org/officeDocument/2006/relationships/image" Target="../media/image43.gif"/><Relationship Id="rId28" Type="http://schemas.openxmlformats.org/officeDocument/2006/relationships/image" Target="../media/image48.png"/><Relationship Id="rId10" Type="http://schemas.openxmlformats.org/officeDocument/2006/relationships/audio" Target="../media/audio44.wav"/><Relationship Id="rId19" Type="http://schemas.openxmlformats.org/officeDocument/2006/relationships/audio" Target="../media/audio53.wav"/><Relationship Id="rId31" Type="http://schemas.openxmlformats.org/officeDocument/2006/relationships/image" Target="../media/image51.gif"/><Relationship Id="rId4" Type="http://schemas.openxmlformats.org/officeDocument/2006/relationships/audio" Target="../media/audio38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Relationship Id="rId22" Type="http://schemas.openxmlformats.org/officeDocument/2006/relationships/image" Target="../media/image42.gif"/><Relationship Id="rId27" Type="http://schemas.openxmlformats.org/officeDocument/2006/relationships/image" Target="../media/image47.gif"/><Relationship Id="rId30" Type="http://schemas.openxmlformats.org/officeDocument/2006/relationships/image" Target="../media/image50.gif"/><Relationship Id="rId35" Type="http://schemas.openxmlformats.org/officeDocument/2006/relationships/image" Target="../media/image53.gif"/><Relationship Id="rId8" Type="http://schemas.openxmlformats.org/officeDocument/2006/relationships/audio" Target="../media/audio4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5.wav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audio" Target="../media/audio56.wav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7.wav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audio" Target="../media/audio58.wav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audio" Target="../media/audio65.wav"/><Relationship Id="rId3" Type="http://schemas.openxmlformats.org/officeDocument/2006/relationships/audio" Target="../media/audio59.wav"/><Relationship Id="rId7" Type="http://schemas.openxmlformats.org/officeDocument/2006/relationships/image" Target="../media/image3.png"/><Relationship Id="rId12" Type="http://schemas.openxmlformats.org/officeDocument/2006/relationships/audio" Target="../media/audio64.wav"/><Relationship Id="rId17" Type="http://schemas.openxmlformats.org/officeDocument/2006/relationships/audio" Target="../media/audio67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audio" Target="../media/audio63.wav"/><Relationship Id="rId5" Type="http://schemas.openxmlformats.org/officeDocument/2006/relationships/image" Target="../media/image59.png"/><Relationship Id="rId15" Type="http://schemas.openxmlformats.org/officeDocument/2006/relationships/image" Target="../media/image19.png"/><Relationship Id="rId10" Type="http://schemas.openxmlformats.org/officeDocument/2006/relationships/audio" Target="../media/audio62.wav"/><Relationship Id="rId4" Type="http://schemas.openxmlformats.org/officeDocument/2006/relationships/audio" Target="../media/audio60.wav"/><Relationship Id="rId9" Type="http://schemas.openxmlformats.org/officeDocument/2006/relationships/audio" Target="../media/audio61.wav"/><Relationship Id="rId14" Type="http://schemas.openxmlformats.org/officeDocument/2006/relationships/audio" Target="../media/audio6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audio" Target="../media/audio71.wav"/><Relationship Id="rId18" Type="http://schemas.openxmlformats.org/officeDocument/2006/relationships/audio" Target="../media/audio76.wav"/><Relationship Id="rId3" Type="http://schemas.openxmlformats.org/officeDocument/2006/relationships/audio" Target="../media/audio68.wav"/><Relationship Id="rId21" Type="http://schemas.openxmlformats.org/officeDocument/2006/relationships/image" Target="../media/image20.svg"/><Relationship Id="rId7" Type="http://schemas.openxmlformats.org/officeDocument/2006/relationships/image" Target="../media/image61.jpeg"/><Relationship Id="rId12" Type="http://schemas.openxmlformats.org/officeDocument/2006/relationships/audio" Target="../media/audio70.wav"/><Relationship Id="rId17" Type="http://schemas.openxmlformats.org/officeDocument/2006/relationships/audio" Target="../media/audio75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74.wav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2.png"/><Relationship Id="rId15" Type="http://schemas.openxmlformats.org/officeDocument/2006/relationships/audio" Target="../media/audio73.wav"/><Relationship Id="rId10" Type="http://schemas.openxmlformats.org/officeDocument/2006/relationships/image" Target="../media/image64.png"/><Relationship Id="rId19" Type="http://schemas.openxmlformats.org/officeDocument/2006/relationships/audio" Target="../media/audio77.wav"/><Relationship Id="rId4" Type="http://schemas.openxmlformats.org/officeDocument/2006/relationships/audio" Target="../media/audio69.wav"/><Relationship Id="rId9" Type="http://schemas.openxmlformats.org/officeDocument/2006/relationships/image" Target="../media/image63.gif"/><Relationship Id="rId14" Type="http://schemas.openxmlformats.org/officeDocument/2006/relationships/audio" Target="../media/audio72.wav"/><Relationship Id="rId22" Type="http://schemas.openxmlformats.org/officeDocument/2006/relationships/audio" Target="../media/audio7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svg"/><Relationship Id="rId1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audio" Target="../media/audio9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audio" Target="../media/audio8.wav"/><Relationship Id="rId19" Type="http://schemas.openxmlformats.org/officeDocument/2006/relationships/image" Target="../media/image20.svg"/><Relationship Id="rId4" Type="http://schemas.openxmlformats.org/officeDocument/2006/relationships/audio" Target="../media/audio5.wav"/><Relationship Id="rId9" Type="http://schemas.openxmlformats.org/officeDocument/2006/relationships/image" Target="../media/image15.png"/><Relationship Id="rId1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7.png"/><Relationship Id="rId1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audio" Target="../media/audio9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15.png"/><Relationship Id="rId1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7.png"/><Relationship Id="rId1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audio" Target="../media/audio9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15.pn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image" Target="../media/image25.png"/><Relationship Id="rId5" Type="http://schemas.openxmlformats.org/officeDocument/2006/relationships/audio" Target="../media/audio15.wav"/><Relationship Id="rId10" Type="http://schemas.openxmlformats.org/officeDocument/2006/relationships/image" Target="../media/image24.png"/><Relationship Id="rId4" Type="http://schemas.openxmlformats.org/officeDocument/2006/relationships/audio" Target="../media/audio14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image" Target="../media/image26.gif"/><Relationship Id="rId5" Type="http://schemas.openxmlformats.org/officeDocument/2006/relationships/audio" Target="../media/audio19.wav"/><Relationship Id="rId10" Type="http://schemas.openxmlformats.org/officeDocument/2006/relationships/image" Target="../media/image6.png"/><Relationship Id="rId4" Type="http://schemas.openxmlformats.org/officeDocument/2006/relationships/audio" Target="../media/audio18.wav"/><Relationship Id="rId9" Type="http://schemas.openxmlformats.org/officeDocument/2006/relationships/image" Target="../media/image3.png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27.pn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image" Target="../media/image3.png"/><Relationship Id="rId5" Type="http://schemas.openxmlformats.org/officeDocument/2006/relationships/audio" Target="../media/audio23.wav"/><Relationship Id="rId10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166428"/>
            <a:ext cx="4709427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fr-F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singular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kumimoji="0" lang="fr-FR" sz="20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adjectiv</a:t>
            </a: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e agreement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fr-F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singular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fr-FR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0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intonation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SFC &amp; liaison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8" name="Picture 7" descr="A chalkboard with a school bag and sunflowers&#10;&#10;Description automatically generated">
            <a:extLst>
              <a:ext uri="{FF2B5EF4-FFF2-40B4-BE49-F238E27FC236}">
                <a16:creationId xmlns:a16="http://schemas.microsoft.com/office/drawing/2014/main" id="{24CC489E-6FD2-461E-A426-A2612D5BF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6" y="1329775"/>
            <a:ext cx="4350241" cy="3072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89C227-B44A-4FF7-A6A0-5AC9F7E23D2E}"/>
              </a:ext>
            </a:extLst>
          </p:cNvPr>
          <p:cNvSpPr txBox="1"/>
          <p:nvPr/>
        </p:nvSpPr>
        <p:spPr>
          <a:xfrm rot="20788556">
            <a:off x="581463" y="2204844"/>
            <a:ext cx="318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</a:rPr>
              <a:t>la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rentrée</a:t>
            </a:r>
            <a:endParaRPr lang="en-GB" sz="3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F86EA-0366-40B1-88F1-CC37608799C8}"/>
              </a:ext>
            </a:extLst>
          </p:cNvPr>
          <p:cNvSpPr txBox="1"/>
          <p:nvPr/>
        </p:nvSpPr>
        <p:spPr>
          <a:xfrm>
            <a:off x="9835662" y="6435969"/>
            <a:ext cx="235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8D572-44B4-4C1C-8631-595404E26360}"/>
              </a:ext>
            </a:extLst>
          </p:cNvPr>
          <p:cNvSpPr txBox="1"/>
          <p:nvPr/>
        </p:nvSpPr>
        <p:spPr>
          <a:xfrm>
            <a:off x="712929" y="3059668"/>
            <a:ext cx="284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Back to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491" y="1029719"/>
            <a:ext cx="648000" cy="424815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3ED05F3-C6E3-4C5A-BB91-E65C635D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4262"/>
            <a:ext cx="1101542" cy="1101542"/>
          </a:xfrm>
          <a:prstGeom prst="rect">
            <a:avLst/>
          </a:prstGeom>
        </p:spPr>
      </p:pic>
      <p:sp>
        <p:nvSpPr>
          <p:cNvPr id="7" name="Title 1">
            <a:hlinkClick r:id="" action="ppaction://noaction">
              <a:snd r:embed="rId4" name="demain_cest_la_rentree.wav"/>
            </a:hlinkClick>
            <a:extLst>
              <a:ext uri="{FF2B5EF4-FFF2-40B4-BE49-F238E27FC236}">
                <a16:creationId xmlns:a16="http://schemas.microsoft.com/office/drawing/2014/main" id="{842A2B98-C04B-49D3-AEFE-011D04F60AE6}"/>
              </a:ext>
            </a:extLst>
          </p:cNvPr>
          <p:cNvSpPr txBox="1">
            <a:spLocks/>
          </p:cNvSpPr>
          <p:nvPr/>
        </p:nvSpPr>
        <p:spPr>
          <a:xfrm>
            <a:off x="121698" y="83197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Demain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c’est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rentrée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A3B7BA88-5F08-42EB-AEF3-BE2A68DDFF0F}"/>
              </a:ext>
            </a:extLst>
          </p:cNvPr>
          <p:cNvSpPr/>
          <p:nvPr/>
        </p:nvSpPr>
        <p:spPr>
          <a:xfrm>
            <a:off x="121698" y="630163"/>
            <a:ext cx="92979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School starts tomorrow. Adèle is messaging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 friends.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CFD922E9-A62F-4BA2-B010-C83E6B1D4ECD}"/>
              </a:ext>
            </a:extLst>
          </p:cNvPr>
          <p:cNvSpPr/>
          <p:nvPr/>
        </p:nvSpPr>
        <p:spPr>
          <a:xfrm>
            <a:off x="121698" y="1029719"/>
            <a:ext cx="108288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l-GR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ϊ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 ! She keeps mistyping.  Is she talking to a friend (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) or </a:t>
            </a:r>
            <a:r>
              <a:rPr lang="en-GB" sz="20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about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her new teacher (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she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), who she saw at the shopping centre?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6BA84-8DB9-4B71-9268-1C54ED445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65"/>
          <a:stretch/>
        </p:blipFill>
        <p:spPr>
          <a:xfrm>
            <a:off x="8092929" y="144063"/>
            <a:ext cx="1470815" cy="9786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B199E5F-D5DB-4D3D-8A52-A5B9438F2684}"/>
              </a:ext>
            </a:extLst>
          </p:cNvPr>
          <p:cNvSpPr/>
          <p:nvPr/>
        </p:nvSpPr>
        <p:spPr>
          <a:xfrm>
            <a:off x="580800" y="1954052"/>
            <a:ext cx="3434384" cy="1219393"/>
          </a:xfrm>
          <a:prstGeom prst="roundRect">
            <a:avLst/>
          </a:prstGeom>
          <a:solidFill>
            <a:srgbClr val="DEEBF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 descr="Icon&#10;&#10;Description automatically generated">
            <a:hlinkClick r:id="" action="ppaction://noaction">
              <a:snd r:embed="rId6" name="elle_est_calme.wav"/>
            </a:hlinkClick>
            <a:extLst>
              <a:ext uri="{FF2B5EF4-FFF2-40B4-BE49-F238E27FC236}">
                <a16:creationId xmlns:a16="http://schemas.microsoft.com/office/drawing/2014/main" id="{98F4B2AD-E42F-4FEA-84AB-1532FF2CB7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6" y="1915430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53F5C3B-A395-4C13-8712-1D5286A5A967}"/>
              </a:ext>
            </a:extLst>
          </p:cNvPr>
          <p:cNvSpPr txBox="1"/>
          <p:nvPr/>
        </p:nvSpPr>
        <p:spPr>
          <a:xfrm>
            <a:off x="213023" y="1899781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53" name="Table 7">
            <a:extLst>
              <a:ext uri="{FF2B5EF4-FFF2-40B4-BE49-F238E27FC236}">
                <a16:creationId xmlns:a16="http://schemas.microsoft.com/office/drawing/2014/main" id="{9FCF8681-2A22-4626-9D8E-FF6187367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06748"/>
              </p:ext>
            </p:extLst>
          </p:nvPr>
        </p:nvGraphicFramePr>
        <p:xfrm>
          <a:off x="4095683" y="2140741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B0BE573D-B45F-4141-981D-B67C74F7C297}"/>
              </a:ext>
            </a:extLst>
          </p:cNvPr>
          <p:cNvSpPr txBox="1"/>
          <p:nvPr/>
        </p:nvSpPr>
        <p:spPr>
          <a:xfrm>
            <a:off x="1356154" y="2352731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calme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5" name="Google Shape;293;p7" descr="green checkmark">
            <a:extLst>
              <a:ext uri="{FF2B5EF4-FFF2-40B4-BE49-F238E27FC236}">
                <a16:creationId xmlns:a16="http://schemas.microsoft.com/office/drawing/2014/main" id="{E995C7BB-5DD8-4857-A98E-9D636BF2523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3297" y="2539069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3E435B6-8FF0-4394-9FC1-7635B276A63E}"/>
              </a:ext>
            </a:extLst>
          </p:cNvPr>
          <p:cNvSpPr/>
          <p:nvPr/>
        </p:nvSpPr>
        <p:spPr>
          <a:xfrm>
            <a:off x="497545" y="3433908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5455627-2ED9-4BBE-BFBB-3517A83240E8}"/>
              </a:ext>
            </a:extLst>
          </p:cNvPr>
          <p:cNvSpPr txBox="1"/>
          <p:nvPr/>
        </p:nvSpPr>
        <p:spPr>
          <a:xfrm>
            <a:off x="129768" y="337963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89" name="Table 7">
            <a:extLst>
              <a:ext uri="{FF2B5EF4-FFF2-40B4-BE49-F238E27FC236}">
                <a16:creationId xmlns:a16="http://schemas.microsoft.com/office/drawing/2014/main" id="{F0EA20C3-2E8C-423C-A980-A603241F4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734542"/>
              </p:ext>
            </p:extLst>
          </p:nvPr>
        </p:nvGraphicFramePr>
        <p:xfrm>
          <a:off x="4012428" y="3620597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896453EF-2C34-403C-94F4-31D9D27E1C12}"/>
              </a:ext>
            </a:extLst>
          </p:cNvPr>
          <p:cNvSpPr txBox="1"/>
          <p:nvPr/>
        </p:nvSpPr>
        <p:spPr>
          <a:xfrm>
            <a:off x="1336058" y="3914220"/>
            <a:ext cx="273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1" name="Google Shape;293;p7" descr="green checkmark">
            <a:extLst>
              <a:ext uri="{FF2B5EF4-FFF2-40B4-BE49-F238E27FC236}">
                <a16:creationId xmlns:a16="http://schemas.microsoft.com/office/drawing/2014/main" id="{B42DDA26-686B-427F-BD17-0A43A0CAA9C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0042" y="3534747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758789E7-D41F-4D4E-90BF-502D161D69E4}"/>
              </a:ext>
            </a:extLst>
          </p:cNvPr>
          <p:cNvSpPr/>
          <p:nvPr/>
        </p:nvSpPr>
        <p:spPr>
          <a:xfrm>
            <a:off x="497545" y="5004537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64D805-4522-427A-A9C6-AA1D49063FD6}"/>
              </a:ext>
            </a:extLst>
          </p:cNvPr>
          <p:cNvSpPr txBox="1"/>
          <p:nvPr/>
        </p:nvSpPr>
        <p:spPr>
          <a:xfrm>
            <a:off x="129768" y="495026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95" name="Table 7">
            <a:extLst>
              <a:ext uri="{FF2B5EF4-FFF2-40B4-BE49-F238E27FC236}">
                <a16:creationId xmlns:a16="http://schemas.microsoft.com/office/drawing/2014/main" id="{A855E11F-36EA-45BC-A08C-4FEC849CF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072369"/>
              </p:ext>
            </p:extLst>
          </p:nvPr>
        </p:nvGraphicFramePr>
        <p:xfrm>
          <a:off x="4012428" y="5191226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F3EF2123-CA4D-4042-A9DA-CAAD32CB998A}"/>
              </a:ext>
            </a:extLst>
          </p:cNvPr>
          <p:cNvSpPr txBox="1"/>
          <p:nvPr/>
        </p:nvSpPr>
        <p:spPr>
          <a:xfrm>
            <a:off x="1272899" y="5403216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sérieuse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7" name="Google Shape;293;p7" descr="green checkmark">
            <a:extLst>
              <a:ext uri="{FF2B5EF4-FFF2-40B4-BE49-F238E27FC236}">
                <a16:creationId xmlns:a16="http://schemas.microsoft.com/office/drawing/2014/main" id="{9F37FB5C-B4D4-4E96-BB84-81607322D6B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0042" y="5589554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F9287CE-9944-49D9-877C-F165E02C079F}"/>
              </a:ext>
            </a:extLst>
          </p:cNvPr>
          <p:cNvSpPr/>
          <p:nvPr/>
        </p:nvSpPr>
        <p:spPr>
          <a:xfrm>
            <a:off x="6230734" y="1978549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1E7E22F-4185-4F2B-A915-569A627D3D7C}"/>
              </a:ext>
            </a:extLst>
          </p:cNvPr>
          <p:cNvSpPr txBox="1"/>
          <p:nvPr/>
        </p:nvSpPr>
        <p:spPr>
          <a:xfrm>
            <a:off x="5862957" y="192427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graphicFrame>
        <p:nvGraphicFramePr>
          <p:cNvPr id="101" name="Table 7">
            <a:extLst>
              <a:ext uri="{FF2B5EF4-FFF2-40B4-BE49-F238E27FC236}">
                <a16:creationId xmlns:a16="http://schemas.microsoft.com/office/drawing/2014/main" id="{9EBCDEF6-7837-421E-9162-810968A50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177542"/>
              </p:ext>
            </p:extLst>
          </p:nvPr>
        </p:nvGraphicFramePr>
        <p:xfrm>
          <a:off x="9745617" y="2165238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02" name="TextBox 101">
            <a:extLst>
              <a:ext uri="{FF2B5EF4-FFF2-40B4-BE49-F238E27FC236}">
                <a16:creationId xmlns:a16="http://schemas.microsoft.com/office/drawing/2014/main" id="{FBAF898D-F9B8-48FD-8688-F1923002BCEA}"/>
              </a:ext>
            </a:extLst>
          </p:cNvPr>
          <p:cNvSpPr txBox="1"/>
          <p:nvPr/>
        </p:nvSpPr>
        <p:spPr>
          <a:xfrm>
            <a:off x="7069247" y="2216490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3" name="Google Shape;293;p7" descr="green checkmark">
            <a:extLst>
              <a:ext uri="{FF2B5EF4-FFF2-40B4-BE49-F238E27FC236}">
                <a16:creationId xmlns:a16="http://schemas.microsoft.com/office/drawing/2014/main" id="{5A31E817-A029-40CE-8F3C-07150433C0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63231" y="2563566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9D5A0B9A-A43E-42B6-BE07-6B5C56A35241}"/>
              </a:ext>
            </a:extLst>
          </p:cNvPr>
          <p:cNvSpPr/>
          <p:nvPr/>
        </p:nvSpPr>
        <p:spPr>
          <a:xfrm>
            <a:off x="6147479" y="3458405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" name="Picture 104" descr="Icon&#10;&#10;Description automatically generated">
            <a:hlinkClick r:id="" action="ppaction://noaction">
              <a:snd r:embed="rId9" name="tu_es_intelligente_liaison.wav"/>
            </a:hlinkClick>
            <a:extLst>
              <a:ext uri="{FF2B5EF4-FFF2-40B4-BE49-F238E27FC236}">
                <a16:creationId xmlns:a16="http://schemas.microsoft.com/office/drawing/2014/main" id="{656EB16C-4760-4144-ABCC-E315F4DE0F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75" y="341978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08500D5-9195-44F1-A1C6-BF99D9E120AB}"/>
              </a:ext>
            </a:extLst>
          </p:cNvPr>
          <p:cNvSpPr txBox="1"/>
          <p:nvPr/>
        </p:nvSpPr>
        <p:spPr>
          <a:xfrm>
            <a:off x="5779702" y="3404134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107" name="Table 7">
            <a:extLst>
              <a:ext uri="{FF2B5EF4-FFF2-40B4-BE49-F238E27FC236}">
                <a16:creationId xmlns:a16="http://schemas.microsoft.com/office/drawing/2014/main" id="{45B5ECBA-6CAE-4465-8F28-C898092EE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459144"/>
              </p:ext>
            </p:extLst>
          </p:nvPr>
        </p:nvGraphicFramePr>
        <p:xfrm>
          <a:off x="9662362" y="3645094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08" name="TextBox 107">
            <a:extLst>
              <a:ext uri="{FF2B5EF4-FFF2-40B4-BE49-F238E27FC236}">
                <a16:creationId xmlns:a16="http://schemas.microsoft.com/office/drawing/2014/main" id="{AB903BC1-0453-4EA3-ADC4-604C14741348}"/>
              </a:ext>
            </a:extLst>
          </p:cNvPr>
          <p:cNvSpPr txBox="1"/>
          <p:nvPr/>
        </p:nvSpPr>
        <p:spPr>
          <a:xfrm>
            <a:off x="7308965" y="3662385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9" name="Google Shape;293;p7" descr="green checkmark">
            <a:extLst>
              <a:ext uri="{FF2B5EF4-FFF2-40B4-BE49-F238E27FC236}">
                <a16:creationId xmlns:a16="http://schemas.microsoft.com/office/drawing/2014/main" id="{792F619B-2DDE-4A65-B0C5-7BB7930298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9976" y="4043422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8CAC736-1C63-49C7-B281-58E45A22C379}"/>
              </a:ext>
            </a:extLst>
          </p:cNvPr>
          <p:cNvSpPr/>
          <p:nvPr/>
        </p:nvSpPr>
        <p:spPr>
          <a:xfrm>
            <a:off x="6147479" y="5029034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" name="Picture 110" descr="Icon&#10;&#10;Description automatically generated">
            <a:hlinkClick r:id="" action="ppaction://noaction">
              <a:snd r:embed="rId10" name="elle_est_importante_liaison.wav"/>
            </a:hlinkClick>
            <a:extLst>
              <a:ext uri="{FF2B5EF4-FFF2-40B4-BE49-F238E27FC236}">
                <a16:creationId xmlns:a16="http://schemas.microsoft.com/office/drawing/2014/main" id="{220E66A5-A542-46CA-96FE-25901D7E9A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75" y="499041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78AD84CA-E3A1-4821-8BF2-215F7AAEE8B4}"/>
              </a:ext>
            </a:extLst>
          </p:cNvPr>
          <p:cNvSpPr txBox="1"/>
          <p:nvPr/>
        </p:nvSpPr>
        <p:spPr>
          <a:xfrm>
            <a:off x="5779702" y="4974763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113" name="Table 7">
            <a:extLst>
              <a:ext uri="{FF2B5EF4-FFF2-40B4-BE49-F238E27FC236}">
                <a16:creationId xmlns:a16="http://schemas.microsoft.com/office/drawing/2014/main" id="{FD0A3BDA-C1FB-45CE-8463-83C4436F9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052518"/>
              </p:ext>
            </p:extLst>
          </p:nvPr>
        </p:nvGraphicFramePr>
        <p:xfrm>
          <a:off x="9662362" y="5215723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909AFF74-B4CB-4FA9-BEE0-19997E77FA9D}"/>
              </a:ext>
            </a:extLst>
          </p:cNvPr>
          <p:cNvSpPr txBox="1"/>
          <p:nvPr/>
        </p:nvSpPr>
        <p:spPr>
          <a:xfrm>
            <a:off x="7161170" y="5218549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15" name="Google Shape;293;p7" descr="green checkmark">
            <a:extLst>
              <a:ext uri="{FF2B5EF4-FFF2-40B4-BE49-F238E27FC236}">
                <a16:creationId xmlns:a16="http://schemas.microsoft.com/office/drawing/2014/main" id="{97753571-78CF-4E6B-9210-C32AB479FD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6331" y="5112943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3719F3-2933-41CF-A39C-C77A6D0916D7}"/>
              </a:ext>
            </a:extLst>
          </p:cNvPr>
          <p:cNvSpPr/>
          <p:nvPr/>
        </p:nvSpPr>
        <p:spPr>
          <a:xfrm>
            <a:off x="1419313" y="2397759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lang="en-GB" sz="1400" dirty="0">
              <a:solidFill>
                <a:srgbClr val="002060"/>
              </a:solidFill>
              <a:latin typeface="Wingdings" panose="05000000000000000000" pitchFamily="2" charset="2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7981BBF-4A41-4018-AAE7-A9140D42D517}"/>
              </a:ext>
            </a:extLst>
          </p:cNvPr>
          <p:cNvSpPr/>
          <p:nvPr/>
        </p:nvSpPr>
        <p:spPr>
          <a:xfrm>
            <a:off x="1060815" y="3944028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lang="en-GB" sz="1400" dirty="0">
              <a:solidFill>
                <a:srgbClr val="002060"/>
              </a:solidFill>
              <a:latin typeface="Wingdings" panose="05000000000000000000" pitchFamily="2" charset="2"/>
            </a:endParaRPr>
          </a:p>
        </p:txBody>
      </p:sp>
      <p:pic>
        <p:nvPicPr>
          <p:cNvPr id="87" name="Picture 86" descr="Icon&#10;&#10;Description automatically generated">
            <a:hlinkClick r:id="" action="ppaction://noaction">
              <a:snd r:embed="rId11" name="tu_es_amusante_liaison.wav"/>
            </a:hlinkClick>
            <a:extLst>
              <a:ext uri="{FF2B5EF4-FFF2-40B4-BE49-F238E27FC236}">
                <a16:creationId xmlns:a16="http://schemas.microsoft.com/office/drawing/2014/main" id="{AA981285-EC00-469D-85AB-AD54C5DD09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1" y="3395286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4BB52E6-88F4-4063-B1A4-9A472009503B}"/>
              </a:ext>
            </a:extLst>
          </p:cNvPr>
          <p:cNvSpPr/>
          <p:nvPr/>
        </p:nvSpPr>
        <p:spPr>
          <a:xfrm>
            <a:off x="1019280" y="5452143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lang="en-GB" sz="1400" dirty="0">
              <a:solidFill>
                <a:srgbClr val="002060"/>
              </a:solidFill>
              <a:latin typeface="Wingdings" panose="05000000000000000000" pitchFamily="2" charset="2"/>
            </a:endParaRPr>
          </a:p>
        </p:txBody>
      </p:sp>
      <p:pic>
        <p:nvPicPr>
          <p:cNvPr id="93" name="Picture 92" descr="Icon&#10;&#10;Description automatically generated">
            <a:hlinkClick r:id="" action="ppaction://noaction">
              <a:snd r:embed="rId12" name="tu_es_serieuse.wav"/>
            </a:hlinkClick>
            <a:extLst>
              <a:ext uri="{FF2B5EF4-FFF2-40B4-BE49-F238E27FC236}">
                <a16:creationId xmlns:a16="http://schemas.microsoft.com/office/drawing/2014/main" id="{397E7940-9D38-4E1E-830B-0F8CFE0585D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1" y="496591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4D7DED8-EBCC-4858-A8FC-F07FF54A1261}"/>
              </a:ext>
            </a:extLst>
          </p:cNvPr>
          <p:cNvSpPr/>
          <p:nvPr/>
        </p:nvSpPr>
        <p:spPr>
          <a:xfrm>
            <a:off x="6968456" y="2230250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lang="en-GB" sz="1400" dirty="0">
              <a:solidFill>
                <a:srgbClr val="002060"/>
              </a:solidFill>
              <a:latin typeface="Wingdings" panose="05000000000000000000" pitchFamily="2" charset="2"/>
            </a:endParaRPr>
          </a:p>
        </p:txBody>
      </p:sp>
      <p:pic>
        <p:nvPicPr>
          <p:cNvPr id="99" name="Picture 98" descr="Icon&#10;&#10;Description automatically generated">
            <a:hlinkClick r:id="" action="ppaction://noaction">
              <a:snd r:embed="rId13" name="elle_est_heureuse.wav"/>
            </a:hlinkClick>
            <a:extLst>
              <a:ext uri="{FF2B5EF4-FFF2-40B4-BE49-F238E27FC236}">
                <a16:creationId xmlns:a16="http://schemas.microsoft.com/office/drawing/2014/main" id="{AECDA089-D764-40F8-B88D-7B228FBF6A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30" y="1939927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50A64B8-E83C-4DFD-88F8-D3CED082BC4E}"/>
              </a:ext>
            </a:extLst>
          </p:cNvPr>
          <p:cNvSpPr/>
          <p:nvPr/>
        </p:nvSpPr>
        <p:spPr>
          <a:xfrm>
            <a:off x="7036165" y="3676612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lang="en-GB" sz="1400" dirty="0">
              <a:solidFill>
                <a:srgbClr val="002060"/>
              </a:solidFill>
              <a:latin typeface="Wingdings" panose="05000000000000000000" pitchFamily="2" charset="2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6F7C419-6A32-46E9-ACF9-BCD8F80B283B}"/>
              </a:ext>
            </a:extLst>
          </p:cNvPr>
          <p:cNvSpPr/>
          <p:nvPr/>
        </p:nvSpPr>
        <p:spPr>
          <a:xfrm>
            <a:off x="7041688" y="5260119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lang="en-GB" sz="1400" dirty="0">
              <a:solidFill>
                <a:srgbClr val="002060"/>
              </a:solidFill>
              <a:latin typeface="Wingdings" panose="05000000000000000000" pitchFamily="2" charset="2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FB5F2F4-CC54-487A-B1F1-5E24EE644DD8}"/>
              </a:ext>
            </a:extLst>
          </p:cNvPr>
          <p:cNvSpPr/>
          <p:nvPr/>
        </p:nvSpPr>
        <p:spPr>
          <a:xfrm>
            <a:off x="2010314" y="4043422"/>
            <a:ext cx="409206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88E99570-72EB-4358-A8D4-4794C0B2B44E}"/>
              </a:ext>
            </a:extLst>
          </p:cNvPr>
          <p:cNvSpPr/>
          <p:nvPr/>
        </p:nvSpPr>
        <p:spPr>
          <a:xfrm>
            <a:off x="8052304" y="2327757"/>
            <a:ext cx="177296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2879259-2472-4E88-944E-10B7483609E6}"/>
              </a:ext>
            </a:extLst>
          </p:cNvPr>
          <p:cNvSpPr/>
          <p:nvPr/>
        </p:nvSpPr>
        <p:spPr>
          <a:xfrm>
            <a:off x="7161169" y="2689699"/>
            <a:ext cx="388699" cy="28007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8D454E1-0C72-4A87-951D-E18C92E61FBE}"/>
              </a:ext>
            </a:extLst>
          </p:cNvPr>
          <p:cNvSpPr/>
          <p:nvPr/>
        </p:nvSpPr>
        <p:spPr>
          <a:xfrm>
            <a:off x="7982898" y="3785178"/>
            <a:ext cx="206241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04A43C7-1454-441D-BF91-1E9CC0936141}"/>
              </a:ext>
            </a:extLst>
          </p:cNvPr>
          <p:cNvSpPr/>
          <p:nvPr/>
        </p:nvSpPr>
        <p:spPr>
          <a:xfrm>
            <a:off x="7284689" y="4121156"/>
            <a:ext cx="181040" cy="28007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4ED0A4C3-7DA8-49DB-A35D-77B784FABB4F}"/>
              </a:ext>
            </a:extLst>
          </p:cNvPr>
          <p:cNvSpPr/>
          <p:nvPr/>
        </p:nvSpPr>
        <p:spPr>
          <a:xfrm>
            <a:off x="8128512" y="5344578"/>
            <a:ext cx="177296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B76DF443-259E-47BA-A348-B4C47B3706FE}"/>
              </a:ext>
            </a:extLst>
          </p:cNvPr>
          <p:cNvSpPr/>
          <p:nvPr/>
        </p:nvSpPr>
        <p:spPr>
          <a:xfrm>
            <a:off x="7237378" y="5706520"/>
            <a:ext cx="102136" cy="28007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3" name="Google Shape;111;p3">
            <a:extLst>
              <a:ext uri="{FF2B5EF4-FFF2-40B4-BE49-F238E27FC236}">
                <a16:creationId xmlns:a16="http://schemas.microsoft.com/office/drawing/2014/main" id="{F6034385-5102-42A7-85D2-F9F190541DD4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9249855" y="6357097"/>
            <a:ext cx="429255" cy="429255"/>
          </a:xfrm>
          <a:prstGeom prst="rect">
            <a:avLst/>
          </a:prstGeom>
          <a:ln>
            <a:noFill/>
          </a:ln>
        </p:spPr>
      </p:pic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AD396DDF-AA07-46DA-8223-EF1026A72E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715" y="6130123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hlinkClick r:id="" action="ppaction://noaction">
              <a:snd r:embed="rId17" name="Add_W1_1.1.wav"/>
            </a:hlinkClick>
            <a:extLst>
              <a:ext uri="{FF2B5EF4-FFF2-40B4-BE49-F238E27FC236}">
                <a16:creationId xmlns:a16="http://schemas.microsoft.com/office/drawing/2014/main" id="{752D930A-0CB9-4065-8740-5F0C70F1DA43}"/>
              </a:ext>
            </a:extLst>
          </p:cNvPr>
          <p:cNvSpPr/>
          <p:nvPr/>
        </p:nvSpPr>
        <p:spPr>
          <a:xfrm>
            <a:off x="1060815" y="6351441"/>
            <a:ext cx="8095711" cy="42925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CustomShape 3">
            <a:extLst>
              <a:ext uri="{FF2B5EF4-FFF2-40B4-BE49-F238E27FC236}">
                <a16:creationId xmlns:a16="http://schemas.microsoft.com/office/drawing/2014/main" id="{2DD9C74D-1153-4D1D-BC89-A33990B85799}"/>
              </a:ext>
            </a:extLst>
          </p:cNvPr>
          <p:cNvSpPr/>
          <p:nvPr/>
        </p:nvSpPr>
        <p:spPr>
          <a:xfrm>
            <a:off x="1043446" y="6338964"/>
            <a:ext cx="82372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phrases, avec la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liaison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si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possible.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65" grpId="0" animBg="1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47;p11">
            <a:hlinkClick r:id="" action="ppaction://noaction">
              <a:snd r:embed="rId19" name="bonjour_tout_le_monde.wav"/>
            </a:hlinkClick>
            <a:extLst>
              <a:ext uri="{FF2B5EF4-FFF2-40B4-BE49-F238E27FC236}">
                <a16:creationId xmlns:a16="http://schemas.microsoft.com/office/drawing/2014/main" id="{AAD59967-21CA-4159-8E3D-7CC8530C6CA9}"/>
              </a:ext>
            </a:extLst>
          </p:cNvPr>
          <p:cNvSpPr txBox="1"/>
          <p:nvPr/>
        </p:nvSpPr>
        <p:spPr>
          <a:xfrm>
            <a:off x="235392" y="132186"/>
            <a:ext cx="95639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Bonjour, tout le monde !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48;p11">
            <a:extLst>
              <a:ext uri="{FF2B5EF4-FFF2-40B4-BE49-F238E27FC236}">
                <a16:creationId xmlns:a16="http://schemas.microsoft.com/office/drawing/2014/main" id="{15485DE1-773B-445A-B21D-6664DC41D6F8}"/>
              </a:ext>
            </a:extLst>
          </p:cNvPr>
          <p:cNvSpPr txBox="1"/>
          <p:nvPr/>
        </p:nvSpPr>
        <p:spPr>
          <a:xfrm>
            <a:off x="235392" y="718580"/>
            <a:ext cx="41367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Bonjour, madame … |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1AE5402-45E7-42BC-9495-668909C5B63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87862" y="6033189"/>
            <a:ext cx="1278082" cy="69301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644CD3-1F69-4582-80C0-59DFB33C5D2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03034" y="6055957"/>
            <a:ext cx="1278082" cy="693016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0DDD83D-BAC9-4F33-9F2C-744A42553E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8749" y="3443368"/>
            <a:ext cx="739005" cy="83466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FBEF2CD-5E01-48CC-ACCD-1CC7CB15EFB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28714" y="3443368"/>
            <a:ext cx="739004" cy="834664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8F9DA77-8595-48DB-B1A6-58068DC12BF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72094" y="1729576"/>
            <a:ext cx="1019411" cy="655069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8E9F971-3BF9-4E33-9D31-ED7CE3D4C13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7734190" y="1729576"/>
            <a:ext cx="1005812" cy="646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A44CF4-AC3E-4E21-97CF-A9F672FAFFC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72099" y="2523029"/>
            <a:ext cx="619399" cy="6719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250D03-CA1F-481C-B663-DF186BFF131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878120" y="2429985"/>
            <a:ext cx="691012" cy="74963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741D214-1623-46AC-A072-B909E65298E4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21778" y="1740504"/>
            <a:ext cx="2438400" cy="24384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BE86C5E-338A-4245-A1C9-3B1291AD48AC}"/>
              </a:ext>
            </a:extLst>
          </p:cNvPr>
          <p:cNvSpPr/>
          <p:nvPr/>
        </p:nvSpPr>
        <p:spPr>
          <a:xfrm>
            <a:off x="8433794" y="1051926"/>
            <a:ext cx="1668492" cy="566366"/>
          </a:xfrm>
          <a:prstGeom prst="wedgeRoundRectCallout">
            <a:avLst>
              <a:gd name="adj1" fmla="val 40733"/>
              <a:gd name="adj2" fmla="val 123520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BAC113BF-21D3-4DDE-B190-D31FC6D1CB3D}"/>
              </a:ext>
            </a:extLst>
          </p:cNvPr>
          <p:cNvSpPr/>
          <p:nvPr/>
        </p:nvSpPr>
        <p:spPr>
          <a:xfrm>
            <a:off x="9866962" y="4143141"/>
            <a:ext cx="2133231" cy="890940"/>
          </a:xfrm>
          <a:prstGeom prst="wedgeRoundRectCallout">
            <a:avLst>
              <a:gd name="adj1" fmla="val 18785"/>
              <a:gd name="adj2" fmla="val -175355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bien.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C6BD06D-17F9-46F1-A690-9CDF1D9F219B}"/>
              </a:ext>
            </a:extLst>
          </p:cNvPr>
          <p:cNvSpPr/>
          <p:nvPr/>
        </p:nvSpPr>
        <p:spPr>
          <a:xfrm>
            <a:off x="9993765" y="5201826"/>
            <a:ext cx="2133230" cy="890940"/>
          </a:xfrm>
          <a:prstGeom prst="wedgeRoundRectCallout">
            <a:avLst>
              <a:gd name="adj1" fmla="val 31331"/>
              <a:gd name="adj2" fmla="val -93999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Non,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mal.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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BC736-1594-4CCC-A924-4DA9AD8D950F}"/>
              </a:ext>
            </a:extLst>
          </p:cNvPr>
          <p:cNvSpPr txBox="1"/>
          <p:nvPr/>
        </p:nvSpPr>
        <p:spPr>
          <a:xfrm>
            <a:off x="2542785" y="2980700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[worried]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4F3518-CFE2-49E4-A9B2-C6C32FA9F19F}"/>
              </a:ext>
            </a:extLst>
          </p:cNvPr>
          <p:cNvSpPr txBox="1"/>
          <p:nvPr/>
        </p:nvSpPr>
        <p:spPr>
          <a:xfrm>
            <a:off x="5935812" y="2957735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[worried]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A3C0D1-BB39-4E92-B78D-BE9B201F1FC2}"/>
              </a:ext>
            </a:extLst>
          </p:cNvPr>
          <p:cNvSpPr txBox="1"/>
          <p:nvPr/>
        </p:nvSpPr>
        <p:spPr>
          <a:xfrm>
            <a:off x="2347352" y="4025541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[ready]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EC8DB2-129B-44B8-8E1E-FF7D922A4292}"/>
              </a:ext>
            </a:extLst>
          </p:cNvPr>
          <p:cNvSpPr txBox="1"/>
          <p:nvPr/>
        </p:nvSpPr>
        <p:spPr>
          <a:xfrm>
            <a:off x="6212827" y="4027134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[ready]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F3D443-A495-48DD-B807-3AA94482582C}"/>
              </a:ext>
            </a:extLst>
          </p:cNvPr>
          <p:cNvSpPr txBox="1"/>
          <p:nvPr/>
        </p:nvSpPr>
        <p:spPr>
          <a:xfrm>
            <a:off x="2377419" y="6402465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[lost]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C30854-FDA3-4456-BFB0-62BE8C9ABB16}"/>
              </a:ext>
            </a:extLst>
          </p:cNvPr>
          <p:cNvSpPr txBox="1"/>
          <p:nvPr/>
        </p:nvSpPr>
        <p:spPr>
          <a:xfrm>
            <a:off x="6037733" y="6432326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[lost]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57760F-2DB5-41B1-AD07-D17639259F5B}"/>
              </a:ext>
            </a:extLst>
          </p:cNvPr>
          <p:cNvSpPr/>
          <p:nvPr/>
        </p:nvSpPr>
        <p:spPr>
          <a:xfrm>
            <a:off x="2716069" y="1849508"/>
            <a:ext cx="1463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calme</a:t>
            </a:r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A54AE8-7B6B-4B3B-B3EA-ADB8A71AAAB8}"/>
              </a:ext>
            </a:extLst>
          </p:cNvPr>
          <p:cNvSpPr/>
          <p:nvPr/>
        </p:nvSpPr>
        <p:spPr>
          <a:xfrm>
            <a:off x="6227676" y="1857577"/>
            <a:ext cx="1463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C53FE-5A3B-483C-9145-0F39FB1E690B}"/>
              </a:ext>
            </a:extLst>
          </p:cNvPr>
          <p:cNvSpPr/>
          <p:nvPr/>
        </p:nvSpPr>
        <p:spPr>
          <a:xfrm>
            <a:off x="2723312" y="2560328"/>
            <a:ext cx="1525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inquie</a:t>
            </a:r>
            <a:r>
              <a:rPr lang="en-GB" sz="3200" b="1" kern="0" dirty="0" err="1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74B1EB-8847-4609-B1E5-9FD23EDEC37D}"/>
              </a:ext>
            </a:extLst>
          </p:cNvPr>
          <p:cNvSpPr/>
          <p:nvPr/>
        </p:nvSpPr>
        <p:spPr>
          <a:xfrm>
            <a:off x="5888654" y="2501979"/>
            <a:ext cx="1797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inquièt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27B48E-76D3-46FE-A720-7C4D8FB01DAC}"/>
              </a:ext>
            </a:extLst>
          </p:cNvPr>
          <p:cNvSpPr/>
          <p:nvPr/>
        </p:nvSpPr>
        <p:spPr>
          <a:xfrm>
            <a:off x="2724405" y="355674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prê</a:t>
            </a:r>
            <a:r>
              <a:rPr lang="en-GB" sz="3200" b="1" kern="0" dirty="0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 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912B02-1D5C-4BEF-9B49-233F61FA51A0}"/>
              </a:ext>
            </a:extLst>
          </p:cNvPr>
          <p:cNvSpPr/>
          <p:nvPr/>
        </p:nvSpPr>
        <p:spPr>
          <a:xfrm>
            <a:off x="6392233" y="3536384"/>
            <a:ext cx="1257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prêt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DF8CA3-AB0F-4E8C-8404-63346F74E6B8}"/>
              </a:ext>
            </a:extLst>
          </p:cNvPr>
          <p:cNvSpPr/>
          <p:nvPr/>
        </p:nvSpPr>
        <p:spPr>
          <a:xfrm>
            <a:off x="2716069" y="4535258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heureu</a:t>
            </a:r>
            <a:r>
              <a:rPr lang="en-GB" sz="3200" b="1" kern="0" dirty="0" err="1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14E8F5-D1F7-4F04-8C08-F6CF65AE9F42}"/>
              </a:ext>
            </a:extLst>
          </p:cNvPr>
          <p:cNvSpPr/>
          <p:nvPr/>
        </p:nvSpPr>
        <p:spPr>
          <a:xfrm>
            <a:off x="5637219" y="4536429"/>
            <a:ext cx="2012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heureus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0E66F8-FA67-4948-B665-251D86C0BAC1}"/>
              </a:ext>
            </a:extLst>
          </p:cNvPr>
          <p:cNvSpPr/>
          <p:nvPr/>
        </p:nvSpPr>
        <p:spPr>
          <a:xfrm>
            <a:off x="2733609" y="5302773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sérieu</a:t>
            </a:r>
            <a:r>
              <a:rPr lang="en-GB" sz="3200" b="1" kern="0" dirty="0" err="1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r>
              <a:rPr lang="en-GB" sz="3200" b="1" kern="0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B49AE6-DCCB-4672-8491-91B5D164E745}"/>
              </a:ext>
            </a:extLst>
          </p:cNvPr>
          <p:cNvSpPr/>
          <p:nvPr/>
        </p:nvSpPr>
        <p:spPr>
          <a:xfrm>
            <a:off x="5922053" y="5150487"/>
            <a:ext cx="1752403" cy="737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sérieus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sz="3200" b="1" kern="0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7962C-8FB5-4C1C-A130-1B31E0820D00}"/>
              </a:ext>
            </a:extLst>
          </p:cNvPr>
          <p:cNvSpPr/>
          <p:nvPr/>
        </p:nvSpPr>
        <p:spPr>
          <a:xfrm>
            <a:off x="2707377" y="5986821"/>
            <a:ext cx="1385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perdu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7C7FDE-6E66-4B9E-946A-F87AA0027D5F}"/>
              </a:ext>
            </a:extLst>
          </p:cNvPr>
          <p:cNvSpPr/>
          <p:nvPr/>
        </p:nvSpPr>
        <p:spPr>
          <a:xfrm>
            <a:off x="6037733" y="5993485"/>
            <a:ext cx="1648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perdu</a:t>
            </a:r>
            <a:r>
              <a:rPr lang="en-GB" sz="32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pic>
        <p:nvPicPr>
          <p:cNvPr id="49" name="Picture 48" descr="Shape, circle&#10;&#10;Description automatically generated">
            <a:extLst>
              <a:ext uri="{FF2B5EF4-FFF2-40B4-BE49-F238E27FC236}">
                <a16:creationId xmlns:a16="http://schemas.microsoft.com/office/drawing/2014/main" id="{89F990AE-324E-461D-99D2-DFCDB8B0E7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4" y="4521081"/>
            <a:ext cx="901859" cy="584368"/>
          </a:xfrm>
          <a:prstGeom prst="rect">
            <a:avLst/>
          </a:prstGeom>
        </p:spPr>
      </p:pic>
      <p:pic>
        <p:nvPicPr>
          <p:cNvPr id="51" name="Picture 50" descr="Shape, circle&#10;&#10;Description automatically generated">
            <a:extLst>
              <a:ext uri="{FF2B5EF4-FFF2-40B4-BE49-F238E27FC236}">
                <a16:creationId xmlns:a16="http://schemas.microsoft.com/office/drawing/2014/main" id="{355C04C9-3ED8-41C4-AF7E-947494C6FDD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14" y="4536575"/>
            <a:ext cx="877948" cy="568874"/>
          </a:xfrm>
          <a:prstGeom prst="rect">
            <a:avLst/>
          </a:prstGeom>
        </p:spPr>
      </p:pic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id="{7205E349-F0C6-4FB7-AA60-41136F5C3F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319" y="5300037"/>
            <a:ext cx="619399" cy="5902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1900F92-63F1-44F4-AE75-D45C4CD8304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4" y="5377259"/>
            <a:ext cx="566750" cy="540075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C38B32B0-75FC-4D66-919A-1D2CC977F2CF}"/>
              </a:ext>
            </a:extLst>
          </p:cNvPr>
          <p:cNvSpPr/>
          <p:nvPr/>
        </p:nvSpPr>
        <p:spPr>
          <a:xfrm>
            <a:off x="192763" y="1354854"/>
            <a:ext cx="2444021" cy="925651"/>
          </a:xfrm>
          <a:prstGeom prst="wedgeRoundRectCallout">
            <a:avLst>
              <a:gd name="adj1" fmla="val 37238"/>
              <a:gd name="adj2" fmla="val 87973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b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lang="en-GB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3" name="Picture 42" descr="Icon&#10;&#10;Description automatically generated">
            <a:hlinkClick r:id="" action="ppaction://noaction">
              <a:snd r:embed="rId33" name="parler.wav"/>
            </a:hlinkClick>
            <a:extLst>
              <a:ext uri="{FF2B5EF4-FFF2-40B4-BE49-F238E27FC236}">
                <a16:creationId xmlns:a16="http://schemas.microsoft.com/office/drawing/2014/main" id="{825B6309-548F-40F9-92DF-31586AABAC8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404" y="-6278"/>
            <a:ext cx="1088349" cy="1091698"/>
          </a:xfrm>
          <a:prstGeom prst="rect">
            <a:avLst/>
          </a:prstGeom>
        </p:spPr>
      </p:pic>
      <p:sp>
        <p:nvSpPr>
          <p:cNvPr id="48" name="Title 2">
            <a:extLst>
              <a:ext uri="{FF2B5EF4-FFF2-40B4-BE49-F238E27FC236}">
                <a16:creationId xmlns:a16="http://schemas.microsoft.com/office/drawing/2014/main" id="{4CF2007B-880E-4C4A-9718-2E54A416EFCB}"/>
              </a:ext>
            </a:extLst>
          </p:cNvPr>
          <p:cNvSpPr txBox="1">
            <a:spLocks/>
          </p:cNvSpPr>
          <p:nvPr/>
        </p:nvSpPr>
        <p:spPr>
          <a:xfrm>
            <a:off x="11060380" y="1042044"/>
            <a:ext cx="966529" cy="48977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5F7055-125F-4AE4-B341-8ECFAFAC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95" y="1121589"/>
            <a:ext cx="913098" cy="317887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5B911CD-530F-41E0-8265-A4D25549042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31" y="1451311"/>
            <a:ext cx="1038263" cy="22180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97BA73-2E5A-47DC-A6AB-96EDF3544598}"/>
              </a:ext>
            </a:extLst>
          </p:cNvPr>
          <p:cNvSpPr/>
          <p:nvPr/>
        </p:nvSpPr>
        <p:spPr>
          <a:xfrm>
            <a:off x="4292914" y="729739"/>
            <a:ext cx="4006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Bonjour, monsieur … !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9967DB-E19B-4057-8200-CF9C9253C4D7}"/>
              </a:ext>
            </a:extLst>
          </p:cNvPr>
          <p:cNvSpPr txBox="1"/>
          <p:nvPr/>
        </p:nvSpPr>
        <p:spPr>
          <a:xfrm>
            <a:off x="9693892" y="3669344"/>
            <a:ext cx="237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Madame Dupont</a:t>
            </a:r>
          </a:p>
        </p:txBody>
      </p:sp>
    </p:spTree>
    <p:extLst>
      <p:ext uri="{BB962C8B-B14F-4D97-AF65-F5344CB8AC3E}">
        <p14:creationId xmlns:p14="http://schemas.microsoft.com/office/powerpoint/2010/main" val="22568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_mad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jour_monsi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_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ui_ca_va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n_ca_va_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jourdhui_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l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l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qu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qui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r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heur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e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e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per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per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28" grpId="0" animBg="1"/>
      <p:bldP spid="29" grpId="0" animBg="1"/>
      <p:bldP spid="9" grpId="0"/>
      <p:bldP spid="32" grpId="0"/>
      <p:bldP spid="34" grpId="0"/>
      <p:bldP spid="36" grpId="0"/>
      <p:bldP spid="38" grpId="0"/>
      <p:bldP spid="40" grpId="0"/>
      <p:bldP spid="11" grpId="0"/>
      <p:bldP spid="42" grpId="0"/>
      <p:bldP spid="13" grpId="0"/>
      <p:bldP spid="15" grpId="0"/>
      <p:bldP spid="17" grpId="0"/>
      <p:bldP spid="20" grpId="0"/>
      <p:bldP spid="26" grpId="0"/>
      <p:bldP spid="27" grpId="0"/>
      <p:bldP spid="44" grpId="0"/>
      <p:bldP spid="45" grpId="0"/>
      <p:bldP spid="46" grpId="0"/>
      <p:bldP spid="47" grpId="0"/>
      <p:bldP spid="56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114" y="1052399"/>
            <a:ext cx="1556886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6219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4;p13">
            <a:extLst>
              <a:ext uri="{FF2B5EF4-FFF2-40B4-BE49-F238E27FC236}">
                <a16:creationId xmlns:a16="http://schemas.microsoft.com/office/drawing/2014/main" id="{77D9DAF8-B9D3-4916-A770-B9E90DF62A65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Rachel Hawkes / Emma Marsden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285;p13">
            <a:extLst>
              <a:ext uri="{FF2B5EF4-FFF2-40B4-BE49-F238E27FC236}">
                <a16:creationId xmlns:a16="http://schemas.microsoft.com/office/drawing/2014/main" id="{174DDE4F-7277-44A3-8B8F-C6640CD963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745032">
            <a:off x="4623160" y="2579349"/>
            <a:ext cx="2332069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6;p13">
            <a:extLst>
              <a:ext uri="{FF2B5EF4-FFF2-40B4-BE49-F238E27FC236}">
                <a16:creationId xmlns:a16="http://schemas.microsoft.com/office/drawing/2014/main" id="{F88B13D9-00A3-4790-8794-E5F09D6B3CAE}"/>
              </a:ext>
            </a:extLst>
          </p:cNvPr>
          <p:cNvSpPr txBox="1"/>
          <p:nvPr/>
        </p:nvSpPr>
        <p:spPr>
          <a:xfrm rot="-250438">
            <a:off x="4783250" y="3193065"/>
            <a:ext cx="2065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7;p13">
            <a:extLst>
              <a:ext uri="{FF2B5EF4-FFF2-40B4-BE49-F238E27FC236}">
                <a16:creationId xmlns:a16="http://schemas.microsoft.com/office/drawing/2014/main" id="{B033744E-A089-4BFF-A71C-8D99F3DAF0DF}"/>
              </a:ext>
            </a:extLst>
          </p:cNvPr>
          <p:cNvSpPr txBox="1"/>
          <p:nvPr/>
        </p:nvSpPr>
        <p:spPr>
          <a:xfrm>
            <a:off x="142181" y="0"/>
            <a:ext cx="976381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 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90;p13">
            <a:extLst>
              <a:ext uri="{FF2B5EF4-FFF2-40B4-BE49-F238E27FC236}">
                <a16:creationId xmlns:a16="http://schemas.microsoft.com/office/drawing/2014/main" id="{58A4111E-814F-4D7B-9653-385EE29BBFE5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5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es </a:t>
            </a:r>
            <a:r>
              <a:rPr lang="en-GB" sz="54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13">
            <a:extLst>
              <a:ext uri="{FF2B5EF4-FFF2-40B4-BE49-F238E27FC236}">
                <a16:creationId xmlns:a16="http://schemas.microsoft.com/office/drawing/2014/main" id="{CBA5394D-055D-4064-BD71-BDC699BD4FA3}"/>
              </a:ext>
            </a:extLst>
          </p:cNvPr>
          <p:cNvSpPr txBox="1"/>
          <p:nvPr/>
        </p:nvSpPr>
        <p:spPr>
          <a:xfrm>
            <a:off x="142181" y="5804503"/>
            <a:ext cx="1219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you?]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Google Shape;292;p13">
            <a:extLst>
              <a:ext uri="{FF2B5EF4-FFF2-40B4-BE49-F238E27FC236}">
                <a16:creationId xmlns:a16="http://schemas.microsoft.com/office/drawing/2014/main" id="{CCCCAC1C-9FBD-4264-9CDF-5809D6273A3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4178" y="169667"/>
            <a:ext cx="1544012" cy="1912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D44083-40DD-4C73-9395-B34F09CBEB8B}"/>
              </a:ext>
            </a:extLst>
          </p:cNvPr>
          <p:cNvGrpSpPr/>
          <p:nvPr/>
        </p:nvGrpSpPr>
        <p:grpSpPr>
          <a:xfrm>
            <a:off x="7128396" y="2586234"/>
            <a:ext cx="3288277" cy="2373251"/>
            <a:chOff x="8040024" y="2707274"/>
            <a:chExt cx="2317628" cy="1575885"/>
          </a:xfrm>
        </p:grpSpPr>
        <p:sp>
          <p:nvSpPr>
            <p:cNvPr id="16" name="Oval Callout 13">
              <a:extLst>
                <a:ext uri="{FF2B5EF4-FFF2-40B4-BE49-F238E27FC236}">
                  <a16:creationId xmlns:a16="http://schemas.microsoft.com/office/drawing/2014/main" id="{65822658-2872-441E-826D-AF904712923A}"/>
                </a:ext>
              </a:extLst>
            </p:cNvPr>
            <p:cNvSpPr/>
            <p:nvPr/>
          </p:nvSpPr>
          <p:spPr>
            <a:xfrm>
              <a:off x="8040024" y="2707274"/>
              <a:ext cx="2317628" cy="1575885"/>
            </a:xfrm>
            <a:prstGeom prst="wedgeEllipseCallout">
              <a:avLst>
                <a:gd name="adj1" fmla="val -48377"/>
                <a:gd name="adj2" fmla="val 51313"/>
              </a:avLst>
            </a:prstGeom>
            <a:solidFill>
              <a:srgbClr val="36AFCE">
                <a:lumMod val="75000"/>
              </a:srgb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7" name="CustomShape 3">
              <a:extLst>
                <a:ext uri="{FF2B5EF4-FFF2-40B4-BE49-F238E27FC236}">
                  <a16:creationId xmlns:a16="http://schemas.microsoft.com/office/drawing/2014/main" id="{D2DDCD31-57C5-4F7C-A343-535811D55BCC}"/>
                </a:ext>
              </a:extLst>
            </p:cNvPr>
            <p:cNvSpPr/>
            <p:nvPr/>
          </p:nvSpPr>
          <p:spPr>
            <a:xfrm>
              <a:off x="8171769" y="2904708"/>
              <a:ext cx="2185883" cy="12507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Remember! </a:t>
              </a:r>
              <a:b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Put a question word at the end of a statement to make </a:t>
              </a:r>
              <a:r>
                <a:rPr lang="en-GB" sz="2000" kern="0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it a question.</a:t>
              </a:r>
              <a:br>
                <a:rPr lang="en-GB" sz="2000" kern="0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GB" sz="2000" kern="0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Your voice goes up.</a:t>
              </a:r>
              <a:endPara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Graphic 4" descr="Line arrow Clockwise curve">
            <a:extLst>
              <a:ext uri="{FF2B5EF4-FFF2-40B4-BE49-F238E27FC236}">
                <a16:creationId xmlns:a16="http://schemas.microsoft.com/office/drawing/2014/main" id="{CE64DEFE-C690-4486-9128-D95A9F8920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983248" flipH="1">
            <a:off x="6611681" y="5311402"/>
            <a:ext cx="76917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_es_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45503" y="165097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2;p7">
            <a:extLst>
              <a:ext uri="{FF2B5EF4-FFF2-40B4-BE49-F238E27FC236}">
                <a16:creationId xmlns:a16="http://schemas.microsoft.com/office/drawing/2014/main" id="{3A283109-E1A1-4582-903C-C22D3D7165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745032">
            <a:off x="4623160" y="2579349"/>
            <a:ext cx="2332069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3;p7">
            <a:extLst>
              <a:ext uri="{FF2B5EF4-FFF2-40B4-BE49-F238E27FC236}">
                <a16:creationId xmlns:a16="http://schemas.microsoft.com/office/drawing/2014/main" id="{7F379C9A-61E6-4BE1-90A3-1FF9ABA61611}"/>
              </a:ext>
            </a:extLst>
          </p:cNvPr>
          <p:cNvSpPr txBox="1"/>
          <p:nvPr/>
        </p:nvSpPr>
        <p:spPr>
          <a:xfrm rot="-250438">
            <a:off x="4783250" y="3193065"/>
            <a:ext cx="2065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54;p7">
            <a:extLst>
              <a:ext uri="{FF2B5EF4-FFF2-40B4-BE49-F238E27FC236}">
                <a16:creationId xmlns:a16="http://schemas.microsoft.com/office/drawing/2014/main" id="{897C2E0E-8C15-4633-812E-68EF5D9B4681}"/>
              </a:ext>
            </a:extLst>
          </p:cNvPr>
          <p:cNvSpPr txBox="1"/>
          <p:nvPr/>
        </p:nvSpPr>
        <p:spPr>
          <a:xfrm>
            <a:off x="142181" y="0"/>
            <a:ext cx="10621554" cy="1831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3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 comment ?</a:t>
            </a:r>
            <a:endParaRPr kumimoji="0" sz="1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155;p7">
            <a:extLst>
              <a:ext uri="{FF2B5EF4-FFF2-40B4-BE49-F238E27FC236}">
                <a16:creationId xmlns:a16="http://schemas.microsoft.com/office/drawing/2014/main" id="{013C6951-38CD-4EC7-A65F-41DB2D1BE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181" y="77682"/>
            <a:ext cx="2167128" cy="20680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8;p14">
            <a:extLst>
              <a:ext uri="{FF2B5EF4-FFF2-40B4-BE49-F238E27FC236}">
                <a16:creationId xmlns:a16="http://schemas.microsoft.com/office/drawing/2014/main" id="{4ECD6349-F064-4DC9-98A2-1F6C369A8452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Rachel Hawkes / Emma Marsden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5;p14">
            <a:extLst>
              <a:ext uri="{FF2B5EF4-FFF2-40B4-BE49-F238E27FC236}">
                <a16:creationId xmlns:a16="http://schemas.microsoft.com/office/drawing/2014/main" id="{EA145414-E347-478F-A4CA-8D6FCA838F8A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es 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comment 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306;p14">
            <a:extLst>
              <a:ext uri="{FF2B5EF4-FFF2-40B4-BE49-F238E27FC236}">
                <a16:creationId xmlns:a16="http://schemas.microsoft.com/office/drawing/2014/main" id="{9407CD79-9135-4021-AC37-F63CC5A59F92}"/>
              </a:ext>
            </a:extLst>
          </p:cNvPr>
          <p:cNvSpPr txBox="1"/>
          <p:nvPr/>
        </p:nvSpPr>
        <p:spPr>
          <a:xfrm>
            <a:off x="142181" y="5804503"/>
            <a:ext cx="12049819" cy="1077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you?] </a:t>
            </a:r>
            <a:b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meaning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are you like?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52BA88-E15C-42E8-8AE6-1E0C76737663}"/>
              </a:ext>
            </a:extLst>
          </p:cNvPr>
          <p:cNvGrpSpPr/>
          <p:nvPr/>
        </p:nvGrpSpPr>
        <p:grpSpPr>
          <a:xfrm>
            <a:off x="7202051" y="2042250"/>
            <a:ext cx="4337852" cy="2508875"/>
            <a:chOff x="7931684" y="2641057"/>
            <a:chExt cx="2602600" cy="1575885"/>
          </a:xfrm>
        </p:grpSpPr>
        <p:sp>
          <p:nvSpPr>
            <p:cNvPr id="22" name="Oval Callout 13">
              <a:extLst>
                <a:ext uri="{FF2B5EF4-FFF2-40B4-BE49-F238E27FC236}">
                  <a16:creationId xmlns:a16="http://schemas.microsoft.com/office/drawing/2014/main" id="{A64EAE12-DF8F-49B2-AC29-C1BE95D88C2C}"/>
                </a:ext>
              </a:extLst>
            </p:cNvPr>
            <p:cNvSpPr/>
            <p:nvPr/>
          </p:nvSpPr>
          <p:spPr>
            <a:xfrm>
              <a:off x="8040024" y="2641057"/>
              <a:ext cx="2317628" cy="1575885"/>
            </a:xfrm>
            <a:prstGeom prst="wedgeEllipseCallout">
              <a:avLst>
                <a:gd name="adj1" fmla="val -23862"/>
                <a:gd name="adj2" fmla="val 63987"/>
              </a:avLst>
            </a:prstGeom>
            <a:solidFill>
              <a:srgbClr val="36AFCE">
                <a:lumMod val="75000"/>
              </a:srgb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3" name="CustomShape 3">
              <a:extLst>
                <a:ext uri="{FF2B5EF4-FFF2-40B4-BE49-F238E27FC236}">
                  <a16:creationId xmlns:a16="http://schemas.microsoft.com/office/drawing/2014/main" id="{831E2846-55B0-4386-BDA1-42ADE5A33F2D}"/>
                </a:ext>
              </a:extLst>
            </p:cNvPr>
            <p:cNvSpPr/>
            <p:nvPr/>
          </p:nvSpPr>
          <p:spPr>
            <a:xfrm>
              <a:off x="7931684" y="2729582"/>
              <a:ext cx="2602600" cy="12507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Remember! </a:t>
              </a:r>
              <a:b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ask </a:t>
              </a:r>
              <a:b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‘How are you today?’</a:t>
              </a:r>
              <a:b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use</a:t>
              </a:r>
              <a:b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‘</a:t>
              </a:r>
              <a:r>
                <a:rPr kumimoji="0" lang="en-GB" sz="2400" b="1" u="none" strike="noStrike" kern="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Ça</a:t>
              </a:r>
              <a:r>
                <a:rPr kumimoji="0" lang="en-GB" sz="2400" b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400" b="1" u="none" strike="noStrike" kern="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va</a:t>
              </a:r>
              <a:r>
                <a:rPr kumimoji="0" lang="en-GB" sz="2400" b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comment ?</a:t>
              </a:r>
              <a:r>
                <a:rPr kumimoji="0" lang="en-GB" sz="2400" b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</a:t>
              </a:r>
            </a:p>
          </p:txBody>
        </p:sp>
      </p:grpSp>
      <p:pic>
        <p:nvPicPr>
          <p:cNvPr id="24" name="Graphic 23" descr="Line arrow Clockwise curve">
            <a:extLst>
              <a:ext uri="{FF2B5EF4-FFF2-40B4-BE49-F238E27FC236}">
                <a16:creationId xmlns:a16="http://schemas.microsoft.com/office/drawing/2014/main" id="{06039554-78D3-4701-9D49-116506E4C6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983248" flipH="1">
            <a:off x="7753013" y="5311401"/>
            <a:ext cx="769178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D7D09B-3481-49BC-A27F-A7E7B845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302831"/>
            <a:ext cx="9479280" cy="1325563"/>
          </a:xfrm>
        </p:spPr>
        <p:txBody>
          <a:bodyPr/>
          <a:lstStyle/>
          <a:p>
            <a:r>
              <a:rPr lang="en-GB" dirty="0"/>
              <a:t>          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4CFA9E-77EB-4409-AA98-C5BCB5129522}"/>
              </a:ext>
            </a:extLst>
          </p:cNvPr>
          <p:cNvSpPr txBox="1">
            <a:spLocks/>
          </p:cNvSpPr>
          <p:nvPr/>
        </p:nvSpPr>
        <p:spPr>
          <a:xfrm>
            <a:off x="10642601" y="1042446"/>
            <a:ext cx="1549399" cy="406402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_es_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57607" y="646002"/>
            <a:ext cx="1153301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she asking </a:t>
            </a:r>
            <a:r>
              <a:rPr lang="en-GB" sz="2400" b="1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</a:t>
            </a:r>
            <a:r>
              <a:rPr lang="en-GB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they are or </a:t>
            </a:r>
            <a:r>
              <a:rPr lang="en-GB" sz="2400" b="1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n-GB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they are generally (what they are like)?</a:t>
            </a:r>
            <a:endParaRPr lang="en-GB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0FA5D55-5353-4998-B3B2-2E2965F974C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5B9BD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491039" y="2152135"/>
            <a:ext cx="2438400" cy="2438400"/>
          </a:xfrm>
          <a:prstGeom prst="rect">
            <a:avLst/>
          </a:prstGeom>
        </p:spPr>
      </p:pic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AD88430E-8934-4F14-969B-81FDEE1CC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827563"/>
              </p:ext>
            </p:extLst>
          </p:nvPr>
        </p:nvGraphicFramePr>
        <p:xfrm>
          <a:off x="1117600" y="1946781"/>
          <a:ext cx="8128000" cy="4696111"/>
        </p:xfrm>
        <a:graphic>
          <a:graphicData uri="http://schemas.openxmlformats.org/drawingml/2006/table">
            <a:tbl>
              <a:tblPr firstRow="1" bandRow="1"/>
              <a:tblGrid>
                <a:gridCol w="4064000">
                  <a:extLst>
                    <a:ext uri="{9D8B030D-6E8A-4147-A177-3AD203B41FA5}">
                      <a16:colId xmlns:a16="http://schemas.microsoft.com/office/drawing/2014/main" val="25746939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89368725"/>
                    </a:ext>
                  </a:extLst>
                </a:gridCol>
              </a:tblGrid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</a:t>
                      </a:r>
                      <a:r>
                        <a:rPr lang="en-GB" sz="2400" b="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How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796344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525239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557565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908459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436691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370016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043414"/>
                  </a:ext>
                </a:extLst>
              </a:tr>
            </a:tbl>
          </a:graphicData>
        </a:graphic>
      </p:graphicFrame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B9EF7A1-EBB3-4A77-B8B1-D050D4E06B43}"/>
              </a:ext>
            </a:extLst>
          </p:cNvPr>
          <p:cNvSpPr/>
          <p:nvPr/>
        </p:nvSpPr>
        <p:spPr>
          <a:xfrm>
            <a:off x="1799649" y="2707247"/>
            <a:ext cx="2828087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comment ?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59C1ECF5-BD82-483A-A9BA-09880E2359EB}"/>
              </a:ext>
            </a:extLst>
          </p:cNvPr>
          <p:cNvSpPr/>
          <p:nvPr/>
        </p:nvSpPr>
        <p:spPr>
          <a:xfrm>
            <a:off x="5469751" y="2729193"/>
            <a:ext cx="3508925" cy="465719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suis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intelligente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56F47400-B416-440E-AC8E-F61A26500C0D}"/>
              </a:ext>
            </a:extLst>
          </p:cNvPr>
          <p:cNvSpPr/>
          <p:nvPr/>
        </p:nvSpPr>
        <p:spPr>
          <a:xfrm>
            <a:off x="5440574" y="2736576"/>
            <a:ext cx="3567278" cy="465719"/>
          </a:xfrm>
          <a:prstGeom prst="wedgeRoundRectCallout">
            <a:avLst>
              <a:gd name="adj1" fmla="val -20236"/>
              <a:gd name="adj2" fmla="val 61109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(a girl) am intelligent.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5D8B2D0C-F48D-4DC5-B3B6-A8E559E4C5AA}"/>
              </a:ext>
            </a:extLst>
          </p:cNvPr>
          <p:cNvSpPr/>
          <p:nvPr/>
        </p:nvSpPr>
        <p:spPr>
          <a:xfrm>
            <a:off x="1799648" y="3370821"/>
            <a:ext cx="2828087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comment ?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96BC92C3-5AA5-4D8F-BEE6-75B0796F8E1E}"/>
              </a:ext>
            </a:extLst>
          </p:cNvPr>
          <p:cNvSpPr/>
          <p:nvPr/>
        </p:nvSpPr>
        <p:spPr>
          <a:xfrm>
            <a:off x="5469752" y="3396927"/>
            <a:ext cx="3508924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(a boy) am serious.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CED5E226-4BC8-44FF-BDB8-A6ACEF3DA9AC}"/>
              </a:ext>
            </a:extLst>
          </p:cNvPr>
          <p:cNvSpPr/>
          <p:nvPr/>
        </p:nvSpPr>
        <p:spPr>
          <a:xfrm>
            <a:off x="1799648" y="4055747"/>
            <a:ext cx="2828086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qui             ?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277B773-35F9-4282-9414-16F8BBF331B1}"/>
              </a:ext>
            </a:extLst>
          </p:cNvPr>
          <p:cNvSpPr/>
          <p:nvPr/>
        </p:nvSpPr>
        <p:spPr>
          <a:xfrm>
            <a:off x="1799648" y="4724523"/>
            <a:ext cx="2828085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qui             ?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4BB0F536-61A4-4CD6-A0F4-87736733BEDE}"/>
              </a:ext>
            </a:extLst>
          </p:cNvPr>
          <p:cNvSpPr/>
          <p:nvPr/>
        </p:nvSpPr>
        <p:spPr>
          <a:xfrm>
            <a:off x="1799648" y="5385902"/>
            <a:ext cx="2828085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comment ?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787E3CA0-DA07-4DDD-A795-AF8B740FF6A6}"/>
              </a:ext>
            </a:extLst>
          </p:cNvPr>
          <p:cNvSpPr/>
          <p:nvPr/>
        </p:nvSpPr>
        <p:spPr>
          <a:xfrm>
            <a:off x="1799648" y="6054678"/>
            <a:ext cx="2828085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qui             ?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537251FC-EDAE-4827-8617-42808EE58B5F}"/>
              </a:ext>
            </a:extLst>
          </p:cNvPr>
          <p:cNvSpPr/>
          <p:nvPr/>
        </p:nvSpPr>
        <p:spPr>
          <a:xfrm>
            <a:off x="5469752" y="4055747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Lucas.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43AA07F0-2398-4F32-AD8B-9E0E83B94EE5}"/>
              </a:ext>
            </a:extLst>
          </p:cNvPr>
          <p:cNvSpPr/>
          <p:nvPr/>
        </p:nvSpPr>
        <p:spPr>
          <a:xfrm>
            <a:off x="5469752" y="4748290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Adèle.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BD4BE3C5-59D1-4E43-A0F8-6D267A12FFB1}"/>
              </a:ext>
            </a:extLst>
          </p:cNvPr>
          <p:cNvSpPr/>
          <p:nvPr/>
        </p:nvSpPr>
        <p:spPr>
          <a:xfrm>
            <a:off x="5469752" y="5440833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am very calm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14A1F1AD-F1B8-4B30-982C-F08A7042CC64}"/>
              </a:ext>
            </a:extLst>
          </p:cNvPr>
          <p:cNvSpPr/>
          <p:nvPr/>
        </p:nvSpPr>
        <p:spPr>
          <a:xfrm>
            <a:off x="5469752" y="6083514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Odile.</a:t>
            </a:r>
          </a:p>
        </p:txBody>
      </p:sp>
      <p:sp>
        <p:nvSpPr>
          <p:cNvPr id="69" name="CustomShape 14">
            <a:extLst>
              <a:ext uri="{FF2B5EF4-FFF2-40B4-BE49-F238E27FC236}">
                <a16:creationId xmlns:a16="http://schemas.microsoft.com/office/drawing/2014/main" id="{1CCAA6DC-05F7-4166-93F8-E9A6EF91919E}"/>
              </a:ext>
            </a:extLst>
          </p:cNvPr>
          <p:cNvSpPr/>
          <p:nvPr/>
        </p:nvSpPr>
        <p:spPr>
          <a:xfrm>
            <a:off x="101518" y="1055412"/>
            <a:ext cx="11533017" cy="7548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400" b="1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comment </a:t>
            </a:r>
            <a:r>
              <a:rPr lang="en-GB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Write the question word in French and the answer in English.</a:t>
            </a:r>
            <a:endParaRPr lang="en-GB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47B028E-2FF6-4F23-A16C-159DB02A5362}"/>
              </a:ext>
            </a:extLst>
          </p:cNvPr>
          <p:cNvGrpSpPr/>
          <p:nvPr/>
        </p:nvGrpSpPr>
        <p:grpSpPr>
          <a:xfrm>
            <a:off x="9442848" y="4254206"/>
            <a:ext cx="2817925" cy="2644306"/>
            <a:chOff x="9219548" y="4140004"/>
            <a:chExt cx="1986117" cy="1755871"/>
          </a:xfrm>
        </p:grpSpPr>
        <p:sp>
          <p:nvSpPr>
            <p:cNvPr id="71" name="Oval Callout 13">
              <a:extLst>
                <a:ext uri="{FF2B5EF4-FFF2-40B4-BE49-F238E27FC236}">
                  <a16:creationId xmlns:a16="http://schemas.microsoft.com/office/drawing/2014/main" id="{FECC6562-F868-4B7A-BB79-0A51797B2879}"/>
                </a:ext>
              </a:extLst>
            </p:cNvPr>
            <p:cNvSpPr/>
            <p:nvPr/>
          </p:nvSpPr>
          <p:spPr>
            <a:xfrm>
              <a:off x="9219548" y="4140004"/>
              <a:ext cx="1937645" cy="1575885"/>
            </a:xfrm>
            <a:prstGeom prst="wedgeEllipseCallout">
              <a:avLst>
                <a:gd name="adj1" fmla="val -49246"/>
                <a:gd name="adj2" fmla="val -43490"/>
              </a:avLst>
            </a:prstGeom>
            <a:solidFill>
              <a:srgbClr val="EFF9FB"/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2" name="CustomShape 3">
              <a:extLst>
                <a:ext uri="{FF2B5EF4-FFF2-40B4-BE49-F238E27FC236}">
                  <a16:creationId xmlns:a16="http://schemas.microsoft.com/office/drawing/2014/main" id="{B257B09D-43C1-486F-B1B2-E7D4ED1E4FCF}"/>
                </a:ext>
              </a:extLst>
            </p:cNvPr>
            <p:cNvSpPr/>
            <p:nvPr/>
          </p:nvSpPr>
          <p:spPr>
            <a:xfrm>
              <a:off x="9219548" y="4645111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Prononce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les phrases encore, avec la liaison 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si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c’est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possible.</a:t>
              </a:r>
            </a:p>
          </p:txBody>
        </p:sp>
      </p:grpSp>
      <p:pic>
        <p:nvPicPr>
          <p:cNvPr id="73" name="Google Shape;111;p3">
            <a:extLst>
              <a:ext uri="{FF2B5EF4-FFF2-40B4-BE49-F238E27FC236}">
                <a16:creationId xmlns:a16="http://schemas.microsoft.com/office/drawing/2014/main" id="{F5740881-2CE7-48FD-B67C-1D0E4C0057A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394486" y="4389207"/>
            <a:ext cx="646730" cy="56956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C17EDF4-6E11-453E-87BE-9BB12067B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06" y="1881328"/>
            <a:ext cx="1017847" cy="2174419"/>
          </a:xfrm>
          <a:prstGeom prst="rect">
            <a:avLst/>
          </a:prstGeom>
        </p:spPr>
      </p:pic>
      <p:sp>
        <p:nvSpPr>
          <p:cNvPr id="16" name="CustomShape 23">
            <a:hlinkClick r:id="" action="ppaction://noaction">
              <a:snd r:embed="rId9" name="tu_es_beep_intelligente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174565" y="27549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10" name="tu_es_beep_serieux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174565" y="346628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11" name="tu_es_beep_Lucas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174565" y="408978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2" name="tu_es_beep_Adele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171373" y="47722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3" name="tu_es_beep_tres_calme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171373" y="544964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4" name="tu_es_beep_Odile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180212" y="61073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DB4635-D883-418B-A4F5-5A5D9AC47AC3}"/>
              </a:ext>
            </a:extLst>
          </p:cNvPr>
          <p:cNvSpPr txBox="1"/>
          <p:nvPr/>
        </p:nvSpPr>
        <p:spPr>
          <a:xfrm>
            <a:off x="9598619" y="3976976"/>
            <a:ext cx="237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Madame Dupont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661983-F2A3-4D87-B460-9CE69642ABC2}"/>
              </a:ext>
            </a:extLst>
          </p:cNvPr>
          <p:cNvGrpSpPr/>
          <p:nvPr/>
        </p:nvGrpSpPr>
        <p:grpSpPr>
          <a:xfrm>
            <a:off x="7952928" y="2063736"/>
            <a:ext cx="3028031" cy="2273222"/>
            <a:chOff x="8038462" y="2697615"/>
            <a:chExt cx="2317628" cy="1477346"/>
          </a:xfrm>
        </p:grpSpPr>
        <p:sp>
          <p:nvSpPr>
            <p:cNvPr id="40" name="Oval Callout 13">
              <a:extLst>
                <a:ext uri="{FF2B5EF4-FFF2-40B4-BE49-F238E27FC236}">
                  <a16:creationId xmlns:a16="http://schemas.microsoft.com/office/drawing/2014/main" id="{1D880288-5783-4B23-81B5-E4592368AF9E}"/>
                </a:ext>
              </a:extLst>
            </p:cNvPr>
            <p:cNvSpPr/>
            <p:nvPr/>
          </p:nvSpPr>
          <p:spPr>
            <a:xfrm>
              <a:off x="8038462" y="2697615"/>
              <a:ext cx="2317628" cy="1415576"/>
            </a:xfrm>
            <a:prstGeom prst="wedgeEllipseCallout">
              <a:avLst>
                <a:gd name="adj1" fmla="val -46196"/>
                <a:gd name="adj2" fmla="val 8362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1" name="CustomShape 3">
              <a:extLst>
                <a:ext uri="{FF2B5EF4-FFF2-40B4-BE49-F238E27FC236}">
                  <a16:creationId xmlns:a16="http://schemas.microsoft.com/office/drawing/2014/main" id="{D6C0CCD5-6BA0-4DFB-9400-EEFE5C88FC05}"/>
                </a:ext>
              </a:extLst>
            </p:cNvPr>
            <p:cNvSpPr/>
            <p:nvPr/>
          </p:nvSpPr>
          <p:spPr>
            <a:xfrm>
              <a:off x="8176287" y="2924197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pc="-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When there is</a:t>
              </a:r>
              <a:r>
                <a:rPr kumimoji="0" lang="en-GB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a proper noun, there is never a </a:t>
              </a:r>
              <a:r>
                <a:rPr kumimoji="0" lang="en-GB" b="0" i="0" u="none" strike="noStrike" kern="1200" cap="none" spc="-1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liaiso</a:t>
              </a:r>
              <a:r>
                <a:rPr lang="en-GB" spc="-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n. (This way, the proper noun is clearly pronounced)</a:t>
              </a:r>
              <a:endParaRPr kumimoji="0" lang="en-GB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550A9A6-6AB3-41C3-BB8A-11F7993FC1B5}"/>
              </a:ext>
            </a:extLst>
          </p:cNvPr>
          <p:cNvSpPr/>
          <p:nvPr/>
        </p:nvSpPr>
        <p:spPr>
          <a:xfrm>
            <a:off x="2729559" y="2754979"/>
            <a:ext cx="1546123" cy="354420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821D573-8295-4DBA-B892-109C373AACD0}"/>
              </a:ext>
            </a:extLst>
          </p:cNvPr>
          <p:cNvSpPr/>
          <p:nvPr/>
        </p:nvSpPr>
        <p:spPr>
          <a:xfrm>
            <a:off x="2712895" y="4147736"/>
            <a:ext cx="1588957" cy="328007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1C41409-9784-42BA-91E2-782433AFE735}"/>
              </a:ext>
            </a:extLst>
          </p:cNvPr>
          <p:cNvSpPr/>
          <p:nvPr/>
        </p:nvSpPr>
        <p:spPr>
          <a:xfrm>
            <a:off x="2729559" y="3455840"/>
            <a:ext cx="1546123" cy="354420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E9B4B20-E100-424F-8174-2F01D7725719}"/>
              </a:ext>
            </a:extLst>
          </p:cNvPr>
          <p:cNvSpPr/>
          <p:nvPr/>
        </p:nvSpPr>
        <p:spPr>
          <a:xfrm>
            <a:off x="2687184" y="4840491"/>
            <a:ext cx="1588957" cy="328007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DB09DD90-A711-4382-B370-FCED98A3AFF1}"/>
              </a:ext>
            </a:extLst>
          </p:cNvPr>
          <p:cNvSpPr/>
          <p:nvPr/>
        </p:nvSpPr>
        <p:spPr>
          <a:xfrm>
            <a:off x="2739352" y="5400268"/>
            <a:ext cx="1546123" cy="354420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39B8192-54FC-4558-A47F-37985DCB5475}"/>
              </a:ext>
            </a:extLst>
          </p:cNvPr>
          <p:cNvSpPr/>
          <p:nvPr/>
        </p:nvSpPr>
        <p:spPr>
          <a:xfrm>
            <a:off x="2739352" y="6152369"/>
            <a:ext cx="1588957" cy="328007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C3C708B-A66D-442A-B454-A275F59C27B7}"/>
              </a:ext>
            </a:extLst>
          </p:cNvPr>
          <p:cNvSpPr/>
          <p:nvPr/>
        </p:nvSpPr>
        <p:spPr>
          <a:xfrm>
            <a:off x="2722093" y="2796919"/>
            <a:ext cx="1546123" cy="354420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55162B83-D369-4720-A74E-CCCA3F5779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0732" y="-84040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78F56B78-CBBB-4201-98FC-492468277894}"/>
              </a:ext>
            </a:extLst>
          </p:cNvPr>
          <p:cNvSpPr/>
          <p:nvPr/>
        </p:nvSpPr>
        <p:spPr>
          <a:xfrm>
            <a:off x="903668" y="30926"/>
            <a:ext cx="9065832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stomShape 3">
            <a:hlinkClick r:id="" action="ppaction://noaction">
              <a:snd r:embed="rId17" name="Écoute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903668" y="3042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Madame Dupont is meeting her new class.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6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74" grpId="0" animBg="1"/>
      <p:bldP spid="74" grpId="1" animBg="1"/>
      <p:bldP spid="75" grpId="0" animBg="1"/>
      <p:bldP spid="75" grpId="1" animBg="1"/>
      <p:bldP spid="7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d_W1_1.2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Comment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-on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ça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>
            <a:hlinkClick r:id="" action="ppaction://noaction">
              <a:snd r:embed="rId4" name="Add_W1_1.3.wav"/>
            </a:hlinkClick>
          </p:cNvPr>
          <p:cNvSpPr/>
          <p:nvPr/>
        </p:nvSpPr>
        <p:spPr>
          <a:xfrm>
            <a:off x="138084" y="462745"/>
            <a:ext cx="9402958" cy="8319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Pierre a un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problème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avec les devoirs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d’anglais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</a:p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Il a des questions pour Jean-Michel.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2" descr="homework clipart png transparent - Clip Art Library">
            <a:extLst>
              <a:ext uri="{FF2B5EF4-FFF2-40B4-BE49-F238E27FC236}">
                <a16:creationId xmlns:a16="http://schemas.microsoft.com/office/drawing/2014/main" id="{DA42E52D-17D1-46E6-8B2B-606BF641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9" y="5711510"/>
            <a:ext cx="1800000" cy="8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556DB0F-AB54-47B4-835B-5FF2B540E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88" y="3317526"/>
            <a:ext cx="571826" cy="58062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926EAB1-C568-44E0-AB99-2EBE555CE9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8"/>
          <a:stretch/>
        </p:blipFill>
        <p:spPr>
          <a:xfrm>
            <a:off x="1214170" y="3677824"/>
            <a:ext cx="1734149" cy="1917608"/>
          </a:xfrm>
          <a:prstGeom prst="rect">
            <a:avLst/>
          </a:prstGeom>
        </p:spPr>
      </p:pic>
      <p:pic>
        <p:nvPicPr>
          <p:cNvPr id="15" name="Graphic 14" descr="Laptop">
            <a:extLst>
              <a:ext uri="{FF2B5EF4-FFF2-40B4-BE49-F238E27FC236}">
                <a16:creationId xmlns:a16="http://schemas.microsoft.com/office/drawing/2014/main" id="{B404B5F3-0DF8-4626-B132-DF4C52AAD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71274" y="2727443"/>
            <a:ext cx="1784684" cy="1784684"/>
          </a:xfrm>
          <a:prstGeom prst="rect">
            <a:avLst/>
          </a:prstGeom>
        </p:spPr>
      </p:pic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6E3F7E05-B512-43C6-AB58-83FEE849C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905168"/>
              </p:ext>
            </p:extLst>
          </p:nvPr>
        </p:nvGraphicFramePr>
        <p:xfrm>
          <a:off x="6096000" y="1820178"/>
          <a:ext cx="5400000" cy="4473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en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français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 ?</a:t>
                      </a:r>
                      <a:endParaRPr lang="en-GB" sz="2000" b="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/>
                        <a:t>en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anglais</a:t>
                      </a:r>
                      <a:r>
                        <a:rPr lang="en-GB" sz="2000" dirty="0"/>
                        <a:t> ?</a:t>
                      </a:r>
                      <a:endParaRPr lang="en-GB" sz="20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amusant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funny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importante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important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sérieuse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serious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perdu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lost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inquiet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worried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heureux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happy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intelligente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intelligent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prêt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ready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20" name="Action Button: Custom 16">
            <a:hlinkClick r:id="" action="ppaction://noaction" highlightClick="1">
              <a:snd r:embed="rId12" name="comment_dit_on_amusant.wav"/>
            </a:hlinkClick>
            <a:extLst>
              <a:ext uri="{FF2B5EF4-FFF2-40B4-BE49-F238E27FC236}">
                <a16:creationId xmlns:a16="http://schemas.microsoft.com/office/drawing/2014/main" id="{45BF2579-DFBF-4CFA-BD2B-7C969C05336F}"/>
              </a:ext>
            </a:extLst>
          </p:cNvPr>
          <p:cNvSpPr/>
          <p:nvPr/>
        </p:nvSpPr>
        <p:spPr>
          <a:xfrm>
            <a:off x="6240249" y="2372277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13" name="comment_dit_on_importante.wav"/>
            </a:hlinkClick>
            <a:extLst>
              <a:ext uri="{FF2B5EF4-FFF2-40B4-BE49-F238E27FC236}">
                <a16:creationId xmlns:a16="http://schemas.microsoft.com/office/drawing/2014/main" id="{5A093255-C7AA-4C5F-A189-391F323EDEEA}"/>
              </a:ext>
            </a:extLst>
          </p:cNvPr>
          <p:cNvSpPr/>
          <p:nvPr/>
        </p:nvSpPr>
        <p:spPr>
          <a:xfrm>
            <a:off x="6240249" y="2844911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Action Button: Custom 16">
            <a:hlinkClick r:id="" action="ppaction://noaction" highlightClick="1">
              <a:snd r:embed="rId14" name="comment_dit_on_serieuse.wav"/>
            </a:hlinkClick>
            <a:extLst>
              <a:ext uri="{FF2B5EF4-FFF2-40B4-BE49-F238E27FC236}">
                <a16:creationId xmlns:a16="http://schemas.microsoft.com/office/drawing/2014/main" id="{A09CD44C-5823-42FE-B92A-E811FB027C11}"/>
              </a:ext>
            </a:extLst>
          </p:cNvPr>
          <p:cNvSpPr/>
          <p:nvPr/>
        </p:nvSpPr>
        <p:spPr>
          <a:xfrm>
            <a:off x="6238171" y="3355606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Action Button: Custom 16">
            <a:hlinkClick r:id="" action="ppaction://noaction" highlightClick="1">
              <a:snd r:embed="rId15" name="comment_dit_on_perdu.wav"/>
            </a:hlinkClick>
            <a:extLst>
              <a:ext uri="{FF2B5EF4-FFF2-40B4-BE49-F238E27FC236}">
                <a16:creationId xmlns:a16="http://schemas.microsoft.com/office/drawing/2014/main" id="{1C5413F1-CFAB-4588-AD3F-0F95D0C1BEFB}"/>
              </a:ext>
            </a:extLst>
          </p:cNvPr>
          <p:cNvSpPr/>
          <p:nvPr/>
        </p:nvSpPr>
        <p:spPr>
          <a:xfrm>
            <a:off x="6238171" y="3837769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4" name="Action Button: Custom 16">
            <a:hlinkClick r:id="" action="ppaction://noaction" highlightClick="1">
              <a:snd r:embed="rId16" name="comment_dit_on_inquiet.wav"/>
            </a:hlinkClick>
            <a:extLst>
              <a:ext uri="{FF2B5EF4-FFF2-40B4-BE49-F238E27FC236}">
                <a16:creationId xmlns:a16="http://schemas.microsoft.com/office/drawing/2014/main" id="{B4660A2A-97C9-4AD3-AA27-09224D549306}"/>
              </a:ext>
            </a:extLst>
          </p:cNvPr>
          <p:cNvSpPr/>
          <p:nvPr/>
        </p:nvSpPr>
        <p:spPr>
          <a:xfrm>
            <a:off x="6238171" y="4355307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5" name="Action Button: Custom 16">
            <a:hlinkClick r:id="" action="ppaction://noaction" highlightClick="1">
              <a:snd r:embed="rId17" name="comment_dit_on_heureux.wav"/>
            </a:hlinkClick>
            <a:extLst>
              <a:ext uri="{FF2B5EF4-FFF2-40B4-BE49-F238E27FC236}">
                <a16:creationId xmlns:a16="http://schemas.microsoft.com/office/drawing/2014/main" id="{EA831809-42C1-4A6E-997C-5625259CC825}"/>
              </a:ext>
            </a:extLst>
          </p:cNvPr>
          <p:cNvSpPr/>
          <p:nvPr/>
        </p:nvSpPr>
        <p:spPr>
          <a:xfrm>
            <a:off x="6242965" y="4841233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6" name="Action Button: Custom 16">
            <a:hlinkClick r:id="" action="ppaction://noaction" highlightClick="1">
              <a:snd r:embed="rId18" name="comment_dit_on_intelligente.wav"/>
            </a:hlinkClick>
            <a:extLst>
              <a:ext uri="{FF2B5EF4-FFF2-40B4-BE49-F238E27FC236}">
                <a16:creationId xmlns:a16="http://schemas.microsoft.com/office/drawing/2014/main" id="{35522EEC-69DD-4D60-8C3E-B6A5EE5D4F4D}"/>
              </a:ext>
            </a:extLst>
          </p:cNvPr>
          <p:cNvSpPr/>
          <p:nvPr/>
        </p:nvSpPr>
        <p:spPr>
          <a:xfrm>
            <a:off x="6248365" y="5347600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19" name="comment_dit_on_pret.wav"/>
            </a:hlinkClick>
            <a:extLst>
              <a:ext uri="{FF2B5EF4-FFF2-40B4-BE49-F238E27FC236}">
                <a16:creationId xmlns:a16="http://schemas.microsoft.com/office/drawing/2014/main" id="{87492D21-8625-49DC-A5C9-0577C444F0F9}"/>
              </a:ext>
            </a:extLst>
          </p:cNvPr>
          <p:cNvSpPr/>
          <p:nvPr/>
        </p:nvSpPr>
        <p:spPr>
          <a:xfrm>
            <a:off x="6238171" y="5834739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8D87A9-056C-479E-8074-6622ACC95A71}"/>
              </a:ext>
            </a:extLst>
          </p:cNvPr>
          <p:cNvSpPr/>
          <p:nvPr/>
        </p:nvSpPr>
        <p:spPr>
          <a:xfrm>
            <a:off x="6874938" y="2343475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EDEED1-625B-49E4-ABB3-9DC8BCFD62C3}"/>
              </a:ext>
            </a:extLst>
          </p:cNvPr>
          <p:cNvSpPr/>
          <p:nvPr/>
        </p:nvSpPr>
        <p:spPr>
          <a:xfrm>
            <a:off x="6866021" y="3373288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83C323-0D5C-47D1-B964-431E50260AD7}"/>
              </a:ext>
            </a:extLst>
          </p:cNvPr>
          <p:cNvSpPr/>
          <p:nvPr/>
        </p:nvSpPr>
        <p:spPr>
          <a:xfrm>
            <a:off x="6866021" y="438491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8665B3-9D1B-4512-A88A-4B9702083193}"/>
              </a:ext>
            </a:extLst>
          </p:cNvPr>
          <p:cNvSpPr/>
          <p:nvPr/>
        </p:nvSpPr>
        <p:spPr>
          <a:xfrm>
            <a:off x="6865297" y="535737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510F8E-1313-43AE-85AB-B53A2CB8C959}"/>
              </a:ext>
            </a:extLst>
          </p:cNvPr>
          <p:cNvSpPr/>
          <p:nvPr/>
        </p:nvSpPr>
        <p:spPr>
          <a:xfrm>
            <a:off x="9078608" y="237227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BD3C71-CB7D-4069-B622-6B99E5CB2A99}"/>
              </a:ext>
            </a:extLst>
          </p:cNvPr>
          <p:cNvSpPr/>
          <p:nvPr/>
        </p:nvSpPr>
        <p:spPr>
          <a:xfrm>
            <a:off x="9018637" y="3451590"/>
            <a:ext cx="2280973" cy="344705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310029-9C0B-4F28-8F24-863A531F1758}"/>
              </a:ext>
            </a:extLst>
          </p:cNvPr>
          <p:cNvSpPr/>
          <p:nvPr/>
        </p:nvSpPr>
        <p:spPr>
          <a:xfrm>
            <a:off x="9014338" y="435530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361DDC-ED98-4A21-9D0B-451E3A68F590}"/>
              </a:ext>
            </a:extLst>
          </p:cNvPr>
          <p:cNvSpPr/>
          <p:nvPr/>
        </p:nvSpPr>
        <p:spPr>
          <a:xfrm>
            <a:off x="9065780" y="5367093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35E9D1-1E68-4966-A568-F1394C385CF3}"/>
              </a:ext>
            </a:extLst>
          </p:cNvPr>
          <p:cNvSpPr/>
          <p:nvPr/>
        </p:nvSpPr>
        <p:spPr>
          <a:xfrm>
            <a:off x="6892588" y="3874086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77A219-2399-4A70-9C5F-8698A1241FCE}"/>
              </a:ext>
            </a:extLst>
          </p:cNvPr>
          <p:cNvSpPr/>
          <p:nvPr/>
        </p:nvSpPr>
        <p:spPr>
          <a:xfrm>
            <a:off x="6901505" y="2847806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423385-0740-4D55-9313-E757995BF247}"/>
              </a:ext>
            </a:extLst>
          </p:cNvPr>
          <p:cNvSpPr/>
          <p:nvPr/>
        </p:nvSpPr>
        <p:spPr>
          <a:xfrm>
            <a:off x="6825028" y="4872362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55F1CF-A3A9-47E8-804E-2F2FF4682D44}"/>
              </a:ext>
            </a:extLst>
          </p:cNvPr>
          <p:cNvSpPr/>
          <p:nvPr/>
        </p:nvSpPr>
        <p:spPr>
          <a:xfrm>
            <a:off x="6851440" y="5834739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29F952-1D72-4803-BC81-B5B46AEB138D}"/>
              </a:ext>
            </a:extLst>
          </p:cNvPr>
          <p:cNvSpPr/>
          <p:nvPr/>
        </p:nvSpPr>
        <p:spPr>
          <a:xfrm>
            <a:off x="8997654" y="2896206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7697C9-1512-4B1F-AECE-65EB605F176B}"/>
              </a:ext>
            </a:extLst>
          </p:cNvPr>
          <p:cNvSpPr/>
          <p:nvPr/>
        </p:nvSpPr>
        <p:spPr>
          <a:xfrm>
            <a:off x="9014338" y="3925256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E6BB2C7-5DFA-44A7-A161-CDD9656A24BB}"/>
              </a:ext>
            </a:extLst>
          </p:cNvPr>
          <p:cNvSpPr/>
          <p:nvPr/>
        </p:nvSpPr>
        <p:spPr>
          <a:xfrm>
            <a:off x="9041924" y="4887701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75AD53-3208-4B53-A771-4B7FDC2FBDEB}"/>
              </a:ext>
            </a:extLst>
          </p:cNvPr>
          <p:cNvSpPr/>
          <p:nvPr/>
        </p:nvSpPr>
        <p:spPr>
          <a:xfrm>
            <a:off x="8977623" y="5880408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05D91326-5123-4657-9AA8-11CC683E56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043" y="1184806"/>
            <a:ext cx="929657" cy="914400"/>
          </a:xfrm>
          <a:prstGeom prst="rect">
            <a:avLst/>
          </a:prstGeom>
        </p:spPr>
      </p:pic>
      <p:sp>
        <p:nvSpPr>
          <p:cNvPr id="46" name="Speech Bubble: Rectangle with Corners Rounded 45">
            <a:hlinkClick r:id="" action="ppaction://noaction">
              <a:snd r:embed="rId22" name="Add_W1_1.4M.wav"/>
            </a:hlinkClick>
            <a:extLst>
              <a:ext uri="{FF2B5EF4-FFF2-40B4-BE49-F238E27FC236}">
                <a16:creationId xmlns:a16="http://schemas.microsoft.com/office/drawing/2014/main" id="{16275A46-D2E4-41E2-BFA1-5A4BF6888A71}"/>
              </a:ext>
            </a:extLst>
          </p:cNvPr>
          <p:cNvSpPr/>
          <p:nvPr/>
        </p:nvSpPr>
        <p:spPr>
          <a:xfrm>
            <a:off x="1214563" y="1339261"/>
            <a:ext cx="5400000" cy="437754"/>
          </a:xfrm>
          <a:prstGeom prst="wedgeRoundRectCallout">
            <a:avLst>
              <a:gd name="adj1" fmla="val -59684"/>
              <a:gd name="adj2" fmla="val -1212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 1 à 8.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9864000" y="1043280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026" y="145591"/>
            <a:ext cx="12228000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[SFC]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ilent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inal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onsonant</a:t>
            </a:r>
            <a:endParaRPr lang="en-GB" sz="7200" dirty="0"/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245837">
            <a:off x="10642485" y="2268840"/>
            <a:ext cx="722713" cy="11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6F7BE-3C01-427B-9BB8-9750416C4946}"/>
              </a:ext>
            </a:extLst>
          </p:cNvPr>
          <p:cNvSpPr txBox="1"/>
          <p:nvPr/>
        </p:nvSpPr>
        <p:spPr>
          <a:xfrm>
            <a:off x="154561" y="1589531"/>
            <a:ext cx="1013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know that in French we often don’t pronounce the final consonant: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AC940620-1FAC-4229-983E-699903015FE9}"/>
              </a:ext>
            </a:extLst>
          </p:cNvPr>
          <p:cNvSpPr/>
          <p:nvPr/>
        </p:nvSpPr>
        <p:spPr>
          <a:xfrm>
            <a:off x="154561" y="2734253"/>
            <a:ext cx="2251020" cy="1303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peti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0346402E-D20F-40B6-A062-9EAC4FE7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8" y="3684010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 descr="a tall boy and a small boy with arrow pointing to the small boy">
            <a:extLst>
              <a:ext uri="{FF2B5EF4-FFF2-40B4-BE49-F238E27FC236}">
                <a16:creationId xmlns:a16="http://schemas.microsoft.com/office/drawing/2014/main" id="{A202648D-50D2-47C6-BD4D-E017A82D48CC}"/>
              </a:ext>
            </a:extLst>
          </p:cNvPr>
          <p:cNvGrpSpPr/>
          <p:nvPr/>
        </p:nvGrpSpPr>
        <p:grpSpPr>
          <a:xfrm>
            <a:off x="651894" y="3814882"/>
            <a:ext cx="1270697" cy="1661838"/>
            <a:chOff x="1199148" y="1347764"/>
            <a:chExt cx="1423730" cy="1953518"/>
          </a:xfrm>
        </p:grpSpPr>
        <p:pic>
          <p:nvPicPr>
            <p:cNvPr id="22" name="Picture 21" descr="tall boy">
              <a:extLst>
                <a:ext uri="{FF2B5EF4-FFF2-40B4-BE49-F238E27FC236}">
                  <a16:creationId xmlns:a16="http://schemas.microsoft.com/office/drawing/2014/main" id="{3E178296-08B2-486B-8D73-B7D695935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3" name="Picture 22" descr="small boy">
              <a:extLst>
                <a:ext uri="{FF2B5EF4-FFF2-40B4-BE49-F238E27FC236}">
                  <a16:creationId xmlns:a16="http://schemas.microsoft.com/office/drawing/2014/main" id="{4AB97B3F-39EF-432E-8B61-EC0B54E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4" name="Down Arrow 32">
              <a:extLst>
                <a:ext uri="{FF2B5EF4-FFF2-40B4-BE49-F238E27FC236}">
                  <a16:creationId xmlns:a16="http://schemas.microsoft.com/office/drawing/2014/main" id="{0B6F8139-ECFB-4AE1-A346-06CE54578B8D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CustomShape 2">
            <a:extLst>
              <a:ext uri="{FF2B5EF4-FFF2-40B4-BE49-F238E27FC236}">
                <a16:creationId xmlns:a16="http://schemas.microsoft.com/office/drawing/2014/main" id="{C4924EEC-6437-4D96-A65A-6238BC306CA2}"/>
              </a:ext>
            </a:extLst>
          </p:cNvPr>
          <p:cNvSpPr/>
          <p:nvPr/>
        </p:nvSpPr>
        <p:spPr>
          <a:xfrm>
            <a:off x="3224863" y="2681617"/>
            <a:ext cx="2145226" cy="957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mai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6" name="Google Shape;375;p6" descr="face icon to show 'but'">
            <a:extLst>
              <a:ext uri="{FF2B5EF4-FFF2-40B4-BE49-F238E27FC236}">
                <a16:creationId xmlns:a16="http://schemas.microsoft.com/office/drawing/2014/main" id="{3CF736BD-F27D-4192-8399-4E5861FE180C}"/>
              </a:ext>
            </a:extLst>
          </p:cNvPr>
          <p:cNvPicPr preferRelativeResize="0"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48110" y="4112866"/>
            <a:ext cx="1125872" cy="10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8C702B-61C7-4F7F-995E-ADA91C7DEBCA}"/>
              </a:ext>
            </a:extLst>
          </p:cNvPr>
          <p:cNvSpPr txBox="1"/>
          <p:nvPr/>
        </p:nvSpPr>
        <p:spPr>
          <a:xfrm>
            <a:off x="3719451" y="353734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[but]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76172B6B-8BFE-42E7-9BDC-7883FD40D69E}"/>
              </a:ext>
            </a:extLst>
          </p:cNvPr>
          <p:cNvSpPr/>
          <p:nvPr/>
        </p:nvSpPr>
        <p:spPr>
          <a:xfrm>
            <a:off x="6096000" y="2722280"/>
            <a:ext cx="2789312" cy="1065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9" name="Image3">
            <a:extLst>
              <a:ext uri="{FF2B5EF4-FFF2-40B4-BE49-F238E27FC236}">
                <a16:creationId xmlns:a16="http://schemas.microsoft.com/office/drawing/2014/main" id="{46B5915B-E55A-4AB6-B247-1AC1E61E235B}"/>
              </a:ext>
            </a:extLst>
          </p:cNvPr>
          <p:cNvPicPr/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538282" y="3737740"/>
            <a:ext cx="1817670" cy="1346219"/>
          </a:xfrm>
          <a:prstGeom prst="rect">
            <a:avLst/>
          </a:prstGeom>
        </p:spPr>
      </p:pic>
      <p:sp>
        <p:nvSpPr>
          <p:cNvPr id="30" name="CustomShape 2">
            <a:extLst>
              <a:ext uri="{FF2B5EF4-FFF2-40B4-BE49-F238E27FC236}">
                <a16:creationId xmlns:a16="http://schemas.microsoft.com/office/drawing/2014/main" id="{92449A7A-091F-4FCF-9F66-F8C8332A2184}"/>
              </a:ext>
            </a:extLst>
          </p:cNvPr>
          <p:cNvSpPr/>
          <p:nvPr/>
        </p:nvSpPr>
        <p:spPr>
          <a:xfrm>
            <a:off x="9486978" y="2711517"/>
            <a:ext cx="2368774" cy="1020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deu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6D260EC-3EB0-41CA-94C9-BCA8A64862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71" y="3881483"/>
            <a:ext cx="1062489" cy="1062489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62F1A0DF-C6E5-468E-876E-E036AE5B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961320">
            <a:off x="8740539" y="2701660"/>
            <a:ext cx="589546" cy="917096"/>
          </a:xfrm>
          <a:prstGeom prst="rect">
            <a:avLst/>
          </a:prstGeom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37F15B06-0872-4925-A618-00315C53F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894500">
            <a:off x="5499818" y="2371071"/>
            <a:ext cx="589546" cy="1480619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0A7FBE82-EB1A-42B6-A672-FCD021423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894500">
            <a:off x="2591557" y="2419898"/>
            <a:ext cx="589546" cy="1480619"/>
          </a:xfrm>
          <a:prstGeom prst="rect">
            <a:avLst/>
          </a:prstGeom>
        </p:spPr>
      </p:pic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E83AC353-2261-4DFB-87D9-7617E694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01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iet Sign Clip Art">
            <a:extLst>
              <a:ext uri="{FF2B5EF4-FFF2-40B4-BE49-F238E27FC236}">
                <a16:creationId xmlns:a16="http://schemas.microsoft.com/office/drawing/2014/main" id="{6F72D68B-C050-4102-AE65-021FFE6A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54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DB69DF11-D6FA-4110-8CCC-F2B8F9D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76" y="3667168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419" y="1155671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hlinkClick r:id="" action="ppaction://noaction">
              <a:snd r:embed="rId4" name="plan.wav"/>
            </a:hlinkClick>
            <a:extLst>
              <a:ext uri="{FF2B5EF4-FFF2-40B4-BE49-F238E27FC236}">
                <a16:creationId xmlns:a16="http://schemas.microsoft.com/office/drawing/2014/main" id="{9C4EA629-6890-4FDD-8724-4954ABE0F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4063012"/>
            <a:ext cx="2284232" cy="1661421"/>
          </a:xfrm>
          <a:prstGeom prst="rect">
            <a:avLst/>
          </a:prstGeom>
        </p:spPr>
      </p:pic>
      <p:pic>
        <p:nvPicPr>
          <p:cNvPr id="104" name="Picture 103">
            <a:hlinkClick r:id="" action="ppaction://noaction">
              <a:snd r:embed="rId6" name="accident.wav"/>
            </a:hlinkClick>
            <a:extLst>
              <a:ext uri="{FF2B5EF4-FFF2-40B4-BE49-F238E27FC236}">
                <a16:creationId xmlns:a16="http://schemas.microsoft.com/office/drawing/2014/main" id="{ACDCA79A-DF4C-4C05-8235-A25BCFF32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1191520"/>
            <a:ext cx="2309768" cy="1730522"/>
          </a:xfrm>
          <a:prstGeom prst="rect">
            <a:avLst/>
          </a:prstGeom>
        </p:spPr>
      </p:pic>
      <p:pic>
        <p:nvPicPr>
          <p:cNvPr id="106" name="Picture 105" descr="A picture containing diagram&#10;&#10;Description automatically generated">
            <a:hlinkClick r:id="" action="ppaction://noaction">
              <a:snd r:embed="rId8" name="fruit.wav"/>
            </a:hlinkClick>
            <a:extLst>
              <a:ext uri="{FF2B5EF4-FFF2-40B4-BE49-F238E27FC236}">
                <a16:creationId xmlns:a16="http://schemas.microsoft.com/office/drawing/2014/main" id="{A0D75BCB-6E95-46D9-B7E9-ECE7503E26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0" y="1486275"/>
            <a:ext cx="2294359" cy="1435767"/>
          </a:xfrm>
          <a:prstGeom prst="rect">
            <a:avLst/>
          </a:prstGeom>
        </p:spPr>
      </p:pic>
      <p:pic>
        <p:nvPicPr>
          <p:cNvPr id="108" name="Picture 107" descr="A picture containing text, porcelain&#10;&#10;Description automatically generated">
            <a:hlinkClick r:id="" action="ppaction://noaction">
              <a:snd r:embed="rId10" name="leopard.wav"/>
            </a:hlinkClick>
            <a:extLst>
              <a:ext uri="{FF2B5EF4-FFF2-40B4-BE49-F238E27FC236}">
                <a16:creationId xmlns:a16="http://schemas.microsoft.com/office/drawing/2014/main" id="{58985F88-CBB7-4352-91B9-E5229EFC8C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48" y="849443"/>
            <a:ext cx="2509197" cy="2003437"/>
          </a:xfrm>
          <a:prstGeom prst="rect">
            <a:avLst/>
          </a:prstGeom>
        </p:spPr>
      </p:pic>
      <p:pic>
        <p:nvPicPr>
          <p:cNvPr id="110" name="Picture 109" descr="Icon&#10;&#10;Description automatically generated">
            <a:hlinkClick r:id="" action="ppaction://noaction">
              <a:snd r:embed="rId12" name="secret.wav"/>
            </a:hlinkClick>
            <a:extLst>
              <a:ext uri="{FF2B5EF4-FFF2-40B4-BE49-F238E27FC236}">
                <a16:creationId xmlns:a16="http://schemas.microsoft.com/office/drawing/2014/main" id="{2F333112-08B0-476B-BC56-6B2D8AB6F3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02" y="4053113"/>
            <a:ext cx="1510649" cy="151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64586-E0E7-4C91-A213-FF57783B981D}"/>
              </a:ext>
            </a:extLst>
          </p:cNvPr>
          <p:cNvSpPr txBox="1"/>
          <p:nvPr/>
        </p:nvSpPr>
        <p:spPr>
          <a:xfrm>
            <a:off x="1209863" y="291298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accident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310A7-D33B-439C-BEC3-9349B8570926}"/>
              </a:ext>
            </a:extLst>
          </p:cNvPr>
          <p:cNvSpPr txBox="1"/>
          <p:nvPr/>
        </p:nvSpPr>
        <p:spPr>
          <a:xfrm>
            <a:off x="4499390" y="2905780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FF768-E60E-44E2-B47F-34E357491598}"/>
              </a:ext>
            </a:extLst>
          </p:cNvPr>
          <p:cNvSpPr txBox="1"/>
          <p:nvPr/>
        </p:nvSpPr>
        <p:spPr>
          <a:xfrm>
            <a:off x="8000469" y="2897075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léopard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57B7FC-C666-442A-8483-59642A354E98}"/>
              </a:ext>
            </a:extLst>
          </p:cNvPr>
          <p:cNvSpPr txBox="1"/>
          <p:nvPr/>
        </p:nvSpPr>
        <p:spPr>
          <a:xfrm>
            <a:off x="1206528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E56844-7E7F-4A17-946F-33A0DFCB7B23}"/>
              </a:ext>
            </a:extLst>
          </p:cNvPr>
          <p:cNvSpPr txBox="1"/>
          <p:nvPr/>
        </p:nvSpPr>
        <p:spPr>
          <a:xfrm>
            <a:off x="4555060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secret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D84A1-EA42-4C84-847F-12E5C69EC137}"/>
              </a:ext>
            </a:extLst>
          </p:cNvPr>
          <p:cNvSpPr txBox="1"/>
          <p:nvPr/>
        </p:nvSpPr>
        <p:spPr>
          <a:xfrm>
            <a:off x="8053598" y="5724433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palais</a:t>
            </a:r>
          </a:p>
        </p:txBody>
      </p:sp>
      <p:pic>
        <p:nvPicPr>
          <p:cNvPr id="33" name="Picture 32">
            <a:hlinkClick r:id="" action="ppaction://noaction">
              <a:snd r:embed="rId14" name="palais.wav"/>
            </a:hlinkClick>
            <a:extLst>
              <a:ext uri="{FF2B5EF4-FFF2-40B4-BE49-F238E27FC236}">
                <a16:creationId xmlns:a16="http://schemas.microsoft.com/office/drawing/2014/main" id="{741951DC-82B7-4F22-9921-965D277CD2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36" y="4157493"/>
            <a:ext cx="2099003" cy="1088858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6" name="3_2.wav"/>
            </a:hlinkClick>
            <a:extLst>
              <a:ext uri="{FF2B5EF4-FFF2-40B4-BE49-F238E27FC236}">
                <a16:creationId xmlns:a16="http://schemas.microsoft.com/office/drawing/2014/main" id="{817747F1-7998-41F6-A5EB-8AD87A0E49E3}"/>
              </a:ext>
            </a:extLst>
          </p:cNvPr>
          <p:cNvSpPr/>
          <p:nvPr/>
        </p:nvSpPr>
        <p:spPr>
          <a:xfrm>
            <a:off x="990227" y="684593"/>
            <a:ext cx="5325389" cy="547644"/>
          </a:xfrm>
          <a:prstGeom prst="wedgeRoundRectCallout">
            <a:avLst>
              <a:gd name="adj1" fmla="val -57828"/>
              <a:gd name="adj2" fmla="val -4990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CustomShape 7">
            <a:hlinkClick r:id="" action="ppaction://noaction">
              <a:snd r:embed="rId16" name="3_2.wav"/>
            </a:hlinkClick>
            <a:extLst>
              <a:ext uri="{FF2B5EF4-FFF2-40B4-BE49-F238E27FC236}">
                <a16:creationId xmlns:a16="http://schemas.microsoft.com/office/drawing/2014/main" id="{D18DD31B-3BC1-49AE-B5C2-A30CD43B14C3}"/>
              </a:ext>
            </a:extLst>
          </p:cNvPr>
          <p:cNvSpPr/>
          <p:nvPr/>
        </p:nvSpPr>
        <p:spPr>
          <a:xfrm>
            <a:off x="1036367" y="727313"/>
            <a:ext cx="533097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bien.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Speech Bubble: Rectangle with Corners Rounded 36">
            <a:hlinkClick r:id="" action="ppaction://noaction">
              <a:snd r:embed="rId17" name="S5i.wav"/>
            </a:hlinkClick>
            <a:extLst>
              <a:ext uri="{FF2B5EF4-FFF2-40B4-BE49-F238E27FC236}">
                <a16:creationId xmlns:a16="http://schemas.microsoft.com/office/drawing/2014/main" id="{AC8AD18B-268E-454B-89FB-EC30F1128A2A}"/>
              </a:ext>
            </a:extLst>
          </p:cNvPr>
          <p:cNvSpPr/>
          <p:nvPr/>
        </p:nvSpPr>
        <p:spPr>
          <a:xfrm>
            <a:off x="990227" y="82254"/>
            <a:ext cx="686584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BE7CDE7B-21C8-46CA-96F3-2C8AEBF1CC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-131631"/>
            <a:ext cx="914400" cy="914400"/>
          </a:xfrm>
          <a:prstGeom prst="rect">
            <a:avLst/>
          </a:prstGeom>
        </p:spPr>
      </p:pic>
      <p:sp>
        <p:nvSpPr>
          <p:cNvPr id="39" name="Google Shape;108;p3">
            <a:hlinkClick r:id="" action="ppaction://noaction">
              <a:snd r:embed="rId17" name="S5i.wav"/>
            </a:hlinkClick>
            <a:extLst>
              <a:ext uri="{FF2B5EF4-FFF2-40B4-BE49-F238E27FC236}">
                <a16:creationId xmlns:a16="http://schemas.microsoft.com/office/drawing/2014/main" id="{8227BA31-3125-4C8E-8403-452EAF43620B}"/>
              </a:ext>
            </a:extLst>
          </p:cNvPr>
          <p:cNvSpPr txBox="1"/>
          <p:nvPr/>
        </p:nvSpPr>
        <p:spPr>
          <a:xfrm>
            <a:off x="990226" y="94757"/>
            <a:ext cx="64627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Comment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dit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-on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ça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?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[1/3]</a:t>
            </a:r>
            <a:endParaRPr sz="2400" b="1" dirty="0">
              <a:solidFill>
                <a:prstClr val="white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3244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164586-E0E7-4C91-A213-FF57783B981D}"/>
              </a:ext>
            </a:extLst>
          </p:cNvPr>
          <p:cNvSpPr txBox="1"/>
          <p:nvPr/>
        </p:nvSpPr>
        <p:spPr>
          <a:xfrm>
            <a:off x="1209863" y="291298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accident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310A7-D33B-439C-BEC3-9349B8570926}"/>
              </a:ext>
            </a:extLst>
          </p:cNvPr>
          <p:cNvSpPr txBox="1"/>
          <p:nvPr/>
        </p:nvSpPr>
        <p:spPr>
          <a:xfrm>
            <a:off x="4499390" y="2905780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FF768-E60E-44E2-B47F-34E357491598}"/>
              </a:ext>
            </a:extLst>
          </p:cNvPr>
          <p:cNvSpPr txBox="1"/>
          <p:nvPr/>
        </p:nvSpPr>
        <p:spPr>
          <a:xfrm>
            <a:off x="8000469" y="2897075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léopard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57B7FC-C666-442A-8483-59642A354E98}"/>
              </a:ext>
            </a:extLst>
          </p:cNvPr>
          <p:cNvSpPr txBox="1"/>
          <p:nvPr/>
        </p:nvSpPr>
        <p:spPr>
          <a:xfrm>
            <a:off x="1206528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E56844-7E7F-4A17-946F-33A0DFCB7B23}"/>
              </a:ext>
            </a:extLst>
          </p:cNvPr>
          <p:cNvSpPr txBox="1"/>
          <p:nvPr/>
        </p:nvSpPr>
        <p:spPr>
          <a:xfrm>
            <a:off x="4555060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secret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D84A1-EA42-4C84-847F-12E5C69EC137}"/>
              </a:ext>
            </a:extLst>
          </p:cNvPr>
          <p:cNvSpPr txBox="1"/>
          <p:nvPr/>
        </p:nvSpPr>
        <p:spPr>
          <a:xfrm>
            <a:off x="8053598" y="5724433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palais</a:t>
            </a:r>
          </a:p>
        </p:txBody>
      </p:sp>
      <p:pic>
        <p:nvPicPr>
          <p:cNvPr id="26" name="Picture 25">
            <a:hlinkClick r:id="" action="ppaction://noaction">
              <a:snd r:embed="rId4" name="plan.wav"/>
            </a:hlinkClick>
            <a:extLst>
              <a:ext uri="{FF2B5EF4-FFF2-40B4-BE49-F238E27FC236}">
                <a16:creationId xmlns:a16="http://schemas.microsoft.com/office/drawing/2014/main" id="{AE964CA7-8FFA-44B2-8948-461F4D94C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4063012"/>
            <a:ext cx="2284232" cy="1661421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>
              <a:snd r:embed="rId6" name="accident.wav"/>
            </a:hlinkClick>
            <a:extLst>
              <a:ext uri="{FF2B5EF4-FFF2-40B4-BE49-F238E27FC236}">
                <a16:creationId xmlns:a16="http://schemas.microsoft.com/office/drawing/2014/main" id="{A636BE14-60A6-43BA-98A9-60EADAAF1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1191520"/>
            <a:ext cx="2309768" cy="1730522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hlinkClick r:id="" action="ppaction://noaction">
              <a:snd r:embed="rId8" name="fruit.wav"/>
            </a:hlinkClick>
            <a:extLst>
              <a:ext uri="{FF2B5EF4-FFF2-40B4-BE49-F238E27FC236}">
                <a16:creationId xmlns:a16="http://schemas.microsoft.com/office/drawing/2014/main" id="{B77AC509-E153-41C1-9701-295719EC01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0" y="1486275"/>
            <a:ext cx="2294359" cy="1435767"/>
          </a:xfrm>
          <a:prstGeom prst="rect">
            <a:avLst/>
          </a:prstGeom>
        </p:spPr>
      </p:pic>
      <p:pic>
        <p:nvPicPr>
          <p:cNvPr id="35" name="Picture 34" descr="A picture containing text, porcelain&#10;&#10;Description automatically generated">
            <a:hlinkClick r:id="" action="ppaction://noaction">
              <a:snd r:embed="rId10" name="leopard.wav"/>
            </a:hlinkClick>
            <a:extLst>
              <a:ext uri="{FF2B5EF4-FFF2-40B4-BE49-F238E27FC236}">
                <a16:creationId xmlns:a16="http://schemas.microsoft.com/office/drawing/2014/main" id="{404E2FE3-137A-4681-BCC0-079189AB3F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48" y="849443"/>
            <a:ext cx="2509197" cy="2003437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hlinkClick r:id="" action="ppaction://noaction">
              <a:snd r:embed="rId12" name="secret.wav"/>
            </a:hlinkClick>
            <a:extLst>
              <a:ext uri="{FF2B5EF4-FFF2-40B4-BE49-F238E27FC236}">
                <a16:creationId xmlns:a16="http://schemas.microsoft.com/office/drawing/2014/main" id="{249803B1-9C70-435A-936B-4369FD43E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02" y="4053113"/>
            <a:ext cx="1510649" cy="1510649"/>
          </a:xfrm>
          <a:prstGeom prst="rect">
            <a:avLst/>
          </a:prstGeom>
        </p:spPr>
      </p:pic>
      <p:pic>
        <p:nvPicPr>
          <p:cNvPr id="37" name="Picture 36">
            <a:hlinkClick r:id="" action="ppaction://noaction">
              <a:snd r:embed="rId14" name="palais.wav"/>
            </a:hlinkClick>
            <a:extLst>
              <a:ext uri="{FF2B5EF4-FFF2-40B4-BE49-F238E27FC236}">
                <a16:creationId xmlns:a16="http://schemas.microsoft.com/office/drawing/2014/main" id="{CCE455BA-88E7-4C3E-8007-AA64A69242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36" y="4157493"/>
            <a:ext cx="2099003" cy="1088858"/>
          </a:xfrm>
          <a:prstGeom prst="rect">
            <a:avLst/>
          </a:prstGeom>
        </p:spPr>
      </p:pic>
      <p:sp>
        <p:nvSpPr>
          <p:cNvPr id="38" name="Speech Bubble: Rectangle with Corners Rounded 37">
            <a:hlinkClick r:id="" action="ppaction://noaction">
              <a:snd r:embed="rId16" name="S5i.wav"/>
            </a:hlinkClick>
            <a:extLst>
              <a:ext uri="{FF2B5EF4-FFF2-40B4-BE49-F238E27FC236}">
                <a16:creationId xmlns:a16="http://schemas.microsoft.com/office/drawing/2014/main" id="{1795664E-480E-441A-8DFB-DD5982E397A3}"/>
              </a:ext>
            </a:extLst>
          </p:cNvPr>
          <p:cNvSpPr/>
          <p:nvPr/>
        </p:nvSpPr>
        <p:spPr>
          <a:xfrm>
            <a:off x="990227" y="82254"/>
            <a:ext cx="686584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B25C5D24-ADA5-4BCF-B768-E7019F7F15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-131631"/>
            <a:ext cx="914400" cy="914400"/>
          </a:xfrm>
          <a:prstGeom prst="rect">
            <a:avLst/>
          </a:prstGeom>
        </p:spPr>
      </p:pic>
      <p:sp>
        <p:nvSpPr>
          <p:cNvPr id="41" name="Google Shape;108;p3">
            <a:hlinkClick r:id="" action="ppaction://noaction">
              <a:snd r:embed="rId16" name="S5i.wav"/>
            </a:hlinkClick>
            <a:extLst>
              <a:ext uri="{FF2B5EF4-FFF2-40B4-BE49-F238E27FC236}">
                <a16:creationId xmlns:a16="http://schemas.microsoft.com/office/drawing/2014/main" id="{0DA5C40A-1E33-4260-917B-3F6564823DEC}"/>
              </a:ext>
            </a:extLst>
          </p:cNvPr>
          <p:cNvSpPr txBox="1"/>
          <p:nvPr/>
        </p:nvSpPr>
        <p:spPr>
          <a:xfrm>
            <a:off x="990226" y="94757"/>
            <a:ext cx="64627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Comment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dit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-on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ça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?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[2/3]</a:t>
            </a:r>
            <a:endParaRPr sz="2400" b="1" dirty="0">
              <a:solidFill>
                <a:prstClr val="white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623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1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164586-E0E7-4C91-A213-FF57783B981D}"/>
              </a:ext>
            </a:extLst>
          </p:cNvPr>
          <p:cNvSpPr txBox="1"/>
          <p:nvPr/>
        </p:nvSpPr>
        <p:spPr>
          <a:xfrm>
            <a:off x="1209863" y="291298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accident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310A7-D33B-439C-BEC3-9349B8570926}"/>
              </a:ext>
            </a:extLst>
          </p:cNvPr>
          <p:cNvSpPr txBox="1"/>
          <p:nvPr/>
        </p:nvSpPr>
        <p:spPr>
          <a:xfrm>
            <a:off x="4499390" y="2905780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FF768-E60E-44E2-B47F-34E357491598}"/>
              </a:ext>
            </a:extLst>
          </p:cNvPr>
          <p:cNvSpPr txBox="1"/>
          <p:nvPr/>
        </p:nvSpPr>
        <p:spPr>
          <a:xfrm>
            <a:off x="8000469" y="2897075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léopard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57B7FC-C666-442A-8483-59642A354E98}"/>
              </a:ext>
            </a:extLst>
          </p:cNvPr>
          <p:cNvSpPr txBox="1"/>
          <p:nvPr/>
        </p:nvSpPr>
        <p:spPr>
          <a:xfrm>
            <a:off x="1206528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E56844-7E7F-4A17-946F-33A0DFCB7B23}"/>
              </a:ext>
            </a:extLst>
          </p:cNvPr>
          <p:cNvSpPr txBox="1"/>
          <p:nvPr/>
        </p:nvSpPr>
        <p:spPr>
          <a:xfrm>
            <a:off x="4555060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secret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D84A1-EA42-4C84-847F-12E5C69EC137}"/>
              </a:ext>
            </a:extLst>
          </p:cNvPr>
          <p:cNvSpPr txBox="1"/>
          <p:nvPr/>
        </p:nvSpPr>
        <p:spPr>
          <a:xfrm>
            <a:off x="8053598" y="5724433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palais</a:t>
            </a:r>
          </a:p>
        </p:txBody>
      </p:sp>
      <p:pic>
        <p:nvPicPr>
          <p:cNvPr id="26" name="Picture 25">
            <a:hlinkClick r:id="" action="ppaction://noaction">
              <a:snd r:embed="rId4" name="plan.wav"/>
            </a:hlinkClick>
            <a:extLst>
              <a:ext uri="{FF2B5EF4-FFF2-40B4-BE49-F238E27FC236}">
                <a16:creationId xmlns:a16="http://schemas.microsoft.com/office/drawing/2014/main" id="{207E30E4-1590-4B4B-ABA9-626A46C87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4063012"/>
            <a:ext cx="2284232" cy="1661421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>
              <a:snd r:embed="rId6" name="accident.wav"/>
            </a:hlinkClick>
            <a:extLst>
              <a:ext uri="{FF2B5EF4-FFF2-40B4-BE49-F238E27FC236}">
                <a16:creationId xmlns:a16="http://schemas.microsoft.com/office/drawing/2014/main" id="{01CDEE4A-6516-4BF3-B5C1-03A7704DA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1191520"/>
            <a:ext cx="2309768" cy="1730522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hlinkClick r:id="" action="ppaction://noaction">
              <a:snd r:embed="rId8" name="fruit.wav"/>
            </a:hlinkClick>
            <a:extLst>
              <a:ext uri="{FF2B5EF4-FFF2-40B4-BE49-F238E27FC236}">
                <a16:creationId xmlns:a16="http://schemas.microsoft.com/office/drawing/2014/main" id="{C5460EA3-F90A-4B68-B23C-BC17B899D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0" y="1486275"/>
            <a:ext cx="2294359" cy="1435767"/>
          </a:xfrm>
          <a:prstGeom prst="rect">
            <a:avLst/>
          </a:prstGeom>
        </p:spPr>
      </p:pic>
      <p:pic>
        <p:nvPicPr>
          <p:cNvPr id="35" name="Picture 34" descr="A picture containing text, porcelain&#10;&#10;Description automatically generated">
            <a:hlinkClick r:id="" action="ppaction://noaction">
              <a:snd r:embed="rId10" name="leopard.wav"/>
            </a:hlinkClick>
            <a:extLst>
              <a:ext uri="{FF2B5EF4-FFF2-40B4-BE49-F238E27FC236}">
                <a16:creationId xmlns:a16="http://schemas.microsoft.com/office/drawing/2014/main" id="{D46EBF46-5A2C-4563-B8EB-1DDFDAC3AE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48" y="849443"/>
            <a:ext cx="2509197" cy="2003437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hlinkClick r:id="" action="ppaction://noaction">
              <a:snd r:embed="rId12" name="secret.wav"/>
            </a:hlinkClick>
            <a:extLst>
              <a:ext uri="{FF2B5EF4-FFF2-40B4-BE49-F238E27FC236}">
                <a16:creationId xmlns:a16="http://schemas.microsoft.com/office/drawing/2014/main" id="{925F3E92-9E13-4339-A51F-47CDFA03C6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02" y="4053113"/>
            <a:ext cx="1510649" cy="1510649"/>
          </a:xfrm>
          <a:prstGeom prst="rect">
            <a:avLst/>
          </a:prstGeom>
        </p:spPr>
      </p:pic>
      <p:pic>
        <p:nvPicPr>
          <p:cNvPr id="37" name="Picture 36">
            <a:hlinkClick r:id="" action="ppaction://noaction">
              <a:snd r:embed="rId14" name="palais.wav"/>
            </a:hlinkClick>
            <a:extLst>
              <a:ext uri="{FF2B5EF4-FFF2-40B4-BE49-F238E27FC236}">
                <a16:creationId xmlns:a16="http://schemas.microsoft.com/office/drawing/2014/main" id="{E3FF5527-CC24-4231-B1C9-693F3024E8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36" y="4157493"/>
            <a:ext cx="2099003" cy="1088858"/>
          </a:xfrm>
          <a:prstGeom prst="rect">
            <a:avLst/>
          </a:prstGeom>
        </p:spPr>
      </p:pic>
      <p:sp>
        <p:nvSpPr>
          <p:cNvPr id="38" name="Speech Bubble: Rectangle with Corners Rounded 37">
            <a:hlinkClick r:id="" action="ppaction://noaction">
              <a:snd r:embed="rId16" name="S5i.wav"/>
            </a:hlinkClick>
            <a:extLst>
              <a:ext uri="{FF2B5EF4-FFF2-40B4-BE49-F238E27FC236}">
                <a16:creationId xmlns:a16="http://schemas.microsoft.com/office/drawing/2014/main" id="{688E631A-9797-4668-8BC7-70373F245548}"/>
              </a:ext>
            </a:extLst>
          </p:cNvPr>
          <p:cNvSpPr/>
          <p:nvPr/>
        </p:nvSpPr>
        <p:spPr>
          <a:xfrm>
            <a:off x="990227" y="82254"/>
            <a:ext cx="686584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C213E0FF-02D5-46C8-8549-0CBCB4861C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-131631"/>
            <a:ext cx="914400" cy="914400"/>
          </a:xfrm>
          <a:prstGeom prst="rect">
            <a:avLst/>
          </a:prstGeom>
        </p:spPr>
      </p:pic>
      <p:sp>
        <p:nvSpPr>
          <p:cNvPr id="41" name="Google Shape;108;p3">
            <a:hlinkClick r:id="" action="ppaction://noaction">
              <a:snd r:embed="rId16" name="S5i.wav"/>
            </a:hlinkClick>
            <a:extLst>
              <a:ext uri="{FF2B5EF4-FFF2-40B4-BE49-F238E27FC236}">
                <a16:creationId xmlns:a16="http://schemas.microsoft.com/office/drawing/2014/main" id="{F89FC986-5573-4FFB-9D7E-46A3E066AA0F}"/>
              </a:ext>
            </a:extLst>
          </p:cNvPr>
          <p:cNvSpPr txBox="1"/>
          <p:nvPr/>
        </p:nvSpPr>
        <p:spPr>
          <a:xfrm>
            <a:off x="990226" y="94757"/>
            <a:ext cx="64627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Comment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dit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-on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ça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?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[3/3]</a:t>
            </a:r>
            <a:endParaRPr sz="2400" b="1" dirty="0">
              <a:solidFill>
                <a:prstClr val="white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3761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76668" y="883085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8"/>
          <a:stretch/>
        </p:blipFill>
        <p:spPr>
          <a:xfrm>
            <a:off x="7185624" y="1865533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9"/>
          <a:stretch/>
        </p:blipFill>
        <p:spPr>
          <a:xfrm>
            <a:off x="7052075" y="3789723"/>
            <a:ext cx="984416" cy="72340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0"/>
          <a:stretch/>
        </p:blipFill>
        <p:spPr>
          <a:xfrm>
            <a:off x="7022620" y="4672617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961704" y="883085"/>
            <a:ext cx="3964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Complète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581379"/>
              </p:ext>
            </p:extLst>
          </p:nvPr>
        </p:nvGraphicFramePr>
        <p:xfrm>
          <a:off x="2934628" y="1544053"/>
          <a:ext cx="3823970" cy="3907640"/>
        </p:xfrm>
        <a:graphic>
          <a:graphicData uri="http://schemas.openxmlformats.org/drawingml/2006/table">
            <a:tbl>
              <a:tblPr firstRow="1" bandRow="1"/>
              <a:tblGrid>
                <a:gridCol w="1911985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1911985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42912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40992"/>
                  </a:ext>
                </a:extLst>
              </a:tr>
              <a:tr h="82776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1517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A1B2F020-4F78-4A96-AF17-A7E962C58024}"/>
              </a:ext>
            </a:extLst>
          </p:cNvPr>
          <p:cNvSpPr txBox="1"/>
          <p:nvPr/>
        </p:nvSpPr>
        <p:spPr>
          <a:xfrm>
            <a:off x="2889542" y="4013136"/>
            <a:ext cx="1982105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B80022-ACE9-496F-9AB4-13FB0878C142}"/>
              </a:ext>
            </a:extLst>
          </p:cNvPr>
          <p:cNvSpPr txBox="1"/>
          <p:nvPr/>
        </p:nvSpPr>
        <p:spPr>
          <a:xfrm>
            <a:off x="2978251" y="3164410"/>
            <a:ext cx="1804688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3021874" y="2392779"/>
            <a:ext cx="171744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D1D30F-A810-4D6B-83A6-27C616F54BE0}"/>
              </a:ext>
            </a:extLst>
          </p:cNvPr>
          <p:cNvSpPr/>
          <p:nvPr/>
        </p:nvSpPr>
        <p:spPr>
          <a:xfrm>
            <a:off x="1759316" y="5611183"/>
            <a:ext cx="7915855" cy="88018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8A9ED7-8CB3-444C-B27E-285487EC7A35}"/>
              </a:ext>
            </a:extLst>
          </p:cNvPr>
          <p:cNvSpPr txBox="1"/>
          <p:nvPr/>
        </p:nvSpPr>
        <p:spPr>
          <a:xfrm>
            <a:off x="1990126" y="5754112"/>
            <a:ext cx="120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</a:t>
            </a:r>
            <a:r>
              <a:rPr lang="en-GB" sz="28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est</a:t>
            </a:r>
            <a:endParaRPr lang="en-GB" sz="2800" b="1" dirty="0">
              <a:solidFill>
                <a:srgbClr val="5B9BD5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47F7FD-BDC9-4D3A-B787-1F063286E78D}"/>
              </a:ext>
            </a:extLst>
          </p:cNvPr>
          <p:cNvSpPr txBox="1"/>
          <p:nvPr/>
        </p:nvSpPr>
        <p:spPr>
          <a:xfrm>
            <a:off x="6172281" y="5764955"/>
            <a:ext cx="120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EC0036-FA0A-46F1-ADED-A2EDB27DB8A4}"/>
              </a:ext>
            </a:extLst>
          </p:cNvPr>
          <p:cNvSpPr txBox="1"/>
          <p:nvPr/>
        </p:nvSpPr>
        <p:spPr>
          <a:xfrm>
            <a:off x="3938024" y="5741467"/>
            <a:ext cx="128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</a:t>
            </a:r>
            <a:r>
              <a:rPr lang="en-GB" sz="28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suis</a:t>
            </a:r>
            <a:endParaRPr lang="en-GB" sz="2800" b="1" dirty="0">
              <a:solidFill>
                <a:srgbClr val="5B9BD5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7F6FD8-4163-4D2A-84BC-B999C6D23861}"/>
              </a:ext>
            </a:extLst>
          </p:cNvPr>
          <p:cNvSpPr txBox="1"/>
          <p:nvPr/>
        </p:nvSpPr>
        <p:spPr>
          <a:xfrm>
            <a:off x="7923726" y="5754112"/>
            <a:ext cx="120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</a:t>
            </a:r>
            <a:r>
              <a:rPr lang="en-GB" sz="28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est</a:t>
            </a:r>
            <a:endParaRPr lang="en-GB" sz="2800" b="1" dirty="0">
              <a:solidFill>
                <a:srgbClr val="5B9BD5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2BACD8-5DAC-4967-B054-5D95768B86E6}"/>
              </a:ext>
            </a:extLst>
          </p:cNvPr>
          <p:cNvSpPr txBox="1"/>
          <p:nvPr/>
        </p:nvSpPr>
        <p:spPr>
          <a:xfrm>
            <a:off x="2864508" y="4834264"/>
            <a:ext cx="1982105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pic>
        <p:nvPicPr>
          <p:cNvPr id="19" name="Picture 18" descr="C:\Users\wdj\Google Drive\Primary\Y5 SoW\From Tracy\Pronouns\he.png">
            <a:extLst>
              <a:ext uri="{FF2B5EF4-FFF2-40B4-BE49-F238E27FC236}">
                <a16:creationId xmlns:a16="http://schemas.microsoft.com/office/drawing/2014/main" id="{EF3AA4BA-1434-4AE8-BF39-617F9268B1E9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7185624" y="3039940"/>
            <a:ext cx="565005" cy="649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/>
      <p:bldP spid="33" grpId="0"/>
      <p:bldP spid="35" grpId="0"/>
      <p:bldP spid="36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219723" y="1606061"/>
            <a:ext cx="92979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final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a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ilent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inal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onsonant.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7"/>
          <a:stretch/>
        </p:blipFill>
        <p:spPr>
          <a:xfrm>
            <a:off x="2685425" y="434308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8"/>
          <a:stretch/>
        </p:blipFill>
        <p:spPr>
          <a:xfrm>
            <a:off x="1051738" y="5855413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8090"/>
            <a:ext cx="7267988" cy="1144800"/>
          </a:xfrm>
        </p:spPr>
        <p:txBody>
          <a:bodyPr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Liaison [1/2]</a:t>
            </a:r>
            <a:endParaRPr lang="en-GB" sz="3600" dirty="0"/>
          </a:p>
        </p:txBody>
      </p:sp>
      <p:pic>
        <p:nvPicPr>
          <p:cNvPr id="20" name="Google Shape;111;p3">
            <a:extLst>
              <a:ext uri="{FF2B5EF4-FFF2-40B4-BE49-F238E27FC236}">
                <a16:creationId xmlns:a16="http://schemas.microsoft.com/office/drawing/2014/main" id="{EA447135-E82B-4C16-94B3-B25EACB91A11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077800" y="15191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FB73CDA8-7DCB-44A7-AFF3-59710AC28050}"/>
              </a:ext>
            </a:extLst>
          </p:cNvPr>
          <p:cNvSpPr/>
          <p:nvPr/>
        </p:nvSpPr>
        <p:spPr>
          <a:xfrm>
            <a:off x="10626452" y="1024051"/>
            <a:ext cx="1565548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2" name="Picture 2" descr="Quiet Sign Clip Art">
            <a:extLst>
              <a:ext uri="{FF2B5EF4-FFF2-40B4-BE49-F238E27FC236}">
                <a16:creationId xmlns:a16="http://schemas.microsoft.com/office/drawing/2014/main" id="{2E3766F4-877B-4666-933A-0FEF004E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21" y="578912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06A006-84FB-4E01-9D5A-2CB9786A08C1}"/>
              </a:ext>
            </a:extLst>
          </p:cNvPr>
          <p:cNvSpPr/>
          <p:nvPr/>
        </p:nvSpPr>
        <p:spPr>
          <a:xfrm>
            <a:off x="3106549" y="852157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2545A6D-6C37-49F2-BA89-3A7098EFC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67" y="578912"/>
            <a:ext cx="1034308" cy="880189"/>
          </a:xfrm>
          <a:prstGeom prst="rect">
            <a:avLst/>
          </a:prstGeom>
        </p:spPr>
      </p:pic>
      <p:pic>
        <p:nvPicPr>
          <p:cNvPr id="30" name="Picture 2" descr="Quiet Sign Clip Art">
            <a:extLst>
              <a:ext uri="{FF2B5EF4-FFF2-40B4-BE49-F238E27FC236}">
                <a16:creationId xmlns:a16="http://schemas.microsoft.com/office/drawing/2014/main" id="{F4AD906C-DC51-453B-8273-1E1A5F51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08" y="593512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stomShape 3">
            <a:extLst>
              <a:ext uri="{FF2B5EF4-FFF2-40B4-BE49-F238E27FC236}">
                <a16:creationId xmlns:a16="http://schemas.microsoft.com/office/drawing/2014/main" id="{82A71E5C-5244-4A89-9DD0-E24110A33E4D}"/>
              </a:ext>
            </a:extLst>
          </p:cNvPr>
          <p:cNvSpPr/>
          <p:nvPr/>
        </p:nvSpPr>
        <p:spPr>
          <a:xfrm>
            <a:off x="219723" y="2344615"/>
            <a:ext cx="3926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But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0;p8">
            <a:extLst>
              <a:ext uri="{FF2B5EF4-FFF2-40B4-BE49-F238E27FC236}">
                <a16:creationId xmlns:a16="http://schemas.microsoft.com/office/drawing/2014/main" id="{7FEC12A3-D4C5-40E1-8137-7EA168B33E4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778532" y="2747922"/>
            <a:ext cx="421124" cy="986103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1F2690F-158C-4C06-8D32-5BE41E2FDBAF}"/>
              </a:ext>
            </a:extLst>
          </p:cNvPr>
          <p:cNvSpPr/>
          <p:nvPr/>
        </p:nvSpPr>
        <p:spPr>
          <a:xfrm>
            <a:off x="3199656" y="3165771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Line arrow Rotate left">
            <a:extLst>
              <a:ext uri="{FF2B5EF4-FFF2-40B4-BE49-F238E27FC236}">
                <a16:creationId xmlns:a16="http://schemas.microsoft.com/office/drawing/2014/main" id="{AC90BC60-2236-45E5-9DBC-7D7CA92867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4402113" y="3471417"/>
            <a:ext cx="474603" cy="47460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066FA5-6D95-49C8-B4D8-AC83699325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10" y="2861022"/>
            <a:ext cx="995719" cy="847351"/>
          </a:xfrm>
          <a:prstGeom prst="rect">
            <a:avLst/>
          </a:prstGeom>
        </p:spPr>
      </p:pic>
      <p:pic>
        <p:nvPicPr>
          <p:cNvPr id="39" name="Picture 2" descr="Quiet Sign Clip Art">
            <a:extLst>
              <a:ext uri="{FF2B5EF4-FFF2-40B4-BE49-F238E27FC236}">
                <a16:creationId xmlns:a16="http://schemas.microsoft.com/office/drawing/2014/main" id="{918E879E-E066-4B11-8C00-165E41C5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57" y="2909382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BDC60-E579-4CDF-9A7C-DF4AECBE73CA}"/>
              </a:ext>
            </a:extLst>
          </p:cNvPr>
          <p:cNvSpPr txBox="1"/>
          <p:nvPr/>
        </p:nvSpPr>
        <p:spPr>
          <a:xfrm>
            <a:off x="4329151" y="2950209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0" name="CustomShape 3">
            <a:extLst>
              <a:ext uri="{FF2B5EF4-FFF2-40B4-BE49-F238E27FC236}">
                <a16:creationId xmlns:a16="http://schemas.microsoft.com/office/drawing/2014/main" id="{B2007AD5-F39D-4DBC-87B1-C480E7848A0F}"/>
              </a:ext>
            </a:extLst>
          </p:cNvPr>
          <p:cNvSpPr/>
          <p:nvPr/>
        </p:nvSpPr>
        <p:spPr>
          <a:xfrm>
            <a:off x="219723" y="3900315"/>
            <a:ext cx="92979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Here the final consonant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sui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always an SFC.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CBF64F89-FCF3-40DB-B67A-6DB525504469}"/>
              </a:ext>
            </a:extLst>
          </p:cNvPr>
          <p:cNvSpPr/>
          <p:nvPr/>
        </p:nvSpPr>
        <p:spPr>
          <a:xfrm>
            <a:off x="219722" y="4536495"/>
            <a:ext cx="111879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Because the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followed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by a vowel, we can pronounce it.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3">
            <a:extLst>
              <a:ext uri="{FF2B5EF4-FFF2-40B4-BE49-F238E27FC236}">
                <a16:creationId xmlns:a16="http://schemas.microsoft.com/office/drawing/2014/main" id="{0758BDEA-4B88-4CB9-A2DB-B540C7A79BCB}"/>
              </a:ext>
            </a:extLst>
          </p:cNvPr>
          <p:cNvSpPr/>
          <p:nvPr/>
        </p:nvSpPr>
        <p:spPr>
          <a:xfrm>
            <a:off x="219723" y="5220956"/>
            <a:ext cx="297993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Compare also: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0FF7B5-647E-4BAF-B4BB-E85164118F5D}"/>
              </a:ext>
            </a:extLst>
          </p:cNvPr>
          <p:cNvGrpSpPr/>
          <p:nvPr/>
        </p:nvGrpSpPr>
        <p:grpSpPr>
          <a:xfrm>
            <a:off x="9130037" y="2564131"/>
            <a:ext cx="2317628" cy="1575885"/>
            <a:chOff x="8040024" y="2641057"/>
            <a:chExt cx="2317628" cy="1575885"/>
          </a:xfrm>
        </p:grpSpPr>
        <p:sp>
          <p:nvSpPr>
            <p:cNvPr id="44" name="Oval Callout 13">
              <a:extLst>
                <a:ext uri="{FF2B5EF4-FFF2-40B4-BE49-F238E27FC236}">
                  <a16:creationId xmlns:a16="http://schemas.microsoft.com/office/drawing/2014/main" id="{FDCD32E8-1952-446F-B248-846A29F95E9E}"/>
                </a:ext>
              </a:extLst>
            </p:cNvPr>
            <p:cNvSpPr/>
            <p:nvPr/>
          </p:nvSpPr>
          <p:spPr>
            <a:xfrm>
              <a:off x="8040024" y="2641057"/>
              <a:ext cx="2317628" cy="1575885"/>
            </a:xfrm>
            <a:prstGeom prst="wedgeEllipseCallout">
              <a:avLst>
                <a:gd name="adj1" fmla="val -23862"/>
                <a:gd name="adj2" fmla="val 7973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2" name="CustomShape 3">
              <a:extLst>
                <a:ext uri="{FF2B5EF4-FFF2-40B4-BE49-F238E27FC236}">
                  <a16:creationId xmlns:a16="http://schemas.microsoft.com/office/drawing/2014/main" id="{33D7B20A-213F-49B0-9A31-D5F800167C94}"/>
                </a:ext>
              </a:extLst>
            </p:cNvPr>
            <p:cNvSpPr/>
            <p:nvPr/>
          </p:nvSpPr>
          <p:spPr>
            <a:xfrm>
              <a:off x="8243756" y="3095387"/>
              <a:ext cx="1986117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This</a:t>
              </a:r>
              <a:r>
                <a:rPr kumimoji="0" lang="en-GB" sz="2400" b="0" i="0" u="none" strike="noStrike" kern="1200" cap="none" spc="-1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is called </a:t>
              </a:r>
              <a:r>
                <a:rPr kumimoji="0" lang="en-GB" sz="2400" b="1" i="0" u="none" strike="noStrike" kern="1200" cap="none" spc="-1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liaison</a:t>
              </a:r>
              <a:r>
                <a:rPr kumimoji="0" lang="en-GB" sz="2400" b="0" i="0" u="none" strike="noStrike" kern="1200" cap="none" spc="-1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.</a:t>
              </a:r>
              <a:endPara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1FBF65C-B2B8-4DFF-8D37-CED3EC5FAE84}"/>
              </a:ext>
            </a:extLst>
          </p:cNvPr>
          <p:cNvSpPr/>
          <p:nvPr/>
        </p:nvSpPr>
        <p:spPr>
          <a:xfrm>
            <a:off x="1695845" y="611207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E26D81C4-59C7-4000-9B74-7E6B47546A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66" y="5838993"/>
            <a:ext cx="1034308" cy="880189"/>
          </a:xfrm>
          <a:prstGeom prst="rect">
            <a:avLst/>
          </a:prstGeom>
        </p:spPr>
      </p:pic>
      <p:pic>
        <p:nvPicPr>
          <p:cNvPr id="47" name="Google Shape;181;p8">
            <a:extLst>
              <a:ext uri="{FF2B5EF4-FFF2-40B4-BE49-F238E27FC236}">
                <a16:creationId xmlns:a16="http://schemas.microsoft.com/office/drawing/2014/main" id="{CF41AA16-B238-41C7-93F6-61BE4F9ADEE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327922" y="5855413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D273AE7-5D79-4B76-963E-DA4A92774C84}"/>
              </a:ext>
            </a:extLst>
          </p:cNvPr>
          <p:cNvSpPr/>
          <p:nvPr/>
        </p:nvSpPr>
        <p:spPr>
          <a:xfrm>
            <a:off x="6972029" y="611207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Line arrow Rotate left">
            <a:extLst>
              <a:ext uri="{FF2B5EF4-FFF2-40B4-BE49-F238E27FC236}">
                <a16:creationId xmlns:a16="http://schemas.microsoft.com/office/drawing/2014/main" id="{24257D8B-36F4-4EB2-8DC5-C27022886D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8045695" y="6397997"/>
            <a:ext cx="474603" cy="4746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AF4591-6C14-4D7F-B5C1-7190270128EF}"/>
              </a:ext>
            </a:extLst>
          </p:cNvPr>
          <p:cNvSpPr txBox="1"/>
          <p:nvPr/>
        </p:nvSpPr>
        <p:spPr>
          <a:xfrm>
            <a:off x="8007434" y="5831978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4FDA730B-B711-4B97-929C-BAECB49AA2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01" y="5855413"/>
            <a:ext cx="995719" cy="84735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C634822-B500-4A21-B2F4-626214FCE85A}"/>
              </a:ext>
            </a:extLst>
          </p:cNvPr>
          <p:cNvGrpSpPr/>
          <p:nvPr/>
        </p:nvGrpSpPr>
        <p:grpSpPr>
          <a:xfrm>
            <a:off x="8859342" y="1919897"/>
            <a:ext cx="3288277" cy="2373251"/>
            <a:chOff x="8040024" y="2641057"/>
            <a:chExt cx="2317628" cy="1575885"/>
          </a:xfrm>
        </p:grpSpPr>
        <p:sp>
          <p:nvSpPr>
            <p:cNvPr id="53" name="Oval Callout 13">
              <a:extLst>
                <a:ext uri="{FF2B5EF4-FFF2-40B4-BE49-F238E27FC236}">
                  <a16:creationId xmlns:a16="http://schemas.microsoft.com/office/drawing/2014/main" id="{32B09D61-699F-4A96-B844-1CBD716CE00F}"/>
                </a:ext>
              </a:extLst>
            </p:cNvPr>
            <p:cNvSpPr/>
            <p:nvPr/>
          </p:nvSpPr>
          <p:spPr>
            <a:xfrm>
              <a:off x="8040024" y="2641057"/>
              <a:ext cx="2317628" cy="1575885"/>
            </a:xfrm>
            <a:prstGeom prst="wedgeEllipseCallout">
              <a:avLst>
                <a:gd name="adj1" fmla="val -23862"/>
                <a:gd name="adj2" fmla="val 6398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E3D62BBA-A215-4C8F-ADB0-DE3B8D1D1930}"/>
                </a:ext>
              </a:extLst>
            </p:cNvPr>
            <p:cNvSpPr/>
            <p:nvPr/>
          </p:nvSpPr>
          <p:spPr>
            <a:xfrm>
              <a:off x="8171769" y="2922251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After 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être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optional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but quite common because it makes sentences flow better.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3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_suis_angl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_est_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l_est_angl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4" grpId="0"/>
      <p:bldP spid="31" grpId="0"/>
      <p:bldP spid="38" grpId="0"/>
      <p:bldP spid="11" grpId="0"/>
      <p:bldP spid="40" grpId="0"/>
      <p:bldP spid="41" grpId="0"/>
      <p:bldP spid="43" grpId="0"/>
      <p:bldP spid="45" grpId="0"/>
      <p:bldP spid="48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262369" y="777628"/>
            <a:ext cx="10065854" cy="749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So, liaison between </a:t>
            </a:r>
            <a:r>
              <a:rPr kumimoji="0" lang="en-GB" sz="2800" b="0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être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adjectives is optional.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4" y="-309764"/>
            <a:ext cx="7267988" cy="1144800"/>
          </a:xfrm>
        </p:spPr>
        <p:txBody>
          <a:bodyPr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Liaison [2/2]</a:t>
            </a:r>
            <a:endParaRPr lang="en-GB" sz="3600" dirty="0"/>
          </a:p>
        </p:txBody>
      </p:sp>
      <p:pic>
        <p:nvPicPr>
          <p:cNvPr id="20" name="Google Shape;111;p3">
            <a:extLst>
              <a:ext uri="{FF2B5EF4-FFF2-40B4-BE49-F238E27FC236}">
                <a16:creationId xmlns:a16="http://schemas.microsoft.com/office/drawing/2014/main" id="{EA447135-E82B-4C16-94B3-B25EACB91A1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077800" y="15191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FB73CDA8-7DCB-44A7-AFF3-59710AC28050}"/>
              </a:ext>
            </a:extLst>
          </p:cNvPr>
          <p:cNvSpPr/>
          <p:nvPr/>
        </p:nvSpPr>
        <p:spPr>
          <a:xfrm>
            <a:off x="10626452" y="1045499"/>
            <a:ext cx="1565548" cy="415821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0" name="Picture 2" descr="Quiet Sign Clip Art">
            <a:extLst>
              <a:ext uri="{FF2B5EF4-FFF2-40B4-BE49-F238E27FC236}">
                <a16:creationId xmlns:a16="http://schemas.microsoft.com/office/drawing/2014/main" id="{F4AD906C-DC51-453B-8273-1E1A5F51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42" y="2184933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stomShape 3">
            <a:extLst>
              <a:ext uri="{FF2B5EF4-FFF2-40B4-BE49-F238E27FC236}">
                <a16:creationId xmlns:a16="http://schemas.microsoft.com/office/drawing/2014/main" id="{82A71E5C-5244-4A89-9DD0-E24110A33E4D}"/>
              </a:ext>
            </a:extLst>
          </p:cNvPr>
          <p:cNvSpPr/>
          <p:nvPr/>
        </p:nvSpPr>
        <p:spPr>
          <a:xfrm>
            <a:off x="262369" y="1616648"/>
            <a:ext cx="3926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Compare: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F2690F-158C-4C06-8D32-5BE41E2FDBAF}"/>
              </a:ext>
            </a:extLst>
          </p:cNvPr>
          <p:cNvSpPr/>
          <p:nvPr/>
        </p:nvSpPr>
        <p:spPr>
          <a:xfrm>
            <a:off x="1709436" y="236050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Graphic 7" descr="Line arrow Rotate left">
            <a:extLst>
              <a:ext uri="{FF2B5EF4-FFF2-40B4-BE49-F238E27FC236}">
                <a16:creationId xmlns:a16="http://schemas.microsoft.com/office/drawing/2014/main" id="{AC90BC60-2236-45E5-9DBC-7D7CA92867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264824" y="2666077"/>
            <a:ext cx="474603" cy="474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BDC60-E579-4CDF-9A7C-DF4AECBE73CA}"/>
              </a:ext>
            </a:extLst>
          </p:cNvPr>
          <p:cNvSpPr txBox="1"/>
          <p:nvPr/>
        </p:nvSpPr>
        <p:spPr>
          <a:xfrm>
            <a:off x="7172135" y="2055023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C634822-B500-4A21-B2F4-626214FCE85A}"/>
              </a:ext>
            </a:extLst>
          </p:cNvPr>
          <p:cNvGrpSpPr/>
          <p:nvPr/>
        </p:nvGrpSpPr>
        <p:grpSpPr>
          <a:xfrm>
            <a:off x="4250693" y="1383425"/>
            <a:ext cx="2474684" cy="1213285"/>
            <a:chOff x="8068221" y="2883715"/>
            <a:chExt cx="2317628" cy="1575885"/>
          </a:xfrm>
        </p:grpSpPr>
        <p:sp>
          <p:nvSpPr>
            <p:cNvPr id="53" name="Oval Callout 13">
              <a:extLst>
                <a:ext uri="{FF2B5EF4-FFF2-40B4-BE49-F238E27FC236}">
                  <a16:creationId xmlns:a16="http://schemas.microsoft.com/office/drawing/2014/main" id="{32B09D61-699F-4A96-B844-1CBD716CE00F}"/>
                </a:ext>
              </a:extLst>
            </p:cNvPr>
            <p:cNvSpPr/>
            <p:nvPr/>
          </p:nvSpPr>
          <p:spPr>
            <a:xfrm>
              <a:off x="8068221" y="2883715"/>
              <a:ext cx="2317628" cy="1575885"/>
            </a:xfrm>
            <a:prstGeom prst="wedgeEllipseCallout">
              <a:avLst>
                <a:gd name="adj1" fmla="val -37640"/>
                <a:gd name="adj2" fmla="val 53768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E3D62BBA-A215-4C8F-ADB0-DE3B8D1D1930}"/>
                </a:ext>
              </a:extLst>
            </p:cNvPr>
            <p:cNvSpPr/>
            <p:nvPr/>
          </p:nvSpPr>
          <p:spPr>
            <a:xfrm>
              <a:off x="8260389" y="2979617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Not liaising emphasises the adjective!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782206-3FBD-449E-B305-DDE2DC837796}"/>
              </a:ext>
            </a:extLst>
          </p:cNvPr>
          <p:cNvSpPr/>
          <p:nvPr/>
        </p:nvSpPr>
        <p:spPr>
          <a:xfrm>
            <a:off x="6376276" y="2344925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78CB2D-B056-49E1-9BB8-D2A09715F097}"/>
              </a:ext>
            </a:extLst>
          </p:cNvPr>
          <p:cNvSpPr/>
          <p:nvPr/>
        </p:nvSpPr>
        <p:spPr>
          <a:xfrm>
            <a:off x="1709436" y="3304303"/>
            <a:ext cx="3288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Graphic 36" descr="Line arrow Rotate left">
            <a:extLst>
              <a:ext uri="{FF2B5EF4-FFF2-40B4-BE49-F238E27FC236}">
                <a16:creationId xmlns:a16="http://schemas.microsoft.com/office/drawing/2014/main" id="{2D463557-2594-4337-84DC-314531F0DB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183768" y="3625456"/>
            <a:ext cx="474603" cy="47460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B8848BC-6DFA-4EF3-A0E4-1F03D6BB3F90}"/>
              </a:ext>
            </a:extLst>
          </p:cNvPr>
          <p:cNvSpPr txBox="1"/>
          <p:nvPr/>
        </p:nvSpPr>
        <p:spPr>
          <a:xfrm>
            <a:off x="7087528" y="3036421"/>
            <a:ext cx="59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FA62AB6-F975-4FF4-9C3C-48E22B987BB0}"/>
              </a:ext>
            </a:extLst>
          </p:cNvPr>
          <p:cNvSpPr/>
          <p:nvPr/>
        </p:nvSpPr>
        <p:spPr>
          <a:xfrm>
            <a:off x="6380427" y="3304303"/>
            <a:ext cx="3222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ntelligente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408C6A-ED71-4262-9140-3EAD8B4549B6}"/>
              </a:ext>
            </a:extLst>
          </p:cNvPr>
          <p:cNvSpPr/>
          <p:nvPr/>
        </p:nvSpPr>
        <p:spPr>
          <a:xfrm>
            <a:off x="1709436" y="4263681"/>
            <a:ext cx="3277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heureuse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8" name="Graphic 57" descr="Line arrow Rotate left">
            <a:extLst>
              <a:ext uri="{FF2B5EF4-FFF2-40B4-BE49-F238E27FC236}">
                <a16:creationId xmlns:a16="http://schemas.microsoft.com/office/drawing/2014/main" id="{79555306-C5E5-4576-A35D-A8ABF7FE0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568404" y="4571488"/>
            <a:ext cx="474603" cy="47460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B85FC6E-51D6-4013-875F-A6DC39444F82}"/>
              </a:ext>
            </a:extLst>
          </p:cNvPr>
          <p:cNvSpPr txBox="1"/>
          <p:nvPr/>
        </p:nvSpPr>
        <p:spPr>
          <a:xfrm>
            <a:off x="7513093" y="403568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99F9808-7492-4541-9355-DE1B797092D1}"/>
              </a:ext>
            </a:extLst>
          </p:cNvPr>
          <p:cNvSpPr/>
          <p:nvPr/>
        </p:nvSpPr>
        <p:spPr>
          <a:xfrm>
            <a:off x="6153108" y="4278078"/>
            <a:ext cx="3742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he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ureuse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2D0F5D-ACD8-457C-9CA1-FA3B0A15D15C}"/>
              </a:ext>
            </a:extLst>
          </p:cNvPr>
          <p:cNvSpPr/>
          <p:nvPr/>
        </p:nvSpPr>
        <p:spPr>
          <a:xfrm>
            <a:off x="1709436" y="5207476"/>
            <a:ext cx="349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2" name="Graphic 61" descr="Line arrow Rotate left">
            <a:extLst>
              <a:ext uri="{FF2B5EF4-FFF2-40B4-BE49-F238E27FC236}">
                <a16:creationId xmlns:a16="http://schemas.microsoft.com/office/drawing/2014/main" id="{E49B6776-64E7-4754-BB82-D19255F062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666290" y="5528629"/>
            <a:ext cx="474603" cy="4746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8278737-3BB9-4849-9958-51BE2D209C1F}"/>
              </a:ext>
            </a:extLst>
          </p:cNvPr>
          <p:cNvSpPr txBox="1"/>
          <p:nvPr/>
        </p:nvSpPr>
        <p:spPr>
          <a:xfrm>
            <a:off x="7578033" y="4923362"/>
            <a:ext cx="59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110A1D-D935-4849-80D9-FF5FE0F0E8FA}"/>
              </a:ext>
            </a:extLst>
          </p:cNvPr>
          <p:cNvSpPr/>
          <p:nvPr/>
        </p:nvSpPr>
        <p:spPr>
          <a:xfrm>
            <a:off x="6380427" y="5207476"/>
            <a:ext cx="3742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mportante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5" name="Picture 2" descr="Quiet Sign Clip Art">
            <a:extLst>
              <a:ext uri="{FF2B5EF4-FFF2-40B4-BE49-F238E27FC236}">
                <a16:creationId xmlns:a16="http://schemas.microsoft.com/office/drawing/2014/main" id="{144B46CA-6C31-4E0C-AF30-E913F725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61" y="3082088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Quiet Sign Clip Art">
            <a:extLst>
              <a:ext uri="{FF2B5EF4-FFF2-40B4-BE49-F238E27FC236}">
                <a16:creationId xmlns:a16="http://schemas.microsoft.com/office/drawing/2014/main" id="{3A0269E1-0930-4EDD-B3DA-FA874503A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97" y="4005563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Quiet Sign Clip Art">
            <a:extLst>
              <a:ext uri="{FF2B5EF4-FFF2-40B4-BE49-F238E27FC236}">
                <a16:creationId xmlns:a16="http://schemas.microsoft.com/office/drawing/2014/main" id="{95246EEE-82C5-4690-90CE-AAD83A61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52" y="4924124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Callout 13">
            <a:extLst>
              <a:ext uri="{FF2B5EF4-FFF2-40B4-BE49-F238E27FC236}">
                <a16:creationId xmlns:a16="http://schemas.microsoft.com/office/drawing/2014/main" id="{24893004-0006-4AB9-98FB-ECB129188ACE}"/>
              </a:ext>
            </a:extLst>
          </p:cNvPr>
          <p:cNvSpPr/>
          <p:nvPr/>
        </p:nvSpPr>
        <p:spPr>
          <a:xfrm>
            <a:off x="9461419" y="1629611"/>
            <a:ext cx="2668497" cy="1799389"/>
          </a:xfrm>
          <a:prstGeom prst="wedgeEllipseCallout">
            <a:avLst>
              <a:gd name="adj1" fmla="val -37640"/>
              <a:gd name="adj2" fmla="val 5376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CustomShape 3">
            <a:extLst>
              <a:ext uri="{FF2B5EF4-FFF2-40B4-BE49-F238E27FC236}">
                <a16:creationId xmlns:a16="http://schemas.microsoft.com/office/drawing/2014/main" id="{A591DF28-6964-48A0-834B-01045B59AE34}"/>
              </a:ext>
            </a:extLst>
          </p:cNvPr>
          <p:cNvSpPr/>
          <p:nvPr/>
        </p:nvSpPr>
        <p:spPr>
          <a:xfrm>
            <a:off x="9743001" y="1703447"/>
            <a:ext cx="2186630" cy="16008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may hear both variations so it’s helpful to get used to hearing them.</a:t>
            </a:r>
          </a:p>
        </p:txBody>
      </p:sp>
    </p:spTree>
    <p:extLst>
      <p:ext uri="{BB962C8B-B14F-4D97-AF65-F5344CB8AC3E}">
        <p14:creationId xmlns:p14="http://schemas.microsoft.com/office/powerpoint/2010/main" val="37782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_liaison_tu_es_amus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th_liaison_tu_es_amus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_liaison_tu_es_intellig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th_liaison_tu_es_intellig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_liaison_elle_est_heur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th_liaison_elle_est_heur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o_liaison_elle_est_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lle_est_importante_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1" grpId="0"/>
      <p:bldP spid="38" grpId="0"/>
      <p:bldP spid="11" grpId="0"/>
      <p:bldP spid="35" grpId="0"/>
      <p:bldP spid="36" grpId="0"/>
      <p:bldP spid="55" grpId="0"/>
      <p:bldP spid="56" grpId="0"/>
      <p:bldP spid="57" grpId="0"/>
      <p:bldP spid="59" grpId="0"/>
      <p:bldP spid="60" grpId="0"/>
      <p:bldP spid="61" grpId="0"/>
      <p:bldP spid="63" grpId="0"/>
      <p:bldP spid="64" grpId="0"/>
      <p:bldP spid="68" grpId="0" animBg="1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4486627" cy="678950"/>
          </a:xfrm>
        </p:spPr>
        <p:txBody>
          <a:bodyPr/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cest_la_rentree.wav"/>
                </a:hlinkClick>
              </a:rPr>
              <a:t>C’est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cest_la_rentree.wav"/>
                </a:hlinkClick>
              </a:rPr>
              <a:t> la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cest_la_rentree.wav"/>
                </a:hlinkClick>
              </a:rPr>
              <a:t>rentrée</a:t>
            </a:r>
            <a:endParaRPr lang="en-GB" dirty="0">
              <a:hlinkClick r:id="" action="ppaction://noaction">
                <a:snd r:embed="rId3" name="cest_la_rentree.wav"/>
              </a:hlinkClick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4BB3F-3A23-4FD2-903C-EC01E10E4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51" y="1048215"/>
            <a:ext cx="8332290" cy="5285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DBD3E6-379C-413B-B947-FE1F1E7E6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911"/>
            <a:ext cx="4132694" cy="2776654"/>
          </a:xfrm>
          <a:prstGeom prst="rect">
            <a:avLst/>
          </a:prstGeom>
        </p:spPr>
      </p:pic>
      <p:pic>
        <p:nvPicPr>
          <p:cNvPr id="9" name="Picture 8" descr="A picture containing text, clipart, light&#10;&#10;Description automatically generated">
            <a:extLst>
              <a:ext uri="{FF2B5EF4-FFF2-40B4-BE49-F238E27FC236}">
                <a16:creationId xmlns:a16="http://schemas.microsoft.com/office/drawing/2014/main" id="{A7AA4F60-027E-4234-9F29-E7FE5C572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186">
            <a:off x="2115715" y="1890469"/>
            <a:ext cx="7211616" cy="1213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34447B-0D36-4395-8CE8-F136EB4B28DA}"/>
              </a:ext>
            </a:extLst>
          </p:cNvPr>
          <p:cNvSpPr txBox="1"/>
          <p:nvPr/>
        </p:nvSpPr>
        <p:spPr>
          <a:xfrm>
            <a:off x="4237463" y="3429000"/>
            <a:ext cx="51392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rentrée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literally means </a:t>
            </a:r>
            <a:r>
              <a:rPr lang="en-GB" sz="2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re-entry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 or </a:t>
            </a:r>
            <a:r>
              <a:rPr lang="en-GB" sz="2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return 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and refers to the start of a new school year and return to work after August when not only schools but also many businesses close for summer holidays.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380725" y="146240"/>
            <a:ext cx="1901190" cy="1224686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st_la_rent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4476</TotalTime>
  <Words>3098</Words>
  <Application>Microsoft Office PowerPoint</Application>
  <PresentationFormat>Widescreen</PresentationFormat>
  <Paragraphs>422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2_Office Theme</vt:lpstr>
      <vt:lpstr>Describing me and others</vt:lpstr>
      <vt:lpstr> [SFC] Silent final consonant</vt:lpstr>
      <vt:lpstr>parler</vt:lpstr>
      <vt:lpstr>parler</vt:lpstr>
      <vt:lpstr>parler</vt:lpstr>
      <vt:lpstr>Être</vt:lpstr>
      <vt:lpstr>Liaison [1/2]</vt:lpstr>
      <vt:lpstr>Liaison [2/2]</vt:lpstr>
      <vt:lpstr>C’est la rentrée</vt:lpstr>
      <vt:lpstr>lire</vt:lpstr>
      <vt:lpstr>parler</vt:lpstr>
      <vt:lpstr>prononcer</vt:lpstr>
      <vt:lpstr>           </vt:lpstr>
      <vt:lpstr>écouter</vt:lpstr>
      <vt:lpstr>vocabulaire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86</cp:revision>
  <dcterms:created xsi:type="dcterms:W3CDTF">2021-07-02T19:27:01Z</dcterms:created>
  <dcterms:modified xsi:type="dcterms:W3CDTF">2023-09-27T14:08:35Z</dcterms:modified>
</cp:coreProperties>
</file>