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sldIdLst>
    <p:sldId id="257" r:id="rId4"/>
    <p:sldId id="362" r:id="rId5"/>
    <p:sldId id="363" r:id="rId6"/>
    <p:sldId id="445" r:id="rId7"/>
    <p:sldId id="446" r:id="rId8"/>
    <p:sldId id="447" r:id="rId9"/>
    <p:sldId id="448" r:id="rId10"/>
    <p:sldId id="449" r:id="rId11"/>
    <p:sldId id="450" r:id="rId12"/>
    <p:sldId id="451" r:id="rId13"/>
    <p:sldId id="452" r:id="rId14"/>
    <p:sldId id="385" r:id="rId15"/>
    <p:sldId id="386" r:id="rId16"/>
    <p:sldId id="387" r:id="rId17"/>
    <p:sldId id="388" r:id="rId18"/>
    <p:sldId id="453" r:id="rId19"/>
    <p:sldId id="454" r:id="rId20"/>
    <p:sldId id="455" r:id="rId21"/>
    <p:sldId id="359" r:id="rId22"/>
    <p:sldId id="458" r:id="rId23"/>
    <p:sldId id="357" r:id="rId24"/>
    <p:sldId id="457" r:id="rId25"/>
    <p:sldId id="456" r:id="rId26"/>
    <p:sldId id="45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0494C"/>
    <a:srgbClr val="17676B"/>
    <a:srgbClr val="EBEFF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139" autoAdjust="0"/>
  </p:normalViewPr>
  <p:slideViewPr>
    <p:cSldViewPr snapToGrid="0">
      <p:cViewPr varScale="1">
        <p:scale>
          <a:sx n="90" d="100"/>
          <a:sy n="90" d="100"/>
        </p:scale>
        <p:origin x="1254"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indent="-216000">
              <a:lnSpc>
                <a:spcPct val="100000"/>
              </a:lnSpc>
            </a:pPr>
            <a:r>
              <a:rPr lang="en-GB" sz="1800" b="1" strike="noStrike" spc="-1" dirty="0">
                <a:solidFill>
                  <a:srgbClr val="002060"/>
                </a:solidFill>
                <a:latin typeface="Century Gothic"/>
                <a:ea typeface="Century Gothic"/>
              </a:rPr>
              <a:t>Phonics:  </a:t>
            </a:r>
            <a:r>
              <a:rPr lang="it-IT" sz="1800" b="0" i="1" strike="noStrike" spc="-1" dirty="0">
                <a:solidFill>
                  <a:srgbClr val="002060"/>
                </a:solidFill>
                <a:latin typeface="Century Gothic"/>
                <a:ea typeface="Century Gothic"/>
              </a:rPr>
              <a:t>petit [138] mais [30] grand [59] deux [41]</a:t>
            </a:r>
          </a:p>
          <a:p>
            <a:pPr marL="0" indent="-216000">
              <a:lnSpc>
                <a:spcPct val="100000"/>
              </a:lnSpc>
            </a:pP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0" i="1" strike="noStrike" spc="-1" dirty="0">
                <a:solidFill>
                  <a:srgbClr val="002060"/>
                </a:solidFill>
                <a:latin typeface="Century Gothic"/>
                <a:ea typeface="Century Gothic"/>
              </a:rPr>
              <a:t>être [5] suis, est, es [5] je [22] tu [112]  il [13] elle [38] </a:t>
            </a:r>
            <a:r>
              <a:rPr lang="fr-FR" sz="1800" b="1" i="1" strike="noStrike" spc="-1" dirty="0">
                <a:solidFill>
                  <a:srgbClr val="002060"/>
                </a:solidFill>
                <a:latin typeface="Century Gothic"/>
                <a:ea typeface="Century Gothic"/>
              </a:rPr>
              <a:t>qui ? [14] </a:t>
            </a:r>
            <a:r>
              <a:rPr lang="fr-FR" sz="1800" b="0" i="1" strike="noStrike" spc="-1" dirty="0">
                <a:solidFill>
                  <a:srgbClr val="002060"/>
                </a:solidFill>
                <a:latin typeface="Century Gothic"/>
                <a:ea typeface="Century Gothic"/>
              </a:rPr>
              <a:t>ami(e) [467] </a:t>
            </a:r>
            <a:r>
              <a:rPr lang="fr-FR" sz="1800" b="1" i="1" strike="noStrike" spc="-1" dirty="0">
                <a:solidFill>
                  <a:srgbClr val="002060"/>
                </a:solidFill>
                <a:latin typeface="Century Gothic"/>
                <a:ea typeface="Century Gothic"/>
              </a:rPr>
              <a:t>école</a:t>
            </a:r>
            <a:r>
              <a:rPr lang="fr-FR" sz="1800" b="0" i="1" strike="noStrike" spc="-1" dirty="0">
                <a:solidFill>
                  <a:srgbClr val="002060"/>
                </a:solidFill>
                <a:latin typeface="Century Gothic"/>
                <a:ea typeface="Century Gothic"/>
              </a:rPr>
              <a:t> [477 ] monsieur [79] madame [294] professeur(e) [110] anglais [784] français [251] calme [1731] amusant [4695] heureux [764] important [215] </a:t>
            </a:r>
            <a:r>
              <a:rPr lang="fr-FR" sz="1800" b="1" i="1" strike="noStrike" spc="-1" dirty="0">
                <a:solidFill>
                  <a:srgbClr val="002060"/>
                </a:solidFill>
                <a:latin typeface="Century Gothic"/>
                <a:ea typeface="Century Gothic"/>
              </a:rPr>
              <a:t>inquiet </a:t>
            </a:r>
            <a:r>
              <a:rPr lang="fr-FR" sz="1800" b="0" i="1" strike="noStrike" spc="-1" dirty="0">
                <a:solidFill>
                  <a:srgbClr val="002060"/>
                </a:solidFill>
                <a:latin typeface="Century Gothic"/>
                <a:ea typeface="Century Gothic"/>
              </a:rPr>
              <a:t>[1392] intelligent [2509] </a:t>
            </a:r>
            <a:r>
              <a:rPr lang="fr-FR" sz="1800" b="1" i="1" strike="noStrike" spc="-1" dirty="0">
                <a:solidFill>
                  <a:srgbClr val="002060"/>
                </a:solidFill>
                <a:latin typeface="Century Gothic"/>
                <a:ea typeface="Century Gothic"/>
              </a:rPr>
              <a:t>perdu</a:t>
            </a:r>
            <a:r>
              <a:rPr lang="fr-FR" sz="1800" b="0" i="1" strike="noStrike" spc="-1" dirty="0">
                <a:solidFill>
                  <a:srgbClr val="002060"/>
                </a:solidFill>
                <a:latin typeface="Century Gothic"/>
                <a:ea typeface="Century Gothic"/>
              </a:rPr>
              <a:t> [2264] </a:t>
            </a:r>
            <a:r>
              <a:rPr lang="fr-FR" sz="1800" b="1" i="1" strike="noStrike" spc="-1" dirty="0">
                <a:solidFill>
                  <a:srgbClr val="002060"/>
                </a:solidFill>
                <a:latin typeface="Century Gothic"/>
                <a:ea typeface="Century Gothic"/>
              </a:rPr>
              <a:t>prêt</a:t>
            </a:r>
            <a:r>
              <a:rPr lang="fr-FR" sz="1800" b="0" i="1" strike="noStrike" spc="-1" dirty="0">
                <a:solidFill>
                  <a:srgbClr val="002060"/>
                </a:solidFill>
                <a:latin typeface="Century Gothic"/>
                <a:ea typeface="Century Gothic"/>
              </a:rPr>
              <a:t> [422] sérieux [412] bien [47] mal [277] comment ? [234] Salut ! [2205] Ça va ? [54/53] Oui [284] Non [75] Bonjour ! [1972] Au revoir [4/1274]</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800" b="1" i="1" strike="noStrike" spc="-1" dirty="0">
              <a:solidFill>
                <a:srgbClr val="002060"/>
              </a:solidFill>
              <a:effectLst/>
              <a:latin typeface="Century Gothic"/>
              <a:ea typeface="+mn-ea"/>
              <a:cs typeface="+mn-cs"/>
            </a:endParaRPr>
          </a:p>
          <a:p>
            <a:pPr marL="0" indent="-216000">
              <a:lnSpc>
                <a:spcPct val="100000"/>
              </a:lnSpc>
            </a:pPr>
            <a:r>
              <a:rPr lang="fr-FR" sz="1800" b="1" i="0" strike="noStrike" spc="-1" dirty="0">
                <a:solidFill>
                  <a:srgbClr val="002060"/>
                </a:solidFill>
                <a:effectLst/>
                <a:latin typeface="Century Gothic"/>
                <a:ea typeface="+mn-ea"/>
                <a:cs typeface="+mn-cs"/>
              </a:rPr>
              <a:t>Revisit 1:  </a:t>
            </a:r>
            <a:r>
              <a:rPr lang="fr-FR" sz="1800" b="0" i="0" strike="noStrike" spc="-1" dirty="0">
                <a:solidFill>
                  <a:srgbClr val="002060"/>
                </a:solidFill>
                <a:effectLst/>
                <a:latin typeface="Century Gothic"/>
                <a:ea typeface="+mn-ea"/>
                <a:cs typeface="+mn-cs"/>
              </a:rPr>
              <a:t>chanter [1820] écouter [429] regarder [425] chercher [336] parler [106] passer [90] rester [100] </a:t>
            </a:r>
            <a:br>
              <a:rPr lang="fr-FR" sz="1800" b="0" i="0" strike="noStrike" spc="-1">
                <a:solidFill>
                  <a:srgbClr val="002060"/>
                </a:solidFill>
                <a:effectLst/>
                <a:latin typeface="Century Gothic"/>
                <a:ea typeface="+mn-ea"/>
                <a:cs typeface="+mn-cs"/>
              </a:rPr>
            </a:br>
            <a:r>
              <a:rPr lang="fr-FR" sz="1800" b="1" i="0" strike="noStrike" spc="-1">
                <a:solidFill>
                  <a:srgbClr val="002060"/>
                </a:solidFill>
                <a:effectLst/>
                <a:latin typeface="Century Gothic"/>
                <a:ea typeface="+mn-ea"/>
                <a:cs typeface="+mn-cs"/>
              </a:rPr>
              <a:t>Revisit 2:  </a:t>
            </a:r>
            <a:r>
              <a:rPr lang="fr-FR" sz="1800" b="0" i="0" strike="noStrike" spc="-1">
                <a:solidFill>
                  <a:srgbClr val="002060"/>
                </a:solidFill>
                <a:effectLst/>
                <a:latin typeface="Century Gothic"/>
                <a:ea typeface="+mn-ea"/>
                <a:cs typeface="+mn-cs"/>
              </a:rPr>
              <a:t>elle</a:t>
            </a:r>
            <a:r>
              <a:rPr lang="fr-FR" sz="1800" b="0" i="0" strike="noStrike" spc="-1" baseline="30000">
                <a:solidFill>
                  <a:srgbClr val="002060"/>
                </a:solidFill>
                <a:effectLst/>
                <a:latin typeface="Century Gothic"/>
                <a:ea typeface="+mn-ea"/>
                <a:cs typeface="+mn-cs"/>
              </a:rPr>
              <a:t>2</a:t>
            </a:r>
            <a:r>
              <a:rPr lang="fr-FR" sz="1800" b="0" i="0" strike="noStrike" spc="-1">
                <a:solidFill>
                  <a:srgbClr val="002060"/>
                </a:solidFill>
                <a:effectLst/>
                <a:latin typeface="Century Gothic"/>
                <a:ea typeface="+mn-ea"/>
                <a:cs typeface="+mn-cs"/>
              </a:rPr>
              <a:t> [38] il</a:t>
            </a:r>
            <a:r>
              <a:rPr lang="fr-FR" sz="1800" b="0" i="0" strike="noStrike" spc="-1" baseline="30000">
                <a:solidFill>
                  <a:srgbClr val="002060"/>
                </a:solidFill>
                <a:effectLst/>
                <a:latin typeface="Century Gothic"/>
                <a:ea typeface="+mn-ea"/>
                <a:cs typeface="+mn-cs"/>
              </a:rPr>
              <a:t>2</a:t>
            </a:r>
            <a:r>
              <a:rPr lang="fr-FR" sz="1800" b="0" i="0" strike="noStrike" spc="-1">
                <a:solidFill>
                  <a:srgbClr val="002060"/>
                </a:solidFill>
                <a:effectLst/>
                <a:latin typeface="Century Gothic"/>
                <a:ea typeface="+mn-ea"/>
                <a:cs typeface="+mn-cs"/>
              </a:rPr>
              <a:t> [13] professeur, professeure [110] sympathique [4164]  comment [234]</a:t>
            </a:r>
          </a:p>
          <a:p>
            <a:pPr marL="0" indent="-216000">
              <a:lnSpc>
                <a:spcPct val="100000"/>
              </a:lnSpc>
            </a:pPr>
            <a:r>
              <a:rPr lang="en-GB" sz="1600">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[8/9]</a:t>
            </a:r>
            <a:endParaRPr lang="en-GB" dirty="0"/>
          </a:p>
          <a:p>
            <a:pPr marL="228600" lvl="0" indent="-228600" algn="l" rtl="0">
              <a:spcBef>
                <a:spcPts val="0"/>
              </a:spcBef>
              <a:spcAft>
                <a:spcPts val="0"/>
              </a:spcAft>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060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[9/9]</a:t>
            </a:r>
            <a:br>
              <a:rPr lang="en-GB" b="1" dirty="0"/>
            </a:br>
            <a:br>
              <a:rPr lang="en-GB" b="1" dirty="0"/>
            </a:br>
            <a:r>
              <a:rPr lang="en-GB" b="0" dirty="0"/>
              <a:t>Click on the picture of the bear to hear the word</a:t>
            </a:r>
            <a:r>
              <a:rPr lang="en-GB" b="0" i="1" dirty="0"/>
              <a:t> ours</a:t>
            </a:r>
            <a:r>
              <a:rPr lang="en-GB" b="0" dirty="0"/>
              <a:t>.</a:t>
            </a:r>
          </a:p>
          <a:p>
            <a:pPr marL="228600" lvl="0" indent="-228600" algn="l" rtl="0">
              <a:spcBef>
                <a:spcPts val="0"/>
              </a:spcBef>
              <a:spcAft>
                <a:spcPts val="0"/>
              </a:spcAft>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5604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a:t>
            </a:r>
            <a:r>
              <a:rPr lang="en-GB" b="0" dirty="0"/>
              <a:t>seven slides</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26 previously taught words in a longer context.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Ensure pupils understand the task.  They need to write the missing words from the right hand pages in English.</a:t>
            </a:r>
          </a:p>
          <a:p>
            <a:pPr marL="228600" lvl="0" indent="-228600" algn="l" rtl="0">
              <a:spcBef>
                <a:spcPts val="0"/>
              </a:spcBef>
              <a:spcAft>
                <a:spcPts val="0"/>
              </a:spcAft>
              <a:buAutoNum type="arabicPeriod"/>
            </a:pPr>
            <a:r>
              <a:rPr lang="en-GB" dirty="0"/>
              <a:t>Click to reveal the answers.</a:t>
            </a:r>
          </a:p>
          <a:p>
            <a:pPr marL="228600" lvl="0" indent="-228600" algn="l" rtl="0">
              <a:spcBef>
                <a:spcPts val="0"/>
              </a:spcBef>
              <a:spcAft>
                <a:spcPts val="0"/>
              </a:spcAft>
              <a:buAutoNum type="arabicPeriod"/>
            </a:pPr>
            <a:r>
              <a:rPr lang="en-GB" dirty="0"/>
              <a:t>Continue through the next five slides.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209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[2/6]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8704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[3/6]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4583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[4/6]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177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[5/6]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9822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[6/6]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2679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In pairs pupils practise reading a line aloud for their partner, who translates into English.</a:t>
            </a:r>
          </a:p>
          <a:p>
            <a:pPr marL="228600" lvl="0" indent="-228600" algn="l" rtl="0">
              <a:spcBef>
                <a:spcPts val="0"/>
              </a:spcBef>
              <a:spcAft>
                <a:spcPts val="0"/>
              </a:spcAft>
              <a:buAutoNum type="arabicPeriod"/>
            </a:pPr>
            <a:r>
              <a:rPr lang="en-GB" dirty="0"/>
              <a:t>They swap roles each line.</a:t>
            </a:r>
          </a:p>
          <a:p>
            <a:pPr marL="228600" lvl="0" indent="-228600" algn="l" rtl="0">
              <a:spcBef>
                <a:spcPts val="0"/>
              </a:spcBef>
              <a:spcAft>
                <a:spcPts val="0"/>
              </a:spcAft>
              <a:buAutoNum type="arabicPeriod"/>
            </a:pPr>
            <a:r>
              <a:rPr lang="en-GB" dirty="0"/>
              <a:t>Teacher clicks the audio player.  Pupils join in with the storyteller, reading the story aloud, chorally.</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9844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a:t>
            </a:r>
            <a:r>
              <a:rPr lang="en-GB" b="0" dirty="0"/>
              <a:t> </a:t>
            </a:r>
            <a:r>
              <a:rPr lang="en-GB" b="0" i="0" baseline="0" dirty="0"/>
              <a:t>to detect the presence or absence of a t- or s-liaison with </a:t>
            </a:r>
            <a:r>
              <a:rPr lang="en-GB" b="0" i="1" baseline="0" dirty="0"/>
              <a:t>parts of </a:t>
            </a:r>
            <a:r>
              <a:rPr lang="en-GB" b="0" i="1" baseline="0" dirty="0" err="1"/>
              <a:t>être</a:t>
            </a:r>
            <a:r>
              <a:rPr lang="en-GB" b="0" i="0" baseline="0" dirty="0"/>
              <a:t>, and connect this with meaning.</a:t>
            </a:r>
            <a:endParaRPr lang="en-GB" b="1" i="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write 1-6. Do the first one as an example, all the way through and click to correct all the elements.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It may be helpful to give pupils a few minutes to recall the adjectives represented by the emojis.  Pupils might benefit from writing them down so they have are clear which one of each pair starts with a vowel.  Note: for classes or pupils that need more support, the emojis could be replaced with the French words so that they can focus all their attention on the presence or absence of liaison as they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click to listen to each sentence beginning. e.g., Je </a:t>
            </a:r>
            <a:r>
              <a:rPr lang="en-GB" sz="1200" b="0" dirty="0" err="1"/>
              <a:t>suis</a:t>
            </a:r>
            <a:r>
              <a:rPr lang="en-GB" sz="1200" b="0" dirty="0"/>
              <a:t> [beep].</a:t>
            </a:r>
          </a:p>
          <a:p>
            <a:pPr marL="228600" lvl="0" indent="-228600" algn="l" rtl="0">
              <a:spcBef>
                <a:spcPts val="0"/>
              </a:spcBef>
              <a:spcAft>
                <a:spcPts val="0"/>
              </a:spcAft>
              <a:buAutoNum type="arabicPeriod"/>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students decide what comes next. Remind them it is the presence or absence of a -t- or –s- sound that will give them this information – they won’t be able to tell the answer from the picture!</a:t>
            </a:r>
            <a:b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either write A or B OR for additional practice they transcribe the word in French.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 2</a:t>
            </a:r>
            <a:r>
              <a:rPr lang="en-GB" sz="1200" b="0" baseline="30000" dirty="0"/>
              <a:t>nd</a:t>
            </a:r>
            <a:r>
              <a:rPr lang="en-GB" sz="1200" b="0" dirty="0"/>
              <a:t> set of audio buttons to hear the full sentences.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 1:</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[grand].</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Il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[important].</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[perdue].</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amusant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9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[anglaise].</a:t>
            </a:r>
            <a:endParaRPr lang="en-GB" i="1"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lvl="0" indent="0" algn="l" rtl="0">
              <a:spcBef>
                <a:spcPts val="0"/>
              </a:spcBef>
              <a:spcAft>
                <a:spcPts val="0"/>
              </a:spcAft>
              <a:buNone/>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 1:</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grand.</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Il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important.</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perdue.</a:t>
            </a:r>
          </a:p>
          <a:p>
            <a:pPr marL="0" lvl="0" indent="0" algn="l" rtl="0">
              <a:spcBef>
                <a:spcPts val="0"/>
              </a:spcBef>
              <a:spcAft>
                <a:spcPts val="0"/>
              </a:spcAft>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sui</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amusant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9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anglaise.</a:t>
            </a:r>
            <a:endParaRPr lang="en-GB" i="1"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recap knowledge of SFC and </a:t>
            </a:r>
            <a:r>
              <a:rPr lang="en-GB" b="0" dirty="0" err="1"/>
              <a:t>Sfe</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information.</a:t>
            </a:r>
          </a:p>
          <a:p>
            <a:pPr marL="228600" lvl="0" indent="-228600" algn="l" rtl="0">
              <a:spcBef>
                <a:spcPts val="0"/>
              </a:spcBef>
              <a:spcAft>
                <a:spcPts val="0"/>
              </a:spcAft>
              <a:buAutoNum type="arabicPeriod"/>
            </a:pPr>
            <a:r>
              <a:rPr lang="en-GB" dirty="0"/>
              <a:t>Elicit the pronunciation of the words from pupils.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9491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the vocabulary and structures from this week’s learning.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Tell pupils this is a conversation on the first day of a new school year and the new class teacher is getting to know the class better. She has asked them to choose two adjectives to describe themselves.</a:t>
            </a:r>
            <a:br>
              <a:rPr lang="en-GB" b="0" dirty="0"/>
            </a:br>
            <a:r>
              <a:rPr lang="en-GB" b="0" dirty="0"/>
              <a:t>2. They try to write the French for the pink English prompts.</a:t>
            </a:r>
            <a:br>
              <a:rPr lang="en-GB" b="0" dirty="0"/>
            </a:br>
            <a:r>
              <a:rPr lang="en-GB" b="0" dirty="0"/>
              <a:t>3. Click to reveal the French words.</a:t>
            </a:r>
            <a:br>
              <a:rPr lang="en-GB" b="0" dirty="0"/>
            </a:br>
            <a:r>
              <a:rPr lang="en-GB" b="0" dirty="0"/>
              <a:t>4. Click the player to hear the conversation in full.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-Bonjour, Anne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-Bonjour, Madame.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es comment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suis intelligente et calme, Madame.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qui est Milo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-Bonjour, Madame ! Je suis ici. Je suis heureux et amusant.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-Odile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est absente, Madame.  Elle est malade, </a:t>
            </a:r>
            <a:r>
              <a:rPr kumimoji="0" lang="fr-FR"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aujourd</a:t>
            </a:r>
            <a:r>
              <a:rPr lang="fr-FR" sz="1200" dirty="0">
                <a:solidFill>
                  <a:srgbClr val="002060"/>
                </a:solidFill>
                <a:latin typeface="Century Gothic" panose="020B0502020202020204" pitchFamily="34" charset="0"/>
              </a:rPr>
              <a:t>’hui.</a:t>
            </a:r>
            <a:endPar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28434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0146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the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revisited set 1 are green and those from revisited set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1386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 (9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SFC and </a:t>
            </a:r>
            <a:r>
              <a:rPr lang="en-GB" b="0" dirty="0" err="1"/>
              <a:t>SFe</a:t>
            </a:r>
            <a:r>
              <a:rPr lang="en-GB" b="0" dirty="0"/>
              <a:t> in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[1/9]</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the word to hear it.</a:t>
            </a:r>
          </a:p>
          <a:p>
            <a:pPr marL="228600" lvl="0" indent="-228600" algn="l" rtl="0">
              <a:spcBef>
                <a:spcPts val="0"/>
              </a:spcBef>
              <a:spcAft>
                <a:spcPts val="0"/>
              </a:spcAft>
              <a:buAutoNum type="arabicPeriod"/>
            </a:pPr>
            <a:r>
              <a:rPr lang="en-GB" dirty="0"/>
              <a:t>Pupils respond SFC or </a:t>
            </a:r>
            <a:r>
              <a:rPr lang="en-GB" dirty="0" err="1"/>
              <a:t>SFe</a:t>
            </a:r>
            <a:r>
              <a:rPr lang="en-GB" dirty="0"/>
              <a:t>, depending on whether they hear the final consonant pronounced.</a:t>
            </a:r>
          </a:p>
          <a:p>
            <a:pPr marL="228600" lvl="0" indent="-228600" algn="l" rtl="0">
              <a:spcBef>
                <a:spcPts val="0"/>
              </a:spcBef>
              <a:spcAft>
                <a:spcPts val="0"/>
              </a:spcAft>
              <a:buAutoNum type="arabicPeriod"/>
            </a:pPr>
            <a:r>
              <a:rPr lang="en-GB" dirty="0"/>
              <a:t>Click on the rectangle shape to reveal the spelling of the word, with or without ‘e’ as the final letter.</a:t>
            </a:r>
          </a:p>
          <a:p>
            <a:pPr marL="228600" lvl="0" indent="-228600" algn="l" rtl="0">
              <a:spcBef>
                <a:spcPts val="0"/>
              </a:spcBef>
              <a:spcAft>
                <a:spcPts val="0"/>
              </a:spcAft>
              <a:buAutoNum type="arabicPeriod"/>
            </a:pPr>
            <a:r>
              <a:rPr lang="en-GB" dirty="0"/>
              <a:t>Repeat for items 2-9.</a:t>
            </a:r>
          </a:p>
          <a:p>
            <a:pPr marL="228600" lvl="0" indent="-228600" algn="l" rtl="0">
              <a:spcBef>
                <a:spcPts val="0"/>
              </a:spcBef>
              <a:spcAft>
                <a:spcPts val="0"/>
              </a:spcAft>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vocabulary or cognates</a:t>
            </a:r>
            <a:r>
              <a:rPr lang="en-GB" dirty="0"/>
              <a:t>:</a:t>
            </a:r>
            <a:br>
              <a:rPr lang="en-GB" dirty="0"/>
            </a:br>
            <a:r>
              <a:rPr lang="en-GB" dirty="0" err="1"/>
              <a:t>âne</a:t>
            </a:r>
            <a:r>
              <a:rPr lang="en-GB" dirty="0"/>
              <a:t> [&gt;5000] canard [&gt;5000] </a:t>
            </a:r>
            <a:r>
              <a:rPr lang="en-GB" dirty="0" err="1"/>
              <a:t>fouine</a:t>
            </a:r>
            <a:r>
              <a:rPr lang="en-GB" dirty="0"/>
              <a:t> [&gt;5000] </a:t>
            </a:r>
            <a:r>
              <a:rPr lang="en-GB" dirty="0" err="1"/>
              <a:t>loup</a:t>
            </a:r>
            <a:r>
              <a:rPr lang="en-GB" dirty="0"/>
              <a:t> [3927] </a:t>
            </a:r>
            <a:r>
              <a:rPr lang="en-GB" dirty="0" err="1"/>
              <a:t>pengouin</a:t>
            </a:r>
            <a:r>
              <a:rPr lang="en-GB" dirty="0"/>
              <a:t> [&gt;5000] perroquet [&gt;5000] </a:t>
            </a:r>
            <a:r>
              <a:rPr lang="en-GB" dirty="0" err="1"/>
              <a:t>renard</a:t>
            </a:r>
            <a:r>
              <a:rPr lang="en-GB" dirty="0"/>
              <a:t> [&gt;5000] singe [4739] taupe [&gt;5000] </a:t>
            </a:r>
            <a:br>
              <a:rPr lang="en-GB" dirty="0"/>
            </a:b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234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07157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795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924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020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Note</a:t>
            </a:r>
            <a:r>
              <a:rPr lang="en-GB" dirty="0"/>
              <a:t>: </a:t>
            </a:r>
            <a:r>
              <a:rPr lang="en-GB" i="1" dirty="0" err="1"/>
              <a:t>pingouin</a:t>
            </a:r>
            <a:r>
              <a:rPr lang="en-GB" dirty="0"/>
              <a:t> is a </a:t>
            </a:r>
            <a:r>
              <a:rPr lang="en-GB" i="1" dirty="0"/>
              <a:t>faux </a:t>
            </a:r>
            <a:r>
              <a:rPr lang="en-GB" i="1" dirty="0" err="1"/>
              <a:t>ami</a:t>
            </a:r>
            <a:r>
              <a:rPr lang="en-GB" i="1" dirty="0"/>
              <a:t> </a:t>
            </a:r>
            <a:r>
              <a:rPr lang="en-GB" dirty="0"/>
              <a:t>and means auk (a sea bird) in English.  The French for penguin is </a:t>
            </a:r>
            <a:r>
              <a:rPr lang="en-GB" i="1" dirty="0" err="1"/>
              <a:t>manchot</a:t>
            </a:r>
            <a:r>
              <a:rPr lang="en-GB" dirty="0"/>
              <a:t>. Click on the penguin picture to hear the word </a:t>
            </a:r>
            <a:r>
              <a:rPr lang="en-GB" dirty="0" err="1"/>
              <a:t>manchot</a:t>
            </a:r>
            <a:r>
              <a:rPr lang="en-GB" dirty="0"/>
              <a:t>.</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4066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[7/9]</a:t>
            </a:r>
            <a:endParaRPr lang="en-GB" dirty="0"/>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Note</a:t>
            </a:r>
            <a:r>
              <a:rPr lang="en-GB" dirty="0"/>
              <a:t>: </a:t>
            </a:r>
            <a:r>
              <a:rPr lang="en-GB" dirty="0" err="1"/>
              <a:t>fouine</a:t>
            </a:r>
            <a:r>
              <a:rPr lang="en-GB" dirty="0"/>
              <a:t> = weasel.</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0719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audio" Target="../media/audio12.wav"/><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7.jpg"/><Relationship Id="rId5" Type="http://schemas.openxmlformats.org/officeDocument/2006/relationships/audio" Target="../media/audio13.wav"/><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18.wav"/><Relationship Id="rId3" Type="http://schemas.openxmlformats.org/officeDocument/2006/relationships/audio" Target="../media/audio14.wav"/><Relationship Id="rId7" Type="http://schemas.openxmlformats.org/officeDocument/2006/relationships/image" Target="../media/image20.png"/><Relationship Id="rId12" Type="http://schemas.openxmlformats.org/officeDocument/2006/relationships/audio" Target="../media/audio17.wav"/><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9.gif"/><Relationship Id="rId11" Type="http://schemas.openxmlformats.org/officeDocument/2006/relationships/image" Target="../media/image23.svg"/><Relationship Id="rId5" Type="http://schemas.openxmlformats.org/officeDocument/2006/relationships/image" Target="../media/image18.gif"/><Relationship Id="rId10" Type="http://schemas.openxmlformats.org/officeDocument/2006/relationships/image" Target="../media/image22.png"/><Relationship Id="rId4" Type="http://schemas.openxmlformats.org/officeDocument/2006/relationships/audio" Target="../media/audio15.wav"/><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9.wav"/><Relationship Id="rId7" Type="http://schemas.openxmlformats.org/officeDocument/2006/relationships/audio" Target="../media/audio20.wav"/><Relationship Id="rId12"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1.png"/><Relationship Id="rId11" Type="http://schemas.openxmlformats.org/officeDocument/2006/relationships/image" Target="../media/image23.svg"/><Relationship Id="rId5" Type="http://schemas.openxmlformats.org/officeDocument/2006/relationships/image" Target="../media/image19.gif"/><Relationship Id="rId10" Type="http://schemas.openxmlformats.org/officeDocument/2006/relationships/image" Target="../media/image22.png"/><Relationship Id="rId4" Type="http://schemas.openxmlformats.org/officeDocument/2006/relationships/image" Target="../media/image18.gif"/><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gif"/><Relationship Id="rId7" Type="http://schemas.openxmlformats.org/officeDocument/2006/relationships/image" Target="../media/image21.png"/><Relationship Id="rId12" Type="http://schemas.openxmlformats.org/officeDocument/2006/relationships/audio" Target="../media/audio17.wav"/><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audio" Target="../media/audio22.wav"/><Relationship Id="rId11" Type="http://schemas.openxmlformats.org/officeDocument/2006/relationships/image" Target="../media/image23.svg"/><Relationship Id="rId5" Type="http://schemas.openxmlformats.org/officeDocument/2006/relationships/audio" Target="../media/audio21.wav"/><Relationship Id="rId10" Type="http://schemas.openxmlformats.org/officeDocument/2006/relationships/image" Target="../media/image22.png"/><Relationship Id="rId4" Type="http://schemas.openxmlformats.org/officeDocument/2006/relationships/image" Target="../media/image19.gif"/><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gif"/><Relationship Id="rId7" Type="http://schemas.openxmlformats.org/officeDocument/2006/relationships/audio" Target="../media/audio24.wav"/><Relationship Id="rId12" Type="http://schemas.openxmlformats.org/officeDocument/2006/relationships/audio" Target="../media/audio17.wav"/><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audio" Target="../media/audio23.wav"/><Relationship Id="rId11" Type="http://schemas.openxmlformats.org/officeDocument/2006/relationships/image" Target="../media/image23.sv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gif"/><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gif"/><Relationship Id="rId7" Type="http://schemas.openxmlformats.org/officeDocument/2006/relationships/image" Target="../media/image21.png"/><Relationship Id="rId12" Type="http://schemas.openxmlformats.org/officeDocument/2006/relationships/audio" Target="../media/audio17.wav"/><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audio" Target="../media/audio25.wav"/><Relationship Id="rId11" Type="http://schemas.openxmlformats.org/officeDocument/2006/relationships/image" Target="../media/image23.sv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gif"/><Relationship Id="rId9" Type="http://schemas.openxmlformats.org/officeDocument/2006/relationships/audio" Target="../media/audio26.wav"/></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3.svg"/><Relationship Id="rId3" Type="http://schemas.openxmlformats.org/officeDocument/2006/relationships/image" Target="../media/image18.gif"/><Relationship Id="rId7" Type="http://schemas.openxmlformats.org/officeDocument/2006/relationships/image" Target="../media/image24.png"/><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28.png"/><Relationship Id="rId11" Type="http://schemas.openxmlformats.org/officeDocument/2006/relationships/audio" Target="../media/audio27.wav"/><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19.gif"/><Relationship Id="rId9" Type="http://schemas.openxmlformats.org/officeDocument/2006/relationships/image" Target="../media/image29.png"/><Relationship Id="rId14" Type="http://schemas.openxmlformats.org/officeDocument/2006/relationships/audio" Target="../media/audio17.wav"/></Relationships>
</file>

<file path=ppt/slides/_rels/slide1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17.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23.svg"/><Relationship Id="rId5" Type="http://schemas.openxmlformats.org/officeDocument/2006/relationships/image" Target="../media/image18.gif"/><Relationship Id="rId10"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image" Target="../media/image36.gif"/><Relationship Id="rId26" Type="http://schemas.openxmlformats.org/officeDocument/2006/relationships/image" Target="../media/image5.gif"/><Relationship Id="rId3" Type="http://schemas.openxmlformats.org/officeDocument/2006/relationships/image" Target="../media/image7.png"/><Relationship Id="rId21" Type="http://schemas.openxmlformats.org/officeDocument/2006/relationships/image" Target="../media/image38.gif"/><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image" Target="../media/image35.gif"/><Relationship Id="rId25" Type="http://schemas.openxmlformats.org/officeDocument/2006/relationships/image" Target="../media/image42.gif"/><Relationship Id="rId2" Type="http://schemas.openxmlformats.org/officeDocument/2006/relationships/notesSlide" Target="../notesSlides/notesSlide19.xml"/><Relationship Id="rId16" Type="http://schemas.openxmlformats.org/officeDocument/2006/relationships/image" Target="../media/image34.gif"/><Relationship Id="rId20" Type="http://schemas.openxmlformats.org/officeDocument/2006/relationships/image" Target="../media/image37.gif"/><Relationship Id="rId29"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audio" Target="../media/audio35.wav"/><Relationship Id="rId24" Type="http://schemas.openxmlformats.org/officeDocument/2006/relationships/image" Target="../media/image41.gif"/><Relationship Id="rId5" Type="http://schemas.openxmlformats.org/officeDocument/2006/relationships/audio" Target="../media/audio29.wav"/><Relationship Id="rId15" Type="http://schemas.openxmlformats.org/officeDocument/2006/relationships/audio" Target="../media/audio39.wav"/><Relationship Id="rId23" Type="http://schemas.openxmlformats.org/officeDocument/2006/relationships/image" Target="../media/image40.gif"/><Relationship Id="rId28" Type="http://schemas.openxmlformats.org/officeDocument/2006/relationships/audio" Target="../media/audio40.wav"/><Relationship Id="rId10" Type="http://schemas.openxmlformats.org/officeDocument/2006/relationships/audio" Target="../media/audio34.wav"/><Relationship Id="rId19" Type="http://schemas.openxmlformats.org/officeDocument/2006/relationships/image" Target="../media/image4.gif"/><Relationship Id="rId31" Type="http://schemas.openxmlformats.org/officeDocument/2006/relationships/audio" Target="../media/audio41.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8.wav"/><Relationship Id="rId22" Type="http://schemas.openxmlformats.org/officeDocument/2006/relationships/image" Target="../media/image39.gif"/><Relationship Id="rId27" Type="http://schemas.openxmlformats.org/officeDocument/2006/relationships/image" Target="../media/image43.png"/><Relationship Id="rId30"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image" Target="../media/image44.png"/><Relationship Id="rId7" Type="http://schemas.openxmlformats.org/officeDocument/2006/relationships/image" Target="../media/image23.sv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45.gif"/><Relationship Id="rId4" Type="http://schemas.openxmlformats.org/officeDocument/2006/relationships/audio" Target="../media/audio42.wav"/></Relationships>
</file>

<file path=ppt/slides/_rels/slide21.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audio" Target="../media/audio55.wav"/><Relationship Id="rId18" Type="http://schemas.openxmlformats.org/officeDocument/2006/relationships/audio" Target="../media/audio60.wav"/><Relationship Id="rId26" Type="http://schemas.openxmlformats.org/officeDocument/2006/relationships/image" Target="../media/image47.png"/><Relationship Id="rId3" Type="http://schemas.openxmlformats.org/officeDocument/2006/relationships/audio" Target="../media/audio45.wav"/><Relationship Id="rId21" Type="http://schemas.openxmlformats.org/officeDocument/2006/relationships/audio" Target="../media/audio63.wav"/><Relationship Id="rId7" Type="http://schemas.openxmlformats.org/officeDocument/2006/relationships/audio" Target="../media/audio49.wav"/><Relationship Id="rId12" Type="http://schemas.openxmlformats.org/officeDocument/2006/relationships/audio" Target="../media/audio54.wav"/><Relationship Id="rId17" Type="http://schemas.openxmlformats.org/officeDocument/2006/relationships/audio" Target="../media/audio59.wav"/><Relationship Id="rId25" Type="http://schemas.openxmlformats.org/officeDocument/2006/relationships/image" Target="../media/image46.png"/><Relationship Id="rId2" Type="http://schemas.openxmlformats.org/officeDocument/2006/relationships/notesSlide" Target="../notesSlides/notesSlide22.xml"/><Relationship Id="rId16" Type="http://schemas.openxmlformats.org/officeDocument/2006/relationships/audio" Target="../media/audio58.wav"/><Relationship Id="rId20" Type="http://schemas.openxmlformats.org/officeDocument/2006/relationships/audio" Target="../media/audio62.wav"/><Relationship Id="rId29" Type="http://schemas.openxmlformats.org/officeDocument/2006/relationships/audio" Target="../media/audio43.wav"/><Relationship Id="rId1" Type="http://schemas.openxmlformats.org/officeDocument/2006/relationships/slideLayout" Target="../slideLayouts/slideLayout27.xml"/><Relationship Id="rId6" Type="http://schemas.openxmlformats.org/officeDocument/2006/relationships/audio" Target="../media/audio48.wav"/><Relationship Id="rId11" Type="http://schemas.openxmlformats.org/officeDocument/2006/relationships/audio" Target="../media/audio53.wav"/><Relationship Id="rId24" Type="http://schemas.openxmlformats.org/officeDocument/2006/relationships/image" Target="../media/image32.png"/><Relationship Id="rId5" Type="http://schemas.openxmlformats.org/officeDocument/2006/relationships/audio" Target="../media/audio47.wav"/><Relationship Id="rId15" Type="http://schemas.openxmlformats.org/officeDocument/2006/relationships/audio" Target="../media/audio57.wav"/><Relationship Id="rId23" Type="http://schemas.openxmlformats.org/officeDocument/2006/relationships/audio" Target="../media/audio65.wav"/><Relationship Id="rId28" Type="http://schemas.openxmlformats.org/officeDocument/2006/relationships/image" Target="../media/image49.png"/><Relationship Id="rId10" Type="http://schemas.openxmlformats.org/officeDocument/2006/relationships/audio" Target="../media/audio52.wav"/><Relationship Id="rId19" Type="http://schemas.openxmlformats.org/officeDocument/2006/relationships/audio" Target="../media/audio61.wav"/><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audio" Target="../media/audio56.wav"/><Relationship Id="rId22" Type="http://schemas.openxmlformats.org/officeDocument/2006/relationships/audio" Target="../media/audio64.wav"/><Relationship Id="rId27"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9.wav"/><Relationship Id="rId5" Type="http://schemas.openxmlformats.org/officeDocument/2006/relationships/image" Target="../media/image7.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1840F83D-ECF4-4730-B2FA-A8E59C86AECC}"/>
              </a:ext>
            </a:extLst>
          </p:cNvPr>
          <p:cNvSpPr txBox="1"/>
          <p:nvPr/>
        </p:nvSpPr>
        <p:spPr>
          <a:xfrm>
            <a:off x="9835662" y="6435969"/>
            <a:ext cx="2356338"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a:t>
            </a:r>
          </a:p>
        </p:txBody>
      </p:sp>
      <p:pic>
        <p:nvPicPr>
          <p:cNvPr id="10" name="Picture 9" descr="A chalkboard with a school bag and sunflowers&#10;&#10;Description automatically generated">
            <a:extLst>
              <a:ext uri="{FF2B5EF4-FFF2-40B4-BE49-F238E27FC236}">
                <a16:creationId xmlns:a16="http://schemas.microsoft.com/office/drawing/2014/main" id="{66181808-8A3C-49AE-B00C-54875F89F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56" y="1329775"/>
            <a:ext cx="4350241" cy="3072357"/>
          </a:xfrm>
          <a:prstGeom prst="rect">
            <a:avLst/>
          </a:prstGeom>
        </p:spPr>
      </p:pic>
      <p:sp>
        <p:nvSpPr>
          <p:cNvPr id="11" name="TextBox 10">
            <a:extLst>
              <a:ext uri="{FF2B5EF4-FFF2-40B4-BE49-F238E27FC236}">
                <a16:creationId xmlns:a16="http://schemas.microsoft.com/office/drawing/2014/main" id="{ACD9342D-39D9-4C5B-884F-8D976F0147B8}"/>
              </a:ext>
            </a:extLst>
          </p:cNvPr>
          <p:cNvSpPr txBox="1"/>
          <p:nvPr/>
        </p:nvSpPr>
        <p:spPr>
          <a:xfrm rot="20788556">
            <a:off x="581463" y="2204844"/>
            <a:ext cx="3188058" cy="646331"/>
          </a:xfrm>
          <a:prstGeom prst="rect">
            <a:avLst/>
          </a:prstGeom>
          <a:noFill/>
        </p:spPr>
        <p:txBody>
          <a:bodyPr wrap="square" rtlCol="0">
            <a:spAutoFit/>
          </a:bodyPr>
          <a:lstStyle/>
          <a:p>
            <a:pPr algn="ctr"/>
            <a:r>
              <a:rPr lang="en-GB" sz="3600" b="1" dirty="0">
                <a:solidFill>
                  <a:schemeClr val="bg1"/>
                </a:solidFill>
                <a:latin typeface="Segoe Print" panose="02000600000000000000" pitchFamily="2" charset="0"/>
              </a:rPr>
              <a:t>la </a:t>
            </a:r>
            <a:r>
              <a:rPr lang="en-GB" sz="3600" b="1" dirty="0" err="1">
                <a:solidFill>
                  <a:schemeClr val="bg1"/>
                </a:solidFill>
                <a:latin typeface="Segoe Print" panose="02000600000000000000" pitchFamily="2" charset="0"/>
              </a:rPr>
              <a:t>rentrée</a:t>
            </a:r>
            <a:endParaRPr lang="en-GB" sz="3600" b="1" dirty="0">
              <a:solidFill>
                <a:schemeClr val="bg1"/>
              </a:solidFill>
              <a:latin typeface="Segoe Print" panose="02000600000000000000" pitchFamily="2" charset="0"/>
            </a:endParaRPr>
          </a:p>
        </p:txBody>
      </p:sp>
      <p:sp>
        <p:nvSpPr>
          <p:cNvPr id="3" name="TextBox 2">
            <a:extLst>
              <a:ext uri="{FF2B5EF4-FFF2-40B4-BE49-F238E27FC236}">
                <a16:creationId xmlns:a16="http://schemas.microsoft.com/office/drawing/2014/main" id="{3D6E0090-B1EB-46BC-ABA3-9C4C1B03C270}"/>
              </a:ext>
            </a:extLst>
          </p:cNvPr>
          <p:cNvSpPr txBox="1"/>
          <p:nvPr/>
        </p:nvSpPr>
        <p:spPr>
          <a:xfrm>
            <a:off x="712929" y="3059668"/>
            <a:ext cx="2846070" cy="369332"/>
          </a:xfrm>
          <a:prstGeom prst="rect">
            <a:avLst/>
          </a:prstGeom>
          <a:noFill/>
        </p:spPr>
        <p:txBody>
          <a:bodyPr wrap="square" rtlCol="0">
            <a:spAutoFit/>
          </a:bodyPr>
          <a:lstStyle/>
          <a:p>
            <a:pPr algn="ctr"/>
            <a:r>
              <a:rPr lang="en-GB" dirty="0">
                <a:solidFill>
                  <a:schemeClr val="bg1"/>
                </a:solidFill>
                <a:latin typeface="Cavolini" panose="03000502040302020204" pitchFamily="66" charset="0"/>
                <a:cs typeface="Cavolini" panose="03000502040302020204" pitchFamily="66" charset="0"/>
              </a:rPr>
              <a:t>Back to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[8/9] </a:t>
            </a:r>
            <a:endParaRPr lang="en-GB" sz="3200" dirty="0"/>
          </a:p>
        </p:txBody>
      </p:sp>
      <p:sp>
        <p:nvSpPr>
          <p:cNvPr id="29" name="Google Shape;157;p2">
            <a:hlinkClick r:id="" action="ppaction://noaction">
              <a:snd r:embed="rId3" name="perroquet.wav"/>
            </a:hlinkClick>
            <a:extLst>
              <a:ext uri="{FF2B5EF4-FFF2-40B4-BE49-F238E27FC236}">
                <a16:creationId xmlns:a16="http://schemas.microsoft.com/office/drawing/2014/main" id="{9B70272F-EE6F-4C4A-9AC6-F2F58212900C}"/>
              </a:ext>
            </a:extLst>
          </p:cNvPr>
          <p:cNvSpPr txBox="1"/>
          <p:nvPr/>
        </p:nvSpPr>
        <p:spPr>
          <a:xfrm>
            <a:off x="2862809" y="4567858"/>
            <a:ext cx="5366791"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0" b="1" kern="0" dirty="0">
                <a:solidFill>
                  <a:srgbClr val="002060"/>
                </a:solidFill>
                <a:latin typeface="Century Gothic"/>
                <a:ea typeface="Century Gothic"/>
                <a:cs typeface="Century Gothic"/>
                <a:sym typeface="Century Gothic"/>
              </a:rPr>
              <a:t>perroquet </a:t>
            </a:r>
            <a:endParaRPr kumimoji="0" sz="80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7981996" y="4690900"/>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18671025-609D-4AAA-8457-7FCEA94E8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197" y="966743"/>
            <a:ext cx="2796801" cy="3916746"/>
          </a:xfrm>
          <a:prstGeom prst="rect">
            <a:avLst/>
          </a:prstGeom>
        </p:spPr>
      </p:pic>
      <p:pic>
        <p:nvPicPr>
          <p:cNvPr id="10" name="Picture 9" descr="Icon&#10;&#10;Description automatically generated">
            <a:extLst>
              <a:ext uri="{FF2B5EF4-FFF2-40B4-BE49-F238E27FC236}">
                <a16:creationId xmlns:a16="http://schemas.microsoft.com/office/drawing/2014/main" id="{E3DF0D09-D888-483A-BF0B-E1B53F65F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5D8B3422-1F92-44F5-A2C7-1C6CD3F8C923}"/>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1453213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[9/9] </a:t>
            </a:r>
            <a:endParaRPr lang="en-GB" sz="3200" dirty="0"/>
          </a:p>
        </p:txBody>
      </p:sp>
      <p:sp>
        <p:nvSpPr>
          <p:cNvPr id="29" name="Google Shape;157;p2">
            <a:hlinkClick r:id="" action="ppaction://noaction">
              <a:snd r:embed="rId3" name="ane.wav"/>
            </a:hlinkClick>
            <a:extLst>
              <a:ext uri="{FF2B5EF4-FFF2-40B4-BE49-F238E27FC236}">
                <a16:creationId xmlns:a16="http://schemas.microsoft.com/office/drawing/2014/main" id="{9B70272F-EE6F-4C4A-9AC6-F2F58212900C}"/>
              </a:ext>
            </a:extLst>
          </p:cNvPr>
          <p:cNvSpPr txBox="1"/>
          <p:nvPr/>
        </p:nvSpPr>
        <p:spPr>
          <a:xfrm>
            <a:off x="2862809" y="4567858"/>
            <a:ext cx="5366791"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0" b="1" kern="0" dirty="0" err="1">
                <a:solidFill>
                  <a:srgbClr val="002060"/>
                </a:solidFill>
                <a:latin typeface="Century Gothic"/>
                <a:ea typeface="Century Gothic"/>
                <a:cs typeface="Century Gothic"/>
                <a:sym typeface="Century Gothic"/>
              </a:rPr>
              <a:t>âne</a:t>
            </a:r>
            <a:r>
              <a:rPr lang="en-GB" sz="8000" b="1" kern="0" dirty="0">
                <a:solidFill>
                  <a:srgbClr val="002060"/>
                </a:solidFill>
                <a:latin typeface="Century Gothic"/>
                <a:ea typeface="Century Gothic"/>
                <a:cs typeface="Century Gothic"/>
                <a:sym typeface="Century Gothic"/>
              </a:rPr>
              <a:t> </a:t>
            </a:r>
            <a:endParaRPr kumimoji="0" sz="80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5817020" y="4690900"/>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97E95D05-3A48-425C-9AE0-513C8C8F9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894" y="966743"/>
            <a:ext cx="5238211" cy="3492140"/>
          </a:xfrm>
          <a:prstGeom prst="rect">
            <a:avLst/>
          </a:prstGeom>
        </p:spPr>
      </p:pic>
      <p:grpSp>
        <p:nvGrpSpPr>
          <p:cNvPr id="4" name="Group 3">
            <a:extLst>
              <a:ext uri="{FF2B5EF4-FFF2-40B4-BE49-F238E27FC236}">
                <a16:creationId xmlns:a16="http://schemas.microsoft.com/office/drawing/2014/main" id="{143738E6-7F80-438B-B3A0-958E062D4195}"/>
              </a:ext>
            </a:extLst>
          </p:cNvPr>
          <p:cNvGrpSpPr/>
          <p:nvPr/>
        </p:nvGrpSpPr>
        <p:grpSpPr>
          <a:xfrm>
            <a:off x="7678272" y="2290143"/>
            <a:ext cx="4437420" cy="3601114"/>
            <a:chOff x="7678272" y="2290143"/>
            <a:chExt cx="4437420" cy="3601114"/>
          </a:xfrm>
        </p:grpSpPr>
        <p:sp>
          <p:nvSpPr>
            <p:cNvPr id="14" name="Speech Bubble: Rectangle with Corners Rounded 13">
              <a:extLst>
                <a:ext uri="{FF2B5EF4-FFF2-40B4-BE49-F238E27FC236}">
                  <a16:creationId xmlns:a16="http://schemas.microsoft.com/office/drawing/2014/main" id="{981FF288-E048-4136-9092-03BB0F2AAC34}"/>
                </a:ext>
              </a:extLst>
            </p:cNvPr>
            <p:cNvSpPr/>
            <p:nvPr/>
          </p:nvSpPr>
          <p:spPr>
            <a:xfrm>
              <a:off x="7678272" y="2290143"/>
              <a:ext cx="4437420" cy="3601114"/>
            </a:xfrm>
            <a:prstGeom prst="wedgeRoundRectCallout">
              <a:avLst>
                <a:gd name="adj1" fmla="val -71977"/>
                <a:gd name="adj2" fmla="val -22702"/>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latin typeface="Century Gothic" panose="020B0502020202020204" pitchFamily="34" charset="0"/>
                </a:rPr>
                <a:t>There are some exceptions to SFC. </a:t>
              </a:r>
              <a:br>
                <a:rPr lang="en-GB" sz="2400" dirty="0">
                  <a:latin typeface="Century Gothic" panose="020B0502020202020204" pitchFamily="34" charset="0"/>
                </a:rPr>
              </a:br>
              <a:r>
                <a:rPr lang="en-GB" sz="2400" b="1" dirty="0">
                  <a:latin typeface="Century Gothic" panose="020B0502020202020204" pitchFamily="34" charset="0"/>
                </a:rPr>
                <a:t>un</a:t>
              </a:r>
              <a:r>
                <a:rPr lang="en-GB" sz="2400" dirty="0">
                  <a:latin typeface="Century Gothic" panose="020B0502020202020204" pitchFamily="34" charset="0"/>
                </a:rPr>
                <a:t> </a:t>
              </a:r>
              <a:r>
                <a:rPr lang="en-GB" sz="2400" b="1" dirty="0">
                  <a:latin typeface="Century Gothic" panose="020B0502020202020204" pitchFamily="34" charset="0"/>
                </a:rPr>
                <a:t>ours</a:t>
              </a:r>
              <a:r>
                <a:rPr lang="en-GB" sz="2400" dirty="0">
                  <a:latin typeface="Century Gothic" panose="020B0502020202020204" pitchFamily="34" charset="0"/>
                </a:rPr>
                <a:t> = a bear</a:t>
              </a:r>
              <a:br>
                <a:rPr lang="en-GB" sz="2400" dirty="0">
                  <a:latin typeface="Century Gothic" panose="020B0502020202020204" pitchFamily="34" charset="0"/>
                </a:rPr>
              </a:br>
              <a:r>
                <a:rPr lang="en-GB" sz="2400" dirty="0">
                  <a:latin typeface="Century Gothic" panose="020B0502020202020204" pitchFamily="34" charset="0"/>
                </a:rPr>
                <a:t>You </a:t>
              </a:r>
              <a:r>
                <a:rPr lang="en-GB" sz="2400" b="1" i="1" dirty="0">
                  <a:latin typeface="Century Gothic" panose="020B0502020202020204" pitchFamily="34" charset="0"/>
                </a:rPr>
                <a:t>do</a:t>
              </a:r>
              <a:r>
                <a:rPr lang="en-GB" sz="2400" dirty="0">
                  <a:latin typeface="Century Gothic" panose="020B0502020202020204" pitchFamily="34" charset="0"/>
                </a:rPr>
                <a:t> pronounce the ‘s’!</a:t>
              </a:r>
            </a:p>
          </p:txBody>
        </p:sp>
        <p:pic>
          <p:nvPicPr>
            <p:cNvPr id="12" name="Picture 11" descr="A picture containing grass, outdoor, brown, field&#10;&#10;Description automatically generated">
              <a:hlinkClick r:id="" action="ppaction://noaction">
                <a:snd r:embed="rId5" name="ours.wav"/>
              </a:hlinkClick>
              <a:extLst>
                <a:ext uri="{FF2B5EF4-FFF2-40B4-BE49-F238E27FC236}">
                  <a16:creationId xmlns:a16="http://schemas.microsoft.com/office/drawing/2014/main" id="{D91E780C-0D71-44AE-9B65-0C2B32BA3D8B}"/>
                </a:ext>
              </a:extLst>
            </p:cNvPr>
            <p:cNvPicPr>
              <a:picLocks noChangeAspect="1"/>
            </p:cNvPicPr>
            <p:nvPr/>
          </p:nvPicPr>
          <p:blipFill rotWithShape="1">
            <a:blip r:embed="rId6">
              <a:extLst>
                <a:ext uri="{28A0092B-C50C-407E-A947-70E740481C1C}">
                  <a14:useLocalDpi xmlns:a14="http://schemas.microsoft.com/office/drawing/2010/main" val="0"/>
                </a:ext>
              </a:extLst>
            </a:blip>
            <a:srcRect l="23953" t="11392" b="6402"/>
            <a:stretch/>
          </p:blipFill>
          <p:spPr>
            <a:xfrm>
              <a:off x="8909112" y="4091820"/>
              <a:ext cx="2345684" cy="1690416"/>
            </a:xfrm>
            <a:prstGeom prst="rect">
              <a:avLst/>
            </a:prstGeom>
            <a:ln w="38100">
              <a:solidFill>
                <a:schemeClr val="bg1"/>
              </a:solidFill>
            </a:ln>
            <a:effectLst>
              <a:outerShdw blurRad="50800" dist="38100" dir="5400000" algn="t" rotWithShape="0">
                <a:prstClr val="black">
                  <a:alpha val="40000"/>
                </a:prstClr>
              </a:outerShdw>
            </a:effectLst>
          </p:spPr>
        </p:pic>
      </p:grpSp>
      <p:pic>
        <p:nvPicPr>
          <p:cNvPr id="13" name="Picture 12" descr="Icon&#10;&#10;Description automatically generated">
            <a:extLst>
              <a:ext uri="{FF2B5EF4-FFF2-40B4-BE49-F238E27FC236}">
                <a16:creationId xmlns:a16="http://schemas.microsoft.com/office/drawing/2014/main" id="{2EB75ACC-741B-4A48-8A39-1ED15045A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5" name="Title 1">
            <a:extLst>
              <a:ext uri="{FF2B5EF4-FFF2-40B4-BE49-F238E27FC236}">
                <a16:creationId xmlns:a16="http://schemas.microsoft.com/office/drawing/2014/main" id="{D25B60C6-C31A-451F-933D-E5650BEAB2CA}"/>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28523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608972" y="139624"/>
            <a:ext cx="10515600" cy="456222"/>
          </a:xfrm>
        </p:spPr>
        <p:txBody>
          <a:bodyPr>
            <a:normAutofit fontScale="90000"/>
          </a:bodyPr>
          <a:lstStyle/>
          <a:p>
            <a:r>
              <a:rPr lang="fr-FR" sz="3200" b="1" dirty="0">
                <a:solidFill>
                  <a:srgbClr val="002060"/>
                </a:solidFill>
                <a:latin typeface="Century Gothic"/>
                <a:ea typeface="Century Gothic"/>
                <a:cs typeface="Century Gothic"/>
                <a:sym typeface="Century Gothic"/>
              </a:rPr>
              <a:t>Follow up 2:</a:t>
            </a:r>
            <a:endParaRPr lang="en-GB" sz="3200" dirty="0"/>
          </a:p>
        </p:txBody>
      </p:sp>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hlinkClick r:id="" action="ppaction://noaction">
              <a:snd r:embed="rId3" name="Soura_line_1.wav"/>
            </a:hlinkClick>
            <a:extLst>
              <a:ext uri="{FF2B5EF4-FFF2-40B4-BE49-F238E27FC236}">
                <a16:creationId xmlns:a16="http://schemas.microsoft.com/office/drawing/2014/main" id="{2AD60E7C-9331-450C-A3B4-EC8E2FFDC6C0}"/>
              </a:ext>
            </a:extLst>
          </p:cNvPr>
          <p:cNvSpPr txBox="1"/>
          <p:nvPr/>
        </p:nvSpPr>
        <p:spPr>
          <a:xfrm>
            <a:off x="243750" y="2177368"/>
            <a:ext cx="61199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C‘est le premier jour à l‘école pour Soura la souris.</a:t>
            </a: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oogle Shape;158;p2">
            <a:hlinkClick r:id="" action="ppaction://noaction">
              <a:snd r:embed="rId4" name="Add_W1F_1.2.wav"/>
            </a:hlinkClick>
            <a:extLst>
              <a:ext uri="{FF2B5EF4-FFF2-40B4-BE49-F238E27FC236}">
                <a16:creationId xmlns:a16="http://schemas.microsoft.com/office/drawing/2014/main" id="{34845478-FF79-48FD-8AD4-D748362EABB3}"/>
              </a:ext>
            </a:extLst>
          </p:cNvPr>
          <p:cNvSpPr txBox="1"/>
          <p:nvPr/>
        </p:nvSpPr>
        <p:spPr>
          <a:xfrm>
            <a:off x="114860" y="608524"/>
            <a:ext cx="1092699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Eugénie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inquiète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Demain</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elle</a:t>
            </a:r>
            <a:r>
              <a:rPr lang="en-GB" sz="2400" kern="0" dirty="0">
                <a:solidFill>
                  <a:srgbClr val="002060"/>
                </a:solidFill>
                <a:latin typeface="Century Gothic"/>
                <a:ea typeface="Century Gothic"/>
                <a:cs typeface="Century Gothic"/>
                <a:sym typeface="Century Gothic"/>
              </a:rPr>
              <a:t> commence </a:t>
            </a:r>
            <a:r>
              <a:rPr lang="en-GB" sz="2400" kern="0" dirty="0" err="1">
                <a:solidFill>
                  <a:srgbClr val="002060"/>
                </a:solidFill>
                <a:latin typeface="Century Gothic"/>
                <a:ea typeface="Century Gothic"/>
                <a:cs typeface="Century Gothic"/>
                <a:sym typeface="Century Gothic"/>
              </a:rPr>
              <a:t>l’école</a:t>
            </a:r>
            <a:r>
              <a:rPr lang="en-GB" sz="2400" kern="0" dirty="0">
                <a:solidFill>
                  <a:srgbClr val="002060"/>
                </a:solidFill>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5"/>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6"/>
          <a:stretch>
            <a:fillRect/>
          </a:stretch>
        </p:blipFill>
        <p:spPr>
          <a:xfrm>
            <a:off x="11260298" y="5196052"/>
            <a:ext cx="1062688" cy="1661948"/>
          </a:xfrm>
          <a:prstGeom prst="rect">
            <a:avLst/>
          </a:prstGeom>
        </p:spPr>
      </p:pic>
      <p:sp>
        <p:nvSpPr>
          <p:cNvPr id="24" name="TextBox 23">
            <a:extLst>
              <a:ext uri="{FF2B5EF4-FFF2-40B4-BE49-F238E27FC236}">
                <a16:creationId xmlns:a16="http://schemas.microsoft.com/office/drawing/2014/main" id="{341F3A3D-DFA6-4419-8CC5-6198BFBB2912}"/>
              </a:ext>
            </a:extLst>
          </p:cNvPr>
          <p:cNvSpPr txBox="1"/>
          <p:nvPr/>
        </p:nvSpPr>
        <p:spPr>
          <a:xfrm>
            <a:off x="6363726" y="2171586"/>
            <a:ext cx="566161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Soura the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mouse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is spending her first day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school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feels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alone</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lost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very     worried</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looks for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friend</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20" name="Picture 19" descr="Icon&#10;&#10;Description automatically generated">
            <a:extLst>
              <a:ext uri="{FF2B5EF4-FFF2-40B4-BE49-F238E27FC236}">
                <a16:creationId xmlns:a16="http://schemas.microsoft.com/office/drawing/2014/main" id="{0C29D8B3-B3BA-4143-9414-FE702428178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2" name="Title 2">
            <a:extLst>
              <a:ext uri="{FF2B5EF4-FFF2-40B4-BE49-F238E27FC236}">
                <a16:creationId xmlns:a16="http://schemas.microsoft.com/office/drawing/2014/main" id="{828416D7-AE16-44B0-A741-A2D32090C11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9" name="Speech Bubble: Rectangle with Corners Rounded 8">
            <a:hlinkClick r:id="" action="ppaction://noaction">
              <a:snd r:embed="rId8" name="Soura_line_2.wav"/>
            </a:hlinkClick>
            <a:extLst>
              <a:ext uri="{FF2B5EF4-FFF2-40B4-BE49-F238E27FC236}">
                <a16:creationId xmlns:a16="http://schemas.microsoft.com/office/drawing/2014/main" id="{DB7476EE-DEE9-4F89-B0D7-B77867808AF3}"/>
              </a:ext>
            </a:extLst>
          </p:cNvPr>
          <p:cNvSpPr/>
          <p:nvPr/>
        </p:nvSpPr>
        <p:spPr>
          <a:xfrm>
            <a:off x="2387484" y="2820635"/>
            <a:ext cx="3563816" cy="2243734"/>
          </a:xfrm>
          <a:prstGeom prst="wedgeRoundRectCallout">
            <a:avLst>
              <a:gd name="adj1" fmla="val -57798"/>
              <a:gd name="adj2" fmla="val 2749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Oh ! 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seule</a:t>
            </a:r>
            <a:r>
              <a:rPr lang="en-GB" sz="2400" dirty="0">
                <a:solidFill>
                  <a:schemeClr val="bg1"/>
                </a:solidFill>
                <a:latin typeface="Century Gothic" panose="020B0502020202020204" pitchFamily="34" charset="0"/>
              </a:rPr>
              <a:t>.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perdue.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très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inquiète</a:t>
            </a:r>
            <a:r>
              <a:rPr lang="en-GB" sz="2400" dirty="0">
                <a:solidFill>
                  <a:schemeClr val="bg1"/>
                </a:solidFill>
                <a:latin typeface="Century Gothic" panose="020B0502020202020204" pitchFamily="34" charset="0"/>
              </a:rPr>
              <a:t>.  Je </a:t>
            </a:r>
            <a:r>
              <a:rPr lang="en-GB" sz="2400" dirty="0" err="1">
                <a:solidFill>
                  <a:schemeClr val="bg1"/>
                </a:solidFill>
                <a:latin typeface="Century Gothic" panose="020B0502020202020204" pitchFamily="34" charset="0"/>
              </a:rPr>
              <a:t>cherche</a:t>
            </a:r>
            <a:r>
              <a:rPr lang="en-GB" sz="2400" dirty="0">
                <a:solidFill>
                  <a:schemeClr val="bg1"/>
                </a:solidFill>
                <a:latin typeface="Century Gothic" panose="020B0502020202020204" pitchFamily="34" charset="0"/>
              </a:rPr>
              <a:t> un </a:t>
            </a:r>
            <a:r>
              <a:rPr lang="en-GB" sz="2400" dirty="0" err="1">
                <a:solidFill>
                  <a:schemeClr val="bg1"/>
                </a:solidFill>
                <a:latin typeface="Century Gothic" panose="020B0502020202020204" pitchFamily="34" charset="0"/>
              </a:rPr>
              <a:t>ami</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ou</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une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amie</a:t>
            </a:r>
            <a:r>
              <a:rPr lang="en-GB" sz="2400" dirty="0">
                <a:solidFill>
                  <a:schemeClr val="bg1"/>
                </a:solidFill>
                <a:latin typeface="Century Gothic" panose="020B0502020202020204" pitchFamily="34" charset="0"/>
              </a:rPr>
              <a:t>.</a:t>
            </a:r>
          </a:p>
        </p:txBody>
      </p:sp>
      <p:sp>
        <p:nvSpPr>
          <p:cNvPr id="10" name="Flowchart: Delay 9">
            <a:extLst>
              <a:ext uri="{FF2B5EF4-FFF2-40B4-BE49-F238E27FC236}">
                <a16:creationId xmlns:a16="http://schemas.microsoft.com/office/drawing/2014/main" id="{F14397D1-A57E-43C3-924E-1EFF71EEE67E}"/>
              </a:ext>
            </a:extLst>
          </p:cNvPr>
          <p:cNvSpPr/>
          <p:nvPr/>
        </p:nvSpPr>
        <p:spPr>
          <a:xfrm rot="16200000">
            <a:off x="210395" y="3398961"/>
            <a:ext cx="2074984" cy="1753995"/>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Icon&#10;&#10;Description automatically generated">
            <a:extLst>
              <a:ext uri="{FF2B5EF4-FFF2-40B4-BE49-F238E27FC236}">
                <a16:creationId xmlns:a16="http://schemas.microsoft.com/office/drawing/2014/main" id="{773D435A-78D6-46C6-A623-B05D0EE5E9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450" y="4275958"/>
            <a:ext cx="1331304" cy="1577842"/>
          </a:xfrm>
          <a:prstGeom prst="rect">
            <a:avLst/>
          </a:prstGeom>
        </p:spPr>
      </p:pic>
      <p:sp>
        <p:nvSpPr>
          <p:cNvPr id="29" name="Rectangle 28">
            <a:extLst>
              <a:ext uri="{FF2B5EF4-FFF2-40B4-BE49-F238E27FC236}">
                <a16:creationId xmlns:a16="http://schemas.microsoft.com/office/drawing/2014/main" id="{A1437B52-1DC2-4A42-B790-7A8198213C59}"/>
              </a:ext>
            </a:extLst>
          </p:cNvPr>
          <p:cNvSpPr/>
          <p:nvPr/>
        </p:nvSpPr>
        <p:spPr>
          <a:xfrm>
            <a:off x="702450" y="4275958"/>
            <a:ext cx="1331304" cy="1037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B24D2AE0-E0B6-43B2-BC96-1CC20DBFC229}"/>
              </a:ext>
            </a:extLst>
          </p:cNvPr>
          <p:cNvSpPr/>
          <p:nvPr/>
        </p:nvSpPr>
        <p:spPr>
          <a:xfrm>
            <a:off x="7901354" y="2171586"/>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1" name="Rectangle: Rounded Corners 30">
            <a:extLst>
              <a:ext uri="{FF2B5EF4-FFF2-40B4-BE49-F238E27FC236}">
                <a16:creationId xmlns:a16="http://schemas.microsoft.com/office/drawing/2014/main" id="{ACED68F7-9B89-46A6-B575-43C809F6A5A1}"/>
              </a:ext>
            </a:extLst>
          </p:cNvPr>
          <p:cNvSpPr/>
          <p:nvPr/>
        </p:nvSpPr>
        <p:spPr>
          <a:xfrm>
            <a:off x="7491047" y="2624700"/>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2" name="Rectangle: Rounded Corners 31">
            <a:extLst>
              <a:ext uri="{FF2B5EF4-FFF2-40B4-BE49-F238E27FC236}">
                <a16:creationId xmlns:a16="http://schemas.microsoft.com/office/drawing/2014/main" id="{C009BB57-5B45-4D95-B2E8-82E99A53B332}"/>
              </a:ext>
            </a:extLst>
          </p:cNvPr>
          <p:cNvSpPr/>
          <p:nvPr/>
        </p:nvSpPr>
        <p:spPr>
          <a:xfrm>
            <a:off x="7806493" y="3277314"/>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33" name="Rectangle: Rounded Corners 32">
            <a:extLst>
              <a:ext uri="{FF2B5EF4-FFF2-40B4-BE49-F238E27FC236}">
                <a16:creationId xmlns:a16="http://schemas.microsoft.com/office/drawing/2014/main" id="{4CE1ED92-588F-491E-86F2-829031BFB605}"/>
              </a:ext>
            </a:extLst>
          </p:cNvPr>
          <p:cNvSpPr/>
          <p:nvPr/>
        </p:nvSpPr>
        <p:spPr>
          <a:xfrm>
            <a:off x="8790249" y="3277314"/>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4" name="Rectangle: Rounded Corners 33">
            <a:extLst>
              <a:ext uri="{FF2B5EF4-FFF2-40B4-BE49-F238E27FC236}">
                <a16:creationId xmlns:a16="http://schemas.microsoft.com/office/drawing/2014/main" id="{F0F830FB-07B5-4EBD-897A-E8BC644077DF}"/>
              </a:ext>
            </a:extLst>
          </p:cNvPr>
          <p:cNvSpPr/>
          <p:nvPr/>
        </p:nvSpPr>
        <p:spPr>
          <a:xfrm>
            <a:off x="6271261" y="3651338"/>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5" name="Rectangle: Rounded Corners 34">
            <a:extLst>
              <a:ext uri="{FF2B5EF4-FFF2-40B4-BE49-F238E27FC236}">
                <a16:creationId xmlns:a16="http://schemas.microsoft.com/office/drawing/2014/main" id="{FDE00936-E3C0-4778-9911-CC2D738CBD7C}"/>
              </a:ext>
            </a:extLst>
          </p:cNvPr>
          <p:cNvSpPr/>
          <p:nvPr/>
        </p:nvSpPr>
        <p:spPr>
          <a:xfrm>
            <a:off x="7509977" y="3662301"/>
            <a:ext cx="1119027"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6" name="Rectangle: Rounded Corners 35">
            <a:extLst>
              <a:ext uri="{FF2B5EF4-FFF2-40B4-BE49-F238E27FC236}">
                <a16:creationId xmlns:a16="http://schemas.microsoft.com/office/drawing/2014/main" id="{D086A457-5610-45A6-9748-4DB354C0F65C}"/>
              </a:ext>
            </a:extLst>
          </p:cNvPr>
          <p:cNvSpPr/>
          <p:nvPr/>
        </p:nvSpPr>
        <p:spPr>
          <a:xfrm>
            <a:off x="7067568" y="4360266"/>
            <a:ext cx="126060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7" name="Rectangle: Rounded Corners 36">
            <a:extLst>
              <a:ext uri="{FF2B5EF4-FFF2-40B4-BE49-F238E27FC236}">
                <a16:creationId xmlns:a16="http://schemas.microsoft.com/office/drawing/2014/main" id="{E12A684C-FBF0-4804-B997-9E0ABDA5D70E}"/>
              </a:ext>
            </a:extLst>
          </p:cNvPr>
          <p:cNvSpPr/>
          <p:nvPr/>
        </p:nvSpPr>
        <p:spPr>
          <a:xfrm>
            <a:off x="8672854" y="4375490"/>
            <a:ext cx="1131661"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8" name="Google Shape;167;p2">
            <a:extLst>
              <a:ext uri="{FF2B5EF4-FFF2-40B4-BE49-F238E27FC236}">
                <a16:creationId xmlns:a16="http://schemas.microsoft.com/office/drawing/2014/main" id="{68D0DFD7-0FD7-41A3-A566-20300F04F08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7F848832-59B1-4D73-9CAC-4384DD47E4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78275" y="-70136"/>
            <a:ext cx="914400" cy="914400"/>
          </a:xfrm>
          <a:prstGeom prst="rect">
            <a:avLst/>
          </a:prstGeom>
        </p:spPr>
      </p:pic>
      <p:sp>
        <p:nvSpPr>
          <p:cNvPr id="39" name="Speech Bubble: Rectangle with Corners Rounded 38">
            <a:hlinkClick r:id="" action="ppaction://noaction">
              <a:snd r:embed="rId12" name="4_1.wav"/>
            </a:hlinkClick>
            <a:extLst>
              <a:ext uri="{FF2B5EF4-FFF2-40B4-BE49-F238E27FC236}">
                <a16:creationId xmlns:a16="http://schemas.microsoft.com/office/drawing/2014/main" id="{678720A9-C2FF-411F-820F-32527E65BA38}"/>
              </a:ext>
            </a:extLst>
          </p:cNvPr>
          <p:cNvSpPr/>
          <p:nvPr/>
        </p:nvSpPr>
        <p:spPr>
          <a:xfrm>
            <a:off x="3729461" y="42398"/>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
        <p:nvSpPr>
          <p:cNvPr id="41" name="TextBox 40">
            <a:hlinkClick r:id="" action="ppaction://noaction">
              <a:snd r:embed="rId13" name="Add_W1F_1.3.wav"/>
            </a:hlinkClick>
            <a:extLst>
              <a:ext uri="{FF2B5EF4-FFF2-40B4-BE49-F238E27FC236}">
                <a16:creationId xmlns:a16="http://schemas.microsoft.com/office/drawing/2014/main" id="{99F63BA8-8387-40EC-9F06-7BB937516532}"/>
              </a:ext>
            </a:extLst>
          </p:cNvPr>
          <p:cNvSpPr txBox="1"/>
          <p:nvPr/>
        </p:nvSpPr>
        <p:spPr>
          <a:xfrm>
            <a:off x="137698" y="990634"/>
            <a:ext cx="6161566" cy="461665"/>
          </a:xfrm>
          <a:prstGeom prst="rect">
            <a:avLst/>
          </a:prstGeom>
          <a:noFill/>
        </p:spPr>
        <p:txBody>
          <a:bodyPr wrap="square">
            <a:spAutoFit/>
          </a:bodyPr>
          <a:lstStyle/>
          <a:p>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Léa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une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histoire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pour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sœur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lang="en-GB" dirty="0"/>
          </a:p>
        </p:txBody>
      </p:sp>
    </p:spTree>
    <p:extLst>
      <p:ext uri="{BB962C8B-B14F-4D97-AF65-F5344CB8AC3E}">
        <p14:creationId xmlns:p14="http://schemas.microsoft.com/office/powerpoint/2010/main" val="34015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hlinkClick r:id="" action="ppaction://noaction">
              <a:snd r:embed="rId3" name="Soura_line_3.wav"/>
            </a:hlinkClick>
            <a:extLst>
              <a:ext uri="{FF2B5EF4-FFF2-40B4-BE49-F238E27FC236}">
                <a16:creationId xmlns:a16="http://schemas.microsoft.com/office/drawing/2014/main" id="{2AD60E7C-9331-450C-A3B4-EC8E2FFDC6C0}"/>
              </a:ext>
            </a:extLst>
          </p:cNvPr>
          <p:cNvSpPr txBox="1"/>
          <p:nvPr/>
        </p:nvSpPr>
        <p:spPr>
          <a:xfrm>
            <a:off x="148073" y="2562324"/>
            <a:ext cx="6119976" cy="461665"/>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Salut ! Je suis Laurent » dit un serpent.</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4"/>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5"/>
          <a:stretch>
            <a:fillRect/>
          </a:stretch>
        </p:blipFill>
        <p:spPr>
          <a:xfrm>
            <a:off x="11260298" y="5196052"/>
            <a:ext cx="1062688" cy="1661948"/>
          </a:xfrm>
          <a:prstGeom prst="rect">
            <a:avLst/>
          </a:prstGeom>
        </p:spPr>
      </p:pic>
      <p:sp>
        <p:nvSpPr>
          <p:cNvPr id="24" name="TextBox 23">
            <a:extLst>
              <a:ext uri="{FF2B5EF4-FFF2-40B4-BE49-F238E27FC236}">
                <a16:creationId xmlns:a16="http://schemas.microsoft.com/office/drawing/2014/main" id="{341F3A3D-DFA6-4419-8CC5-6198BFBB2912}"/>
              </a:ext>
            </a:extLst>
          </p:cNvPr>
          <p:cNvSpPr txBox="1"/>
          <p:nvPr/>
        </p:nvSpPr>
        <p:spPr>
          <a:xfrm>
            <a:off x="6382315" y="2594175"/>
            <a:ext cx="56616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snake</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says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b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Soura says he is really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different</a:t>
            </a:r>
            <a: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br>
              <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endParaRPr kumimoji="0" lang="de-DE"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pic>
        <p:nvPicPr>
          <p:cNvPr id="22" name="Picture 21" descr="Icon&#10;&#10;Description automatically generated">
            <a:extLst>
              <a:ext uri="{FF2B5EF4-FFF2-40B4-BE49-F238E27FC236}">
                <a16:creationId xmlns:a16="http://schemas.microsoft.com/office/drawing/2014/main" id="{77AEF10C-F99C-448F-8A13-ADFD8BAF4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645886">
            <a:off x="635888" y="4524530"/>
            <a:ext cx="1331304" cy="1577842"/>
          </a:xfrm>
          <a:prstGeom prst="rect">
            <a:avLst/>
          </a:prstGeom>
        </p:spPr>
      </p:pic>
      <p:sp>
        <p:nvSpPr>
          <p:cNvPr id="27" name="TextBox 26">
            <a:hlinkClick r:id="" action="ppaction://noaction">
              <a:snd r:embed="rId7" name="Soura_line_4.wav"/>
            </a:hlinkClick>
            <a:extLst>
              <a:ext uri="{FF2B5EF4-FFF2-40B4-BE49-F238E27FC236}">
                <a16:creationId xmlns:a16="http://schemas.microsoft.com/office/drawing/2014/main" id="{A0DAAF0C-9338-4AA0-A9A8-096143C87088}"/>
              </a:ext>
            </a:extLst>
          </p:cNvPr>
          <p:cNvSpPr txBox="1"/>
          <p:nvPr/>
        </p:nvSpPr>
        <p:spPr>
          <a:xfrm>
            <a:off x="148073" y="3439090"/>
            <a:ext cx="6119976" cy="461665"/>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Tu es bien différent » dit Soura.</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pic>
        <p:nvPicPr>
          <p:cNvPr id="28" name="Picture 27" descr="Icon&#10;&#10;Description automatically generated">
            <a:extLst>
              <a:ext uri="{FF2B5EF4-FFF2-40B4-BE49-F238E27FC236}">
                <a16:creationId xmlns:a16="http://schemas.microsoft.com/office/drawing/2014/main" id="{595E8161-0DA3-462D-8F7E-F5C6ED9BE48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9" name="Title 2">
            <a:extLst>
              <a:ext uri="{FF2B5EF4-FFF2-40B4-BE49-F238E27FC236}">
                <a16:creationId xmlns:a16="http://schemas.microsoft.com/office/drawing/2014/main" id="{675C9330-6386-498D-AA87-3DA52B77F23F}"/>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B89E3FB5-0949-46F3-96C4-19D94FB7C92D}"/>
              </a:ext>
            </a:extLst>
          </p:cNvPr>
          <p:cNvSpPr/>
          <p:nvPr/>
        </p:nvSpPr>
        <p:spPr>
          <a:xfrm>
            <a:off x="6693877" y="2604775"/>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1" name="Rectangle: Rounded Corners 30">
            <a:extLst>
              <a:ext uri="{FF2B5EF4-FFF2-40B4-BE49-F238E27FC236}">
                <a16:creationId xmlns:a16="http://schemas.microsoft.com/office/drawing/2014/main" id="{01F72806-B4F8-4940-95E4-0F5232C8C544}"/>
              </a:ext>
            </a:extLst>
          </p:cNvPr>
          <p:cNvSpPr/>
          <p:nvPr/>
        </p:nvSpPr>
        <p:spPr>
          <a:xfrm>
            <a:off x="8457074" y="2594175"/>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2" name="Rectangle: Rounded Corners 31">
            <a:extLst>
              <a:ext uri="{FF2B5EF4-FFF2-40B4-BE49-F238E27FC236}">
                <a16:creationId xmlns:a16="http://schemas.microsoft.com/office/drawing/2014/main" id="{50D8C2D8-6B99-4591-934C-A83B12D89D69}"/>
              </a:ext>
            </a:extLst>
          </p:cNvPr>
          <p:cNvSpPr/>
          <p:nvPr/>
        </p:nvSpPr>
        <p:spPr>
          <a:xfrm>
            <a:off x="9645416" y="3326409"/>
            <a:ext cx="128049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33" name="Picture 32" descr="Shape, arrow&#10;&#10;Description automatically generated">
            <a:extLst>
              <a:ext uri="{FF2B5EF4-FFF2-40B4-BE49-F238E27FC236}">
                <a16:creationId xmlns:a16="http://schemas.microsoft.com/office/drawing/2014/main" id="{9E801FED-17DE-403C-A569-E221B1AEC7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8367" y="3959091"/>
            <a:ext cx="2881497" cy="1985531"/>
          </a:xfrm>
          <a:prstGeom prst="rect">
            <a:avLst/>
          </a:prstGeom>
        </p:spPr>
      </p:pic>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359990" y="1027137"/>
            <a:ext cx="767784"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pic>
        <p:nvPicPr>
          <p:cNvPr id="20" name="Graphic 19" descr="Teacher">
            <a:extLst>
              <a:ext uri="{FF2B5EF4-FFF2-40B4-BE49-F238E27FC236}">
                <a16:creationId xmlns:a16="http://schemas.microsoft.com/office/drawing/2014/main" id="{655E935A-CBFF-4046-9B28-8E90071F2AF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30326"/>
            <a:ext cx="914400" cy="914400"/>
          </a:xfrm>
          <a:prstGeom prst="rect">
            <a:avLst/>
          </a:prstGeom>
        </p:spPr>
      </p:pic>
      <p:sp>
        <p:nvSpPr>
          <p:cNvPr id="25" name="Speech Bubble: Rectangle with Corners Rounded 24">
            <a:hlinkClick r:id="" action="ppaction://noaction">
              <a:snd r:embed="rId12" name="4_1.wav"/>
            </a:hlinkClick>
            <a:extLst>
              <a:ext uri="{FF2B5EF4-FFF2-40B4-BE49-F238E27FC236}">
                <a16:creationId xmlns:a16="http://schemas.microsoft.com/office/drawing/2014/main" id="{4475663D-500B-4220-BDE5-B6EB293E576C}"/>
              </a:ext>
            </a:extLst>
          </p:cNvPr>
          <p:cNvSpPr/>
          <p:nvPr/>
        </p:nvSpPr>
        <p:spPr>
          <a:xfrm>
            <a:off x="951186" y="82208"/>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36976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sp>
        <p:nvSpPr>
          <p:cNvPr id="24" name="TextBox 23">
            <a:extLst>
              <a:ext uri="{FF2B5EF4-FFF2-40B4-BE49-F238E27FC236}">
                <a16:creationId xmlns:a16="http://schemas.microsoft.com/office/drawing/2014/main" id="{341F3A3D-DFA6-4419-8CC5-6198BFBB2912}"/>
              </a:ext>
            </a:extLst>
          </p:cNvPr>
          <p:cNvSpPr txBox="1"/>
          <p:nvPr/>
        </p:nvSpPr>
        <p:spPr>
          <a:xfrm>
            <a:off x="6382315" y="2594175"/>
            <a:ext cx="5661612" cy="1129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tortoise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called Lulu asks Soura if she is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lost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0" name="TextBox 19">
            <a:hlinkClick r:id="" action="ppaction://noaction">
              <a:snd r:embed="rId5" name="Soura_line_5.wav"/>
            </a:hlinkClick>
            <a:extLst>
              <a:ext uri="{FF2B5EF4-FFF2-40B4-BE49-F238E27FC236}">
                <a16:creationId xmlns:a16="http://schemas.microsoft.com/office/drawing/2014/main" id="{73AD77FB-68EE-400A-9A14-15E71E891233}"/>
              </a:ext>
            </a:extLst>
          </p:cNvPr>
          <p:cNvSpPr txBox="1"/>
          <p:nvPr/>
        </p:nvSpPr>
        <p:spPr>
          <a:xfrm>
            <a:off x="148073" y="2562324"/>
            <a:ext cx="6119976" cy="830997"/>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Salut, Soura ! Je suis Lulu » dit une tortue.</a:t>
            </a:r>
          </a:p>
        </p:txBody>
      </p:sp>
      <p:sp>
        <p:nvSpPr>
          <p:cNvPr id="22" name="Speech Bubble: Rectangle with Corners Rounded 21">
            <a:hlinkClick r:id="" action="ppaction://noaction">
              <a:snd r:embed="rId6" name="Soura_line_6.wav"/>
            </a:hlinkClick>
            <a:extLst>
              <a:ext uri="{FF2B5EF4-FFF2-40B4-BE49-F238E27FC236}">
                <a16:creationId xmlns:a16="http://schemas.microsoft.com/office/drawing/2014/main" id="{B685A100-9B8C-4848-9551-3EB4A4DE5B04}"/>
              </a:ext>
            </a:extLst>
          </p:cNvPr>
          <p:cNvSpPr/>
          <p:nvPr/>
        </p:nvSpPr>
        <p:spPr>
          <a:xfrm>
            <a:off x="3208061" y="3373566"/>
            <a:ext cx="2536208" cy="713695"/>
          </a:xfrm>
          <a:prstGeom prst="wedgeRoundRectCallout">
            <a:avLst>
              <a:gd name="adj1" fmla="val -50587"/>
              <a:gd name="adj2" fmla="val 129992"/>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Tu es perdue ?</a:t>
            </a:r>
          </a:p>
        </p:txBody>
      </p:sp>
      <p:pic>
        <p:nvPicPr>
          <p:cNvPr id="27" name="Picture 26" descr="Icon&#10;&#10;Description automatically generated">
            <a:extLst>
              <a:ext uri="{FF2B5EF4-FFF2-40B4-BE49-F238E27FC236}">
                <a16:creationId xmlns:a16="http://schemas.microsoft.com/office/drawing/2014/main" id="{E698A416-6C2C-4993-9FA5-A26C6CB03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37989">
            <a:off x="4498477" y="4467529"/>
            <a:ext cx="1331304" cy="1577842"/>
          </a:xfrm>
          <a:prstGeom prst="rect">
            <a:avLst/>
          </a:prstGeom>
        </p:spPr>
      </p:pic>
      <p:pic>
        <p:nvPicPr>
          <p:cNvPr id="28" name="Picture 27" descr="Icon&#10;&#10;Description automatically generated">
            <a:extLst>
              <a:ext uri="{FF2B5EF4-FFF2-40B4-BE49-F238E27FC236}">
                <a16:creationId xmlns:a16="http://schemas.microsoft.com/office/drawing/2014/main" id="{B356095E-5644-4C9F-9334-1925DB52D1F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9" name="Title 2">
            <a:extLst>
              <a:ext uri="{FF2B5EF4-FFF2-40B4-BE49-F238E27FC236}">
                <a16:creationId xmlns:a16="http://schemas.microsoft.com/office/drawing/2014/main" id="{1E03311C-9A70-4A74-A485-557B0FC835F5}"/>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051B468D-001A-4FAC-9218-BC05C039F14C}"/>
              </a:ext>
            </a:extLst>
          </p:cNvPr>
          <p:cNvSpPr/>
          <p:nvPr/>
        </p:nvSpPr>
        <p:spPr>
          <a:xfrm>
            <a:off x="6752493" y="2739891"/>
            <a:ext cx="1137138"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31" name="Rectangle: Rounded Corners 30">
            <a:extLst>
              <a:ext uri="{FF2B5EF4-FFF2-40B4-BE49-F238E27FC236}">
                <a16:creationId xmlns:a16="http://schemas.microsoft.com/office/drawing/2014/main" id="{323D419B-BC76-4209-9974-ABC290F1AF1C}"/>
              </a:ext>
            </a:extLst>
          </p:cNvPr>
          <p:cNvSpPr/>
          <p:nvPr/>
        </p:nvSpPr>
        <p:spPr>
          <a:xfrm>
            <a:off x="7321062" y="3259531"/>
            <a:ext cx="1137138"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33" name="Picture 32">
            <a:extLst>
              <a:ext uri="{FF2B5EF4-FFF2-40B4-BE49-F238E27FC236}">
                <a16:creationId xmlns:a16="http://schemas.microsoft.com/office/drawing/2014/main" id="{1C804283-3E7B-4EBD-998A-8BCDF764F6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8811" y="4328423"/>
            <a:ext cx="2830149" cy="1496884"/>
          </a:xfrm>
          <a:prstGeom prst="rect">
            <a:avLst/>
          </a:prstGeom>
        </p:spPr>
      </p:pic>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416590" y="1033981"/>
            <a:ext cx="750103"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pic>
        <p:nvPicPr>
          <p:cNvPr id="19" name="Graphic 18" descr="Teacher">
            <a:extLst>
              <a:ext uri="{FF2B5EF4-FFF2-40B4-BE49-F238E27FC236}">
                <a16:creationId xmlns:a16="http://schemas.microsoft.com/office/drawing/2014/main" id="{F1D4DCEA-9652-4377-AA04-1CAAD631C1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058" y="-33713"/>
            <a:ext cx="914400" cy="914400"/>
          </a:xfrm>
          <a:prstGeom prst="rect">
            <a:avLst/>
          </a:prstGeom>
        </p:spPr>
      </p:pic>
      <p:sp>
        <p:nvSpPr>
          <p:cNvPr id="25" name="Speech Bubble: Rectangle with Corners Rounded 24">
            <a:hlinkClick r:id="" action="ppaction://noaction">
              <a:snd r:embed="rId12" name="4_1.wav"/>
            </a:hlinkClick>
            <a:extLst>
              <a:ext uri="{FF2B5EF4-FFF2-40B4-BE49-F238E27FC236}">
                <a16:creationId xmlns:a16="http://schemas.microsoft.com/office/drawing/2014/main" id="{CEC8272D-747D-4D2A-BBDA-7ADC7370AF01}"/>
              </a:ext>
            </a:extLst>
          </p:cNvPr>
          <p:cNvSpPr/>
          <p:nvPr/>
        </p:nvSpPr>
        <p:spPr>
          <a:xfrm>
            <a:off x="907128" y="78821"/>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426912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FFFFFF"/>
                </a:solidFill>
                <a:effectLst/>
                <a:uLnTx/>
                <a:uFillTx/>
                <a:latin typeface="Arial"/>
                <a:ea typeface="+mn-ea"/>
                <a:cs typeface="+mn-cs"/>
                <a:sym typeface="Arial"/>
              </a:rPr>
              <a:t>lire</a:t>
            </a: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pic>
        <p:nvPicPr>
          <p:cNvPr id="14" name="Picture 13" descr="Icon&#10;&#10;Description automatically generated">
            <a:extLst>
              <a:ext uri="{FF2B5EF4-FFF2-40B4-BE49-F238E27FC236}">
                <a16:creationId xmlns:a16="http://schemas.microsoft.com/office/drawing/2014/main" id="{28C122F5-6EA3-44C2-A11C-1F3C999F32D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5" name="Title 2">
            <a:extLst>
              <a:ext uri="{FF2B5EF4-FFF2-40B4-BE49-F238E27FC236}">
                <a16:creationId xmlns:a16="http://schemas.microsoft.com/office/drawing/2014/main" id="{A58B1DAD-B93A-4086-98DE-F0EE9E30F1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sp>
        <p:nvSpPr>
          <p:cNvPr id="17" name="TextBox 16">
            <a:hlinkClick r:id="" action="ppaction://noaction">
              <a:snd r:embed="rId6" name="Soura_line_7.wav"/>
            </a:hlinkClick>
            <a:extLst>
              <a:ext uri="{FF2B5EF4-FFF2-40B4-BE49-F238E27FC236}">
                <a16:creationId xmlns:a16="http://schemas.microsoft.com/office/drawing/2014/main" id="{86D01FB8-BFF6-42E7-A365-B2079DF79785}"/>
              </a:ext>
            </a:extLst>
          </p:cNvPr>
          <p:cNvSpPr txBox="1"/>
          <p:nvPr/>
        </p:nvSpPr>
        <p:spPr>
          <a:xfrm>
            <a:off x="148073" y="2562324"/>
            <a:ext cx="6119976" cy="830997"/>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Bonjour ! Je suis Chantal » dit un cheval.</a:t>
            </a:r>
          </a:p>
        </p:txBody>
      </p:sp>
      <p:sp>
        <p:nvSpPr>
          <p:cNvPr id="20" name="Speech Bubble: Rectangle with Corners Rounded 19">
            <a:hlinkClick r:id="" action="ppaction://noaction">
              <a:snd r:embed="rId7" name="Soura_line_8.wav"/>
            </a:hlinkClick>
            <a:extLst>
              <a:ext uri="{FF2B5EF4-FFF2-40B4-BE49-F238E27FC236}">
                <a16:creationId xmlns:a16="http://schemas.microsoft.com/office/drawing/2014/main" id="{5DB2343F-AEB8-48BE-B7D8-8B4565E90C5D}"/>
              </a:ext>
            </a:extLst>
          </p:cNvPr>
          <p:cNvSpPr/>
          <p:nvPr/>
        </p:nvSpPr>
        <p:spPr>
          <a:xfrm>
            <a:off x="335929" y="3777753"/>
            <a:ext cx="1701171" cy="713695"/>
          </a:xfrm>
          <a:prstGeom prst="wedgeRoundRectCallout">
            <a:avLst>
              <a:gd name="adj1" fmla="val 65155"/>
              <a:gd name="adj2" fmla="val -25069"/>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latin typeface="Century Gothic" panose="020B0502020202020204" pitchFamily="34" charset="0"/>
              </a:rPr>
              <a:t>Ça</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va</a:t>
            </a:r>
            <a:r>
              <a:rPr lang="en-GB" sz="2400" dirty="0">
                <a:solidFill>
                  <a:schemeClr val="bg1"/>
                </a:solidFill>
                <a:latin typeface="Century Gothic" panose="020B0502020202020204" pitchFamily="34" charset="0"/>
              </a:rPr>
              <a:t> mal ?</a:t>
            </a:r>
          </a:p>
        </p:txBody>
      </p:sp>
      <p:pic>
        <p:nvPicPr>
          <p:cNvPr id="22" name="Picture 21" descr="Icon&#10;&#10;Description automatically generated">
            <a:extLst>
              <a:ext uri="{FF2B5EF4-FFF2-40B4-BE49-F238E27FC236}">
                <a16:creationId xmlns:a16="http://schemas.microsoft.com/office/drawing/2014/main" id="{207755B9-F390-426E-9360-06B9DC0FD2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102478">
            <a:off x="356056" y="5007109"/>
            <a:ext cx="896394" cy="1062393"/>
          </a:xfrm>
          <a:prstGeom prst="rect">
            <a:avLst/>
          </a:prstGeom>
        </p:spPr>
      </p:pic>
      <p:sp>
        <p:nvSpPr>
          <p:cNvPr id="24" name="TextBox 23">
            <a:extLst>
              <a:ext uri="{FF2B5EF4-FFF2-40B4-BE49-F238E27FC236}">
                <a16:creationId xmlns:a16="http://schemas.microsoft.com/office/drawing/2014/main" id="{E7F5EC61-F1CF-43EE-BADD-0E85A03A91BE}"/>
              </a:ext>
            </a:extLst>
          </p:cNvPr>
          <p:cNvSpPr txBox="1"/>
          <p:nvPr/>
        </p:nvSpPr>
        <p:spPr>
          <a:xfrm>
            <a:off x="6382315" y="2594175"/>
            <a:ext cx="5661612" cy="168411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horse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called Chantal says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hello</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and asks Soura if things are going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badly</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25" name="Rectangle: Rounded Corners 24">
            <a:extLst>
              <a:ext uri="{FF2B5EF4-FFF2-40B4-BE49-F238E27FC236}">
                <a16:creationId xmlns:a16="http://schemas.microsoft.com/office/drawing/2014/main" id="{3E362F71-9BC5-4AC2-A8F8-53D4FA827A1A}"/>
              </a:ext>
            </a:extLst>
          </p:cNvPr>
          <p:cNvSpPr/>
          <p:nvPr/>
        </p:nvSpPr>
        <p:spPr>
          <a:xfrm>
            <a:off x="6670430" y="272132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6" name="Rectangle: Rounded Corners 25">
            <a:extLst>
              <a:ext uri="{FF2B5EF4-FFF2-40B4-BE49-F238E27FC236}">
                <a16:creationId xmlns:a16="http://schemas.microsoft.com/office/drawing/2014/main" id="{01DADD3C-DE11-47BD-A822-568854A905BF}"/>
              </a:ext>
            </a:extLst>
          </p:cNvPr>
          <p:cNvSpPr/>
          <p:nvPr/>
        </p:nvSpPr>
        <p:spPr>
          <a:xfrm>
            <a:off x="10738621" y="272132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7" name="Rectangle: Rounded Corners 26">
            <a:extLst>
              <a:ext uri="{FF2B5EF4-FFF2-40B4-BE49-F238E27FC236}">
                <a16:creationId xmlns:a16="http://schemas.microsoft.com/office/drawing/2014/main" id="{7DAAA76F-33C1-4A99-A17D-48C30476E784}"/>
              </a:ext>
            </a:extLst>
          </p:cNvPr>
          <p:cNvSpPr/>
          <p:nvPr/>
        </p:nvSpPr>
        <p:spPr>
          <a:xfrm>
            <a:off x="6268049" y="382172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30" name="Picture 29">
            <a:extLst>
              <a:ext uri="{FF2B5EF4-FFF2-40B4-BE49-F238E27FC236}">
                <a16:creationId xmlns:a16="http://schemas.microsoft.com/office/drawing/2014/main" id="{F946C8ED-909D-4EF1-92F6-989832E3DA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1209" flipH="1">
            <a:off x="2322205" y="3116553"/>
            <a:ext cx="3879920" cy="2910473"/>
          </a:xfrm>
          <a:prstGeom prst="rect">
            <a:avLst/>
          </a:prstGeom>
        </p:spPr>
      </p:pic>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315774" y="1009026"/>
            <a:ext cx="779214" cy="456222"/>
          </a:xfrm>
        </p:spPr>
        <p:txBody>
          <a:bodyPr>
            <a:normAutofit/>
          </a:bodyPr>
          <a:lstStyle/>
          <a:p>
            <a:r>
              <a:rPr lang="fr-FR" sz="2000" b="1" dirty="0">
                <a:solidFill>
                  <a:schemeClr val="bg1"/>
                </a:solidFill>
                <a:latin typeface="Century Gothic"/>
                <a:sym typeface="Century Gothic"/>
              </a:rPr>
              <a:t>lire</a:t>
            </a:r>
            <a:endParaRPr lang="en-GB" sz="2000" dirty="0">
              <a:solidFill>
                <a:schemeClr val="bg1"/>
              </a:solidFill>
            </a:endParaRPr>
          </a:p>
        </p:txBody>
      </p:sp>
      <p:pic>
        <p:nvPicPr>
          <p:cNvPr id="28" name="Graphic 27" descr="Teacher">
            <a:extLst>
              <a:ext uri="{FF2B5EF4-FFF2-40B4-BE49-F238E27FC236}">
                <a16:creationId xmlns:a16="http://schemas.microsoft.com/office/drawing/2014/main" id="{43651100-4FA8-49F9-98F8-CB34A250CC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973" y="-30326"/>
            <a:ext cx="914400" cy="914400"/>
          </a:xfrm>
          <a:prstGeom prst="rect">
            <a:avLst/>
          </a:prstGeom>
        </p:spPr>
      </p:pic>
      <p:sp>
        <p:nvSpPr>
          <p:cNvPr id="29" name="Speech Bubble: Rectangle with Corners Rounded 28">
            <a:hlinkClick r:id="" action="ppaction://noaction">
              <a:snd r:embed="rId12" name="4_1.wav"/>
            </a:hlinkClick>
            <a:extLst>
              <a:ext uri="{FF2B5EF4-FFF2-40B4-BE49-F238E27FC236}">
                <a16:creationId xmlns:a16="http://schemas.microsoft.com/office/drawing/2014/main" id="{CCA37DEF-7EBB-458F-93E7-475DD4A8D1D8}"/>
              </a:ext>
            </a:extLst>
          </p:cNvPr>
          <p:cNvSpPr/>
          <p:nvPr/>
        </p:nvSpPr>
        <p:spPr>
          <a:xfrm>
            <a:off x="1005159" y="82208"/>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327567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pic>
        <p:nvPicPr>
          <p:cNvPr id="14" name="Picture 13" descr="Icon&#10;&#10;Description automatically generated">
            <a:extLst>
              <a:ext uri="{FF2B5EF4-FFF2-40B4-BE49-F238E27FC236}">
                <a16:creationId xmlns:a16="http://schemas.microsoft.com/office/drawing/2014/main" id="{28C122F5-6EA3-44C2-A11C-1F3C999F32D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5" name="Title 2">
            <a:extLst>
              <a:ext uri="{FF2B5EF4-FFF2-40B4-BE49-F238E27FC236}">
                <a16:creationId xmlns:a16="http://schemas.microsoft.com/office/drawing/2014/main" id="{A58B1DAD-B93A-4086-98DE-F0EE9E30F1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sp>
        <p:nvSpPr>
          <p:cNvPr id="17" name="TextBox 16">
            <a:hlinkClick r:id="" action="ppaction://noaction">
              <a:snd r:embed="rId6" name="Soura_line_9.wav"/>
            </a:hlinkClick>
            <a:extLst>
              <a:ext uri="{FF2B5EF4-FFF2-40B4-BE49-F238E27FC236}">
                <a16:creationId xmlns:a16="http://schemas.microsoft.com/office/drawing/2014/main" id="{86D01FB8-BFF6-42E7-A365-B2079DF79785}"/>
              </a:ext>
            </a:extLst>
          </p:cNvPr>
          <p:cNvSpPr txBox="1"/>
          <p:nvPr/>
        </p:nvSpPr>
        <p:spPr>
          <a:xfrm>
            <a:off x="148073" y="2562324"/>
            <a:ext cx="6119976" cy="461665"/>
          </a:xfrm>
          <a:prstGeom prst="rect">
            <a:avLst/>
          </a:prstGeom>
          <a:noFill/>
        </p:spPr>
        <p:txBody>
          <a:bodyPr wrap="square" rtlCol="0">
            <a:spAutoFit/>
          </a:bodyPr>
          <a:lstStyle/>
          <a:p>
            <a:pPr lvl="0">
              <a:defRPr/>
            </a:pPr>
            <a:r>
              <a:rPr lang="fr-FR" sz="2400" b="1" dirty="0">
                <a:solidFill>
                  <a:srgbClr val="002060"/>
                </a:solidFill>
                <a:latin typeface="Century Gothic" panose="020B0502020202020204" pitchFamily="34" charset="0"/>
              </a:rPr>
              <a:t>« Salut ! Je suis Roman » dit un </a:t>
            </a:r>
            <a:r>
              <a:rPr lang="fr-FR" sz="2400" b="1" dirty="0" err="1">
                <a:solidFill>
                  <a:srgbClr val="002060"/>
                </a:solidFill>
                <a:latin typeface="Century Gothic" panose="020B0502020202020204" pitchFamily="34" charset="0"/>
              </a:rPr>
              <a:t>élephant</a:t>
            </a:r>
            <a:r>
              <a:rPr lang="fr-FR" sz="2400" b="1" dirty="0">
                <a:solidFill>
                  <a:srgbClr val="002060"/>
                </a:solidFill>
                <a:latin typeface="Century Gothic" panose="020B0502020202020204" pitchFamily="34" charset="0"/>
              </a:rPr>
              <a:t>.</a:t>
            </a:r>
          </a:p>
        </p:txBody>
      </p:sp>
      <p:pic>
        <p:nvPicPr>
          <p:cNvPr id="22" name="Picture 21" descr="Icon&#10;&#10;Description automatically generated">
            <a:extLst>
              <a:ext uri="{FF2B5EF4-FFF2-40B4-BE49-F238E27FC236}">
                <a16:creationId xmlns:a16="http://schemas.microsoft.com/office/drawing/2014/main" id="{207755B9-F390-426E-9360-06B9DC0F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02478">
            <a:off x="331476" y="5076891"/>
            <a:ext cx="757264" cy="897498"/>
          </a:xfrm>
          <a:prstGeom prst="rect">
            <a:avLst/>
          </a:prstGeom>
        </p:spPr>
      </p:pic>
      <p:sp>
        <p:nvSpPr>
          <p:cNvPr id="13" name="TextBox 12">
            <a:extLst>
              <a:ext uri="{FF2B5EF4-FFF2-40B4-BE49-F238E27FC236}">
                <a16:creationId xmlns:a16="http://schemas.microsoft.com/office/drawing/2014/main" id="{3E76DCA0-D797-4FB2-9142-A8DB30942FC5}"/>
              </a:ext>
            </a:extLst>
          </p:cNvPr>
          <p:cNvSpPr txBox="1"/>
          <p:nvPr/>
        </p:nvSpPr>
        <p:spPr>
          <a:xfrm>
            <a:off x="6382315" y="2437905"/>
            <a:ext cx="5661612" cy="16838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Soura meets an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elephant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b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b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says he is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slow</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but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intelligent</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6" name="Rectangle: Rounded Corners 15">
            <a:extLst>
              <a:ext uri="{FF2B5EF4-FFF2-40B4-BE49-F238E27FC236}">
                <a16:creationId xmlns:a16="http://schemas.microsoft.com/office/drawing/2014/main" id="{E8931E25-CE42-42C8-AFEC-96CEC0884B5C}"/>
              </a:ext>
            </a:extLst>
          </p:cNvPr>
          <p:cNvSpPr/>
          <p:nvPr/>
        </p:nvSpPr>
        <p:spPr>
          <a:xfrm>
            <a:off x="8790249" y="2535197"/>
            <a:ext cx="138538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18" name="Rectangle: Rounded Corners 17">
            <a:extLst>
              <a:ext uri="{FF2B5EF4-FFF2-40B4-BE49-F238E27FC236}">
                <a16:creationId xmlns:a16="http://schemas.microsoft.com/office/drawing/2014/main" id="{AEA4270F-1E68-41FF-9361-D5AE82C70839}"/>
              </a:ext>
            </a:extLst>
          </p:cNvPr>
          <p:cNvSpPr/>
          <p:nvPr/>
        </p:nvSpPr>
        <p:spPr>
          <a:xfrm>
            <a:off x="8556014" y="311887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19" name="Rectangle: Rounded Corners 18">
            <a:extLst>
              <a:ext uri="{FF2B5EF4-FFF2-40B4-BE49-F238E27FC236}">
                <a16:creationId xmlns:a16="http://schemas.microsoft.com/office/drawing/2014/main" id="{2637276B-F9ED-4572-9B98-60998F1C57DE}"/>
              </a:ext>
            </a:extLst>
          </p:cNvPr>
          <p:cNvSpPr/>
          <p:nvPr/>
        </p:nvSpPr>
        <p:spPr>
          <a:xfrm>
            <a:off x="9590823" y="311887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4" name="Rectangle: Rounded Corners 23">
            <a:extLst>
              <a:ext uri="{FF2B5EF4-FFF2-40B4-BE49-F238E27FC236}">
                <a16:creationId xmlns:a16="http://schemas.microsoft.com/office/drawing/2014/main" id="{6012FBB6-117F-460F-9EE7-5BF2508FE589}"/>
              </a:ext>
            </a:extLst>
          </p:cNvPr>
          <p:cNvSpPr/>
          <p:nvPr/>
        </p:nvSpPr>
        <p:spPr>
          <a:xfrm>
            <a:off x="6400332" y="3699922"/>
            <a:ext cx="1524467"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27" name="Picture 26">
            <a:extLst>
              <a:ext uri="{FF2B5EF4-FFF2-40B4-BE49-F238E27FC236}">
                <a16:creationId xmlns:a16="http://schemas.microsoft.com/office/drawing/2014/main" id="{B8AFEDB9-1A14-40A7-B00B-60F1E4F135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285" y="3057889"/>
            <a:ext cx="3751667" cy="2875300"/>
          </a:xfrm>
          <a:prstGeom prst="rect">
            <a:avLst/>
          </a:prstGeom>
        </p:spPr>
      </p:pic>
      <p:sp>
        <p:nvSpPr>
          <p:cNvPr id="20" name="Speech Bubble: Rectangle with Corners Rounded 19">
            <a:hlinkClick r:id="" action="ppaction://noaction">
              <a:snd r:embed="rId9" name="Soura_line_10.wav"/>
            </a:hlinkClick>
            <a:extLst>
              <a:ext uri="{FF2B5EF4-FFF2-40B4-BE49-F238E27FC236}">
                <a16:creationId xmlns:a16="http://schemas.microsoft.com/office/drawing/2014/main" id="{5DB2343F-AEB8-48BE-B7D8-8B4565E90C5D}"/>
              </a:ext>
            </a:extLst>
          </p:cNvPr>
          <p:cNvSpPr/>
          <p:nvPr/>
        </p:nvSpPr>
        <p:spPr>
          <a:xfrm>
            <a:off x="344464" y="3655627"/>
            <a:ext cx="2536208" cy="927018"/>
          </a:xfrm>
          <a:prstGeom prst="wedgeRoundRectCallout">
            <a:avLst>
              <a:gd name="adj1" fmla="val -26939"/>
              <a:gd name="adj2" fmla="val 9213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Oh ! Tu es lent </a:t>
            </a:r>
            <a:r>
              <a:rPr lang="en-GB" sz="2400" dirty="0" err="1">
                <a:solidFill>
                  <a:schemeClr val="bg1"/>
                </a:solidFill>
                <a:latin typeface="Century Gothic" panose="020B0502020202020204" pitchFamily="34" charset="0"/>
              </a:rPr>
              <a:t>mais</a:t>
            </a:r>
            <a:r>
              <a:rPr lang="en-GB" sz="2400" dirty="0">
                <a:solidFill>
                  <a:schemeClr val="bg1"/>
                </a:solidFill>
                <a:latin typeface="Century Gothic" panose="020B0502020202020204" pitchFamily="34" charset="0"/>
              </a:rPr>
              <a:t> intelligent.</a:t>
            </a:r>
          </a:p>
        </p:txBody>
      </p:sp>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374827" y="1025097"/>
            <a:ext cx="1037199"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pic>
        <p:nvPicPr>
          <p:cNvPr id="28" name="Graphic 27" descr="Teacher">
            <a:extLst>
              <a:ext uri="{FF2B5EF4-FFF2-40B4-BE49-F238E27FC236}">
                <a16:creationId xmlns:a16="http://schemas.microsoft.com/office/drawing/2014/main" id="{E797E064-B9B4-46F0-8947-339F2909C7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79299"/>
            <a:ext cx="914400" cy="914400"/>
          </a:xfrm>
          <a:prstGeom prst="rect">
            <a:avLst/>
          </a:prstGeom>
        </p:spPr>
      </p:pic>
      <p:sp>
        <p:nvSpPr>
          <p:cNvPr id="29" name="Speech Bubble: Rectangle with Corners Rounded 28">
            <a:hlinkClick r:id="" action="ppaction://noaction">
              <a:snd r:embed="rId12" name="4_1.wav"/>
            </a:hlinkClick>
            <a:extLst>
              <a:ext uri="{FF2B5EF4-FFF2-40B4-BE49-F238E27FC236}">
                <a16:creationId xmlns:a16="http://schemas.microsoft.com/office/drawing/2014/main" id="{195CB6E0-12E7-4711-9337-62CF665830BD}"/>
              </a:ext>
            </a:extLst>
          </p:cNvPr>
          <p:cNvSpPr/>
          <p:nvPr/>
        </p:nvSpPr>
        <p:spPr>
          <a:xfrm>
            <a:off x="951186" y="33235"/>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232287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3"/>
          <a:srcRect b="67854"/>
          <a:stretch/>
        </p:blipFill>
        <p:spPr>
          <a:xfrm>
            <a:off x="9833603" y="310320"/>
            <a:ext cx="1318171" cy="1200329"/>
          </a:xfrm>
          <a:prstGeom prst="rect">
            <a:avLst/>
          </a:prstGeom>
        </p:spPr>
      </p:pic>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4"/>
          <a:stretch>
            <a:fillRect/>
          </a:stretch>
        </p:blipFill>
        <p:spPr>
          <a:xfrm>
            <a:off x="11260298" y="5196052"/>
            <a:ext cx="1062688" cy="1661948"/>
          </a:xfrm>
          <a:prstGeom prst="rect">
            <a:avLst/>
          </a:prstGeom>
        </p:spPr>
      </p:pic>
      <p:pic>
        <p:nvPicPr>
          <p:cNvPr id="14" name="Picture 13" descr="Icon&#10;&#10;Description automatically generated">
            <a:extLst>
              <a:ext uri="{FF2B5EF4-FFF2-40B4-BE49-F238E27FC236}">
                <a16:creationId xmlns:a16="http://schemas.microsoft.com/office/drawing/2014/main" id="{28C122F5-6EA3-44C2-A11C-1F3C999F32D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5" name="Title 2">
            <a:extLst>
              <a:ext uri="{FF2B5EF4-FFF2-40B4-BE49-F238E27FC236}">
                <a16:creationId xmlns:a16="http://schemas.microsoft.com/office/drawing/2014/main" id="{A58B1DAD-B93A-4086-98DE-F0EE9E30F1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GB" sz="2000" b="1" kern="0" dirty="0">
              <a:solidFill>
                <a:schemeClr val="bg1"/>
              </a:solidFill>
              <a:latin typeface="Century Gothic" panose="020B0502020202020204" pitchFamily="34" charset="0"/>
            </a:endParaRPr>
          </a:p>
        </p:txBody>
      </p:sp>
      <p:pic>
        <p:nvPicPr>
          <p:cNvPr id="6" name="Picture 5" descr="Icon&#10;&#10;Description automatically generated">
            <a:extLst>
              <a:ext uri="{FF2B5EF4-FFF2-40B4-BE49-F238E27FC236}">
                <a16:creationId xmlns:a16="http://schemas.microsoft.com/office/drawing/2014/main" id="{B3C31379-1995-4558-9892-FA801BA03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10325">
            <a:off x="237170" y="5106872"/>
            <a:ext cx="1034455" cy="1019908"/>
          </a:xfrm>
          <a:prstGeom prst="rect">
            <a:avLst/>
          </a:prstGeom>
        </p:spPr>
      </p:pic>
      <p:sp>
        <p:nvSpPr>
          <p:cNvPr id="16" name="TextBox 15">
            <a:extLst>
              <a:ext uri="{FF2B5EF4-FFF2-40B4-BE49-F238E27FC236}">
                <a16:creationId xmlns:a16="http://schemas.microsoft.com/office/drawing/2014/main" id="{7F893A8D-D629-4F9F-A75D-4AB2652006C6}"/>
              </a:ext>
            </a:extLst>
          </p:cNvPr>
          <p:cNvSpPr txBox="1"/>
          <p:nvPr/>
        </p:nvSpPr>
        <p:spPr>
          <a:xfrm>
            <a:off x="6382315" y="2437905"/>
            <a:ext cx="5661612" cy="22381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Soura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looks at </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her friends. </a:t>
            </a:r>
          </a:p>
          <a:p>
            <a:pPr marL="0" marR="0" lvl="0" indent="0" algn="l" defTabSz="914400" rtl="0" eaLnBrk="1" fontAlgn="auto" latinLnBrk="0" hangingPunct="1">
              <a:lnSpc>
                <a:spcPct val="150000"/>
              </a:lnSpc>
              <a:spcBef>
                <a:spcPts val="0"/>
              </a:spcBef>
              <a:spcAft>
                <a:spcPts val="0"/>
              </a:spcAft>
              <a:buClrTx/>
              <a:buSzTx/>
              <a:buFontTx/>
              <a:buNone/>
              <a:tabLst/>
              <a:defRPr/>
            </a:pPr>
            <a:r>
              <a:rPr lang="de-DE" sz="2400" dirty="0">
                <a:solidFill>
                  <a:srgbClr val="4472C4">
                    <a:lumMod val="50000"/>
                  </a:srgbClr>
                </a:solidFill>
                <a:latin typeface="Century Gothic" panose="020F0302020204030204"/>
                <a:cs typeface="Arial"/>
                <a:sym typeface="Arial"/>
              </a:rPr>
              <a:t>She is </a:t>
            </a:r>
            <a:r>
              <a:rPr lang="de-DE" sz="2400" b="1" dirty="0">
                <a:solidFill>
                  <a:srgbClr val="4472C4">
                    <a:lumMod val="50000"/>
                  </a:srgbClr>
                </a:solidFill>
                <a:latin typeface="Century Gothic" panose="020F0302020204030204"/>
                <a:cs typeface="Arial"/>
                <a:sym typeface="Arial"/>
              </a:rPr>
              <a:t>happy</a:t>
            </a:r>
            <a:r>
              <a:rPr lang="de-DE" sz="2400" dirty="0">
                <a:solidFill>
                  <a:srgbClr val="4472C4">
                    <a:lumMod val="50000"/>
                  </a:srgbClr>
                </a:solidFill>
                <a:latin typeface="Century Gothic" panose="020F0302020204030204"/>
                <a:cs typeface="Arial"/>
                <a:sym typeface="Arial"/>
              </a:rPr>
              <a:t>.</a:t>
            </a:r>
            <a:br>
              <a:rPr lang="de-DE" sz="2400" dirty="0">
                <a:solidFill>
                  <a:srgbClr val="4472C4">
                    <a:lumMod val="50000"/>
                  </a:srgbClr>
                </a:solidFill>
                <a:latin typeface="Century Gothic" panose="020F0302020204030204"/>
                <a:cs typeface="Arial"/>
                <a:sym typeface="Arial"/>
              </a:rPr>
            </a:br>
            <a:r>
              <a:rPr lang="de-DE" sz="2400" dirty="0">
                <a:solidFill>
                  <a:srgbClr val="4472C4">
                    <a:lumMod val="50000"/>
                  </a:srgbClr>
                </a:solidFill>
                <a:latin typeface="Century Gothic" panose="020F0302020204030204"/>
                <a:cs typeface="Arial"/>
                <a:sym typeface="Arial"/>
              </a:rPr>
              <a:t>She </a:t>
            </a:r>
            <a:r>
              <a:rPr lang="de-DE" sz="2400" b="1" dirty="0">
                <a:solidFill>
                  <a:srgbClr val="4472C4">
                    <a:lumMod val="50000"/>
                  </a:srgbClr>
                </a:solidFill>
                <a:latin typeface="Century Gothic" panose="020F0302020204030204"/>
                <a:cs typeface="Arial"/>
                <a:sym typeface="Arial"/>
              </a:rPr>
              <a:t>listens to </a:t>
            </a:r>
            <a:r>
              <a:rPr lang="de-DE" sz="2400" dirty="0">
                <a:solidFill>
                  <a:srgbClr val="4472C4">
                    <a:lumMod val="50000"/>
                  </a:srgbClr>
                </a:solidFill>
                <a:latin typeface="Century Gothic" panose="020F0302020204030204"/>
                <a:cs typeface="Arial"/>
                <a:sym typeface="Arial"/>
              </a:rPr>
              <a:t>the </a:t>
            </a:r>
            <a:r>
              <a:rPr lang="de-DE" sz="2400" b="1" dirty="0">
                <a:solidFill>
                  <a:srgbClr val="4472C4">
                    <a:lumMod val="50000"/>
                  </a:srgbClr>
                </a:solidFill>
                <a:latin typeface="Century Gothic" panose="020F0302020204030204"/>
                <a:cs typeface="Arial"/>
                <a:sym typeface="Arial"/>
              </a:rPr>
              <a:t>teacher</a:t>
            </a:r>
            <a:r>
              <a:rPr lang="de-DE" sz="2400" dirty="0">
                <a:solidFill>
                  <a:srgbClr val="4472C4">
                    <a:lumMod val="50000"/>
                  </a:srgbClr>
                </a:solidFill>
                <a:latin typeface="Century Gothic" panose="020F0302020204030204"/>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is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ready</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de-D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for    school</a:t>
            </a: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18" name="Rectangle: Rounded Corners 17">
            <a:extLst>
              <a:ext uri="{FF2B5EF4-FFF2-40B4-BE49-F238E27FC236}">
                <a16:creationId xmlns:a16="http://schemas.microsoft.com/office/drawing/2014/main" id="{3B6EB77C-CECD-4124-8387-B52D35ABE178}"/>
              </a:ext>
            </a:extLst>
          </p:cNvPr>
          <p:cNvSpPr/>
          <p:nvPr/>
        </p:nvSpPr>
        <p:spPr>
          <a:xfrm>
            <a:off x="7360259" y="2583164"/>
            <a:ext cx="1209309"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19" name="Rectangle: Rounded Corners 18">
            <a:extLst>
              <a:ext uri="{FF2B5EF4-FFF2-40B4-BE49-F238E27FC236}">
                <a16:creationId xmlns:a16="http://schemas.microsoft.com/office/drawing/2014/main" id="{B674FE0E-2D48-4FB8-9EA6-CD09FB0A0A9D}"/>
              </a:ext>
            </a:extLst>
          </p:cNvPr>
          <p:cNvSpPr/>
          <p:nvPr/>
        </p:nvSpPr>
        <p:spPr>
          <a:xfrm>
            <a:off x="7277792" y="3129863"/>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4" name="Rectangle: Rounded Corners 23">
            <a:extLst>
              <a:ext uri="{FF2B5EF4-FFF2-40B4-BE49-F238E27FC236}">
                <a16:creationId xmlns:a16="http://schemas.microsoft.com/office/drawing/2014/main" id="{79D3C795-3678-4CC8-AC5A-5DB9B8F21C58}"/>
              </a:ext>
            </a:extLst>
          </p:cNvPr>
          <p:cNvSpPr/>
          <p:nvPr/>
        </p:nvSpPr>
        <p:spPr>
          <a:xfrm>
            <a:off x="7067183" y="3664562"/>
            <a:ext cx="1326540"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5" name="Rectangle: Rounded Corners 24">
            <a:extLst>
              <a:ext uri="{FF2B5EF4-FFF2-40B4-BE49-F238E27FC236}">
                <a16:creationId xmlns:a16="http://schemas.microsoft.com/office/drawing/2014/main" id="{ECBA1603-5B37-42F9-8008-0B0A20F2B235}"/>
              </a:ext>
            </a:extLst>
          </p:cNvPr>
          <p:cNvSpPr/>
          <p:nvPr/>
        </p:nvSpPr>
        <p:spPr>
          <a:xfrm>
            <a:off x="8954599" y="3679412"/>
            <a:ext cx="1221032"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6" name="Rectangle: Rounded Corners 25">
            <a:extLst>
              <a:ext uri="{FF2B5EF4-FFF2-40B4-BE49-F238E27FC236}">
                <a16:creationId xmlns:a16="http://schemas.microsoft.com/office/drawing/2014/main" id="{F65DFB50-8332-416C-A6A6-CECC2B59003B}"/>
              </a:ext>
            </a:extLst>
          </p:cNvPr>
          <p:cNvSpPr/>
          <p:nvPr/>
        </p:nvSpPr>
        <p:spPr>
          <a:xfrm>
            <a:off x="7325090" y="4219617"/>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7" name="Rectangle: Rounded Corners 26">
            <a:extLst>
              <a:ext uri="{FF2B5EF4-FFF2-40B4-BE49-F238E27FC236}">
                <a16:creationId xmlns:a16="http://schemas.microsoft.com/office/drawing/2014/main" id="{EB765788-D4FF-40EB-8BD0-404A75E676E4}"/>
              </a:ext>
            </a:extLst>
          </p:cNvPr>
          <p:cNvSpPr/>
          <p:nvPr/>
        </p:nvSpPr>
        <p:spPr>
          <a:xfrm>
            <a:off x="8393723" y="4220608"/>
            <a:ext cx="917496"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28" name="Rectangle: Rounded Corners 27">
            <a:extLst>
              <a:ext uri="{FF2B5EF4-FFF2-40B4-BE49-F238E27FC236}">
                <a16:creationId xmlns:a16="http://schemas.microsoft.com/office/drawing/2014/main" id="{4434B56F-8C95-4358-A472-326966340A1B}"/>
              </a:ext>
            </a:extLst>
          </p:cNvPr>
          <p:cNvSpPr/>
          <p:nvPr/>
        </p:nvSpPr>
        <p:spPr>
          <a:xfrm>
            <a:off x="9301440" y="4217935"/>
            <a:ext cx="1043354" cy="4192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pic>
        <p:nvPicPr>
          <p:cNvPr id="9" name="Picture 8" descr="Shape, arrow&#10;&#10;Description automatically generated">
            <a:extLst>
              <a:ext uri="{FF2B5EF4-FFF2-40B4-BE49-F238E27FC236}">
                <a16:creationId xmlns:a16="http://schemas.microsoft.com/office/drawing/2014/main" id="{104C7AC2-225D-47F1-B0C4-A2949F725D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7736" y="4915942"/>
            <a:ext cx="1635299" cy="1126823"/>
          </a:xfrm>
          <a:prstGeom prst="rect">
            <a:avLst/>
          </a:prstGeom>
        </p:spPr>
      </p:pic>
      <p:pic>
        <p:nvPicPr>
          <p:cNvPr id="11" name="Picture 10">
            <a:extLst>
              <a:ext uri="{FF2B5EF4-FFF2-40B4-BE49-F238E27FC236}">
                <a16:creationId xmlns:a16="http://schemas.microsoft.com/office/drawing/2014/main" id="{03011D74-0570-41CB-926A-5EA2129F13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4871" y="5196883"/>
            <a:ext cx="1635299" cy="864920"/>
          </a:xfrm>
          <a:prstGeom prst="rect">
            <a:avLst/>
          </a:prstGeom>
        </p:spPr>
      </p:pic>
      <p:pic>
        <p:nvPicPr>
          <p:cNvPr id="33" name="Picture 32" descr="A picture containing text, screenshot&#10;&#10;Description automatically generated">
            <a:extLst>
              <a:ext uri="{FF2B5EF4-FFF2-40B4-BE49-F238E27FC236}">
                <a16:creationId xmlns:a16="http://schemas.microsoft.com/office/drawing/2014/main" id="{372591CF-11B8-4416-909B-43D9A9C75A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472" y="1695757"/>
            <a:ext cx="4722696" cy="2995960"/>
          </a:xfrm>
          <a:prstGeom prst="rect">
            <a:avLst/>
          </a:prstGeom>
        </p:spPr>
      </p:pic>
      <p:pic>
        <p:nvPicPr>
          <p:cNvPr id="37" name="Picture 36" descr="Shape&#10;&#10;Description automatically generated">
            <a:extLst>
              <a:ext uri="{FF2B5EF4-FFF2-40B4-BE49-F238E27FC236}">
                <a16:creationId xmlns:a16="http://schemas.microsoft.com/office/drawing/2014/main" id="{CCED2B35-0226-4B48-9A2E-A6A4120C3F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1193" y="3804652"/>
            <a:ext cx="2224125" cy="2238113"/>
          </a:xfrm>
          <a:prstGeom prst="rect">
            <a:avLst/>
          </a:prstGeom>
        </p:spPr>
      </p:pic>
      <p:sp>
        <p:nvSpPr>
          <p:cNvPr id="20" name="Speech Bubble: Rectangle with Corners Rounded 19">
            <a:hlinkClick r:id="" action="ppaction://noaction">
              <a:snd r:embed="rId11" name="Soura_line_11.wav"/>
            </a:hlinkClick>
            <a:extLst>
              <a:ext uri="{FF2B5EF4-FFF2-40B4-BE49-F238E27FC236}">
                <a16:creationId xmlns:a16="http://schemas.microsoft.com/office/drawing/2014/main" id="{5DB2343F-AEB8-48BE-B7D8-8B4565E90C5D}"/>
              </a:ext>
            </a:extLst>
          </p:cNvPr>
          <p:cNvSpPr/>
          <p:nvPr/>
        </p:nvSpPr>
        <p:spPr>
          <a:xfrm>
            <a:off x="429808" y="2719754"/>
            <a:ext cx="4329762" cy="1919317"/>
          </a:xfrm>
          <a:prstGeom prst="wedgeRoundRectCallout">
            <a:avLst>
              <a:gd name="adj1" fmla="val -35147"/>
              <a:gd name="adj2" fmla="val 72335"/>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regarde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mes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amis</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heureuse</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J’écoute</a:t>
            </a:r>
            <a:r>
              <a:rPr lang="en-GB" sz="2400" dirty="0">
                <a:solidFill>
                  <a:schemeClr val="bg1"/>
                </a:solidFill>
                <a:latin typeface="Century Gothic" panose="020B0502020202020204" pitchFamily="34" charset="0"/>
              </a:rPr>
              <a:t> la </a:t>
            </a:r>
            <a:r>
              <a:rPr lang="en-GB" sz="2400" dirty="0" err="1">
                <a:solidFill>
                  <a:schemeClr val="bg1"/>
                </a:solidFill>
                <a:latin typeface="Century Gothic" panose="020B0502020202020204" pitchFamily="34" charset="0"/>
              </a:rPr>
              <a:t>professeure</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Je </a:t>
            </a:r>
            <a:r>
              <a:rPr lang="en-GB" sz="2400" dirty="0" err="1">
                <a:solidFill>
                  <a:schemeClr val="bg1"/>
                </a:solidFill>
                <a:latin typeface="Century Gothic" panose="020B0502020202020204" pitchFamily="34" charset="0"/>
              </a:rPr>
              <a:t>suis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prête</a:t>
            </a:r>
            <a:r>
              <a:rPr lang="en-GB" sz="2400" dirty="0">
                <a:solidFill>
                  <a:schemeClr val="bg1"/>
                </a:solidFill>
                <a:latin typeface="Century Gothic" panose="020B0502020202020204" pitchFamily="34" charset="0"/>
              </a:rPr>
              <a:t> pour </a:t>
            </a:r>
            <a:r>
              <a:rPr lang="en-GB" sz="2400" dirty="0" err="1">
                <a:solidFill>
                  <a:schemeClr val="bg1"/>
                </a:solidFill>
                <a:latin typeface="Century Gothic" panose="020B0502020202020204" pitchFamily="34" charset="0"/>
              </a:rPr>
              <a:t>l’école</a:t>
            </a:r>
            <a:r>
              <a:rPr lang="en-GB" sz="2400" dirty="0">
                <a:solidFill>
                  <a:schemeClr val="bg1"/>
                </a:solidFill>
                <a:latin typeface="Century Gothic" panose="020B0502020202020204" pitchFamily="34" charset="0"/>
              </a:rPr>
              <a:t>.</a:t>
            </a:r>
          </a:p>
        </p:txBody>
      </p:sp>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407838" y="1033981"/>
            <a:ext cx="767607"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pic>
        <p:nvPicPr>
          <p:cNvPr id="31" name="Graphic 30" descr="Teacher">
            <a:extLst>
              <a:ext uri="{FF2B5EF4-FFF2-40B4-BE49-F238E27FC236}">
                <a16:creationId xmlns:a16="http://schemas.microsoft.com/office/drawing/2014/main" id="{DD99747D-9DAC-491F-B055-7CA60E4D1B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720" y="-57157"/>
            <a:ext cx="914400" cy="914400"/>
          </a:xfrm>
          <a:prstGeom prst="rect">
            <a:avLst/>
          </a:prstGeom>
        </p:spPr>
      </p:pic>
      <p:sp>
        <p:nvSpPr>
          <p:cNvPr id="32" name="Speech Bubble: Rectangle with Corners Rounded 31">
            <a:hlinkClick r:id="" action="ppaction://noaction">
              <a:snd r:embed="rId14" name="4_1.wav"/>
            </a:hlinkClick>
            <a:extLst>
              <a:ext uri="{FF2B5EF4-FFF2-40B4-BE49-F238E27FC236}">
                <a16:creationId xmlns:a16="http://schemas.microsoft.com/office/drawing/2014/main" id="{10F63A41-F750-48E3-BF3C-4F589E89577B}"/>
              </a:ext>
            </a:extLst>
          </p:cNvPr>
          <p:cNvSpPr/>
          <p:nvPr/>
        </p:nvSpPr>
        <p:spPr>
          <a:xfrm>
            <a:off x="905466" y="55377"/>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les mots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spTree>
    <p:extLst>
      <p:ext uri="{BB962C8B-B14F-4D97-AF65-F5344CB8AC3E}">
        <p14:creationId xmlns:p14="http://schemas.microsoft.com/office/powerpoint/2010/main" val="21737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A5EB66-9A6B-4C4F-B38D-6C9727D9EB36}"/>
              </a:ext>
            </a:extLst>
          </p:cNvPr>
          <p:cNvSpPr/>
          <p:nvPr/>
        </p:nvSpPr>
        <p:spPr>
          <a:xfrm>
            <a:off x="143966" y="1544549"/>
            <a:ext cx="11922657" cy="46392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50AFDC4-5CC1-4C98-853A-767DC0DA9D26}"/>
              </a:ext>
            </a:extLst>
          </p:cNvPr>
          <p:cNvSpPr/>
          <p:nvPr/>
        </p:nvSpPr>
        <p:spPr>
          <a:xfrm>
            <a:off x="148073"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172C8413-5756-48C9-8D45-9962E15F23DD}"/>
              </a:ext>
            </a:extLst>
          </p:cNvPr>
          <p:cNvSpPr/>
          <p:nvPr/>
        </p:nvSpPr>
        <p:spPr>
          <a:xfrm>
            <a:off x="6107348" y="1685558"/>
            <a:ext cx="5940686" cy="4350775"/>
          </a:xfrm>
          <a:prstGeom prst="rect">
            <a:avLst/>
          </a:prstGeom>
          <a:solidFill>
            <a:srgbClr val="EBEFF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 name="Picture 20" descr="Logo&#10;&#10;Description automatically generated">
            <a:extLst>
              <a:ext uri="{FF2B5EF4-FFF2-40B4-BE49-F238E27FC236}">
                <a16:creationId xmlns:a16="http://schemas.microsoft.com/office/drawing/2014/main" id="{C81DB2DC-12BD-497F-9F48-8A661AB66F31}"/>
              </a:ext>
            </a:extLst>
          </p:cNvPr>
          <p:cNvPicPr>
            <a:picLocks noChangeAspect="1"/>
          </p:cNvPicPr>
          <p:nvPr/>
        </p:nvPicPr>
        <p:blipFill rotWithShape="1">
          <a:blip r:embed="rId5"/>
          <a:srcRect b="67854"/>
          <a:stretch/>
        </p:blipFill>
        <p:spPr>
          <a:xfrm>
            <a:off x="8806469" y="288077"/>
            <a:ext cx="1318171" cy="1200329"/>
          </a:xfrm>
          <a:prstGeom prst="rect">
            <a:avLst/>
          </a:prstGeom>
        </p:spPr>
      </p:pic>
      <p:sp>
        <p:nvSpPr>
          <p:cNvPr id="9" name="TextBox 8">
            <a:extLst>
              <a:ext uri="{FF2B5EF4-FFF2-40B4-BE49-F238E27FC236}">
                <a16:creationId xmlns:a16="http://schemas.microsoft.com/office/drawing/2014/main" id="{6E243834-4EB3-44C8-997C-5125682740EC}"/>
              </a:ext>
            </a:extLst>
          </p:cNvPr>
          <p:cNvSpPr txBox="1"/>
          <p:nvPr/>
        </p:nvSpPr>
        <p:spPr>
          <a:xfrm>
            <a:off x="295342" y="1814231"/>
            <a:ext cx="5646147" cy="4093428"/>
          </a:xfrm>
          <a:prstGeom prst="rect">
            <a:avLst/>
          </a:prstGeom>
          <a:solidFill>
            <a:schemeClr val="bg1"/>
          </a:solidFill>
          <a:ln>
            <a:solidFill>
              <a:srgbClr val="002060"/>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Soura</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souris</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passe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le premier jour à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l’école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b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b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Oh !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seule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perdue.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très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inquiète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cherche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 Je suis Laurent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serpent.</a:t>
            </a: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es bien différent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Soura.</a:t>
            </a:r>
            <a:endPar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Soura ! Je suis Lulu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une tortue.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es perdue ?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5" name="Google Shape;158;p2">
            <a:extLst>
              <a:ext uri="{FF2B5EF4-FFF2-40B4-BE49-F238E27FC236}">
                <a16:creationId xmlns:a16="http://schemas.microsoft.com/office/drawing/2014/main" id="{5EA0297D-BBEB-4E8B-BDE0-D81459176230}"/>
              </a:ext>
            </a:extLst>
          </p:cNvPr>
          <p:cNvSpPr txBox="1"/>
          <p:nvPr/>
        </p:nvSpPr>
        <p:spPr>
          <a:xfrm>
            <a:off x="118157" y="601307"/>
            <a:ext cx="903836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Eugénie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wants to hear the whole story again.</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Can you read it aloud for her?</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7" name="Picture 28">
            <a:extLst>
              <a:ext uri="{FF2B5EF4-FFF2-40B4-BE49-F238E27FC236}">
                <a16:creationId xmlns:a16="http://schemas.microsoft.com/office/drawing/2014/main" id="{A951940C-9534-4B88-A79E-1FBD48541B17}"/>
              </a:ext>
            </a:extLst>
          </p:cNvPr>
          <p:cNvPicPr/>
          <p:nvPr/>
        </p:nvPicPr>
        <p:blipFill>
          <a:blip r:embed="rId6"/>
          <a:stretch/>
        </p:blipFill>
        <p:spPr>
          <a:xfrm>
            <a:off x="11112118" y="32774"/>
            <a:ext cx="1101240" cy="1101240"/>
          </a:xfrm>
          <a:prstGeom prst="rect">
            <a:avLst/>
          </a:prstGeom>
          <a:ln>
            <a:noFill/>
          </a:ln>
        </p:spPr>
      </p:pic>
      <p:sp>
        <p:nvSpPr>
          <p:cNvPr id="20" name="TextShape 5">
            <a:extLst>
              <a:ext uri="{FF2B5EF4-FFF2-40B4-BE49-F238E27FC236}">
                <a16:creationId xmlns:a16="http://schemas.microsoft.com/office/drawing/2014/main" id="{8D898157-EDF4-4CF7-9262-F1D8EFA2F6BF}"/>
              </a:ext>
            </a:extLst>
          </p:cNvPr>
          <p:cNvSpPr txBox="1"/>
          <p:nvPr/>
        </p:nvSpPr>
        <p:spPr>
          <a:xfrm>
            <a:off x="11338918" y="1096792"/>
            <a:ext cx="647640" cy="374760"/>
          </a:xfrm>
          <a:prstGeom prst="rect">
            <a:avLst/>
          </a:prstGeom>
          <a:solidFill>
            <a:srgbClr val="786EB1"/>
          </a:solidFill>
          <a:ln>
            <a:noFill/>
          </a:ln>
        </p:spPr>
        <p:txBody>
          <a:bodyPr lIns="0" tIns="0" rIns="0" bIns="0" anchor="ct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000" b="0" i="0" u="none" strike="noStrike" kern="0" cap="none" spc="-1" normalizeH="0" baseline="0" noProof="0" dirty="0">
              <a:ln>
                <a:noFill/>
              </a:ln>
              <a:solidFill>
                <a:srgbClr val="000000"/>
              </a:solidFill>
              <a:effectLst/>
              <a:uLnTx/>
              <a:uFillTx/>
              <a:latin typeface="Arial"/>
              <a:ea typeface="+mn-ea"/>
              <a:cs typeface="Arial"/>
              <a:sym typeface="Arial"/>
            </a:endParaRPr>
          </a:p>
        </p:txBody>
      </p:sp>
      <p:sp>
        <p:nvSpPr>
          <p:cNvPr id="25" name="Title 2">
            <a:extLst>
              <a:ext uri="{FF2B5EF4-FFF2-40B4-BE49-F238E27FC236}">
                <a16:creationId xmlns:a16="http://schemas.microsoft.com/office/drawing/2014/main" id="{9CE2CBC1-E913-4B62-AA39-654207312061}"/>
              </a:ext>
            </a:extLst>
          </p:cNvPr>
          <p:cNvSpPr txBox="1">
            <a:spLocks/>
          </p:cNvSpPr>
          <p:nvPr/>
        </p:nvSpPr>
        <p:spPr>
          <a:xfrm>
            <a:off x="10250163" y="108785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sym typeface="Arial"/>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sym typeface="Arial"/>
            </a:endParaRPr>
          </a:p>
        </p:txBody>
      </p:sp>
      <p:pic>
        <p:nvPicPr>
          <p:cNvPr id="26" name="Picture 25" descr="Icon&#10;&#10;Description automatically generated">
            <a:extLst>
              <a:ext uri="{FF2B5EF4-FFF2-40B4-BE49-F238E27FC236}">
                <a16:creationId xmlns:a16="http://schemas.microsoft.com/office/drawing/2014/main" id="{2023CE52-4945-4932-8317-78D6020DD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4333" y="53749"/>
            <a:ext cx="1097863" cy="1101241"/>
          </a:xfrm>
          <a:prstGeom prst="rect">
            <a:avLst/>
          </a:prstGeom>
        </p:spPr>
      </p:pic>
      <p:sp>
        <p:nvSpPr>
          <p:cNvPr id="10" name="Rectangle 9">
            <a:extLst>
              <a:ext uri="{FF2B5EF4-FFF2-40B4-BE49-F238E27FC236}">
                <a16:creationId xmlns:a16="http://schemas.microsoft.com/office/drawing/2014/main" id="{0A6613C3-EFD5-4AFE-A068-28BC31BCEEE1}"/>
              </a:ext>
            </a:extLst>
          </p:cNvPr>
          <p:cNvSpPr/>
          <p:nvPr/>
        </p:nvSpPr>
        <p:spPr>
          <a:xfrm>
            <a:off x="6183036" y="1801636"/>
            <a:ext cx="5789310" cy="409342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3" name="Picture 22" descr="A picture containing logo&#10;&#10;Description automatically generated">
            <a:extLst>
              <a:ext uri="{FF2B5EF4-FFF2-40B4-BE49-F238E27FC236}">
                <a16:creationId xmlns:a16="http://schemas.microsoft.com/office/drawing/2014/main" id="{73A138B1-3D7E-4AB4-8436-A43C371BE0A8}"/>
              </a:ext>
            </a:extLst>
          </p:cNvPr>
          <p:cNvPicPr>
            <a:picLocks noChangeAspect="1"/>
          </p:cNvPicPr>
          <p:nvPr/>
        </p:nvPicPr>
        <p:blipFill>
          <a:blip r:embed="rId8"/>
          <a:stretch>
            <a:fillRect/>
          </a:stretch>
        </p:blipFill>
        <p:spPr>
          <a:xfrm>
            <a:off x="11260298" y="5196052"/>
            <a:ext cx="1062688" cy="1661948"/>
          </a:xfrm>
          <a:prstGeom prst="rect">
            <a:avLst/>
          </a:prstGeom>
        </p:spPr>
      </p:pic>
      <p:sp>
        <p:nvSpPr>
          <p:cNvPr id="5" name="Rectangle 4">
            <a:extLst>
              <a:ext uri="{FF2B5EF4-FFF2-40B4-BE49-F238E27FC236}">
                <a16:creationId xmlns:a16="http://schemas.microsoft.com/office/drawing/2014/main" id="{8B35F4AF-4169-4272-B776-BA10EFDE252F}"/>
              </a:ext>
            </a:extLst>
          </p:cNvPr>
          <p:cNvSpPr/>
          <p:nvPr/>
        </p:nvSpPr>
        <p:spPr>
          <a:xfrm>
            <a:off x="6226986" y="1880345"/>
            <a:ext cx="6096000" cy="3265253"/>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 Je suis Chantal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cheval.</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Ça va mal ? »</a:t>
            </a: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Salut ! Je suis Roman » </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dit un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élephant</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Oh ! Tu es lent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intelligent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heureuse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J’écoute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prête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 name="Soura_all">
            <a:hlinkClick r:id="" action="ppaction://media"/>
            <a:extLst>
              <a:ext uri="{FF2B5EF4-FFF2-40B4-BE49-F238E27FC236}">
                <a16:creationId xmlns:a16="http://schemas.microsoft.com/office/drawing/2014/main" id="{D045A77F-600C-4F21-9450-D8C3F7D5F7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3048" y="5317756"/>
            <a:ext cx="609600" cy="609600"/>
          </a:xfrm>
          <a:prstGeom prst="rect">
            <a:avLst/>
          </a:prstGeom>
        </p:spPr>
      </p:pic>
      <p:sp>
        <p:nvSpPr>
          <p:cNvPr id="18" name="Speech Bubble: Rectangle with Corners Rounded 17">
            <a:extLst>
              <a:ext uri="{FF2B5EF4-FFF2-40B4-BE49-F238E27FC236}">
                <a16:creationId xmlns:a16="http://schemas.microsoft.com/office/drawing/2014/main" id="{6DBB16A2-36C2-4266-9E7D-E15A92EB7074}"/>
              </a:ext>
            </a:extLst>
          </p:cNvPr>
          <p:cNvSpPr/>
          <p:nvPr/>
        </p:nvSpPr>
        <p:spPr>
          <a:xfrm>
            <a:off x="1012400" y="115445"/>
            <a:ext cx="5083600" cy="456223"/>
          </a:xfrm>
          <a:prstGeom prst="wedgeRoundRectCallout">
            <a:avLst>
              <a:gd name="adj1" fmla="val -56015"/>
              <a:gd name="adj2" fmla="val 997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texte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rPr>
              <a:t>en français et en anglais.</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9" name="Graphic 18" descr="Teacher">
            <a:extLst>
              <a:ext uri="{FF2B5EF4-FFF2-40B4-BE49-F238E27FC236}">
                <a16:creationId xmlns:a16="http://schemas.microsoft.com/office/drawing/2014/main" id="{E11CA2B5-7638-42DD-91A7-EC3D5D5FBA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0" y="-66472"/>
            <a:ext cx="914400" cy="914400"/>
          </a:xfrm>
          <a:prstGeom prst="rect">
            <a:avLst/>
          </a:prstGeom>
        </p:spPr>
      </p:pic>
      <p:sp>
        <p:nvSpPr>
          <p:cNvPr id="2" name="Title 1">
            <a:extLst>
              <a:ext uri="{FF2B5EF4-FFF2-40B4-BE49-F238E27FC236}">
                <a16:creationId xmlns:a16="http://schemas.microsoft.com/office/drawing/2014/main" id="{EEAEDEA0-171D-4F63-B37D-D10AD9416931}"/>
              </a:ext>
            </a:extLst>
          </p:cNvPr>
          <p:cNvSpPr>
            <a:spLocks noGrp="1"/>
          </p:cNvSpPr>
          <p:nvPr>
            <p:ph type="title"/>
          </p:nvPr>
        </p:nvSpPr>
        <p:spPr>
          <a:xfrm>
            <a:off x="11368186" y="1063100"/>
            <a:ext cx="589104" cy="456222"/>
          </a:xfrm>
        </p:spPr>
        <p:txBody>
          <a:bodyPr>
            <a:normAutofit/>
          </a:bodyPr>
          <a:lstStyle/>
          <a:p>
            <a:r>
              <a:rPr lang="fr-FR" sz="2000" b="1" dirty="0">
                <a:solidFill>
                  <a:schemeClr val="bg1"/>
                </a:solidFill>
                <a:latin typeface="Century Gothic"/>
                <a:ea typeface="Century Gothic"/>
                <a:cs typeface="Century Gothic"/>
                <a:sym typeface="Century Gothic"/>
              </a:rPr>
              <a:t>lire</a:t>
            </a:r>
            <a:endParaRPr lang="en-GB" sz="2000" dirty="0">
              <a:solidFill>
                <a:schemeClr val="bg1"/>
              </a:solidFill>
            </a:endParaRPr>
          </a:p>
        </p:txBody>
      </p:sp>
    </p:spTree>
    <p:extLst>
      <p:ext uri="{BB962C8B-B14F-4D97-AF65-F5344CB8AC3E}">
        <p14:creationId xmlns:p14="http://schemas.microsoft.com/office/powerpoint/2010/main" val="196590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71" name="Action Button: Blank 70">
            <a:hlinkClick r:id="" action="ppaction://noaction" highlightClick="1">
              <a:snd r:embed="rId4" name="1.je_suis_beep.wav"/>
            </a:hlinkClick>
            <a:extLst>
              <a:ext uri="{FF2B5EF4-FFF2-40B4-BE49-F238E27FC236}">
                <a16:creationId xmlns:a16="http://schemas.microsoft.com/office/drawing/2014/main" id="{49C1A4D2-B6B8-44AE-8BF9-49FC8A296754}"/>
              </a:ext>
            </a:extLst>
          </p:cNvPr>
          <p:cNvSpPr/>
          <p:nvPr/>
        </p:nvSpPr>
        <p:spPr>
          <a:xfrm>
            <a:off x="1294420" y="238118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5" name="2.il_est_beep_liaisonv2.wav"/>
            </a:hlinkClick>
            <a:extLst>
              <a:ext uri="{FF2B5EF4-FFF2-40B4-BE49-F238E27FC236}">
                <a16:creationId xmlns:a16="http://schemas.microsoft.com/office/drawing/2014/main" id="{0D291079-B36C-4554-B0B0-4F866A8F9879}"/>
              </a:ext>
            </a:extLst>
          </p:cNvPr>
          <p:cNvSpPr/>
          <p:nvPr/>
        </p:nvSpPr>
        <p:spPr>
          <a:xfrm>
            <a:off x="1288033" y="308785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6" name="3.elle_est_beep.wav"/>
            </a:hlinkClick>
            <a:extLst>
              <a:ext uri="{FF2B5EF4-FFF2-40B4-BE49-F238E27FC236}">
                <a16:creationId xmlns:a16="http://schemas.microsoft.com/office/drawing/2014/main" id="{51A8A6C9-B5BB-4AA6-86DA-991B7F4549DF}"/>
              </a:ext>
            </a:extLst>
          </p:cNvPr>
          <p:cNvSpPr/>
          <p:nvPr/>
        </p:nvSpPr>
        <p:spPr>
          <a:xfrm>
            <a:off x="1294420" y="375590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7" name="4.tu_es_beep.wav"/>
            </a:hlinkClick>
            <a:extLst>
              <a:ext uri="{FF2B5EF4-FFF2-40B4-BE49-F238E27FC236}">
                <a16:creationId xmlns:a16="http://schemas.microsoft.com/office/drawing/2014/main" id="{D5F3D157-73B7-4973-B955-3CF9BB272275}"/>
              </a:ext>
            </a:extLst>
          </p:cNvPr>
          <p:cNvSpPr/>
          <p:nvPr/>
        </p:nvSpPr>
        <p:spPr>
          <a:xfrm>
            <a:off x="1288033" y="442395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8" name="5.je_suis_beep_liaison.wav"/>
            </a:hlinkClick>
            <a:extLst>
              <a:ext uri="{FF2B5EF4-FFF2-40B4-BE49-F238E27FC236}">
                <a16:creationId xmlns:a16="http://schemas.microsoft.com/office/drawing/2014/main" id="{EE68FD65-A5C1-4D1D-9BB8-4A670A1FADD4}"/>
              </a:ext>
            </a:extLst>
          </p:cNvPr>
          <p:cNvSpPr/>
          <p:nvPr/>
        </p:nvSpPr>
        <p:spPr>
          <a:xfrm>
            <a:off x="1294420" y="513063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9" name="6.elle_est_beep_liaison.wav"/>
            </a:hlinkClick>
            <a:extLst>
              <a:ext uri="{FF2B5EF4-FFF2-40B4-BE49-F238E27FC236}">
                <a16:creationId xmlns:a16="http://schemas.microsoft.com/office/drawing/2014/main" id="{6D79FAE1-FC83-4BAB-AFC5-BF638E41F560}"/>
              </a:ext>
            </a:extLst>
          </p:cNvPr>
          <p:cNvSpPr/>
          <p:nvPr/>
        </p:nvSpPr>
        <p:spPr>
          <a:xfrm>
            <a:off x="1288033" y="5797429"/>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Google Shape;167;p2">
            <a:extLst>
              <a:ext uri="{FF2B5EF4-FFF2-40B4-BE49-F238E27FC236}">
                <a16:creationId xmlns:a16="http://schemas.microsoft.com/office/drawing/2014/main" id="{6AE3E7FE-25EE-4C28-9AF4-852F801FC1F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 name="Table 2">
            <a:extLst>
              <a:ext uri="{FF2B5EF4-FFF2-40B4-BE49-F238E27FC236}">
                <a16:creationId xmlns:a16="http://schemas.microsoft.com/office/drawing/2014/main" id="{6DF05C93-C335-4852-9A57-C1E15FE5AAE6}"/>
              </a:ext>
            </a:extLst>
          </p:cNvPr>
          <p:cNvGraphicFramePr>
            <a:graphicFrameLocks noGrp="1"/>
          </p:cNvGraphicFramePr>
          <p:nvPr>
            <p:extLst>
              <p:ext uri="{D42A27DB-BD31-4B8C-83A1-F6EECF244321}">
                <p14:modId xmlns:p14="http://schemas.microsoft.com/office/powerpoint/2010/main" val="1019946432"/>
              </p:ext>
            </p:extLst>
          </p:nvPr>
        </p:nvGraphicFramePr>
        <p:xfrm>
          <a:off x="1731741" y="1646383"/>
          <a:ext cx="9165839" cy="4669969"/>
        </p:xfrm>
        <a:graphic>
          <a:graphicData uri="http://schemas.openxmlformats.org/drawingml/2006/table">
            <a:tbl>
              <a:tblPr firstRow="1" bandRow="1">
                <a:tableStyleId>{5940675A-B579-460E-94D1-54222C63F5DA}</a:tableStyleId>
              </a:tblPr>
              <a:tblGrid>
                <a:gridCol w="973139">
                  <a:extLst>
                    <a:ext uri="{9D8B030D-6E8A-4147-A177-3AD203B41FA5}">
                      <a16:colId xmlns:a16="http://schemas.microsoft.com/office/drawing/2014/main" val="304398183"/>
                    </a:ext>
                  </a:extLst>
                </a:gridCol>
                <a:gridCol w="2669772">
                  <a:extLst>
                    <a:ext uri="{9D8B030D-6E8A-4147-A177-3AD203B41FA5}">
                      <a16:colId xmlns:a16="http://schemas.microsoft.com/office/drawing/2014/main" val="1132964537"/>
                    </a:ext>
                  </a:extLst>
                </a:gridCol>
                <a:gridCol w="2761464">
                  <a:extLst>
                    <a:ext uri="{9D8B030D-6E8A-4147-A177-3AD203B41FA5}">
                      <a16:colId xmlns:a16="http://schemas.microsoft.com/office/drawing/2014/main" val="2314709816"/>
                    </a:ext>
                  </a:extLst>
                </a:gridCol>
                <a:gridCol w="2761464">
                  <a:extLst>
                    <a:ext uri="{9D8B030D-6E8A-4147-A177-3AD203B41FA5}">
                      <a16:colId xmlns:a16="http://schemas.microsoft.com/office/drawing/2014/main" val="1009632039"/>
                    </a:ext>
                  </a:extLst>
                </a:gridCol>
              </a:tblGrid>
              <a:tr h="571783">
                <a:tc>
                  <a:txBody>
                    <a:bodyPr/>
                    <a:lstStyle/>
                    <a:p>
                      <a:pPr algn="ctr"/>
                      <a:r>
                        <a:rPr lang="en-GB" sz="2400" b="1" dirty="0">
                          <a:solidFill>
                            <a:srgbClr val="002060"/>
                          </a:solidFill>
                          <a:latin typeface="Century Gothic" panose="020B0502020202020204" pitchFamily="34" charset="0"/>
                        </a:rPr>
                        <a:t>Qui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anglais</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978993971"/>
                  </a:ext>
                </a:extLst>
              </a:tr>
              <a:tr h="683031">
                <a:tc>
                  <a:txBody>
                    <a:bodyPr/>
                    <a:lstStyle/>
                    <a:p>
                      <a:pPr algn="ctr"/>
                      <a:r>
                        <a:rPr lang="en-GB" sz="2400" b="1"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amusant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grand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i="1" dirty="0">
                          <a:solidFill>
                            <a:srgbClr val="002060"/>
                          </a:solidFill>
                          <a:latin typeface="Century Gothic" panose="020B0502020202020204" pitchFamily="34" charset="0"/>
                        </a:rPr>
                        <a:t>tall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54388110"/>
                  </a:ext>
                </a:extLst>
              </a:tr>
              <a:tr h="683031">
                <a:tc>
                  <a:txBody>
                    <a:bodyPr/>
                    <a:lstStyle/>
                    <a:p>
                      <a:pPr algn="ct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important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français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i="1" dirty="0">
                          <a:solidFill>
                            <a:srgbClr val="002060"/>
                          </a:solidFill>
                          <a:latin typeface="Century Gothic" panose="020B0502020202020204" pitchFamily="34" charset="0"/>
                        </a:rPr>
                        <a:t>important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76417901"/>
                  </a:ext>
                </a:extLst>
              </a:tr>
              <a:tr h="683031">
                <a:tc>
                  <a:txBody>
                    <a:bodyPr/>
                    <a:lstStyle/>
                    <a:p>
                      <a:pPr algn="ctr"/>
                      <a:r>
                        <a:rPr lang="en-GB" sz="2400" b="1"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heureuse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perdue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i="1" dirty="0">
                          <a:solidFill>
                            <a:srgbClr val="002060"/>
                          </a:solidFill>
                          <a:latin typeface="Century Gothic" panose="020B0502020202020204" pitchFamily="34" charset="0"/>
                        </a:rPr>
                        <a:t>lost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41882881"/>
                  </a:ext>
                </a:extLst>
              </a:tr>
              <a:tr h="683031">
                <a:tc>
                  <a:txBody>
                    <a:bodyPr/>
                    <a:lstStyle/>
                    <a:p>
                      <a:pPr algn="ctr"/>
                      <a:r>
                        <a:rPr lang="en-GB" sz="2400" b="1" dirty="0">
                          <a:solidFill>
                            <a:srgbClr val="002060"/>
                          </a:solidFill>
                          <a:latin typeface="Century Gothic" panose="020B0502020202020204" pitchFamily="34" charset="0"/>
                        </a:rPr>
                        <a:t>you</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calme</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calm</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06577622"/>
                  </a:ext>
                </a:extLst>
              </a:tr>
              <a:tr h="683031">
                <a:tc>
                  <a:txBody>
                    <a:bodyPr/>
                    <a:lstStyle/>
                    <a:p>
                      <a:pPr algn="ctr"/>
                      <a:r>
                        <a:rPr lang="en-GB" sz="2400" b="1" dirty="0">
                          <a:solidFill>
                            <a:srgbClr val="002060"/>
                          </a:solidFill>
                          <a:latin typeface="Century Gothic" panose="020B0502020202020204" pitchFamily="34" charset="0"/>
                        </a:rPr>
                        <a:t>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prêt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err="1">
                          <a:solidFill>
                            <a:srgbClr val="002060"/>
                          </a:solidFill>
                          <a:latin typeface="Century Gothic" panose="020B0502020202020204" pitchFamily="34" charset="0"/>
                        </a:rPr>
                        <a:t>amusant</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funny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856415176"/>
                  </a:ext>
                </a:extLst>
              </a:tr>
              <a:tr h="683031">
                <a:tc>
                  <a:txBody>
                    <a:bodyPr/>
                    <a:lstStyle/>
                    <a:p>
                      <a:pPr algn="ctr"/>
                      <a:r>
                        <a:rPr lang="en-GB" sz="2400" b="1" dirty="0">
                          <a:solidFill>
                            <a:srgbClr val="002060"/>
                          </a:solidFill>
                          <a:latin typeface="Century Gothic" panose="020B0502020202020204" pitchFamily="34" charset="0"/>
                        </a:rPr>
                        <a:t>she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anglaise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française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English</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910286704"/>
                  </a:ext>
                </a:extLst>
              </a:tr>
            </a:tbl>
          </a:graphicData>
        </a:graphic>
      </p:graphicFrame>
      <p:sp>
        <p:nvSpPr>
          <p:cNvPr id="59" name="Action Button: Blank 58">
            <a:hlinkClick r:id="" action="ppaction://noaction" highlightClick="1">
              <a:snd r:embed="rId10" name="1.je_suis_grand.wav"/>
            </a:hlinkClick>
            <a:extLst>
              <a:ext uri="{FF2B5EF4-FFF2-40B4-BE49-F238E27FC236}">
                <a16:creationId xmlns:a16="http://schemas.microsoft.com/office/drawing/2014/main" id="{14A7C203-F752-499B-B8A5-CA8CB51CE1CE}"/>
              </a:ext>
            </a:extLst>
          </p:cNvPr>
          <p:cNvSpPr/>
          <p:nvPr/>
        </p:nvSpPr>
        <p:spPr>
          <a:xfrm>
            <a:off x="650928" y="2381181"/>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1" name="Action Button: Blank 60">
            <a:hlinkClick r:id="" action="ppaction://noaction" highlightClick="1">
              <a:snd r:embed="rId11" name="2.il_est_important.wav"/>
            </a:hlinkClick>
            <a:extLst>
              <a:ext uri="{FF2B5EF4-FFF2-40B4-BE49-F238E27FC236}">
                <a16:creationId xmlns:a16="http://schemas.microsoft.com/office/drawing/2014/main" id="{8FE6BE53-A221-45AE-807E-2ED90CBC7CAF}"/>
              </a:ext>
            </a:extLst>
          </p:cNvPr>
          <p:cNvSpPr/>
          <p:nvPr/>
        </p:nvSpPr>
        <p:spPr>
          <a:xfrm>
            <a:off x="644541" y="3087853"/>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3" name="Action Button: Blank 62">
            <a:hlinkClick r:id="" action="ppaction://noaction" highlightClick="1">
              <a:snd r:embed="rId12" name="3.elle_est_perdue.wav"/>
            </a:hlinkClick>
            <a:extLst>
              <a:ext uri="{FF2B5EF4-FFF2-40B4-BE49-F238E27FC236}">
                <a16:creationId xmlns:a16="http://schemas.microsoft.com/office/drawing/2014/main" id="{42E90550-D33A-485D-B72E-7CEAA1225974}"/>
              </a:ext>
            </a:extLst>
          </p:cNvPr>
          <p:cNvSpPr/>
          <p:nvPr/>
        </p:nvSpPr>
        <p:spPr>
          <a:xfrm>
            <a:off x="650928" y="3755906"/>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11" name="Action Button: Blank 110">
            <a:hlinkClick r:id="" action="ppaction://noaction" highlightClick="1">
              <a:snd r:embed="rId13" name="4.tu_es_calme.wav"/>
            </a:hlinkClick>
            <a:extLst>
              <a:ext uri="{FF2B5EF4-FFF2-40B4-BE49-F238E27FC236}">
                <a16:creationId xmlns:a16="http://schemas.microsoft.com/office/drawing/2014/main" id="{B402175B-AAB7-4261-85CA-21E856BE1074}"/>
              </a:ext>
            </a:extLst>
          </p:cNvPr>
          <p:cNvSpPr/>
          <p:nvPr/>
        </p:nvSpPr>
        <p:spPr>
          <a:xfrm>
            <a:off x="644541" y="4423959"/>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12" name="Action Button: Blank 111">
            <a:hlinkClick r:id="" action="ppaction://noaction" highlightClick="1">
              <a:snd r:embed="rId14" name="5.je_suis_amusant.wav"/>
            </a:hlinkClick>
            <a:extLst>
              <a:ext uri="{FF2B5EF4-FFF2-40B4-BE49-F238E27FC236}">
                <a16:creationId xmlns:a16="http://schemas.microsoft.com/office/drawing/2014/main" id="{D7B79A96-0F7B-4EED-810B-70C36C391CA5}"/>
              </a:ext>
            </a:extLst>
          </p:cNvPr>
          <p:cNvSpPr/>
          <p:nvPr/>
        </p:nvSpPr>
        <p:spPr>
          <a:xfrm>
            <a:off x="650928" y="5130631"/>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13" name="Action Button: Blank 112">
            <a:hlinkClick r:id="" action="ppaction://noaction" highlightClick="1">
              <a:snd r:embed="rId15" name="6.elle_est_anglaise.wav"/>
            </a:hlinkClick>
            <a:extLst>
              <a:ext uri="{FF2B5EF4-FFF2-40B4-BE49-F238E27FC236}">
                <a16:creationId xmlns:a16="http://schemas.microsoft.com/office/drawing/2014/main" id="{B010E8F6-2A94-4F63-9350-5091A3A75693}"/>
              </a:ext>
            </a:extLst>
          </p:cNvPr>
          <p:cNvSpPr/>
          <p:nvPr/>
        </p:nvSpPr>
        <p:spPr>
          <a:xfrm>
            <a:off x="644541" y="5797429"/>
            <a:ext cx="437321" cy="394457"/>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4" name="Rectangle: Rounded Corners 3">
            <a:extLst>
              <a:ext uri="{FF2B5EF4-FFF2-40B4-BE49-F238E27FC236}">
                <a16:creationId xmlns:a16="http://schemas.microsoft.com/office/drawing/2014/main" id="{7606BAAF-6DD7-4FBF-A0D3-38E44EE65927}"/>
              </a:ext>
            </a:extLst>
          </p:cNvPr>
          <p:cNvSpPr/>
          <p:nvPr/>
        </p:nvSpPr>
        <p:spPr>
          <a:xfrm>
            <a:off x="2929201" y="2317175"/>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Rounded Corners 113">
            <a:extLst>
              <a:ext uri="{FF2B5EF4-FFF2-40B4-BE49-F238E27FC236}">
                <a16:creationId xmlns:a16="http://schemas.microsoft.com/office/drawing/2014/main" id="{2BD44A01-2D64-49D5-B066-B12197D2A9E6}"/>
              </a:ext>
            </a:extLst>
          </p:cNvPr>
          <p:cNvSpPr/>
          <p:nvPr/>
        </p:nvSpPr>
        <p:spPr>
          <a:xfrm>
            <a:off x="5652524" y="2317174"/>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10;&#10;Description automatically generated">
            <a:extLst>
              <a:ext uri="{FF2B5EF4-FFF2-40B4-BE49-F238E27FC236}">
                <a16:creationId xmlns:a16="http://schemas.microsoft.com/office/drawing/2014/main" id="{7B044C57-4912-40D1-9976-D69387987F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35671" y="2170105"/>
            <a:ext cx="836472" cy="667370"/>
          </a:xfrm>
          <a:prstGeom prst="rect">
            <a:avLst/>
          </a:prstGeom>
        </p:spPr>
      </p:pic>
      <p:pic>
        <p:nvPicPr>
          <p:cNvPr id="9" name="Picture 8" descr="Logo&#10;&#10;Description automatically generated">
            <a:extLst>
              <a:ext uri="{FF2B5EF4-FFF2-40B4-BE49-F238E27FC236}">
                <a16:creationId xmlns:a16="http://schemas.microsoft.com/office/drawing/2014/main" id="{83BC1153-FB9E-40DB-868A-64C94E0F16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9266" y="2244636"/>
            <a:ext cx="784225" cy="667370"/>
          </a:xfrm>
          <a:prstGeom prst="rect">
            <a:avLst/>
          </a:prstGeom>
        </p:spPr>
      </p:pic>
      <p:sp>
        <p:nvSpPr>
          <p:cNvPr id="115" name="Rectangle: Rounded Corners 114">
            <a:extLst>
              <a:ext uri="{FF2B5EF4-FFF2-40B4-BE49-F238E27FC236}">
                <a16:creationId xmlns:a16="http://schemas.microsoft.com/office/drawing/2014/main" id="{8C5C3E67-1C62-4DCA-BE05-2DA7D6EFEFC4}"/>
              </a:ext>
            </a:extLst>
          </p:cNvPr>
          <p:cNvSpPr/>
          <p:nvPr/>
        </p:nvSpPr>
        <p:spPr>
          <a:xfrm>
            <a:off x="2929199" y="2984545"/>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picture containing logo&#10;&#10;Description automatically generated">
            <a:extLst>
              <a:ext uri="{FF2B5EF4-FFF2-40B4-BE49-F238E27FC236}">
                <a16:creationId xmlns:a16="http://schemas.microsoft.com/office/drawing/2014/main" id="{E2BF6E08-96BC-49F9-B88C-937AD25C70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50791" y="2806681"/>
            <a:ext cx="510313" cy="779584"/>
          </a:xfrm>
          <a:prstGeom prst="rect">
            <a:avLst/>
          </a:prstGeom>
        </p:spPr>
      </p:pic>
      <p:sp>
        <p:nvSpPr>
          <p:cNvPr id="116" name="Rectangle: Rounded Corners 115">
            <a:extLst>
              <a:ext uri="{FF2B5EF4-FFF2-40B4-BE49-F238E27FC236}">
                <a16:creationId xmlns:a16="http://schemas.microsoft.com/office/drawing/2014/main" id="{8C6DACC0-C85E-4A8A-8904-0697EDE8973F}"/>
              </a:ext>
            </a:extLst>
          </p:cNvPr>
          <p:cNvSpPr/>
          <p:nvPr/>
        </p:nvSpPr>
        <p:spPr>
          <a:xfrm>
            <a:off x="5652524" y="2960015"/>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Logo&#10;&#10;Description automatically generated">
            <a:extLst>
              <a:ext uri="{FF2B5EF4-FFF2-40B4-BE49-F238E27FC236}">
                <a16:creationId xmlns:a16="http://schemas.microsoft.com/office/drawing/2014/main" id="{0A2FA717-2D66-457B-9FA2-7BE7199A2C7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42541" y="2889461"/>
            <a:ext cx="760617" cy="647280"/>
          </a:xfrm>
          <a:prstGeom prst="rect">
            <a:avLst/>
          </a:prstGeom>
        </p:spPr>
      </p:pic>
      <p:sp>
        <p:nvSpPr>
          <p:cNvPr id="117" name="Rectangle: Rounded Corners 116">
            <a:extLst>
              <a:ext uri="{FF2B5EF4-FFF2-40B4-BE49-F238E27FC236}">
                <a16:creationId xmlns:a16="http://schemas.microsoft.com/office/drawing/2014/main" id="{4694A646-F7B6-4252-85F8-F93A0490097A}"/>
              </a:ext>
            </a:extLst>
          </p:cNvPr>
          <p:cNvSpPr/>
          <p:nvPr/>
        </p:nvSpPr>
        <p:spPr>
          <a:xfrm>
            <a:off x="2933710" y="3672954"/>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Shape, circle&#10;&#10;Description automatically generated">
            <a:extLst>
              <a:ext uri="{FF2B5EF4-FFF2-40B4-BE49-F238E27FC236}">
                <a16:creationId xmlns:a16="http://schemas.microsoft.com/office/drawing/2014/main" id="{D7C005BB-337C-4A85-BE85-E58667335FF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48782" y="3607994"/>
            <a:ext cx="879127" cy="569638"/>
          </a:xfrm>
          <a:prstGeom prst="rect">
            <a:avLst/>
          </a:prstGeom>
        </p:spPr>
      </p:pic>
      <p:sp>
        <p:nvSpPr>
          <p:cNvPr id="118" name="Rectangle: Rounded Corners 117">
            <a:extLst>
              <a:ext uri="{FF2B5EF4-FFF2-40B4-BE49-F238E27FC236}">
                <a16:creationId xmlns:a16="http://schemas.microsoft.com/office/drawing/2014/main" id="{95E534C8-0AC3-4CDA-A53B-3E47CD8A0234}"/>
              </a:ext>
            </a:extLst>
          </p:cNvPr>
          <p:cNvSpPr/>
          <p:nvPr/>
        </p:nvSpPr>
        <p:spPr>
          <a:xfrm>
            <a:off x="5652524" y="3631665"/>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Shape&#10;&#10;Description automatically generated">
            <a:extLst>
              <a:ext uri="{FF2B5EF4-FFF2-40B4-BE49-F238E27FC236}">
                <a16:creationId xmlns:a16="http://schemas.microsoft.com/office/drawing/2014/main" id="{23DA10AD-F0F6-4BF2-95F0-80F13F30541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42541" y="3535520"/>
            <a:ext cx="1184203" cy="642112"/>
          </a:xfrm>
          <a:prstGeom prst="rect">
            <a:avLst/>
          </a:prstGeom>
        </p:spPr>
      </p:pic>
      <p:sp>
        <p:nvSpPr>
          <p:cNvPr id="119" name="Rectangle: Rounded Corners 118">
            <a:extLst>
              <a:ext uri="{FF2B5EF4-FFF2-40B4-BE49-F238E27FC236}">
                <a16:creationId xmlns:a16="http://schemas.microsoft.com/office/drawing/2014/main" id="{C7383813-C419-45F6-BFA8-ED6D32F5AC31}"/>
              </a:ext>
            </a:extLst>
          </p:cNvPr>
          <p:cNvSpPr/>
          <p:nvPr/>
        </p:nvSpPr>
        <p:spPr>
          <a:xfrm>
            <a:off x="2929198" y="4361363"/>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Logo&#10;&#10;Description automatically generated">
            <a:extLst>
              <a:ext uri="{FF2B5EF4-FFF2-40B4-BE49-F238E27FC236}">
                <a16:creationId xmlns:a16="http://schemas.microsoft.com/office/drawing/2014/main" id="{4EBD915A-B653-4415-90C5-C787445510A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62874" y="4305126"/>
            <a:ext cx="760617" cy="647280"/>
          </a:xfrm>
          <a:prstGeom prst="rect">
            <a:avLst/>
          </a:prstGeom>
        </p:spPr>
      </p:pic>
      <p:sp>
        <p:nvSpPr>
          <p:cNvPr id="120" name="Rectangle: Rounded Corners 119">
            <a:extLst>
              <a:ext uri="{FF2B5EF4-FFF2-40B4-BE49-F238E27FC236}">
                <a16:creationId xmlns:a16="http://schemas.microsoft.com/office/drawing/2014/main" id="{14EF0129-BB46-47AA-8731-526299C102EB}"/>
              </a:ext>
            </a:extLst>
          </p:cNvPr>
          <p:cNvSpPr/>
          <p:nvPr/>
        </p:nvSpPr>
        <p:spPr>
          <a:xfrm>
            <a:off x="5653172" y="4326987"/>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6B72B08-0750-4988-B9D8-0073D558529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64716" y="4195249"/>
            <a:ext cx="1036598" cy="666114"/>
          </a:xfrm>
          <a:prstGeom prst="rect">
            <a:avLst/>
          </a:prstGeom>
        </p:spPr>
      </p:pic>
      <p:sp>
        <p:nvSpPr>
          <p:cNvPr id="121" name="Rectangle: Rounded Corners 120">
            <a:extLst>
              <a:ext uri="{FF2B5EF4-FFF2-40B4-BE49-F238E27FC236}">
                <a16:creationId xmlns:a16="http://schemas.microsoft.com/office/drawing/2014/main" id="{228B93B4-A286-476A-A0B7-E9FB16AB3FE9}"/>
              </a:ext>
            </a:extLst>
          </p:cNvPr>
          <p:cNvSpPr/>
          <p:nvPr/>
        </p:nvSpPr>
        <p:spPr>
          <a:xfrm>
            <a:off x="2928007" y="5028733"/>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A picture containing logo&#10;&#10;Description automatically generated">
            <a:extLst>
              <a:ext uri="{FF2B5EF4-FFF2-40B4-BE49-F238E27FC236}">
                <a16:creationId xmlns:a16="http://schemas.microsoft.com/office/drawing/2014/main" id="{36631A63-ABE2-4781-9429-59861A8C31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02641" y="5028733"/>
            <a:ext cx="658463" cy="743697"/>
          </a:xfrm>
          <a:prstGeom prst="rect">
            <a:avLst/>
          </a:prstGeom>
        </p:spPr>
      </p:pic>
      <p:sp>
        <p:nvSpPr>
          <p:cNvPr id="122" name="Rectangle: Rounded Corners 121">
            <a:extLst>
              <a:ext uri="{FF2B5EF4-FFF2-40B4-BE49-F238E27FC236}">
                <a16:creationId xmlns:a16="http://schemas.microsoft.com/office/drawing/2014/main" id="{0C66C60A-E302-44FD-9468-6BE1FB92848E}"/>
              </a:ext>
            </a:extLst>
          </p:cNvPr>
          <p:cNvSpPr/>
          <p:nvPr/>
        </p:nvSpPr>
        <p:spPr>
          <a:xfrm>
            <a:off x="5652524" y="5010718"/>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3" name="Picture 122" descr="Logo&#10;&#10;Description automatically generated">
            <a:extLst>
              <a:ext uri="{FF2B5EF4-FFF2-40B4-BE49-F238E27FC236}">
                <a16:creationId xmlns:a16="http://schemas.microsoft.com/office/drawing/2014/main" id="{E46CBFC0-BDFC-4BFE-AEAF-D71A1DAD87F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03004" y="4938180"/>
            <a:ext cx="784225" cy="667370"/>
          </a:xfrm>
          <a:prstGeom prst="rect">
            <a:avLst/>
          </a:prstGeom>
        </p:spPr>
      </p:pic>
      <p:sp>
        <p:nvSpPr>
          <p:cNvPr id="124" name="Rectangle: Rounded Corners 123">
            <a:extLst>
              <a:ext uri="{FF2B5EF4-FFF2-40B4-BE49-F238E27FC236}">
                <a16:creationId xmlns:a16="http://schemas.microsoft.com/office/drawing/2014/main" id="{AFF9BF50-6620-4FD9-8BBA-32990EDFB797}"/>
              </a:ext>
            </a:extLst>
          </p:cNvPr>
          <p:cNvSpPr/>
          <p:nvPr/>
        </p:nvSpPr>
        <p:spPr>
          <a:xfrm>
            <a:off x="2926372" y="5691234"/>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Logo&#10;&#10;Description automatically generated">
            <a:extLst>
              <a:ext uri="{FF2B5EF4-FFF2-40B4-BE49-F238E27FC236}">
                <a16:creationId xmlns:a16="http://schemas.microsoft.com/office/drawing/2014/main" id="{84469030-68A2-476D-9B43-99E2989CC1D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87702" y="5630837"/>
            <a:ext cx="760617" cy="647280"/>
          </a:xfrm>
          <a:prstGeom prst="rect">
            <a:avLst/>
          </a:prstGeom>
        </p:spPr>
      </p:pic>
      <p:sp>
        <p:nvSpPr>
          <p:cNvPr id="125" name="Rectangle: Rounded Corners 124">
            <a:extLst>
              <a:ext uri="{FF2B5EF4-FFF2-40B4-BE49-F238E27FC236}">
                <a16:creationId xmlns:a16="http://schemas.microsoft.com/office/drawing/2014/main" id="{3BCCF598-E44A-4079-98DB-08FE27CEEEEE}"/>
              </a:ext>
            </a:extLst>
          </p:cNvPr>
          <p:cNvSpPr/>
          <p:nvPr/>
        </p:nvSpPr>
        <p:spPr>
          <a:xfrm>
            <a:off x="5648123" y="5687284"/>
            <a:ext cx="2204357" cy="52229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Logo&#10;&#10;Description automatically generated">
            <a:extLst>
              <a:ext uri="{FF2B5EF4-FFF2-40B4-BE49-F238E27FC236}">
                <a16:creationId xmlns:a16="http://schemas.microsoft.com/office/drawing/2014/main" id="{B6E083C3-6D91-40E1-A97C-ECF7454B46F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38416" y="5624791"/>
            <a:ext cx="760617" cy="647280"/>
          </a:xfrm>
          <a:prstGeom prst="rect">
            <a:avLst/>
          </a:prstGeom>
        </p:spPr>
      </p:pic>
      <p:pic>
        <p:nvPicPr>
          <p:cNvPr id="32" name="Picture 31" descr="Shape&#10;&#10;Description automatically generated">
            <a:extLst>
              <a:ext uri="{FF2B5EF4-FFF2-40B4-BE49-F238E27FC236}">
                <a16:creationId xmlns:a16="http://schemas.microsoft.com/office/drawing/2014/main" id="{756C1001-AF4C-4019-B73F-EFBD9E943DC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29471" y="2293983"/>
            <a:ext cx="784225" cy="523225"/>
          </a:xfrm>
          <a:prstGeom prst="rect">
            <a:avLst/>
          </a:prstGeom>
        </p:spPr>
      </p:pic>
      <p:pic>
        <p:nvPicPr>
          <p:cNvPr id="127" name="Picture 126" descr="Shape&#10;&#10;Description automatically generated">
            <a:extLst>
              <a:ext uri="{FF2B5EF4-FFF2-40B4-BE49-F238E27FC236}">
                <a16:creationId xmlns:a16="http://schemas.microsoft.com/office/drawing/2014/main" id="{A7C60346-013A-4A61-B54A-FDA709D321D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893460" y="2984079"/>
            <a:ext cx="1274668" cy="523225"/>
          </a:xfrm>
          <a:prstGeom prst="rect">
            <a:avLst/>
          </a:prstGeom>
        </p:spPr>
      </p:pic>
      <p:pic>
        <p:nvPicPr>
          <p:cNvPr id="128" name="Picture 127" descr="Shape&#10;&#10;Description automatically generated">
            <a:extLst>
              <a:ext uri="{FF2B5EF4-FFF2-40B4-BE49-F238E27FC236}">
                <a16:creationId xmlns:a16="http://schemas.microsoft.com/office/drawing/2014/main" id="{A1955E03-2A6D-4125-8B69-9AFD1B248FC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18884" y="3672024"/>
            <a:ext cx="784225" cy="523225"/>
          </a:xfrm>
          <a:prstGeom prst="rect">
            <a:avLst/>
          </a:prstGeom>
        </p:spPr>
      </p:pic>
      <p:pic>
        <p:nvPicPr>
          <p:cNvPr id="129" name="Picture 128" descr="Shape&#10;&#10;Description automatically generated">
            <a:extLst>
              <a:ext uri="{FF2B5EF4-FFF2-40B4-BE49-F238E27FC236}">
                <a16:creationId xmlns:a16="http://schemas.microsoft.com/office/drawing/2014/main" id="{42BBD9DD-3776-4DD2-9A55-BD491AE1BF0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42949" y="4313865"/>
            <a:ext cx="784225" cy="523225"/>
          </a:xfrm>
          <a:prstGeom prst="rect">
            <a:avLst/>
          </a:prstGeom>
        </p:spPr>
      </p:pic>
      <p:pic>
        <p:nvPicPr>
          <p:cNvPr id="130" name="Picture 129" descr="Shape&#10;&#10;Description automatically generated">
            <a:extLst>
              <a:ext uri="{FF2B5EF4-FFF2-40B4-BE49-F238E27FC236}">
                <a16:creationId xmlns:a16="http://schemas.microsoft.com/office/drawing/2014/main" id="{0F8972FA-F529-45B3-BC07-819E76582EC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30168" y="5004318"/>
            <a:ext cx="784225" cy="523225"/>
          </a:xfrm>
          <a:prstGeom prst="rect">
            <a:avLst/>
          </a:prstGeom>
        </p:spPr>
      </p:pic>
      <p:pic>
        <p:nvPicPr>
          <p:cNvPr id="131" name="Picture 130" descr="Shape&#10;&#10;Description automatically generated">
            <a:extLst>
              <a:ext uri="{FF2B5EF4-FFF2-40B4-BE49-F238E27FC236}">
                <a16:creationId xmlns:a16="http://schemas.microsoft.com/office/drawing/2014/main" id="{7782EA08-39E3-4D31-AA82-F1C8A2EB6CA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037021" y="5733044"/>
            <a:ext cx="992771" cy="523225"/>
          </a:xfrm>
          <a:prstGeom prst="rect">
            <a:avLst/>
          </a:prstGeom>
        </p:spPr>
      </p:pic>
      <p:sp>
        <p:nvSpPr>
          <p:cNvPr id="33" name="Rectangle: Rounded Corners 32">
            <a:extLst>
              <a:ext uri="{FF2B5EF4-FFF2-40B4-BE49-F238E27FC236}">
                <a16:creationId xmlns:a16="http://schemas.microsoft.com/office/drawing/2014/main" id="{FB0DA643-7253-4E25-9C54-C1FF9632ACAB}"/>
              </a:ext>
            </a:extLst>
          </p:cNvPr>
          <p:cNvSpPr/>
          <p:nvPr/>
        </p:nvSpPr>
        <p:spPr>
          <a:xfrm>
            <a:off x="2011680" y="2317174"/>
            <a:ext cx="398553"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0BC4B1D3-C166-47D6-AD43-8A8BEB60BBCB}"/>
              </a:ext>
            </a:extLst>
          </p:cNvPr>
          <p:cNvSpPr/>
          <p:nvPr/>
        </p:nvSpPr>
        <p:spPr>
          <a:xfrm>
            <a:off x="1981293" y="2999308"/>
            <a:ext cx="398553"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Rounded Corners 133">
            <a:extLst>
              <a:ext uri="{FF2B5EF4-FFF2-40B4-BE49-F238E27FC236}">
                <a16:creationId xmlns:a16="http://schemas.microsoft.com/office/drawing/2014/main" id="{327A14AA-EB9F-4E06-A5A1-96EB7F01B0A6}"/>
              </a:ext>
            </a:extLst>
          </p:cNvPr>
          <p:cNvSpPr/>
          <p:nvPr/>
        </p:nvSpPr>
        <p:spPr>
          <a:xfrm>
            <a:off x="1945495" y="3750456"/>
            <a:ext cx="608816"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Rounded Corners 134">
            <a:extLst>
              <a:ext uri="{FF2B5EF4-FFF2-40B4-BE49-F238E27FC236}">
                <a16:creationId xmlns:a16="http://schemas.microsoft.com/office/drawing/2014/main" id="{C6B69440-E42F-475D-A7D7-C8785088D5A6}"/>
              </a:ext>
            </a:extLst>
          </p:cNvPr>
          <p:cNvSpPr/>
          <p:nvPr/>
        </p:nvSpPr>
        <p:spPr>
          <a:xfrm>
            <a:off x="1909522" y="4390523"/>
            <a:ext cx="670300"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583AD4E9-A2E7-4301-8865-55901BECADF7}"/>
              </a:ext>
            </a:extLst>
          </p:cNvPr>
          <p:cNvSpPr/>
          <p:nvPr/>
        </p:nvSpPr>
        <p:spPr>
          <a:xfrm>
            <a:off x="2105381" y="5069329"/>
            <a:ext cx="398553"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Rounded Corners 136">
            <a:extLst>
              <a:ext uri="{FF2B5EF4-FFF2-40B4-BE49-F238E27FC236}">
                <a16:creationId xmlns:a16="http://schemas.microsoft.com/office/drawing/2014/main" id="{B53C0DC1-9860-432D-981F-3AFB9DF8249D}"/>
              </a:ext>
            </a:extLst>
          </p:cNvPr>
          <p:cNvSpPr/>
          <p:nvPr/>
        </p:nvSpPr>
        <p:spPr>
          <a:xfrm>
            <a:off x="1890011" y="5774998"/>
            <a:ext cx="682487" cy="45846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Speech Bubble: Rectangle with Corners Rounded 61">
            <a:hlinkClick r:id="" action="ppaction://noaction">
              <a:snd r:embed="rId28" name="Add_W1F_1.4M.wav"/>
            </a:hlinkClick>
            <a:extLst>
              <a:ext uri="{FF2B5EF4-FFF2-40B4-BE49-F238E27FC236}">
                <a16:creationId xmlns:a16="http://schemas.microsoft.com/office/drawing/2014/main" id="{C488946F-7DE1-4B35-B486-0652FE2500E2}"/>
              </a:ext>
            </a:extLst>
          </p:cNvPr>
          <p:cNvSpPr/>
          <p:nvPr/>
        </p:nvSpPr>
        <p:spPr>
          <a:xfrm>
            <a:off x="3884482" y="620413"/>
            <a:ext cx="6719403" cy="547644"/>
          </a:xfrm>
          <a:prstGeom prst="wedgeRoundRectCallout">
            <a:avLst>
              <a:gd name="adj1" fmla="val -54592"/>
              <a:gd name="adj2" fmla="val -4028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32" name="CustomShape 3">
            <a:hlinkClick r:id="" action="ppaction://noaction">
              <a:snd r:embed="rId28" name="Add_W1F_1.4M.wav"/>
            </a:hlinkClick>
            <a:extLst>
              <a:ext uri="{FF2B5EF4-FFF2-40B4-BE49-F238E27FC236}">
                <a16:creationId xmlns:a16="http://schemas.microsoft.com/office/drawing/2014/main" id="{FEBCD865-2CAE-41BD-9137-727C8158A391}"/>
              </a:ext>
            </a:extLst>
          </p:cNvPr>
          <p:cNvSpPr/>
          <p:nvPr/>
        </p:nvSpPr>
        <p:spPr>
          <a:xfrm>
            <a:off x="3917168" y="670552"/>
            <a:ext cx="674792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aussi</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400" b="1" spc="-1" dirty="0">
                <a:solidFill>
                  <a:srgbClr val="002060"/>
                </a:solidFill>
                <a:latin typeface="Century Gothic" panose="020B0502020202020204" pitchFamily="34" charset="0"/>
                <a:ea typeface="Century Gothic"/>
              </a:rPr>
              <a:t>et </a:t>
            </a:r>
            <a:r>
              <a:rPr lang="en-GB" sz="2400" b="1" spc="-1" dirty="0" err="1">
                <a:solidFill>
                  <a:srgbClr val="002060"/>
                </a:solidFill>
                <a:latin typeface="Century Gothic" panose="020B0502020202020204" pitchFamily="34" charset="0"/>
                <a:ea typeface="Century Gothic"/>
              </a:rPr>
              <a:t>en</a:t>
            </a:r>
            <a:r>
              <a:rPr lang="en-GB" sz="2400" b="1" spc="-1" dirty="0">
                <a:solidFill>
                  <a:srgbClr val="00206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anglais</a:t>
            </a:r>
            <a:r>
              <a:rPr lang="en-GB" sz="2400" b="1"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4" name="Graphic 63" descr="Teacher">
            <a:extLst>
              <a:ext uri="{FF2B5EF4-FFF2-40B4-BE49-F238E27FC236}">
                <a16:creationId xmlns:a16="http://schemas.microsoft.com/office/drawing/2014/main" id="{30918653-F65C-407A-BE37-86B00EFA8FE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069067" y="-106784"/>
            <a:ext cx="914400" cy="914400"/>
          </a:xfrm>
          <a:prstGeom prst="rect">
            <a:avLst/>
          </a:prstGeom>
        </p:spPr>
      </p:pic>
      <p:sp>
        <p:nvSpPr>
          <p:cNvPr id="65" name="Speech Bubble: Rectangle with Corners Rounded 64">
            <a:hlinkClick r:id="" action="ppaction://noaction">
              <a:snd r:embed="rId31" name="Écoute. Écris la bonne lettre..wav"/>
            </a:hlinkClick>
            <a:extLst>
              <a:ext uri="{FF2B5EF4-FFF2-40B4-BE49-F238E27FC236}">
                <a16:creationId xmlns:a16="http://schemas.microsoft.com/office/drawing/2014/main" id="{A0D4B748-583D-4893-A7D2-E32E85B25E56}"/>
              </a:ext>
            </a:extLst>
          </p:cNvPr>
          <p:cNvSpPr/>
          <p:nvPr/>
        </p:nvSpPr>
        <p:spPr>
          <a:xfrm>
            <a:off x="3983467" y="124162"/>
            <a:ext cx="4557333" cy="431663"/>
          </a:xfrm>
          <a:prstGeom prst="wedgeRoundRectCallout">
            <a:avLst>
              <a:gd name="adj1" fmla="val -52895"/>
              <a:gd name="adj2" fmla="val 13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a:ea typeface="Century Gothic"/>
                <a:sym typeface="Arial"/>
              </a:rPr>
              <a:t>Écoute</a:t>
            </a:r>
            <a:r>
              <a:rPr lang="en-GB" sz="2400" b="1" spc="-1" dirty="0">
                <a:solidFill>
                  <a:schemeClr val="bg1"/>
                </a:solidFill>
                <a:latin typeface="Century gothic"/>
                <a:ea typeface="Century Gothic"/>
                <a:sym typeface="Arial"/>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sym typeface="Arial"/>
              </a:rPr>
              <a:t>Écris</a:t>
            </a:r>
            <a:r>
              <a:rPr kumimoji="0" lang="en-GB" sz="2400" b="1" i="0" u="none" strike="noStrike" kern="1200" cap="none" spc="-1" normalizeH="0" baseline="0" noProof="0" dirty="0">
                <a:ln>
                  <a:noFill/>
                </a:ln>
                <a:solidFill>
                  <a:schemeClr val="bg1"/>
                </a:solidFill>
                <a:effectLst/>
                <a:uLnTx/>
                <a:uFillTx/>
                <a:latin typeface="Century gothic"/>
                <a:ea typeface="Century Gothic"/>
                <a:sym typeface="Arial"/>
              </a:rPr>
              <a:t> la bonne </a:t>
            </a:r>
            <a:r>
              <a:rPr kumimoji="0" lang="en-GB" sz="2400" b="1" i="0" u="none" strike="noStrike" kern="1200" cap="none" spc="-1" normalizeH="0" baseline="0" noProof="0" dirty="0" err="1">
                <a:ln>
                  <a:noFill/>
                </a:ln>
                <a:solidFill>
                  <a:schemeClr val="bg1"/>
                </a:solidFill>
                <a:effectLst/>
                <a:uLnTx/>
                <a:uFillTx/>
                <a:latin typeface="Century gothic"/>
                <a:ea typeface="Century Gothic"/>
                <a:sym typeface="Arial"/>
              </a:rPr>
              <a:t>lettre</a:t>
            </a:r>
            <a:r>
              <a:rPr kumimoji="0" lang="en-GB" sz="2400" b="1" i="0" u="none" strike="noStrike" kern="1200" cap="none" spc="-1" normalizeH="0" baseline="0" noProof="0" dirty="0">
                <a:ln>
                  <a:noFill/>
                </a:ln>
                <a:solidFill>
                  <a:schemeClr val="bg1"/>
                </a:solidFill>
                <a:effectLst/>
                <a:uLnTx/>
                <a:uFillTx/>
                <a:latin typeface="Century gothic"/>
                <a:ea typeface="Century Gothic"/>
                <a:sym typeface="Arial"/>
              </a:rPr>
              <a:t>.</a:t>
            </a:r>
            <a:endParaRPr kumimoji="0" lang="en-GB" sz="2400" b="1" i="0" u="none" strike="noStrike" kern="1200" cap="none" spc="0" normalizeH="0" baseline="0" noProof="0" dirty="0">
              <a:ln>
                <a:noFill/>
              </a:ln>
              <a:solidFill>
                <a:schemeClr val="bg1"/>
              </a:solidFill>
              <a:effectLst/>
              <a:uLnTx/>
              <a:uFillTx/>
              <a:latin typeface="Arial"/>
            </a:endParaRPr>
          </a:p>
        </p:txBody>
      </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1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3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2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2"/>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3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3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2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3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3" grpId="0" animBg="1"/>
      <p:bldP spid="111" grpId="0" animBg="1"/>
      <p:bldP spid="112" grpId="0" animBg="1"/>
      <p:bldP spid="113" grpId="0" animBg="1"/>
      <p:bldP spid="114" grpId="0" animBg="1"/>
      <p:bldP spid="115" grpId="0" animBg="1"/>
      <p:bldP spid="118" grpId="0" animBg="1"/>
      <p:bldP spid="120" grpId="0" animBg="1"/>
      <p:bldP spid="122" grpId="0" animBg="1"/>
      <p:bldP spid="124" grpId="0" animBg="1"/>
      <p:bldP spid="33" grpId="0" animBg="1"/>
      <p:bldP spid="133" grpId="0" animBg="1"/>
      <p:bldP spid="134" grpId="0" animBg="1"/>
      <p:bldP spid="135" grpId="0" animBg="1"/>
      <p:bldP spid="136" grpId="0" animBg="1"/>
      <p:bldP spid="1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2" name="Google Shape;152;p2"/>
          <p:cNvSpPr/>
          <p:nvPr/>
        </p:nvSpPr>
        <p:spPr>
          <a:xfrm>
            <a:off x="8855241" y="3015908"/>
            <a:ext cx="3081393" cy="1537902"/>
          </a:xfrm>
          <a:prstGeom prst="wedgeRoundRectCallout">
            <a:avLst>
              <a:gd name="adj1" fmla="val -69385"/>
              <a:gd name="adj2" fmla="val 76476"/>
              <a:gd name="adj3" fmla="val 16667"/>
            </a:avLst>
          </a:prstGeom>
          <a:solidFill>
            <a:srgbClr val="10494C"/>
          </a:solidFill>
          <a:ln w="12700" cap="flat" cmpd="sng">
            <a:solidFill>
              <a:srgbClr val="FF0066"/>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 </a:t>
            </a:r>
            <a:r>
              <a:rPr kumimoji="0" lang="en-GB" sz="24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SFe</a:t>
            </a: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 </a:t>
            </a:r>
            <a:b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br>
            <a:r>
              <a:rPr kumimoji="0" lang="en-GB" sz="2400" b="0" i="0" u="none" strike="noStrike" kern="0" cap="none" spc="0" normalizeH="0" noProof="0" dirty="0">
                <a:ln>
                  <a:noFill/>
                </a:ln>
                <a:solidFill>
                  <a:srgbClr val="FFFFFF"/>
                </a:solidFill>
                <a:effectLst/>
                <a:uLnTx/>
                <a:uFillTx/>
                <a:latin typeface="Century Gothic"/>
                <a:ea typeface="Century Gothic"/>
                <a:cs typeface="Century Gothic"/>
                <a:sym typeface="Century Gothic"/>
              </a:rPr>
              <a:t>(Silent Final ‘e’) means that we pronounce the ‘s’.</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7" name="Google Shape;157;p2">
            <a:extLst>
              <a:ext uri="{FF2B5EF4-FFF2-40B4-BE49-F238E27FC236}">
                <a16:creationId xmlns:a16="http://schemas.microsoft.com/office/drawing/2014/main" id="{C1742DC1-CDBB-481A-B8FF-9A2BBB8F07F1}"/>
              </a:ext>
            </a:extLst>
          </p:cNvPr>
          <p:cNvSpPr txBox="1"/>
          <p:nvPr/>
        </p:nvSpPr>
        <p:spPr>
          <a:xfrm>
            <a:off x="123171" y="1121995"/>
            <a:ext cx="1011829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You know that final consonants are often silent in</a:t>
            </a:r>
            <a:r>
              <a:rPr kumimoji="0" lang="en-GB" sz="2800" i="0" u="none" strike="noStrike" kern="0" cap="none" spc="0" normalizeH="0" noProof="0" dirty="0">
                <a:ln>
                  <a:noFill/>
                </a:ln>
                <a:solidFill>
                  <a:srgbClr val="002060"/>
                </a:solidFill>
                <a:effectLst/>
                <a:uLnTx/>
                <a:uFillTx/>
                <a:latin typeface="Century Gothic"/>
                <a:ea typeface="Century Gothic"/>
                <a:cs typeface="Century Gothic"/>
                <a:sym typeface="Century Gothic"/>
              </a:rPr>
              <a:t> French.</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8" name="Google Shape;157;p2">
            <a:extLst>
              <a:ext uri="{FF2B5EF4-FFF2-40B4-BE49-F238E27FC236}">
                <a16:creationId xmlns:a16="http://schemas.microsoft.com/office/drawing/2014/main" id="{A6B23F62-35BF-4B93-872B-82B8EA74EE83}"/>
              </a:ext>
            </a:extLst>
          </p:cNvPr>
          <p:cNvSpPr txBox="1"/>
          <p:nvPr/>
        </p:nvSpPr>
        <p:spPr>
          <a:xfrm>
            <a:off x="123170" y="2286322"/>
            <a:ext cx="1181346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solidFill>
                  <a:srgbClr val="002060"/>
                </a:solidFill>
                <a:latin typeface="Century Gothic"/>
                <a:ea typeface="Century Gothic"/>
                <a:cs typeface="Century Gothic"/>
                <a:sym typeface="Century Gothic"/>
              </a:rPr>
              <a:t>However, a final ‘</a:t>
            </a:r>
            <a:r>
              <a:rPr lang="en-GB" sz="2800" b="1" kern="0" dirty="0">
                <a:solidFill>
                  <a:srgbClr val="002060"/>
                </a:solidFill>
                <a:latin typeface="Century Gothic"/>
                <a:ea typeface="Century Gothic"/>
                <a:cs typeface="Century Gothic"/>
                <a:sym typeface="Century Gothic"/>
              </a:rPr>
              <a:t>e</a:t>
            </a:r>
            <a:r>
              <a:rPr lang="en-GB" sz="2800" kern="0" dirty="0">
                <a:solidFill>
                  <a:srgbClr val="002060"/>
                </a:solidFill>
                <a:latin typeface="Century Gothic"/>
                <a:ea typeface="Century Gothic"/>
                <a:cs typeface="Century Gothic"/>
                <a:sym typeface="Century Gothic"/>
              </a:rPr>
              <a:t>’ makes us pronounce the final consonant. </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9" name="Google Shape;157;p2">
            <a:extLst>
              <a:ext uri="{FF2B5EF4-FFF2-40B4-BE49-F238E27FC236}">
                <a16:creationId xmlns:a16="http://schemas.microsoft.com/office/drawing/2014/main" id="{9B70272F-EE6F-4C4A-9AC6-F2F58212900C}"/>
              </a:ext>
            </a:extLst>
          </p:cNvPr>
          <p:cNvSpPr txBox="1"/>
          <p:nvPr/>
        </p:nvSpPr>
        <p:spPr>
          <a:xfrm>
            <a:off x="1904016" y="4749746"/>
            <a:ext cx="173033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err="1">
                <a:solidFill>
                  <a:srgbClr val="002060"/>
                </a:solidFill>
                <a:latin typeface="Century Gothic"/>
                <a:ea typeface="Century Gothic"/>
                <a:cs typeface="Century Gothic"/>
                <a:sym typeface="Century Gothic"/>
              </a:rPr>
              <a:t>françai</a:t>
            </a:r>
            <a:r>
              <a:rPr lang="en-GB" sz="2800" b="1" kern="0" dirty="0" err="1">
                <a:solidFill>
                  <a:schemeClr val="tx2">
                    <a:lumMod val="50000"/>
                  </a:schemeClr>
                </a:solidFill>
                <a:latin typeface="Century Gothic"/>
                <a:ea typeface="Century Gothic"/>
                <a:cs typeface="Century Gothic"/>
                <a:sym typeface="Century Gothic"/>
              </a:rPr>
              <a:t>s</a:t>
            </a:r>
            <a:endParaRPr kumimoji="0" sz="28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0" name="Google Shape;157;p2">
            <a:extLst>
              <a:ext uri="{FF2B5EF4-FFF2-40B4-BE49-F238E27FC236}">
                <a16:creationId xmlns:a16="http://schemas.microsoft.com/office/drawing/2014/main" id="{CF69D6AE-0B30-4C46-9441-D23EC26BC306}"/>
              </a:ext>
            </a:extLst>
          </p:cNvPr>
          <p:cNvSpPr txBox="1"/>
          <p:nvPr/>
        </p:nvSpPr>
        <p:spPr>
          <a:xfrm>
            <a:off x="6233170" y="4745972"/>
            <a:ext cx="2917540" cy="523180"/>
          </a:xfrm>
          <a:prstGeom prst="rect">
            <a:avLst/>
          </a:prstGeom>
          <a:noFill/>
          <a:ln>
            <a:noFill/>
          </a:ln>
        </p:spPr>
        <p:txBody>
          <a:bodyPr spcFirstLastPara="1" wrap="square" lIns="91425" tIns="45700" rIns="91425" bIns="45700" anchor="t" anchorCtr="0">
            <a:spAutoFit/>
          </a:bodyPr>
          <a:lstStyle/>
          <a:p>
            <a:pPr algn="ctr">
              <a:buClr>
                <a:srgbClr val="000000"/>
              </a:buClr>
              <a:defRPr/>
            </a:pPr>
            <a:r>
              <a:rPr lang="en-GB" sz="2800" b="1" kern="0" dirty="0" err="1">
                <a:solidFill>
                  <a:srgbClr val="002060"/>
                </a:solidFill>
                <a:latin typeface="Century Gothic"/>
                <a:ea typeface="Century Gothic"/>
                <a:cs typeface="Century Gothic"/>
                <a:sym typeface="Century Gothic"/>
              </a:rPr>
              <a:t>français</a:t>
            </a:r>
            <a:r>
              <a:rPr lang="en-GB" sz="2800" b="1" kern="0" dirty="0" err="1">
                <a:solidFill>
                  <a:srgbClr val="FF0066"/>
                </a:solidFill>
                <a:latin typeface="Century Gothic"/>
                <a:ea typeface="Century Gothic"/>
                <a:cs typeface="Century Gothic"/>
                <a:sym typeface="Century Gothic"/>
              </a:rPr>
              <a:t>e</a:t>
            </a:r>
            <a:endParaRPr kumimoji="0" sz="2800" b="0" i="0" u="none" strike="noStrike" kern="0" cap="none" spc="0" normalizeH="0" baseline="0" noProof="0" dirty="0">
              <a:ln>
                <a:noFill/>
              </a:ln>
              <a:solidFill>
                <a:srgbClr val="FF0066"/>
              </a:solidFill>
              <a:effectLst/>
              <a:uLnTx/>
              <a:uFillTx/>
              <a:latin typeface="Century Gothic"/>
              <a:ea typeface="Century Gothic"/>
              <a:cs typeface="Century Gothic"/>
              <a:sym typeface="Century Gothic"/>
            </a:endParaRPr>
          </a:p>
        </p:txBody>
      </p:sp>
      <p:pic>
        <p:nvPicPr>
          <p:cNvPr id="8" name="Picture 7" descr="Logo&#10;&#10;Description automatically generated">
            <a:extLst>
              <a:ext uri="{FF2B5EF4-FFF2-40B4-BE49-F238E27FC236}">
                <a16:creationId xmlns:a16="http://schemas.microsoft.com/office/drawing/2014/main" id="{A5D04C24-FF30-4FBB-875F-EF8D1F9A9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4016" y="3015907"/>
            <a:ext cx="2126563" cy="1809691"/>
          </a:xfrm>
          <a:prstGeom prst="rect">
            <a:avLst/>
          </a:prstGeom>
        </p:spPr>
      </p:pic>
      <p:pic>
        <p:nvPicPr>
          <p:cNvPr id="10" name="Picture 9" descr="Logo&#10;&#10;Description automatically generated">
            <a:extLst>
              <a:ext uri="{FF2B5EF4-FFF2-40B4-BE49-F238E27FC236}">
                <a16:creationId xmlns:a16="http://schemas.microsoft.com/office/drawing/2014/main" id="{F9C6252C-B490-438D-A0DC-212292D78C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5207" y="3015907"/>
            <a:ext cx="2126563" cy="1809691"/>
          </a:xfrm>
          <a:prstGeom prst="rect">
            <a:avLst/>
          </a:prstGeom>
        </p:spPr>
      </p:pic>
    </p:spTree>
    <p:extLst>
      <p:ext uri="{BB962C8B-B14F-4D97-AF65-F5344CB8AC3E}">
        <p14:creationId xmlns:p14="http://schemas.microsoft.com/office/powerpoint/2010/main" val="212303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rancai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francais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27" grpId="0"/>
      <p:bldP spid="28"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768947"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071103" y="-19816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9" name="Rectangle 8">
            <a:extLst>
              <a:ext uri="{FF2B5EF4-FFF2-40B4-BE49-F238E27FC236}">
                <a16:creationId xmlns:a16="http://schemas.microsoft.com/office/drawing/2014/main" id="{6F130752-2A0D-47C6-8A46-CE2F0B5E4C21}"/>
              </a:ext>
            </a:extLst>
          </p:cNvPr>
          <p:cNvSpPr/>
          <p:nvPr/>
        </p:nvSpPr>
        <p:spPr>
          <a:xfrm>
            <a:off x="335866" y="735568"/>
            <a:ext cx="8274337" cy="2595711"/>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Anne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Madame.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Tu es comment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suis intelligente et calme,   Madame.</a:t>
            </a:r>
          </a:p>
        </p:txBody>
      </p:sp>
      <p:sp>
        <p:nvSpPr>
          <p:cNvPr id="37" name="TextBox 36">
            <a:extLst>
              <a:ext uri="{FF2B5EF4-FFF2-40B4-BE49-F238E27FC236}">
                <a16:creationId xmlns:a16="http://schemas.microsoft.com/office/drawing/2014/main" id="{D1A18AC8-1B44-44E6-AE7F-4E157D433848}"/>
              </a:ext>
            </a:extLst>
          </p:cNvPr>
          <p:cNvSpPr txBox="1"/>
          <p:nvPr/>
        </p:nvSpPr>
        <p:spPr>
          <a:xfrm>
            <a:off x="8161729" y="2414148"/>
            <a:ext cx="38811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Madame Dupont</a:t>
            </a:r>
          </a:p>
        </p:txBody>
      </p:sp>
      <p:sp>
        <p:nvSpPr>
          <p:cNvPr id="10" name="Rectangle: Rounded Corners 9">
            <a:extLst>
              <a:ext uri="{FF2B5EF4-FFF2-40B4-BE49-F238E27FC236}">
                <a16:creationId xmlns:a16="http://schemas.microsoft.com/office/drawing/2014/main" id="{99BD0754-D2A4-42A9-ACED-26602504570D}"/>
              </a:ext>
            </a:extLst>
          </p:cNvPr>
          <p:cNvSpPr/>
          <p:nvPr/>
        </p:nvSpPr>
        <p:spPr>
          <a:xfrm>
            <a:off x="1328183" y="969944"/>
            <a:ext cx="1401660"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[Hello]</a:t>
            </a:r>
          </a:p>
        </p:txBody>
      </p:sp>
      <p:sp>
        <p:nvSpPr>
          <p:cNvPr id="38" name="Rectangle: Rounded Corners 37">
            <a:extLst>
              <a:ext uri="{FF2B5EF4-FFF2-40B4-BE49-F238E27FC236}">
                <a16:creationId xmlns:a16="http://schemas.microsoft.com/office/drawing/2014/main" id="{7063F125-797E-449F-9838-6C5E34DE35C0}"/>
              </a:ext>
            </a:extLst>
          </p:cNvPr>
          <p:cNvSpPr/>
          <p:nvPr/>
        </p:nvSpPr>
        <p:spPr>
          <a:xfrm>
            <a:off x="2177546" y="2213257"/>
            <a:ext cx="1852726"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[how]</a:t>
            </a:r>
          </a:p>
        </p:txBody>
      </p:sp>
      <p:sp>
        <p:nvSpPr>
          <p:cNvPr id="41" name="Rectangle: Rounded Corners 40">
            <a:extLst>
              <a:ext uri="{FF2B5EF4-FFF2-40B4-BE49-F238E27FC236}">
                <a16:creationId xmlns:a16="http://schemas.microsoft.com/office/drawing/2014/main" id="{FA9C01C4-8156-48A4-8BA1-1255FD1A1380}"/>
              </a:ext>
            </a:extLst>
          </p:cNvPr>
          <p:cNvSpPr/>
          <p:nvPr/>
        </p:nvSpPr>
        <p:spPr>
          <a:xfrm>
            <a:off x="2381063" y="2813662"/>
            <a:ext cx="4065899" cy="46166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[intelligent and calm]</a:t>
            </a:r>
          </a:p>
        </p:txBody>
      </p:sp>
      <p:sp>
        <p:nvSpPr>
          <p:cNvPr id="3" name="Action Button: Sound 2">
            <a:hlinkClick r:id="" action="ppaction://noaction" highlightClick="1">
              <a:snd r:embed="rId4" name="Bonjour_Anne_dialogue.wav"/>
            </a:hlinkClick>
            <a:extLst>
              <a:ext uri="{FF2B5EF4-FFF2-40B4-BE49-F238E27FC236}">
                <a16:creationId xmlns:a16="http://schemas.microsoft.com/office/drawing/2014/main" id="{A671A13F-8334-43CF-B45E-AA4EE6907488}"/>
              </a:ext>
            </a:extLst>
          </p:cNvPr>
          <p:cNvSpPr/>
          <p:nvPr/>
        </p:nvSpPr>
        <p:spPr>
          <a:xfrm>
            <a:off x="11263745" y="1704109"/>
            <a:ext cx="651164" cy="561627"/>
          </a:xfrm>
          <a:prstGeom prst="actionButtonSound">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Google Shape;167;p2">
            <a:extLst>
              <a:ext uri="{FF2B5EF4-FFF2-40B4-BE49-F238E27FC236}">
                <a16:creationId xmlns:a16="http://schemas.microsoft.com/office/drawing/2014/main" id="{EBFAAB02-552F-4FDA-932C-D4DB2E96E40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Rectangle 18">
            <a:extLst>
              <a:ext uri="{FF2B5EF4-FFF2-40B4-BE49-F238E27FC236}">
                <a16:creationId xmlns:a16="http://schemas.microsoft.com/office/drawing/2014/main" id="{60F20C81-9D36-4F8A-BE2E-DED7E45A977A}"/>
              </a:ext>
            </a:extLst>
          </p:cNvPr>
          <p:cNvSpPr/>
          <p:nvPr/>
        </p:nvSpPr>
        <p:spPr>
          <a:xfrm>
            <a:off x="327094" y="3317647"/>
            <a:ext cx="11715805" cy="3242041"/>
          </a:xfrm>
          <a:prstGeom prst="rect">
            <a:avLst/>
          </a:prstGeom>
          <a:solidFill>
            <a:schemeClr val="accent3">
              <a:lumMod val="20000"/>
              <a:lumOff val="8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qui    est Milo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Bonjour, Madame ! Je suis ici. Je suis heureux et 	amusant.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Odile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Elle est absente, Madame.  Elle est  malade, </a:t>
            </a:r>
            <a:r>
              <a:rPr kumimoji="0" lang="fr-FR"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aujourd</a:t>
            </a:r>
            <a:r>
              <a:rPr lang="fr-FR" sz="2800" dirty="0">
                <a:solidFill>
                  <a:srgbClr val="002060"/>
                </a:solidFill>
                <a:latin typeface="Century Gothic" panose="020B0502020202020204" pitchFamily="34" charset="0"/>
              </a:rPr>
              <a:t>’hui.</a:t>
            </a:r>
            <a:endPar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C4613A6A-A5C3-4290-B077-06073F7D3E1A}"/>
              </a:ext>
            </a:extLst>
          </p:cNvPr>
          <p:cNvSpPr/>
          <p:nvPr/>
        </p:nvSpPr>
        <p:spPr>
          <a:xfrm>
            <a:off x="1328183" y="1583856"/>
            <a:ext cx="1401660"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[Hello]</a:t>
            </a:r>
          </a:p>
        </p:txBody>
      </p:sp>
      <p:sp>
        <p:nvSpPr>
          <p:cNvPr id="22" name="Rectangle: Rounded Corners 21">
            <a:extLst>
              <a:ext uri="{FF2B5EF4-FFF2-40B4-BE49-F238E27FC236}">
                <a16:creationId xmlns:a16="http://schemas.microsoft.com/office/drawing/2014/main" id="{D420F966-224C-4F72-9458-EECB1992B185}"/>
              </a:ext>
            </a:extLst>
          </p:cNvPr>
          <p:cNvSpPr/>
          <p:nvPr/>
        </p:nvSpPr>
        <p:spPr>
          <a:xfrm>
            <a:off x="2816211" y="1554443"/>
            <a:ext cx="1630165"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[Miss]</a:t>
            </a:r>
          </a:p>
        </p:txBody>
      </p:sp>
      <p:sp>
        <p:nvSpPr>
          <p:cNvPr id="39" name="Rectangle: Rounded Corners 38">
            <a:extLst>
              <a:ext uri="{FF2B5EF4-FFF2-40B4-BE49-F238E27FC236}">
                <a16:creationId xmlns:a16="http://schemas.microsoft.com/office/drawing/2014/main" id="{DDEFE5B0-BC94-4E59-AA28-456BD93FDA5B}"/>
              </a:ext>
            </a:extLst>
          </p:cNvPr>
          <p:cNvSpPr/>
          <p:nvPr/>
        </p:nvSpPr>
        <p:spPr>
          <a:xfrm>
            <a:off x="1624265" y="3529778"/>
            <a:ext cx="1241885" cy="40178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[who]</a:t>
            </a:r>
          </a:p>
        </p:txBody>
      </p:sp>
      <p:sp>
        <p:nvSpPr>
          <p:cNvPr id="40" name="Rectangle: Rounded Corners 39">
            <a:extLst>
              <a:ext uri="{FF2B5EF4-FFF2-40B4-BE49-F238E27FC236}">
                <a16:creationId xmlns:a16="http://schemas.microsoft.com/office/drawing/2014/main" id="{4250BAA6-CA77-44B1-8998-C44653B59AFC}"/>
              </a:ext>
            </a:extLst>
          </p:cNvPr>
          <p:cNvSpPr/>
          <p:nvPr/>
        </p:nvSpPr>
        <p:spPr>
          <a:xfrm>
            <a:off x="4534634" y="4122486"/>
            <a:ext cx="1284950" cy="43149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 am]</a:t>
            </a:r>
          </a:p>
        </p:txBody>
      </p:sp>
      <p:sp>
        <p:nvSpPr>
          <p:cNvPr id="23" name="Rectangle: Rounded Corners 22">
            <a:extLst>
              <a:ext uri="{FF2B5EF4-FFF2-40B4-BE49-F238E27FC236}">
                <a16:creationId xmlns:a16="http://schemas.microsoft.com/office/drawing/2014/main" id="{20CE2AE2-7A37-4741-8811-60436346D34A}"/>
              </a:ext>
            </a:extLst>
          </p:cNvPr>
          <p:cNvSpPr/>
          <p:nvPr/>
        </p:nvSpPr>
        <p:spPr>
          <a:xfrm>
            <a:off x="7514454" y="4092728"/>
            <a:ext cx="1622362"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[happy]</a:t>
            </a:r>
          </a:p>
        </p:txBody>
      </p:sp>
      <p:sp>
        <p:nvSpPr>
          <p:cNvPr id="24" name="Rectangle: Rounded Corners 23">
            <a:extLst>
              <a:ext uri="{FF2B5EF4-FFF2-40B4-BE49-F238E27FC236}">
                <a16:creationId xmlns:a16="http://schemas.microsoft.com/office/drawing/2014/main" id="{138602FC-44E6-4566-82CB-007A880F8A4F}"/>
              </a:ext>
            </a:extLst>
          </p:cNvPr>
          <p:cNvSpPr/>
          <p:nvPr/>
        </p:nvSpPr>
        <p:spPr>
          <a:xfrm>
            <a:off x="1205572" y="4702361"/>
            <a:ext cx="1622362"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[funny]</a:t>
            </a:r>
          </a:p>
        </p:txBody>
      </p:sp>
      <p:sp>
        <p:nvSpPr>
          <p:cNvPr id="25" name="Rectangle: Rounded Corners 24">
            <a:extLst>
              <a:ext uri="{FF2B5EF4-FFF2-40B4-BE49-F238E27FC236}">
                <a16:creationId xmlns:a16="http://schemas.microsoft.com/office/drawing/2014/main" id="{AD875219-2653-4E49-8FEF-3B21E814ED2F}"/>
              </a:ext>
            </a:extLst>
          </p:cNvPr>
          <p:cNvSpPr/>
          <p:nvPr/>
        </p:nvSpPr>
        <p:spPr>
          <a:xfrm>
            <a:off x="1107481" y="5995298"/>
            <a:ext cx="1489415"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[She is]</a:t>
            </a:r>
          </a:p>
        </p:txBody>
      </p:sp>
      <p:sp>
        <p:nvSpPr>
          <p:cNvPr id="26" name="Rectangle: Rounded Corners 25">
            <a:extLst>
              <a:ext uri="{FF2B5EF4-FFF2-40B4-BE49-F238E27FC236}">
                <a16:creationId xmlns:a16="http://schemas.microsoft.com/office/drawing/2014/main" id="{8AE766FA-10B9-43A3-8F99-7C506BC11D0E}"/>
              </a:ext>
            </a:extLst>
          </p:cNvPr>
          <p:cNvSpPr/>
          <p:nvPr/>
        </p:nvSpPr>
        <p:spPr>
          <a:xfrm>
            <a:off x="5934284" y="6022579"/>
            <a:ext cx="1489415" cy="49475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[She is]</a:t>
            </a:r>
          </a:p>
        </p:txBody>
      </p:sp>
      <p:pic>
        <p:nvPicPr>
          <p:cNvPr id="27" name="Picture 26" descr="A picture containing vector graphics&#10;&#10;Description automatically generated">
            <a:extLst>
              <a:ext uri="{FF2B5EF4-FFF2-40B4-BE49-F238E27FC236}">
                <a16:creationId xmlns:a16="http://schemas.microsoft.com/office/drawing/2014/main" id="{4FAE859E-B6FE-4BD7-896C-99A34AEC7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7668" y="244067"/>
            <a:ext cx="1038263" cy="2218033"/>
          </a:xfrm>
          <a:prstGeom prst="rect">
            <a:avLst/>
          </a:prstGeom>
        </p:spPr>
      </p:pic>
      <p:pic>
        <p:nvPicPr>
          <p:cNvPr id="29" name="Graphic 28" descr="Teacher">
            <a:extLst>
              <a:ext uri="{FF2B5EF4-FFF2-40B4-BE49-F238E27FC236}">
                <a16:creationId xmlns:a16="http://schemas.microsoft.com/office/drawing/2014/main" id="{D601504F-FA7D-4F7A-A53E-DC06E39626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43330" y="-69646"/>
            <a:ext cx="914400" cy="914400"/>
          </a:xfrm>
          <a:prstGeom prst="rect">
            <a:avLst/>
          </a:prstGeom>
        </p:spPr>
      </p:pic>
      <p:sp>
        <p:nvSpPr>
          <p:cNvPr id="30" name="Speech Bubble: Rectangle with Corners Rounded 29">
            <a:hlinkClick r:id="" action="ppaction://noaction">
              <a:snd r:embed="rId8" name="S14_1.wav"/>
            </a:hlinkClick>
            <a:extLst>
              <a:ext uri="{FF2B5EF4-FFF2-40B4-BE49-F238E27FC236}">
                <a16:creationId xmlns:a16="http://schemas.microsoft.com/office/drawing/2014/main" id="{ED51D0A9-317E-478B-8143-1874B267068F}"/>
              </a:ext>
            </a:extLst>
          </p:cNvPr>
          <p:cNvSpPr/>
          <p:nvPr/>
        </p:nvSpPr>
        <p:spPr>
          <a:xfrm>
            <a:off x="5055969" y="111504"/>
            <a:ext cx="3313306" cy="510034"/>
          </a:xfrm>
          <a:prstGeom prst="wedgeRoundRectCallout">
            <a:avLst>
              <a:gd name="adj1" fmla="val -63135"/>
              <a:gd name="adj2" fmla="val 161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31" name="Title 4">
            <a:hlinkClick r:id="" action="ppaction://noaction">
              <a:snd r:embed="rId8" name="S14_1.wav"/>
            </a:hlinkClick>
            <a:extLst>
              <a:ext uri="{FF2B5EF4-FFF2-40B4-BE49-F238E27FC236}">
                <a16:creationId xmlns:a16="http://schemas.microsoft.com/office/drawing/2014/main" id="{C9E66B5F-9205-4AE2-8994-C09AC7FE5047}"/>
              </a:ext>
            </a:extLst>
          </p:cNvPr>
          <p:cNvSpPr txBox="1">
            <a:spLocks/>
          </p:cNvSpPr>
          <p:nvPr/>
        </p:nvSpPr>
        <p:spPr>
          <a:xfrm>
            <a:off x="5044507" y="119850"/>
            <a:ext cx="3480946"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a:solidFill>
                  <a:srgbClr val="002060"/>
                </a:solidFill>
                <a:latin typeface="Century Gothic" panose="020B0502020202020204" pitchFamily="34" charset="0"/>
                <a:cs typeface="Arial"/>
                <a:sym typeface="Arial"/>
              </a:rPr>
              <a:t>Écris en français.</a:t>
            </a:r>
            <a:endParaRPr lang="en-GB" sz="2800" kern="0" dirty="0"/>
          </a:p>
        </p:txBody>
      </p:sp>
    </p:spTree>
    <p:extLst>
      <p:ext uri="{BB962C8B-B14F-4D97-AF65-F5344CB8AC3E}">
        <p14:creationId xmlns:p14="http://schemas.microsoft.com/office/powerpoint/2010/main" val="405213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8" grpId="0" animBg="1"/>
      <p:bldP spid="41" grpId="0" animBg="1"/>
      <p:bldP spid="21" grpId="0" animBg="1"/>
      <p:bldP spid="22" grpId="0" animBg="1"/>
      <p:bldP spid="39" grpId="0" animBg="1"/>
      <p:bldP spid="40" grpId="0" animBg="1"/>
      <p:bldP spid="23"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653928590"/>
              </p:ext>
            </p:extLst>
          </p:nvPr>
        </p:nvGraphicFramePr>
        <p:xfrm>
          <a:off x="557160" y="596129"/>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professeur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professeure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comment ?</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elle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sympa</a:t>
                      </a:r>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thique</a:t>
                      </a:r>
                      <a:r>
                        <a:rPr lang="en-GB" sz="2400" b="1" dirty="0">
                          <a:solidFill>
                            <a:srgbClr val="00B0F0"/>
                          </a:solidFill>
                          <a:latin typeface="Century Gothic" panose="020B0502020202020204" pitchFamily="34" charset="0"/>
                        </a:rPr>
                        <a:t>)</a:t>
                      </a:r>
                    </a:p>
                  </a:txBody>
                  <a:tcPr/>
                </a:tc>
                <a:tc>
                  <a:txBody>
                    <a:bodyPr/>
                    <a:lstStyle/>
                    <a:p>
                      <a:r>
                        <a:rPr lang="en-GB" sz="2400" b="1" dirty="0">
                          <a:solidFill>
                            <a:srgbClr val="00B0F0"/>
                          </a:solidFill>
                          <a:latin typeface="Century Gothic" panose="020B0502020202020204" pitchFamily="34" charset="0"/>
                        </a:rPr>
                        <a:t>il</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chanter</a:t>
                      </a:r>
                    </a:p>
                  </a:txBody>
                  <a:tcPr/>
                </a:tc>
                <a:tc>
                  <a:txBody>
                    <a:bodyPr/>
                    <a:lstStyle/>
                    <a:p>
                      <a:r>
                        <a:rPr lang="en-GB" sz="2400" b="1" dirty="0">
                          <a:solidFill>
                            <a:srgbClr val="92D050"/>
                          </a:solidFill>
                          <a:latin typeface="Century Gothic" panose="020B0502020202020204" pitchFamily="34" charset="0"/>
                        </a:rPr>
                        <a:t>passer</a:t>
                      </a:r>
                    </a:p>
                  </a:txBody>
                  <a:tcPr/>
                </a:tc>
                <a:tc>
                  <a:txBody>
                    <a:bodyPr/>
                    <a:lstStyle/>
                    <a:p>
                      <a:r>
                        <a:rPr lang="en-GB" sz="2400" b="1" dirty="0" err="1">
                          <a:solidFill>
                            <a:srgbClr val="92D050"/>
                          </a:solidFill>
                          <a:latin typeface="Century Gothic" panose="020B0502020202020204" pitchFamily="34" charset="0"/>
                        </a:rPr>
                        <a:t>parler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rester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chercher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regarder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es</a:t>
                      </a:r>
                    </a:p>
                  </a:txBody>
                  <a:tcPr/>
                </a:tc>
                <a:tc>
                  <a:txBody>
                    <a:bodyPr/>
                    <a:lstStyle/>
                    <a:p>
                      <a:r>
                        <a:rPr lang="en-GB" sz="2400" b="1" dirty="0">
                          <a:solidFill>
                            <a:srgbClr val="FF3399"/>
                          </a:solidFill>
                          <a:latin typeface="Century Gothic" panose="020B0502020202020204" pitchFamily="34" charset="0"/>
                        </a:rPr>
                        <a:t>bien</a:t>
                      </a:r>
                    </a:p>
                  </a:txBody>
                  <a:tcPr/>
                </a:tc>
                <a:tc>
                  <a:txBody>
                    <a:bodyPr/>
                    <a:lstStyle/>
                    <a:p>
                      <a:r>
                        <a:rPr lang="en-GB" sz="2400" b="1" dirty="0">
                          <a:solidFill>
                            <a:srgbClr val="FF3399"/>
                          </a:solidFill>
                          <a:latin typeface="Century Gothic" panose="020B0502020202020204" pitchFamily="34" charset="0"/>
                        </a:rPr>
                        <a:t>monsieur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qui ?</a:t>
                      </a:r>
                    </a:p>
                  </a:txBody>
                  <a:tcPr/>
                </a:tc>
                <a:tc>
                  <a:txBody>
                    <a:bodyPr/>
                    <a:lstStyle/>
                    <a:p>
                      <a:r>
                        <a:rPr lang="en-GB" sz="2400" b="1" dirty="0">
                          <a:solidFill>
                            <a:srgbClr val="FF3399"/>
                          </a:solidFill>
                          <a:latin typeface="Century Gothic" panose="020B0502020202020204" pitchFamily="34" charset="0"/>
                        </a:rPr>
                        <a:t>comment ?</a:t>
                      </a: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est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perdu</a:t>
                      </a:r>
                    </a:p>
                  </a:txBody>
                  <a:tcPr/>
                </a:tc>
                <a:tc>
                  <a:txBody>
                    <a:bodyPr/>
                    <a:lstStyle/>
                    <a:p>
                      <a:r>
                        <a:rPr lang="en-GB" sz="2400" b="1" dirty="0" err="1">
                          <a:solidFill>
                            <a:srgbClr val="FF3399"/>
                          </a:solidFill>
                          <a:latin typeface="Century Gothic" panose="020B0502020202020204" pitchFamily="34" charset="0"/>
                        </a:rPr>
                        <a:t>prête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inquiet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2361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lost (m)</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5313"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ready (f)</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worried (m)</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who?</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is</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are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well</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2696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Mr.</a:t>
            </a:r>
            <a:r>
              <a:rPr lang="en-GB" sz="2400" kern="0" dirty="0">
                <a:solidFill>
                  <a:srgbClr val="002060"/>
                </a:solidFill>
                <a:latin typeface="Century Gothic" panose="020B0502020202020204" pitchFamily="34" charset="0"/>
                <a:cs typeface="Arial"/>
                <a:sym typeface="Arial"/>
              </a:rPr>
              <a:t>, Sir (teacher)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stay, staying</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7084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watch, watching</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sing, singing</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7" y="2765805"/>
            <a:ext cx="3021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pass/spend time</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speak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8" y="1912143"/>
            <a:ext cx="23805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she, 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nice (m/f)</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11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 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289272" y="1061398"/>
            <a:ext cx="2861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teacher (m)</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3285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teacher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TextBox 49">
            <a:hlinkClick r:id="" action="ppaction://noaction">
              <a:snd r:embed="rId8" name="S10_i.wav"/>
            </a:hlinkClick>
            <a:extLst>
              <a:ext uri="{FF2B5EF4-FFF2-40B4-BE49-F238E27FC236}">
                <a16:creationId xmlns:a16="http://schemas.microsoft.com/office/drawing/2014/main" id="{FF6B9BBB-AAEA-4718-AEF0-7F0266DB61AA}"/>
              </a:ext>
            </a:extLst>
          </p:cNvPr>
          <p:cNvSpPr txBox="1"/>
          <p:nvPr/>
        </p:nvSpPr>
        <p:spPr>
          <a:xfrm>
            <a:off x="3612224" y="44523"/>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766332F7-E026-4215-892C-39BAC9188799}"/>
              </a:ext>
            </a:extLst>
          </p:cNvPr>
          <p:cNvSpPr txBox="1"/>
          <p:nvPr/>
        </p:nvSpPr>
        <p:spPr>
          <a:xfrm>
            <a:off x="2856141" y="-36059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633857629"/>
              </p:ext>
            </p:extLst>
          </p:nvPr>
        </p:nvGraphicFramePr>
        <p:xfrm>
          <a:off x="557160" y="57922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530592">
                  <a:extLst>
                    <a:ext uri="{9D8B030D-6E8A-4147-A177-3AD203B41FA5}">
                      <a16:colId xmlns:a16="http://schemas.microsoft.com/office/drawing/2014/main" val="1810222861"/>
                    </a:ext>
                  </a:extLst>
                </a:gridCol>
                <a:gridCol w="2856251">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how?</a:t>
                      </a:r>
                    </a:p>
                  </a:txBody>
                  <a:tcPr/>
                </a:tc>
                <a:tc>
                  <a:txBody>
                    <a:bodyPr/>
                    <a:lstStyle/>
                    <a:p>
                      <a:r>
                        <a:rPr lang="en-GB" sz="2400" b="1" dirty="0">
                          <a:solidFill>
                            <a:srgbClr val="00B0F0"/>
                          </a:solidFill>
                          <a:latin typeface="Century Gothic" panose="020B0502020202020204" pitchFamily="34" charset="0"/>
                        </a:rPr>
                        <a:t>she, it</a:t>
                      </a:r>
                    </a:p>
                  </a:txBody>
                  <a:tcPr/>
                </a:tc>
                <a:tc>
                  <a:txBody>
                    <a:bodyPr/>
                    <a:lstStyle/>
                    <a:p>
                      <a:r>
                        <a:rPr lang="en-GB" sz="2400" b="1" dirty="0">
                          <a:solidFill>
                            <a:srgbClr val="00B0F0"/>
                          </a:solidFill>
                          <a:latin typeface="Century Gothic" panose="020B0502020202020204" pitchFamily="34" charset="0"/>
                        </a:rPr>
                        <a:t>he, it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teacher (m)</a:t>
                      </a:r>
                    </a:p>
                  </a:txBody>
                  <a:tcPr/>
                </a:tc>
                <a:tc>
                  <a:txBody>
                    <a:bodyPr/>
                    <a:lstStyle/>
                    <a:p>
                      <a:r>
                        <a:rPr lang="en-GB" sz="2400" b="1" dirty="0">
                          <a:solidFill>
                            <a:srgbClr val="00B0F0"/>
                          </a:solidFill>
                          <a:latin typeface="Century Gothic" panose="020B0502020202020204" pitchFamily="34" charset="0"/>
                        </a:rPr>
                        <a:t>the teacher (f)</a:t>
                      </a:r>
                    </a:p>
                  </a:txBody>
                  <a:tcPr/>
                </a:tc>
                <a:tc>
                  <a:txBody>
                    <a:bodyPr/>
                    <a:lstStyle/>
                    <a:p>
                      <a:r>
                        <a:rPr lang="en-GB" sz="2400" b="1" dirty="0">
                          <a:solidFill>
                            <a:srgbClr val="00B0F0"/>
                          </a:solidFill>
                          <a:latin typeface="Century Gothic" panose="020B0502020202020204" pitchFamily="34" charset="0"/>
                        </a:rPr>
                        <a:t>nice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sing</a:t>
                      </a:r>
                    </a:p>
                  </a:txBody>
                  <a:tcPr/>
                </a:tc>
                <a:tc>
                  <a:txBody>
                    <a:bodyPr/>
                    <a:lstStyle/>
                    <a:p>
                      <a:r>
                        <a:rPr lang="en-GB" sz="2400" b="1" dirty="0">
                          <a:solidFill>
                            <a:srgbClr val="92D050"/>
                          </a:solidFill>
                          <a:latin typeface="Century Gothic" panose="020B0502020202020204" pitchFamily="34" charset="0"/>
                        </a:rPr>
                        <a:t>to pass/spend</a:t>
                      </a:r>
                    </a:p>
                  </a:txBody>
                  <a:tcPr/>
                </a:tc>
                <a:tc>
                  <a:txBody>
                    <a:bodyPr/>
                    <a:lstStyle/>
                    <a:p>
                      <a:r>
                        <a:rPr lang="en-GB" sz="2400" b="1" dirty="0">
                          <a:solidFill>
                            <a:srgbClr val="92D050"/>
                          </a:solidFill>
                          <a:latin typeface="Century Gothic" panose="020B0502020202020204" pitchFamily="34" charset="0"/>
                        </a:rPr>
                        <a:t>to speak</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stay</a:t>
                      </a:r>
                    </a:p>
                  </a:txBody>
                  <a:tcPr/>
                </a:tc>
                <a:tc>
                  <a:txBody>
                    <a:bodyPr/>
                    <a:lstStyle/>
                    <a:p>
                      <a:r>
                        <a:rPr lang="en-GB" sz="2400" b="1" dirty="0">
                          <a:solidFill>
                            <a:srgbClr val="92D050"/>
                          </a:solidFill>
                          <a:latin typeface="Century Gothic" panose="020B0502020202020204" pitchFamily="34" charset="0"/>
                        </a:rPr>
                        <a:t>to look for</a:t>
                      </a:r>
                    </a:p>
                  </a:txBody>
                  <a:tcPr/>
                </a:tc>
                <a:tc>
                  <a:txBody>
                    <a:bodyPr/>
                    <a:lstStyle/>
                    <a:p>
                      <a:r>
                        <a:rPr lang="en-GB" sz="2400" b="1" dirty="0">
                          <a:solidFill>
                            <a:srgbClr val="92D050"/>
                          </a:solidFill>
                          <a:latin typeface="Century Gothic" panose="020B0502020202020204" pitchFamily="34" charset="0"/>
                        </a:rPr>
                        <a:t>to watch</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worried (m)</a:t>
                      </a:r>
                    </a:p>
                  </a:txBody>
                  <a:tcPr/>
                </a:tc>
                <a:tc>
                  <a:txBody>
                    <a:bodyPr/>
                    <a:lstStyle/>
                    <a:p>
                      <a:r>
                        <a:rPr lang="en-GB" sz="2400" b="1" dirty="0">
                          <a:solidFill>
                            <a:srgbClr val="FF3399"/>
                          </a:solidFill>
                          <a:latin typeface="Century Gothic" panose="020B0502020202020204" pitchFamily="34" charset="0"/>
                        </a:rPr>
                        <a:t>I am</a:t>
                      </a:r>
                    </a:p>
                  </a:txBody>
                  <a:tcPr/>
                </a:tc>
                <a:tc>
                  <a:txBody>
                    <a:bodyPr/>
                    <a:lstStyle/>
                    <a:p>
                      <a:r>
                        <a:rPr lang="en-GB" sz="2400" b="1" dirty="0">
                          <a:solidFill>
                            <a:srgbClr val="FF3399"/>
                          </a:solidFill>
                          <a:latin typeface="Century Gothic" panose="020B0502020202020204" pitchFamily="34" charset="0"/>
                        </a:rPr>
                        <a:t>ready (m)</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badly</a:t>
                      </a:r>
                    </a:p>
                  </a:txBody>
                  <a:tcPr/>
                </a:tc>
                <a:tc>
                  <a:txBody>
                    <a:bodyPr/>
                    <a:lstStyle/>
                    <a:p>
                      <a:r>
                        <a:rPr lang="en-GB" sz="2400" b="1" dirty="0">
                          <a:solidFill>
                            <a:srgbClr val="FF3399"/>
                          </a:solidFill>
                          <a:latin typeface="Century Gothic" panose="020B0502020202020204" pitchFamily="34" charset="0"/>
                        </a:rPr>
                        <a:t>lost (m)</a:t>
                      </a:r>
                    </a:p>
                  </a:txBody>
                  <a:tcPr/>
                </a:tc>
                <a:tc>
                  <a:txBody>
                    <a:bodyPr/>
                    <a:lstStyle/>
                    <a:p>
                      <a:r>
                        <a:rPr lang="en-GB" sz="2400" b="1" dirty="0">
                          <a:solidFill>
                            <a:srgbClr val="FF3399"/>
                          </a:solidFill>
                          <a:latin typeface="Century Gothic" panose="020B0502020202020204" pitchFamily="34" charset="0"/>
                        </a:rPr>
                        <a:t>how?</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are</a:t>
                      </a:r>
                    </a:p>
                  </a:txBody>
                  <a:tcPr/>
                </a:tc>
                <a:tc>
                  <a:txBody>
                    <a:bodyPr/>
                    <a:lstStyle/>
                    <a:p>
                      <a:r>
                        <a:rPr lang="en-GB" sz="2400" b="1" dirty="0">
                          <a:solidFill>
                            <a:srgbClr val="FF3399"/>
                          </a:solidFill>
                          <a:latin typeface="Century Gothic" panose="020B0502020202020204" pitchFamily="34" charset="0"/>
                        </a:rPr>
                        <a:t>who?</a:t>
                      </a:r>
                    </a:p>
                  </a:txBody>
                  <a:tcPr/>
                </a:tc>
                <a:tc>
                  <a:txBody>
                    <a:bodyPr/>
                    <a:lstStyle/>
                    <a:p>
                      <a:r>
                        <a:rPr lang="en-GB" sz="2100" b="1" dirty="0">
                          <a:solidFill>
                            <a:srgbClr val="FF3399"/>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13281" y="614734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es</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853578" y="618061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 ?</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Madame</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mal</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811664"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perdu</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comment ?</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inquiet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811663" y="447773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je </a:t>
            </a:r>
            <a:r>
              <a:rPr lang="en-GB" sz="2400" kern="0" dirty="0" err="1">
                <a:solidFill>
                  <a:srgbClr val="002060"/>
                </a:solidFill>
                <a:latin typeface="Century Gothic" panose="020B0502020202020204" pitchFamily="34" charset="0"/>
                <a:cs typeface="Arial"/>
                <a:sym typeface="Arial"/>
              </a:rPr>
              <a:t>suis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26966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prêt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853578"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chercher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7084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regarder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407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811662" y="2765805"/>
            <a:ext cx="3021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passer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Title 4">
            <a:hlinkClick r:id="" action="ppaction://noaction">
              <a:snd r:embed="rId29" name="S14_1.wav"/>
            </a:hlinkClick>
            <a:extLst>
              <a:ext uri="{FF2B5EF4-FFF2-40B4-BE49-F238E27FC236}">
                <a16:creationId xmlns:a16="http://schemas.microsoft.com/office/drawing/2014/main" id="{065E08F1-D8E0-40F4-9053-23533A6ACAD7}"/>
              </a:ext>
            </a:extLst>
          </p:cNvPr>
          <p:cNvSpPr txBox="1">
            <a:spLocks/>
          </p:cNvSpPr>
          <p:nvPr/>
        </p:nvSpPr>
        <p:spPr>
          <a:xfrm>
            <a:off x="3072030" y="65123"/>
            <a:ext cx="8872319"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dirty="0">
                <a:solidFill>
                  <a:srgbClr val="002060"/>
                </a:solidFill>
                <a:latin typeface="Century Gothic" panose="020B0502020202020204" pitchFamily="34" charset="0"/>
                <a:cs typeface="Arial"/>
                <a:sym typeface="Arial"/>
              </a:rPr>
              <a:t>Écris en français. </a:t>
            </a:r>
            <a:r>
              <a:rPr lang="es-AR" sz="2400" kern="0" dirty="0">
                <a:solidFill>
                  <a:srgbClr val="002060"/>
                </a:solidFill>
                <a:latin typeface="Century Gothic" panose="020B0502020202020204" pitchFamily="34" charset="0"/>
                <a:cs typeface="Arial"/>
                <a:sym typeface="Arial"/>
              </a:rPr>
              <a:t>Can you get at least 15 points?</a:t>
            </a:r>
            <a:endParaRPr lang="en-GB" sz="2800" kern="0" dirty="0"/>
          </a:p>
        </p:txBody>
      </p:sp>
      <p:sp>
        <p:nvSpPr>
          <p:cNvPr id="51" name="TextBox 50">
            <a:extLst>
              <a:ext uri="{FF2B5EF4-FFF2-40B4-BE49-F238E27FC236}">
                <a16:creationId xmlns:a16="http://schemas.microsoft.com/office/drawing/2014/main" id="{C3080F01-A096-42DF-85BF-DA740E33C985}"/>
              </a:ext>
            </a:extLst>
          </p:cNvPr>
          <p:cNvSpPr txBox="1"/>
          <p:nvPr/>
        </p:nvSpPr>
        <p:spPr>
          <a:xfrm>
            <a:off x="2286504" y="1823323"/>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4B760623-2EED-48E3-BA4C-A3358B62EB4D}"/>
              </a:ext>
            </a:extLst>
          </p:cNvPr>
          <p:cNvSpPr txBox="1"/>
          <p:nvPr/>
        </p:nvSpPr>
        <p:spPr>
          <a:xfrm>
            <a:off x="4808138" y="1929267"/>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professeur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03444E5C-3569-430D-A197-3699D02761C2}"/>
              </a:ext>
            </a:extLst>
          </p:cNvPr>
          <p:cNvSpPr txBox="1"/>
          <p:nvPr/>
        </p:nvSpPr>
        <p:spPr>
          <a:xfrm>
            <a:off x="7710116" y="1841617"/>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sympa</a:t>
            </a:r>
            <a:r>
              <a:rPr lang="en-GB" sz="2400" kern="0" dirty="0">
                <a:solidFill>
                  <a:srgbClr val="002060"/>
                </a:solidFill>
                <a:latin typeface="Century Gothic" panose="020B0502020202020204" pitchFamily="34" charset="0"/>
                <a:cs typeface="Arial"/>
                <a:sym typeface="Arial"/>
              </a:rPr>
              <a:t>(</a:t>
            </a:r>
            <a:r>
              <a:rPr lang="en-GB" sz="2400" kern="0" dirty="0" err="1">
                <a:solidFill>
                  <a:srgbClr val="002060"/>
                </a:solidFill>
                <a:latin typeface="Century Gothic" panose="020B0502020202020204" pitchFamily="34" charset="0"/>
                <a:cs typeface="Arial"/>
                <a:sym typeface="Arial"/>
              </a:rPr>
              <a:t>thique</a:t>
            </a:r>
            <a:r>
              <a:rPr lang="en-GB" sz="2400" kern="0" dirty="0">
                <a:solidFill>
                  <a:srgbClr val="002060"/>
                </a:solidFill>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7385A702-D3AD-473F-B476-F2D1DE514E08}"/>
              </a:ext>
            </a:extLst>
          </p:cNvPr>
          <p:cNvSpPr txBox="1"/>
          <p:nvPr/>
        </p:nvSpPr>
        <p:spPr>
          <a:xfrm>
            <a:off x="2297319" y="981269"/>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comment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E00EC684-0DAB-407B-9C4A-D946A7FF96EA}"/>
              </a:ext>
            </a:extLst>
          </p:cNvPr>
          <p:cNvSpPr txBox="1"/>
          <p:nvPr/>
        </p:nvSpPr>
        <p:spPr>
          <a:xfrm>
            <a:off x="4808138" y="98126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21A17782-0D29-40D4-8BED-1256C2173EAF}"/>
              </a:ext>
            </a:extLst>
          </p:cNvPr>
          <p:cNvSpPr txBox="1"/>
          <p:nvPr/>
        </p:nvSpPr>
        <p:spPr>
          <a:xfrm>
            <a:off x="7649482" y="973114"/>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8242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2_tu_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2_qu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22_madame.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22_mal.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22_perdu.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22_commen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22_inquiet.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22_je_sui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22_pret.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22_rester.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22_cherche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22_regarde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22_chante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22_passe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22_parler.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2.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3.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4.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elle.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51" grpId="0"/>
      <p:bldP spid="52" grpId="0"/>
      <p:bldP spid="53" grpId="0"/>
      <p:bldP spid="54" grpId="0"/>
      <p:bldP spid="55"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705477989"/>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565760">
                  <a:extLst>
                    <a:ext uri="{9D8B030D-6E8A-4147-A177-3AD203B41FA5}">
                      <a16:colId xmlns:a16="http://schemas.microsoft.com/office/drawing/2014/main" val="1810222861"/>
                    </a:ext>
                  </a:extLst>
                </a:gridCol>
                <a:gridCol w="2821083">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professeur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professeure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comment ?</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sympa</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thique</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il</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chanter</a:t>
                      </a:r>
                    </a:p>
                  </a:txBody>
                  <a:tcPr/>
                </a:tc>
                <a:tc>
                  <a:txBody>
                    <a:bodyPr/>
                    <a:lstStyle/>
                    <a:p>
                      <a:r>
                        <a:rPr lang="en-GB" sz="2400" b="1" dirty="0">
                          <a:solidFill>
                            <a:srgbClr val="002060"/>
                          </a:solidFill>
                          <a:latin typeface="Century Gothic" panose="020B0502020202020204" pitchFamily="34" charset="0"/>
                        </a:rPr>
                        <a:t>passer</a:t>
                      </a:r>
                    </a:p>
                  </a:txBody>
                  <a:tcPr/>
                </a:tc>
                <a:tc>
                  <a:txBody>
                    <a:bodyPr/>
                    <a:lstStyle/>
                    <a:p>
                      <a:r>
                        <a:rPr lang="en-GB" sz="2400" b="1" dirty="0" err="1">
                          <a:solidFill>
                            <a:srgbClr val="002060"/>
                          </a:solidFill>
                          <a:latin typeface="Century Gothic" panose="020B0502020202020204" pitchFamily="34" charset="0"/>
                        </a:rPr>
                        <a:t>parler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rester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chercher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regarder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tc>
                  <a:txBody>
                    <a:bodyPr/>
                    <a:lstStyle/>
                    <a:p>
                      <a:r>
                        <a:rPr lang="en-GB" sz="2400" b="1" dirty="0">
                          <a:solidFill>
                            <a:srgbClr val="002060"/>
                          </a:solidFill>
                          <a:latin typeface="Century Gothic" panose="020B0502020202020204" pitchFamily="34" charset="0"/>
                        </a:rPr>
                        <a:t>bien</a:t>
                      </a:r>
                    </a:p>
                  </a:txBody>
                  <a:tcPr/>
                </a:tc>
                <a:tc>
                  <a:txBody>
                    <a:bodyPr/>
                    <a:lstStyle/>
                    <a:p>
                      <a:r>
                        <a:rPr lang="en-GB" sz="2400" b="1" dirty="0">
                          <a:solidFill>
                            <a:srgbClr val="002060"/>
                          </a:solidFill>
                          <a:latin typeface="Century Gothic" panose="020B0502020202020204" pitchFamily="34" charset="0"/>
                        </a:rPr>
                        <a:t>monsieur</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qui ?</a:t>
                      </a:r>
                    </a:p>
                  </a:txBody>
                  <a:tcPr/>
                </a:tc>
                <a:tc>
                  <a:txBody>
                    <a:bodyPr/>
                    <a:lstStyle/>
                    <a:p>
                      <a:r>
                        <a:rPr lang="en-GB" sz="2400" b="1" dirty="0">
                          <a:solidFill>
                            <a:srgbClr val="002060"/>
                          </a:solidFill>
                          <a:latin typeface="Century Gothic" panose="020B0502020202020204" pitchFamily="34" charset="0"/>
                        </a:rPr>
                        <a:t>comment ?</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perdu</a:t>
                      </a:r>
                    </a:p>
                  </a:txBody>
                  <a:tcPr/>
                </a:tc>
                <a:tc>
                  <a:txBody>
                    <a:bodyPr/>
                    <a:lstStyle/>
                    <a:p>
                      <a:r>
                        <a:rPr lang="en-GB" sz="2400" b="1" dirty="0" err="1">
                          <a:solidFill>
                            <a:srgbClr val="002060"/>
                          </a:solidFill>
                          <a:latin typeface="Century Gothic" panose="020B0502020202020204" pitchFamily="34" charset="0"/>
                        </a:rPr>
                        <a:t>prête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inquiet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8915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40878865"/>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671268">
                  <a:extLst>
                    <a:ext uri="{9D8B030D-6E8A-4147-A177-3AD203B41FA5}">
                      <a16:colId xmlns:a16="http://schemas.microsoft.com/office/drawing/2014/main" val="1810222861"/>
                    </a:ext>
                  </a:extLst>
                </a:gridCol>
                <a:gridCol w="271557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how?</a:t>
                      </a:r>
                    </a:p>
                  </a:txBody>
                  <a:tcPr/>
                </a:tc>
                <a:tc>
                  <a:txBody>
                    <a:bodyPr/>
                    <a:lstStyle/>
                    <a:p>
                      <a:r>
                        <a:rPr lang="en-GB" sz="2400" b="1" dirty="0">
                          <a:solidFill>
                            <a:srgbClr val="002060"/>
                          </a:solidFill>
                          <a:latin typeface="Century Gothic" panose="020B0502020202020204" pitchFamily="34" charset="0"/>
                        </a:rPr>
                        <a:t>she, it</a:t>
                      </a:r>
                    </a:p>
                  </a:txBody>
                  <a:tcPr/>
                </a:tc>
                <a:tc>
                  <a:txBody>
                    <a:bodyPr/>
                    <a:lstStyle/>
                    <a:p>
                      <a:r>
                        <a:rPr lang="en-GB" sz="2400" b="1" dirty="0">
                          <a:solidFill>
                            <a:srgbClr val="002060"/>
                          </a:solidFill>
                          <a:latin typeface="Century Gothic" panose="020B0502020202020204" pitchFamily="34" charset="0"/>
                        </a:rPr>
                        <a:t>he, it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teacher (m)</a:t>
                      </a:r>
                    </a:p>
                  </a:txBody>
                  <a:tcPr/>
                </a:tc>
                <a:tc>
                  <a:txBody>
                    <a:bodyPr/>
                    <a:lstStyle/>
                    <a:p>
                      <a:r>
                        <a:rPr lang="en-GB" sz="2400" b="1" dirty="0">
                          <a:solidFill>
                            <a:srgbClr val="002060"/>
                          </a:solidFill>
                          <a:latin typeface="Century Gothic" panose="020B0502020202020204" pitchFamily="34" charset="0"/>
                        </a:rPr>
                        <a:t>the teacher (f)</a:t>
                      </a:r>
                    </a:p>
                  </a:txBody>
                  <a:tcPr/>
                </a:tc>
                <a:tc>
                  <a:txBody>
                    <a:bodyPr/>
                    <a:lstStyle/>
                    <a:p>
                      <a:r>
                        <a:rPr lang="en-GB" sz="2400" b="1" dirty="0">
                          <a:solidFill>
                            <a:srgbClr val="002060"/>
                          </a:solidFill>
                          <a:latin typeface="Century Gothic" panose="020B0502020202020204" pitchFamily="34" charset="0"/>
                        </a:rPr>
                        <a:t>nice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sing</a:t>
                      </a:r>
                    </a:p>
                  </a:txBody>
                  <a:tcPr/>
                </a:tc>
                <a:tc>
                  <a:txBody>
                    <a:bodyPr/>
                    <a:lstStyle/>
                    <a:p>
                      <a:r>
                        <a:rPr lang="en-GB" sz="2400" b="1" dirty="0">
                          <a:solidFill>
                            <a:srgbClr val="002060"/>
                          </a:solidFill>
                          <a:latin typeface="Century Gothic" panose="020B0502020202020204" pitchFamily="34" charset="0"/>
                        </a:rPr>
                        <a:t>to pass/spend</a:t>
                      </a:r>
                    </a:p>
                  </a:txBody>
                  <a:tcPr/>
                </a:tc>
                <a:tc>
                  <a:txBody>
                    <a:bodyPr/>
                    <a:lstStyle/>
                    <a:p>
                      <a:r>
                        <a:rPr lang="en-GB" sz="2400" b="1" dirty="0">
                          <a:solidFill>
                            <a:srgbClr val="002060"/>
                          </a:solidFill>
                          <a:latin typeface="Century Gothic" panose="020B0502020202020204" pitchFamily="34" charset="0"/>
                        </a:rPr>
                        <a:t>to speak</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stay</a:t>
                      </a:r>
                    </a:p>
                  </a:txBody>
                  <a:tcPr/>
                </a:tc>
                <a:tc>
                  <a:txBody>
                    <a:bodyPr/>
                    <a:lstStyle/>
                    <a:p>
                      <a:r>
                        <a:rPr lang="en-GB" sz="2400" b="1" dirty="0">
                          <a:solidFill>
                            <a:srgbClr val="002060"/>
                          </a:solidFill>
                          <a:latin typeface="Century Gothic" panose="020B0502020202020204" pitchFamily="34" charset="0"/>
                        </a:rPr>
                        <a:t>to look for</a:t>
                      </a:r>
                    </a:p>
                  </a:txBody>
                  <a:tcPr/>
                </a:tc>
                <a:tc>
                  <a:txBody>
                    <a:bodyPr/>
                    <a:lstStyle/>
                    <a:p>
                      <a:r>
                        <a:rPr lang="en-GB" sz="2400" b="1" dirty="0">
                          <a:solidFill>
                            <a:srgbClr val="002060"/>
                          </a:solidFill>
                          <a:latin typeface="Century Gothic" panose="020B0502020202020204" pitchFamily="34" charset="0"/>
                        </a:rPr>
                        <a:t>to watch</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worried (m)</a:t>
                      </a:r>
                    </a:p>
                  </a:txBody>
                  <a:tcPr/>
                </a:tc>
                <a:tc>
                  <a:txBody>
                    <a:bodyPr/>
                    <a:lstStyle/>
                    <a:p>
                      <a:r>
                        <a:rPr lang="en-GB" sz="2400" b="1" dirty="0">
                          <a:solidFill>
                            <a:srgbClr val="002060"/>
                          </a:solidFill>
                          <a:latin typeface="Century Gothic" panose="020B0502020202020204" pitchFamily="34" charset="0"/>
                        </a:rPr>
                        <a:t>I am</a:t>
                      </a:r>
                    </a:p>
                  </a:txBody>
                  <a:tcPr/>
                </a:tc>
                <a:tc>
                  <a:txBody>
                    <a:bodyPr/>
                    <a:lstStyle/>
                    <a:p>
                      <a:r>
                        <a:rPr lang="en-GB" sz="2400" b="1" dirty="0">
                          <a:solidFill>
                            <a:srgbClr val="002060"/>
                          </a:solidFill>
                          <a:latin typeface="Century Gothic" panose="020B0502020202020204" pitchFamily="34" charset="0"/>
                        </a:rPr>
                        <a:t>ready (m)</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badly</a:t>
                      </a:r>
                    </a:p>
                  </a:txBody>
                  <a:tcPr/>
                </a:tc>
                <a:tc>
                  <a:txBody>
                    <a:bodyPr/>
                    <a:lstStyle/>
                    <a:p>
                      <a:r>
                        <a:rPr lang="en-GB" sz="2400" b="1" dirty="0">
                          <a:solidFill>
                            <a:srgbClr val="002060"/>
                          </a:solidFill>
                          <a:latin typeface="Century Gothic" panose="020B0502020202020204" pitchFamily="34" charset="0"/>
                        </a:rPr>
                        <a:t>lost (m)</a:t>
                      </a:r>
                    </a:p>
                  </a:txBody>
                  <a:tcPr/>
                </a:tc>
                <a:tc>
                  <a:txBody>
                    <a:bodyPr/>
                    <a:lstStyle/>
                    <a:p>
                      <a:r>
                        <a:rPr lang="en-GB" sz="2400" b="1"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are</a:t>
                      </a:r>
                    </a:p>
                  </a:txBody>
                  <a:tcPr/>
                </a:tc>
                <a:tc>
                  <a:txBody>
                    <a:bodyPr/>
                    <a:lstStyle/>
                    <a:p>
                      <a:r>
                        <a:rPr lang="en-GB" sz="2400" b="1" dirty="0">
                          <a:solidFill>
                            <a:srgbClr val="002060"/>
                          </a:solidFill>
                          <a:latin typeface="Century Gothic" panose="020B0502020202020204" pitchFamily="34" charset="0"/>
                        </a:rPr>
                        <a:t>who?</a:t>
                      </a:r>
                    </a:p>
                  </a:txBody>
                  <a:tcPr/>
                </a:tc>
                <a:tc>
                  <a:txBody>
                    <a:bodyPr/>
                    <a:lstStyle/>
                    <a:p>
                      <a:r>
                        <a:rPr lang="en-GB" sz="2100" b="1" dirty="0">
                          <a:solidFill>
                            <a:srgbClr val="002060"/>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10546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[1/9] </a:t>
            </a:r>
            <a:endParaRPr lang="en-GB" sz="3200" dirty="0"/>
          </a:p>
        </p:txBody>
      </p:sp>
      <p:sp>
        <p:nvSpPr>
          <p:cNvPr id="29" name="Google Shape;157;p2">
            <a:hlinkClick r:id="" action="ppaction://noaction">
              <a:snd r:embed="rId3" name="loup.wav"/>
            </a:hlinkClick>
            <a:extLst>
              <a:ext uri="{FF2B5EF4-FFF2-40B4-BE49-F238E27FC236}">
                <a16:creationId xmlns:a16="http://schemas.microsoft.com/office/drawing/2014/main" id="{9B70272F-EE6F-4C4A-9AC6-F2F58212900C}"/>
              </a:ext>
            </a:extLst>
          </p:cNvPr>
          <p:cNvSpPr txBox="1"/>
          <p:nvPr/>
        </p:nvSpPr>
        <p:spPr>
          <a:xfrm>
            <a:off x="344103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0" b="1" kern="0" dirty="0" err="1">
                <a:solidFill>
                  <a:srgbClr val="002060"/>
                </a:solidFill>
                <a:latin typeface="Century Gothic"/>
                <a:ea typeface="Century Gothic"/>
                <a:cs typeface="Century Gothic"/>
                <a:sym typeface="Century Gothic"/>
              </a:rPr>
              <a:t>loup</a:t>
            </a:r>
            <a:endParaRPr kumimoji="0" sz="80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6653463"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CEAE4CED-CFA2-406F-A8A6-3E51F23C0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9411" y="868056"/>
            <a:ext cx="5078315" cy="3361738"/>
          </a:xfrm>
          <a:prstGeom prst="rect">
            <a:avLst/>
          </a:prstGeom>
        </p:spPr>
      </p:pic>
      <p:pic>
        <p:nvPicPr>
          <p:cNvPr id="12" name="Picture 11" descr="Icon&#10;&#10;Description automatically generated">
            <a:extLst>
              <a:ext uri="{FF2B5EF4-FFF2-40B4-BE49-F238E27FC236}">
                <a16:creationId xmlns:a16="http://schemas.microsoft.com/office/drawing/2014/main" id="{024E403C-9E9B-4602-9E34-DF5D2D423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3" name="Title 1">
            <a:extLst>
              <a:ext uri="{FF2B5EF4-FFF2-40B4-BE49-F238E27FC236}">
                <a16:creationId xmlns:a16="http://schemas.microsoft.com/office/drawing/2014/main" id="{A8CA3CEB-3B79-4197-9635-BF18D5B248EA}"/>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585210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[2/9] </a:t>
            </a:r>
            <a:endParaRPr lang="en-GB" sz="3200" dirty="0"/>
          </a:p>
        </p:txBody>
      </p:sp>
      <p:sp>
        <p:nvSpPr>
          <p:cNvPr id="29" name="Google Shape;157;p2">
            <a:hlinkClick r:id="" action="ppaction://noaction">
              <a:snd r:embed="rId3" name="taupe.wav"/>
            </a:hlinkClick>
            <a:extLst>
              <a:ext uri="{FF2B5EF4-FFF2-40B4-BE49-F238E27FC236}">
                <a16:creationId xmlns:a16="http://schemas.microsoft.com/office/drawing/2014/main" id="{9B70272F-EE6F-4C4A-9AC6-F2F58212900C}"/>
              </a:ext>
            </a:extLst>
          </p:cNvPr>
          <p:cNvSpPr txBox="1"/>
          <p:nvPr/>
        </p:nvSpPr>
        <p:spPr>
          <a:xfrm>
            <a:off x="344103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0" b="1" kern="0" dirty="0">
                <a:solidFill>
                  <a:srgbClr val="002060"/>
                </a:solidFill>
                <a:latin typeface="Century Gothic"/>
                <a:ea typeface="Century Gothic"/>
                <a:cs typeface="Century Gothic"/>
                <a:sym typeface="Century Gothic"/>
              </a:rPr>
              <a:t>taupe</a:t>
            </a:r>
            <a:endParaRPr kumimoji="0" sz="80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6341455"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grass, outdoor&#10;&#10;Description automatically generated">
            <a:extLst>
              <a:ext uri="{FF2B5EF4-FFF2-40B4-BE49-F238E27FC236}">
                <a16:creationId xmlns:a16="http://schemas.microsoft.com/office/drawing/2014/main" id="{E024EF5C-C78C-4B8E-B876-81339794A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2225" y="952373"/>
            <a:ext cx="5149516" cy="3433011"/>
          </a:xfrm>
          <a:prstGeom prst="rect">
            <a:avLst/>
          </a:prstGeom>
        </p:spPr>
      </p:pic>
      <p:pic>
        <p:nvPicPr>
          <p:cNvPr id="11" name="Picture 10" descr="Icon&#10;&#10;Description automatically generated">
            <a:extLst>
              <a:ext uri="{FF2B5EF4-FFF2-40B4-BE49-F238E27FC236}">
                <a16:creationId xmlns:a16="http://schemas.microsoft.com/office/drawing/2014/main" id="{70EB49C9-00C4-46B4-86DB-A7FEEDB5B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DD27CE38-5D95-4F22-85F6-B614E9BAE8EC}"/>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3351004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[3/9] </a:t>
            </a:r>
            <a:endParaRPr lang="en-GB" sz="3200" dirty="0"/>
          </a:p>
        </p:txBody>
      </p:sp>
      <p:sp>
        <p:nvSpPr>
          <p:cNvPr id="29" name="Google Shape;157;p2">
            <a:hlinkClick r:id="" action="ppaction://noaction">
              <a:snd r:embed="rId3" name="singe.wav"/>
            </a:hlinkClick>
            <a:extLst>
              <a:ext uri="{FF2B5EF4-FFF2-40B4-BE49-F238E27FC236}">
                <a16:creationId xmlns:a16="http://schemas.microsoft.com/office/drawing/2014/main" id="{9B70272F-EE6F-4C4A-9AC6-F2F58212900C}"/>
              </a:ext>
            </a:extLst>
          </p:cNvPr>
          <p:cNvSpPr txBox="1"/>
          <p:nvPr/>
        </p:nvSpPr>
        <p:spPr>
          <a:xfrm>
            <a:off x="357550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0" b="1" kern="0" dirty="0">
                <a:solidFill>
                  <a:srgbClr val="002060"/>
                </a:solidFill>
                <a:latin typeface="Century Gothic"/>
                <a:ea typeface="Century Gothic"/>
                <a:cs typeface="Century Gothic"/>
                <a:sym typeface="Century Gothic"/>
              </a:rPr>
              <a:t>singe</a:t>
            </a:r>
            <a:endParaRPr kumimoji="0" sz="80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6341455"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5582A3A4-7BC7-45CC-BB18-2DEE15A1B9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1527" y="953296"/>
            <a:ext cx="5148945" cy="3432630"/>
          </a:xfrm>
          <a:prstGeom prst="rect">
            <a:avLst/>
          </a:prstGeom>
        </p:spPr>
      </p:pic>
      <p:pic>
        <p:nvPicPr>
          <p:cNvPr id="10" name="Picture 9" descr="Icon&#10;&#10;Description automatically generated">
            <a:extLst>
              <a:ext uri="{FF2B5EF4-FFF2-40B4-BE49-F238E27FC236}">
                <a16:creationId xmlns:a16="http://schemas.microsoft.com/office/drawing/2014/main" id="{B4901995-E0DC-47CF-9478-1A5ACC916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41CC87C0-3EB1-492B-A7A1-433B99D6B2A2}"/>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4515682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[4/9] </a:t>
            </a:r>
            <a:endParaRPr lang="en-GB" sz="3200" dirty="0"/>
          </a:p>
        </p:txBody>
      </p:sp>
      <p:sp>
        <p:nvSpPr>
          <p:cNvPr id="29" name="Google Shape;157;p2">
            <a:hlinkClick r:id="" action="ppaction://noaction">
              <a:snd r:embed="rId3" name="canard.wav"/>
            </a:hlinkClick>
            <a:extLst>
              <a:ext uri="{FF2B5EF4-FFF2-40B4-BE49-F238E27FC236}">
                <a16:creationId xmlns:a16="http://schemas.microsoft.com/office/drawing/2014/main" id="{9B70272F-EE6F-4C4A-9AC6-F2F58212900C}"/>
              </a:ext>
            </a:extLst>
          </p:cNvPr>
          <p:cNvSpPr txBox="1"/>
          <p:nvPr/>
        </p:nvSpPr>
        <p:spPr>
          <a:xfrm>
            <a:off x="357550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0" b="1" kern="0" dirty="0">
                <a:solidFill>
                  <a:srgbClr val="002060"/>
                </a:solidFill>
                <a:latin typeface="Century Gothic"/>
                <a:ea typeface="Century Gothic"/>
                <a:cs typeface="Century Gothic"/>
                <a:sym typeface="Century Gothic"/>
              </a:rPr>
              <a:t>canard </a:t>
            </a:r>
            <a:endParaRPr kumimoji="0" sz="80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7471008"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EAB5772-C679-4816-B250-301DC7A32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076" y="561947"/>
            <a:ext cx="2939519" cy="3957837"/>
          </a:xfrm>
          <a:prstGeom prst="rect">
            <a:avLst/>
          </a:prstGeom>
        </p:spPr>
      </p:pic>
      <p:pic>
        <p:nvPicPr>
          <p:cNvPr id="11" name="Picture 10" descr="Icon&#10;&#10;Description automatically generated">
            <a:extLst>
              <a:ext uri="{FF2B5EF4-FFF2-40B4-BE49-F238E27FC236}">
                <a16:creationId xmlns:a16="http://schemas.microsoft.com/office/drawing/2014/main" id="{92021ECE-5DBF-431C-8C1C-B5C790543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8B552E2C-9740-41EF-BEFB-BCA3DCE11958}"/>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2047648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[5/9] </a:t>
            </a:r>
            <a:endParaRPr lang="en-GB" sz="3200" dirty="0"/>
          </a:p>
        </p:txBody>
      </p:sp>
      <p:sp>
        <p:nvSpPr>
          <p:cNvPr id="29" name="Google Shape;157;p2">
            <a:hlinkClick r:id="" action="ppaction://noaction">
              <a:snd r:embed="rId3" name="renard.wav"/>
            </a:hlinkClick>
            <a:extLst>
              <a:ext uri="{FF2B5EF4-FFF2-40B4-BE49-F238E27FC236}">
                <a16:creationId xmlns:a16="http://schemas.microsoft.com/office/drawing/2014/main" id="{9B70272F-EE6F-4C4A-9AC6-F2F58212900C}"/>
              </a:ext>
            </a:extLst>
          </p:cNvPr>
          <p:cNvSpPr txBox="1"/>
          <p:nvPr/>
        </p:nvSpPr>
        <p:spPr>
          <a:xfrm>
            <a:off x="357550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0" b="1" kern="0" dirty="0" err="1">
                <a:solidFill>
                  <a:srgbClr val="002060"/>
                </a:solidFill>
                <a:latin typeface="Century Gothic"/>
                <a:ea typeface="Century Gothic"/>
                <a:cs typeface="Century Gothic"/>
                <a:sym typeface="Century Gothic"/>
              </a:rPr>
              <a:t>renard</a:t>
            </a:r>
            <a:r>
              <a:rPr lang="en-GB" sz="8000" b="1" kern="0" dirty="0">
                <a:solidFill>
                  <a:srgbClr val="002060"/>
                </a:solidFill>
                <a:latin typeface="Century Gothic"/>
                <a:ea typeface="Century Gothic"/>
                <a:cs typeface="Century Gothic"/>
                <a:sym typeface="Century Gothic"/>
              </a:rPr>
              <a:t> </a:t>
            </a:r>
            <a:endParaRPr kumimoji="0" sz="80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7323090"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D0E839A-6068-4068-9DD6-336C806BE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503" y="953296"/>
            <a:ext cx="5451425" cy="3435534"/>
          </a:xfrm>
          <a:prstGeom prst="rect">
            <a:avLst/>
          </a:prstGeom>
        </p:spPr>
      </p:pic>
      <p:pic>
        <p:nvPicPr>
          <p:cNvPr id="10" name="Picture 9" descr="Icon&#10;&#10;Description automatically generated">
            <a:extLst>
              <a:ext uri="{FF2B5EF4-FFF2-40B4-BE49-F238E27FC236}">
                <a16:creationId xmlns:a16="http://schemas.microsoft.com/office/drawing/2014/main" id="{117BB927-4D06-4B1C-BC00-B1ED8A054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EBBEF860-E3DB-4610-92FC-09BDAD518559}"/>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3970263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[6/9] </a:t>
            </a:r>
            <a:endParaRPr lang="en-GB" sz="3200" dirty="0"/>
          </a:p>
        </p:txBody>
      </p:sp>
      <p:sp>
        <p:nvSpPr>
          <p:cNvPr id="29" name="Google Shape;157;p2">
            <a:hlinkClick r:id="" action="ppaction://noaction">
              <a:snd r:embed="rId3" name="pinguoin.wav"/>
            </a:hlinkClick>
            <a:extLst>
              <a:ext uri="{FF2B5EF4-FFF2-40B4-BE49-F238E27FC236}">
                <a16:creationId xmlns:a16="http://schemas.microsoft.com/office/drawing/2014/main" id="{9B70272F-EE6F-4C4A-9AC6-F2F58212900C}"/>
              </a:ext>
            </a:extLst>
          </p:cNvPr>
          <p:cNvSpPr txBox="1"/>
          <p:nvPr/>
        </p:nvSpPr>
        <p:spPr>
          <a:xfrm>
            <a:off x="2528047" y="4581305"/>
            <a:ext cx="535840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0" b="1" kern="0" dirty="0" err="1">
                <a:solidFill>
                  <a:srgbClr val="002060"/>
                </a:solidFill>
                <a:latin typeface="Century Gothic"/>
                <a:ea typeface="Century Gothic"/>
                <a:cs typeface="Century Gothic"/>
                <a:sym typeface="Century Gothic"/>
              </a:rPr>
              <a:t>pingouin</a:t>
            </a:r>
            <a:r>
              <a:rPr lang="en-GB" sz="8000" b="1" kern="0" dirty="0">
                <a:solidFill>
                  <a:srgbClr val="002060"/>
                </a:solidFill>
                <a:latin typeface="Century Gothic"/>
                <a:ea typeface="Century Gothic"/>
                <a:cs typeface="Century Gothic"/>
                <a:sym typeface="Century Gothic"/>
              </a:rPr>
              <a:t> </a:t>
            </a:r>
            <a:endParaRPr kumimoji="0" sz="80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7323090"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bird, outdoor, gull, standing&#10;&#10;Description automatically generated">
            <a:extLst>
              <a:ext uri="{FF2B5EF4-FFF2-40B4-BE49-F238E27FC236}">
                <a16:creationId xmlns:a16="http://schemas.microsoft.com/office/drawing/2014/main" id="{CD45306A-6488-4E76-B759-D7957A346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486" y="1293024"/>
            <a:ext cx="4620451" cy="3128430"/>
          </a:xfrm>
          <a:prstGeom prst="rect">
            <a:avLst/>
          </a:prstGeom>
        </p:spPr>
      </p:pic>
      <p:pic>
        <p:nvPicPr>
          <p:cNvPr id="13" name="Picture 12" descr="Icon&#10;&#10;Description automatically generated">
            <a:extLst>
              <a:ext uri="{FF2B5EF4-FFF2-40B4-BE49-F238E27FC236}">
                <a16:creationId xmlns:a16="http://schemas.microsoft.com/office/drawing/2014/main" id="{0C276A95-37E7-4E09-8A6F-4F6CC6A56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4" name="Title 1">
            <a:extLst>
              <a:ext uri="{FF2B5EF4-FFF2-40B4-BE49-F238E27FC236}">
                <a16:creationId xmlns:a16="http://schemas.microsoft.com/office/drawing/2014/main" id="{9401BE35-20B4-4037-B71F-99A2DE2E6AAA}"/>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grpSp>
        <p:nvGrpSpPr>
          <p:cNvPr id="5" name="Group 4">
            <a:extLst>
              <a:ext uri="{FF2B5EF4-FFF2-40B4-BE49-F238E27FC236}">
                <a16:creationId xmlns:a16="http://schemas.microsoft.com/office/drawing/2014/main" id="{8F4A743C-D5E4-497D-9BB1-67A57F1C117D}"/>
              </a:ext>
            </a:extLst>
          </p:cNvPr>
          <p:cNvGrpSpPr/>
          <p:nvPr/>
        </p:nvGrpSpPr>
        <p:grpSpPr>
          <a:xfrm>
            <a:off x="8361741" y="1169894"/>
            <a:ext cx="3707241" cy="2998694"/>
            <a:chOff x="8361741" y="1169894"/>
            <a:chExt cx="3707241" cy="2998694"/>
          </a:xfrm>
        </p:grpSpPr>
        <p:sp>
          <p:nvSpPr>
            <p:cNvPr id="4" name="Speech Bubble: Rectangle with Corners Rounded 3">
              <a:extLst>
                <a:ext uri="{FF2B5EF4-FFF2-40B4-BE49-F238E27FC236}">
                  <a16:creationId xmlns:a16="http://schemas.microsoft.com/office/drawing/2014/main" id="{1BFCD9C1-4CB4-4254-BED6-C2191FD7D7C6}"/>
                </a:ext>
              </a:extLst>
            </p:cNvPr>
            <p:cNvSpPr/>
            <p:nvPr/>
          </p:nvSpPr>
          <p:spPr>
            <a:xfrm>
              <a:off x="8361741" y="1169894"/>
              <a:ext cx="3707241" cy="2998694"/>
            </a:xfrm>
            <a:prstGeom prst="wedgeRoundRectCallout">
              <a:avLst>
                <a:gd name="adj1" fmla="val -71977"/>
                <a:gd name="adj2" fmla="val -22702"/>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err="1">
                  <a:latin typeface="Century Gothic" panose="020B0502020202020204" pitchFamily="34" charset="0"/>
                </a:rPr>
                <a:t>pingouin</a:t>
              </a:r>
              <a:r>
                <a:rPr lang="en-GB" sz="2400" dirty="0">
                  <a:latin typeface="Century Gothic" panose="020B0502020202020204" pitchFamily="34" charset="0"/>
                </a:rPr>
                <a:t> = auk </a:t>
              </a:r>
              <a:br>
                <a:rPr lang="en-GB" sz="2400" dirty="0">
                  <a:latin typeface="Century Gothic" panose="020B0502020202020204" pitchFamily="34" charset="0"/>
                </a:rPr>
              </a:br>
              <a:r>
                <a:rPr lang="en-GB" sz="2400" dirty="0" err="1">
                  <a:latin typeface="Century Gothic" panose="020B0502020202020204" pitchFamily="34" charset="0"/>
                </a:rPr>
                <a:t>manchot</a:t>
              </a:r>
              <a:r>
                <a:rPr lang="en-GB" sz="2400" dirty="0">
                  <a:latin typeface="Century Gothic" panose="020B0502020202020204" pitchFamily="34" charset="0"/>
                </a:rPr>
                <a:t> = penguin</a:t>
              </a:r>
            </a:p>
          </p:txBody>
        </p:sp>
        <p:pic>
          <p:nvPicPr>
            <p:cNvPr id="12" name="Picture 11">
              <a:hlinkClick r:id="" action="ppaction://noaction">
                <a:snd r:embed="rId6" name="manchot.wav"/>
              </a:hlinkClick>
              <a:extLst>
                <a:ext uri="{FF2B5EF4-FFF2-40B4-BE49-F238E27FC236}">
                  <a16:creationId xmlns:a16="http://schemas.microsoft.com/office/drawing/2014/main" id="{8872D53E-D9D2-494F-88D8-DFCD72D6EF9D}"/>
                </a:ext>
              </a:extLst>
            </p:cNvPr>
            <p:cNvPicPr>
              <a:picLocks noChangeAspect="1"/>
            </p:cNvPicPr>
            <p:nvPr/>
          </p:nvPicPr>
          <p:blipFill rotWithShape="1">
            <a:blip r:embed="rId7">
              <a:extLst>
                <a:ext uri="{28A0092B-C50C-407E-A947-70E740481C1C}">
                  <a14:useLocalDpi xmlns:a14="http://schemas.microsoft.com/office/drawing/2010/main" val="0"/>
                </a:ext>
              </a:extLst>
            </a:blip>
            <a:srcRect l="23588" t="22452" r="27597" b="10444"/>
            <a:stretch/>
          </p:blipFill>
          <p:spPr>
            <a:xfrm>
              <a:off x="9287361" y="2232212"/>
              <a:ext cx="1878152" cy="1721224"/>
            </a:xfrm>
            <a:prstGeom prst="rect">
              <a:avLst/>
            </a:prstGeom>
            <a:ln w="38100">
              <a:solidFill>
                <a:schemeClr val="bg1"/>
              </a:solidFill>
            </a:ln>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6649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361741" y="37712"/>
            <a:ext cx="1512836"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[SFC]</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710473" y="13792"/>
            <a:ext cx="1377073"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SFe</a:t>
            </a: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4232221"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r>
              <a:rPr lang="en-GB" sz="3200" dirty="0">
                <a:solidFill>
                  <a:srgbClr val="002060"/>
                </a:solidFill>
                <a:latin typeface="Century Gothic"/>
                <a:ea typeface="Century Gothic"/>
                <a:cs typeface="Century Gothic"/>
                <a:sym typeface="Century Gothic"/>
              </a:rPr>
              <a:t>[7/9] </a:t>
            </a:r>
            <a:endParaRPr lang="en-GB" sz="3200" dirty="0"/>
          </a:p>
        </p:txBody>
      </p:sp>
      <p:sp>
        <p:nvSpPr>
          <p:cNvPr id="29" name="Google Shape;157;p2">
            <a:hlinkClick r:id="" action="ppaction://noaction">
              <a:snd r:embed="rId3" name="fouine.wav"/>
            </a:hlinkClick>
            <a:extLst>
              <a:ext uri="{FF2B5EF4-FFF2-40B4-BE49-F238E27FC236}">
                <a16:creationId xmlns:a16="http://schemas.microsoft.com/office/drawing/2014/main" id="{9B70272F-EE6F-4C4A-9AC6-F2F58212900C}"/>
              </a:ext>
            </a:extLst>
          </p:cNvPr>
          <p:cNvSpPr txBox="1"/>
          <p:nvPr/>
        </p:nvSpPr>
        <p:spPr>
          <a:xfrm>
            <a:off x="3575503" y="4581305"/>
            <a:ext cx="4284053" cy="13233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8000" b="1" kern="0" dirty="0" err="1">
                <a:solidFill>
                  <a:srgbClr val="002060"/>
                </a:solidFill>
                <a:latin typeface="Century Gothic"/>
                <a:ea typeface="Century Gothic"/>
                <a:cs typeface="Century Gothic"/>
                <a:sym typeface="Century Gothic"/>
              </a:rPr>
              <a:t>fouine</a:t>
            </a:r>
            <a:r>
              <a:rPr lang="en-GB" sz="8000" b="1" kern="0" dirty="0">
                <a:solidFill>
                  <a:srgbClr val="002060"/>
                </a:solidFill>
                <a:latin typeface="Century Gothic"/>
                <a:ea typeface="Century Gothic"/>
                <a:cs typeface="Century Gothic"/>
                <a:sym typeface="Century Gothic"/>
              </a:rPr>
              <a:t> </a:t>
            </a:r>
            <a:endParaRPr kumimoji="0" sz="8000" b="0" i="0" u="none" strike="noStrike" kern="0" cap="none" spc="0" normalizeH="0" baseline="0" noProof="0" dirty="0">
              <a:ln>
                <a:noFill/>
              </a:ln>
              <a:solidFill>
                <a:schemeClr val="tx2">
                  <a:lumMod val="50000"/>
                </a:schemeClr>
              </a:solidFill>
              <a:effectLst/>
              <a:uLnTx/>
              <a:uFillTx/>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78DC1206-1AFC-4380-89A8-449BA59205D2}"/>
              </a:ext>
            </a:extLst>
          </p:cNvPr>
          <p:cNvSpPr/>
          <p:nvPr/>
        </p:nvSpPr>
        <p:spPr>
          <a:xfrm>
            <a:off x="6556608" y="4704347"/>
            <a:ext cx="1407695" cy="12003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mammal, squirrel&#10;&#10;Description automatically generated">
            <a:extLst>
              <a:ext uri="{FF2B5EF4-FFF2-40B4-BE49-F238E27FC236}">
                <a16:creationId xmlns:a16="http://schemas.microsoft.com/office/drawing/2014/main" id="{83983BC4-4E60-4B5D-858C-ABF14953B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687" y="894003"/>
            <a:ext cx="5324626" cy="3549751"/>
          </a:xfrm>
          <a:prstGeom prst="rect">
            <a:avLst/>
          </a:prstGeom>
        </p:spPr>
      </p:pic>
      <p:pic>
        <p:nvPicPr>
          <p:cNvPr id="11" name="Picture 10" descr="Icon&#10;&#10;Description automatically generated">
            <a:extLst>
              <a:ext uri="{FF2B5EF4-FFF2-40B4-BE49-F238E27FC236}">
                <a16:creationId xmlns:a16="http://schemas.microsoft.com/office/drawing/2014/main" id="{00811BBB-694D-40D9-ABC4-5EC2682EAC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2" name="Title 1">
            <a:extLst>
              <a:ext uri="{FF2B5EF4-FFF2-40B4-BE49-F238E27FC236}">
                <a16:creationId xmlns:a16="http://schemas.microsoft.com/office/drawing/2014/main" id="{EAB7703D-6341-4322-9542-8F29A873A29B}"/>
              </a:ext>
            </a:extLst>
          </p:cNvPr>
          <p:cNvSpPr txBox="1">
            <a:spLocks/>
          </p:cNvSpPr>
          <p:nvPr/>
        </p:nvSpPr>
        <p:spPr>
          <a:xfrm>
            <a:off x="10950576" y="105984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309366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2561</TotalTime>
  <Words>3010</Words>
  <Application>Microsoft Office PowerPoint</Application>
  <PresentationFormat>Widescreen</PresentationFormat>
  <Paragraphs>505</Paragraphs>
  <Slides>24</Slides>
  <Notes>24</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Arial</vt:lpstr>
      <vt:lpstr>Calibri</vt:lpstr>
      <vt:lpstr>Cavolini</vt:lpstr>
      <vt:lpstr>Century Gothic</vt:lpstr>
      <vt:lpstr>Century Gothic</vt:lpstr>
      <vt:lpstr>Eras Demi ITC</vt:lpstr>
      <vt:lpstr>Modern Love</vt:lpstr>
      <vt:lpstr>Segoe Print</vt:lpstr>
      <vt:lpstr>Symbol</vt:lpstr>
      <vt:lpstr>Wingdings</vt:lpstr>
      <vt:lpstr>1_Office Theme</vt:lpstr>
      <vt:lpstr>Office Theme</vt:lpstr>
      <vt:lpstr>2_Office Theme</vt:lpstr>
      <vt:lpstr>Describing me and others </vt:lpstr>
      <vt:lpstr>Follow up 1: </vt:lpstr>
      <vt:lpstr>Follow up 1: [1/9] </vt:lpstr>
      <vt:lpstr>Follow up 1: [2/9] </vt:lpstr>
      <vt:lpstr>Follow up 1: [3/9] </vt:lpstr>
      <vt:lpstr>Follow up 1: [4/9] </vt:lpstr>
      <vt:lpstr>Follow up 1: [5/9] </vt:lpstr>
      <vt:lpstr>Follow up 1: [6/9] </vt:lpstr>
      <vt:lpstr>Follow up 1: [7/9] </vt:lpstr>
      <vt:lpstr>Follow up 1: [8/9] </vt:lpstr>
      <vt:lpstr>Follow up 1: [9/9] </vt:lpstr>
      <vt:lpstr>Follow up 2:</vt:lpstr>
      <vt:lpstr>lire</vt:lpstr>
      <vt:lpstr>lire</vt:lpstr>
      <vt:lpstr>lire</vt:lpstr>
      <vt:lpstr>lire</vt:lpstr>
      <vt:lpstr>lire</vt:lpstr>
      <vt:lpstr>lire</vt:lpstr>
      <vt:lpstr>Follow up 3:</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72</cp:revision>
  <dcterms:created xsi:type="dcterms:W3CDTF">2021-06-12T06:20:35Z</dcterms:created>
  <dcterms:modified xsi:type="dcterms:W3CDTF">2023-09-27T14:39:00Z</dcterms:modified>
</cp:coreProperties>
</file>