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5" r:id="rId2"/>
    <p:sldId id="553" r:id="rId3"/>
    <p:sldId id="554" r:id="rId4"/>
    <p:sldId id="555" r:id="rId5"/>
    <p:sldId id="556" r:id="rId6"/>
    <p:sldId id="557" r:id="rId7"/>
    <p:sldId id="607" r:id="rId8"/>
    <p:sldId id="608" r:id="rId9"/>
    <p:sldId id="609" r:id="rId10"/>
    <p:sldId id="610" r:id="rId11"/>
    <p:sldId id="611" r:id="rId12"/>
    <p:sldId id="612" r:id="rId13"/>
    <p:sldId id="613" r:id="rId14"/>
    <p:sldId id="600" r:id="rId15"/>
    <p:sldId id="601" r:id="rId16"/>
    <p:sldId id="614" r:id="rId17"/>
    <p:sldId id="615" r:id="rId18"/>
    <p:sldId id="616" r:id="rId19"/>
    <p:sldId id="617" r:id="rId20"/>
    <p:sldId id="606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FC"/>
    <a:srgbClr val="DDDDCD"/>
    <a:srgbClr val="1D9A78"/>
    <a:srgbClr val="FF0066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64950" autoAdjust="0"/>
  </p:normalViewPr>
  <p:slideViewPr>
    <p:cSldViewPr snapToGrid="0">
      <p:cViewPr varScale="1">
        <p:scale>
          <a:sx n="70" d="100"/>
          <a:sy n="70" d="100"/>
        </p:scale>
        <p:origin x="18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ont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[8] ils [13] elles [38] bureau [273] chaise [3419] chose [125]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espace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[870]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fenêtre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[1601]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jardin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[2284] idée [239]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lampe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[4699] ordinateur [2201]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[812]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beau belle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[393]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bon bonne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[94]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mauvais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[274]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nouveau nouvelle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vieux vielle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[671] de</a:t>
            </a:r>
            <a:r>
              <a:rPr lang="fr-FR" sz="1200" b="0" i="1" strike="noStrike" spc="-1" baseline="30000" dirty="0">
                <a:solidFill>
                  <a:srgbClr val="FF0066"/>
                </a:solidFill>
                <a:latin typeface="Century Gothic"/>
                <a:ea typeface="Century Gothic"/>
              </a:rPr>
              <a:t>2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[2] beaucoup de [150]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chez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avoir [8] j’ai [8] il a [8] elle a [8] un [3] une [3] animal [1002] chambre [633] livre [358] maison [325] professeur/ professeure [110]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problème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[188]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[887]amusant [4695] différent [350]  idéal [1429] important [215] indépendant [854] lent [2572]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lourd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[1026] parfait [1600] propre1 [237]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 [2643] strict [1859]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très [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66]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strict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[1859]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livres.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un </a:t>
            </a:r>
            <a:r>
              <a:rPr lang="en-GB" sz="1200" b="0" strike="noStrike" spc="-1" dirty="0" err="1">
                <a:latin typeface="Arial"/>
              </a:rPr>
              <a:t>jardin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ordinateurs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ont</a:t>
            </a:r>
            <a:r>
              <a:rPr lang="en-US" b="0" dirty="0"/>
              <a:t>, and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‘they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maison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</a:t>
            </a:r>
            <a:r>
              <a:rPr lang="en-US" b="0" dirty="0" err="1"/>
              <a:t>jardin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salle.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bureau.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uns</a:t>
            </a:r>
            <a:r>
              <a:rPr lang="en-US" b="0" dirty="0"/>
              <a:t> </a:t>
            </a:r>
            <a:r>
              <a:rPr lang="en-US" b="0" dirty="0" err="1"/>
              <a:t>chambre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beaucoup </a:t>
            </a:r>
            <a:r>
              <a:rPr lang="en-US" b="0" dirty="0" err="1"/>
              <a:t>d’espace</a:t>
            </a:r>
            <a:r>
              <a:rPr lang="en-US" b="0" dirty="0"/>
              <a:t>!</a:t>
            </a:r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rule pupils know about French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some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four new irregular adjectives for this week, in masculine and feminine forms.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play number 1. Then play number 2.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A or B and 2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written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three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belle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beau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3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nouvelle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58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vieux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ordinateur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vieille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maison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9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petit </a:t>
            </a:r>
            <a:r>
              <a:rPr lang="en-GB" sz="1200" b="0" strike="noStrike" spc="-1" dirty="0" err="1">
                <a:latin typeface="Arial"/>
              </a:rPr>
              <a:t>espace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>
                <a:latin typeface="Arial"/>
              </a:rPr>
              <a:t> petite question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4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previously taught vocabulary and to introduce three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start the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try in pairs to name the three words in French before the timer runs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words from pupils, then click to reveal the full written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desired, click on the picture to hear the words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Continue for the next two slides.</a:t>
            </a:r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chambre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ordinateur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idée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feminine and masculine forms of new and previously taught prenominal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which noun they are describing, based on the adjective form (and gender of the noun).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bring up a 2</a:t>
            </a:r>
            <a:r>
              <a:rPr lang="en-US" b="0" baseline="30000" dirty="0"/>
              <a:t>nd</a:t>
            </a:r>
            <a:r>
              <a:rPr lang="en-US" b="0" dirty="0"/>
              <a:t> set of audio buttons. Pupils listen again – this time to the full sentences -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petite.  (choice of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bureau)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nouveau. 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ordinateur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chaise)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lampe)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belle. (peluche |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chambre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peluche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belle.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198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fenêtre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bureau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lampe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5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FD1D3D8-856C-4A59-A389-D5CDB934F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une</a:t>
            </a:r>
            <a:r>
              <a:rPr lang="en-GB" dirty="0"/>
              <a:t> salle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chaise</a:t>
            </a:r>
          </a:p>
          <a:p>
            <a:r>
              <a:rPr lang="en-GB" dirty="0"/>
              <a:t>un </a:t>
            </a:r>
            <a:r>
              <a:rPr lang="en-GB" dirty="0" err="1"/>
              <a:t>jardin</a:t>
            </a: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D461C1-EA51-4719-A569-F1207156F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 </a:t>
            </a:r>
            <a:r>
              <a:rPr lang="en-GB" dirty="0" err="1"/>
              <a:t>espace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‘s’ before a consonant and t-liaison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 </a:t>
            </a: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animaux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audio" Target="../media/audio5.wav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audio" Target="../media/audio6.wav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7.gif"/><Relationship Id="rId3" Type="http://schemas.openxmlformats.org/officeDocument/2006/relationships/image" Target="../media/image33.png"/><Relationship Id="rId7" Type="http://schemas.openxmlformats.org/officeDocument/2006/relationships/audio" Target="../media/audio9.wav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image" Target="../media/image35.gif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image" Target="../media/image34.png"/><Relationship Id="rId9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image" Target="../media/image5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28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3" Type="http://schemas.openxmlformats.org/officeDocument/2006/relationships/image" Target="../media/image33.png"/><Relationship Id="rId21" Type="http://schemas.openxmlformats.org/officeDocument/2006/relationships/image" Target="../media/image45.svg"/><Relationship Id="rId7" Type="http://schemas.openxmlformats.org/officeDocument/2006/relationships/audio" Target="../media/audio24.wav"/><Relationship Id="rId12" Type="http://schemas.openxmlformats.org/officeDocument/2006/relationships/image" Target="../media/image34.png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31.wav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5.gif"/><Relationship Id="rId5" Type="http://schemas.openxmlformats.org/officeDocument/2006/relationships/audio" Target="../media/audio22.wav"/><Relationship Id="rId15" Type="http://schemas.openxmlformats.org/officeDocument/2006/relationships/audio" Target="../media/audio30.wav"/><Relationship Id="rId10" Type="http://schemas.openxmlformats.org/officeDocument/2006/relationships/audio" Target="../media/audio27.wav"/><Relationship Id="rId19" Type="http://schemas.openxmlformats.org/officeDocument/2006/relationships/audio" Target="../media/audio34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29.wav"/><Relationship Id="rId22" Type="http://schemas.openxmlformats.org/officeDocument/2006/relationships/audio" Target="../media/audio3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image" Target="../media/image6.png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88473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ils / elle ont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they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have)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prenominal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adjectives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7B69DC-DB67-4A9A-A1AF-E9F97883679E}"/>
              </a:ext>
            </a:extLst>
          </p:cNvPr>
          <p:cNvSpPr/>
          <p:nvPr/>
        </p:nvSpPr>
        <p:spPr>
          <a:xfrm>
            <a:off x="0" y="1872343"/>
            <a:ext cx="4350240" cy="2862105"/>
          </a:xfrm>
          <a:prstGeom prst="roundRect">
            <a:avLst/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EF08B2F0-EE75-4E66-8BCA-CDDC3B75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7" y="2133600"/>
            <a:ext cx="4445532" cy="22227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1E22E6-1552-4D1C-A151-6111A1775DB3}"/>
              </a:ext>
            </a:extLst>
          </p:cNvPr>
          <p:cNvGrpSpPr/>
          <p:nvPr/>
        </p:nvGrpSpPr>
        <p:grpSpPr>
          <a:xfrm>
            <a:off x="2263019" y="3547778"/>
            <a:ext cx="2331364" cy="1347665"/>
            <a:chOff x="2263019" y="3547778"/>
            <a:chExt cx="2331364" cy="1347665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B2E5E14-6823-4947-864E-A50C8BA79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37"/>
            <a:stretch/>
          </p:blipFill>
          <p:spPr>
            <a:xfrm>
              <a:off x="3302596" y="3817288"/>
              <a:ext cx="1291787" cy="1078155"/>
            </a:xfrm>
            <a:prstGeom prst="ellipse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6B27720-F938-48AD-84D5-B5B2995D4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92"/>
            <a:stretch/>
          </p:blipFill>
          <p:spPr>
            <a:xfrm>
              <a:off x="2263019" y="3547778"/>
              <a:ext cx="1685470" cy="1347665"/>
            </a:xfrm>
            <a:prstGeom prst="ellipse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077B8-E53C-4CE1-A167-E1F5A52ABFF0}"/>
              </a:ext>
            </a:extLst>
          </p:cNvPr>
          <p:cNvSpPr txBox="1"/>
          <p:nvPr/>
        </p:nvSpPr>
        <p:spPr>
          <a:xfrm>
            <a:off x="885798" y="3983948"/>
            <a:ext cx="201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espace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chez nous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EB19-8F0D-4674-A08B-B5E97D9FF5C7}"/>
              </a:ext>
            </a:extLst>
          </p:cNvPr>
          <p:cNvSpPr txBox="1"/>
          <p:nvPr/>
        </p:nvSpPr>
        <p:spPr>
          <a:xfrm>
            <a:off x="9318171" y="6454874"/>
            <a:ext cx="2873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elles_ont_des_livre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livres.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149278" y="3434661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books.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544933" y="2766261"/>
            <a:ext cx="1171049" cy="799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89C7-1262-47D2-AA15-687E208B6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271" y="4506311"/>
            <a:ext cx="939235" cy="222579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55395BE-F014-4B5F-A197-EBCB543CB0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183" y="4488231"/>
            <a:ext cx="732870" cy="222579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EA6341-9320-487A-ACFE-BD2DC5275C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48" y="4632206"/>
            <a:ext cx="939235" cy="17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nous_avons_un_jardin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jardin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a garden.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162037" y="2089107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382" y="4453280"/>
            <a:ext cx="2182151" cy="1765769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3CC5B9-EF94-401F-AD8D-CE3B8E289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36" y="4583289"/>
            <a:ext cx="2673175" cy="1505749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A94C2E62-409F-4641-9B70-D582FDE9259B}"/>
              </a:ext>
            </a:extLst>
          </p:cNvPr>
          <p:cNvSpPr/>
          <p:nvPr/>
        </p:nvSpPr>
        <p:spPr>
          <a:xfrm>
            <a:off x="4134118" y="-38212"/>
            <a:ext cx="2640860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EEAE650A-79C6-42C4-834D-92519BF1330C}"/>
              </a:ext>
            </a:extLst>
          </p:cNvPr>
          <p:cNvSpPr/>
          <p:nvPr/>
        </p:nvSpPr>
        <p:spPr>
          <a:xfrm>
            <a:off x="4130457" y="37837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can liaise here, too.  It is optional liaison.</a:t>
            </a:r>
          </a:p>
        </p:txBody>
      </p:sp>
    </p:spTree>
    <p:extLst>
      <p:ext uri="{BB962C8B-B14F-4D97-AF65-F5344CB8AC3E}">
        <p14:creationId xmlns:p14="http://schemas.microsoft.com/office/powerpoint/2010/main" val="29084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nous_avons_des_ordinateur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computers.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854549" y="2711291"/>
            <a:ext cx="1171049" cy="799896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399267" y="2714919"/>
            <a:ext cx="1171049" cy="799896"/>
          </a:xfrm>
          <a:prstGeom prst="rect">
            <a:avLst/>
          </a:prstGeom>
        </p:spPr>
      </p:pic>
      <p:pic>
        <p:nvPicPr>
          <p:cNvPr id="19" name="Picture 18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71FA1C97-DA0C-4E14-A0A0-0C35785925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6096000" y="4416253"/>
            <a:ext cx="1148132" cy="1427244"/>
          </a:xfrm>
          <a:prstGeom prst="rect">
            <a:avLst/>
          </a:prstGeom>
        </p:spPr>
      </p:pic>
      <p:pic>
        <p:nvPicPr>
          <p:cNvPr id="20" name="Picture 1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0F6FDDD1-6BFC-45A4-8726-6A7336A861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7237530" y="4609235"/>
            <a:ext cx="1148132" cy="1427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9C451E-2DB1-4B65-A266-4324C07FF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539" y="4416253"/>
            <a:ext cx="2182151" cy="17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house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garden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desk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bedroom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of space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51086" y="2107240"/>
          <a:ext cx="5003085" cy="41397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490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they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6_BEEP_nous_avons_une_maison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6_BEEP_ils_ont_un_jardin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6_BEEP_ils_ont_une_salle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5156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6_BEEP_nous_avons_un_bureau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73521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6_BEEP_nous_avons_une_chambre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2870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6_BEEP_ils_ont_beaucoup_despace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7949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522250" y="1438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compare avec Jean-Michel et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Cémentine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35809" y="324228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69242" y="364739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9760" y="417777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468769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33152" y="52588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0337" y="573333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728242" y="379031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14"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8126380" y="1126197"/>
            <a:ext cx="1857271" cy="1097280"/>
          </a:xfrm>
          <a:prstGeom prst="wedgeEllipseCallout">
            <a:avLst>
              <a:gd name="adj1" fmla="val 85056"/>
              <a:gd name="adj2" fmla="val 4194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190712" y="412308"/>
            <a:ext cx="2165581" cy="171606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07F4005-B959-4D49-8B68-DE0CBA7232BE}"/>
              </a:ext>
            </a:extLst>
          </p:cNvPr>
          <p:cNvSpPr txBox="1"/>
          <p:nvPr/>
        </p:nvSpPr>
        <p:spPr>
          <a:xfrm>
            <a:off x="1228263" y="608746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1 – 6, ‘we’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‘they’ et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60029" y="4290604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17958" y="480300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60028" y="5301431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3882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23F61A-B904-41E0-8F59-C954DFCE60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468" y="1722306"/>
            <a:ext cx="834162" cy="1375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F25A4-3247-4856-B663-C15880DB5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732" y="1995901"/>
            <a:ext cx="1121111" cy="11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434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after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know that in French most adjectives go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18A4F4-49C7-41B5-9E3E-7394D76BC3EA}"/>
              </a:ext>
            </a:extLst>
          </p:cNvPr>
          <p:cNvSpPr txBox="1"/>
          <p:nvPr/>
        </p:nvSpPr>
        <p:spPr>
          <a:xfrm>
            <a:off x="4309269" y="1464368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FAF89A-D064-425A-ADC8-DC1207E5E91F}"/>
              </a:ext>
            </a:extLst>
          </p:cNvPr>
          <p:cNvSpPr txBox="1"/>
          <p:nvPr/>
        </p:nvSpPr>
        <p:spPr>
          <a:xfrm>
            <a:off x="7285065" y="1463868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slow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computer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343550" y="1188953"/>
            <a:ext cx="3288277" cy="1597121"/>
          </a:xfrm>
          <a:prstGeom prst="wedgeEllipseCallout">
            <a:avLst>
              <a:gd name="adj1" fmla="val 74581"/>
              <a:gd name="adj2" fmla="val 6296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590839" y="1426120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add –e to make the regular form of feminine adjectives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4AB882-D289-4C1E-84C0-DDCA35A72598}"/>
              </a:ext>
            </a:extLst>
          </p:cNvPr>
          <p:cNvSpPr txBox="1"/>
          <p:nvPr/>
        </p:nvSpPr>
        <p:spPr>
          <a:xfrm>
            <a:off x="4556995" y="19162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idéal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4684B8-EA4D-447C-A35B-42C85CF7FBB9}"/>
              </a:ext>
            </a:extLst>
          </p:cNvPr>
          <p:cNvSpPr txBox="1"/>
          <p:nvPr/>
        </p:nvSpPr>
        <p:spPr>
          <a:xfrm>
            <a:off x="7285065" y="19167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207ABF-EB5A-4AA4-8459-7FF89D10B7E2}"/>
              </a:ext>
            </a:extLst>
          </p:cNvPr>
          <p:cNvSpPr txBox="1"/>
          <p:nvPr/>
        </p:nvSpPr>
        <p:spPr>
          <a:xfrm>
            <a:off x="4681982" y="259841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26497D-1864-432B-AB98-8E1B3756298F}"/>
              </a:ext>
            </a:extLst>
          </p:cNvPr>
          <p:cNvSpPr txBox="1"/>
          <p:nvPr/>
        </p:nvSpPr>
        <p:spPr>
          <a:xfrm>
            <a:off x="4681983" y="305069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parfait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E7C8B3-AADB-4E27-9DD8-EED5C0EBF3C7}"/>
              </a:ext>
            </a:extLst>
          </p:cNvPr>
          <p:cNvSpPr txBox="1"/>
          <p:nvPr/>
        </p:nvSpPr>
        <p:spPr>
          <a:xfrm>
            <a:off x="8670772" y="259366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D2D4BB-DB1A-4840-BD99-590329A11174}"/>
              </a:ext>
            </a:extLst>
          </p:cNvPr>
          <p:cNvSpPr txBox="1"/>
          <p:nvPr/>
        </p:nvSpPr>
        <p:spPr>
          <a:xfrm>
            <a:off x="8675674" y="306575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perfect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bedroom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EC5C8C-7F63-49DF-BB03-2F93D01AD9D7}"/>
              </a:ext>
            </a:extLst>
          </p:cNvPr>
          <p:cNvSpPr txBox="1"/>
          <p:nvPr/>
        </p:nvSpPr>
        <p:spPr>
          <a:xfrm>
            <a:off x="4681982" y="402679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enfant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malade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1D8771-6430-4459-BA3A-12A8E51C64D1}"/>
              </a:ext>
            </a:extLst>
          </p:cNvPr>
          <p:cNvSpPr txBox="1"/>
          <p:nvPr/>
        </p:nvSpPr>
        <p:spPr>
          <a:xfrm>
            <a:off x="4681983" y="447907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difficile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89D797-B1B3-4C25-8ADB-08FC5C5A1E69}"/>
              </a:ext>
            </a:extLst>
          </p:cNvPr>
          <p:cNvSpPr txBox="1"/>
          <p:nvPr/>
        </p:nvSpPr>
        <p:spPr>
          <a:xfrm>
            <a:off x="8670772" y="402204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sick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A3877F-B7AB-4F19-938F-525A0DFD6D0A}"/>
              </a:ext>
            </a:extLst>
          </p:cNvPr>
          <p:cNvSpPr txBox="1"/>
          <p:nvPr/>
        </p:nvSpPr>
        <p:spPr>
          <a:xfrm>
            <a:off x="8675674" y="449413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difficult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task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Oval Callout 13">
            <a:extLst>
              <a:ext uri="{FF2B5EF4-FFF2-40B4-BE49-F238E27FC236}">
                <a16:creationId xmlns:a16="http://schemas.microsoft.com/office/drawing/2014/main" id="{0CBD7CFB-9224-4F88-88F5-BEBCB9A14EEC}"/>
              </a:ext>
            </a:extLst>
          </p:cNvPr>
          <p:cNvSpPr/>
          <p:nvPr/>
        </p:nvSpPr>
        <p:spPr>
          <a:xfrm>
            <a:off x="2175604" y="5049078"/>
            <a:ext cx="3288277" cy="1597121"/>
          </a:xfrm>
          <a:prstGeom prst="wedgeEllipseCallout">
            <a:avLst>
              <a:gd name="adj1" fmla="val 107244"/>
              <a:gd name="adj2" fmla="val -62452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CustomShape 3">
            <a:extLst>
              <a:ext uri="{FF2B5EF4-FFF2-40B4-BE49-F238E27FC236}">
                <a16:creationId xmlns:a16="http://schemas.microsoft.com/office/drawing/2014/main" id="{528A3F0A-DBFA-456C-BEDA-E9C0A63F4831}"/>
              </a:ext>
            </a:extLst>
          </p:cNvPr>
          <p:cNvSpPr/>
          <p:nvPr/>
        </p:nvSpPr>
        <p:spPr>
          <a:xfrm>
            <a:off x="2410779" y="519493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adjectives already ending in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stay the same!</a:t>
            </a:r>
          </a:p>
        </p:txBody>
      </p:sp>
    </p:spTree>
    <p:extLst>
      <p:ext uri="{BB962C8B-B14F-4D97-AF65-F5344CB8AC3E}">
        <p14:creationId xmlns:p14="http://schemas.microsoft.com/office/powerpoint/2010/main" val="17860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 animBg="1"/>
      <p:bldP spid="5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However, some adjectives go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bureau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idée	 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 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enfant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(female)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child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jardin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bedroom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14168" y="1018821"/>
            <a:ext cx="3288277" cy="1597121"/>
          </a:xfrm>
          <a:prstGeom prst="wedgeEllipseCallout">
            <a:avLst>
              <a:gd name="adj1" fmla="val 36621"/>
              <a:gd name="adj2" fmla="val 5841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213050" y="1180291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Several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adjectives are irregular. Let’s practise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E8FF887-E40B-4253-B5EA-0755837D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32" y="1680379"/>
            <a:ext cx="2175826" cy="3497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67678" y="5116065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chien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0" y="5762396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dog]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741714" y="517762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163678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tortue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tortoise]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66670" y="5204792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AB098D-910D-4650-9F7D-F12C4BE5C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14" y="3211279"/>
            <a:ext cx="2989943" cy="1581400"/>
          </a:xfrm>
          <a:prstGeom prst="rect">
            <a:avLst/>
          </a:prstGeom>
        </p:spPr>
      </p:pic>
      <p:sp>
        <p:nvSpPr>
          <p:cNvPr id="22" name="Action Button: Sound 21">
            <a:hlinkClick r:id="" action="ppaction://noaction" highlightClick="1">
              <a:snd r:embed="rId7" name="7_b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3222" y="110571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Action Button: Sound 22">
            <a:hlinkClick r:id="" action="ppaction://noaction" highlightClick="1">
              <a:snd r:embed="rId8" name="7_b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53222" y="40949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1ADFD-3011-428C-BF01-60EEF557A9A0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C5386-534F-45E2-ADAA-A9135F7123FE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B7CE-9C7B-4164-A123-BCA70A33D094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7AFA81-FED7-4BAA-A3F4-99875FE25657}"/>
              </a:ext>
            </a:extLst>
          </p:cNvPr>
          <p:cNvSpPr/>
          <p:nvPr/>
        </p:nvSpPr>
        <p:spPr>
          <a:xfrm>
            <a:off x="8066394" y="239736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3076B-7A88-4832-9B9A-4C4DBD97F256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E01151-5470-4813-BD2C-7D06CAC3BF5B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8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nouv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6841" y="108555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problème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problem]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579035" y="5142996"/>
            <a:ext cx="202050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idée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idea]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095342" y="5209402"/>
            <a:ext cx="197757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nouv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1969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788AC8-E392-424C-8ED2-1EED0263D8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69" y="1696422"/>
            <a:ext cx="3519046" cy="291421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12841FB-9C16-4B4E-9064-4AA195184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29" y="1451101"/>
            <a:ext cx="2936236" cy="34543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B53B02-CC9D-40E4-88D4-95FA471718B9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A1A627-3003-4C83-8A50-DD94D41C52DF}"/>
              </a:ext>
            </a:extLst>
          </p:cNvPr>
          <p:cNvSpPr/>
          <p:nvPr/>
        </p:nvSpPr>
        <p:spPr>
          <a:xfrm>
            <a:off x="8789921" y="107163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70BCF-2494-40F6-88F6-D92BF0B43DC2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CDA2A-B27B-46C3-89D4-5E4F7A83AA6C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58802-309D-477F-A7EE-CF58CF96C6E4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2AFBD5-2A56-4214-A2C6-2E5A869C3E24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2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vie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41788" y="43019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ordinateur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computer]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847445" y="5212969"/>
            <a:ext cx="133118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vieille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house]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106229" y="5177621"/>
            <a:ext cx="138611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viei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2105" y="103481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93B0FAF-A2A0-4730-9A0A-419F9570F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" y="1655995"/>
            <a:ext cx="4036283" cy="3556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D241B-2822-4324-BED3-4DCF8D20A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67" y="1155671"/>
            <a:ext cx="3307450" cy="38003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956E2F-B2EB-48C7-BDEC-D5C53413384E}"/>
              </a:ext>
            </a:extLst>
          </p:cNvPr>
          <p:cNvSpPr/>
          <p:nvPr/>
        </p:nvSpPr>
        <p:spPr>
          <a:xfrm>
            <a:off x="2505247" y="80294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8D6E1-DBAE-4C53-854F-E88EA17654BA}"/>
              </a:ext>
            </a:extLst>
          </p:cNvPr>
          <p:cNvSpPr/>
          <p:nvPr/>
        </p:nvSpPr>
        <p:spPr>
          <a:xfrm>
            <a:off x="8980793" y="80960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642C8-A249-454A-B7F6-5C05FA8EA9F5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613B0-2BD6-4943-A28D-345233E5C567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6F607-5A3D-45B1-9F54-FDE60DABDBB7}"/>
              </a:ext>
            </a:extLst>
          </p:cNvPr>
          <p:cNvSpPr/>
          <p:nvPr/>
        </p:nvSpPr>
        <p:spPr>
          <a:xfrm>
            <a:off x="6365456" y="88655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0EC38-FDA8-4176-86C2-089F1612756E}"/>
              </a:ext>
            </a:extLst>
          </p:cNvPr>
          <p:cNvSpPr/>
          <p:nvPr/>
        </p:nvSpPr>
        <p:spPr>
          <a:xfrm>
            <a:off x="6310652" y="238244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peti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07035" y="109984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espace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little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space]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343673" y="5194735"/>
            <a:ext cx="98284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little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90295" y="5230086"/>
            <a:ext cx="141478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petit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09272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1" name="Picture 20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386A234E-0481-458A-B068-3FA5A92F3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1" y="1864786"/>
            <a:ext cx="5491694" cy="274584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27A200-E24C-4B7C-8203-BCC180CAC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61" y="1519707"/>
            <a:ext cx="1938213" cy="327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50074F-9743-440A-B2FC-F17A55319706}"/>
              </a:ext>
            </a:extLst>
          </p:cNvPr>
          <p:cNvSpPr/>
          <p:nvPr/>
        </p:nvSpPr>
        <p:spPr>
          <a:xfrm>
            <a:off x="2316819" y="96340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499A93-EB1E-4389-8EDB-F003C97BEC01}"/>
              </a:ext>
            </a:extLst>
          </p:cNvPr>
          <p:cNvSpPr/>
          <p:nvPr/>
        </p:nvSpPr>
        <p:spPr>
          <a:xfrm>
            <a:off x="8792365" y="97006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E378C-8210-4058-9CCF-AF3427EE94B4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3BB3C-034B-4E4E-97C2-483AC0897263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F347A-4F01-479C-A134-3B68E72F974A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685121-37A7-4788-A8BB-B52D83188C6A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7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idée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94E33F4-FA6C-48BD-B59B-4AF96196E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3" y="2496581"/>
            <a:ext cx="1447636" cy="17031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15CBCA-FF38-40EA-97A2-CE37A3E0EDD4}"/>
              </a:ext>
            </a:extLst>
          </p:cNvPr>
          <p:cNvGrpSpPr/>
          <p:nvPr/>
        </p:nvGrpSpPr>
        <p:grpSpPr>
          <a:xfrm>
            <a:off x="505891" y="2508720"/>
            <a:ext cx="3210974" cy="1823150"/>
            <a:chOff x="505891" y="2508720"/>
            <a:chExt cx="3210974" cy="1823150"/>
          </a:xfrm>
        </p:grpSpPr>
        <p:pic>
          <p:nvPicPr>
            <p:cNvPr id="105" name="Picture 104" descr="Diagram&#10;&#10;Description automatically generated">
              <a:extLst>
                <a:ext uri="{FF2B5EF4-FFF2-40B4-BE49-F238E27FC236}">
                  <a16:creationId xmlns:a16="http://schemas.microsoft.com/office/drawing/2014/main" id="{8AE7EB50-2FBE-4FB6-875C-FFF97D75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91" y="2508720"/>
              <a:ext cx="3210974" cy="18231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E375DB-E956-4079-AF7F-42F1D3313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33" y="3192838"/>
              <a:ext cx="1368182" cy="1006844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008993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1917037" y="44102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4719316" y="4387494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606717" y="4398886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558713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275550" y="4398886"/>
            <a:ext cx="1023826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33" name="Picture 3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CD3E67AF-15AD-44DC-9309-7FE4EA04E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89" y="2334166"/>
            <a:ext cx="2184669" cy="1854574"/>
          </a:xfrm>
          <a:prstGeom prst="rect">
            <a:avLst/>
          </a:prstGeom>
        </p:spPr>
      </p:pic>
      <p:pic>
        <p:nvPicPr>
          <p:cNvPr id="15" name="Picture 14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80CBCDAE-043F-48BE-AC93-30EAA24171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90871"/>
            <a:ext cx="955571" cy="9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7464053" y="2053399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objet</a:t>
                      </a: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et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window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pen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chair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book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cuddly toy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51086" y="2107240"/>
          <a:ext cx="6788343" cy="4139758"/>
        </p:xfrm>
        <a:graphic>
          <a:graphicData uri="http://schemas.openxmlformats.org/drawingml/2006/table">
            <a:tbl>
              <a:tblPr/>
              <a:tblGrid>
                <a:gridCol w="83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458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fenêtre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bureau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stylo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gomme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l’ordinateur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chaise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chambre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l’espace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livre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lampe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peluche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sac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1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430214" y="31748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430214" y="37342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430214" y="424706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4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430214" y="47674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430214" y="527847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430214" y="57952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0" name="Add_W11_20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635617" y="13451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décrit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des choses.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14936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7659889" y="32024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7593073" y="3714842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190712" y="412308"/>
            <a:ext cx="2165581" cy="171606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7593072" y="420581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7659889" y="471452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7517434" y="520549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7659889" y="575508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3F14BE-9D1B-4C22-8800-C14FE98F3FC8}"/>
              </a:ext>
            </a:extLst>
          </p:cNvPr>
          <p:cNvSpPr txBox="1"/>
          <p:nvPr/>
        </p:nvSpPr>
        <p:spPr>
          <a:xfrm>
            <a:off x="1271964" y="1288475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Listen again. Note the object and description in English.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2" name="Google Shape;248;p34">
            <a:extLst>
              <a:ext uri="{FF2B5EF4-FFF2-40B4-BE49-F238E27FC236}">
                <a16:creationId xmlns:a16="http://schemas.microsoft.com/office/drawing/2014/main" id="{C19E818A-3B09-4153-B8AF-25F45EB549A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52610" y="31309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8;p34">
            <a:extLst>
              <a:ext uri="{FF2B5EF4-FFF2-40B4-BE49-F238E27FC236}">
                <a16:creationId xmlns:a16="http://schemas.microsoft.com/office/drawing/2014/main" id="{24C1DA0D-D084-4363-9955-DCDB8FE2C3A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52610" y="3692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C26E9FCF-5DE6-42C6-A1BE-B7F79B3DC217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204740" y="417524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D35719F1-7D71-41BD-969C-AD29C6F4467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12384" y="468803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3" name="Google Shape;248;p34">
            <a:extLst>
              <a:ext uri="{FF2B5EF4-FFF2-40B4-BE49-F238E27FC236}">
                <a16:creationId xmlns:a16="http://schemas.microsoft.com/office/drawing/2014/main" id="{2B81EDA1-E2AB-44ED-8F96-0C8C319DF78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28263" y="522731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5" name="Google Shape;248;p34">
            <a:extLst>
              <a:ext uri="{FF2B5EF4-FFF2-40B4-BE49-F238E27FC236}">
                <a16:creationId xmlns:a16="http://schemas.microsoft.com/office/drawing/2014/main" id="{DCE9FD76-2343-4880-BA17-3F3D9CA823E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28263" y="57493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7" name="CustomShape 22">
            <a:hlinkClick r:id="" action="ppaction://noaction">
              <a:snd r:embed="rId13" name="8_1_full.wav"/>
            </a:hlinkClick>
            <a:extLst>
              <a:ext uri="{FF2B5EF4-FFF2-40B4-BE49-F238E27FC236}">
                <a16:creationId xmlns:a16="http://schemas.microsoft.com/office/drawing/2014/main" id="{3F9B0FCB-5BE3-4562-B8EB-E3227A1090E5}"/>
              </a:ext>
            </a:extLst>
          </p:cNvPr>
          <p:cNvSpPr/>
          <p:nvPr/>
        </p:nvSpPr>
        <p:spPr>
          <a:xfrm>
            <a:off x="7215557" y="317480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3">
            <a:hlinkClick r:id="" action="ppaction://noaction">
              <a:snd r:embed="rId14" name="8_2_full.wav"/>
            </a:hlinkClick>
            <a:extLst>
              <a:ext uri="{FF2B5EF4-FFF2-40B4-BE49-F238E27FC236}">
                <a16:creationId xmlns:a16="http://schemas.microsoft.com/office/drawing/2014/main" id="{AE6E1380-8F12-4F95-84DC-060647DC7271}"/>
              </a:ext>
            </a:extLst>
          </p:cNvPr>
          <p:cNvSpPr/>
          <p:nvPr/>
        </p:nvSpPr>
        <p:spPr>
          <a:xfrm>
            <a:off x="7215557" y="3734274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4">
            <a:hlinkClick r:id="" action="ppaction://noaction">
              <a:snd r:embed="rId15" name="8_3_full.wav"/>
            </a:hlinkClick>
            <a:extLst>
              <a:ext uri="{FF2B5EF4-FFF2-40B4-BE49-F238E27FC236}">
                <a16:creationId xmlns:a16="http://schemas.microsoft.com/office/drawing/2014/main" id="{6ABFD33B-87F5-456D-BDC9-AA45AB37CCA3}"/>
              </a:ext>
            </a:extLst>
          </p:cNvPr>
          <p:cNvSpPr/>
          <p:nvPr/>
        </p:nvSpPr>
        <p:spPr>
          <a:xfrm>
            <a:off x="7215557" y="4247062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5">
            <a:hlinkClick r:id="" action="ppaction://noaction">
              <a:snd r:embed="rId16" name="8_5_full.wav"/>
            </a:hlinkClick>
            <a:extLst>
              <a:ext uri="{FF2B5EF4-FFF2-40B4-BE49-F238E27FC236}">
                <a16:creationId xmlns:a16="http://schemas.microsoft.com/office/drawing/2014/main" id="{82A95C59-3795-4D09-8A76-AA50E13F4151}"/>
              </a:ext>
            </a:extLst>
          </p:cNvPr>
          <p:cNvSpPr/>
          <p:nvPr/>
        </p:nvSpPr>
        <p:spPr>
          <a:xfrm>
            <a:off x="7215557" y="4767491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6">
            <a:hlinkClick r:id="" action="ppaction://noaction">
              <a:snd r:embed="rId17" name="6_5_vertes_beep.wav"/>
            </a:hlinkClick>
            <a:extLst>
              <a:ext uri="{FF2B5EF4-FFF2-40B4-BE49-F238E27FC236}">
                <a16:creationId xmlns:a16="http://schemas.microsoft.com/office/drawing/2014/main" id="{BB7EFE72-CE4A-40C5-8AB2-F254937FFEB9}"/>
              </a:ext>
            </a:extLst>
          </p:cNvPr>
          <p:cNvSpPr/>
          <p:nvPr/>
        </p:nvSpPr>
        <p:spPr>
          <a:xfrm>
            <a:off x="7215557" y="5278473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7">
            <a:hlinkClick r:id="" action="ppaction://noaction">
              <a:snd r:embed="rId18" name="8_6_full.wav"/>
            </a:hlinkClick>
            <a:extLst>
              <a:ext uri="{FF2B5EF4-FFF2-40B4-BE49-F238E27FC236}">
                <a16:creationId xmlns:a16="http://schemas.microsoft.com/office/drawing/2014/main" id="{A5040940-4057-434B-ADA0-625669BEA66D}"/>
              </a:ext>
            </a:extLst>
          </p:cNvPr>
          <p:cNvSpPr/>
          <p:nvPr/>
        </p:nvSpPr>
        <p:spPr>
          <a:xfrm>
            <a:off x="7215557" y="579528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Speech Bubble: Rectangle with Corners Rounded 40">
            <a:hlinkClick r:id="" action="ppaction://noaction">
              <a:snd r:embed="rId19" name="Add_W11_20.2M.wav"/>
            </a:hlinkClick>
            <a:extLst>
              <a:ext uri="{FF2B5EF4-FFF2-40B4-BE49-F238E27FC236}">
                <a16:creationId xmlns:a16="http://schemas.microsoft.com/office/drawing/2014/main" id="{1D1DAC87-FE83-4F19-91BF-C439D02060C7}"/>
              </a:ext>
            </a:extLst>
          </p:cNvPr>
          <p:cNvSpPr/>
          <p:nvPr/>
        </p:nvSpPr>
        <p:spPr>
          <a:xfrm>
            <a:off x="4090176" y="726554"/>
            <a:ext cx="4340335" cy="447604"/>
          </a:xfrm>
          <a:prstGeom prst="wedgeRoundRectCallout">
            <a:avLst>
              <a:gd name="adj1" fmla="val -53783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Choisis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‘A’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‘B’ de 1 à 6.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B5616FE8-B156-422A-A734-5ED8B95DD4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5028" y="525061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2" name="Écoute.wav"/>
            </a:hlinkClick>
            <a:extLst>
              <a:ext uri="{FF2B5EF4-FFF2-40B4-BE49-F238E27FC236}">
                <a16:creationId xmlns:a16="http://schemas.microsoft.com/office/drawing/2014/main" id="{CEE4BF93-1A7F-46EA-A128-A81B1886BC48}"/>
              </a:ext>
            </a:extLst>
          </p:cNvPr>
          <p:cNvSpPr/>
          <p:nvPr/>
        </p:nvSpPr>
        <p:spPr>
          <a:xfrm>
            <a:off x="2269429" y="699907"/>
            <a:ext cx="1581354" cy="48776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TextBox 57">
            <a:hlinkClick r:id="" action="ppaction://noaction">
              <a:snd r:embed="rId22" name="Écoute.wav"/>
            </a:hlinkClick>
            <a:extLst>
              <a:ext uri="{FF2B5EF4-FFF2-40B4-BE49-F238E27FC236}">
                <a16:creationId xmlns:a16="http://schemas.microsoft.com/office/drawing/2014/main" id="{10AAB7FA-2EFA-472E-B762-4ADFD3B74EB2}"/>
              </a:ext>
            </a:extLst>
          </p:cNvPr>
          <p:cNvSpPr txBox="1"/>
          <p:nvPr/>
        </p:nvSpPr>
        <p:spPr>
          <a:xfrm>
            <a:off x="2269428" y="640027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325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9" grpId="0" animBg="1"/>
      <p:bldP spid="39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31" grpId="0"/>
      <p:bldP spid="47" grpId="0" animBg="1"/>
      <p:bldP spid="49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fenêtre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bureau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lampe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22709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1967199" y="44102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92889" y="4385304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930963" y="441027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69995" y="4443121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087352" y="4384878"/>
            <a:ext cx="121202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864C609-D0E9-4660-85FC-B1589B4C0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47" y="2420782"/>
            <a:ext cx="3583161" cy="2016435"/>
          </a:xfrm>
          <a:prstGeom prst="rect">
            <a:avLst/>
          </a:pr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927FB00F-4370-403B-9C5B-4C89AC0E5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60" y="2570718"/>
            <a:ext cx="1045403" cy="1748761"/>
          </a:xfrm>
          <a:prstGeom prst="rect">
            <a:avLst/>
          </a:prstGeom>
        </p:spPr>
      </p:pic>
      <p:pic>
        <p:nvPicPr>
          <p:cNvPr id="24" name="Picture 23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F68B39E2-FB47-4663-97D5-1B6CAD942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1" y="2006221"/>
            <a:ext cx="2177297" cy="2092247"/>
          </a:xfrm>
          <a:prstGeom prst="rect">
            <a:avLst/>
          </a:prstGeom>
        </p:spPr>
      </p:pic>
      <p:sp>
        <p:nvSpPr>
          <p:cNvPr id="44" name="CustomShape 6">
            <a:extLst>
              <a:ext uri="{FF2B5EF4-FFF2-40B4-BE49-F238E27FC236}">
                <a16:creationId xmlns:a16="http://schemas.microsoft.com/office/drawing/2014/main" id="{7F2D1683-FDEE-417F-872B-24ED2E1800E6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45" name="Picture 44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BDB56C67-6F7F-4789-BA24-6E4CA1AF4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C08E11B4-6767-4D1E-9595-024E9EC3E3F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9638097C-7FE4-4ED6-82C2-6ECE6BA5F89B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18D4F997-7133-4BAA-A7F5-B351E585E3DA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BDB0A5FA-F78A-4FB2-9CB5-54BAA70262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8A0B2D65-B40D-4E4B-979D-56A239F57612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D7C8AEFA-DD79-4285-9907-E6B0CDAC974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794FF384-0BF1-4212-A7A3-91BDBA8A86D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C29F5D8B-C092-455A-A533-413B93D0E0D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09AC44DA-ABB7-413B-ADE0-72A23762FCD0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4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salle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chaise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462885" y="440812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284024" y="43848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72380" y="440812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028811" y="440812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424061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155769" y="4384878"/>
            <a:ext cx="121202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4D8E7F49-A5A8-4E6D-BBD7-0B3413E07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12" y="2453995"/>
            <a:ext cx="1322294" cy="1693434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A67807D-04DC-40AA-98C5-3FC52B260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22" y="2453995"/>
            <a:ext cx="2673175" cy="1505749"/>
          </a:xfrm>
          <a:prstGeom prst="rect">
            <a:avLst/>
          </a:prstGeom>
        </p:spPr>
      </p:pic>
      <p:sp>
        <p:nvSpPr>
          <p:cNvPr id="35" name="CustomShape 6">
            <a:extLst>
              <a:ext uri="{FF2B5EF4-FFF2-40B4-BE49-F238E27FC236}">
                <a16:creationId xmlns:a16="http://schemas.microsoft.com/office/drawing/2014/main" id="{F998DFDB-AF5A-47B4-8752-F966229D7829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6" name="Picture 35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2180033D-DB4B-46C5-8631-2365792B4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37" name="Google Shape;410;p19">
            <a:extLst>
              <a:ext uri="{FF2B5EF4-FFF2-40B4-BE49-F238E27FC236}">
                <a16:creationId xmlns:a16="http://schemas.microsoft.com/office/drawing/2014/main" id="{1C5CEFFD-DA7A-457E-9E4F-A521BE7FACF3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7;p19">
            <a:extLst>
              <a:ext uri="{FF2B5EF4-FFF2-40B4-BE49-F238E27FC236}">
                <a16:creationId xmlns:a16="http://schemas.microsoft.com/office/drawing/2014/main" id="{77D2726E-05BD-4DD0-B44F-1215A356628A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88;p19">
            <a:extLst>
              <a:ext uri="{FF2B5EF4-FFF2-40B4-BE49-F238E27FC236}">
                <a16:creationId xmlns:a16="http://schemas.microsoft.com/office/drawing/2014/main" id="{12BC3B6C-48ED-4EF9-98FC-36FB91D919BF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" name="Google Shape;389;p19">
            <a:extLst>
              <a:ext uri="{FF2B5EF4-FFF2-40B4-BE49-F238E27FC236}">
                <a16:creationId xmlns:a16="http://schemas.microsoft.com/office/drawing/2014/main" id="{BE3BCD20-7873-49DA-959F-9840D889FF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0;p19">
            <a:extLst>
              <a:ext uri="{FF2B5EF4-FFF2-40B4-BE49-F238E27FC236}">
                <a16:creationId xmlns:a16="http://schemas.microsoft.com/office/drawing/2014/main" id="{CB8D10DE-84F1-4597-ADE5-B3766D69FFC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1;p19">
            <a:extLst>
              <a:ext uri="{FF2B5EF4-FFF2-40B4-BE49-F238E27FC236}">
                <a16:creationId xmlns:a16="http://schemas.microsoft.com/office/drawing/2014/main" id="{320E46C9-8BC2-440F-B0EE-592948A04D2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393;p19">
            <a:extLst>
              <a:ext uri="{FF2B5EF4-FFF2-40B4-BE49-F238E27FC236}">
                <a16:creationId xmlns:a16="http://schemas.microsoft.com/office/drawing/2014/main" id="{393FBB8C-6350-49CE-B0A3-817AF1D7F062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4;p19">
            <a:extLst>
              <a:ext uri="{FF2B5EF4-FFF2-40B4-BE49-F238E27FC236}">
                <a16:creationId xmlns:a16="http://schemas.microsoft.com/office/drawing/2014/main" id="{3F965C72-19E7-458D-B5A7-149BC14A51C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9724C95A-DD35-4500-A5FE-E7D21D378F3F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45726-DF7E-482D-92B4-ED8278836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97" y="2567911"/>
            <a:ext cx="3426339" cy="15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034452" y="5309135"/>
            <a:ext cx="3210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[a space]</a:t>
            </a:r>
          </a:p>
        </p:txBody>
      </p:sp>
      <p:pic>
        <p:nvPicPr>
          <p:cNvPr id="8" name="Picture 7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6E6438ED-D25C-470C-8F90-AB47E7A22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9" y="1666496"/>
            <a:ext cx="7391400" cy="3695700"/>
          </a:xfrm>
          <a:prstGeom prst="rect">
            <a:avLst/>
          </a:prstGeom>
        </p:spPr>
      </p:pic>
      <p:sp>
        <p:nvSpPr>
          <p:cNvPr id="35" name="CustomShape 6">
            <a:extLst>
              <a:ext uri="{FF2B5EF4-FFF2-40B4-BE49-F238E27FC236}">
                <a16:creationId xmlns:a16="http://schemas.microsoft.com/office/drawing/2014/main" id="{119414A1-1D22-4AAD-9951-DA7FCCDAA099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6" name="Picture 35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9035ECDA-D574-4884-814A-9D6495A62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37" name="Google Shape;410;p19">
            <a:extLst>
              <a:ext uri="{FF2B5EF4-FFF2-40B4-BE49-F238E27FC236}">
                <a16:creationId xmlns:a16="http://schemas.microsoft.com/office/drawing/2014/main" id="{BD259E89-74FD-4766-975E-992108A35C0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7;p19">
            <a:extLst>
              <a:ext uri="{FF2B5EF4-FFF2-40B4-BE49-F238E27FC236}">
                <a16:creationId xmlns:a16="http://schemas.microsoft.com/office/drawing/2014/main" id="{78CD1997-A413-45BB-8036-F62100CC49F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88;p19">
            <a:extLst>
              <a:ext uri="{FF2B5EF4-FFF2-40B4-BE49-F238E27FC236}">
                <a16:creationId xmlns:a16="http://schemas.microsoft.com/office/drawing/2014/main" id="{3A6620ED-3A84-47D1-A89C-D4134ED31CE0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" name="Google Shape;389;p19">
            <a:extLst>
              <a:ext uri="{FF2B5EF4-FFF2-40B4-BE49-F238E27FC236}">
                <a16:creationId xmlns:a16="http://schemas.microsoft.com/office/drawing/2014/main" id="{2B85630E-1F59-4A36-96EF-A2212DE9D3BC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0;p19">
            <a:extLst>
              <a:ext uri="{FF2B5EF4-FFF2-40B4-BE49-F238E27FC236}">
                <a16:creationId xmlns:a16="http://schemas.microsoft.com/office/drawing/2014/main" id="{BD8F15C1-E268-4AB8-BC4E-2A3847016E0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1;p19">
            <a:extLst>
              <a:ext uri="{FF2B5EF4-FFF2-40B4-BE49-F238E27FC236}">
                <a16:creationId xmlns:a16="http://schemas.microsoft.com/office/drawing/2014/main" id="{F8A5F3CD-5188-4D80-8F64-95286FD7753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393;p19">
            <a:extLst>
              <a:ext uri="{FF2B5EF4-FFF2-40B4-BE49-F238E27FC236}">
                <a16:creationId xmlns:a16="http://schemas.microsoft.com/office/drawing/2014/main" id="{A96E7DFE-640E-41AB-8E82-8AD22469283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4;p19">
            <a:extLst>
              <a:ext uri="{FF2B5EF4-FFF2-40B4-BE49-F238E27FC236}">
                <a16:creationId xmlns:a16="http://schemas.microsoft.com/office/drawing/2014/main" id="{8FF6FE68-1ADF-47AB-A8ED-67BEAD1107A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18DA984A-97E9-4E21-A63B-DFC53B66E10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6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9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99586" y="144528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" y="2709199"/>
            <a:ext cx="1177006" cy="827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14" y="1462088"/>
            <a:ext cx="894856" cy="7241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16022" y="3837287"/>
            <a:ext cx="4016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418567" y="1622353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4009636" y="1622353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3724059" y="5145537"/>
            <a:ext cx="2880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have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pl, mixed pl)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485621" y="2802652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485621" y="2799011"/>
            <a:ext cx="1972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259129" y="3058718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416385" y="1617896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288125" y="1970270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99586" y="259034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FAA060-827A-4B6C-9ACF-789957E9C4D4}"/>
              </a:ext>
            </a:extLst>
          </p:cNvPr>
          <p:cNvGrpSpPr/>
          <p:nvPr/>
        </p:nvGrpSpPr>
        <p:grpSpPr>
          <a:xfrm>
            <a:off x="8566280" y="2019841"/>
            <a:ext cx="3288277" cy="2373251"/>
            <a:chOff x="4175193" y="2757265"/>
            <a:chExt cx="3288277" cy="2373251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B348BB25-C57F-4580-8DB0-75283F72C591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15022"/>
                <a:gd name="adj2" fmla="val 748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AA1E79E9-6E88-4738-82C6-0659A6AFD2A6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’and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EC14433-6F72-45A5-91D8-B9671BA4C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31" y="4586293"/>
            <a:ext cx="1835055" cy="12924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3B862F2-AD0B-41FF-90C1-6162148DA8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1" y="4536409"/>
            <a:ext cx="1658604" cy="1051153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76FEA0C-3210-4BFC-8632-83362A92E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" y="5574685"/>
            <a:ext cx="1630615" cy="1155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77495-9945-42F4-B3A3-A2E3F3723138}"/>
              </a:ext>
            </a:extLst>
          </p:cNvPr>
          <p:cNvSpPr txBox="1"/>
          <p:nvPr/>
        </p:nvSpPr>
        <p:spPr>
          <a:xfrm>
            <a:off x="2224085" y="513571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5DA48F-8DC1-4650-A7D1-0EBE572E9348}"/>
              </a:ext>
            </a:extLst>
          </p:cNvPr>
          <p:cNvSpPr txBox="1"/>
          <p:nvPr/>
        </p:nvSpPr>
        <p:spPr>
          <a:xfrm>
            <a:off x="2224085" y="5134667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6217F5-6197-4328-9B5B-B837E8029069}"/>
              </a:ext>
            </a:extLst>
          </p:cNvPr>
          <p:cNvSpPr txBox="1"/>
          <p:nvPr/>
        </p:nvSpPr>
        <p:spPr>
          <a:xfrm>
            <a:off x="9054871" y="500026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428A08-4E18-4067-A4DD-0B68B1C7BA30}"/>
              </a:ext>
            </a:extLst>
          </p:cNvPr>
          <p:cNvSpPr txBox="1"/>
          <p:nvPr/>
        </p:nvSpPr>
        <p:spPr>
          <a:xfrm>
            <a:off x="9039420" y="5002378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eIle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F37E8-2DF2-46C4-AD90-198BC4C46331}"/>
              </a:ext>
            </a:extLst>
          </p:cNvPr>
          <p:cNvSpPr txBox="1"/>
          <p:nvPr/>
        </p:nvSpPr>
        <p:spPr>
          <a:xfrm>
            <a:off x="4021748" y="2820128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have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5119026" y="2530822"/>
            <a:ext cx="3288277" cy="2012274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3119"/>
                <a:gd name="adj2" fmla="val 10050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 that to say ‘they’ about a mixed group (both male and female), use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34" name="Graphic 33" descr="Line arrow Rotate left">
            <a:extLst>
              <a:ext uri="{FF2B5EF4-FFF2-40B4-BE49-F238E27FC236}">
                <a16:creationId xmlns:a16="http://schemas.microsoft.com/office/drawing/2014/main" id="{4B901E0B-2FDB-47F2-AE6B-9D58733D9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2545468" y="5422336"/>
            <a:ext cx="474603" cy="4746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9B0E77-2709-4D26-89FA-B81AFC75F86A}"/>
              </a:ext>
            </a:extLst>
          </p:cNvPr>
          <p:cNvSpPr txBox="1"/>
          <p:nvPr/>
        </p:nvSpPr>
        <p:spPr>
          <a:xfrm>
            <a:off x="2485925" y="495396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E16A8E54-DC6A-4328-B2A4-043B2BFDE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68366">
            <a:off x="9852360" y="5336811"/>
            <a:ext cx="474603" cy="4746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CDBAF-4E7E-4F86-8CAF-7032CDBB2AA8}"/>
              </a:ext>
            </a:extLst>
          </p:cNvPr>
          <p:cNvSpPr txBox="1"/>
          <p:nvPr/>
        </p:nvSpPr>
        <p:spPr>
          <a:xfrm>
            <a:off x="9785195" y="483730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/>
      <p:bldP spid="45" grpId="0"/>
      <p:bldP spid="46" grpId="0"/>
      <p:bldP spid="6" grpId="0"/>
      <p:bldP spid="7" grpId="0"/>
      <p:bldP spid="9" grpId="0"/>
      <p:bldP spid="47" grpId="0"/>
      <p:bldP spid="50" grpId="0"/>
      <p:bldP spid="56" grpId="0"/>
      <p:bldP spid="55" grpId="0"/>
      <p:bldP spid="57" grpId="0"/>
      <p:bldP spid="58" grpId="0"/>
      <p:bldP spid="32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elle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27708" y="191310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319942" y="3012761"/>
            <a:ext cx="1171049" cy="79989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97E6F7C-2902-438E-9955-B49DAE34B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2" y="4510753"/>
            <a:ext cx="2784940" cy="19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il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214758" y="189237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629806" y="3672024"/>
            <a:ext cx="634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(m, mixed)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987958" y="3014994"/>
            <a:ext cx="1171049" cy="79989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79A0973-6522-44E7-A13E-9DD8C353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84" y="4759687"/>
            <a:ext cx="2554984" cy="1619241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79AD863-44D3-41B2-A3EC-C1D1786A6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64" y="4620507"/>
            <a:ext cx="2728686" cy="19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ils_ont_des_anima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nimaux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pets.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21" name="Graphic 20" descr="Line arrow Rotate left">
            <a:extLst>
              <a:ext uri="{FF2B5EF4-FFF2-40B4-BE49-F238E27FC236}">
                <a16:creationId xmlns:a16="http://schemas.microsoft.com/office/drawing/2014/main" id="{CE58FB9A-44B5-40C8-91BF-BB8F5181E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700355" y="2741259"/>
            <a:ext cx="1171049" cy="799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366-D5B4-4215-8845-0BC4B115C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09" y="4332211"/>
            <a:ext cx="1080304" cy="2409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659E6F-9149-4ABE-8A2A-1367A4FA0A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54" y="5876719"/>
            <a:ext cx="587118" cy="70266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C8DB5E1A-A071-4F66-B465-50C31387FA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1" y="5168830"/>
            <a:ext cx="927791" cy="1491254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9D8F8D6-AA2C-40EC-A72F-95ADF7861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58" y="4483759"/>
            <a:ext cx="805130" cy="22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</TotalTime>
  <Words>2029</Words>
  <Application>Microsoft Office PowerPoint</Application>
  <PresentationFormat>Widescreen</PresentationFormat>
  <Paragraphs>422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Saying what I and others have</vt:lpstr>
      <vt:lpstr>vocabulaire</vt:lpstr>
      <vt:lpstr>vocabulaire</vt:lpstr>
      <vt:lpstr>vocabulaire</vt:lpstr>
      <vt:lpstr>vocabulaire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Adjectives after the noun</vt:lpstr>
      <vt:lpstr>Adjectives before the noun</vt:lpstr>
      <vt:lpstr>vocabulaire</vt:lpstr>
      <vt:lpstr>vocabulaire</vt:lpstr>
      <vt:lpstr>vocabulaire</vt:lpstr>
      <vt:lpstr>vocabulaire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144</cp:revision>
  <dcterms:created xsi:type="dcterms:W3CDTF">2021-07-02T19:27:01Z</dcterms:created>
  <dcterms:modified xsi:type="dcterms:W3CDTF">2023-09-29T08:55:53Z</dcterms:modified>
</cp:coreProperties>
</file>