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7"/>
  </p:notesMasterIdLst>
  <p:sldIdLst>
    <p:sldId id="275" r:id="rId3"/>
    <p:sldId id="487" r:id="rId4"/>
    <p:sldId id="538" r:id="rId5"/>
    <p:sldId id="410" r:id="rId6"/>
    <p:sldId id="375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90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95869"/>
    <a:srgbClr val="EFF9FB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61457" autoAdjust="0"/>
  </p:normalViewPr>
  <p:slideViewPr>
    <p:cSldViewPr snapToGrid="0">
      <p:cViewPr varScale="1">
        <p:scale>
          <a:sx n="66" d="100"/>
          <a:sy n="66" d="100"/>
        </p:scale>
        <p:origin x="242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liaison 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avons [8], avez [8]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nous [31] vous [50]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exercice [1290]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chaise [3419]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cours [169]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enfant [126] où [48] sur [16] ici [167]  là [109]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 [5] ils [13] elles [38] combien [800] affiche [2886] bouteille [2979] crayon [&gt;5000] fleur [2305] gomme [&gt;5000] livre [358] mur [1335] ordinateur [2201] règle [488] sac [2343] vrai [292] faux [555] de [2]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sommes [5] nous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strict [1859] sage [2643] triste [1843] </a:t>
            </a: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avez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ordinateurs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950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</a:t>
            </a:r>
            <a:r>
              <a:rPr lang="en-US" b="0" dirty="0" err="1"/>
              <a:t>avons</a:t>
            </a:r>
            <a:r>
              <a:rPr lang="en-US" b="0" dirty="0"/>
              <a:t> and </a:t>
            </a:r>
            <a:r>
              <a:rPr lang="en-US" b="0" dirty="0" err="1"/>
              <a:t>avez</a:t>
            </a:r>
            <a:r>
              <a:rPr lang="en-US" b="0" dirty="0"/>
              <a:t>, previously taught nouns and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if they hear the verb form for ‘we have’ or ‘you (plural) have’.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again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Vous</a:t>
            </a:r>
            <a:r>
              <a:rPr lang="en-US" b="0" dirty="0"/>
              <a:t>] </a:t>
            </a:r>
            <a:r>
              <a:rPr lang="en-US" b="0" dirty="0" err="1"/>
              <a:t>avez</a:t>
            </a:r>
            <a:r>
              <a:rPr lang="en-US" b="0" dirty="0"/>
              <a:t> un </a:t>
            </a:r>
            <a:r>
              <a:rPr lang="en-US" b="0" dirty="0" err="1"/>
              <a:t>professeur</a:t>
            </a:r>
            <a:r>
              <a:rPr lang="en-US" b="0" dirty="0"/>
              <a:t> cool.</a:t>
            </a:r>
            <a:br>
              <a:rPr lang="en-US" b="0" dirty="0"/>
            </a:br>
            <a:r>
              <a:rPr lang="en-US" b="0" dirty="0"/>
              <a:t>[</a:t>
            </a:r>
            <a:r>
              <a:rPr lang="en-US" b="0" dirty="0" err="1"/>
              <a:t>Vous</a:t>
            </a:r>
            <a:r>
              <a:rPr lang="en-US" b="0" dirty="0"/>
              <a:t>] </a:t>
            </a:r>
            <a:r>
              <a:rPr lang="en-US" b="0" dirty="0" err="1"/>
              <a:t>avez</a:t>
            </a:r>
            <a:r>
              <a:rPr lang="en-US" b="0" dirty="0"/>
              <a:t> un </a:t>
            </a:r>
            <a:r>
              <a:rPr lang="en-US" b="0" dirty="0" err="1"/>
              <a:t>uniforme</a:t>
            </a:r>
            <a:r>
              <a:rPr lang="en-US" b="0" dirty="0"/>
              <a:t> bleu.</a:t>
            </a:r>
            <a:br>
              <a:rPr lang="en-US" b="0" dirty="0"/>
            </a:b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des sacs </a:t>
            </a:r>
            <a:r>
              <a:rPr lang="en-US" b="0" dirty="0" err="1"/>
              <a:t>lourds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</a:t>
            </a:r>
            <a:r>
              <a:rPr lang="en-US" b="0" dirty="0" err="1"/>
              <a:t>Vous</a:t>
            </a:r>
            <a:r>
              <a:rPr lang="en-US" b="0" dirty="0"/>
              <a:t>] </a:t>
            </a:r>
            <a:r>
              <a:rPr lang="en-US" b="0" dirty="0" err="1"/>
              <a:t>avez</a:t>
            </a:r>
            <a:r>
              <a:rPr lang="en-US" b="0" dirty="0"/>
              <a:t> des </a:t>
            </a:r>
            <a:r>
              <a:rPr lang="en-US" b="0" dirty="0" err="1"/>
              <a:t>ordinateurs</a:t>
            </a:r>
            <a:r>
              <a:rPr lang="en-US" b="0" dirty="0"/>
              <a:t> </a:t>
            </a:r>
            <a:r>
              <a:rPr lang="en-US" b="0" dirty="0" err="1"/>
              <a:t>rapides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des </a:t>
            </a:r>
            <a:r>
              <a:rPr lang="en-US" b="0" dirty="0" err="1"/>
              <a:t>bouteilles</a:t>
            </a:r>
            <a:r>
              <a:rPr lang="en-US" b="0" dirty="0"/>
              <a:t> </a:t>
            </a:r>
            <a:r>
              <a:rPr lang="en-US" b="0" dirty="0" err="1"/>
              <a:t>utiles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des </a:t>
            </a:r>
            <a:r>
              <a:rPr lang="en-US" b="0" dirty="0" err="1"/>
              <a:t>murs</a:t>
            </a:r>
            <a:r>
              <a:rPr lang="en-US" b="0" dirty="0"/>
              <a:t> </a:t>
            </a:r>
            <a:r>
              <a:rPr lang="en-US" b="0" dirty="0" err="1"/>
              <a:t>blancs</a:t>
            </a:r>
            <a:r>
              <a:rPr lang="en-US" b="0" dirty="0"/>
              <a:t>.</a:t>
            </a:r>
          </a:p>
          <a:p>
            <a:endParaRPr lang="en-GB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45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revisit </a:t>
            </a:r>
            <a:r>
              <a:rPr lang="en-GB" b="0" dirty="0" err="1"/>
              <a:t>vous</a:t>
            </a:r>
            <a:r>
              <a:rPr lang="en-GB" b="0" dirty="0"/>
              <a:t> </a:t>
            </a:r>
            <a:r>
              <a:rPr lang="en-GB" b="0" dirty="0" err="1"/>
              <a:t>avez</a:t>
            </a:r>
            <a:r>
              <a:rPr lang="en-GB" b="0" dirty="0"/>
              <a:t> (you all have) and </a:t>
            </a:r>
            <a:r>
              <a:rPr lang="en-GB" b="0" dirty="0" err="1"/>
              <a:t>vous</a:t>
            </a:r>
            <a:r>
              <a:rPr lang="en-GB" b="0" dirty="0"/>
              <a:t> </a:t>
            </a:r>
            <a:r>
              <a:rPr lang="en-GB" b="0" dirty="0" err="1"/>
              <a:t>êtes</a:t>
            </a:r>
            <a:r>
              <a:rPr lang="en-GB" b="0" dirty="0"/>
              <a:t> (you all are).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through animations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English from pupils for the French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96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êtes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avez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understanding of a longer text; to revisit previously taught vocabulary in a new longer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writtencontext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French verb.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image of Pierre to listen to the whole message and check answers. Click to reveal written answers, too.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uses questioning to ensure pupils’ understanding of the text.  E.g. What questions does Pierre ask? What does he say about today? How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does Pierre feel about learning English? Focus on recall of both new (un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cours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 and previously taught vocabulary.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lvl="0"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Salut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! </a:t>
            </a: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va ? </a:t>
            </a:r>
            <a:b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amis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à </a:t>
            </a: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l’école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comment ? </a:t>
            </a: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va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inquiets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sérieux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drôle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Aujourdhui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nous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d’anglais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d’anglais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forts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Moi, je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trouve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que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l’anglais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bien,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je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perdu.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où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moment ?</a:t>
            </a:r>
            <a:endParaRPr kumimoji="0" lang="en-GB" sz="14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Pierre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moment [148]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s-liaison with between des and nouns starting with a vowel.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new information about liaison.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the English for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086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liaison following ‘s’ and a vowel and no liaison after ‘s’ plus a consonant.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Pupils take it in turns trying to say all of the sentences (with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il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 y a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each time) within the 40 second time-limit.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Partners listen carefully and they can make their partner re-start if s/he liaises or doesn’t liaise appropriately.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 time element is to speed up processing in a low stakes way.  This is at least the 4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+mn-lt"/>
              </a:rPr>
              <a:t>th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time pupils have practised liaison explicitly.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bring up the highlighting.  Click on each word to hear it pronounced by a native speaker, if desired.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77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present the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 plural forms of </a:t>
            </a:r>
            <a:r>
              <a:rPr lang="en-GB" b="0" i="1" dirty="0" err="1"/>
              <a:t>avoir</a:t>
            </a:r>
            <a:r>
              <a:rPr lang="en-GB" b="0" i="0" dirty="0"/>
              <a:t>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Teacher to remind students of the meaning of the forms of </a:t>
            </a:r>
            <a:r>
              <a:rPr lang="en-GB" i="0" baseline="0" dirty="0" err="1"/>
              <a:t>avoir</a:t>
            </a:r>
            <a:r>
              <a:rPr lang="en-GB" i="0" baseline="0" dirty="0"/>
              <a:t> that they already know, eliciting the pronouns from pupils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Teacher to present the two new forms of </a:t>
            </a:r>
            <a:r>
              <a:rPr lang="en-GB" i="0" baseline="0" dirty="0" err="1"/>
              <a:t>avoir</a:t>
            </a:r>
            <a:r>
              <a:rPr lang="en-GB" i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Teacher to use animations to continue the focus on liaison.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0" baseline="0" noProof="0" dirty="0">
                <a:solidFill>
                  <a:srgbClr val="EE6000"/>
                </a:solidFill>
                <a:cs typeface="Calibri" panose="020F0502020204030204" pitchFamily="34" charset="0"/>
              </a:rPr>
              <a:t>4. NB: click on the pronoun images to provide native audio.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SFC ‘t’ before a consonant and t-liaison before a vowel in sentences with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avez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plural indefinite articles.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the audio button to hear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English meaning and click to reveal English and picture.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five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avez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44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bouteilles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32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avez</a:t>
            </a:r>
            <a:r>
              <a:rPr lang="en-GB" sz="1200" b="0" strike="noStrike" spc="-1" dirty="0">
                <a:latin typeface="Arial"/>
              </a:rPr>
              <a:t> des fleurs.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331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des affiches sur les </a:t>
            </a:r>
            <a:r>
              <a:rPr lang="en-GB" sz="1200" b="0" strike="noStrike" spc="-1" dirty="0" err="1">
                <a:latin typeface="Arial"/>
              </a:rPr>
              <a:t>murs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0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3050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37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82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040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530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054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60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947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52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383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25.wav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3.wav"/><Relationship Id="rId3" Type="http://schemas.openxmlformats.org/officeDocument/2006/relationships/image" Target="../media/image28.png"/><Relationship Id="rId7" Type="http://schemas.openxmlformats.org/officeDocument/2006/relationships/audio" Target="../media/audio28.wav"/><Relationship Id="rId12" Type="http://schemas.openxmlformats.org/officeDocument/2006/relationships/image" Target="../media/image3.gif"/><Relationship Id="rId17" Type="http://schemas.openxmlformats.org/officeDocument/2006/relationships/audio" Target="../media/audio34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image" Target="../media/image31.png"/><Relationship Id="rId10" Type="http://schemas.openxmlformats.org/officeDocument/2006/relationships/audio" Target="../media/audio31.wav"/><Relationship Id="rId4" Type="http://schemas.openxmlformats.org/officeDocument/2006/relationships/image" Target="../media/image29.png"/><Relationship Id="rId9" Type="http://schemas.openxmlformats.org/officeDocument/2006/relationships/audio" Target="../media/audio30.wav"/><Relationship Id="rId1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5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4" Type="http://schemas.openxmlformats.org/officeDocument/2006/relationships/audio" Target="../media/audio3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31.png"/><Relationship Id="rId3" Type="http://schemas.openxmlformats.org/officeDocument/2006/relationships/audio" Target="../media/audio39.wav"/><Relationship Id="rId7" Type="http://schemas.openxmlformats.org/officeDocument/2006/relationships/image" Target="../media/image2.gif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audio" Target="../media/audio40.wav"/><Relationship Id="rId15" Type="http://schemas.openxmlformats.org/officeDocument/2006/relationships/audio" Target="../media/audio42.wav"/><Relationship Id="rId10" Type="http://schemas.openxmlformats.org/officeDocument/2006/relationships/image" Target="../media/image3.gif"/><Relationship Id="rId4" Type="http://schemas.openxmlformats.org/officeDocument/2006/relationships/image" Target="../media/image33.png"/><Relationship Id="rId9" Type="http://schemas.openxmlformats.org/officeDocument/2006/relationships/image" Target="../media/image35.gif"/><Relationship Id="rId1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audio" Target="../media/audio3.wav"/><Relationship Id="rId3" Type="http://schemas.openxmlformats.org/officeDocument/2006/relationships/image" Target="../media/image10.png"/><Relationship Id="rId7" Type="http://schemas.openxmlformats.org/officeDocument/2006/relationships/audio" Target="../media/audio6.wav"/><Relationship Id="rId12" Type="http://schemas.openxmlformats.org/officeDocument/2006/relationships/audio" Target="../media/audio10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2.wav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11" Type="http://schemas.openxmlformats.org/officeDocument/2006/relationships/audio" Target="../media/audio9.wav"/><Relationship Id="rId5" Type="http://schemas.openxmlformats.org/officeDocument/2006/relationships/audio" Target="../media/audio4.wav"/><Relationship Id="rId15" Type="http://schemas.openxmlformats.org/officeDocument/2006/relationships/audio" Target="../media/audio11.wav"/><Relationship Id="rId10" Type="http://schemas.openxmlformats.org/officeDocument/2006/relationships/audio" Target="../media/audio8.wav"/><Relationship Id="rId19" Type="http://schemas.openxmlformats.org/officeDocument/2006/relationships/audio" Target="../media/audio14.wav"/><Relationship Id="rId4" Type="http://schemas.openxmlformats.org/officeDocument/2006/relationships/image" Target="../media/image11.png"/><Relationship Id="rId9" Type="http://schemas.openxmlformats.org/officeDocument/2006/relationships/audio" Target="../media/audio7.wav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2.wav"/><Relationship Id="rId18" Type="http://schemas.openxmlformats.org/officeDocument/2006/relationships/image" Target="../media/image20.svg"/><Relationship Id="rId3" Type="http://schemas.openxmlformats.org/officeDocument/2006/relationships/audio" Target="../media/audio16.wav"/><Relationship Id="rId7" Type="http://schemas.openxmlformats.org/officeDocument/2006/relationships/image" Target="../media/image14.png"/><Relationship Id="rId12" Type="http://schemas.openxmlformats.org/officeDocument/2006/relationships/audio" Target="../media/audio21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8.wav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audio" Target="../media/audio23.wav"/><Relationship Id="rId10" Type="http://schemas.openxmlformats.org/officeDocument/2006/relationships/audio" Target="../media/audio20.wav"/><Relationship Id="rId4" Type="http://schemas.openxmlformats.org/officeDocument/2006/relationships/audio" Target="../media/audio17.wav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audio" Target="../media/audio23.wav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19.wav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16.wav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17.wav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24.wav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581403"/>
            <a:ext cx="4571280" cy="12859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avoir » </a:t>
            </a:r>
            <a:r>
              <a:rPr lang="fr-FR" sz="20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nous avons / vous avez 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(plural)</a:t>
            </a:r>
            <a:r>
              <a:rPr lang="fr-FR" sz="20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0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liaison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AEBE2-C9FB-4E0D-80F6-708E58010C79}"/>
              </a:ext>
            </a:extLst>
          </p:cNvPr>
          <p:cNvSpPr txBox="1"/>
          <p:nvPr/>
        </p:nvSpPr>
        <p:spPr>
          <a:xfrm>
            <a:off x="9430512" y="6482570"/>
            <a:ext cx="2761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514389B-0063-4849-91A3-B08640A1825F}"/>
              </a:ext>
            </a:extLst>
          </p:cNvPr>
          <p:cNvSpPr/>
          <p:nvPr/>
        </p:nvSpPr>
        <p:spPr>
          <a:xfrm>
            <a:off x="315695" y="1497995"/>
            <a:ext cx="3719594" cy="30996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F28E4-238A-43EF-80AC-EA2E3E34D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42" y="1855069"/>
            <a:ext cx="1152323" cy="2610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1318E-C187-46C6-BCAB-A71A1CD7B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32" y="2004797"/>
            <a:ext cx="1152323" cy="2311111"/>
          </a:xfrm>
          <a:prstGeom prst="rect">
            <a:avLst/>
          </a:prstGeom>
        </p:spPr>
      </p:pic>
      <p:pic>
        <p:nvPicPr>
          <p:cNvPr id="13" name="Picture 1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619D238-AEDA-4677-8FE1-68570D9AA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1" y="1715964"/>
            <a:ext cx="928697" cy="1444389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9FD4479D-704F-4D68-8A6D-12235B82D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05" y="2746107"/>
            <a:ext cx="408711" cy="204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3BEC0-BDF7-49DE-BE4F-1238958F2472}"/>
              </a:ext>
            </a:extLst>
          </p:cNvPr>
          <p:cNvSpPr txBox="1"/>
          <p:nvPr/>
        </p:nvSpPr>
        <p:spPr>
          <a:xfrm>
            <a:off x="224189" y="3321940"/>
            <a:ext cx="251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salle de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classe</a:t>
            </a:r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Angleterre</a:t>
            </a:r>
            <a:endParaRPr lang="en-GB" sz="20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4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1789643" y="3495352"/>
            <a:ext cx="919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 some computers.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976834" y="2754728"/>
            <a:ext cx="1171049" cy="799896"/>
          </a:xfrm>
          <a:prstGeom prst="rect">
            <a:avLst/>
          </a:prstGeom>
        </p:spPr>
      </p:pic>
      <p:pic>
        <p:nvPicPr>
          <p:cNvPr id="26" name="Picture 25" descr="Shape, circle, rectangle&#10;&#10;Description automatically generated">
            <a:extLst>
              <a:ext uri="{FF2B5EF4-FFF2-40B4-BE49-F238E27FC236}">
                <a16:creationId xmlns:a16="http://schemas.microsoft.com/office/drawing/2014/main" id="{C052D29A-7D15-47B4-A3E3-B09DBA129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42" y="4506312"/>
            <a:ext cx="2200826" cy="1547788"/>
          </a:xfrm>
          <a:prstGeom prst="rect">
            <a:avLst/>
          </a:prstGeom>
        </p:spPr>
      </p:pic>
      <p:pic>
        <p:nvPicPr>
          <p:cNvPr id="18" name="Graphic 17" descr="Line arrow Rotate left">
            <a:extLst>
              <a:ext uri="{FF2B5EF4-FFF2-40B4-BE49-F238E27FC236}">
                <a16:creationId xmlns:a16="http://schemas.microsoft.com/office/drawing/2014/main" id="{525B9CEB-778D-451D-9A4A-351B0C3B2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6172786" y="2741260"/>
            <a:ext cx="1171049" cy="799896"/>
          </a:xfrm>
          <a:prstGeom prst="rect">
            <a:avLst/>
          </a:prstGeom>
        </p:spPr>
      </p:pic>
      <p:pic>
        <p:nvPicPr>
          <p:cNvPr id="19" name="Picture 18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71FA1C97-DA0C-4E14-A0A0-0C35785925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6096000" y="4416253"/>
            <a:ext cx="1148132" cy="1427244"/>
          </a:xfrm>
          <a:prstGeom prst="rect">
            <a:avLst/>
          </a:prstGeom>
        </p:spPr>
      </p:pic>
      <p:pic>
        <p:nvPicPr>
          <p:cNvPr id="20" name="Picture 19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0F6FDDD1-6BFC-45A4-8726-6A7336A861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7237530" y="4609235"/>
            <a:ext cx="1148132" cy="14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8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878678"/>
              </p:ext>
            </p:extLst>
          </p:nvPr>
        </p:nvGraphicFramePr>
        <p:xfrm>
          <a:off x="5464192" y="2127800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object &amp; description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cool teacher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blue uniform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(some) heavy bags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(some) fast computers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(some) green bottles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(some) white walls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604023"/>
              </p:ext>
            </p:extLst>
          </p:nvPr>
        </p:nvGraphicFramePr>
        <p:xfrm>
          <a:off x="257176" y="2127800"/>
          <a:ext cx="4714874" cy="4184458"/>
        </p:xfrm>
        <a:graphic>
          <a:graphicData uri="http://schemas.openxmlformats.org/drawingml/2006/table">
            <a:tbl>
              <a:tblPr/>
              <a:tblGrid>
                <a:gridCol w="61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5962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you have</a:t>
                      </a:r>
                      <a:b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32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(all)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320828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6_1beep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28616" y="32183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6_2beep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28616" y="377781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6_3beep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28616" y="42906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6_4_beep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28616" y="481103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6_5_vertes_beep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28616" y="53220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6_6beep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28616" y="583882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1" name="Add_W10_11.1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522250" y="14387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Adèle compare </a:t>
            </a:r>
            <a:r>
              <a:rPr lang="en-US" sz="2200" dirty="0" err="1">
                <a:solidFill>
                  <a:srgbClr val="002060"/>
                </a:solidFill>
                <a:latin typeface="Century Gothic" panose="020F0302020204030204"/>
              </a:rPr>
              <a:t>l’école</a:t>
            </a: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 avec </a:t>
            </a:r>
            <a:r>
              <a:rPr lang="en-US" sz="2200" dirty="0" err="1">
                <a:solidFill>
                  <a:srgbClr val="002060"/>
                </a:solidFill>
                <a:latin typeface="Century Gothic" panose="020F0302020204030204"/>
              </a:rPr>
              <a:t>Sanaya</a:t>
            </a: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Century Gothic" panose="020F0302020204030204"/>
              </a:rPr>
              <a:t>une</a:t>
            </a: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entury Gothic" panose="020F0302020204030204"/>
              </a:rPr>
              <a:t>amie</a:t>
            </a: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Century Gothic" panose="020F0302020204030204"/>
              </a:rPr>
              <a:t>d’Angleterre</a:t>
            </a:r>
            <a:r>
              <a:rPr lang="en-US" sz="22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5617959" y="320828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3" name="Google Shape;248;p34">
            <a:extLst>
              <a:ext uri="{FF2B5EF4-FFF2-40B4-BE49-F238E27FC236}">
                <a16:creationId xmlns:a16="http://schemas.microsoft.com/office/drawing/2014/main" id="{1DFD7BE0-A7D5-4FA2-9065-B6779414D0C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04885" y="374756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4" name="Google Shape;248;p34">
            <a:extLst>
              <a:ext uri="{FF2B5EF4-FFF2-40B4-BE49-F238E27FC236}">
                <a16:creationId xmlns:a16="http://schemas.microsoft.com/office/drawing/2014/main" id="{5AE2F819-397E-4C3B-9840-CBD91AC40C3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9760" y="425034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8;p34">
            <a:extLst>
              <a:ext uri="{FF2B5EF4-FFF2-40B4-BE49-F238E27FC236}">
                <a16:creationId xmlns:a16="http://schemas.microsoft.com/office/drawing/2014/main" id="{34CC9384-9334-4488-BA89-728C9CF2D8E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476026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8;p34">
            <a:extLst>
              <a:ext uri="{FF2B5EF4-FFF2-40B4-BE49-F238E27FC236}">
                <a16:creationId xmlns:a16="http://schemas.microsoft.com/office/drawing/2014/main" id="{C74AB743-13EC-4813-B015-1493F4D9AC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4137" y="529954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8;p34">
            <a:extLst>
              <a:ext uri="{FF2B5EF4-FFF2-40B4-BE49-F238E27FC236}">
                <a16:creationId xmlns:a16="http://schemas.microsoft.com/office/drawing/2014/main" id="{D8D90DFD-44A1-4D7C-8694-10D1ABEFB38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0337" y="580590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5617958" y="380310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53A431-4A0F-43C2-B753-AE63845955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59" y="1194520"/>
            <a:ext cx="2165581" cy="3639651"/>
          </a:xfrm>
          <a:prstGeom prst="rect">
            <a:avLst/>
          </a:prstGeom>
        </p:spPr>
      </p:pic>
      <p:sp>
        <p:nvSpPr>
          <p:cNvPr id="41" name="CustomShape 14">
            <a:hlinkClick r:id="" action="ppaction://noaction">
              <a:snd r:embed="rId13" name="Add_W10_11.3.wav"/>
            </a:hlinkClick>
            <a:extLst>
              <a:ext uri="{FF2B5EF4-FFF2-40B4-BE49-F238E27FC236}">
                <a16:creationId xmlns:a16="http://schemas.microsoft.com/office/drawing/2014/main" id="{A7FEFF36-53FD-4897-9B03-BC7C13FCBF87}"/>
              </a:ext>
            </a:extLst>
          </p:cNvPr>
          <p:cNvSpPr/>
          <p:nvPr/>
        </p:nvSpPr>
        <p:spPr>
          <a:xfrm>
            <a:off x="9021233" y="630327"/>
            <a:ext cx="1857271" cy="1097280"/>
          </a:xfrm>
          <a:prstGeom prst="wedgeEllipseCallout">
            <a:avLst>
              <a:gd name="adj1" fmla="val 18630"/>
              <a:gd name="adj2" fmla="val 85592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15185E-1186-4DE4-81D9-C4D87BC781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-250685" y="397474"/>
            <a:ext cx="2165581" cy="1716061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5684279" y="429883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5684279" y="476265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5684278" y="529954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5635810" y="5831313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CCF1247B-0F29-4606-B232-ADF929E921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81704" y="515361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B2434B8F-1EB1-46F5-B58A-39F283A41434}"/>
              </a:ext>
            </a:extLst>
          </p:cNvPr>
          <p:cNvSpPr/>
          <p:nvPr/>
        </p:nvSpPr>
        <p:spPr>
          <a:xfrm>
            <a:off x="2096103" y="630326"/>
            <a:ext cx="6853057" cy="769441"/>
          </a:xfrm>
          <a:prstGeom prst="wedgeRoundRectCallout">
            <a:avLst>
              <a:gd name="adj1" fmla="val -53742"/>
              <a:gd name="adj2" fmla="val -1889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TextBox 43">
            <a:hlinkClick r:id="" action="ppaction://noaction">
              <a:snd r:embed="rId17" name="Add_W10_11.2M.wav"/>
            </a:hlinkClick>
            <a:extLst>
              <a:ext uri="{FF2B5EF4-FFF2-40B4-BE49-F238E27FC236}">
                <a16:creationId xmlns:a16="http://schemas.microsoft.com/office/drawing/2014/main" id="{107F4005-B959-4D49-8B68-DE0CBA7232BE}"/>
              </a:ext>
            </a:extLst>
          </p:cNvPr>
          <p:cNvSpPr txBox="1"/>
          <p:nvPr/>
        </p:nvSpPr>
        <p:spPr>
          <a:xfrm>
            <a:off x="2137891" y="615834"/>
            <a:ext cx="6702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schemeClr val="bg1"/>
                </a:solidFill>
                <a:latin typeface="Century Gothic" panose="020F0302020204030204"/>
              </a:rPr>
              <a:t>Choisis</a:t>
            </a:r>
            <a:r>
              <a:rPr lang="en-US" sz="2200" dirty="0">
                <a:solidFill>
                  <a:schemeClr val="bg1"/>
                </a:solidFill>
                <a:latin typeface="Century Gothic" panose="020F0302020204030204"/>
              </a:rPr>
              <a:t> ‘</a:t>
            </a:r>
            <a:r>
              <a:rPr lang="en-US" sz="2200" b="1" dirty="0">
                <a:solidFill>
                  <a:schemeClr val="bg1"/>
                </a:solidFill>
                <a:latin typeface="Century Gothic" panose="020F0302020204030204"/>
              </a:rPr>
              <a:t>you have</a:t>
            </a:r>
            <a:r>
              <a:rPr lang="en-US" sz="2200" dirty="0">
                <a:solidFill>
                  <a:schemeClr val="bg1"/>
                </a:solidFill>
                <a:latin typeface="Century Gothic" panose="020F0302020204030204"/>
              </a:rPr>
              <a:t>’ </a:t>
            </a:r>
            <a:r>
              <a:rPr lang="en-US" sz="2200" dirty="0" err="1">
                <a:solidFill>
                  <a:schemeClr val="bg1"/>
                </a:solidFill>
                <a:latin typeface="Century Gothic" panose="020F0302020204030204"/>
              </a:rPr>
              <a:t>ou</a:t>
            </a:r>
            <a:r>
              <a:rPr lang="en-US" sz="2200" dirty="0">
                <a:solidFill>
                  <a:schemeClr val="bg1"/>
                </a:solidFill>
                <a:latin typeface="Century Gothic" panose="020F0302020204030204"/>
              </a:rPr>
              <a:t> ‘</a:t>
            </a:r>
            <a:r>
              <a:rPr lang="en-US" sz="2200" b="1" dirty="0">
                <a:solidFill>
                  <a:schemeClr val="bg1"/>
                </a:solidFill>
                <a:latin typeface="Century Gothic" panose="020F0302020204030204"/>
              </a:rPr>
              <a:t>we have</a:t>
            </a:r>
            <a:r>
              <a:rPr lang="en-US" sz="2200" dirty="0">
                <a:solidFill>
                  <a:schemeClr val="bg1"/>
                </a:solidFill>
                <a:latin typeface="Century Gothic" panose="020F0302020204030204"/>
              </a:rPr>
              <a:t>’ de 1 à 6 et </a:t>
            </a:r>
            <a:r>
              <a:rPr lang="en-US" sz="2200" dirty="0" err="1">
                <a:solidFill>
                  <a:schemeClr val="bg1"/>
                </a:solidFill>
                <a:latin typeface="Century Gothic" panose="020F0302020204030204"/>
              </a:rPr>
              <a:t>écris</a:t>
            </a:r>
            <a:r>
              <a:rPr lang="en-US" sz="2200" dirty="0">
                <a:solidFill>
                  <a:schemeClr val="bg1"/>
                </a:solidFill>
                <a:latin typeface="Century Gothic" panose="020F0302020204030204"/>
              </a:rPr>
              <a:t> la description de </a:t>
            </a:r>
            <a:r>
              <a:rPr lang="en-US" sz="2200" dirty="0" err="1">
                <a:solidFill>
                  <a:schemeClr val="bg1"/>
                </a:solidFill>
                <a:latin typeface="Century Gothic" panose="020F0302020204030204"/>
              </a:rPr>
              <a:t>l’objet</a:t>
            </a:r>
            <a:r>
              <a:rPr lang="en-US" sz="2200" dirty="0">
                <a:solidFill>
                  <a:schemeClr val="bg1"/>
                </a:solidFill>
                <a:latin typeface="Century Gothic" panose="020F0302020204030204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entury Gothic" panose="020F0302020204030204"/>
              </a:rPr>
              <a:t>en</a:t>
            </a:r>
            <a:r>
              <a:rPr lang="en-US" sz="2200" dirty="0">
                <a:solidFill>
                  <a:schemeClr val="bg1"/>
                </a:solidFill>
                <a:latin typeface="Century Gothic" panose="020F0302020204030204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entury Gothic" panose="020F0302020204030204"/>
              </a:rPr>
              <a:t>anglais</a:t>
            </a:r>
            <a:r>
              <a:rPr lang="en-US" sz="2200" dirty="0">
                <a:solidFill>
                  <a:schemeClr val="bg1"/>
                </a:solidFill>
                <a:latin typeface="Century Gothic" panose="020F0302020204030204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089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6" grpId="0" animBg="1"/>
      <p:bldP spid="48" grpId="0" animBg="1"/>
      <p:bldP spid="50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1753866"/>
            <a:ext cx="574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(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21" y="552021"/>
            <a:ext cx="1789753" cy="12586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642869" y="4429361"/>
            <a:ext cx="45865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(all) have some pens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some pencils.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738845" y="3195542"/>
            <a:ext cx="38491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stylos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 des crayons.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733933" y="3195542"/>
            <a:ext cx="374814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stylo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crayon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1487793" y="298216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83202EFE-4724-4029-AFD2-75EDBD111385}"/>
              </a:ext>
            </a:extLst>
          </p:cNvPr>
          <p:cNvSpPr/>
          <p:nvPr/>
        </p:nvSpPr>
        <p:spPr>
          <a:xfrm>
            <a:off x="7115175" y="74749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CD081BD-EB43-4A4B-8965-901EA9F30EAF}"/>
              </a:ext>
            </a:extLst>
          </p:cNvPr>
          <p:cNvSpPr txBox="1">
            <a:spLocks/>
          </p:cNvSpPr>
          <p:nvPr/>
        </p:nvSpPr>
        <p:spPr>
          <a:xfrm>
            <a:off x="5882681" y="85646"/>
            <a:ext cx="1329840" cy="52322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6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45D032-1602-4AC3-A5B9-E529D295AA6C}"/>
              </a:ext>
            </a:extLst>
          </p:cNvPr>
          <p:cNvSpPr/>
          <p:nvPr/>
        </p:nvSpPr>
        <p:spPr>
          <a:xfrm>
            <a:off x="5638362" y="1774342"/>
            <a:ext cx="574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(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355ACA8-606D-4C83-8685-953E2585E2CD}"/>
              </a:ext>
            </a:extLst>
          </p:cNvPr>
          <p:cNvSpPr/>
          <p:nvPr/>
        </p:nvSpPr>
        <p:spPr>
          <a:xfrm>
            <a:off x="6447601" y="3483925"/>
            <a:ext cx="3682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prudents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BE67C1-EBE2-4CFB-B875-318DBF6CAC71}"/>
              </a:ext>
            </a:extLst>
          </p:cNvPr>
          <p:cNvSpPr txBox="1"/>
          <p:nvPr/>
        </p:nvSpPr>
        <p:spPr>
          <a:xfrm>
            <a:off x="7159887" y="3212996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042F6F5-1B13-4389-8D46-C91BBE78CCF0}"/>
              </a:ext>
            </a:extLst>
          </p:cNvPr>
          <p:cNvSpPr/>
          <p:nvPr/>
        </p:nvSpPr>
        <p:spPr>
          <a:xfrm>
            <a:off x="6559142" y="4488117"/>
            <a:ext cx="3712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(all) are careful.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7EA5D3-A74B-4254-9175-9887D4FA0399}"/>
              </a:ext>
            </a:extLst>
          </p:cNvPr>
          <p:cNvSpPr/>
          <p:nvPr/>
        </p:nvSpPr>
        <p:spPr>
          <a:xfrm>
            <a:off x="6447601" y="3484283"/>
            <a:ext cx="358143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prudent</a:t>
            </a:r>
            <a:r>
              <a:rPr lang="en-GB" sz="2800" b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905CE5D-24FA-4F9F-BD29-A52252DE9925}"/>
              </a:ext>
            </a:extLst>
          </p:cNvPr>
          <p:cNvSpPr/>
          <p:nvPr/>
        </p:nvSpPr>
        <p:spPr>
          <a:xfrm>
            <a:off x="1638031" y="2327436"/>
            <a:ext cx="1906291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D7A0DE-7E04-4F16-A7AF-94C53691D095}"/>
              </a:ext>
            </a:extLst>
          </p:cNvPr>
          <p:cNvSpPr/>
          <p:nvPr/>
        </p:nvSpPr>
        <p:spPr>
          <a:xfrm>
            <a:off x="7030643" y="2327296"/>
            <a:ext cx="1813317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3704248" y="587609"/>
            <a:ext cx="3288277" cy="2373251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47684"/>
                <a:gd name="adj2" fmla="val 61411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vous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A1805C0-C054-4356-969A-1FE93FA01B42}"/>
              </a:ext>
            </a:extLst>
          </p:cNvPr>
          <p:cNvGrpSpPr/>
          <p:nvPr/>
        </p:nvGrpSpPr>
        <p:grpSpPr>
          <a:xfrm>
            <a:off x="3723307" y="571266"/>
            <a:ext cx="3288277" cy="2373251"/>
            <a:chOff x="4077074" y="2543282"/>
            <a:chExt cx="3288277" cy="2373251"/>
          </a:xfrm>
        </p:grpSpPr>
        <p:sp>
          <p:nvSpPr>
            <p:cNvPr id="63" name="Oval Callout 13">
              <a:extLst>
                <a:ext uri="{FF2B5EF4-FFF2-40B4-BE49-F238E27FC236}">
                  <a16:creationId xmlns:a16="http://schemas.microsoft.com/office/drawing/2014/main" id="{36E5FC34-35F1-41CA-A67E-3810551309A8}"/>
                </a:ext>
              </a:extLst>
            </p:cNvPr>
            <p:cNvSpPr/>
            <p:nvPr/>
          </p:nvSpPr>
          <p:spPr>
            <a:xfrm>
              <a:off x="4077074" y="2543282"/>
              <a:ext cx="3288277" cy="2373251"/>
            </a:xfrm>
            <a:prstGeom prst="wedgeEllipseCallout">
              <a:avLst>
                <a:gd name="adj1" fmla="val -90172"/>
                <a:gd name="adj2" fmla="val 6305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4" name="CustomShape 3">
              <a:extLst>
                <a:ext uri="{FF2B5EF4-FFF2-40B4-BE49-F238E27FC236}">
                  <a16:creationId xmlns:a16="http://schemas.microsoft.com/office/drawing/2014/main" id="{0E8622E7-DB2C-4FC2-9CA3-23DB42B36B0A}"/>
                </a:ext>
              </a:extLst>
            </p:cNvPr>
            <p:cNvSpPr/>
            <p:nvPr/>
          </p:nvSpPr>
          <p:spPr>
            <a:xfrm>
              <a:off x="4305304" y="283933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vous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B440F4-27BD-4273-B96C-D158D830357C}"/>
              </a:ext>
            </a:extLst>
          </p:cNvPr>
          <p:cNvCxnSpPr>
            <a:cxnSpLocks/>
          </p:cNvCxnSpPr>
          <p:nvPr/>
        </p:nvCxnSpPr>
        <p:spPr>
          <a:xfrm flipH="1">
            <a:off x="5367445" y="3014224"/>
            <a:ext cx="1" cy="363539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0081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us_avez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us_avez_des_stylos_et_des_cray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us_e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us_etes_prud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50" grpId="0"/>
      <p:bldP spid="54" grpId="0"/>
      <p:bldP spid="55" grpId="0"/>
      <p:bldP spid="57" grpId="0"/>
      <p:bldP spid="61" grpId="0"/>
      <p:bldP spid="56" grpId="0"/>
      <p:bldP spid="65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d_W10_13.1.wav"/>
            </a:hlinkClick>
          </p:cNvPr>
          <p:cNvSpPr/>
          <p:nvPr/>
        </p:nvSpPr>
        <p:spPr>
          <a:xfrm>
            <a:off x="101160" y="0"/>
            <a:ext cx="12090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 message à Max et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90" y="0"/>
            <a:ext cx="1101542" cy="1101542"/>
          </a:xfrm>
          <a:prstGeom prst="rect">
            <a:avLst/>
          </a:prstGeom>
        </p:spPr>
      </p:pic>
      <p:sp>
        <p:nvSpPr>
          <p:cNvPr id="32" name="CustomShape 8">
            <a:hlinkClick r:id="" action="ppaction://noaction">
              <a:snd r:embed="rId5" name="Add_W10_13.2M.wav"/>
            </a:hlinkClick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126122" y="427705"/>
            <a:ext cx="847134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 Il fait des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erreurs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avez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êtes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’?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3255780" y="-1291747"/>
            <a:ext cx="5368751" cy="1029769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3494492" y="-772206"/>
            <a:ext cx="4900740" cy="933393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1461522" y="1651886"/>
            <a:ext cx="8957266" cy="4485745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31D76F-B530-4CE8-ABDD-CFA137FBE43F}"/>
              </a:ext>
            </a:extLst>
          </p:cNvPr>
          <p:cNvSpPr/>
          <p:nvPr/>
        </p:nvSpPr>
        <p:spPr>
          <a:xfrm>
            <a:off x="10683391" y="3651504"/>
            <a:ext cx="334048" cy="34206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8F5CEB-32C5-4408-BFF0-9431643B60D9}"/>
              </a:ext>
            </a:extLst>
          </p:cNvPr>
          <p:cNvSpPr/>
          <p:nvPr/>
        </p:nvSpPr>
        <p:spPr>
          <a:xfrm>
            <a:off x="1667619" y="2228204"/>
            <a:ext cx="85342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Salut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va ? 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des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amis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à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l’école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comment ?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va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inquiets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sérieux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drôle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Aujourdhui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nous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d’anglais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d’anglais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forts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Moi, je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trouve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que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l’anglais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bien,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je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perdu.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où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moment 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C5432841-F9F2-4FDF-8B13-842DFC533EE4}"/>
              </a:ext>
            </a:extLst>
          </p:cNvPr>
          <p:cNvSpPr txBox="1">
            <a:spLocks/>
          </p:cNvSpPr>
          <p:nvPr/>
        </p:nvSpPr>
        <p:spPr>
          <a:xfrm>
            <a:off x="11289502" y="2667585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61CD5DEA-58B3-45FA-84AD-CF7CC2A2F6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94" y="1537525"/>
            <a:ext cx="1126594" cy="113006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39285ED-700D-486D-99D4-A8B46BFF7EFB}"/>
              </a:ext>
            </a:extLst>
          </p:cNvPr>
          <p:cNvSpPr/>
          <p:nvPr/>
        </p:nvSpPr>
        <p:spPr>
          <a:xfrm>
            <a:off x="2524503" y="2684041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A10BFF-CA8F-40C2-9D2B-9EA27331AA43}"/>
              </a:ext>
            </a:extLst>
          </p:cNvPr>
          <p:cNvSpPr/>
          <p:nvPr/>
        </p:nvSpPr>
        <p:spPr>
          <a:xfrm>
            <a:off x="4896468" y="3059385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123D081-7D80-4063-B10E-1F815B487C75}"/>
              </a:ext>
            </a:extLst>
          </p:cNvPr>
          <p:cNvSpPr/>
          <p:nvPr/>
        </p:nvSpPr>
        <p:spPr>
          <a:xfrm>
            <a:off x="2465789" y="3751415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8A802E1-63CC-45AB-87F4-326EDC24541D}"/>
              </a:ext>
            </a:extLst>
          </p:cNvPr>
          <p:cNvSpPr/>
          <p:nvPr/>
        </p:nvSpPr>
        <p:spPr>
          <a:xfrm>
            <a:off x="7243978" y="4139676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EF9AF1B-9317-4B2A-99E7-745DFCF63D2B}"/>
              </a:ext>
            </a:extLst>
          </p:cNvPr>
          <p:cNvSpPr/>
          <p:nvPr/>
        </p:nvSpPr>
        <p:spPr>
          <a:xfrm>
            <a:off x="6026235" y="4509291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942F8D-08B0-401F-BC95-B31F46BD9DC3}"/>
              </a:ext>
            </a:extLst>
          </p:cNvPr>
          <p:cNvSpPr/>
          <p:nvPr/>
        </p:nvSpPr>
        <p:spPr>
          <a:xfrm>
            <a:off x="4896467" y="5622584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5AC45-EEB8-456F-B287-1A227F333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32" y="73476"/>
            <a:ext cx="1152323" cy="2610565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hlinkClick r:id="" action="ppaction://noaction">
              <a:snd r:embed="rId8" name="letter.wav"/>
            </a:hlinkClick>
            <a:extLst>
              <a:ext uri="{FF2B5EF4-FFF2-40B4-BE49-F238E27FC236}">
                <a16:creationId xmlns:a16="http://schemas.microsoft.com/office/drawing/2014/main" id="{958777F2-0970-41FE-8682-C3A11C3192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3" y="1615608"/>
            <a:ext cx="1113820" cy="3123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EB751-B3A4-4720-AFDA-95027FE8E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87" y="241626"/>
            <a:ext cx="1431278" cy="2405522"/>
          </a:xfrm>
          <a:prstGeom prst="rect">
            <a:avLst/>
          </a:prstGeom>
        </p:spPr>
      </p:pic>
      <p:pic>
        <p:nvPicPr>
          <p:cNvPr id="21" name="Picture 2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12A9DF2D-8939-4D7A-8F15-5D070C7FF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27" y="11151"/>
            <a:ext cx="928697" cy="14443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BE7E6E3F-48F1-4A78-8783-593442112D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11" y="1041294"/>
            <a:ext cx="408711" cy="20435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7D22B2F-B88C-4CB4-AF11-CDA447E46510}"/>
              </a:ext>
            </a:extLst>
          </p:cNvPr>
          <p:cNvSpPr/>
          <p:nvPr/>
        </p:nvSpPr>
        <p:spPr>
          <a:xfrm>
            <a:off x="6973732" y="6267297"/>
            <a:ext cx="5159727" cy="46166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moment – at the moment </a:t>
            </a:r>
            <a:endParaRPr lang="en-GB" dirty="0"/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5A70D358-3CBA-4863-9010-AE3F711B27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587" y="720769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5" name="Add_W10_13.3.wav"/>
            </a:hlinkClick>
            <a:extLst>
              <a:ext uri="{FF2B5EF4-FFF2-40B4-BE49-F238E27FC236}">
                <a16:creationId xmlns:a16="http://schemas.microsoft.com/office/drawing/2014/main" id="{961C5BC1-F856-4D54-8881-B177161C6A16}"/>
              </a:ext>
            </a:extLst>
          </p:cNvPr>
          <p:cNvSpPr/>
          <p:nvPr/>
        </p:nvSpPr>
        <p:spPr>
          <a:xfrm>
            <a:off x="1024987" y="835735"/>
            <a:ext cx="4229184" cy="547644"/>
          </a:xfrm>
          <a:prstGeom prst="wedgeRoundRectCallout">
            <a:avLst>
              <a:gd name="adj1" fmla="val -56327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mots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30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921908B-DC84-4691-9BC5-CDDD38063D11}"/>
              </a:ext>
            </a:extLst>
          </p:cNvPr>
          <p:cNvSpPr/>
          <p:nvPr/>
        </p:nvSpPr>
        <p:spPr>
          <a:xfrm>
            <a:off x="1454241" y="3601575"/>
            <a:ext cx="3319494" cy="4666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028F7-6F61-4817-9592-4489735A6641}"/>
              </a:ext>
            </a:extLst>
          </p:cNvPr>
          <p:cNvSpPr/>
          <p:nvPr/>
        </p:nvSpPr>
        <p:spPr>
          <a:xfrm>
            <a:off x="1489073" y="2037282"/>
            <a:ext cx="2625727" cy="4666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3515412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liaison.wav"/>
                </a:hlinkClick>
              </a:rPr>
              <a:t>La liaison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3" name="liaison.wav"/>
              </a:hlinkClick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204236" y="2877645"/>
            <a:ext cx="186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But…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3719648" y="2794617"/>
            <a:ext cx="2723015" cy="754441"/>
          </a:xfrm>
          <a:prstGeom prst="wedgeRoundRectCallout">
            <a:avLst>
              <a:gd name="adj1" fmla="val -73789"/>
              <a:gd name="adj2" fmla="val 6700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here sounds like a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489073" y="1991682"/>
            <a:ext cx="27936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y a 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sac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3" name="Google Shape;169;p8">
            <a:extLst>
              <a:ext uri="{FF2B5EF4-FFF2-40B4-BE49-F238E27FC236}">
                <a16:creationId xmlns:a16="http://schemas.microsoft.com/office/drawing/2014/main" id="{B7CDF728-76E6-4CD6-BAEE-239B2920C33B}"/>
              </a:ext>
            </a:extLst>
          </p:cNvPr>
          <p:cNvSpPr txBox="1"/>
          <p:nvPr/>
        </p:nvSpPr>
        <p:spPr>
          <a:xfrm>
            <a:off x="4773735" y="1974945"/>
            <a:ext cx="51167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some bags.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" name="Picture 2" descr="Quiet Sign Clip Art">
            <a:extLst>
              <a:ext uri="{FF2B5EF4-FFF2-40B4-BE49-F238E27FC236}">
                <a16:creationId xmlns:a16="http://schemas.microsoft.com/office/drawing/2014/main" id="{65029967-A343-4749-9BCA-9170782B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10" y="1590282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CB2391-53D9-492C-9420-C7F707FD1231}"/>
              </a:ext>
            </a:extLst>
          </p:cNvPr>
          <p:cNvSpPr txBox="1"/>
          <p:nvPr/>
        </p:nvSpPr>
        <p:spPr>
          <a:xfrm>
            <a:off x="1410610" y="3561871"/>
            <a:ext cx="38672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y a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ranges.</a:t>
            </a:r>
          </a:p>
        </p:txBody>
      </p:sp>
      <p:sp>
        <p:nvSpPr>
          <p:cNvPr id="38" name="Google Shape;169;p8">
            <a:extLst>
              <a:ext uri="{FF2B5EF4-FFF2-40B4-BE49-F238E27FC236}">
                <a16:creationId xmlns:a16="http://schemas.microsoft.com/office/drawing/2014/main" id="{D897FA79-363E-4A93-9063-0D3F07D81B16}"/>
              </a:ext>
            </a:extLst>
          </p:cNvPr>
          <p:cNvSpPr txBox="1"/>
          <p:nvPr/>
        </p:nvSpPr>
        <p:spPr>
          <a:xfrm>
            <a:off x="4934912" y="3583646"/>
            <a:ext cx="448440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some oranges.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03BA024A-57AF-40FF-8C98-5AAF77BF1DCB}"/>
              </a:ext>
            </a:extLst>
          </p:cNvPr>
          <p:cNvSpPr/>
          <p:nvPr/>
        </p:nvSpPr>
        <p:spPr>
          <a:xfrm rot="7925323">
            <a:off x="2867435" y="3623914"/>
            <a:ext cx="392711" cy="429831"/>
          </a:xfrm>
          <a:prstGeom prst="arc">
            <a:avLst>
              <a:gd name="adj1" fmla="val 16485859"/>
              <a:gd name="adj2" fmla="val 0"/>
            </a:avLst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43" name="Google Shape;169;p8">
            <a:extLst>
              <a:ext uri="{FF2B5EF4-FFF2-40B4-BE49-F238E27FC236}">
                <a16:creationId xmlns:a16="http://schemas.microsoft.com/office/drawing/2014/main" id="{D296AE95-7028-4376-94E6-8AD0A1247B70}"/>
              </a:ext>
            </a:extLst>
          </p:cNvPr>
          <p:cNvSpPr txBox="1"/>
          <p:nvPr/>
        </p:nvSpPr>
        <p:spPr>
          <a:xfrm>
            <a:off x="178493" y="4546025"/>
            <a:ext cx="118350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Because the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followed by a 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usually pronounce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169;p8">
            <a:extLst>
              <a:ext uri="{FF2B5EF4-FFF2-40B4-BE49-F238E27FC236}">
                <a16:creationId xmlns:a16="http://schemas.microsoft.com/office/drawing/2014/main" id="{6B024C5B-6B12-4327-89B9-6431CC35B0F8}"/>
              </a:ext>
            </a:extLst>
          </p:cNvPr>
          <p:cNvSpPr txBox="1"/>
          <p:nvPr/>
        </p:nvSpPr>
        <p:spPr>
          <a:xfrm>
            <a:off x="178493" y="5448765"/>
            <a:ext cx="118350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this is called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liaison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Action Button: Sound 5">
            <a:hlinkClick r:id="" action="ppaction://noaction" highlightClick="1">
              <a:snd r:embed="rId6" name="des_sacs.wav"/>
            </a:hlinkClick>
            <a:extLst>
              <a:ext uri="{FF2B5EF4-FFF2-40B4-BE49-F238E27FC236}">
                <a16:creationId xmlns:a16="http://schemas.microsoft.com/office/drawing/2014/main" id="{7284A3FB-D9ED-4B20-931C-ECACCA6BC76E}"/>
              </a:ext>
            </a:extLst>
          </p:cNvPr>
          <p:cNvSpPr/>
          <p:nvPr/>
        </p:nvSpPr>
        <p:spPr>
          <a:xfrm>
            <a:off x="390678" y="1986003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Action Button: Sound 47">
            <a:hlinkClick r:id="" action="ppaction://noaction" highlightClick="1">
              <a:snd r:embed="rId7" name="des_oranges.wav"/>
            </a:hlinkClick>
            <a:extLst>
              <a:ext uri="{FF2B5EF4-FFF2-40B4-BE49-F238E27FC236}">
                <a16:creationId xmlns:a16="http://schemas.microsoft.com/office/drawing/2014/main" id="{487A7D40-E4B0-4DDB-AD13-14CEFDE6FC11}"/>
              </a:ext>
            </a:extLst>
          </p:cNvPr>
          <p:cNvSpPr/>
          <p:nvPr/>
        </p:nvSpPr>
        <p:spPr>
          <a:xfrm>
            <a:off x="364320" y="3564384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169;p8">
            <a:extLst>
              <a:ext uri="{FF2B5EF4-FFF2-40B4-BE49-F238E27FC236}">
                <a16:creationId xmlns:a16="http://schemas.microsoft.com/office/drawing/2014/main" id="{441BE9E9-7830-4754-97BB-354B590199CD}"/>
              </a:ext>
            </a:extLst>
          </p:cNvPr>
          <p:cNvSpPr txBox="1"/>
          <p:nvPr/>
        </p:nvSpPr>
        <p:spPr>
          <a:xfrm>
            <a:off x="141769" y="819790"/>
            <a:ext cx="10127848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know that 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usually a 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onsonant.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" name="Picture 2" descr="Quiet Sign Clip Art">
            <a:extLst>
              <a:ext uri="{FF2B5EF4-FFF2-40B4-BE49-F238E27FC236}">
                <a16:creationId xmlns:a16="http://schemas.microsoft.com/office/drawing/2014/main" id="{385E00A5-6EA6-4390-B62D-2C96F644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48" y="1590282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Bolsa, Escuela, Mochila">
            <a:extLst>
              <a:ext uri="{FF2B5EF4-FFF2-40B4-BE49-F238E27FC236}">
                <a16:creationId xmlns:a16="http://schemas.microsoft.com/office/drawing/2014/main" id="{C8926AE8-69EF-4D7B-B1B2-D879158C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763" y="1933656"/>
            <a:ext cx="868445" cy="11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olsa, Escuela, Mochila">
            <a:extLst>
              <a:ext uri="{FF2B5EF4-FFF2-40B4-BE49-F238E27FC236}">
                <a16:creationId xmlns:a16="http://schemas.microsoft.com/office/drawing/2014/main" id="{4CDA3253-4946-4F89-BBF1-6316BA2A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87" y="1946425"/>
            <a:ext cx="868445" cy="11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olsa, Escuela, Mochila">
            <a:extLst>
              <a:ext uri="{FF2B5EF4-FFF2-40B4-BE49-F238E27FC236}">
                <a16:creationId xmlns:a16="http://schemas.microsoft.com/office/drawing/2014/main" id="{D898EC38-DBF3-4339-8BC5-C9CAF852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425" y="1935135"/>
            <a:ext cx="868445" cy="11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15C67B-7D51-4018-94F3-1985461ACA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118" y="3536846"/>
            <a:ext cx="853365" cy="819790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BB57B6-D874-48F3-91BE-CDBB07BA7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04" y="3500722"/>
            <a:ext cx="853365" cy="819790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CABAAD-3DBE-4F9B-A8BD-F52DF46CC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68" y="3517537"/>
            <a:ext cx="853365" cy="8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  <p:bldP spid="74" grpId="0"/>
      <p:bldP spid="28" grpId="0" animBg="1"/>
      <p:bldP spid="17" grpId="0"/>
      <p:bldP spid="33" grpId="0" animBg="1"/>
      <p:bldP spid="36" grpId="0"/>
      <p:bldP spid="38" grpId="0" animBg="1"/>
      <p:bldP spid="42" grpId="0" animBg="1"/>
      <p:bldP spid="43" grpId="0" animBg="1"/>
      <p:bldP spid="44" grpId="0" animBg="1"/>
      <p:bldP spid="6" grpId="0" animBg="1"/>
      <p:bldP spid="48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A5EBDE-69AB-4C00-9434-C61BE7B1C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2" y="-46484"/>
            <a:ext cx="10044011" cy="6858000"/>
          </a:xfrm>
          <a:prstGeom prst="rect">
            <a:avLst/>
          </a:prstGeom>
        </p:spPr>
      </p:pic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0" y="-46484"/>
            <a:ext cx="2257425" cy="622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Liaison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A5D686-3E91-460B-8972-3F0543504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933263"/>
              </p:ext>
            </p:extLst>
          </p:nvPr>
        </p:nvGraphicFramePr>
        <p:xfrm>
          <a:off x="488712" y="1233055"/>
          <a:ext cx="10049165" cy="5365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9833">
                  <a:extLst>
                    <a:ext uri="{9D8B030D-6E8A-4147-A177-3AD203B41FA5}">
                      <a16:colId xmlns:a16="http://schemas.microsoft.com/office/drawing/2014/main" val="2508814625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1807968392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2352764145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498008656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4110750483"/>
                    </a:ext>
                  </a:extLst>
                </a:gridCol>
              </a:tblGrid>
              <a:tr h="178862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53521"/>
                  </a:ext>
                </a:extLst>
              </a:tr>
              <a:tr h="178862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496537"/>
                  </a:ext>
                </a:extLst>
              </a:tr>
              <a:tr h="178862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1921"/>
                  </a:ext>
                </a:extLst>
              </a:tr>
            </a:tbl>
          </a:graphicData>
        </a:graphic>
      </p:graphicFrame>
      <p:sp>
        <p:nvSpPr>
          <p:cNvPr id="22" name="Google Shape;410;p19">
            <a:extLst>
              <a:ext uri="{FF2B5EF4-FFF2-40B4-BE49-F238E27FC236}">
                <a16:creationId xmlns:a16="http://schemas.microsoft.com/office/drawing/2014/main" id="{D7047EE4-2023-496B-86B0-64040BBAAC7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387;p19">
            <a:extLst>
              <a:ext uri="{FF2B5EF4-FFF2-40B4-BE49-F238E27FC236}">
                <a16:creationId xmlns:a16="http://schemas.microsoft.com/office/drawing/2014/main" id="{F4CB3644-507F-4107-83EC-05814A60C6A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388;p19">
            <a:extLst>
              <a:ext uri="{FF2B5EF4-FFF2-40B4-BE49-F238E27FC236}">
                <a16:creationId xmlns:a16="http://schemas.microsoft.com/office/drawing/2014/main" id="{71810CA9-C2B8-452D-8EC8-5D33F652A417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96FEC710-77E0-4094-9FD2-779F8AAC90B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DB21A4BF-203F-4BA7-A033-D215198AC83E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20360365-8F7D-443B-9A12-2523FB30ADB0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FA7A355-B742-42C5-9A62-23FEDBD91C76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ACE623D8-0FE3-4919-B18C-D0D4F054745E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26F2FEF5-DDBA-4CC1-A66D-15E69DE35FFD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3BCF9E-182B-47AC-BA3C-90071EE23997}"/>
              </a:ext>
            </a:extLst>
          </p:cNvPr>
          <p:cNvSpPr txBox="1"/>
          <p:nvPr/>
        </p:nvSpPr>
        <p:spPr>
          <a:xfrm>
            <a:off x="505891" y="3516132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affiches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DCC83B-9D5C-4809-91B4-F8EFDA4267D2}"/>
              </a:ext>
            </a:extLst>
          </p:cNvPr>
          <p:cNvSpPr txBox="1"/>
          <p:nvPr/>
        </p:nvSpPr>
        <p:spPr>
          <a:xfrm>
            <a:off x="534895" y="1927129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enfants</a:t>
            </a:r>
          </a:p>
        </p:txBody>
      </p:sp>
      <p:sp>
        <p:nvSpPr>
          <p:cNvPr id="40" name="TextBox 39">
            <a:hlinkClick r:id="" action="ppaction://noaction">
              <a:snd r:embed="rId5" name="des_murs.wav"/>
            </a:hlinkClick>
            <a:extLst>
              <a:ext uri="{FF2B5EF4-FFF2-40B4-BE49-F238E27FC236}">
                <a16:creationId xmlns:a16="http://schemas.microsoft.com/office/drawing/2014/main" id="{D9C5E1AE-9E25-4248-B539-DF35A29980AE}"/>
              </a:ext>
            </a:extLst>
          </p:cNvPr>
          <p:cNvSpPr txBox="1"/>
          <p:nvPr/>
        </p:nvSpPr>
        <p:spPr>
          <a:xfrm>
            <a:off x="2558504" y="1940065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murs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hlinkClick r:id="" action="ppaction://noaction">
              <a:snd r:embed="rId6" name="des_gommes.wav"/>
            </a:hlinkClick>
            <a:extLst>
              <a:ext uri="{FF2B5EF4-FFF2-40B4-BE49-F238E27FC236}">
                <a16:creationId xmlns:a16="http://schemas.microsoft.com/office/drawing/2014/main" id="{C1B0585F-312B-4618-B86E-E2927CF576FE}"/>
              </a:ext>
            </a:extLst>
          </p:cNvPr>
          <p:cNvSpPr txBox="1"/>
          <p:nvPr/>
        </p:nvSpPr>
        <p:spPr>
          <a:xfrm>
            <a:off x="4503803" y="1912672"/>
            <a:ext cx="221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gommes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hlinkClick r:id="" action="ppaction://noaction">
              <a:snd r:embed="rId7" name="des_fleurs.wav"/>
            </a:hlinkClick>
            <a:extLst>
              <a:ext uri="{FF2B5EF4-FFF2-40B4-BE49-F238E27FC236}">
                <a16:creationId xmlns:a16="http://schemas.microsoft.com/office/drawing/2014/main" id="{42040B94-B8AF-4D91-9536-1781773CB256}"/>
              </a:ext>
            </a:extLst>
          </p:cNvPr>
          <p:cNvSpPr txBox="1"/>
          <p:nvPr/>
        </p:nvSpPr>
        <p:spPr>
          <a:xfrm>
            <a:off x="6625429" y="1911841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fleurs</a:t>
            </a:r>
          </a:p>
        </p:txBody>
      </p:sp>
      <p:sp>
        <p:nvSpPr>
          <p:cNvPr id="44" name="TextBox 43">
            <a:hlinkClick r:id="" action="ppaction://noaction">
              <a:snd r:embed="rId8" name="des_sacs.wav"/>
            </a:hlinkClick>
            <a:extLst>
              <a:ext uri="{FF2B5EF4-FFF2-40B4-BE49-F238E27FC236}">
                <a16:creationId xmlns:a16="http://schemas.microsoft.com/office/drawing/2014/main" id="{646EEB6B-FB60-4FFF-870C-51B408F32BD6}"/>
              </a:ext>
            </a:extLst>
          </p:cNvPr>
          <p:cNvSpPr txBox="1"/>
          <p:nvPr/>
        </p:nvSpPr>
        <p:spPr>
          <a:xfrm>
            <a:off x="2441583" y="3530136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sacs</a:t>
            </a:r>
          </a:p>
        </p:txBody>
      </p:sp>
      <p:sp>
        <p:nvSpPr>
          <p:cNvPr id="45" name="TextBox 44">
            <a:hlinkClick r:id="" action="ppaction://noaction">
              <a:snd r:embed="rId9" name="des_bouteilles.wav"/>
            </a:hlinkClick>
            <a:extLst>
              <a:ext uri="{FF2B5EF4-FFF2-40B4-BE49-F238E27FC236}">
                <a16:creationId xmlns:a16="http://schemas.microsoft.com/office/drawing/2014/main" id="{F656729E-BD95-4AF8-9CB4-5E1AB3DBF27C}"/>
              </a:ext>
            </a:extLst>
          </p:cNvPr>
          <p:cNvSpPr txBox="1"/>
          <p:nvPr/>
        </p:nvSpPr>
        <p:spPr>
          <a:xfrm>
            <a:off x="4492222" y="3488423"/>
            <a:ext cx="200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bouteilles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180AAC-6F70-4403-80B4-CCB5ECFD90CA}"/>
              </a:ext>
            </a:extLst>
          </p:cNvPr>
          <p:cNvSpPr txBox="1"/>
          <p:nvPr/>
        </p:nvSpPr>
        <p:spPr>
          <a:xfrm>
            <a:off x="6417018" y="3475487"/>
            <a:ext cx="221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ordinateurs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9E6381-CCBC-4898-A1EE-5FEEFD919EF4}"/>
              </a:ext>
            </a:extLst>
          </p:cNvPr>
          <p:cNvSpPr txBox="1"/>
          <p:nvPr/>
        </p:nvSpPr>
        <p:spPr>
          <a:xfrm>
            <a:off x="8559147" y="3460199"/>
            <a:ext cx="200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animaux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hlinkClick r:id="" action="ppaction://noaction">
              <a:snd r:embed="rId10" name="des_regles.wav"/>
            </a:hlinkClick>
            <a:extLst>
              <a:ext uri="{FF2B5EF4-FFF2-40B4-BE49-F238E27FC236}">
                <a16:creationId xmlns:a16="http://schemas.microsoft.com/office/drawing/2014/main" id="{4F0D0821-8E9B-4637-AC9E-72B89FAA66EE}"/>
              </a:ext>
            </a:extLst>
          </p:cNvPr>
          <p:cNvSpPr txBox="1"/>
          <p:nvPr/>
        </p:nvSpPr>
        <p:spPr>
          <a:xfrm>
            <a:off x="4491004" y="5420091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règles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hlinkClick r:id="" action="ppaction://noaction">
              <a:snd r:embed="rId11" name="des_crayons.wav"/>
            </a:hlinkClick>
            <a:extLst>
              <a:ext uri="{FF2B5EF4-FFF2-40B4-BE49-F238E27FC236}">
                <a16:creationId xmlns:a16="http://schemas.microsoft.com/office/drawing/2014/main" id="{BC8998F2-8C1B-42E9-A24E-700946E0B420}"/>
              </a:ext>
            </a:extLst>
          </p:cNvPr>
          <p:cNvSpPr txBox="1"/>
          <p:nvPr/>
        </p:nvSpPr>
        <p:spPr>
          <a:xfrm>
            <a:off x="2529658" y="5407155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crayons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DBDF25-BB96-49D5-B9EE-6275B47968D9}"/>
              </a:ext>
            </a:extLst>
          </p:cNvPr>
          <p:cNvSpPr txBox="1"/>
          <p:nvPr/>
        </p:nvSpPr>
        <p:spPr>
          <a:xfrm>
            <a:off x="488712" y="5407048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Début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E79CB2-77A5-4AA9-AFBC-8DE1CA034F73}"/>
              </a:ext>
            </a:extLst>
          </p:cNvPr>
          <p:cNvSpPr txBox="1"/>
          <p:nvPr/>
        </p:nvSpPr>
        <p:spPr>
          <a:xfrm>
            <a:off x="6416304" y="5391867"/>
            <a:ext cx="221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oranges</a:t>
            </a:r>
          </a:p>
        </p:txBody>
      </p:sp>
      <p:sp>
        <p:nvSpPr>
          <p:cNvPr id="52" name="TextBox 51">
            <a:hlinkClick r:id="" action="ppaction://noaction">
              <a:snd r:embed="rId12" name="des_livres.wav"/>
            </a:hlinkClick>
            <a:extLst>
              <a:ext uri="{FF2B5EF4-FFF2-40B4-BE49-F238E27FC236}">
                <a16:creationId xmlns:a16="http://schemas.microsoft.com/office/drawing/2014/main" id="{34787E96-7D8B-44EB-8476-9103A6D7F01B}"/>
              </a:ext>
            </a:extLst>
          </p:cNvPr>
          <p:cNvSpPr txBox="1"/>
          <p:nvPr/>
        </p:nvSpPr>
        <p:spPr>
          <a:xfrm>
            <a:off x="8620192" y="5391867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livres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BAF829-5522-4044-A381-A507E91D506A}"/>
              </a:ext>
            </a:extLst>
          </p:cNvPr>
          <p:cNvSpPr txBox="1"/>
          <p:nvPr/>
        </p:nvSpPr>
        <p:spPr>
          <a:xfrm>
            <a:off x="8558561" y="1967204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27988-B981-4ED1-83E2-14AADA6755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2" y="5758448"/>
            <a:ext cx="978580" cy="868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2D038C-07E1-4B26-A618-8E92DB8769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31" y="934594"/>
            <a:ext cx="1911622" cy="955811"/>
          </a:xfrm>
          <a:prstGeom prst="rect">
            <a:avLst/>
          </a:prstGeom>
        </p:spPr>
      </p:pic>
      <p:sp>
        <p:nvSpPr>
          <p:cNvPr id="53" name="TextBox 52">
            <a:hlinkClick r:id="" action="ppaction://noaction">
              <a:snd r:embed="rId15" name="des_affiches.wav"/>
            </a:hlinkClick>
            <a:extLst>
              <a:ext uri="{FF2B5EF4-FFF2-40B4-BE49-F238E27FC236}">
                <a16:creationId xmlns:a16="http://schemas.microsoft.com/office/drawing/2014/main" id="{83E01798-5DC1-4DB9-BC34-DA5631B854F8}"/>
              </a:ext>
            </a:extLst>
          </p:cNvPr>
          <p:cNvSpPr txBox="1"/>
          <p:nvPr/>
        </p:nvSpPr>
        <p:spPr>
          <a:xfrm>
            <a:off x="499220" y="3516131"/>
            <a:ext cx="19816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ffiches</a:t>
            </a:r>
          </a:p>
        </p:txBody>
      </p:sp>
      <p:sp>
        <p:nvSpPr>
          <p:cNvPr id="56" name="TextBox 55">
            <a:hlinkClick r:id="" action="ppaction://noaction">
              <a:snd r:embed="rId16" name="des_ordinateurs.wav"/>
            </a:hlinkClick>
            <a:extLst>
              <a:ext uri="{FF2B5EF4-FFF2-40B4-BE49-F238E27FC236}">
                <a16:creationId xmlns:a16="http://schemas.microsoft.com/office/drawing/2014/main" id="{BF011CEF-07D6-43D4-8E91-806365948CD5}"/>
              </a:ext>
            </a:extLst>
          </p:cNvPr>
          <p:cNvSpPr txBox="1"/>
          <p:nvPr/>
        </p:nvSpPr>
        <p:spPr>
          <a:xfrm>
            <a:off x="6564159" y="3558794"/>
            <a:ext cx="19351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rdinateurs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hlinkClick r:id="" action="ppaction://noaction">
              <a:snd r:embed="rId17" name="des_animaux.wav"/>
            </a:hlinkClick>
            <a:extLst>
              <a:ext uri="{FF2B5EF4-FFF2-40B4-BE49-F238E27FC236}">
                <a16:creationId xmlns:a16="http://schemas.microsoft.com/office/drawing/2014/main" id="{A69D5314-AC6A-4188-80C5-8A24C0EFF1A3}"/>
              </a:ext>
            </a:extLst>
          </p:cNvPr>
          <p:cNvSpPr txBox="1"/>
          <p:nvPr/>
        </p:nvSpPr>
        <p:spPr>
          <a:xfrm>
            <a:off x="8570564" y="3514252"/>
            <a:ext cx="19351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nimaux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hlinkClick r:id="" action="ppaction://noaction">
              <a:snd r:embed="rId18" name="des_oranges.wav"/>
            </a:hlinkClick>
            <a:extLst>
              <a:ext uri="{FF2B5EF4-FFF2-40B4-BE49-F238E27FC236}">
                <a16:creationId xmlns:a16="http://schemas.microsoft.com/office/drawing/2014/main" id="{60F8B9E1-C722-433E-96CB-CD0703B2AF4F}"/>
              </a:ext>
            </a:extLst>
          </p:cNvPr>
          <p:cNvSpPr txBox="1"/>
          <p:nvPr/>
        </p:nvSpPr>
        <p:spPr>
          <a:xfrm>
            <a:off x="6544782" y="5158513"/>
            <a:ext cx="19351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ranges</a:t>
            </a:r>
          </a:p>
        </p:txBody>
      </p:sp>
      <p:sp>
        <p:nvSpPr>
          <p:cNvPr id="55" name="TextBox 54">
            <a:hlinkClick r:id="" action="ppaction://noaction">
              <a:snd r:embed="rId19" name="des_enfants.wav"/>
            </a:hlinkClick>
            <a:extLst>
              <a:ext uri="{FF2B5EF4-FFF2-40B4-BE49-F238E27FC236}">
                <a16:creationId xmlns:a16="http://schemas.microsoft.com/office/drawing/2014/main" id="{2D70DC08-E1E2-4EBB-B79E-8A8C41EE346A}"/>
              </a:ext>
            </a:extLst>
          </p:cNvPr>
          <p:cNvSpPr txBox="1"/>
          <p:nvPr/>
        </p:nvSpPr>
        <p:spPr>
          <a:xfrm>
            <a:off x="520105" y="1899420"/>
            <a:ext cx="1921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nfants</a:t>
            </a:r>
          </a:p>
        </p:txBody>
      </p:sp>
      <p:sp>
        <p:nvSpPr>
          <p:cNvPr id="6" name="TextBox 5">
            <a:hlinkClick r:id="" action="ppaction://noaction">
              <a:snd r:embed="rId20" name="Add_W10_3.1.wav"/>
            </a:hlinkClick>
            <a:extLst>
              <a:ext uri="{FF2B5EF4-FFF2-40B4-BE49-F238E27FC236}">
                <a16:creationId xmlns:a16="http://schemas.microsoft.com/office/drawing/2014/main" id="{F679E716-52FC-413B-86E8-6A350B9060CA}"/>
              </a:ext>
            </a:extLst>
          </p:cNvPr>
          <p:cNvSpPr txBox="1"/>
          <p:nvPr/>
        </p:nvSpPr>
        <p:spPr>
          <a:xfrm>
            <a:off x="488712" y="772953"/>
            <a:ext cx="397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Il y a quoi ?  Il y a …</a:t>
            </a:r>
          </a:p>
        </p:txBody>
      </p:sp>
    </p:spTree>
    <p:extLst>
      <p:ext uri="{BB962C8B-B14F-4D97-AF65-F5344CB8AC3E}">
        <p14:creationId xmlns:p14="http://schemas.microsoft.com/office/powerpoint/2010/main" val="19418561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4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4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8" grpId="0" animBg="1"/>
      <p:bldP spid="53" grpId="0" animBg="1"/>
      <p:bldP spid="56" grpId="0" animBg="1"/>
      <p:bldP spid="57" grpId="0" animBg="1"/>
      <p:bldP spid="58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0" name="Google Shape;181;p8">
            <a:hlinkClick r:id="" action="ppaction://noaction">
              <a:snd r:embed="rId6" name="tu_as.wav"/>
            </a:hlinkClick>
          </p:cNvPr>
          <p:cNvPicPr/>
          <p:nvPr/>
        </p:nvPicPr>
        <p:blipFill rotWithShape="1">
          <a:blip r:embed="rId7"/>
          <a:srcRect r="39765"/>
          <a:stretch/>
        </p:blipFill>
        <p:spPr>
          <a:xfrm>
            <a:off x="430839" y="2088540"/>
            <a:ext cx="622107" cy="64636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some parts of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C0E06-2B7A-4AA8-8E83-015B38BB69D0}"/>
              </a:ext>
            </a:extLst>
          </p:cNvPr>
          <p:cNvSpPr txBox="1"/>
          <p:nvPr/>
        </p:nvSpPr>
        <p:spPr>
          <a:xfrm>
            <a:off x="2110775" y="4938056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3" name="Picture 42" descr="Shape, circle, rectangle&#10;&#10;Description automatically generated">
            <a:hlinkClick r:id="" action="ppaction://noaction">
              <a:snd r:embed="rId8" name="vous_avez.wav"/>
            </a:hlinkClick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7" y="5903735"/>
            <a:ext cx="1177006" cy="827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6812A8-51C0-45F4-AFA3-3014D000B92A}"/>
              </a:ext>
            </a:extLst>
          </p:cNvPr>
          <p:cNvSpPr/>
          <p:nvPr/>
        </p:nvSpPr>
        <p:spPr>
          <a:xfrm>
            <a:off x="1280722" y="1387769"/>
            <a:ext cx="883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J’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FE82BD-D88E-47B6-9CAA-A60511A385BA}"/>
              </a:ext>
            </a:extLst>
          </p:cNvPr>
          <p:cNvSpPr/>
          <p:nvPr/>
        </p:nvSpPr>
        <p:spPr>
          <a:xfrm>
            <a:off x="2532374" y="136741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1333406" y="2088540"/>
            <a:ext cx="1047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as</a:t>
            </a:r>
          </a:p>
        </p:txBody>
      </p:sp>
      <p:pic>
        <p:nvPicPr>
          <p:cNvPr id="24" name="Google Shape;180;p8">
            <a:hlinkClick r:id="" action="ppaction://noaction">
              <a:snd r:embed="rId10" name="j_ai.wav"/>
            </a:hlinkClick>
            <a:extLst>
              <a:ext uri="{FF2B5EF4-FFF2-40B4-BE49-F238E27FC236}">
                <a16:creationId xmlns:a16="http://schemas.microsoft.com/office/drawing/2014/main" id="{5A91F07F-2417-4787-A43A-E3FE97ED7971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71139" y="1209470"/>
            <a:ext cx="341506" cy="790030"/>
          </a:xfrm>
          <a:prstGeom prst="rect">
            <a:avLst/>
          </a:prstGeom>
          <a:ln>
            <a:noFill/>
          </a:ln>
        </p:spPr>
      </p:pic>
      <p:pic>
        <p:nvPicPr>
          <p:cNvPr id="26" name="Google Shape;181;p8">
            <a:hlinkClick r:id="" action="ppaction://noaction">
              <a:snd r:embed="rId12" name="il_a.wav"/>
            </a:hlinkClick>
            <a:extLst>
              <a:ext uri="{FF2B5EF4-FFF2-40B4-BE49-F238E27FC236}">
                <a16:creationId xmlns:a16="http://schemas.microsoft.com/office/drawing/2014/main" id="{95B74AEE-F4E4-4970-8EDF-ACBEA5C48A0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31551" y="2898535"/>
            <a:ext cx="984416" cy="723404"/>
          </a:xfrm>
          <a:prstGeom prst="rect">
            <a:avLst/>
          </a:prstGeom>
          <a:ln>
            <a:noFill/>
          </a:ln>
        </p:spPr>
      </p:pic>
      <p:pic>
        <p:nvPicPr>
          <p:cNvPr id="27" name="Google Shape;182;p8">
            <a:hlinkClick r:id="" action="ppaction://noaction">
              <a:snd r:embed="rId13" name="elle_a.wav"/>
            </a:hlinkClick>
            <a:extLst>
              <a:ext uri="{FF2B5EF4-FFF2-40B4-BE49-F238E27FC236}">
                <a16:creationId xmlns:a16="http://schemas.microsoft.com/office/drawing/2014/main" id="{DC3D74BA-6FA1-46EF-940E-8CC74EA18D87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115736" y="3707914"/>
            <a:ext cx="1043327" cy="723404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noaction">
              <a:snd r:embed="rId15" name="nous_avons.wav"/>
            </a:hlinkClick>
            <a:extLst>
              <a:ext uri="{FF2B5EF4-FFF2-40B4-BE49-F238E27FC236}">
                <a16:creationId xmlns:a16="http://schemas.microsoft.com/office/drawing/2014/main" id="{C968ADD2-8994-469E-9C03-C4413AA2ED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1803" y="4954861"/>
            <a:ext cx="894856" cy="72410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22F08AE-E272-4EE1-9E6A-76AD1AD4AE62}"/>
              </a:ext>
            </a:extLst>
          </p:cNvPr>
          <p:cNvSpPr/>
          <p:nvPr/>
        </p:nvSpPr>
        <p:spPr>
          <a:xfrm>
            <a:off x="1366483" y="2931096"/>
            <a:ext cx="710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8EE1EA-0FE3-45BC-9213-6CC6356CFD41}"/>
              </a:ext>
            </a:extLst>
          </p:cNvPr>
          <p:cNvSpPr/>
          <p:nvPr/>
        </p:nvSpPr>
        <p:spPr>
          <a:xfrm>
            <a:off x="1372236" y="3808006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2532374" y="2053394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93D636-CB45-4E7A-A473-02E31CE93383}"/>
              </a:ext>
            </a:extLst>
          </p:cNvPr>
          <p:cNvSpPr/>
          <p:nvPr/>
        </p:nvSpPr>
        <p:spPr>
          <a:xfrm>
            <a:off x="2548451" y="2908171"/>
            <a:ext cx="1342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he has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6CBDE4-2F52-4543-919E-BBB5F3F99AA5}"/>
              </a:ext>
            </a:extLst>
          </p:cNvPr>
          <p:cNvSpPr/>
          <p:nvPr/>
        </p:nvSpPr>
        <p:spPr>
          <a:xfrm>
            <a:off x="2566066" y="380837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she has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B0D45A-1652-4842-9179-6C37752A22C7}"/>
              </a:ext>
            </a:extLst>
          </p:cNvPr>
          <p:cNvSpPr/>
          <p:nvPr/>
        </p:nvSpPr>
        <p:spPr>
          <a:xfrm>
            <a:off x="228706" y="44948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and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(plural)’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+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E223A5-57DD-4161-A434-38A0A1405191}"/>
              </a:ext>
            </a:extLst>
          </p:cNvPr>
          <p:cNvSpPr txBox="1"/>
          <p:nvPr/>
        </p:nvSpPr>
        <p:spPr>
          <a:xfrm>
            <a:off x="1329756" y="5115126"/>
            <a:ext cx="5389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bouteilles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6CFCD7-CA90-4D46-A60D-48A214C3A0FF}"/>
              </a:ext>
            </a:extLst>
          </p:cNvPr>
          <p:cNvSpPr txBox="1"/>
          <p:nvPr/>
        </p:nvSpPr>
        <p:spPr>
          <a:xfrm>
            <a:off x="6353139" y="5130569"/>
            <a:ext cx="6122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bottles.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6353139" y="5997188"/>
            <a:ext cx="5046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 have some flowers.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1396810" y="5997188"/>
            <a:ext cx="380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des fleurs.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1392877" y="6005900"/>
            <a:ext cx="38058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fleurs.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raphic 32" descr="Line arrow Rotate left">
            <a:extLst>
              <a:ext uri="{FF2B5EF4-FFF2-40B4-BE49-F238E27FC236}">
                <a16:creationId xmlns:a16="http://schemas.microsoft.com/office/drawing/2014/main" id="{1F54B5ED-586B-4C19-B7F7-5D665F437C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9768366">
            <a:off x="2170318" y="6253254"/>
            <a:ext cx="474603" cy="47460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E3D4175-26AB-4738-89B5-4569230E1AF6}"/>
              </a:ext>
            </a:extLst>
          </p:cNvPr>
          <p:cNvSpPr txBox="1"/>
          <p:nvPr/>
        </p:nvSpPr>
        <p:spPr>
          <a:xfrm>
            <a:off x="1329755" y="5116089"/>
            <a:ext cx="5389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bouteilles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Line arrow Rotate left">
            <a:extLst>
              <a:ext uri="{FF2B5EF4-FFF2-40B4-BE49-F238E27FC236}">
                <a16:creationId xmlns:a16="http://schemas.microsoft.com/office/drawing/2014/main" id="{B2B4657A-A185-4AD1-A0E0-EF9DC7F2AB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9768366">
            <a:off x="2199314" y="5463043"/>
            <a:ext cx="474603" cy="47460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2110775" y="5784880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4189148" y="2757318"/>
            <a:ext cx="3288277" cy="2373251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96680"/>
                <a:gd name="adj2" fmla="val 5157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lang="en-GB" sz="2000" b="1" spc="-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n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ous</a:t>
              </a:r>
              <a:r>
                <a:rPr kumimoji="0" lang="en-GB" sz="2000" b="0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D398AA-61AD-43EB-A5B9-C2698FDE2F54}"/>
              </a:ext>
            </a:extLst>
          </p:cNvPr>
          <p:cNvSpPr/>
          <p:nvPr/>
        </p:nvSpPr>
        <p:spPr>
          <a:xfrm>
            <a:off x="1108366" y="1471817"/>
            <a:ext cx="595054" cy="34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19A4859-8F05-4209-A5A1-CD52ED3CF558}"/>
              </a:ext>
            </a:extLst>
          </p:cNvPr>
          <p:cNvSpPr/>
          <p:nvPr/>
        </p:nvSpPr>
        <p:spPr>
          <a:xfrm>
            <a:off x="1266178" y="2179354"/>
            <a:ext cx="595054" cy="34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F20E273-98CC-4848-99F5-35EEF142FD31}"/>
              </a:ext>
            </a:extLst>
          </p:cNvPr>
          <p:cNvSpPr/>
          <p:nvPr/>
        </p:nvSpPr>
        <p:spPr>
          <a:xfrm>
            <a:off x="1127318" y="3026309"/>
            <a:ext cx="595054" cy="34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6BC53C-0107-4947-A9B1-3B03F45742B0}"/>
              </a:ext>
            </a:extLst>
          </p:cNvPr>
          <p:cNvSpPr/>
          <p:nvPr/>
        </p:nvSpPr>
        <p:spPr>
          <a:xfrm>
            <a:off x="1381860" y="3888447"/>
            <a:ext cx="692400" cy="34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38" name="Oval Callout 13">
            <a:extLst>
              <a:ext uri="{FF2B5EF4-FFF2-40B4-BE49-F238E27FC236}">
                <a16:creationId xmlns:a16="http://schemas.microsoft.com/office/drawing/2014/main" id="{9A1EDEBE-98D3-4971-9261-D45C37E81511}"/>
              </a:ext>
            </a:extLst>
          </p:cNvPr>
          <p:cNvSpPr/>
          <p:nvPr/>
        </p:nvSpPr>
        <p:spPr>
          <a:xfrm>
            <a:off x="4346225" y="3642461"/>
            <a:ext cx="3288277" cy="2373251"/>
          </a:xfrm>
          <a:prstGeom prst="wedgeEllipseCallout">
            <a:avLst>
              <a:gd name="adj1" fmla="val -96680"/>
              <a:gd name="adj2" fmla="val 5157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27A3B8BC-F1D5-4B01-8737-DE0C664FA3D4}"/>
              </a:ext>
            </a:extLst>
          </p:cNvPr>
          <p:cNvSpPr/>
          <p:nvPr/>
        </p:nvSpPr>
        <p:spPr>
          <a:xfrm>
            <a:off x="4578023" y="3901255"/>
            <a:ext cx="2817925" cy="1883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hear the ‘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(like ‘z’) on ‘</a:t>
            </a:r>
            <a:r>
              <a:rPr lang="en-GB" sz="2000" b="1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ous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’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because of the vowel that follows. This liaison is </a:t>
            </a:r>
            <a:r>
              <a:rPr kumimoji="0" lang="en-GB" sz="2000" b="0" i="0" u="sng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always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made.</a:t>
            </a:r>
          </a:p>
        </p:txBody>
      </p: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avons_des_bouteil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3" grpId="0"/>
      <p:bldP spid="31" grpId="0"/>
      <p:bldP spid="32" grpId="0"/>
      <p:bldP spid="34" grpId="0"/>
      <p:bldP spid="39" grpId="0"/>
      <p:bldP spid="40" grpId="0"/>
      <p:bldP spid="44" grpId="0"/>
      <p:bldP spid="45" grpId="0"/>
      <p:bldP spid="46" grpId="0"/>
      <p:bldP spid="6" grpId="0"/>
      <p:bldP spid="7" grpId="0"/>
      <p:bldP spid="9" grpId="0" animBg="1"/>
      <p:bldP spid="47" grpId="0"/>
      <p:bldP spid="50" grpId="0"/>
      <p:bldP spid="10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38" grpId="0" animBg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nous_avons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505989" y="1925112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3416300" y="3648477"/>
            <a:ext cx="477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C5CFC7-E349-4E8B-8F2B-8D853D2B6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393" y="4333201"/>
            <a:ext cx="2182151" cy="1765769"/>
          </a:xfrm>
          <a:prstGeom prst="rect">
            <a:avLst/>
          </a:prstGeom>
        </p:spPr>
      </p:pic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47929">
            <a:off x="5222287" y="3003475"/>
            <a:ext cx="1171049" cy="7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vous_avez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505989" y="1925112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3416300" y="3648477"/>
            <a:ext cx="477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5510474" y="3014996"/>
            <a:ext cx="1171049" cy="799896"/>
          </a:xfrm>
          <a:prstGeom prst="rect">
            <a:avLst/>
          </a:prstGeom>
        </p:spPr>
      </p:pic>
      <p:pic>
        <p:nvPicPr>
          <p:cNvPr id="15" name="Picture 14" descr="Shape, circle, rectangle&#10;&#10;Description automatically generated">
            <a:extLst>
              <a:ext uri="{FF2B5EF4-FFF2-40B4-BE49-F238E27FC236}">
                <a16:creationId xmlns:a16="http://schemas.microsoft.com/office/drawing/2014/main" id="{9243E355-0293-48AF-94DD-EA64255215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09" y="4651452"/>
            <a:ext cx="2200826" cy="15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nous_avons_des_bouteilles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bouteilles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386630" y="3581649"/>
            <a:ext cx="6960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</a:t>
            </a:r>
            <a:r>
              <a:rPr kumimoji="0" lang="en-GB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have some bottles.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180344" y="2750584"/>
            <a:ext cx="1171049" cy="799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2AD49-5DF7-4ED5-82AF-736C8148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5629" y="4704811"/>
            <a:ext cx="2182151" cy="1765769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2C71C902-1C90-45D3-8E6D-785565A4C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310" y="5336165"/>
            <a:ext cx="400069" cy="800137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22AA5C6A-39B3-4C37-B560-BF6F48B5F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4840" y="5336165"/>
            <a:ext cx="400069" cy="800137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15DE0BA4-E4E2-4AEB-9545-EA179A476B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3370" y="5336164"/>
            <a:ext cx="400069" cy="800137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069D7BBC-9833-4B54-AA20-FA9AC96EA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3079" y="5336163"/>
            <a:ext cx="400069" cy="8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2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fleurs.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386630" y="3581649"/>
            <a:ext cx="789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</a:t>
            </a:r>
            <a:r>
              <a:rPr kumimoji="0" lang="en-GB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have some flowers.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316417" y="2755610"/>
            <a:ext cx="1171049" cy="799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757A1E-05F2-44E0-B6ED-259EDC714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24" y="4987425"/>
            <a:ext cx="559906" cy="8440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787598-BE99-4167-ACEE-D49A0EA2B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73315"/>
            <a:ext cx="559906" cy="844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C229A8-7860-4CBE-99EE-1455965837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77" y="4996317"/>
            <a:ext cx="559906" cy="844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DF60A5-93E3-4544-A1C2-B4FE39C07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53" y="4782207"/>
            <a:ext cx="559906" cy="844037"/>
          </a:xfrm>
          <a:prstGeom prst="rect">
            <a:avLst/>
          </a:prstGeom>
        </p:spPr>
      </p:pic>
      <p:pic>
        <p:nvPicPr>
          <p:cNvPr id="26" name="Picture 25" descr="Shape, circle, rectangle&#10;&#10;Description automatically generated">
            <a:extLst>
              <a:ext uri="{FF2B5EF4-FFF2-40B4-BE49-F238E27FC236}">
                <a16:creationId xmlns:a16="http://schemas.microsoft.com/office/drawing/2014/main" id="{C052D29A-7D15-47B4-A3E3-B09DBA129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42" y="4506312"/>
            <a:ext cx="2200826" cy="15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9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3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268869"/>
            <a:ext cx="14387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affiches </a:t>
            </a:r>
            <a:b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 les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murs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289648" y="3325804"/>
            <a:ext cx="69601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some posters</a:t>
            </a:r>
            <a:r>
              <a:rPr kumimoji="0" lang="en-GB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on the walls.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595979" y="2023083"/>
            <a:ext cx="1171049" cy="799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2AD49-5DF7-4ED5-82AF-736C8148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5989" y="4751243"/>
            <a:ext cx="2182151" cy="1765769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295CE1-E63E-4701-A603-99B133D61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13" y="4729895"/>
            <a:ext cx="1266926" cy="1808678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F67D85-795A-4B11-8403-C4B02D2876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80" y="4812069"/>
            <a:ext cx="1269981" cy="176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7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7284</TotalTime>
  <Words>1961</Words>
  <Application>Microsoft Office PowerPoint</Application>
  <PresentationFormat>Widescreen</PresentationFormat>
  <Paragraphs>275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4_Office Theme</vt:lpstr>
      <vt:lpstr>Saying what I and others have</vt:lpstr>
      <vt:lpstr>La liaison</vt:lpstr>
      <vt:lpstr>prononcer</vt:lpstr>
      <vt:lpstr>Avoir</vt:lpstr>
      <vt:lpstr>vocabulaire</vt:lpstr>
      <vt:lpstr>vocabulaire</vt:lpstr>
      <vt:lpstr>vocabulaire</vt:lpstr>
      <vt:lpstr>vocabulaire</vt:lpstr>
      <vt:lpstr>vocabulaire</vt:lpstr>
      <vt:lpstr>vocabulaire</vt:lpstr>
      <vt:lpstr>écouter</vt:lpstr>
      <vt:lpstr>Avoir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135</cp:revision>
  <dcterms:created xsi:type="dcterms:W3CDTF">2021-07-02T19:27:01Z</dcterms:created>
  <dcterms:modified xsi:type="dcterms:W3CDTF">2023-09-29T05:19:31Z</dcterms:modified>
</cp:coreProperties>
</file>