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13"/>
  </p:notesMasterIdLst>
  <p:sldIdLst>
    <p:sldId id="257" r:id="rId4"/>
    <p:sldId id="771" r:id="rId5"/>
    <p:sldId id="545" r:id="rId6"/>
    <p:sldId id="772" r:id="rId7"/>
    <p:sldId id="486" r:id="rId8"/>
    <p:sldId id="508" r:id="rId9"/>
    <p:sldId id="770" r:id="rId10"/>
    <p:sldId id="357" r:id="rId11"/>
    <p:sldId id="50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786EB1"/>
    <a:srgbClr val="2685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15987" autoAdjust="0"/>
    <p:restoredTop sz="25628" autoAdjust="0"/>
  </p:normalViewPr>
  <p:slideViewPr>
    <p:cSldViewPr snapToGrid="0">
      <p:cViewPr varScale="1">
        <p:scale>
          <a:sx n="18" d="100"/>
          <a:sy n="18" d="100"/>
        </p:scale>
        <p:origin x="3062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132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20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revisit liaison </a:t>
            </a:r>
            <a:endParaRPr lang="it-IT" sz="20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20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20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20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avons [8], avez [8]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nous [31] vous [50]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exercice [1290]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chaise [3419] </a:t>
            </a:r>
            <a:r>
              <a:rPr lang="fr-FR" sz="20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cours [169] </a:t>
            </a:r>
            <a:r>
              <a:rPr lang="fr-FR" sz="20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enfant [126] où [48] sur [16] ici [167]  là [109]</a:t>
            </a:r>
          </a:p>
          <a:p>
            <a:pPr marL="0" indent="-216000">
              <a:lnSpc>
                <a:spcPct val="100000"/>
              </a:lnSpc>
            </a:pPr>
            <a:endParaRPr lang="en-GB" sz="18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 [5] ils [13] elles [38] combien [800] affiche [2886] bouteille [2979] crayon [&gt;5000] fleur [2305] gomme [&gt;5000] livre [358] mur [1335] ordinateur [2201] règle [488] sac [2343] vrai [292] faux [555] de [2] 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8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sommes [5] nous [31] absent [2016] amusant [4695] calme [1731] content [1841] différent [350] difficile [296] drôle [2166] fort [107] grand [59] jeune [152] lent [2572] malade [1066] méchant [3184] intelligent [2509] indépendant [954] important [215] petit [138] présent [216] prudent [1529] rapide [672] strict [1859] sage [2643] triste [1843] </a:t>
            </a:r>
            <a:endParaRPr lang="en-GB" sz="18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FF0066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FF0066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liaison; to revisit previously taught vocabulary in new sentences.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Clarify the context; Adèle’s class is talking to </a:t>
            </a:r>
            <a:r>
              <a:rPr lang="en-GB" dirty="0" err="1"/>
              <a:t>Sanaya’s</a:t>
            </a:r>
            <a:r>
              <a:rPr lang="en-GB" dirty="0"/>
              <a:t> class in England.</a:t>
            </a:r>
            <a:br>
              <a:rPr lang="en-GB" dirty="0"/>
            </a:br>
            <a:r>
              <a:rPr lang="en-GB" dirty="0"/>
              <a:t>2. Then click to reveal the first sentence.  Pupils read it aloud, chorally.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</a:t>
            </a:r>
            <a:r>
              <a:rPr lang="en-GB" b="1" dirty="0"/>
              <a:t>Click again </a:t>
            </a:r>
            <a:r>
              <a:rPr lang="en-GB" dirty="0"/>
              <a:t>to reveal the sentence, </a:t>
            </a:r>
            <a:r>
              <a:rPr lang="en-GB" b="1" dirty="0"/>
              <a:t>with audio</a:t>
            </a:r>
            <a:r>
              <a:rPr lang="en-GB" dirty="0"/>
              <a:t>, and with the liaison highlighted.</a:t>
            </a:r>
            <a:br>
              <a:rPr lang="en-GB" dirty="0"/>
            </a:br>
            <a:r>
              <a:rPr lang="en-GB" dirty="0"/>
              <a:t>4. Ask pupils to interpret (translate orally into English) for </a:t>
            </a:r>
            <a:r>
              <a:rPr lang="en-GB" dirty="0" err="1"/>
              <a:t>Sanaya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Repeat steps 2-4 with items 2-6.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Use this slide just before Follow up 2.</a:t>
            </a:r>
            <a:br>
              <a:rPr lang="en-GB" b="1" dirty="0"/>
            </a:b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1 minute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revisit nous </a:t>
            </a:r>
            <a:r>
              <a:rPr lang="en-GB" b="0" dirty="0" err="1"/>
              <a:t>avons</a:t>
            </a:r>
            <a:r>
              <a:rPr lang="en-GB" b="0" dirty="0"/>
              <a:t> (we have) and nous </a:t>
            </a:r>
            <a:r>
              <a:rPr lang="en-GB" b="0" dirty="0" err="1"/>
              <a:t>sommes</a:t>
            </a:r>
            <a:r>
              <a:rPr lang="en-GB" b="0" dirty="0"/>
              <a:t> (we are).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through animations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English from pupils for the French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796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distinction between nous and nou</a:t>
            </a:r>
            <a:r>
              <a:rPr lang="en-US" b="1" dirty="0"/>
              <a:t>s</a:t>
            </a:r>
            <a:r>
              <a:rPr lang="en-US" b="0" dirty="0"/>
              <a:t> and their connection to </a:t>
            </a:r>
            <a:r>
              <a:rPr lang="en-US" b="0" dirty="0" err="1"/>
              <a:t>sommes</a:t>
            </a:r>
            <a:r>
              <a:rPr lang="en-US" b="0" dirty="0"/>
              <a:t> and </a:t>
            </a:r>
            <a:r>
              <a:rPr lang="en-US" b="0" dirty="0" err="1"/>
              <a:t>avons</a:t>
            </a:r>
            <a:r>
              <a:rPr lang="en-US" b="0" dirty="0"/>
              <a:t>; to </a:t>
            </a:r>
            <a:r>
              <a:rPr lang="en-US" b="0" dirty="0" err="1"/>
              <a:t>practise</a:t>
            </a:r>
            <a:r>
              <a:rPr lang="en-US" b="0" dirty="0"/>
              <a:t> written production of </a:t>
            </a:r>
            <a:r>
              <a:rPr lang="en-US" b="0" dirty="0" err="1"/>
              <a:t>sommes</a:t>
            </a:r>
            <a:r>
              <a:rPr lang="en-US" b="0" dirty="0"/>
              <a:t> and </a:t>
            </a:r>
            <a:r>
              <a:rPr lang="en-US" b="0" dirty="0" err="1"/>
              <a:t>avons</a:t>
            </a:r>
            <a:r>
              <a:rPr lang="en-US" b="0" dirty="0"/>
              <a:t>; to </a:t>
            </a:r>
            <a:r>
              <a:rPr lang="en-US" b="0" dirty="0" err="1"/>
              <a:t>practise</a:t>
            </a:r>
            <a:r>
              <a:rPr lang="en-US" b="0" dirty="0"/>
              <a:t> written comprehension of previously taught vocabulary.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pronoun and decide (on the basis of liaison) if the verb is </a:t>
            </a:r>
            <a:r>
              <a:rPr lang="en-US" b="0" dirty="0" err="1"/>
              <a:t>sommes</a:t>
            </a:r>
            <a:r>
              <a:rPr lang="en-US" b="0" dirty="0"/>
              <a:t> or </a:t>
            </a:r>
            <a:r>
              <a:rPr lang="en-US" b="0" dirty="0" err="1"/>
              <a:t>avons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/>
              <a:t>They write in the correct form.</a:t>
            </a:r>
          </a:p>
          <a:p>
            <a:pPr marL="228600" indent="-228600">
              <a:buAutoNum type="arabicPeriod"/>
            </a:pPr>
            <a:r>
              <a:rPr lang="en-US" b="0" dirty="0"/>
              <a:t>Click to check.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again and note in English the noun and description.</a:t>
            </a:r>
          </a:p>
          <a:p>
            <a:pPr marL="228600" indent="-228600">
              <a:buAutoNum type="arabicPeriod"/>
            </a:pPr>
            <a:r>
              <a:rPr lang="en-US" b="0" dirty="0"/>
              <a:t>Click again to reveal a 2</a:t>
            </a:r>
            <a:r>
              <a:rPr lang="en-US" b="0" baseline="30000" dirty="0"/>
              <a:t>nd</a:t>
            </a:r>
            <a:r>
              <a:rPr lang="en-US" b="0" dirty="0"/>
              <a:t> set of audio buttons. Play the full sentences to listen and check. Click to reveal written answers.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 1:</a:t>
            </a:r>
          </a:p>
          <a:p>
            <a:pPr marL="0" indent="0">
              <a:buNone/>
            </a:pPr>
            <a:r>
              <a:rPr lang="en-US" b="0" dirty="0"/>
              <a:t>Nous [</a:t>
            </a:r>
            <a:r>
              <a:rPr lang="en-US" b="0" dirty="0" err="1"/>
              <a:t>sommes</a:t>
            </a:r>
            <a:r>
              <a:rPr lang="en-US" b="0" dirty="0"/>
              <a:t> </a:t>
            </a:r>
            <a:r>
              <a:rPr lang="en-US" b="0" dirty="0" err="1"/>
              <a:t>jeudi</a:t>
            </a:r>
            <a:r>
              <a:rPr lang="en-US" b="0" dirty="0"/>
              <a:t> dix-</a:t>
            </a:r>
            <a:r>
              <a:rPr lang="en-US" b="0" dirty="0" err="1"/>
              <a:t>huit</a:t>
            </a:r>
            <a:r>
              <a:rPr lang="en-US" b="0" dirty="0"/>
              <a:t> </a:t>
            </a:r>
            <a:r>
              <a:rPr lang="en-US" b="0" dirty="0" err="1"/>
              <a:t>novembre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avons</a:t>
            </a:r>
            <a:r>
              <a:rPr lang="en-US" b="0" dirty="0"/>
              <a:t> des </a:t>
            </a:r>
            <a:r>
              <a:rPr lang="en-US" b="0" dirty="0" err="1"/>
              <a:t>animaux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sommes</a:t>
            </a:r>
            <a:r>
              <a:rPr lang="en-US" b="0" dirty="0"/>
              <a:t> </a:t>
            </a:r>
            <a:r>
              <a:rPr lang="en-US" b="0" dirty="0" err="1"/>
              <a:t>prêts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avons</a:t>
            </a:r>
            <a:r>
              <a:rPr lang="en-US" b="0" dirty="0"/>
              <a:t> des chaises].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avons</a:t>
            </a:r>
            <a:r>
              <a:rPr lang="en-US" b="0" dirty="0"/>
              <a:t> Monsieur Caput pour le </a:t>
            </a:r>
            <a:r>
              <a:rPr lang="en-US" b="0" dirty="0" err="1"/>
              <a:t>français</a:t>
            </a:r>
            <a:r>
              <a:rPr lang="en-US" b="0" dirty="0"/>
              <a:t>].</a:t>
            </a:r>
            <a:br>
              <a:rPr lang="en-US" b="0" dirty="0"/>
            </a:br>
            <a:r>
              <a:rPr lang="en-US" b="0" dirty="0"/>
              <a:t>Nous [</a:t>
            </a:r>
            <a:r>
              <a:rPr lang="en-US" b="0" dirty="0" err="1"/>
              <a:t>sommes</a:t>
            </a:r>
            <a:r>
              <a:rPr lang="en-US" b="0" dirty="0"/>
              <a:t> à </a:t>
            </a:r>
            <a:r>
              <a:rPr lang="en-US" b="0" dirty="0" err="1"/>
              <a:t>l’école</a:t>
            </a:r>
            <a:r>
              <a:rPr lang="en-US" b="0" dirty="0"/>
              <a:t>].</a:t>
            </a:r>
          </a:p>
          <a:p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Nous </a:t>
            </a:r>
            <a:r>
              <a:rPr lang="en-US" b="0" dirty="0" err="1"/>
              <a:t>sommes</a:t>
            </a:r>
            <a:r>
              <a:rPr lang="en-US" b="0" dirty="0"/>
              <a:t> </a:t>
            </a:r>
            <a:r>
              <a:rPr lang="en-US" b="0" dirty="0" err="1"/>
              <a:t>jeudi</a:t>
            </a:r>
            <a:r>
              <a:rPr lang="en-US" b="0" dirty="0"/>
              <a:t> dix-</a:t>
            </a:r>
            <a:r>
              <a:rPr lang="en-US" b="0" dirty="0" err="1"/>
              <a:t>huit</a:t>
            </a:r>
            <a:r>
              <a:rPr lang="en-US" b="0" dirty="0"/>
              <a:t> </a:t>
            </a:r>
            <a:r>
              <a:rPr lang="en-US" b="0" dirty="0" err="1"/>
              <a:t>novembre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avons</a:t>
            </a:r>
            <a:r>
              <a:rPr lang="en-US" b="0" dirty="0"/>
              <a:t> des </a:t>
            </a:r>
            <a:r>
              <a:rPr lang="en-US" b="0" dirty="0" err="1"/>
              <a:t>animaux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sommes</a:t>
            </a:r>
            <a:r>
              <a:rPr lang="en-US" b="0" dirty="0"/>
              <a:t> </a:t>
            </a:r>
            <a:r>
              <a:rPr lang="en-US" b="0" dirty="0" err="1"/>
              <a:t>prêts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avons</a:t>
            </a:r>
            <a:r>
              <a:rPr lang="en-US" b="0" dirty="0"/>
              <a:t> des chaises.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avons</a:t>
            </a:r>
            <a:r>
              <a:rPr lang="en-US" b="0" dirty="0"/>
              <a:t> Monsieur Caput pour le </a:t>
            </a:r>
            <a:r>
              <a:rPr lang="en-US" b="0" dirty="0" err="1"/>
              <a:t>français</a:t>
            </a:r>
            <a:r>
              <a:rPr lang="en-US" b="0" dirty="0"/>
              <a:t>.</a:t>
            </a:r>
            <a:br>
              <a:rPr lang="en-US" b="0" dirty="0"/>
            </a:br>
            <a:r>
              <a:rPr lang="en-US" b="0" dirty="0"/>
              <a:t>Nous </a:t>
            </a:r>
            <a:r>
              <a:rPr lang="en-US" b="0" dirty="0" err="1"/>
              <a:t>sommes</a:t>
            </a:r>
            <a:r>
              <a:rPr lang="en-US" b="0" dirty="0"/>
              <a:t> à </a:t>
            </a:r>
            <a:r>
              <a:rPr lang="en-US" b="0" dirty="0" err="1"/>
              <a:t>l’école</a:t>
            </a:r>
            <a:r>
              <a:rPr lang="en-US" b="0" dirty="0"/>
              <a:t>.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how to form intonation questions.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English at each stage from pupils after presenting the French examples.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statements and questions with parts of </a:t>
            </a:r>
            <a:r>
              <a:rPr lang="en-GB" b="0" dirty="0" err="1"/>
              <a:t>avoir</a:t>
            </a:r>
            <a:r>
              <a:rPr lang="en-GB" b="0" dirty="0"/>
              <a:t>, nouns and adjectives.</a:t>
            </a:r>
            <a:endParaRPr lang="en-GB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Pupils create a short sentence in French from </a:t>
            </a:r>
            <a:r>
              <a:rPr lang="en-GB" baseline="0" dirty="0"/>
              <a:t>the English prompt. They say the answer chorally.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sentence.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combinations have been tried.</a:t>
            </a: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11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With thanks to Amanda Izquierdo for the task design.</a:t>
            </a:r>
          </a:p>
          <a:p>
            <a:r>
              <a:rPr lang="en-US" b="1" dirty="0"/>
              <a:t>Timing: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written recall of meanings of 12 items of vocabulary from this week’s new and revisited list.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animate.  A word will pass across the screen. </a:t>
            </a:r>
          </a:p>
          <a:p>
            <a:pPr marL="228600" indent="-228600">
              <a:buAutoNum type="arabicPeriod"/>
            </a:pPr>
            <a:r>
              <a:rPr lang="en-US" b="0" dirty="0"/>
              <a:t>Pupils write down the English meaning.</a:t>
            </a:r>
          </a:p>
          <a:p>
            <a:pPr marL="228600" indent="-228600">
              <a:buAutoNum type="arabicPeriod"/>
            </a:pPr>
            <a:r>
              <a:rPr lang="en-US" b="0" dirty="0"/>
              <a:t>Repeat for items 2-12.</a:t>
            </a:r>
          </a:p>
          <a:p>
            <a:pPr marL="228600" indent="-228600">
              <a:buAutoNum type="arabicPeriod"/>
            </a:pPr>
            <a:r>
              <a:rPr lang="en-US" b="0" dirty="0"/>
              <a:t>In pairs, pupils try to say the French for all the items on their list.</a:t>
            </a:r>
            <a:br>
              <a:rPr lang="en-US" b="0" dirty="0"/>
            </a:br>
            <a:r>
              <a:rPr lang="en-US" b="0" dirty="0"/>
              <a:t>Note: they may not manage to do them all but should not worry at this stage. Follow up 5 offers another opportunity to revisit much of the same vocabulary.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Answers (in order):</a:t>
            </a:r>
            <a:br>
              <a:rPr lang="en-US" b="0" dirty="0"/>
            </a:br>
            <a:r>
              <a:rPr lang="en-US" b="0" dirty="0"/>
              <a:t>1. we have</a:t>
            </a:r>
          </a:p>
          <a:p>
            <a:pPr marL="0" indent="0">
              <a:buNone/>
            </a:pPr>
            <a:r>
              <a:rPr lang="en-US" b="0" dirty="0"/>
              <a:t>2. here</a:t>
            </a:r>
          </a:p>
          <a:p>
            <a:pPr marL="0" indent="0">
              <a:buNone/>
            </a:pPr>
            <a:r>
              <a:rPr lang="en-US" b="0" dirty="0"/>
              <a:t>3. you (all) have</a:t>
            </a:r>
          </a:p>
          <a:p>
            <a:pPr marL="0" indent="0">
              <a:buNone/>
            </a:pPr>
            <a:r>
              <a:rPr lang="en-US" b="0" dirty="0"/>
              <a:t>4. exercise</a:t>
            </a:r>
          </a:p>
          <a:p>
            <a:pPr marL="0" indent="0">
              <a:buNone/>
            </a:pPr>
            <a:r>
              <a:rPr lang="en-US" b="0" dirty="0"/>
              <a:t>5. lesson</a:t>
            </a:r>
          </a:p>
          <a:p>
            <a:pPr marL="0" indent="0">
              <a:buNone/>
            </a:pPr>
            <a:r>
              <a:rPr lang="en-US" b="0" dirty="0"/>
              <a:t>6. false, wrong</a:t>
            </a:r>
          </a:p>
          <a:p>
            <a:pPr marL="0" indent="0">
              <a:buNone/>
            </a:pPr>
            <a:r>
              <a:rPr lang="en-US" b="0" dirty="0"/>
              <a:t>7. child</a:t>
            </a:r>
          </a:p>
          <a:p>
            <a:pPr marL="0" indent="0">
              <a:buNone/>
            </a:pPr>
            <a:r>
              <a:rPr lang="en-US" b="0" dirty="0"/>
              <a:t>8. they are</a:t>
            </a:r>
          </a:p>
          <a:p>
            <a:pPr marL="0" indent="0">
              <a:buNone/>
            </a:pPr>
            <a:r>
              <a:rPr lang="en-US" b="0" dirty="0"/>
              <a:t>9. how?</a:t>
            </a:r>
          </a:p>
          <a:p>
            <a:pPr marL="0" indent="0">
              <a:buNone/>
            </a:pPr>
            <a:r>
              <a:rPr lang="en-US" b="0" dirty="0"/>
              <a:t>10. when?</a:t>
            </a:r>
          </a:p>
          <a:p>
            <a:pPr marL="0" indent="0">
              <a:buNone/>
            </a:pPr>
            <a:r>
              <a:rPr lang="en-US" b="0" dirty="0"/>
              <a:t>11. true, right</a:t>
            </a:r>
          </a:p>
          <a:p>
            <a:pPr marL="0" indent="0">
              <a:buNone/>
            </a:pPr>
            <a:r>
              <a:rPr lang="en-US" b="0" dirty="0"/>
              <a:t>12. </a:t>
            </a:r>
            <a:r>
              <a:rPr lang="en-US" b="0"/>
              <a:t>how many?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30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6846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3198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319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4719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4497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3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711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9995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107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92861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808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34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8793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76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59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2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3071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36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45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22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849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02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25326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12/07/2023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877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3.gif"/><Relationship Id="rId5" Type="http://schemas.openxmlformats.org/officeDocument/2006/relationships/audio" Target="../media/audio3.wav"/><Relationship Id="rId15" Type="http://schemas.openxmlformats.org/officeDocument/2006/relationships/audio" Target="../media/audio7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6.gif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13.gif"/><Relationship Id="rId3" Type="http://schemas.openxmlformats.org/officeDocument/2006/relationships/image" Target="../media/image12.png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gif"/><Relationship Id="rId11" Type="http://schemas.openxmlformats.org/officeDocument/2006/relationships/audio" Target="../media/audio14.wav"/><Relationship Id="rId5" Type="http://schemas.openxmlformats.org/officeDocument/2006/relationships/audio" Target="../media/audio9.wav"/><Relationship Id="rId10" Type="http://schemas.openxmlformats.org/officeDocument/2006/relationships/audio" Target="../media/audio13.wav"/><Relationship Id="rId4" Type="http://schemas.openxmlformats.org/officeDocument/2006/relationships/audio" Target="../media/audio8.wav"/><Relationship Id="rId9" Type="http://schemas.openxmlformats.org/officeDocument/2006/relationships/audio" Target="../media/audio1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audio" Target="../media/audio7.wav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.png"/><Relationship Id="rId15" Type="http://schemas.openxmlformats.org/officeDocument/2006/relationships/image" Target="../media/image29.gif"/><Relationship Id="rId10" Type="http://schemas.openxmlformats.org/officeDocument/2006/relationships/image" Target="../media/image3.gif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3.wdp"/><Relationship Id="rId18" Type="http://schemas.openxmlformats.org/officeDocument/2006/relationships/image" Target="../media/image41.gif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5" Type="http://schemas.microsoft.com/office/2007/relationships/hdphoto" Target="../media/hdphoto4.wdp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163664"/>
            <a:ext cx="379853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EF357C-FF17-499C-9188-BA5863BAD850}"/>
              </a:ext>
            </a:extLst>
          </p:cNvPr>
          <p:cNvSpPr txBox="1"/>
          <p:nvPr/>
        </p:nvSpPr>
        <p:spPr>
          <a:xfrm>
            <a:off x="9430512" y="6482570"/>
            <a:ext cx="2761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10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155F80-6002-4241-BBD1-92210BD9EA81}"/>
              </a:ext>
            </a:extLst>
          </p:cNvPr>
          <p:cNvSpPr/>
          <p:nvPr/>
        </p:nvSpPr>
        <p:spPr>
          <a:xfrm>
            <a:off x="315695" y="1497995"/>
            <a:ext cx="3719594" cy="309966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EEF55B-B838-44E0-AB1D-CE0E2982D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42" y="1855069"/>
            <a:ext cx="1152323" cy="26105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98B744-6143-4316-A703-FAE43E1C0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732" y="2004797"/>
            <a:ext cx="1152323" cy="2311111"/>
          </a:xfrm>
          <a:prstGeom prst="rect">
            <a:avLst/>
          </a:prstGeom>
        </p:spPr>
      </p:pic>
      <p:pic>
        <p:nvPicPr>
          <p:cNvPr id="13" name="Picture 12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F4804126-F525-4F8B-B77C-2501231B9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21" y="1715964"/>
            <a:ext cx="928697" cy="1444389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9B13C7D-40B7-47AF-A10C-56B7968CF4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05" y="2746107"/>
            <a:ext cx="408711" cy="2043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2E9129-85D5-43CE-B6D8-2F9F25F5E6F8}"/>
              </a:ext>
            </a:extLst>
          </p:cNvPr>
          <p:cNvSpPr txBox="1"/>
          <p:nvPr/>
        </p:nvSpPr>
        <p:spPr>
          <a:xfrm>
            <a:off x="224189" y="3321940"/>
            <a:ext cx="251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la salle de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classe</a:t>
            </a:r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Angleterre</a:t>
            </a:r>
            <a:endParaRPr lang="en-GB" sz="2000" b="1" dirty="0">
              <a:solidFill>
                <a:srgbClr val="00206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578DD3-58B8-4C79-8507-3922F43F436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02"/>
          <a:stretch/>
        </p:blipFill>
        <p:spPr>
          <a:xfrm>
            <a:off x="808454" y="1565079"/>
            <a:ext cx="1017655" cy="71487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10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Google Shape;342;p5">
            <a:extLst>
              <a:ext uri="{FF2B5EF4-FFF2-40B4-BE49-F238E27FC236}">
                <a16:creationId xmlns:a16="http://schemas.microsoft.com/office/drawing/2014/main" id="{7AB1EE10-8E97-42E5-B02C-6F066DB684C2}"/>
              </a:ext>
            </a:extLst>
          </p:cNvPr>
          <p:cNvSpPr txBox="1"/>
          <p:nvPr/>
        </p:nvSpPr>
        <p:spPr>
          <a:xfrm>
            <a:off x="123170" y="718930"/>
            <a:ext cx="1009425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Adèle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à la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classe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Sanay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et Max. Lis les messages.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416978B0-05FC-42B1-8C67-9B6BA39EC194}"/>
              </a:ext>
            </a:extLst>
          </p:cNvPr>
          <p:cNvSpPr/>
          <p:nvPr/>
        </p:nvSpPr>
        <p:spPr>
          <a:xfrm>
            <a:off x="2531797" y="1626846"/>
            <a:ext cx="52876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êtes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contents.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7D504CAC-FEB1-4AAB-B419-4B6CABE40285}"/>
              </a:ext>
            </a:extLst>
          </p:cNvPr>
          <p:cNvSpPr/>
          <p:nvPr/>
        </p:nvSpPr>
        <p:spPr>
          <a:xfrm>
            <a:off x="2542038" y="1626560"/>
            <a:ext cx="52876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Aujourd’hui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ê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content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600C391-0CDB-48B0-8F01-AB4DBC1685CA}"/>
              </a:ext>
            </a:extLst>
          </p:cNvPr>
          <p:cNvSpPr/>
          <p:nvPr/>
        </p:nvSpPr>
        <p:spPr>
          <a:xfrm>
            <a:off x="2531797" y="2306011"/>
            <a:ext cx="52876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exercices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faciles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E74C14C4-3DB5-434A-84F4-C47408ED9BAB}"/>
              </a:ext>
            </a:extLst>
          </p:cNvPr>
          <p:cNvSpPr/>
          <p:nvPr/>
        </p:nvSpPr>
        <p:spPr>
          <a:xfrm>
            <a:off x="2526488" y="2308006"/>
            <a:ext cx="5287617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xercice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facile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04C34BEF-1DC2-4868-A078-9238550437E0}"/>
              </a:ext>
            </a:extLst>
          </p:cNvPr>
          <p:cNvSpPr/>
          <p:nvPr/>
        </p:nvSpPr>
        <p:spPr>
          <a:xfrm>
            <a:off x="2531797" y="2998428"/>
            <a:ext cx="6240268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ordinateurs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AE0D817-67C4-4CAE-A174-BD31DCA8D1DB}"/>
              </a:ext>
            </a:extLst>
          </p:cNvPr>
          <p:cNvSpPr/>
          <p:nvPr/>
        </p:nvSpPr>
        <p:spPr>
          <a:xfrm>
            <a:off x="2544073" y="3002869"/>
            <a:ext cx="6240268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rdinateur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2038C02F-A248-479A-8731-61D3938B7B80}"/>
              </a:ext>
            </a:extLst>
          </p:cNvPr>
          <p:cNvSpPr/>
          <p:nvPr/>
        </p:nvSpPr>
        <p:spPr>
          <a:xfrm>
            <a:off x="2531797" y="3690845"/>
            <a:ext cx="4359966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problème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8A2C5763-2864-4E50-9CE2-95EDC6D8A20B}"/>
              </a:ext>
            </a:extLst>
          </p:cNvPr>
          <p:cNvSpPr/>
          <p:nvPr/>
        </p:nvSpPr>
        <p:spPr>
          <a:xfrm>
            <a:off x="2531796" y="3708466"/>
            <a:ext cx="4359966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problème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AB912D97-59D7-40AB-B6CD-4E819EB07CD2}"/>
              </a:ext>
            </a:extLst>
          </p:cNvPr>
          <p:cNvSpPr/>
          <p:nvPr/>
        </p:nvSpPr>
        <p:spPr>
          <a:xfrm>
            <a:off x="2505976" y="4360044"/>
            <a:ext cx="5413430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ordinateurs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D690DF9F-C6B4-4E31-9E20-2B25F6BA235F}"/>
              </a:ext>
            </a:extLst>
          </p:cNvPr>
          <p:cNvSpPr/>
          <p:nvPr/>
        </p:nvSpPr>
        <p:spPr>
          <a:xfrm>
            <a:off x="2505975" y="4364485"/>
            <a:ext cx="5413429" cy="461624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rdinateur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lent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D1B3C077-0C5E-43D4-B36C-1CFF8EC4E07D}"/>
              </a:ext>
            </a:extLst>
          </p:cNvPr>
          <p:cNvSpPr/>
          <p:nvPr/>
        </p:nvSpPr>
        <p:spPr>
          <a:xfrm>
            <a:off x="2505976" y="5070082"/>
            <a:ext cx="5413430" cy="837216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des crayons et des cahiers.</a:t>
            </a: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8ED2D5AD-24CC-4F98-A3BF-6DB665C120ED}"/>
              </a:ext>
            </a:extLst>
          </p:cNvPr>
          <p:cNvSpPr/>
          <p:nvPr/>
        </p:nvSpPr>
        <p:spPr>
          <a:xfrm>
            <a:off x="2505975" y="5077718"/>
            <a:ext cx="5413428" cy="837216"/>
          </a:xfrm>
          <a:prstGeom prst="wedgeRoundRectCallout">
            <a:avLst>
              <a:gd name="adj1" fmla="val -52176"/>
              <a:gd name="adj2" fmla="val -1501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nou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von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aussi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crayon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cahier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2A8845E-5DF1-4E66-B5F7-59671529D1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390" y="1541165"/>
            <a:ext cx="1431278" cy="2405522"/>
          </a:xfrm>
          <a:prstGeom prst="rect">
            <a:avLst/>
          </a:prstGeom>
        </p:spPr>
      </p:pic>
      <p:pic>
        <p:nvPicPr>
          <p:cNvPr id="52" name="Picture 51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864AB379-384A-4344-9FFD-AD1ED9B5B7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065" y="1396085"/>
            <a:ext cx="928697" cy="1444389"/>
          </a:xfrm>
          <a:prstGeom prst="rect">
            <a:avLst/>
          </a:prstGeom>
        </p:spPr>
      </p:pic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37726E6-ECAF-4824-8A70-910B556712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249" y="2426228"/>
            <a:ext cx="408711" cy="204356"/>
          </a:xfrm>
          <a:prstGeom prst="rect">
            <a:avLst/>
          </a:prstGeom>
        </p:spPr>
      </p:pic>
      <p:pic>
        <p:nvPicPr>
          <p:cNvPr id="54" name="Picture 53" descr="Shape, icon, arrow&#10;&#10;Description automatically generated">
            <a:extLst>
              <a:ext uri="{FF2B5EF4-FFF2-40B4-BE49-F238E27FC236}">
                <a16:creationId xmlns:a16="http://schemas.microsoft.com/office/drawing/2014/main" id="{49D7D391-3AF7-46FF-B641-A7D09557A8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10" y="2301587"/>
            <a:ext cx="1580702" cy="1542419"/>
          </a:xfrm>
          <a:prstGeom prst="rect">
            <a:avLst/>
          </a:prstGeom>
        </p:spPr>
      </p:pic>
      <p:pic>
        <p:nvPicPr>
          <p:cNvPr id="55" name="Picture 54" descr="A picture containing text, monitor, computer, indoor&#10;&#10;Description automatically generated">
            <a:hlinkClick r:id="" action="ppaction://noaction">
              <a:snd r:embed="rId15" name="s5_full conversation.wav"/>
            </a:hlinkClick>
            <a:extLst>
              <a:ext uri="{FF2B5EF4-FFF2-40B4-BE49-F238E27FC236}">
                <a16:creationId xmlns:a16="http://schemas.microsoft.com/office/drawing/2014/main" id="{0B796D9F-3A9B-4711-92BD-450CADCE4F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75" y="1454795"/>
            <a:ext cx="1508258" cy="9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5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1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1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1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1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1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47" grpId="0" animBg="1"/>
      <p:bldP spid="48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381860" y="58672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have | having]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6" y="69569"/>
            <a:ext cx="1329840" cy="523220"/>
          </a:xfrm>
        </p:spPr>
        <p:txBody>
          <a:bodyPr anchor="t"/>
          <a:lstStyle/>
          <a:p>
            <a:r>
              <a:rPr lang="en-GB" sz="3600" b="1" spc="-1" dirty="0" err="1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Avoir</a:t>
            </a:r>
            <a:endParaRPr lang="en-GB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140566" y="1753866"/>
            <a:ext cx="574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we’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have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CC721E-0E81-4549-B4AA-93D39AE8E583}"/>
              </a:ext>
            </a:extLst>
          </p:cNvPr>
          <p:cNvSpPr/>
          <p:nvPr/>
        </p:nvSpPr>
        <p:spPr>
          <a:xfrm>
            <a:off x="642869" y="4429361"/>
            <a:ext cx="37433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have some pens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some pencils.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1C3E93-778D-4300-98C1-17F776583CA6}"/>
              </a:ext>
            </a:extLst>
          </p:cNvPr>
          <p:cNvSpPr/>
          <p:nvPr/>
        </p:nvSpPr>
        <p:spPr>
          <a:xfrm>
            <a:off x="738846" y="3195542"/>
            <a:ext cx="43435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stylos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des crayons.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F985EC-A00C-4910-B295-CCB235564700}"/>
              </a:ext>
            </a:extLst>
          </p:cNvPr>
          <p:cNvSpPr/>
          <p:nvPr/>
        </p:nvSpPr>
        <p:spPr>
          <a:xfrm>
            <a:off x="738846" y="3195541"/>
            <a:ext cx="3977371" cy="95410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stylo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b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crayon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B912EB0-C0FB-4892-8828-CF202D012291}"/>
              </a:ext>
            </a:extLst>
          </p:cNvPr>
          <p:cNvSpPr txBox="1"/>
          <p:nvPr/>
        </p:nvSpPr>
        <p:spPr>
          <a:xfrm>
            <a:off x="1487793" y="2982164"/>
            <a:ext cx="62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41" name="CustomShape 3">
            <a:extLst>
              <a:ext uri="{FF2B5EF4-FFF2-40B4-BE49-F238E27FC236}">
                <a16:creationId xmlns:a16="http://schemas.microsoft.com/office/drawing/2014/main" id="{83202EFE-4724-4029-AFD2-75EDBD111385}"/>
              </a:ext>
            </a:extLst>
          </p:cNvPr>
          <p:cNvSpPr/>
          <p:nvPr/>
        </p:nvSpPr>
        <p:spPr>
          <a:xfrm>
            <a:off x="7115175" y="74749"/>
            <a:ext cx="461706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[to be | being]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CD081BD-EB43-4A4B-8965-901EA9F30EAF}"/>
              </a:ext>
            </a:extLst>
          </p:cNvPr>
          <p:cNvSpPr txBox="1">
            <a:spLocks/>
          </p:cNvSpPr>
          <p:nvPr/>
        </p:nvSpPr>
        <p:spPr>
          <a:xfrm>
            <a:off x="5882681" y="85646"/>
            <a:ext cx="1329840" cy="52322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-1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Être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745D032-1602-4AC3-A5B9-E529D295AA6C}"/>
              </a:ext>
            </a:extLst>
          </p:cNvPr>
          <p:cNvSpPr/>
          <p:nvPr/>
        </p:nvSpPr>
        <p:spPr>
          <a:xfrm>
            <a:off x="5638362" y="1774342"/>
            <a:ext cx="5742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say ‘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we’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,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355ACA8-606D-4C83-8685-953E2585E2CD}"/>
              </a:ext>
            </a:extLst>
          </p:cNvPr>
          <p:cNvSpPr/>
          <p:nvPr/>
        </p:nvSpPr>
        <p:spPr>
          <a:xfrm>
            <a:off x="6447601" y="3483925"/>
            <a:ext cx="4323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prudent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042F6F5-1B13-4389-8D46-C91BBE78CCF0}"/>
              </a:ext>
            </a:extLst>
          </p:cNvPr>
          <p:cNvSpPr/>
          <p:nvPr/>
        </p:nvSpPr>
        <p:spPr>
          <a:xfrm>
            <a:off x="6559142" y="4488117"/>
            <a:ext cx="28696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are careful.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905CE5D-24FA-4F9F-BD29-A52252DE9925}"/>
              </a:ext>
            </a:extLst>
          </p:cNvPr>
          <p:cNvSpPr/>
          <p:nvPr/>
        </p:nvSpPr>
        <p:spPr>
          <a:xfrm>
            <a:off x="1638031" y="2327436"/>
            <a:ext cx="2143536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avons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D7A0DE-7E04-4F16-A7AF-94C53691D095}"/>
              </a:ext>
            </a:extLst>
          </p:cNvPr>
          <p:cNvSpPr/>
          <p:nvPr/>
        </p:nvSpPr>
        <p:spPr>
          <a:xfrm>
            <a:off x="7030643" y="2327296"/>
            <a:ext cx="2555508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nous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sommes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E176BB-7BAB-4052-B7AA-3709EE863B94}"/>
              </a:ext>
            </a:extLst>
          </p:cNvPr>
          <p:cNvGrpSpPr/>
          <p:nvPr/>
        </p:nvGrpSpPr>
        <p:grpSpPr>
          <a:xfrm>
            <a:off x="6766296" y="1555481"/>
            <a:ext cx="3288277" cy="1794767"/>
            <a:chOff x="4175193" y="2757265"/>
            <a:chExt cx="3288277" cy="2373251"/>
          </a:xfrm>
        </p:grpSpPr>
        <p:sp>
          <p:nvSpPr>
            <p:cNvPr id="37" name="Oval Callout 13">
              <a:extLst>
                <a:ext uri="{FF2B5EF4-FFF2-40B4-BE49-F238E27FC236}">
                  <a16:creationId xmlns:a16="http://schemas.microsoft.com/office/drawing/2014/main" id="{CB56E398-43F5-4C3B-B07E-6F66676257A4}"/>
                </a:ext>
              </a:extLst>
            </p:cNvPr>
            <p:cNvSpPr/>
            <p:nvPr/>
          </p:nvSpPr>
          <p:spPr>
            <a:xfrm>
              <a:off x="4175193" y="2757265"/>
              <a:ext cx="3288277" cy="2373251"/>
            </a:xfrm>
            <a:prstGeom prst="wedgeEllipseCallout">
              <a:avLst>
                <a:gd name="adj1" fmla="val -31996"/>
                <a:gd name="adj2" fmla="val 6435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CustomShape 3">
              <a:extLst>
                <a:ext uri="{FF2B5EF4-FFF2-40B4-BE49-F238E27FC236}">
                  <a16:creationId xmlns:a16="http://schemas.microsoft.com/office/drawing/2014/main" id="{215F64F0-F96E-40EF-BE8F-7669B4E63A0B}"/>
                </a:ext>
              </a:extLst>
            </p:cNvPr>
            <p:cNvSpPr/>
            <p:nvPr/>
          </p:nvSpPr>
          <p:spPr>
            <a:xfrm>
              <a:off x="4419512" y="3036789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There is no liaison here because </a:t>
              </a:r>
              <a:r>
                <a:rPr kumimoji="0" lang="en-GB" sz="2000" b="1" i="0" u="none" strike="noStrike" kern="1200" cap="none" spc="-1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sommes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starts with a consonant.</a:t>
              </a: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B440F4-27BD-4273-B96C-D158D830357C}"/>
              </a:ext>
            </a:extLst>
          </p:cNvPr>
          <p:cNvCxnSpPr>
            <a:cxnSpLocks/>
          </p:cNvCxnSpPr>
          <p:nvPr/>
        </p:nvCxnSpPr>
        <p:spPr>
          <a:xfrm flipH="1">
            <a:off x="5367445" y="3014224"/>
            <a:ext cx="1" cy="3635392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3C354C48-CAF1-4BD4-AD66-71B04D549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651" y="699018"/>
            <a:ext cx="1415349" cy="114528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DA1805C0-C054-4356-969A-1FE93FA01B42}"/>
              </a:ext>
            </a:extLst>
          </p:cNvPr>
          <p:cNvGrpSpPr/>
          <p:nvPr/>
        </p:nvGrpSpPr>
        <p:grpSpPr>
          <a:xfrm>
            <a:off x="3552115" y="542578"/>
            <a:ext cx="3288277" cy="2373251"/>
            <a:chOff x="4077074" y="2543282"/>
            <a:chExt cx="3288277" cy="2373251"/>
          </a:xfrm>
        </p:grpSpPr>
        <p:sp>
          <p:nvSpPr>
            <p:cNvPr id="63" name="Oval Callout 13">
              <a:extLst>
                <a:ext uri="{FF2B5EF4-FFF2-40B4-BE49-F238E27FC236}">
                  <a16:creationId xmlns:a16="http://schemas.microsoft.com/office/drawing/2014/main" id="{36E5FC34-35F1-41CA-A67E-3810551309A8}"/>
                </a:ext>
              </a:extLst>
            </p:cNvPr>
            <p:cNvSpPr/>
            <p:nvPr/>
          </p:nvSpPr>
          <p:spPr>
            <a:xfrm>
              <a:off x="4077074" y="2543282"/>
              <a:ext cx="3288277" cy="2373251"/>
            </a:xfrm>
            <a:prstGeom prst="wedgeEllipseCallout">
              <a:avLst>
                <a:gd name="adj1" fmla="val -90172"/>
                <a:gd name="adj2" fmla="val 63050"/>
              </a:avLst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FF0066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4" name="CustomShape 3">
              <a:extLst>
                <a:ext uri="{FF2B5EF4-FFF2-40B4-BE49-F238E27FC236}">
                  <a16:creationId xmlns:a16="http://schemas.microsoft.com/office/drawing/2014/main" id="{0E8622E7-DB2C-4FC2-9CA3-23DB42B36B0A}"/>
                </a:ext>
              </a:extLst>
            </p:cNvPr>
            <p:cNvSpPr/>
            <p:nvPr/>
          </p:nvSpPr>
          <p:spPr>
            <a:xfrm>
              <a:off x="4305304" y="2839337"/>
              <a:ext cx="2817925" cy="188362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You hear the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</a:t>
              </a:r>
              <a:b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</a:b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(like ‘z’) on ‘</a:t>
              </a:r>
              <a:r>
                <a:rPr kumimoji="0" lang="en-GB" sz="2000" b="1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nous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’ because of the vowel that follows. This liaison is </a:t>
              </a:r>
              <a:r>
                <a:rPr kumimoji="0" lang="en-GB" sz="2000" b="0" i="0" u="sng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always </a:t>
              </a:r>
              <a:r>
                <a:rPr kumimoji="0" lang="en-GB" sz="2000" b="0" i="0" u="none" strike="noStrike" kern="1200" cap="none" spc="-1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made.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20081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 animBg="1"/>
      <p:bldP spid="50" grpId="0"/>
      <p:bldP spid="54" grpId="0"/>
      <p:bldP spid="55" grpId="0"/>
      <p:bldP spid="61" grpId="0"/>
      <p:bldP spid="65" grpId="0" animBg="1"/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:a16="http://schemas.microsoft.com/office/drawing/2014/main" id="{FA05676C-CCAB-49BB-B459-3A8F58F6999D}"/>
              </a:ext>
            </a:extLst>
          </p:cNvPr>
          <p:cNvSpPr txBox="1">
            <a:spLocks/>
          </p:cNvSpPr>
          <p:nvPr/>
        </p:nvSpPr>
        <p:spPr>
          <a:xfrm>
            <a:off x="10936086" y="1059455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aphicFrame>
        <p:nvGraphicFramePr>
          <p:cNvPr id="93" name="Table 1">
            <a:extLst>
              <a:ext uri="{FF2B5EF4-FFF2-40B4-BE49-F238E27FC236}">
                <a16:creationId xmlns:a16="http://schemas.microsoft.com/office/drawing/2014/main" id="{A3003154-6866-4D9D-9C08-6C907CCF2F23}"/>
              </a:ext>
            </a:extLst>
          </p:cNvPr>
          <p:cNvGraphicFramePr/>
          <p:nvPr/>
        </p:nvGraphicFramePr>
        <p:xfrm>
          <a:off x="5464192" y="2127800"/>
          <a:ext cx="4655376" cy="4184459"/>
        </p:xfrm>
        <a:graphic>
          <a:graphicData uri="http://schemas.openxmlformats.org/drawingml/2006/table">
            <a:tbl>
              <a:tblPr/>
              <a:tblGrid>
                <a:gridCol w="465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47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quoi ?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8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murs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jeudi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18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novembre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heureux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des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animaux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33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prêts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important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 chaises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ici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3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|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Monsieur Caput</a:t>
                      </a: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002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professeure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à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endParaRPr lang="en-US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4" name="Table 2">
            <a:extLst>
              <a:ext uri="{FF2B5EF4-FFF2-40B4-BE49-F238E27FC236}">
                <a16:creationId xmlns:a16="http://schemas.microsoft.com/office/drawing/2014/main" id="{4CF571D3-05ED-4688-A23B-99ECF8FDCC4C}"/>
              </a:ext>
            </a:extLst>
          </p:cNvPr>
          <p:cNvGraphicFramePr/>
          <p:nvPr/>
        </p:nvGraphicFramePr>
        <p:xfrm>
          <a:off x="257176" y="2127800"/>
          <a:ext cx="5122296" cy="4139758"/>
        </p:xfrm>
        <a:graphic>
          <a:graphicData uri="http://schemas.openxmlformats.org/drawingml/2006/table">
            <a:tbl>
              <a:tblPr/>
              <a:tblGrid>
                <a:gridCol w="66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7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7573">
                  <a:extLst>
                    <a:ext uri="{9D8B030D-6E8A-4147-A177-3AD203B41FA5}">
                      <a16:colId xmlns:a16="http://schemas.microsoft.com/office/drawing/2014/main" val="948948563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are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we have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sommes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avons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sommes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avons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avons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Nous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sommes</a:t>
                      </a: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5" name="CustomShape 22">
            <a:hlinkClick r:id="" action="ppaction://noaction">
              <a:snd r:embed="rId4" name="nous_beep.wav"/>
            </a:hlinkClick>
            <a:extLst>
              <a:ext uri="{FF2B5EF4-FFF2-40B4-BE49-F238E27FC236}">
                <a16:creationId xmlns:a16="http://schemas.microsoft.com/office/drawing/2014/main" id="{47ACB630-979F-447D-8904-E0481D141FA2}"/>
              </a:ext>
            </a:extLst>
          </p:cNvPr>
          <p:cNvSpPr/>
          <p:nvPr/>
        </p:nvSpPr>
        <p:spPr>
          <a:xfrm>
            <a:off x="328616" y="321834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CustomShape 23">
            <a:hlinkClick r:id="" action="ppaction://noaction">
              <a:snd r:embed="rId5" name="nous_z_beep.wav"/>
            </a:hlinkClick>
            <a:extLst>
              <a:ext uri="{FF2B5EF4-FFF2-40B4-BE49-F238E27FC236}">
                <a16:creationId xmlns:a16="http://schemas.microsoft.com/office/drawing/2014/main" id="{D02FFD02-C4AF-4EB1-BBE2-9623B72C8336}"/>
              </a:ext>
            </a:extLst>
          </p:cNvPr>
          <p:cNvSpPr/>
          <p:nvPr/>
        </p:nvSpPr>
        <p:spPr>
          <a:xfrm>
            <a:off x="328616" y="374756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CustomShape 24">
            <a:hlinkClick r:id="" action="ppaction://noaction">
              <a:snd r:embed="rId4" name="nous_beep.wav"/>
            </a:hlinkClick>
            <a:extLst>
              <a:ext uri="{FF2B5EF4-FFF2-40B4-BE49-F238E27FC236}">
                <a16:creationId xmlns:a16="http://schemas.microsoft.com/office/drawing/2014/main" id="{67FEB2B0-9101-4D10-AD4F-AACF0A0A1FCF}"/>
              </a:ext>
            </a:extLst>
          </p:cNvPr>
          <p:cNvSpPr/>
          <p:nvPr/>
        </p:nvSpPr>
        <p:spPr>
          <a:xfrm>
            <a:off x="328616" y="424474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CustomShape 25">
            <a:hlinkClick r:id="" action="ppaction://noaction">
              <a:snd r:embed="rId5" name="nous_z_beep.wav"/>
            </a:hlinkClick>
            <a:extLst>
              <a:ext uri="{FF2B5EF4-FFF2-40B4-BE49-F238E27FC236}">
                <a16:creationId xmlns:a16="http://schemas.microsoft.com/office/drawing/2014/main" id="{870D0320-ADB8-4AD2-BCFA-328E88152A50}"/>
              </a:ext>
            </a:extLst>
          </p:cNvPr>
          <p:cNvSpPr/>
          <p:nvPr/>
        </p:nvSpPr>
        <p:spPr>
          <a:xfrm>
            <a:off x="328616" y="474193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CustomShape 26">
            <a:hlinkClick r:id="" action="ppaction://noaction">
              <a:snd r:embed="rId5" name="nous_z_beep.wav"/>
            </a:hlinkClick>
            <a:extLst>
              <a:ext uri="{FF2B5EF4-FFF2-40B4-BE49-F238E27FC236}">
                <a16:creationId xmlns:a16="http://schemas.microsoft.com/office/drawing/2014/main" id="{CD75B221-44EE-43A7-9C6E-48453879F9C2}"/>
              </a:ext>
            </a:extLst>
          </p:cNvPr>
          <p:cNvSpPr/>
          <p:nvPr/>
        </p:nvSpPr>
        <p:spPr>
          <a:xfrm>
            <a:off x="328616" y="527796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CustomShape 27">
            <a:hlinkClick r:id="" action="ppaction://noaction">
              <a:snd r:embed="rId4" name="nous_beep.wav"/>
            </a:hlinkClick>
            <a:extLst>
              <a:ext uri="{FF2B5EF4-FFF2-40B4-BE49-F238E27FC236}">
                <a16:creationId xmlns:a16="http://schemas.microsoft.com/office/drawing/2014/main" id="{38CA5DC1-0D9F-4274-B2A0-940D23EC7725}"/>
              </a:ext>
            </a:extLst>
          </p:cNvPr>
          <p:cNvSpPr/>
          <p:nvPr/>
        </p:nvSpPr>
        <p:spPr>
          <a:xfrm>
            <a:off x="328616" y="577515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C4C34111-C847-4D51-BE96-20FF3626A701}"/>
              </a:ext>
            </a:extLst>
          </p:cNvPr>
          <p:cNvSpPr/>
          <p:nvPr/>
        </p:nvSpPr>
        <p:spPr>
          <a:xfrm>
            <a:off x="968952" y="3235157"/>
            <a:ext cx="2165580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740CFB7A-B8B7-4911-9293-61B81EC61DE1}"/>
              </a:ext>
            </a:extLst>
          </p:cNvPr>
          <p:cNvSpPr/>
          <p:nvPr/>
        </p:nvSpPr>
        <p:spPr>
          <a:xfrm>
            <a:off x="5555768" y="3244877"/>
            <a:ext cx="1549882" cy="3698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9916BD6C-4025-4B50-B6A8-59997CE883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929" y="1498643"/>
            <a:ext cx="2165581" cy="3639651"/>
          </a:xfrm>
          <a:prstGeom prst="rect">
            <a:avLst/>
          </a:prstGeom>
        </p:spPr>
      </p:pic>
      <p:sp>
        <p:nvSpPr>
          <p:cNvPr id="104" name="CustomShape 14">
            <a:extLst>
              <a:ext uri="{FF2B5EF4-FFF2-40B4-BE49-F238E27FC236}">
                <a16:creationId xmlns:a16="http://schemas.microsoft.com/office/drawing/2014/main" id="{CBEEE524-D760-46F6-AE4A-30484F72DA2C}"/>
              </a:ext>
            </a:extLst>
          </p:cNvPr>
          <p:cNvSpPr/>
          <p:nvPr/>
        </p:nvSpPr>
        <p:spPr>
          <a:xfrm>
            <a:off x="8154658" y="1303959"/>
            <a:ext cx="1857271" cy="1097280"/>
          </a:xfrm>
          <a:prstGeom prst="wedgeEllipseCallout">
            <a:avLst>
              <a:gd name="adj1" fmla="val 86619"/>
              <a:gd name="adj2" fmla="val 35327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95DF6DC0-152A-45CD-8E75-552A0EE0B529}"/>
              </a:ext>
            </a:extLst>
          </p:cNvPr>
          <p:cNvSpPr txBox="1"/>
          <p:nvPr/>
        </p:nvSpPr>
        <p:spPr>
          <a:xfrm>
            <a:off x="1363282" y="853462"/>
            <a:ext cx="10343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Write ‘we are’ or ‘we have’ in French.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Then c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hoose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the correct sentence ending.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62089EE-71F3-4F49-933A-2E2283717A73}"/>
              </a:ext>
            </a:extLst>
          </p:cNvPr>
          <p:cNvSpPr/>
          <p:nvPr/>
        </p:nvSpPr>
        <p:spPr>
          <a:xfrm>
            <a:off x="3256252" y="3749766"/>
            <a:ext cx="1892066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791675DE-2365-4AC4-9C7F-15EB6C3C87ED}"/>
              </a:ext>
            </a:extLst>
          </p:cNvPr>
          <p:cNvSpPr/>
          <p:nvPr/>
        </p:nvSpPr>
        <p:spPr>
          <a:xfrm>
            <a:off x="5804707" y="3811730"/>
            <a:ext cx="1748685" cy="3698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0DDBF8A6-9467-4BE5-BD99-3B1C874EAC14}"/>
              </a:ext>
            </a:extLst>
          </p:cNvPr>
          <p:cNvSpPr/>
          <p:nvPr/>
        </p:nvSpPr>
        <p:spPr>
          <a:xfrm>
            <a:off x="1028836" y="4244747"/>
            <a:ext cx="2105696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769E59C-E6EE-4CAD-B28B-03AEE0C3495E}"/>
              </a:ext>
            </a:extLst>
          </p:cNvPr>
          <p:cNvSpPr/>
          <p:nvPr/>
        </p:nvSpPr>
        <p:spPr>
          <a:xfrm>
            <a:off x="6651233" y="4280887"/>
            <a:ext cx="3178567" cy="34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3BD76E27-F8AD-4C22-8026-0CA9ACB59865}"/>
              </a:ext>
            </a:extLst>
          </p:cNvPr>
          <p:cNvSpPr/>
          <p:nvPr/>
        </p:nvSpPr>
        <p:spPr>
          <a:xfrm>
            <a:off x="3273965" y="4741934"/>
            <a:ext cx="1900460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F8BD889C-8620-4975-B603-4DF6731641D8}"/>
              </a:ext>
            </a:extLst>
          </p:cNvPr>
          <p:cNvSpPr/>
          <p:nvPr/>
        </p:nvSpPr>
        <p:spPr>
          <a:xfrm>
            <a:off x="8315199" y="4794881"/>
            <a:ext cx="1514602" cy="38034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C9D7B3C8-CA22-44ED-9C78-F0AA6649D9D8}"/>
              </a:ext>
            </a:extLst>
          </p:cNvPr>
          <p:cNvSpPr/>
          <p:nvPr/>
        </p:nvSpPr>
        <p:spPr>
          <a:xfrm>
            <a:off x="3345268" y="5329908"/>
            <a:ext cx="1900460" cy="37955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8E391915-B47E-468B-869A-DB2870E18F88}"/>
              </a:ext>
            </a:extLst>
          </p:cNvPr>
          <p:cNvSpPr/>
          <p:nvPr/>
        </p:nvSpPr>
        <p:spPr>
          <a:xfrm>
            <a:off x="1024638" y="5814762"/>
            <a:ext cx="2105695" cy="39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715A5279-AECD-4A08-A4B2-E4BC976D1922}"/>
              </a:ext>
            </a:extLst>
          </p:cNvPr>
          <p:cNvSpPr/>
          <p:nvPr/>
        </p:nvSpPr>
        <p:spPr>
          <a:xfrm>
            <a:off x="5777493" y="5329113"/>
            <a:ext cx="1042407" cy="3885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3342072-CC77-4619-9386-D38A0E9F1012}"/>
              </a:ext>
            </a:extLst>
          </p:cNvPr>
          <p:cNvSpPr/>
          <p:nvPr/>
        </p:nvSpPr>
        <p:spPr>
          <a:xfrm>
            <a:off x="5706858" y="5865493"/>
            <a:ext cx="2770391" cy="34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</a:t>
            </a:r>
          </a:p>
        </p:txBody>
      </p:sp>
      <p:sp>
        <p:nvSpPr>
          <p:cNvPr id="116" name="CustomShape 22">
            <a:hlinkClick r:id="" action="ppaction://noaction">
              <a:snd r:embed="rId7" name="F3_1.wav"/>
            </a:hlinkClick>
            <a:extLst>
              <a:ext uri="{FF2B5EF4-FFF2-40B4-BE49-F238E27FC236}">
                <a16:creationId xmlns:a16="http://schemas.microsoft.com/office/drawing/2014/main" id="{2BE8A9E0-1F66-428A-BD45-AC55651F9226}"/>
              </a:ext>
            </a:extLst>
          </p:cNvPr>
          <p:cNvSpPr/>
          <p:nvPr/>
        </p:nvSpPr>
        <p:spPr>
          <a:xfrm>
            <a:off x="329267" y="3218349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7" name="CustomShape 23">
            <a:hlinkClick r:id="" action="ppaction://noaction">
              <a:snd r:embed="rId8" name="F3_2.wav"/>
            </a:hlinkClick>
            <a:extLst>
              <a:ext uri="{FF2B5EF4-FFF2-40B4-BE49-F238E27FC236}">
                <a16:creationId xmlns:a16="http://schemas.microsoft.com/office/drawing/2014/main" id="{F79A7807-BF43-4EF1-A2B4-9FC8D5046162}"/>
              </a:ext>
            </a:extLst>
          </p:cNvPr>
          <p:cNvSpPr/>
          <p:nvPr/>
        </p:nvSpPr>
        <p:spPr>
          <a:xfrm>
            <a:off x="329267" y="3747560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8" name="CustomShape 24">
            <a:hlinkClick r:id="" action="ppaction://noaction">
              <a:snd r:embed="rId9" name="F3_3.wav"/>
            </a:hlinkClick>
            <a:extLst>
              <a:ext uri="{FF2B5EF4-FFF2-40B4-BE49-F238E27FC236}">
                <a16:creationId xmlns:a16="http://schemas.microsoft.com/office/drawing/2014/main" id="{8C6D3456-3790-449B-95D0-5EFA0B3C7451}"/>
              </a:ext>
            </a:extLst>
          </p:cNvPr>
          <p:cNvSpPr/>
          <p:nvPr/>
        </p:nvSpPr>
        <p:spPr>
          <a:xfrm>
            <a:off x="329267" y="4244747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9" name="CustomShape 25">
            <a:hlinkClick r:id="" action="ppaction://noaction">
              <a:snd r:embed="rId10" name="F3_4.wav"/>
            </a:hlinkClick>
            <a:extLst>
              <a:ext uri="{FF2B5EF4-FFF2-40B4-BE49-F238E27FC236}">
                <a16:creationId xmlns:a16="http://schemas.microsoft.com/office/drawing/2014/main" id="{9DC7B883-96B9-4A6B-B9AD-9CFEBD20BB33}"/>
              </a:ext>
            </a:extLst>
          </p:cNvPr>
          <p:cNvSpPr/>
          <p:nvPr/>
        </p:nvSpPr>
        <p:spPr>
          <a:xfrm>
            <a:off x="329267" y="474193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0" name="CustomShape 26">
            <a:hlinkClick r:id="" action="ppaction://noaction">
              <a:snd r:embed="rId11" name="F3_5.wav"/>
            </a:hlinkClick>
            <a:extLst>
              <a:ext uri="{FF2B5EF4-FFF2-40B4-BE49-F238E27FC236}">
                <a16:creationId xmlns:a16="http://schemas.microsoft.com/office/drawing/2014/main" id="{FD1A5CE6-AAB9-4C80-B653-6D4A3EB40394}"/>
              </a:ext>
            </a:extLst>
          </p:cNvPr>
          <p:cNvSpPr/>
          <p:nvPr/>
        </p:nvSpPr>
        <p:spPr>
          <a:xfrm>
            <a:off x="329267" y="5277964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1" name="CustomShape 27">
            <a:hlinkClick r:id="" action="ppaction://noaction">
              <a:snd r:embed="rId12" name="F3_6.wav"/>
            </a:hlinkClick>
            <a:extLst>
              <a:ext uri="{FF2B5EF4-FFF2-40B4-BE49-F238E27FC236}">
                <a16:creationId xmlns:a16="http://schemas.microsoft.com/office/drawing/2014/main" id="{8E933F7A-3196-4180-9828-7F3A681757B8}"/>
              </a:ext>
            </a:extLst>
          </p:cNvPr>
          <p:cNvSpPr/>
          <p:nvPr/>
        </p:nvSpPr>
        <p:spPr>
          <a:xfrm>
            <a:off x="329267" y="5775151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446592E-33F4-4FC0-9A4F-5AF17BC377D2}"/>
              </a:ext>
            </a:extLst>
          </p:cNvPr>
          <p:cNvSpPr txBox="1"/>
          <p:nvPr/>
        </p:nvSpPr>
        <p:spPr>
          <a:xfrm>
            <a:off x="4621461" y="199946"/>
            <a:ext cx="328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Adèle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décrit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l’école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</a:p>
        </p:txBody>
      </p:sp>
      <p:sp>
        <p:nvSpPr>
          <p:cNvPr id="123" name="CustomShape 6">
            <a:extLst>
              <a:ext uri="{FF2B5EF4-FFF2-40B4-BE49-F238E27FC236}">
                <a16:creationId xmlns:a16="http://schemas.microsoft.com/office/drawing/2014/main" id="{01F66B0D-4CF4-488E-BA80-65606AFECAA4}"/>
              </a:ext>
            </a:extLst>
          </p:cNvPr>
          <p:cNvSpPr/>
          <p:nvPr/>
        </p:nvSpPr>
        <p:spPr>
          <a:xfrm>
            <a:off x="3110180" y="137285"/>
            <a:ext cx="155707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24" name="Picture 123">
            <a:extLst>
              <a:ext uri="{FF2B5EF4-FFF2-40B4-BE49-F238E27FC236}">
                <a16:creationId xmlns:a16="http://schemas.microsoft.com/office/drawing/2014/main" id="{ED9A98CD-EB07-4FCB-96E8-C4C6B7D0077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3"/>
          <a:stretch/>
        </p:blipFill>
        <p:spPr>
          <a:xfrm flipH="1">
            <a:off x="-190712" y="412308"/>
            <a:ext cx="2165581" cy="17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5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Asking questions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19836" y="0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239395" y="757229"/>
            <a:ext cx="105156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Remember! To change a statement into a yes/no question, raise your voice at the end: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881291" y="2060744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livre.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0B90F92-B9A5-491C-8C08-4CDABB8276C7}"/>
              </a:ext>
            </a:extLst>
          </p:cNvPr>
          <p:cNvSpPr/>
          <p:nvPr/>
        </p:nvSpPr>
        <p:spPr>
          <a:xfrm>
            <a:off x="5445066" y="438041"/>
            <a:ext cx="3944757" cy="1295254"/>
          </a:xfrm>
          <a:prstGeom prst="wedgeRoundRectCallout">
            <a:avLst>
              <a:gd name="adj1" fmla="val 14125"/>
              <a:gd name="adj2" fmla="val 8138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add ‘do’, in French we just make our voice go up.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C52D42-117B-4CA4-9C53-89F4549A817E}"/>
              </a:ext>
            </a:extLst>
          </p:cNvPr>
          <p:cNvSpPr txBox="1"/>
          <p:nvPr/>
        </p:nvSpPr>
        <p:spPr>
          <a:xfrm>
            <a:off x="5886652" y="2045359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un livre 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0EF265-E13F-4C3F-98FE-D7DC9374722D}"/>
              </a:ext>
            </a:extLst>
          </p:cNvPr>
          <p:cNvSpPr txBox="1"/>
          <p:nvPr/>
        </p:nvSpPr>
        <p:spPr>
          <a:xfrm>
            <a:off x="5902170" y="2621738"/>
            <a:ext cx="559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I have a book 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F150DC-578E-4CD9-AF50-9C6A92DA86A3}"/>
              </a:ext>
            </a:extLst>
          </p:cNvPr>
          <p:cNvSpPr txBox="1"/>
          <p:nvPr/>
        </p:nvSpPr>
        <p:spPr>
          <a:xfrm>
            <a:off x="961927" y="3957721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livre.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14B3E09-DFAA-40C3-9FA3-DB5B0266C1FF}"/>
              </a:ext>
            </a:extLst>
          </p:cNvPr>
          <p:cNvSpPr txBox="1"/>
          <p:nvPr/>
        </p:nvSpPr>
        <p:spPr>
          <a:xfrm>
            <a:off x="6055854" y="3946324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Tu as un livre 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59F900-9D22-4027-A461-20584E63A3DD}"/>
              </a:ext>
            </a:extLst>
          </p:cNvPr>
          <p:cNvSpPr txBox="1"/>
          <p:nvPr/>
        </p:nvSpPr>
        <p:spPr>
          <a:xfrm>
            <a:off x="966402" y="2620387"/>
            <a:ext cx="3021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 have a book.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A3AF76E-F678-49FB-A734-D1224B7070DF}"/>
              </a:ext>
            </a:extLst>
          </p:cNvPr>
          <p:cNvSpPr txBox="1"/>
          <p:nvPr/>
        </p:nvSpPr>
        <p:spPr>
          <a:xfrm>
            <a:off x="1019961" y="4383118"/>
            <a:ext cx="348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have a book.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F35B6C2-6ABD-48F7-8A78-5B313981383B}"/>
              </a:ext>
            </a:extLst>
          </p:cNvPr>
          <p:cNvSpPr txBox="1"/>
          <p:nvPr/>
        </p:nvSpPr>
        <p:spPr>
          <a:xfrm>
            <a:off x="6096000" y="4423224"/>
            <a:ext cx="4527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have a book?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89617E-6074-4A18-9E6E-EBBA17647C5A}"/>
              </a:ext>
            </a:extLst>
          </p:cNvPr>
          <p:cNvGrpSpPr/>
          <p:nvPr/>
        </p:nvGrpSpPr>
        <p:grpSpPr>
          <a:xfrm>
            <a:off x="2801044" y="1796517"/>
            <a:ext cx="1820074" cy="1291378"/>
            <a:chOff x="2670717" y="1803514"/>
            <a:chExt cx="1820074" cy="1291378"/>
          </a:xfrm>
        </p:grpSpPr>
        <p:pic>
          <p:nvPicPr>
            <p:cNvPr id="21" name="Picture 2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408DF69-70F1-4B5D-9ED7-ADE37A14C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2670717" y="1803514"/>
              <a:ext cx="1820074" cy="129137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F48B73-5FAF-45A6-BC5F-17EAB51B1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454" y="2535042"/>
              <a:ext cx="470364" cy="36857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ED37218-F721-49D6-99ED-5C36A4BCB56C}"/>
              </a:ext>
            </a:extLst>
          </p:cNvPr>
          <p:cNvGrpSpPr/>
          <p:nvPr/>
        </p:nvGrpSpPr>
        <p:grpSpPr>
          <a:xfrm>
            <a:off x="8392267" y="1547463"/>
            <a:ext cx="2589790" cy="1547569"/>
            <a:chOff x="8200364" y="1503257"/>
            <a:chExt cx="2589790" cy="1547569"/>
          </a:xfrm>
        </p:grpSpPr>
        <p:pic>
          <p:nvPicPr>
            <p:cNvPr id="23" name="Picture 2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60B9CDD2-B126-49BF-88CB-2184B1460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3" t="9711"/>
            <a:stretch/>
          </p:blipFill>
          <p:spPr>
            <a:xfrm>
              <a:off x="8200364" y="1759448"/>
              <a:ext cx="1820074" cy="129137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4DEE9DA-F7C0-42B3-8AD5-6D7729296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7885" y="1697937"/>
              <a:ext cx="470364" cy="368575"/>
            </a:xfrm>
            <a:prstGeom prst="rect">
              <a:avLst/>
            </a:prstGeom>
          </p:spPr>
        </p:pic>
        <p:sp>
          <p:nvSpPr>
            <p:cNvPr id="3" name="Thought Bubble: Cloud 2">
              <a:extLst>
                <a:ext uri="{FF2B5EF4-FFF2-40B4-BE49-F238E27FC236}">
                  <a16:creationId xmlns:a16="http://schemas.microsoft.com/office/drawing/2014/main" id="{3275106F-EA7A-4B95-9214-F94DF716274A}"/>
                </a:ext>
              </a:extLst>
            </p:cNvPr>
            <p:cNvSpPr/>
            <p:nvPr/>
          </p:nvSpPr>
          <p:spPr>
            <a:xfrm>
              <a:off x="9402022" y="1503257"/>
              <a:ext cx="1388132" cy="770175"/>
            </a:xfrm>
            <a:prstGeom prst="cloudCallout">
              <a:avLst>
                <a:gd name="adj1" fmla="val -61781"/>
                <a:gd name="adj2" fmla="val 4324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Graphic 4" descr="Question mark">
              <a:extLst>
                <a:ext uri="{FF2B5EF4-FFF2-40B4-BE49-F238E27FC236}">
                  <a16:creationId xmlns:a16="http://schemas.microsoft.com/office/drawing/2014/main" id="{FA2D7D98-6312-48DF-B47E-116FCBD5D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96088" y="1608528"/>
              <a:ext cx="502866" cy="50286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6F170E-866B-4DBE-A3F0-D57AE432ABFF}"/>
              </a:ext>
            </a:extLst>
          </p:cNvPr>
          <p:cNvGrpSpPr/>
          <p:nvPr/>
        </p:nvGrpSpPr>
        <p:grpSpPr>
          <a:xfrm>
            <a:off x="3031469" y="3167950"/>
            <a:ext cx="1983011" cy="1393773"/>
            <a:chOff x="2532642" y="3280091"/>
            <a:chExt cx="1983011" cy="139377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9224250-D7AB-40DD-8068-7F383D84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32" y="4132390"/>
              <a:ext cx="470364" cy="368575"/>
            </a:xfrm>
            <a:prstGeom prst="rect">
              <a:avLst/>
            </a:prstGeom>
          </p:spPr>
        </p:pic>
        <p:pic>
          <p:nvPicPr>
            <p:cNvPr id="42" name="Picture 4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CC4F238C-9CCA-40E0-BF70-79746B02E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642" y="3280091"/>
              <a:ext cx="1983011" cy="139377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8AABC-E43E-4F2E-8115-035EB12FE974}"/>
              </a:ext>
            </a:extLst>
          </p:cNvPr>
          <p:cNvGrpSpPr/>
          <p:nvPr/>
        </p:nvGrpSpPr>
        <p:grpSpPr>
          <a:xfrm>
            <a:off x="8732255" y="2699889"/>
            <a:ext cx="2128070" cy="1827233"/>
            <a:chOff x="8884648" y="3037522"/>
            <a:chExt cx="2128070" cy="1827233"/>
          </a:xfrm>
        </p:grpSpPr>
        <p:pic>
          <p:nvPicPr>
            <p:cNvPr id="22" name="Picture 2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04CE477C-B639-4BEA-BEDB-08ED69564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4648" y="3470982"/>
              <a:ext cx="1983011" cy="1393773"/>
            </a:xfrm>
            <a:prstGeom prst="rect">
              <a:avLst/>
            </a:prstGeom>
          </p:spPr>
        </p:pic>
        <p:pic>
          <p:nvPicPr>
            <p:cNvPr id="30" name="Graphic 29" descr="Question mark">
              <a:extLst>
                <a:ext uri="{FF2B5EF4-FFF2-40B4-BE49-F238E27FC236}">
                  <a16:creationId xmlns:a16="http://schemas.microsoft.com/office/drawing/2014/main" id="{C08C0413-BEC9-4242-B518-7F67E8E63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503562" y="3037522"/>
              <a:ext cx="502866" cy="502866"/>
            </a:xfrm>
            <a:prstGeom prst="rect">
              <a:avLst/>
            </a:prstGeom>
          </p:spPr>
        </p:pic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77614E08-3B37-4144-9C80-1E117123275A}"/>
                </a:ext>
              </a:extLst>
            </p:cNvPr>
            <p:cNvSpPr/>
            <p:nvPr/>
          </p:nvSpPr>
          <p:spPr>
            <a:xfrm>
              <a:off x="9682323" y="3051537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3E6EEB2E-FA90-4E09-BB4E-E9F8931B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0438" y="3128115"/>
              <a:ext cx="470364" cy="368575"/>
            </a:xfrm>
            <a:prstGeom prst="rect">
              <a:avLst/>
            </a:prstGeom>
          </p:spPr>
        </p:pic>
      </p:grp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A6FD626D-4D88-4080-8EDD-A366D1B4B15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1443" y="262173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D2B368D1-7852-41C3-AC65-77E5F5175B88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5675" y="2622662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ED9D2291-44C1-4525-B388-13A2E6A755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37128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8">
            <a:extLst>
              <a:ext uri="{FF2B5EF4-FFF2-40B4-BE49-F238E27FC236}">
                <a16:creationId xmlns:a16="http://schemas.microsoft.com/office/drawing/2014/main" id="{92925BBA-12AF-4FFB-9E42-21905B3D58D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9792" y="4383118"/>
            <a:ext cx="473659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4060AA8-6B11-4CBE-86BD-1A08937BC824}"/>
              </a:ext>
            </a:extLst>
          </p:cNvPr>
          <p:cNvSpPr txBox="1"/>
          <p:nvPr/>
        </p:nvSpPr>
        <p:spPr>
          <a:xfrm>
            <a:off x="872765" y="5672436"/>
            <a:ext cx="8947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avez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des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ordinateurs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0B6DAA-5210-4DD0-AAB4-F638DEF4529C}"/>
              </a:ext>
            </a:extLst>
          </p:cNvPr>
          <p:cNvSpPr txBox="1"/>
          <p:nvPr/>
        </p:nvSpPr>
        <p:spPr>
          <a:xfrm>
            <a:off x="5966692" y="5661039"/>
            <a:ext cx="5886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ordinateurs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3F5FE20-901D-4EFA-9325-A8CCC1153B30}"/>
              </a:ext>
            </a:extLst>
          </p:cNvPr>
          <p:cNvSpPr txBox="1"/>
          <p:nvPr/>
        </p:nvSpPr>
        <p:spPr>
          <a:xfrm>
            <a:off x="930800" y="6097833"/>
            <a:ext cx="9686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You (all) have computers.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41D6549-1ADB-4A56-ADB9-C0D9B7C068BD}"/>
              </a:ext>
            </a:extLst>
          </p:cNvPr>
          <p:cNvSpPr txBox="1"/>
          <p:nvPr/>
        </p:nvSpPr>
        <p:spPr>
          <a:xfrm>
            <a:off x="6006839" y="6137939"/>
            <a:ext cx="4949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Do you (all) have computers?</a:t>
            </a:r>
          </a:p>
        </p:txBody>
      </p:sp>
      <p:pic>
        <p:nvPicPr>
          <p:cNvPr id="57" name="Google Shape;183;p8">
            <a:extLst>
              <a:ext uri="{FF2B5EF4-FFF2-40B4-BE49-F238E27FC236}">
                <a16:creationId xmlns:a16="http://schemas.microsoft.com/office/drawing/2014/main" id="{AD15D6DD-4A98-4F7D-A49A-9DC1D1F662D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47967" y="6097833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83;p8">
            <a:extLst>
              <a:ext uri="{FF2B5EF4-FFF2-40B4-BE49-F238E27FC236}">
                <a16:creationId xmlns:a16="http://schemas.microsoft.com/office/drawing/2014/main" id="{68962C94-B7A3-4116-8184-189D20DC8C8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0631" y="6097833"/>
            <a:ext cx="473659" cy="52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 descr="Shape, circle, rectangle&#10;&#10;Description automatically generated">
            <a:extLst>
              <a:ext uri="{FF2B5EF4-FFF2-40B4-BE49-F238E27FC236}">
                <a16:creationId xmlns:a16="http://schemas.microsoft.com/office/drawing/2014/main" id="{23161872-C5AF-4EF8-8E81-81C9D2B414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03" y="4988834"/>
            <a:ext cx="966568" cy="679764"/>
          </a:xfrm>
          <a:prstGeom prst="rect">
            <a:avLst/>
          </a:prstGeom>
        </p:spPr>
      </p:pic>
      <p:pic>
        <p:nvPicPr>
          <p:cNvPr id="60" name="Picture 59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AC7DD75B-FC40-42C7-8F2E-2A7A226A726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4213936" y="4953641"/>
            <a:ext cx="424921" cy="528220"/>
          </a:xfrm>
          <a:prstGeom prst="rect">
            <a:avLst/>
          </a:prstGeom>
        </p:spPr>
      </p:pic>
      <p:pic>
        <p:nvPicPr>
          <p:cNvPr id="61" name="Picture 60" descr="A picture containing text, electronics, computer, indoor&#10;&#10;Description automatically generated">
            <a:extLst>
              <a:ext uri="{FF2B5EF4-FFF2-40B4-BE49-F238E27FC236}">
                <a16:creationId xmlns:a16="http://schemas.microsoft.com/office/drawing/2014/main" id="{150B17B2-8D6E-44E7-94B5-E2069E280DD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62"/>
          <a:stretch/>
        </p:blipFill>
        <p:spPr>
          <a:xfrm>
            <a:off x="4585673" y="5084829"/>
            <a:ext cx="424921" cy="5282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CFC9A3-8908-474E-8A71-CD5DF2D19C3E}"/>
              </a:ext>
            </a:extLst>
          </p:cNvPr>
          <p:cNvGrpSpPr/>
          <p:nvPr/>
        </p:nvGrpSpPr>
        <p:grpSpPr>
          <a:xfrm>
            <a:off x="9251225" y="4571120"/>
            <a:ext cx="2379560" cy="1138638"/>
            <a:chOff x="9251225" y="4571120"/>
            <a:chExt cx="2379560" cy="1138638"/>
          </a:xfrm>
        </p:grpSpPr>
        <p:pic>
          <p:nvPicPr>
            <p:cNvPr id="54" name="Graphic 53" descr="Question mark">
              <a:extLst>
                <a:ext uri="{FF2B5EF4-FFF2-40B4-BE49-F238E27FC236}">
                  <a16:creationId xmlns:a16="http://schemas.microsoft.com/office/drawing/2014/main" id="{DE3614B1-95A4-4EBD-832D-D0CAA7EE5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127919" y="4593350"/>
              <a:ext cx="502866" cy="502866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85E5B835-95DA-4E10-8CE2-CD39758DCC1F}"/>
                </a:ext>
              </a:extLst>
            </p:cNvPr>
            <p:cNvSpPr/>
            <p:nvPr/>
          </p:nvSpPr>
          <p:spPr>
            <a:xfrm>
              <a:off x="10250599" y="4611861"/>
              <a:ext cx="1330395" cy="500665"/>
            </a:xfrm>
            <a:prstGeom prst="wedgeRoundRectCallout">
              <a:avLst>
                <a:gd name="adj1" fmla="val -44982"/>
                <a:gd name="adj2" fmla="val 82245"/>
                <a:gd name="adj3" fmla="val 1666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2" name="Picture 61" descr="Shape, circle, rectangle&#10;&#10;Description automatically generated">
              <a:extLst>
                <a:ext uri="{FF2B5EF4-FFF2-40B4-BE49-F238E27FC236}">
                  <a16:creationId xmlns:a16="http://schemas.microsoft.com/office/drawing/2014/main" id="{C854E95C-1FF7-4828-A27D-71E5F91FC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1225" y="5029994"/>
              <a:ext cx="966568" cy="679764"/>
            </a:xfrm>
            <a:prstGeom prst="rect">
              <a:avLst/>
            </a:prstGeom>
          </p:spPr>
        </p:pic>
        <p:pic>
          <p:nvPicPr>
            <p:cNvPr id="63" name="Picture 62" descr="A picture containing text, electronics, computer, indoor&#10;&#10;Description automatically generated">
              <a:extLst>
                <a:ext uri="{FF2B5EF4-FFF2-40B4-BE49-F238E27FC236}">
                  <a16:creationId xmlns:a16="http://schemas.microsoft.com/office/drawing/2014/main" id="{214DB470-4D78-4CAD-8489-4C29DC1F19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262"/>
            <a:stretch/>
          </p:blipFill>
          <p:spPr>
            <a:xfrm>
              <a:off x="10356770" y="4571120"/>
              <a:ext cx="424921" cy="528220"/>
            </a:xfrm>
            <a:prstGeom prst="rect">
              <a:avLst/>
            </a:prstGeom>
          </p:spPr>
        </p:pic>
        <p:pic>
          <p:nvPicPr>
            <p:cNvPr id="64" name="Picture 63" descr="A picture containing text, electronics, computer, indoor&#10;&#10;Description automatically generated">
              <a:extLst>
                <a:ext uri="{FF2B5EF4-FFF2-40B4-BE49-F238E27FC236}">
                  <a16:creationId xmlns:a16="http://schemas.microsoft.com/office/drawing/2014/main" id="{53D8CB42-679A-4A5D-A1F4-85196FBD5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262"/>
            <a:stretch/>
          </p:blipFill>
          <p:spPr>
            <a:xfrm>
              <a:off x="10738863" y="4571120"/>
              <a:ext cx="424921" cy="528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4" grpId="0"/>
      <p:bldP spid="28" grpId="0" animBg="1"/>
      <p:bldP spid="28" grpId="1" animBg="1"/>
      <p:bldP spid="32" grpId="0"/>
      <p:bldP spid="33" grpId="0"/>
      <p:bldP spid="35" grpId="0"/>
      <p:bldP spid="36" grpId="0"/>
      <p:bldP spid="37" grpId="0"/>
      <p:bldP spid="40" grpId="0"/>
      <p:bldP spid="41" grpId="0"/>
      <p:bldP spid="34" grpId="0"/>
      <p:bldP spid="38" grpId="0"/>
      <p:bldP spid="39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28656"/>
            <a:ext cx="3029613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455260" y="14280"/>
            <a:ext cx="3603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id="{9F610894-15E2-4E34-A65C-C5643B46A31D}"/>
              </a:ext>
            </a:extLst>
          </p:cNvPr>
          <p:cNvSpPr/>
          <p:nvPr/>
        </p:nvSpPr>
        <p:spPr>
          <a:xfrm>
            <a:off x="5047241" y="1237276"/>
            <a:ext cx="6096247" cy="993394"/>
          </a:xfrm>
          <a:prstGeom prst="roundRect">
            <a:avLst/>
          </a:prstGeom>
          <a:solidFill>
            <a:srgbClr val="FFF3FF"/>
          </a:solidFill>
          <a:ln w="127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2" name="Picture 14" descr="number 5 on dice - Clip Art Library">
            <a:extLst>
              <a:ext uri="{FF2B5EF4-FFF2-40B4-BE49-F238E27FC236}">
                <a16:creationId xmlns:a16="http://schemas.microsoft.com/office/drawing/2014/main" id="{DAF45EC3-435C-40F0-A966-851A34EE4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20" y="24537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18" descr="dice clipart six - Clip Art Library">
            <a:extLst>
              <a:ext uri="{FF2B5EF4-FFF2-40B4-BE49-F238E27FC236}">
                <a16:creationId xmlns:a16="http://schemas.microsoft.com/office/drawing/2014/main" id="{CC1E0F1F-2824-4404-9DB9-5CA632461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59990" y="247565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3B441EA6-2BBC-44E2-8992-FBC857872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79" y="244754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A620BF64-FAD8-4031-AC62-A0D84FAD4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67" y="24400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6" name="Picture 24" descr="Dice Faces Png - Clip Art Library">
            <a:extLst>
              <a:ext uri="{FF2B5EF4-FFF2-40B4-BE49-F238E27FC236}">
                <a16:creationId xmlns:a16="http://schemas.microsoft.com/office/drawing/2014/main" id="{65303893-CDBE-45BC-92D2-76C580DE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380" y="2447546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28" descr="dice face 2 png - Clip Art Library">
            <a:extLst>
              <a:ext uri="{FF2B5EF4-FFF2-40B4-BE49-F238E27FC236}">
                <a16:creationId xmlns:a16="http://schemas.microsoft.com/office/drawing/2014/main" id="{18E231ED-AE3A-40E3-B11E-44FAA9CE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990" y="245076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496CA718-5A79-467C-8AF0-09EAA5807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466" y="246056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9" name="Table 7">
            <a:extLst>
              <a:ext uri="{FF2B5EF4-FFF2-40B4-BE49-F238E27FC236}">
                <a16:creationId xmlns:a16="http://schemas.microsoft.com/office/drawing/2014/main" id="{1EE5F884-42A3-4B28-8171-E653E9B30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285168"/>
              </p:ext>
            </p:extLst>
          </p:nvPr>
        </p:nvGraphicFramePr>
        <p:xfrm>
          <a:off x="4324865" y="3384350"/>
          <a:ext cx="3318906" cy="3200400"/>
        </p:xfrm>
        <a:graphic>
          <a:graphicData uri="http://schemas.openxmlformats.org/drawingml/2006/table">
            <a:tbl>
              <a:tblPr firstRow="1" bandRow="1"/>
              <a:tblGrid>
                <a:gridCol w="55950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759406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You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Does she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He has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We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Do you (all) have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190" name="Table 7">
            <a:extLst>
              <a:ext uri="{FF2B5EF4-FFF2-40B4-BE49-F238E27FC236}">
                <a16:creationId xmlns:a16="http://schemas.microsoft.com/office/drawing/2014/main" id="{0504666A-EB71-4055-9724-A64A7F8CF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96878"/>
              </p:ext>
            </p:extLst>
          </p:nvPr>
        </p:nvGraphicFramePr>
        <p:xfrm>
          <a:off x="8062961" y="3102289"/>
          <a:ext cx="4294885" cy="3566160"/>
        </p:xfrm>
        <a:graphic>
          <a:graphicData uri="http://schemas.openxmlformats.org/drawingml/2006/table">
            <a:tbl>
              <a:tblPr firstRow="1" bandRow="1"/>
              <a:tblGrid>
                <a:gridCol w="72403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3570855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Madame Vidal as a teacher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an interesting exercise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a lesson of English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some chairs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an animal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computers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191" name="Picture 24" descr="Dice Faces Png - Clip Art Library">
            <a:extLst>
              <a:ext uri="{FF2B5EF4-FFF2-40B4-BE49-F238E27FC236}">
                <a16:creationId xmlns:a16="http://schemas.microsoft.com/office/drawing/2014/main" id="{042A0005-D7B3-479A-8453-8A474162E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057" y="244694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Box 191">
            <a:extLst>
              <a:ext uri="{FF2B5EF4-FFF2-40B4-BE49-F238E27FC236}">
                <a16:creationId xmlns:a16="http://schemas.microsoft.com/office/drawing/2014/main" id="{6BC39AF9-A838-474F-8C63-F5F5727CE174}"/>
              </a:ext>
            </a:extLst>
          </p:cNvPr>
          <p:cNvSpPr txBox="1"/>
          <p:nvPr/>
        </p:nvSpPr>
        <p:spPr>
          <a:xfrm>
            <a:off x="5165697" y="1476438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a un animal ?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AA3BFD63-EA56-4329-B27F-EF17CA101383}"/>
              </a:ext>
            </a:extLst>
          </p:cNvPr>
          <p:cNvSpPr txBox="1"/>
          <p:nvPr/>
        </p:nvSpPr>
        <p:spPr>
          <a:xfrm>
            <a:off x="4992906" y="1496692"/>
            <a:ext cx="7093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a Madame Vidal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professeure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142D9F1-598E-41A4-936B-68A60DB4E35F}"/>
              </a:ext>
            </a:extLst>
          </p:cNvPr>
          <p:cNvSpPr txBox="1"/>
          <p:nvPr/>
        </p:nvSpPr>
        <p:spPr>
          <a:xfrm>
            <a:off x="5071042" y="1482992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J’ai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d’anglais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D743447A-824D-4B48-94A6-51F4CFF5936A}"/>
              </a:ext>
            </a:extLst>
          </p:cNvPr>
          <p:cNvSpPr txBox="1"/>
          <p:nvPr/>
        </p:nvSpPr>
        <p:spPr>
          <a:xfrm>
            <a:off x="5128657" y="1483074"/>
            <a:ext cx="592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as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exercice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intéressant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64248AE1-5042-4D2D-98A4-B3D55AD6EBD4}"/>
              </a:ext>
            </a:extLst>
          </p:cNvPr>
          <p:cNvSpPr txBox="1"/>
          <p:nvPr/>
        </p:nvSpPr>
        <p:spPr>
          <a:xfrm>
            <a:off x="5116630" y="1471882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avons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chaises.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18982582-43B1-4D17-8DDA-4F1B05541D69}"/>
              </a:ext>
            </a:extLst>
          </p:cNvPr>
          <p:cNvSpPr txBox="1"/>
          <p:nvPr/>
        </p:nvSpPr>
        <p:spPr>
          <a:xfrm>
            <a:off x="5116630" y="1483122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avez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ordinateurs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?</a:t>
            </a:r>
          </a:p>
        </p:txBody>
      </p:sp>
      <p:pic>
        <p:nvPicPr>
          <p:cNvPr id="198" name="Picture 28" descr="dice face 2 png - Clip Art Library">
            <a:extLst>
              <a:ext uri="{FF2B5EF4-FFF2-40B4-BE49-F238E27FC236}">
                <a16:creationId xmlns:a16="http://schemas.microsoft.com/office/drawing/2014/main" id="{700067D9-844E-475E-9969-3EFB0E10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567" y="24674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9" name="Picture 14" descr="number 5 on dice - Clip Art Library">
            <a:extLst>
              <a:ext uri="{FF2B5EF4-FFF2-40B4-BE49-F238E27FC236}">
                <a16:creationId xmlns:a16="http://schemas.microsoft.com/office/drawing/2014/main" id="{062CC5C8-2860-46E6-BF65-0EE3178A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346" y="24674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B99068F0-623C-4FF2-9784-EE51A732A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581" y="2436874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18" descr="dice clipart six - Clip Art Library">
            <a:extLst>
              <a:ext uri="{FF2B5EF4-FFF2-40B4-BE49-F238E27FC236}">
                <a16:creationId xmlns:a16="http://schemas.microsoft.com/office/drawing/2014/main" id="{8D0DCD4B-B9CC-4220-A600-F59762EC7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70297" y="246983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3" name="TextBox 202">
            <a:extLst>
              <a:ext uri="{FF2B5EF4-FFF2-40B4-BE49-F238E27FC236}">
                <a16:creationId xmlns:a16="http://schemas.microsoft.com/office/drawing/2014/main" id="{03800C6C-3C05-4F54-B102-192624A364FE}"/>
              </a:ext>
            </a:extLst>
          </p:cNvPr>
          <p:cNvSpPr txBox="1"/>
          <p:nvPr/>
        </p:nvSpPr>
        <p:spPr>
          <a:xfrm>
            <a:off x="123171" y="759570"/>
            <a:ext cx="11345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Adèle is helping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Sanay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 practise her French.  What does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Sanaya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have to say?</a:t>
            </a:r>
          </a:p>
        </p:txBody>
      </p:sp>
      <p:sp>
        <p:nvSpPr>
          <p:cNvPr id="207" name="Title 2">
            <a:extLst>
              <a:ext uri="{FF2B5EF4-FFF2-40B4-BE49-F238E27FC236}">
                <a16:creationId xmlns:a16="http://schemas.microsoft.com/office/drawing/2014/main" id="{405A2596-58D5-495A-A7B3-067415E1894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parler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8" name="Picture 207" descr="Icon&#10;&#10;Description automatically generated">
            <a:extLst>
              <a:ext uri="{FF2B5EF4-FFF2-40B4-BE49-F238E27FC236}">
                <a16:creationId xmlns:a16="http://schemas.microsoft.com/office/drawing/2014/main" id="{C3092E7A-0A56-4F20-B037-356B7DD408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31" name="Google Shape;167;p2">
            <a:extLst>
              <a:ext uri="{FF2B5EF4-FFF2-40B4-BE49-F238E27FC236}">
                <a16:creationId xmlns:a16="http://schemas.microsoft.com/office/drawing/2014/main" id="{22C2E49C-F3EC-4D9A-A29A-7CEE1D1A9BE7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43906AA-BE8B-45BB-BC9D-F99DB610148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63"/>
          <a:stretch/>
        </p:blipFill>
        <p:spPr>
          <a:xfrm>
            <a:off x="1000682" y="1336053"/>
            <a:ext cx="965086" cy="871619"/>
          </a:xfrm>
          <a:prstGeom prst="rect">
            <a:avLst/>
          </a:prstGeom>
        </p:spPr>
      </p:pic>
      <p:sp>
        <p:nvSpPr>
          <p:cNvPr id="35" name="CustomShape 14">
            <a:extLst>
              <a:ext uri="{FF2B5EF4-FFF2-40B4-BE49-F238E27FC236}">
                <a16:creationId xmlns:a16="http://schemas.microsoft.com/office/drawing/2014/main" id="{562B13C1-8DC6-4C4D-9BDE-42CE14CB7947}"/>
              </a:ext>
            </a:extLst>
          </p:cNvPr>
          <p:cNvSpPr/>
          <p:nvPr/>
        </p:nvSpPr>
        <p:spPr>
          <a:xfrm>
            <a:off x="2668055" y="1420636"/>
            <a:ext cx="1857271" cy="1097280"/>
          </a:xfrm>
          <a:prstGeom prst="wedgeEllipseCallout">
            <a:avLst>
              <a:gd name="adj1" fmla="val -89308"/>
              <a:gd name="adj2" fmla="val -9118"/>
            </a:avLst>
          </a:prstGeom>
          <a:solidFill>
            <a:srgbClr val="36AFCE">
              <a:lumMod val="50000"/>
            </a:srgb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Bonjour, Adèle !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Ça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va</a:t>
            </a:r>
            <a:r>
              <a:rPr kumimoji="0" lang="en-GB" sz="2000" b="1" i="0" u="none" strike="noStrike" kern="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DejaVu Sans"/>
                <a:cs typeface="+mn-cs"/>
                <a:sym typeface="Arial"/>
              </a:rPr>
              <a:t> ?</a:t>
            </a:r>
            <a:endParaRPr kumimoji="0" lang="en-GB" sz="20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6" name="Picture 35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2FE12B53-DF1C-43DA-9373-A438FA523E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57" y="1327956"/>
            <a:ext cx="590949" cy="919095"/>
          </a:xfrm>
          <a:prstGeom prst="rect">
            <a:avLst/>
          </a:prstGeom>
        </p:spPr>
      </p:pic>
      <p:pic>
        <p:nvPicPr>
          <p:cNvPr id="38" name="Picture 37" descr="Shape, icon, arrow&#10;&#10;Description automatically generated">
            <a:extLst>
              <a:ext uri="{FF2B5EF4-FFF2-40B4-BE49-F238E27FC236}">
                <a16:creationId xmlns:a16="http://schemas.microsoft.com/office/drawing/2014/main" id="{8A5DDD41-B3A5-4833-8049-B989B4CFC5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48" y="2247051"/>
            <a:ext cx="1580702" cy="1542419"/>
          </a:xfrm>
          <a:prstGeom prst="rect">
            <a:avLst/>
          </a:prstGeom>
        </p:spPr>
      </p:pic>
      <p:pic>
        <p:nvPicPr>
          <p:cNvPr id="39" name="Picture 38" descr="A picture containing text, monitor, computer, indoor&#10;&#10;Description automatically generated">
            <a:hlinkClick r:id="" action="ppaction://noaction">
              <a:snd r:embed="rId13" name="s5_full conversation.wav"/>
            </a:hlinkClick>
            <a:extLst>
              <a:ext uri="{FF2B5EF4-FFF2-40B4-BE49-F238E27FC236}">
                <a16:creationId xmlns:a16="http://schemas.microsoft.com/office/drawing/2014/main" id="{4D778489-3623-4D22-95B5-8B5DAD206C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92" y="1327956"/>
            <a:ext cx="1508258" cy="9190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D6DE93-C266-4FEA-865A-665270432A8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031" y="2899614"/>
            <a:ext cx="1456294" cy="3617901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DF4903D4-6BCF-4171-85E9-F49E5AF606E9}"/>
              </a:ext>
            </a:extLst>
          </p:cNvPr>
          <p:cNvSpPr/>
          <p:nvPr/>
        </p:nvSpPr>
        <p:spPr>
          <a:xfrm>
            <a:off x="4414559" y="3746362"/>
            <a:ext cx="3944757" cy="1579520"/>
          </a:xfrm>
          <a:prstGeom prst="wedgeRoundRectCallout">
            <a:avLst>
              <a:gd name="adj1" fmla="val 63885"/>
              <a:gd name="adj2" fmla="val 3275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English, we say an English lesson. In French it’s ‘un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cours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d’anglais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’ (a lesson of English).</a:t>
            </a:r>
            <a:endParaRPr kumimoji="0" lang="en-GB" sz="24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8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92" grpId="0"/>
      <p:bldP spid="192" grpId="1"/>
      <p:bldP spid="193" grpId="0"/>
      <p:bldP spid="193" grpId="1"/>
      <p:bldP spid="194" grpId="0"/>
      <p:bldP spid="194" grpId="1"/>
      <p:bldP spid="195" grpId="0"/>
      <p:bldP spid="195" grpId="1"/>
      <p:bldP spid="196" grpId="0"/>
      <p:bldP spid="196" grpId="1"/>
      <p:bldP spid="197" grpId="0"/>
      <p:bldP spid="197" grpId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Free Space PNG Transparent Images, Download Free Clip Art, Free ...">
            <a:extLst>
              <a:ext uri="{FF2B5EF4-FFF2-40B4-BE49-F238E27FC236}">
                <a16:creationId xmlns:a16="http://schemas.microsoft.com/office/drawing/2014/main" id="{6D84350C-4683-40EF-A5E1-1E4B2A6D1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1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460571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up 4: </a:t>
            </a:r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Écris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 en </a:t>
            </a:r>
            <a:r>
              <a:rPr lang="es-AR" sz="3200" b="1" dirty="0" err="1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anglais</a:t>
            </a:r>
            <a:r>
              <a:rPr lang="es-AR" sz="32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Título 1">
            <a:extLst>
              <a:ext uri="{FF2B5EF4-FFF2-40B4-BE49-F238E27FC236}">
                <a16:creationId xmlns:a16="http://schemas.microsoft.com/office/drawing/2014/main" id="{32702ADB-D6D3-4263-9DB4-2DCC4E65845D}"/>
              </a:ext>
            </a:extLst>
          </p:cNvPr>
          <p:cNvSpPr txBox="1">
            <a:spLocks/>
          </p:cNvSpPr>
          <p:nvPr/>
        </p:nvSpPr>
        <p:spPr>
          <a:xfrm>
            <a:off x="123171" y="704821"/>
            <a:ext cx="10788669" cy="4784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r>
              <a:rPr lang="es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b="1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tion</a:t>
            </a:r>
            <a:r>
              <a:rPr lang="en-GB" sz="20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 ! </a:t>
            </a: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They disappear fast! Then try to say the French for all the words on your list.  </a:t>
            </a:r>
            <a:endParaRPr lang="es-GB" sz="2000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4" name="Picture 4" descr="Outer space Clip art - Planet png download - 500*500 - Free ...">
            <a:extLst>
              <a:ext uri="{FF2B5EF4-FFF2-40B4-BE49-F238E27FC236}">
                <a16:creationId xmlns:a16="http://schemas.microsoft.com/office/drawing/2014/main" id="{594F24A2-2B54-4BC4-AC81-9F0696FC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348" y="1941534"/>
            <a:ext cx="1706323" cy="18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Grupo 9">
            <a:extLst>
              <a:ext uri="{FF2B5EF4-FFF2-40B4-BE49-F238E27FC236}">
                <a16:creationId xmlns:a16="http://schemas.microsoft.com/office/drawing/2014/main" id="{B6645BA4-6E8B-4764-A39A-7B933F986A3B}"/>
              </a:ext>
            </a:extLst>
          </p:cNvPr>
          <p:cNvGrpSpPr/>
          <p:nvPr/>
        </p:nvGrpSpPr>
        <p:grpSpPr>
          <a:xfrm>
            <a:off x="-4590993" y="3306591"/>
            <a:ext cx="3451616" cy="1941534"/>
            <a:chOff x="314152" y="1246340"/>
            <a:chExt cx="3451616" cy="1941534"/>
          </a:xfrm>
        </p:grpSpPr>
        <p:pic>
          <p:nvPicPr>
            <p:cNvPr id="96" name="Picture 6" descr="clip art space ship - Clip Art Library">
              <a:extLst>
                <a:ext uri="{FF2B5EF4-FFF2-40B4-BE49-F238E27FC236}">
                  <a16:creationId xmlns:a16="http://schemas.microsoft.com/office/drawing/2014/main" id="{DD55B973-CCD6-4A96-BF29-EF4649066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63" b="99815" l="2760" r="96250">
                          <a14:foregroundMark x1="64844" y1="2963" x2="61458" y2="21759"/>
                          <a14:foregroundMark x1="46458" y1="38333" x2="20885" y2="46667"/>
                          <a14:foregroundMark x1="20885" y1="46667" x2="7187" y2="44815"/>
                          <a14:foregroundMark x1="7187" y1="44815" x2="9323" y2="50926"/>
                          <a14:foregroundMark x1="9323" y1="50926" x2="10573" y2="52407"/>
                          <a14:foregroundMark x1="69427" y1="57870" x2="82813" y2="85463"/>
                          <a14:foregroundMark x1="82813" y1="85463" x2="96250" y2="99907"/>
                          <a14:foregroundMark x1="64427" y1="56759" x2="60000" y2="56204"/>
                          <a14:foregroundMark x1="60000" y1="56204" x2="42865" y2="47685"/>
                          <a14:foregroundMark x1="42865" y1="47685" x2="42865" y2="47685"/>
                          <a14:foregroundMark x1="8750" y1="47130" x2="5052" y2="44167"/>
                          <a14:foregroundMark x1="5052" y1="44167" x2="2760" y2="40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152" y="1246340"/>
              <a:ext cx="3451616" cy="1941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CuadroTexto 8">
              <a:extLst>
                <a:ext uri="{FF2B5EF4-FFF2-40B4-BE49-F238E27FC236}">
                  <a16:creationId xmlns:a16="http://schemas.microsoft.com/office/drawing/2014/main" id="{4F274E7E-9DD3-4BAF-9389-C24E8B924F20}"/>
                </a:ext>
              </a:extLst>
            </p:cNvPr>
            <p:cNvSpPr txBox="1"/>
            <p:nvPr/>
          </p:nvSpPr>
          <p:spPr>
            <a:xfrm rot="1225975">
              <a:off x="942917" y="2262466"/>
              <a:ext cx="18934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nous </a:t>
              </a:r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avons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98" name="Grupo 10">
            <a:extLst>
              <a:ext uri="{FF2B5EF4-FFF2-40B4-BE49-F238E27FC236}">
                <a16:creationId xmlns:a16="http://schemas.microsoft.com/office/drawing/2014/main" id="{5A0AB371-1D2E-418B-96FB-09A9E4A988AF}"/>
              </a:ext>
            </a:extLst>
          </p:cNvPr>
          <p:cNvGrpSpPr/>
          <p:nvPr/>
        </p:nvGrpSpPr>
        <p:grpSpPr>
          <a:xfrm>
            <a:off x="669239" y="7691618"/>
            <a:ext cx="2329520" cy="2329520"/>
            <a:chOff x="1354914" y="4120537"/>
            <a:chExt cx="2329520" cy="2329520"/>
          </a:xfrm>
        </p:grpSpPr>
        <p:pic>
          <p:nvPicPr>
            <p:cNvPr id="99" name="Picture 8" descr="spaceship clipart - Clip Art Library">
              <a:extLst>
                <a:ext uri="{FF2B5EF4-FFF2-40B4-BE49-F238E27FC236}">
                  <a16:creationId xmlns:a16="http://schemas.microsoft.com/office/drawing/2014/main" id="{0C10A17C-1ECD-4FDD-BB7D-F4A317FC9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21248">
              <a:off x="1354914" y="4120537"/>
              <a:ext cx="2329520" cy="2329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CuadroTexto 14">
              <a:extLst>
                <a:ext uri="{FF2B5EF4-FFF2-40B4-BE49-F238E27FC236}">
                  <a16:creationId xmlns:a16="http://schemas.microsoft.com/office/drawing/2014/main" id="{785C8C37-84FE-4FD2-93BF-21EB1FF7E5E2}"/>
                </a:ext>
              </a:extLst>
            </p:cNvPr>
            <p:cNvSpPr txBox="1"/>
            <p:nvPr/>
          </p:nvSpPr>
          <p:spPr>
            <a:xfrm rot="19097863">
              <a:off x="1880718" y="5175629"/>
              <a:ext cx="1277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l’enfant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01" name="Grupo 11">
            <a:extLst>
              <a:ext uri="{FF2B5EF4-FFF2-40B4-BE49-F238E27FC236}">
                <a16:creationId xmlns:a16="http://schemas.microsoft.com/office/drawing/2014/main" id="{2354AE01-4E1B-4E0D-9DD3-E78EA2443DD0}"/>
              </a:ext>
            </a:extLst>
          </p:cNvPr>
          <p:cNvGrpSpPr/>
          <p:nvPr/>
        </p:nvGrpSpPr>
        <p:grpSpPr>
          <a:xfrm>
            <a:off x="11802191" y="7814219"/>
            <a:ext cx="2696409" cy="2754456"/>
            <a:chOff x="7431107" y="3333730"/>
            <a:chExt cx="2696409" cy="2754456"/>
          </a:xfrm>
        </p:grpSpPr>
        <p:pic>
          <p:nvPicPr>
            <p:cNvPr id="102" name="Picture 10" descr="rocket clipart - Clip Art Library">
              <a:extLst>
                <a:ext uri="{FF2B5EF4-FFF2-40B4-BE49-F238E27FC236}">
                  <a16:creationId xmlns:a16="http://schemas.microsoft.com/office/drawing/2014/main" id="{EB76B486-7234-4D41-9F4B-0ECA1B66BB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995170">
              <a:off x="7402084" y="3362753"/>
              <a:ext cx="2754456" cy="2696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CuadroTexto 17">
              <a:extLst>
                <a:ext uri="{FF2B5EF4-FFF2-40B4-BE49-F238E27FC236}">
                  <a16:creationId xmlns:a16="http://schemas.microsoft.com/office/drawing/2014/main" id="{73C48D45-3970-4B3B-93F4-DB11A54BF485}"/>
                </a:ext>
              </a:extLst>
            </p:cNvPr>
            <p:cNvSpPr txBox="1"/>
            <p:nvPr/>
          </p:nvSpPr>
          <p:spPr>
            <a:xfrm rot="2003173">
              <a:off x="8357894" y="4568779"/>
              <a:ext cx="8322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où</a:t>
              </a:r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 ?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04" name="Grupo 12">
            <a:extLst>
              <a:ext uri="{FF2B5EF4-FFF2-40B4-BE49-F238E27FC236}">
                <a16:creationId xmlns:a16="http://schemas.microsoft.com/office/drawing/2014/main" id="{0A5A1201-C9C3-4ED7-8DA6-BE169EC9B748}"/>
              </a:ext>
            </a:extLst>
          </p:cNvPr>
          <p:cNvGrpSpPr/>
          <p:nvPr/>
        </p:nvGrpSpPr>
        <p:grpSpPr>
          <a:xfrm>
            <a:off x="5227215" y="-3609381"/>
            <a:ext cx="1721946" cy="2983080"/>
            <a:chOff x="4828962" y="1732777"/>
            <a:chExt cx="1721946" cy="2983080"/>
          </a:xfrm>
        </p:grpSpPr>
        <p:pic>
          <p:nvPicPr>
            <p:cNvPr id="105" name="Picture 12" descr="rocket clipart - Clip Art Library">
              <a:extLst>
                <a:ext uri="{FF2B5EF4-FFF2-40B4-BE49-F238E27FC236}">
                  <a16:creationId xmlns:a16="http://schemas.microsoft.com/office/drawing/2014/main" id="{8D4833D8-172D-4813-AA8F-FAA4D933D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844586" y="1732777"/>
              <a:ext cx="1706322" cy="2983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CuadroTexto 21">
              <a:extLst>
                <a:ext uri="{FF2B5EF4-FFF2-40B4-BE49-F238E27FC236}">
                  <a16:creationId xmlns:a16="http://schemas.microsoft.com/office/drawing/2014/main" id="{CFF7E95F-26A1-4443-A1F4-EF5A82115F95}"/>
                </a:ext>
              </a:extLst>
            </p:cNvPr>
            <p:cNvSpPr txBox="1"/>
            <p:nvPr/>
          </p:nvSpPr>
          <p:spPr>
            <a:xfrm>
              <a:off x="4828962" y="2762652"/>
              <a:ext cx="17219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combien</a:t>
              </a:r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 ?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07" name="Grupo 13">
            <a:extLst>
              <a:ext uri="{FF2B5EF4-FFF2-40B4-BE49-F238E27FC236}">
                <a16:creationId xmlns:a16="http://schemas.microsoft.com/office/drawing/2014/main" id="{9CE21759-D884-4EEB-A582-122FA1F5A067}"/>
              </a:ext>
            </a:extLst>
          </p:cNvPr>
          <p:cNvGrpSpPr/>
          <p:nvPr/>
        </p:nvGrpSpPr>
        <p:grpSpPr>
          <a:xfrm>
            <a:off x="-2403705" y="7019364"/>
            <a:ext cx="3158386" cy="2746423"/>
            <a:chOff x="-2107068" y="3954582"/>
            <a:chExt cx="3158386" cy="2746423"/>
          </a:xfrm>
        </p:grpSpPr>
        <p:pic>
          <p:nvPicPr>
            <p:cNvPr id="108" name="Picture 16" descr="Rocket Ignition Propulsion Spaceship Speed Launch Transparent ...">
              <a:extLst>
                <a:ext uri="{FF2B5EF4-FFF2-40B4-BE49-F238E27FC236}">
                  <a16:creationId xmlns:a16="http://schemas.microsoft.com/office/drawing/2014/main" id="{45985E6D-AB07-4D24-9850-DFE161A04D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875" b="90000" l="10000" r="90000">
                          <a14:foregroundMark x1="73696" y1="30000" x2="76739" y2="20500"/>
                          <a14:foregroundMark x1="76739" y1="20500" x2="75109" y2="13375"/>
                          <a14:foregroundMark x1="75109" y1="13375" x2="63152" y2="19625"/>
                          <a14:foregroundMark x1="63152" y1="19625" x2="61304" y2="22125"/>
                          <a14:foregroundMark x1="78478" y1="7000" x2="71196" y2="9875"/>
                          <a14:foregroundMark x1="71196" y1="9875" x2="61522" y2="18250"/>
                          <a14:foregroundMark x1="78804" y1="7250" x2="73261" y2="5875"/>
                          <a14:foregroundMark x1="67500" y1="28875" x2="67717" y2="34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07068" y="3954582"/>
              <a:ext cx="3158386" cy="2746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CuadroTexto 24">
              <a:extLst>
                <a:ext uri="{FF2B5EF4-FFF2-40B4-BE49-F238E27FC236}">
                  <a16:creationId xmlns:a16="http://schemas.microsoft.com/office/drawing/2014/main" id="{6744FAA4-849D-4635-BD2C-BA7C0A0786AB}"/>
                </a:ext>
              </a:extLst>
            </p:cNvPr>
            <p:cNvSpPr txBox="1"/>
            <p:nvPr/>
          </p:nvSpPr>
          <p:spPr>
            <a:xfrm rot="18524531">
              <a:off x="-928144" y="5145074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faux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10" name="Grupo 15">
            <a:extLst>
              <a:ext uri="{FF2B5EF4-FFF2-40B4-BE49-F238E27FC236}">
                <a16:creationId xmlns:a16="http://schemas.microsoft.com/office/drawing/2014/main" id="{BE9115C1-0654-48A4-A640-BB48B05ED744}"/>
              </a:ext>
            </a:extLst>
          </p:cNvPr>
          <p:cNvGrpSpPr/>
          <p:nvPr/>
        </p:nvGrpSpPr>
        <p:grpSpPr>
          <a:xfrm>
            <a:off x="13116313" y="3165376"/>
            <a:ext cx="4140594" cy="2157048"/>
            <a:chOff x="11265829" y="2794695"/>
            <a:chExt cx="4140594" cy="2157048"/>
          </a:xfrm>
        </p:grpSpPr>
        <p:pic>
          <p:nvPicPr>
            <p:cNvPr id="111" name="Picture 18" descr="clip art - Clip Art Library">
              <a:extLst>
                <a:ext uri="{FF2B5EF4-FFF2-40B4-BE49-F238E27FC236}">
                  <a16:creationId xmlns:a16="http://schemas.microsoft.com/office/drawing/2014/main" id="{8DBCEE76-14AC-4F96-A45F-F274503AB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696" b="90000" l="9627" r="97250">
                          <a14:foregroundMark x1="56974" y1="49565" x2="60314" y2="31739"/>
                          <a14:foregroundMark x1="60314" y1="31739" x2="68959" y2="19565"/>
                          <a14:foregroundMark x1="68959" y1="19565" x2="77603" y2="16087"/>
                          <a14:foregroundMark x1="77603" y1="16087" x2="81925" y2="41739"/>
                          <a14:foregroundMark x1="69745" y1="29565" x2="73281" y2="30000"/>
                          <a14:foregroundMark x1="73084" y1="47826" x2="76424" y2="45217"/>
                          <a14:foregroundMark x1="63065" y1="25652" x2="70138" y2="12174"/>
                          <a14:foregroundMark x1="70138" y1="12174" x2="75442" y2="12174"/>
                          <a14:foregroundMark x1="87033" y1="78696" x2="93517" y2="64348"/>
                          <a14:foregroundMark x1="93517" y1="64348" x2="88998" y2="46087"/>
                          <a14:foregroundMark x1="88998" y1="46087" x2="85462" y2="44783"/>
                          <a14:foregroundMark x1="97250" y1="60870" x2="96857" y2="55652"/>
                          <a14:foregroundMark x1="62672" y1="16957" x2="68959" y2="5652"/>
                          <a14:foregroundMark x1="68959" y1="5652" x2="77996" y2="8696"/>
                          <a14:foregroundMark x1="77996" y1="8696" x2="78389" y2="9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265829" y="2794695"/>
              <a:ext cx="4140594" cy="2157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CuadroTexto 27">
              <a:extLst>
                <a:ext uri="{FF2B5EF4-FFF2-40B4-BE49-F238E27FC236}">
                  <a16:creationId xmlns:a16="http://schemas.microsoft.com/office/drawing/2014/main" id="{16F6FAAD-29B0-450D-9615-668D25D8EC82}"/>
                </a:ext>
              </a:extLst>
            </p:cNvPr>
            <p:cNvSpPr txBox="1"/>
            <p:nvPr/>
          </p:nvSpPr>
          <p:spPr>
            <a:xfrm>
              <a:off x="12040085" y="3873219"/>
              <a:ext cx="12602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ils</a:t>
              </a:r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sont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13" name="Grupo 16">
            <a:extLst>
              <a:ext uri="{FF2B5EF4-FFF2-40B4-BE49-F238E27FC236}">
                <a16:creationId xmlns:a16="http://schemas.microsoft.com/office/drawing/2014/main" id="{C20525D3-7445-426A-8786-1FA7CEF79013}"/>
              </a:ext>
            </a:extLst>
          </p:cNvPr>
          <p:cNvGrpSpPr/>
          <p:nvPr/>
        </p:nvGrpSpPr>
        <p:grpSpPr>
          <a:xfrm>
            <a:off x="13364347" y="304839"/>
            <a:ext cx="3362040" cy="2224539"/>
            <a:chOff x="11824570" y="453063"/>
            <a:chExt cx="3362040" cy="2224539"/>
          </a:xfrm>
        </p:grpSpPr>
        <p:pic>
          <p:nvPicPr>
            <p:cNvPr id="114" name="Picture 20" descr="cartoon alien spaceship png - Clip Art Library">
              <a:extLst>
                <a:ext uri="{FF2B5EF4-FFF2-40B4-BE49-F238E27FC236}">
                  <a16:creationId xmlns:a16="http://schemas.microsoft.com/office/drawing/2014/main" id="{846EDE0D-B25B-484A-B8EE-99159FD5E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15" b="89982" l="9767" r="90233">
                          <a14:foregroundMark x1="58488" y1="9666" x2="45465" y2="10018"/>
                          <a14:foregroundMark x1="89884" y1="40773" x2="90233" y2="47452"/>
                          <a14:foregroundMark x1="74186" y1="82953" x2="76512" y2="89279"/>
                          <a14:foregroundMark x1="76512" y1="89279" x2="76744" y2="89631"/>
                          <a14:foregroundMark x1="29186" y1="82250" x2="28488" y2="90158"/>
                          <a14:foregroundMark x1="10349" y1="49385" x2="9767" y2="42179"/>
                          <a14:foregroundMark x1="9767" y1="42179" x2="10233" y2="405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24570" y="453063"/>
              <a:ext cx="3362040" cy="2224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" name="CuadroTexto 30">
              <a:extLst>
                <a:ext uri="{FF2B5EF4-FFF2-40B4-BE49-F238E27FC236}">
                  <a16:creationId xmlns:a16="http://schemas.microsoft.com/office/drawing/2014/main" id="{D4ED24C2-64D4-4F7C-A6ED-7CBF2B10FFDF}"/>
                </a:ext>
              </a:extLst>
            </p:cNvPr>
            <p:cNvSpPr txBox="1"/>
            <p:nvPr/>
          </p:nvSpPr>
          <p:spPr>
            <a:xfrm>
              <a:off x="12933157" y="1394854"/>
              <a:ext cx="18261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comment ?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16" name="Grupo 18">
            <a:extLst>
              <a:ext uri="{FF2B5EF4-FFF2-40B4-BE49-F238E27FC236}">
                <a16:creationId xmlns:a16="http://schemas.microsoft.com/office/drawing/2014/main" id="{0B0AC1EF-9C65-474A-897F-AEF5A567B608}"/>
              </a:ext>
            </a:extLst>
          </p:cNvPr>
          <p:cNvGrpSpPr/>
          <p:nvPr/>
        </p:nvGrpSpPr>
        <p:grpSpPr>
          <a:xfrm>
            <a:off x="13739564" y="-2555045"/>
            <a:ext cx="3080107" cy="2882036"/>
            <a:chOff x="10018761" y="4790268"/>
            <a:chExt cx="3080107" cy="2882036"/>
          </a:xfrm>
        </p:grpSpPr>
        <p:pic>
          <p:nvPicPr>
            <p:cNvPr id="117" name="Picture 22" descr="rocket ship clipart - Clip Art Library">
              <a:extLst>
                <a:ext uri="{FF2B5EF4-FFF2-40B4-BE49-F238E27FC236}">
                  <a16:creationId xmlns:a16="http://schemas.microsoft.com/office/drawing/2014/main" id="{7FD2D964-8017-4B44-A311-87C3BE6215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14997">
              <a:off x="10106754" y="4790268"/>
              <a:ext cx="2992114" cy="2882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CuadroTexto 33">
              <a:extLst>
                <a:ext uri="{FF2B5EF4-FFF2-40B4-BE49-F238E27FC236}">
                  <a16:creationId xmlns:a16="http://schemas.microsoft.com/office/drawing/2014/main" id="{8C8AB8A5-07C0-4825-AE39-434B07AB49FD}"/>
                </a:ext>
              </a:extLst>
            </p:cNvPr>
            <p:cNvSpPr txBox="1"/>
            <p:nvPr/>
          </p:nvSpPr>
          <p:spPr>
            <a:xfrm rot="19869708">
              <a:off x="10018761" y="6418037"/>
              <a:ext cx="16562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vous</a:t>
              </a:r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 </a:t>
              </a:r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avez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19" name="Grupo 19">
            <a:extLst>
              <a:ext uri="{FF2B5EF4-FFF2-40B4-BE49-F238E27FC236}">
                <a16:creationId xmlns:a16="http://schemas.microsoft.com/office/drawing/2014/main" id="{A2E9D29E-B2CE-4CF1-A2BE-CB78C5B8570E}"/>
              </a:ext>
            </a:extLst>
          </p:cNvPr>
          <p:cNvGrpSpPr/>
          <p:nvPr/>
        </p:nvGrpSpPr>
        <p:grpSpPr>
          <a:xfrm>
            <a:off x="12192424" y="5645409"/>
            <a:ext cx="3213999" cy="2410499"/>
            <a:chOff x="1267606" y="1544083"/>
            <a:chExt cx="3213999" cy="2410499"/>
          </a:xfrm>
        </p:grpSpPr>
        <p:pic>
          <p:nvPicPr>
            <p:cNvPr id="120" name="Picture 24" descr="Free Spaceship Png Images, Download Free Clip Art, Free Clip Art ...">
              <a:extLst>
                <a:ext uri="{FF2B5EF4-FFF2-40B4-BE49-F238E27FC236}">
                  <a16:creationId xmlns:a16="http://schemas.microsoft.com/office/drawing/2014/main" id="{3DDE290E-F79F-45A3-A96E-A9B6E50C9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606" y="1544083"/>
              <a:ext cx="3213999" cy="241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1" name="CuadroTexto 36">
              <a:extLst>
                <a:ext uri="{FF2B5EF4-FFF2-40B4-BE49-F238E27FC236}">
                  <a16:creationId xmlns:a16="http://schemas.microsoft.com/office/drawing/2014/main" id="{B2408F3F-8BDA-42F2-9D06-257F3820F2F0}"/>
                </a:ext>
              </a:extLst>
            </p:cNvPr>
            <p:cNvSpPr txBox="1"/>
            <p:nvPr/>
          </p:nvSpPr>
          <p:spPr>
            <a:xfrm>
              <a:off x="2225578" y="2852940"/>
              <a:ext cx="13644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>
                  <a:solidFill>
                    <a:schemeClr val="bg1"/>
                  </a:solidFill>
                  <a:highlight>
                    <a:srgbClr val="203864"/>
                  </a:highlight>
                </a:rPr>
                <a:t>le </a:t>
              </a:r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cours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22" name="Grupo 20">
            <a:extLst>
              <a:ext uri="{FF2B5EF4-FFF2-40B4-BE49-F238E27FC236}">
                <a16:creationId xmlns:a16="http://schemas.microsoft.com/office/drawing/2014/main" id="{17643344-240D-4F7A-9701-CCB46D54B8B9}"/>
              </a:ext>
            </a:extLst>
          </p:cNvPr>
          <p:cNvGrpSpPr/>
          <p:nvPr/>
        </p:nvGrpSpPr>
        <p:grpSpPr>
          <a:xfrm>
            <a:off x="7671927" y="7603602"/>
            <a:ext cx="3434096" cy="2206407"/>
            <a:chOff x="4269623" y="5406461"/>
            <a:chExt cx="3434096" cy="2206407"/>
          </a:xfrm>
        </p:grpSpPr>
        <p:pic>
          <p:nvPicPr>
            <p:cNvPr id="123" name="Picture 26" descr="Free Alien Spaceship Png, Download Free Clip Art, Free Clip Art on ...">
              <a:extLst>
                <a:ext uri="{FF2B5EF4-FFF2-40B4-BE49-F238E27FC236}">
                  <a16:creationId xmlns:a16="http://schemas.microsoft.com/office/drawing/2014/main" id="{2C3ED1CE-3A97-452B-B050-62DC1C0DF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9623" y="5406461"/>
              <a:ext cx="3434096" cy="220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4" name="CuadroTexto 39">
              <a:extLst>
                <a:ext uri="{FF2B5EF4-FFF2-40B4-BE49-F238E27FC236}">
                  <a16:creationId xmlns:a16="http://schemas.microsoft.com/office/drawing/2014/main" id="{8032A7F3-8AD1-4352-B475-24815751E92D}"/>
                </a:ext>
              </a:extLst>
            </p:cNvPr>
            <p:cNvSpPr txBox="1"/>
            <p:nvPr/>
          </p:nvSpPr>
          <p:spPr>
            <a:xfrm>
              <a:off x="5638623" y="6259384"/>
              <a:ext cx="5261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ici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25" name="Grupo 22">
            <a:extLst>
              <a:ext uri="{FF2B5EF4-FFF2-40B4-BE49-F238E27FC236}">
                <a16:creationId xmlns:a16="http://schemas.microsoft.com/office/drawing/2014/main" id="{31D28214-FF3D-4A0C-85FC-DE610571E2FB}"/>
              </a:ext>
            </a:extLst>
          </p:cNvPr>
          <p:cNvGrpSpPr/>
          <p:nvPr/>
        </p:nvGrpSpPr>
        <p:grpSpPr>
          <a:xfrm>
            <a:off x="-4574651" y="5820940"/>
            <a:ext cx="3295102" cy="2059439"/>
            <a:chOff x="173316" y="6289479"/>
            <a:chExt cx="3295102" cy="2059439"/>
          </a:xfrm>
        </p:grpSpPr>
        <p:pic>
          <p:nvPicPr>
            <p:cNvPr id="126" name="Picture 28" descr="rocket ship name tag - Clip Art Library">
              <a:extLst>
                <a:ext uri="{FF2B5EF4-FFF2-40B4-BE49-F238E27FC236}">
                  <a16:creationId xmlns:a16="http://schemas.microsoft.com/office/drawing/2014/main" id="{BD61FD08-AA96-4194-9B69-3FCC35A46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" y="6289479"/>
              <a:ext cx="3295102" cy="2059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7" name="CuadroTexto 42">
              <a:extLst>
                <a:ext uri="{FF2B5EF4-FFF2-40B4-BE49-F238E27FC236}">
                  <a16:creationId xmlns:a16="http://schemas.microsoft.com/office/drawing/2014/main" id="{4C547A5A-6532-4C77-B645-DD88FD543F3A}"/>
                </a:ext>
              </a:extLst>
            </p:cNvPr>
            <p:cNvSpPr txBox="1"/>
            <p:nvPr/>
          </p:nvSpPr>
          <p:spPr>
            <a:xfrm rot="20996347">
              <a:off x="1611330" y="6790961"/>
              <a:ext cx="1296616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vrai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  <p:grpSp>
        <p:nvGrpSpPr>
          <p:cNvPr id="128" name="Grupo 23">
            <a:extLst>
              <a:ext uri="{FF2B5EF4-FFF2-40B4-BE49-F238E27FC236}">
                <a16:creationId xmlns:a16="http://schemas.microsoft.com/office/drawing/2014/main" id="{81630494-8D21-4389-A4A1-C1CC4A88DC2B}"/>
              </a:ext>
            </a:extLst>
          </p:cNvPr>
          <p:cNvGrpSpPr/>
          <p:nvPr/>
        </p:nvGrpSpPr>
        <p:grpSpPr>
          <a:xfrm>
            <a:off x="-4148100" y="-166383"/>
            <a:ext cx="3451616" cy="2963232"/>
            <a:chOff x="4608601" y="5056761"/>
            <a:chExt cx="3451616" cy="2963232"/>
          </a:xfrm>
        </p:grpSpPr>
        <p:pic>
          <p:nvPicPr>
            <p:cNvPr id="129" name="Picture 30" descr="cartoon spaceship and astronaut - Clip Art Library">
              <a:extLst>
                <a:ext uri="{FF2B5EF4-FFF2-40B4-BE49-F238E27FC236}">
                  <a16:creationId xmlns:a16="http://schemas.microsoft.com/office/drawing/2014/main" id="{A6034515-D935-4DAF-8DEB-FB26883207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5477">
              <a:off x="4608601" y="5056761"/>
              <a:ext cx="3451616" cy="2963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" name="CuadroTexto 48">
              <a:extLst>
                <a:ext uri="{FF2B5EF4-FFF2-40B4-BE49-F238E27FC236}">
                  <a16:creationId xmlns:a16="http://schemas.microsoft.com/office/drawing/2014/main" id="{FA63C11E-E831-4A81-9683-09666D402C6B}"/>
                </a:ext>
              </a:extLst>
            </p:cNvPr>
            <p:cNvSpPr txBox="1"/>
            <p:nvPr/>
          </p:nvSpPr>
          <p:spPr>
            <a:xfrm rot="19649130">
              <a:off x="6161486" y="6587513"/>
              <a:ext cx="1613631" cy="461665"/>
            </a:xfrm>
            <a:prstGeom prst="rect">
              <a:avLst/>
            </a:prstGeom>
            <a:solidFill>
              <a:srgbClr val="20386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>
                  <a:solidFill>
                    <a:schemeClr val="bg1"/>
                  </a:solidFill>
                  <a:highlight>
                    <a:srgbClr val="203864"/>
                  </a:highlight>
                </a:rPr>
                <a:t>l’exercice</a:t>
              </a:r>
              <a:endParaRPr lang="es-GB" sz="2400" b="1" dirty="0">
                <a:solidFill>
                  <a:schemeClr val="bg1"/>
                </a:solidFill>
                <a:highlight>
                  <a:srgbClr val="203864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9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49 0.09699 C 0.25873 0.11181 0.3961 0.12639 0.52683 0.11134 C 0.65756 0.0963 0.78894 0.15232 0.90586 0.00695 C 1.02279 -0.13842 1.12552 -0.44954 1.22813 -0.76065 " pathEditMode="relative" ptsTypes="AAAA">
                                      <p:cBhvr>
                                        <p:cTn id="6" dur="8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C -0.17761 -0.14953 -0.35508 -0.29861 -0.44571 -0.4125 C -0.53633 -0.52592 -0.58099 -0.62037 -0.54375 -0.68171 C -0.50677 -0.74351 -0.18086 -0.65277 -0.22279 -0.78078 C -0.26498 -0.90902 -0.53034 -1.18009 -0.79558 -1.45046 " pathEditMode="relative" rAng="0" ptsTypes="AAAAA">
                                      <p:cBhvr>
                                        <p:cTn id="10" dur="8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9" y="-7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61 0.14908 C -0.33321 0.26829 -0.51433 0.3875 -0.5905 0.49861 C -0.66719 0.60972 -0.5418 0.75625 -0.6129 0.81574 C -0.68451 0.87523 -0.89779 0.77732 -1.02032 0.85533 C -1.14336 0.93333 -1.35066 1.28426 -1.35066 1.28449 L -1.35066 1.28426 L -1.375 1.30926 " pathEditMode="relative" rAng="0" ptsTypes="AAAAAAA">
                                      <p:cBhvr>
                                        <p:cTn id="14" dur="8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20" y="5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77 0.06782 C 0.15886 0.23611 0.26081 0.40463 0.35274 0.42801 C 0.44453 0.45139 0.52865 0.18125 0.60808 0.20833 C 0.6875 0.23518 0.71185 0.59189 0.82904 0.59004 C 0.94636 0.58842 1.12891 0.39282 1.31159 0.19745 " pathEditMode="relative" ptsTypes="AAAAA">
                                      <p:cBhvr>
                                        <p:cTn id="18" dur="8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89 -0.02592 C -0.29779 -0.06227 -0.50755 -0.09861 -0.53177 -0.14143 C -0.55612 -0.18403 -0.1694 -0.20324 -0.23385 -0.28194 C -0.29844 -0.36065 -0.74935 -0.47754 -0.91901 -0.61342 C -1.08854 -0.74907 -1.16979 -0.92268 -1.2513 -1.09606 " pathEditMode="relative" ptsTypes="AAAAA">
                                      <p:cBhvr>
                                        <p:cTn id="22" dur="8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51 -0.14236 C 0.10287 -0.31782 0.14935 -0.49328 0.24089 -0.58935 C 0.33242 -0.68541 0.5237 -0.66018 0.60586 -0.71898 C 0.68789 -0.77801 0.70039 -0.81504 0.7336 -0.94236 C 0.76667 -1.06967 0.78555 -1.27615 0.80456 -1.48287 " pathEditMode="relative" rAng="0" ptsTypes="AAAAA">
                                      <p:cBhvr>
                                        <p:cTn id="26" dur="8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96" y="-6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69 -0.08797 C 0.2168 -0.2345 0.35703 -0.38102 0.39896 -0.50579 C 0.44076 -0.63079 0.31211 -0.76598 0.328 -0.8375 C 0.34388 -0.9088 0.42396 -0.82362 0.49414 -0.93473 C 0.56445 -1.04584 0.65703 -1.275 0.74961 -1.50394 " pathEditMode="relative" ptsTypes="AAAAA">
                                      <p:cBhvr>
                                        <p:cTn id="30" dur="8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9815 C -0.1763 0.14606 -0.27643 0.19375 -0.4207 0.20625 C -0.56497 0.21898 -0.82604 0.23449 -0.94166 0.17384 C -1.05716 0.11319 -1.02174 -0.10231 -1.11393 -0.15764 C -1.20612 -0.21273 -1.35039 -0.18519 -1.49492 -0.15764 " pathEditMode="relative" ptsTypes="AAAAA">
                                      <p:cBhvr>
                                        <p:cTn id="34" dur="8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257 -0.04143 C -0.272 0.07639 -0.35143 0.19445 -0.44401 0.23958 C -0.53658 0.28472 -0.64023 0.25695 -0.74804 0.22847 C -0.85572 0.20046 -1.06992 -0.05347 -1.09062 0.07014 C -1.11119 0.19398 -0.9914 0.58264 -0.87161 0.9713 " pathEditMode="relative" rAng="0" ptsTypes="AAAAA">
                                      <p:cBhvr>
                                        <p:cTn id="38" dur="8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26" y="5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948 -0.07871 C -0.18959 -0.23496 -0.27956 -0.39121 -0.30834 -0.50047 C -0.33698 -0.60973 -0.17891 -0.63797 -0.27188 -0.73473 C -0.36472 -0.83149 -0.75456 -0.94121 -0.86576 -1.08056 C -0.97683 -1.21991 -0.95782 -1.39514 -0.93868 -1.57061 " pathEditMode="relative" ptsTypes="AAAAA">
                                      <p:cBhvr>
                                        <p:cTn id="42" dur="8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4 -0.01528 C 0.17239 -0.03287 0.33971 -0.05069 0.46914 -0.16296 C 0.59843 -0.27523 0.68255 -0.59352 0.78125 -0.68912 C 0.87994 -0.78449 0.99179 -0.65069 1.06093 -0.73588 C 1.1302 -0.82129 1.16354 -1.01088 1.19674 -1.20069 " pathEditMode="relative" ptsTypes="AAAAA">
                                      <p:cBhvr>
                                        <p:cTn id="46" dur="8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27848 C -0.09089 0.40417 -0.17669 0.5301 -0.15508 0.64213 C -0.13346 0.75463 0.10026 0.80232 0.12461 0.95209 C 0.14896 1.10162 0.06992 1.32061 -0.00912 1.53959 " pathEditMode="relative" rAng="0" ptsTypes="AAAA">
                                      <p:cBhvr>
                                        <p:cTn id="50" dur="6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6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010063"/>
              </p:ext>
            </p:extLst>
          </p:nvPr>
        </p:nvGraphicFramePr>
        <p:xfrm>
          <a:off x="609400" y="679027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Mrs, 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(Miss-teacher)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how many?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are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they are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child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94579" y="622529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24800" y="62606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nous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avons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50795" y="62284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52752" y="539125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vous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avez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93811" y="5379476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cours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03870" y="538032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l’enfant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10322" y="45353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chaise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4799" y="455720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où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50795" y="455690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10321" y="3663280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ici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53397" y="3666928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ils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03870" y="36669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elles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37329" y="279873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là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10872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vrai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2408" y="281065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faux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0321" y="19537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combien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10872" y="1941260"/>
            <a:ext cx="2880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50795" y="1954380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être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33479" y="1083013"/>
            <a:ext cx="23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qui 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10872" y="1118988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Madame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06119" y="107321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comment ?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55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84053"/>
              </p:ext>
            </p:extLst>
          </p:nvPr>
        </p:nvGraphicFramePr>
        <p:xfrm>
          <a:off x="557161" y="596480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Mrs, 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(Miss-teacher)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how many?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be, being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1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(m, 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they are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(all)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628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5456</TotalTime>
  <Words>1952</Words>
  <Application>Microsoft Office PowerPoint</Application>
  <PresentationFormat>Widescreen</PresentationFormat>
  <Paragraphs>319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Calibri</vt:lpstr>
      <vt:lpstr>Calibri Light</vt:lpstr>
      <vt:lpstr>Cavolini</vt:lpstr>
      <vt:lpstr>Century Gothic</vt:lpstr>
      <vt:lpstr>Century Gothic</vt:lpstr>
      <vt:lpstr>Eras Demi ITC</vt:lpstr>
      <vt:lpstr>Modern Love</vt:lpstr>
      <vt:lpstr>Montserrat Medium</vt:lpstr>
      <vt:lpstr>Symbol</vt:lpstr>
      <vt:lpstr>Wingdings</vt:lpstr>
      <vt:lpstr>1_Office Theme</vt:lpstr>
      <vt:lpstr>2_Office Theme</vt:lpstr>
      <vt:lpstr>Office Theme</vt:lpstr>
      <vt:lpstr>Saying what I and others have </vt:lpstr>
      <vt:lpstr>Follow up 1:</vt:lpstr>
      <vt:lpstr>Avoir</vt:lpstr>
      <vt:lpstr>Follow up 2:</vt:lpstr>
      <vt:lpstr>Asking questions</vt:lpstr>
      <vt:lpstr>Follow up 3: </vt:lpstr>
      <vt:lpstr>Follow up 4: Écris en anglais.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126</cp:revision>
  <dcterms:created xsi:type="dcterms:W3CDTF">2021-06-12T06:20:35Z</dcterms:created>
  <dcterms:modified xsi:type="dcterms:W3CDTF">2023-07-12T12:09:45Z</dcterms:modified>
</cp:coreProperties>
</file>