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6"/>
  </p:notesMasterIdLst>
  <p:sldIdLst>
    <p:sldId id="257" r:id="rId3"/>
    <p:sldId id="1033" r:id="rId4"/>
    <p:sldId id="1034" r:id="rId5"/>
    <p:sldId id="1035" r:id="rId6"/>
    <p:sldId id="1036" r:id="rId7"/>
    <p:sldId id="1037" r:id="rId8"/>
    <p:sldId id="1038" r:id="rId9"/>
    <p:sldId id="1026" r:id="rId10"/>
    <p:sldId id="296" r:id="rId11"/>
    <p:sldId id="1023" r:id="rId12"/>
    <p:sldId id="1024" r:id="rId13"/>
    <p:sldId id="357" r:id="rId14"/>
    <p:sldId id="103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56440" autoAdjust="0"/>
  </p:normalViewPr>
  <p:slideViewPr>
    <p:cSldViewPr snapToGrid="0">
      <p:cViewPr varScale="1">
        <p:scale>
          <a:sx n="60" d="100"/>
          <a:sy n="60" d="100"/>
        </p:scale>
        <p:origin x="2418"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30/06/2023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0" dirty="0">
                <a:solidFill>
                  <a:srgbClr val="002060"/>
                </a:solidFill>
                <a:latin typeface="Century Gothic"/>
                <a:ea typeface="Century Gothic"/>
                <a:cs typeface="Century Gothic"/>
                <a:sym typeface="Century Gothic"/>
              </a:rPr>
              <a:t>Revisit several SSC:  [SFe] [ç] (and soft -c) [-ien] [qu] [j] (soft g) [-tion] [r]</a:t>
            </a:r>
            <a:endParaRPr lang="it-IT" sz="1800" b="0"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Revisit Term 3 vocabulary</a:t>
            </a:r>
          </a:p>
          <a:p>
            <a:pPr marL="0" indent="-216000">
              <a:lnSpc>
                <a:spcPct val="100000"/>
              </a:lnSpc>
            </a:pPr>
            <a:r>
              <a:rPr lang="fr-FR" sz="1800" b="1" strike="noStrike" spc="-1" dirty="0">
                <a:solidFill>
                  <a:srgbClr val="002060"/>
                </a:solidFill>
                <a:effectLst/>
                <a:latin typeface="Century Gothic"/>
                <a:ea typeface="+mn-ea"/>
                <a:cs typeface="+mn-cs"/>
              </a:rPr>
              <a:t>Revisit 1</a:t>
            </a:r>
            <a:r>
              <a:rPr lang="fr-FR" sz="1800" b="0" strike="noStrike" spc="-1" dirty="0">
                <a:solidFill>
                  <a:srgbClr val="002060"/>
                </a:solidFill>
                <a:effectLst/>
                <a:latin typeface="Century Gothic"/>
                <a:ea typeface="+mn-ea"/>
                <a:cs typeface="+mn-cs"/>
              </a:rPr>
              <a:t>: an [76] faim [1986] raison [72] soif [4659] tort [1652]</a:t>
            </a:r>
          </a:p>
          <a:p>
            <a:pPr marL="0" indent="-216000">
              <a:lnSpc>
                <a:spcPct val="100000"/>
              </a:lnSpc>
            </a:pPr>
            <a:r>
              <a:rPr lang="fr-FR" sz="1800" b="1" strike="noStrike" spc="-1" dirty="0">
                <a:solidFill>
                  <a:srgbClr val="002060"/>
                </a:solidFill>
                <a:effectLst/>
                <a:latin typeface="Century Gothic"/>
                <a:ea typeface="+mn-ea"/>
                <a:cs typeface="+mn-cs"/>
              </a:rPr>
              <a:t>Revisit 2</a:t>
            </a:r>
            <a:r>
              <a:rPr lang="fr-FR" sz="1800" b="0" strike="noStrike" spc="-1" dirty="0">
                <a:solidFill>
                  <a:srgbClr val="002060"/>
                </a:solidFill>
                <a:effectLst/>
                <a:latin typeface="Century Gothic"/>
                <a:ea typeface="+mn-ea"/>
                <a:cs typeface="+mn-cs"/>
              </a:rPr>
              <a:t>: combien [800] chose [125] des [2] </a:t>
            </a: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year’s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straightforward version of the activity, asking pupils for individual words. A more challenging version can be found on the following slide, where pupils are encouraged to write a mixture of sentences and words. </a:t>
            </a:r>
            <a:endParaRPr lang="en-GB" sz="1200" b="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Sophie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Sophie’s message and the words and pictures on the notebook to the right as inspiration. They use the lines on the left to write any words in French that they could use to reply to Sophie. They could use any of the words on the notebook, and any other words they know.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6720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Sophie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Sophie’s message and the words and pictures on the notebook to the right as inspiration. They use the lines on the left and the empty notepad to write any words or sentences in French that they could use to reply to Hanna.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5326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week 1,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French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579463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(five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read aloud 15 of this year’s SSC.</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the first flashcard.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choral read aloud.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If desired, click on the word to listen to the pronunciation.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with the remaining flashcards.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Go on to the next slide and repeat.</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strike="noStrike" spc="-1" dirty="0">
                <a:latin typeface="Arial"/>
              </a:rPr>
              <a:t>Frequency of unknown words and cognates</a:t>
            </a:r>
            <a:r>
              <a:rPr lang="en-GB" sz="1200" b="0" strike="noStrike" spc="-1" dirty="0">
                <a:latin typeface="Arial"/>
              </a:rPr>
              <a:t>:</a:t>
            </a:r>
          </a:p>
          <a:p>
            <a:pPr marL="0" marR="0" lvl="0" indent="0" algn="l" rtl="0">
              <a:lnSpc>
                <a:spcPct val="100000"/>
              </a:lnSpc>
              <a:spcBef>
                <a:spcPts val="0"/>
              </a:spcBef>
              <a:spcAft>
                <a:spcPts val="0"/>
              </a:spcAft>
              <a:buClr>
                <a:schemeClr val="dk1"/>
              </a:buClr>
              <a:buSzPts val="1200"/>
              <a:buFont typeface="Calibri"/>
              <a:buNone/>
            </a:pPr>
            <a:r>
              <a:rPr lang="en-GB" sz="1200" b="0" dirty="0" err="1"/>
              <a:t>aboie</a:t>
            </a:r>
            <a:r>
              <a:rPr lang="en-GB" sz="1200" b="0" dirty="0"/>
              <a:t> (</a:t>
            </a:r>
            <a:r>
              <a:rPr lang="en-GB" sz="1200" b="0" dirty="0" err="1"/>
              <a:t>aboyer</a:t>
            </a:r>
            <a:r>
              <a:rPr lang="en-GB" sz="1200" b="0" dirty="0"/>
              <a:t>) [&gt;5000] </a:t>
            </a:r>
            <a:r>
              <a:rPr lang="en-GB" sz="1200" b="0" dirty="0" err="1"/>
              <a:t>bloquer</a:t>
            </a:r>
            <a:r>
              <a:rPr lang="en-GB" sz="1200" b="0" dirty="0"/>
              <a:t> [2004] </a:t>
            </a:r>
            <a:r>
              <a:rPr lang="en-GB" sz="1200" b="0" dirty="0" err="1"/>
              <a:t>canadien</a:t>
            </a:r>
            <a:r>
              <a:rPr lang="en-GB" sz="1200" b="0" dirty="0"/>
              <a:t> [611] conte [4371] </a:t>
            </a:r>
            <a:r>
              <a:rPr lang="en-GB" sz="1200" b="0" dirty="0" err="1"/>
              <a:t>discuter</a:t>
            </a:r>
            <a:r>
              <a:rPr lang="en-GB" sz="1200" b="0" dirty="0"/>
              <a:t> [737] </a:t>
            </a:r>
            <a:r>
              <a:rPr lang="en-GB" sz="1200" b="0" dirty="0" err="1"/>
              <a:t>fameux</a:t>
            </a:r>
            <a:r>
              <a:rPr lang="en-GB" sz="1200" b="0" dirty="0"/>
              <a:t> [2060] gamin [&gt;5000] </a:t>
            </a:r>
            <a:r>
              <a:rPr lang="en-GB" sz="1200" b="0" dirty="0" err="1"/>
              <a:t>juge</a:t>
            </a:r>
            <a:r>
              <a:rPr lang="en-GB" sz="1200" b="0" dirty="0"/>
              <a:t> [1323] lecture [1016] portion [3806] </a:t>
            </a:r>
            <a:r>
              <a:rPr lang="en-GB" sz="1200" b="0" dirty="0" err="1"/>
              <a:t>raide</a:t>
            </a:r>
            <a:r>
              <a:rPr lang="en-GB" sz="1200" b="0" dirty="0"/>
              <a:t> [3533] </a:t>
            </a:r>
            <a:r>
              <a:rPr lang="en-GB" sz="1200" b="0" dirty="0" err="1"/>
              <a:t>rouet</a:t>
            </a:r>
            <a:r>
              <a:rPr lang="en-GB" sz="1200" b="0" dirty="0"/>
              <a:t> [&gt;5000] </a:t>
            </a:r>
            <a:r>
              <a:rPr lang="en-GB" sz="1200" b="0" dirty="0" err="1"/>
              <a:t>tente</a:t>
            </a:r>
            <a:r>
              <a:rPr lang="en-GB" sz="1200" b="0" dirty="0"/>
              <a:t> [4336] </a:t>
            </a:r>
            <a:r>
              <a:rPr lang="en-GB" sz="1200" b="0" dirty="0" err="1"/>
              <a:t>traite</a:t>
            </a:r>
            <a:r>
              <a:rPr lang="en-GB" sz="1200" b="0" dirty="0"/>
              <a:t> [4896] </a:t>
            </a:r>
            <a:r>
              <a:rPr lang="en-GB" sz="1200" b="0" dirty="0" err="1"/>
              <a:t>trône</a:t>
            </a:r>
            <a:r>
              <a:rPr lang="en-GB" sz="1200" b="0" dirty="0"/>
              <a:t> [3839]</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88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841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2591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8449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[5/5]</a:t>
            </a:r>
            <a:endParaRPr lang="en-GB" sz="1200" dirty="0">
              <a:solidFill>
                <a:schemeClr val="dk1"/>
              </a:solidFill>
              <a:effectLst/>
              <a:latin typeface="Century Gothic" panose="020B0502020202020204" pitchFamily="34" charset="0"/>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036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aural recognition of previously taught words and their connection to other previously taught ‘category’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play the audio.</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listen and write down the category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in any order and click on the category words to provide feedback.</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Continue to the next slide for a written extension to the activity.</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r>
              <a:rPr lang="fr-FR" sz="1200" dirty="0">
                <a:solidFill>
                  <a:srgbClr val="002060"/>
                </a:solidFill>
                <a:latin typeface="Century Gothic" panose="020B0502020202020204" pitchFamily="34" charset="0"/>
              </a:rPr>
              <a:t>1. cousine, mère, frère</a:t>
            </a:r>
          </a:p>
          <a:p>
            <a:r>
              <a:rPr lang="fr-FR" sz="1200" dirty="0">
                <a:solidFill>
                  <a:srgbClr val="002060"/>
                </a:solidFill>
                <a:latin typeface="Century Gothic" panose="020B0502020202020204" pitchFamily="34" charset="0"/>
              </a:rPr>
              <a:t>2. Femme, homme, garçon</a:t>
            </a:r>
          </a:p>
          <a:p>
            <a:r>
              <a:rPr lang="fr-FR" sz="1200" dirty="0">
                <a:solidFill>
                  <a:srgbClr val="002060"/>
                </a:solidFill>
                <a:latin typeface="Century Gothic" panose="020B0502020202020204" pitchFamily="34" charset="0"/>
              </a:rPr>
              <a:t>3. onze, quatre, neuf</a:t>
            </a:r>
          </a:p>
          <a:p>
            <a:r>
              <a:rPr lang="fr-FR" sz="1200" dirty="0">
                <a:solidFill>
                  <a:srgbClr val="002060"/>
                </a:solidFill>
                <a:latin typeface="Century Gothic" panose="020B0502020202020204" pitchFamily="34" charset="0"/>
              </a:rPr>
              <a:t>4. rouge, bleu, jaune</a:t>
            </a:r>
          </a:p>
          <a:p>
            <a:r>
              <a:rPr lang="fr-FR" sz="1200" dirty="0">
                <a:solidFill>
                  <a:srgbClr val="002060"/>
                </a:solidFill>
                <a:latin typeface="Century Gothic" panose="020B0502020202020204" pitchFamily="34" charset="0"/>
              </a:rPr>
              <a:t>5. s’il te plait, merci, bonjour</a:t>
            </a:r>
          </a:p>
          <a:p>
            <a:r>
              <a:rPr lang="fr-FR" sz="1200" dirty="0">
                <a:solidFill>
                  <a:srgbClr val="002060"/>
                </a:solidFill>
                <a:latin typeface="Century Gothic" panose="020B0502020202020204" pitchFamily="34" charset="0"/>
              </a:rPr>
              <a:t>6. travailler, jouer, aimer</a:t>
            </a:r>
          </a:p>
          <a:p>
            <a:r>
              <a:rPr lang="fr-FR" sz="1200" dirty="0">
                <a:solidFill>
                  <a:srgbClr val="002060"/>
                </a:solidFill>
                <a:latin typeface="Century Gothic" panose="020B0502020202020204" pitchFamily="34" charset="0"/>
              </a:rPr>
              <a:t>7. quoi, comment où</a:t>
            </a:r>
          </a:p>
          <a:p>
            <a:r>
              <a:rPr lang="fr-FR" sz="1200" dirty="0">
                <a:solidFill>
                  <a:srgbClr val="002060"/>
                </a:solidFill>
                <a:latin typeface="Century Gothic" panose="020B0502020202020204" pitchFamily="34" charset="0"/>
              </a:rPr>
              <a:t>8. mardi, vendredi, dimanche</a:t>
            </a:r>
          </a:p>
          <a:p>
            <a:r>
              <a:rPr lang="fr-FR" sz="1200" dirty="0">
                <a:solidFill>
                  <a:srgbClr val="002060"/>
                </a:solidFill>
                <a:latin typeface="Century Gothic" panose="020B0502020202020204" pitchFamily="34" charset="0"/>
              </a:rPr>
              <a:t>9. présent, intelligent, méchant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662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some of this year’s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dirty="0"/>
              <a:t>1. Pupils try to write one or two words that could plausibly belong to the 9 categories.</a:t>
            </a:r>
          </a:p>
          <a:p>
            <a:pPr marL="0" marR="0" lvl="0" indent="0" algn="l" rtl="0">
              <a:lnSpc>
                <a:spcPct val="100000"/>
              </a:lnSpc>
              <a:spcBef>
                <a:spcPts val="0"/>
              </a:spcBef>
              <a:spcAft>
                <a:spcPts val="0"/>
              </a:spcAft>
              <a:buClr>
                <a:schemeClr val="dk1"/>
              </a:buClr>
              <a:buSzPts val="1200"/>
              <a:buFont typeface="Calibri"/>
              <a:buNone/>
            </a:pPr>
            <a:r>
              <a:rPr lang="en-GB" sz="1200" b="0" dirty="0"/>
              <a:t>2. Click to provide possible suggested answers.  Note that some of the categories have many possible answers.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523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a longer text made up of previously taught language from this year.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Read the text aloud with pupils (or click to play the audio).</a:t>
            </a:r>
            <a:br>
              <a:rPr lang="en-GB" b="0" dirty="0"/>
            </a:br>
            <a:r>
              <a:rPr lang="en-GB" b="0" dirty="0"/>
              <a:t>2. Give pupils time to answer the question themselves.</a:t>
            </a:r>
            <a:br>
              <a:rPr lang="en-GB" b="0" dirty="0"/>
            </a:br>
            <a:r>
              <a:rPr lang="en-GB" b="0" dirty="0"/>
              <a:t>3. Elicit and check answers.</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0" dirty="0"/>
              <a:t>Note: this task can be made less challenging if needed by giving pupils a smaller portion of the text and fewer questions to answer.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5.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30.png"/><Relationship Id="rId9" Type="http://schemas.openxmlformats.org/officeDocument/2006/relationships/image" Target="../media/image5.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audio" Target="../media/audio28.wav"/><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7.wav"/><Relationship Id="rId11" Type="http://schemas.openxmlformats.org/officeDocument/2006/relationships/image" Target="../media/image10.png"/><Relationship Id="rId5" Type="http://schemas.openxmlformats.org/officeDocument/2006/relationships/audio" Target="../media/audio6.wav"/><Relationship Id="rId10" Type="http://schemas.openxmlformats.org/officeDocument/2006/relationships/image" Target="../media/image9.png"/><Relationship Id="rId4" Type="http://schemas.openxmlformats.org/officeDocument/2006/relationships/audio" Target="../media/audio5.wav"/><Relationship Id="rId9"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image" Target="../media/image13.jpeg"/><Relationship Id="rId5" Type="http://schemas.openxmlformats.org/officeDocument/2006/relationships/audio" Target="../media/audio9.wav"/><Relationship Id="rId10" Type="http://schemas.openxmlformats.org/officeDocument/2006/relationships/image" Target="../media/image12.png"/><Relationship Id="rId4" Type="http://schemas.openxmlformats.org/officeDocument/2006/relationships/audio" Target="../media/audio8.wav"/><Relationship Id="rId9"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audio" Target="../media/audio13.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7.png"/><Relationship Id="rId5" Type="http://schemas.openxmlformats.org/officeDocument/2006/relationships/audio" Target="../media/audio12.wav"/><Relationship Id="rId10" Type="http://schemas.openxmlformats.org/officeDocument/2006/relationships/image" Target="../media/image16.png"/><Relationship Id="rId4" Type="http://schemas.openxmlformats.org/officeDocument/2006/relationships/audio" Target="../media/audio11.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20.png"/><Relationship Id="rId5" Type="http://schemas.openxmlformats.org/officeDocument/2006/relationships/audio" Target="../media/audio15.wav"/><Relationship Id="rId10" Type="http://schemas.openxmlformats.org/officeDocument/2006/relationships/image" Target="../media/image19.png"/><Relationship Id="rId4" Type="http://schemas.openxmlformats.org/officeDocument/2006/relationships/audio" Target="../media/audio14.wav"/><Relationship Id="rId9"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4.wav"/><Relationship Id="rId3" Type="http://schemas.openxmlformats.org/officeDocument/2006/relationships/image" Target="../media/image22.png"/><Relationship Id="rId7" Type="http://schemas.openxmlformats.org/officeDocument/2006/relationships/audio" Target="../media/audio18.wav"/><Relationship Id="rId12" Type="http://schemas.openxmlformats.org/officeDocument/2006/relationships/audio" Target="../media/audio23.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svg"/><Relationship Id="rId11" Type="http://schemas.openxmlformats.org/officeDocument/2006/relationships/audio" Target="../media/audio22.wav"/><Relationship Id="rId5" Type="http://schemas.openxmlformats.org/officeDocument/2006/relationships/image" Target="../media/image4.png"/><Relationship Id="rId15" Type="http://schemas.openxmlformats.org/officeDocument/2006/relationships/audio" Target="../media/audio26.wav"/><Relationship Id="rId10" Type="http://schemas.openxmlformats.org/officeDocument/2006/relationships/audio" Target="../media/audio21.wav"/><Relationship Id="rId4" Type="http://schemas.openxmlformats.org/officeDocument/2006/relationships/audio" Target="../media/audio17.wav"/><Relationship Id="rId9" Type="http://schemas.openxmlformats.org/officeDocument/2006/relationships/audio" Target="../media/audio20.wav"/><Relationship Id="rId14" Type="http://schemas.openxmlformats.org/officeDocument/2006/relationships/audio" Target="../media/audio25.wav"/></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audio" Target="../media/audio2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What do I know now?</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06B045B5-960D-4319-AE2E-E05FD0A0E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04" y="1591411"/>
            <a:ext cx="4234636" cy="3525166"/>
          </a:xfrm>
          <a:prstGeom prst="rect">
            <a:avLst/>
          </a:prstGeom>
        </p:spPr>
      </p:pic>
      <p:sp>
        <p:nvSpPr>
          <p:cNvPr id="8" name="TextBox 7">
            <a:extLst>
              <a:ext uri="{FF2B5EF4-FFF2-40B4-BE49-F238E27FC236}">
                <a16:creationId xmlns:a16="http://schemas.microsoft.com/office/drawing/2014/main" id="{CC298BFB-20EA-434A-A006-FF5B36260FFE}"/>
              </a:ext>
            </a:extLst>
          </p:cNvPr>
          <p:cNvSpPr txBox="1"/>
          <p:nvPr/>
        </p:nvSpPr>
        <p:spPr>
          <a:xfrm>
            <a:off x="2348901" y="2077885"/>
            <a:ext cx="2111859" cy="954107"/>
          </a:xfrm>
          <a:prstGeom prst="rect">
            <a:avLst/>
          </a:prstGeom>
          <a:noFill/>
        </p:spPr>
        <p:txBody>
          <a:bodyPr wrap="square" rtlCol="0">
            <a:spAutoFit/>
          </a:bodyPr>
          <a:lstStyle/>
          <a:p>
            <a:r>
              <a:rPr lang="en-GB" sz="2800" b="1" dirty="0">
                <a:solidFill>
                  <a:srgbClr val="323131"/>
                </a:solidFill>
                <a:latin typeface="Cavolini" panose="03000502040302020204" pitchFamily="66" charset="0"/>
                <a:cs typeface="Cavolini" panose="03000502040302020204" pitchFamily="66" charset="0"/>
              </a:rPr>
              <a:t>Bonjour ! </a:t>
            </a:r>
            <a:br>
              <a:rPr lang="en-GB" sz="2800" b="1" dirty="0">
                <a:solidFill>
                  <a:srgbClr val="323131"/>
                </a:solidFill>
                <a:latin typeface="Cavolini" panose="03000502040302020204" pitchFamily="66" charset="0"/>
                <a:cs typeface="Cavolini" panose="03000502040302020204" pitchFamily="66" charset="0"/>
              </a:rPr>
            </a:br>
            <a:r>
              <a:rPr lang="en-GB" sz="2800" b="1" dirty="0" err="1">
                <a:solidFill>
                  <a:srgbClr val="323131"/>
                </a:solidFill>
                <a:latin typeface="Cavolini" panose="03000502040302020204" pitchFamily="66" charset="0"/>
                <a:cs typeface="Cavolini" panose="03000502040302020204" pitchFamily="66" charset="0"/>
              </a:rPr>
              <a:t>Ça</a:t>
            </a:r>
            <a:r>
              <a:rPr lang="en-GB" sz="2800" b="1" dirty="0">
                <a:solidFill>
                  <a:srgbClr val="323131"/>
                </a:solidFill>
                <a:latin typeface="Cavolini" panose="03000502040302020204" pitchFamily="66" charset="0"/>
                <a:cs typeface="Cavolini" panose="03000502040302020204" pitchFamily="66" charset="0"/>
              </a:rPr>
              <a:t> </a:t>
            </a:r>
            <a:r>
              <a:rPr lang="en-GB" sz="2800" b="1" dirty="0" err="1">
                <a:solidFill>
                  <a:srgbClr val="323131"/>
                </a:solidFill>
                <a:latin typeface="Cavolini" panose="03000502040302020204" pitchFamily="66" charset="0"/>
                <a:cs typeface="Cavolini" panose="03000502040302020204" pitchFamily="66" charset="0"/>
              </a:rPr>
              <a:t>va</a:t>
            </a:r>
            <a:r>
              <a:rPr lang="en-GB" sz="2800" b="1" dirty="0">
                <a:solidFill>
                  <a:srgbClr val="323131"/>
                </a:solidFill>
                <a:latin typeface="Cavolini" panose="03000502040302020204" pitchFamily="66" charset="0"/>
                <a:cs typeface="Cavolini" panose="03000502040302020204" pitchFamily="66"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BE8425-02CA-49D8-A665-12DAE223EF62}"/>
              </a:ext>
            </a:extLst>
          </p:cNvPr>
          <p:cNvPicPr>
            <a:picLocks noChangeAspect="1"/>
          </p:cNvPicPr>
          <p:nvPr/>
        </p:nvPicPr>
        <p:blipFill>
          <a:blip r:embed="rId3"/>
          <a:stretch>
            <a:fillRect/>
          </a:stretch>
        </p:blipFill>
        <p:spPr>
          <a:xfrm>
            <a:off x="4160127" y="1127350"/>
            <a:ext cx="4103401" cy="5504932"/>
          </a:xfrm>
          <a:prstGeom prst="rect">
            <a:avLst/>
          </a:prstGeom>
        </p:spPr>
      </p:pic>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graphicFrame>
        <p:nvGraphicFramePr>
          <p:cNvPr id="35" name="Table 7">
            <a:extLst>
              <a:ext uri="{FF2B5EF4-FFF2-40B4-BE49-F238E27FC236}">
                <a16:creationId xmlns:a16="http://schemas.microsoft.com/office/drawing/2014/main" id="{48FCE838-4D92-4590-A389-8C51E3575C1A}"/>
              </a:ext>
            </a:extLst>
          </p:cNvPr>
          <p:cNvGraphicFramePr>
            <a:graphicFrameLocks noGrp="1"/>
          </p:cNvGraphicFramePr>
          <p:nvPr>
            <p:extLst>
              <p:ext uri="{D42A27DB-BD31-4B8C-83A1-F6EECF244321}">
                <p14:modId xmlns:p14="http://schemas.microsoft.com/office/powerpoint/2010/main" val="1009543819"/>
              </p:ext>
            </p:extLst>
          </p:nvPr>
        </p:nvGraphicFramePr>
        <p:xfrm>
          <a:off x="406670" y="763209"/>
          <a:ext cx="3578066" cy="6042213"/>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70840">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94853">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03604742"/>
                  </a:ext>
                </a:extLst>
              </a:tr>
              <a:tr h="370840">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76166893"/>
                  </a:ext>
                </a:extLst>
              </a:tr>
            </a:tbl>
          </a:graphicData>
        </a:graphic>
      </p:graphicFrame>
      <p:pic>
        <p:nvPicPr>
          <p:cNvPr id="36" name="Graphic 35" descr="Pencil with solid fill">
            <a:extLst>
              <a:ext uri="{FF2B5EF4-FFF2-40B4-BE49-F238E27FC236}">
                <a16:creationId xmlns:a16="http://schemas.microsoft.com/office/drawing/2014/main" id="{16C4BF59-6A6B-49A3-8442-11359C4411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895" y="688428"/>
            <a:ext cx="552151" cy="552151"/>
          </a:xfrm>
          <a:prstGeom prst="rect">
            <a:avLst/>
          </a:prstGeom>
        </p:spPr>
      </p:pic>
      <p:sp>
        <p:nvSpPr>
          <p:cNvPr id="37" name="Speech Bubble: Rectangle with Corners Rounded 36">
            <a:extLst>
              <a:ext uri="{FF2B5EF4-FFF2-40B4-BE49-F238E27FC236}">
                <a16:creationId xmlns:a16="http://schemas.microsoft.com/office/drawing/2014/main" id="{A874194C-F489-407E-8F53-26887493CD3D}"/>
              </a:ext>
            </a:extLst>
          </p:cNvPr>
          <p:cNvSpPr/>
          <p:nvPr/>
        </p:nvSpPr>
        <p:spPr>
          <a:xfrm>
            <a:off x="4270249" y="74924"/>
            <a:ext cx="3090671" cy="75771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08B34D30-346D-4221-9886-2960E8F440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98918" y="-104768"/>
            <a:ext cx="914400" cy="914400"/>
          </a:xfrm>
          <a:prstGeom prst="rect">
            <a:avLst/>
          </a:prstGeom>
        </p:spPr>
      </p:pic>
      <p:sp>
        <p:nvSpPr>
          <p:cNvPr id="39" name="Google Shape;108;p3">
            <a:extLst>
              <a:ext uri="{FF2B5EF4-FFF2-40B4-BE49-F238E27FC236}">
                <a16:creationId xmlns:a16="http://schemas.microsoft.com/office/drawing/2014/main" id="{0B362023-18C6-4E10-A843-5420961FDCC6}"/>
              </a:ext>
            </a:extLst>
          </p:cNvPr>
          <p:cNvSpPr txBox="1"/>
          <p:nvPr/>
        </p:nvSpPr>
        <p:spPr>
          <a:xfrm>
            <a:off x="4365206" y="89949"/>
            <a:ext cx="309067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Lis le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texte</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des mots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français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0" name="Group 39">
            <a:extLst>
              <a:ext uri="{FF2B5EF4-FFF2-40B4-BE49-F238E27FC236}">
                <a16:creationId xmlns:a16="http://schemas.microsoft.com/office/drawing/2014/main" id="{0A1B1CDC-ADCD-4251-AB81-5863CDA3DCD9}"/>
              </a:ext>
            </a:extLst>
          </p:cNvPr>
          <p:cNvGrpSpPr/>
          <p:nvPr/>
        </p:nvGrpSpPr>
        <p:grpSpPr>
          <a:xfrm>
            <a:off x="8279570" y="232282"/>
            <a:ext cx="2656192" cy="2016594"/>
            <a:chOff x="7887233" y="148076"/>
            <a:chExt cx="2656192" cy="2016594"/>
          </a:xfrm>
        </p:grpSpPr>
        <p:sp>
          <p:nvSpPr>
            <p:cNvPr id="41" name="Speech Bubble: Rectangle with Corners Rounded 40">
              <a:extLst>
                <a:ext uri="{FF2B5EF4-FFF2-40B4-BE49-F238E27FC236}">
                  <a16:creationId xmlns:a16="http://schemas.microsoft.com/office/drawing/2014/main" id="{239B0A6F-1941-4EDA-B8B7-3D0E7AADC90A}"/>
                </a:ext>
              </a:extLst>
            </p:cNvPr>
            <p:cNvSpPr/>
            <p:nvPr/>
          </p:nvSpPr>
          <p:spPr>
            <a:xfrm>
              <a:off x="7887233" y="148076"/>
              <a:ext cx="2645186" cy="2016594"/>
            </a:xfrm>
            <a:prstGeom prst="wedgeRoundRectCallou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2" name="Google Shape;108;p3">
              <a:extLst>
                <a:ext uri="{FF2B5EF4-FFF2-40B4-BE49-F238E27FC236}">
                  <a16:creationId xmlns:a16="http://schemas.microsoft.com/office/drawing/2014/main" id="{6E566C81-A82F-4C50-BEB3-45324ACE2FC3}"/>
                </a:ext>
              </a:extLst>
            </p:cNvPr>
            <p:cNvSpPr txBox="1"/>
            <p:nvPr/>
          </p:nvSpPr>
          <p:spPr>
            <a:xfrm>
              <a:off x="8046582" y="225718"/>
              <a:ext cx="2496843"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in French. You can add different words, too.</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pic>
        <p:nvPicPr>
          <p:cNvPr id="43" name="Picture 42">
            <a:extLst>
              <a:ext uri="{FF2B5EF4-FFF2-40B4-BE49-F238E27FC236}">
                <a16:creationId xmlns:a16="http://schemas.microsoft.com/office/drawing/2014/main" id="{0FA8B6C9-A2D8-438C-857A-E016F886DDED}"/>
              </a:ext>
            </a:extLst>
          </p:cNvPr>
          <p:cNvPicPr>
            <a:picLocks noChangeAspect="1"/>
          </p:cNvPicPr>
          <p:nvPr/>
        </p:nvPicPr>
        <p:blipFill>
          <a:blip r:embed="rId9"/>
          <a:stretch>
            <a:fillRect/>
          </a:stretch>
        </p:blipFill>
        <p:spPr>
          <a:xfrm>
            <a:off x="8682838" y="2475362"/>
            <a:ext cx="4601134" cy="4541379"/>
          </a:xfrm>
          <a:prstGeom prst="rect">
            <a:avLst/>
          </a:prstGeom>
        </p:spPr>
      </p:pic>
      <p:pic>
        <p:nvPicPr>
          <p:cNvPr id="9" name="Picture 8" descr="A child looking at a phone&#10;&#10;Description automatically generated with low confidence">
            <a:extLst>
              <a:ext uri="{FF2B5EF4-FFF2-40B4-BE49-F238E27FC236}">
                <a16:creationId xmlns:a16="http://schemas.microsoft.com/office/drawing/2014/main" id="{5ECCD34F-0884-4D6B-B316-28EB8A0ED8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8717" y="4050495"/>
            <a:ext cx="1961196" cy="2732581"/>
          </a:xfrm>
          <a:prstGeom prst="ellipse">
            <a:avLst/>
          </a:prstGeom>
        </p:spPr>
      </p:pic>
      <p:sp>
        <p:nvSpPr>
          <p:cNvPr id="45" name="Title 2">
            <a:extLst>
              <a:ext uri="{FF2B5EF4-FFF2-40B4-BE49-F238E27FC236}">
                <a16:creationId xmlns:a16="http://schemas.microsoft.com/office/drawing/2014/main" id="{1B8CC8E6-62F5-4626-BA5F-7B200E27BCEC}"/>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125204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19;p1">
            <a:extLst>
              <a:ext uri="{FF2B5EF4-FFF2-40B4-BE49-F238E27FC236}">
                <a16:creationId xmlns:a16="http://schemas.microsoft.com/office/drawing/2014/main" id="{F89165F8-F1D5-4085-81F8-059C6C59505B}"/>
              </a:ext>
            </a:extLst>
          </p:cNvPr>
          <p:cNvSpPr/>
          <p:nvPr/>
        </p:nvSpPr>
        <p:spPr>
          <a:xfrm>
            <a:off x="123171" y="42557"/>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4393" y="5616"/>
            <a:ext cx="1126594" cy="1130060"/>
          </a:xfrm>
          <a:prstGeom prst="rect">
            <a:avLst/>
          </a:prstGeom>
        </p:spPr>
      </p:pic>
      <p:sp>
        <p:nvSpPr>
          <p:cNvPr id="45" name="Title 2">
            <a:extLst>
              <a:ext uri="{FF2B5EF4-FFF2-40B4-BE49-F238E27FC236}">
                <a16:creationId xmlns:a16="http://schemas.microsoft.com/office/drawing/2014/main" id="{1B8CC8E6-62F5-4626-BA5F-7B200E27BCEC}"/>
              </a:ext>
            </a:extLst>
          </p:cNvPr>
          <p:cNvSpPr txBox="1">
            <a:spLocks/>
          </p:cNvSpPr>
          <p:nvPr/>
        </p:nvSpPr>
        <p:spPr>
          <a:xfrm>
            <a:off x="11303707"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7" name="Picture 16" descr="A picture containing electronics, screenshot, text&#10;&#10;Description automatically generated">
            <a:extLst>
              <a:ext uri="{FF2B5EF4-FFF2-40B4-BE49-F238E27FC236}">
                <a16:creationId xmlns:a16="http://schemas.microsoft.com/office/drawing/2014/main" id="{099FC69C-6A83-4B86-BCCA-48B0FE2A3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1773" y="851411"/>
            <a:ext cx="4175489" cy="5959629"/>
          </a:xfrm>
          <a:prstGeom prst="rect">
            <a:avLst/>
          </a:prstGeom>
        </p:spPr>
      </p:pic>
      <p:pic>
        <p:nvPicPr>
          <p:cNvPr id="19" name="Picture 18">
            <a:extLst>
              <a:ext uri="{FF2B5EF4-FFF2-40B4-BE49-F238E27FC236}">
                <a16:creationId xmlns:a16="http://schemas.microsoft.com/office/drawing/2014/main" id="{96644ED3-C753-44B9-A2CA-B5E6EFB6450E}"/>
              </a:ext>
            </a:extLst>
          </p:cNvPr>
          <p:cNvPicPr>
            <a:picLocks noChangeAspect="1"/>
          </p:cNvPicPr>
          <p:nvPr/>
        </p:nvPicPr>
        <p:blipFill rotWithShape="1">
          <a:blip r:embed="rId5"/>
          <a:srcRect b="20222"/>
          <a:stretch/>
        </p:blipFill>
        <p:spPr>
          <a:xfrm>
            <a:off x="0" y="1257468"/>
            <a:ext cx="2806587" cy="3003779"/>
          </a:xfrm>
          <a:prstGeom prst="rect">
            <a:avLst/>
          </a:prstGeom>
        </p:spPr>
      </p:pic>
      <p:pic>
        <p:nvPicPr>
          <p:cNvPr id="9" name="Picture 8" descr="A child looking at a phone&#10;&#10;Description automatically generated with low confidence">
            <a:extLst>
              <a:ext uri="{FF2B5EF4-FFF2-40B4-BE49-F238E27FC236}">
                <a16:creationId xmlns:a16="http://schemas.microsoft.com/office/drawing/2014/main" id="{5ECCD34F-0884-4D6B-B316-28EB8A0ED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8577" y="3738012"/>
            <a:ext cx="2383891" cy="3088053"/>
          </a:xfrm>
          <a:prstGeom prst="ellipse">
            <a:avLst/>
          </a:prstGeom>
        </p:spPr>
      </p:pic>
      <p:pic>
        <p:nvPicPr>
          <p:cNvPr id="20" name="Picture 19" descr="A hand holding a pen and drawing a light bulb on a spiral notebook&#10;&#10;Description automatically generated with low confidence">
            <a:extLst>
              <a:ext uri="{FF2B5EF4-FFF2-40B4-BE49-F238E27FC236}">
                <a16:creationId xmlns:a16="http://schemas.microsoft.com/office/drawing/2014/main" id="{D6A56FFA-CF28-4BFE-B2EA-32BA8501A1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7078" y="959270"/>
            <a:ext cx="6092157" cy="6008277"/>
          </a:xfrm>
          <a:prstGeom prst="rect">
            <a:avLst/>
          </a:prstGeom>
        </p:spPr>
      </p:pic>
      <p:sp>
        <p:nvSpPr>
          <p:cNvPr id="21" name="TextBox 20">
            <a:extLst>
              <a:ext uri="{FF2B5EF4-FFF2-40B4-BE49-F238E27FC236}">
                <a16:creationId xmlns:a16="http://schemas.microsoft.com/office/drawing/2014/main" id="{8BB60664-752A-4962-906C-593498CE3470}"/>
              </a:ext>
            </a:extLst>
          </p:cNvPr>
          <p:cNvSpPr txBox="1"/>
          <p:nvPr/>
        </p:nvSpPr>
        <p:spPr>
          <a:xfrm>
            <a:off x="3310347" y="128500"/>
            <a:ext cx="80692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Write a message to Sophie in French. Write anything you like. You can write short sentences or words or a mixture, like Sophie.</a:t>
            </a:r>
          </a:p>
        </p:txBody>
      </p:sp>
      <p:sp>
        <p:nvSpPr>
          <p:cNvPr id="37" name="Speech Bubble: Rectangle with Corners Rounded 36">
            <a:extLst>
              <a:ext uri="{FF2B5EF4-FFF2-40B4-BE49-F238E27FC236}">
                <a16:creationId xmlns:a16="http://schemas.microsoft.com/office/drawing/2014/main" id="{A874194C-F489-407E-8F53-26887493CD3D}"/>
              </a:ext>
            </a:extLst>
          </p:cNvPr>
          <p:cNvSpPr/>
          <p:nvPr/>
        </p:nvSpPr>
        <p:spPr>
          <a:xfrm>
            <a:off x="1004134" y="599858"/>
            <a:ext cx="2391808" cy="415094"/>
          </a:xfrm>
          <a:prstGeom prst="wedgeRoundRectCallout">
            <a:avLst>
              <a:gd name="adj1" fmla="val -63183"/>
              <a:gd name="adj2" fmla="val 81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08B34D30-346D-4221-9886-2960E8F440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802" y="420166"/>
            <a:ext cx="914400" cy="914400"/>
          </a:xfrm>
          <a:prstGeom prst="rect">
            <a:avLst/>
          </a:prstGeom>
        </p:spPr>
      </p:pic>
      <p:sp>
        <p:nvSpPr>
          <p:cNvPr id="39" name="Google Shape;108;p3">
            <a:extLst>
              <a:ext uri="{FF2B5EF4-FFF2-40B4-BE49-F238E27FC236}">
                <a16:creationId xmlns:a16="http://schemas.microsoft.com/office/drawing/2014/main" id="{0B362023-18C6-4E10-A843-5420961FDCC6}"/>
              </a:ext>
            </a:extLst>
          </p:cNvPr>
          <p:cNvSpPr txBox="1"/>
          <p:nvPr/>
        </p:nvSpPr>
        <p:spPr>
          <a:xfrm>
            <a:off x="1099090" y="614883"/>
            <a:ext cx="309067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français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3" name="Picture 42">
            <a:extLst>
              <a:ext uri="{FF2B5EF4-FFF2-40B4-BE49-F238E27FC236}">
                <a16:creationId xmlns:a16="http://schemas.microsoft.com/office/drawing/2014/main" id="{0FA8B6C9-A2D8-438C-857A-E016F886DDED}"/>
              </a:ext>
            </a:extLst>
          </p:cNvPr>
          <p:cNvPicPr>
            <a:picLocks noChangeAspect="1"/>
          </p:cNvPicPr>
          <p:nvPr/>
        </p:nvPicPr>
        <p:blipFill>
          <a:blip r:embed="rId10"/>
          <a:stretch>
            <a:fillRect/>
          </a:stretch>
        </p:blipFill>
        <p:spPr>
          <a:xfrm>
            <a:off x="9722591" y="1790040"/>
            <a:ext cx="3192664" cy="3151201"/>
          </a:xfrm>
          <a:prstGeom prst="rect">
            <a:avLst/>
          </a:prstGeom>
        </p:spPr>
      </p:pic>
    </p:spTree>
    <p:extLst>
      <p:ext uri="{BB962C8B-B14F-4D97-AF65-F5344CB8AC3E}">
        <p14:creationId xmlns:p14="http://schemas.microsoft.com/office/powerpoint/2010/main" val="132715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FUS12_i.wav"/>
            </a:hlinkClick>
            <a:extLst>
              <a:ext uri="{FF2B5EF4-FFF2-40B4-BE49-F238E27FC236}">
                <a16:creationId xmlns:a16="http://schemas.microsoft.com/office/drawing/2014/main" id="{06EBBC53-04AF-44DE-BDA9-AD7CA398AC4C}"/>
              </a:ext>
            </a:extLst>
          </p:cNvPr>
          <p:cNvSpPr/>
          <p:nvPr/>
        </p:nvSpPr>
        <p:spPr>
          <a:xfrm>
            <a:off x="514509" y="47716"/>
            <a:ext cx="1092077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485EA3E0-3FB8-456B-8F7D-C7824129D1E5}"/>
              </a:ext>
            </a:extLst>
          </p:cNvPr>
          <p:cNvSpPr/>
          <p:nvPr/>
        </p:nvSpPr>
        <p:spPr>
          <a:xfrm>
            <a:off x="50341" y="8351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0" name="Table 4">
            <a:extLst>
              <a:ext uri="{FF2B5EF4-FFF2-40B4-BE49-F238E27FC236}">
                <a16:creationId xmlns:a16="http://schemas.microsoft.com/office/drawing/2014/main" id="{8AF92B89-D461-4855-9DFB-C7C424BEC0B6}"/>
              </a:ext>
            </a:extLst>
          </p:cNvPr>
          <p:cNvGraphicFramePr>
            <a:graphicFrameLocks noGrp="1"/>
          </p:cNvGraphicFramePr>
          <p:nvPr>
            <p:extLst>
              <p:ext uri="{D42A27DB-BD31-4B8C-83A1-F6EECF244321}">
                <p14:modId xmlns:p14="http://schemas.microsoft.com/office/powerpoint/2010/main" val="3326298424"/>
              </p:ext>
            </p:extLst>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lente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sympa</a:t>
                      </a:r>
                      <a:r>
                        <a:rPr lang="en-GB" sz="2400" b="1" dirty="0">
                          <a:solidFill>
                            <a:srgbClr val="00B0F0"/>
                          </a:solidFill>
                          <a:latin typeface="Century Gothic" panose="020B0502020202020204" pitchFamily="34" charset="0"/>
                        </a:rPr>
                        <a:t>(</a:t>
                      </a:r>
                      <a:r>
                        <a:rPr lang="en-GB" sz="2400" b="1" dirty="0" err="1">
                          <a:solidFill>
                            <a:srgbClr val="00B0F0"/>
                          </a:solidFill>
                          <a:latin typeface="Century Gothic" panose="020B0502020202020204" pitchFamily="34" charset="0"/>
                        </a:rPr>
                        <a:t>thique</a:t>
                      </a:r>
                      <a:r>
                        <a:rPr lang="en-GB" sz="2400" b="1" dirty="0">
                          <a:solidFill>
                            <a:srgbClr val="00B0F0"/>
                          </a:solidFill>
                          <a:latin typeface="Century Gothic" panose="020B0502020202020204" pitchFamily="34" charset="0"/>
                        </a:rPr>
                        <a:t>)</a:t>
                      </a:r>
                    </a:p>
                  </a:txBody>
                  <a:tcPr/>
                </a:tc>
                <a:tc>
                  <a:txBody>
                    <a:bodyPr/>
                    <a:lstStyle/>
                    <a:p>
                      <a:r>
                        <a:rPr lang="en-GB" sz="2400" b="1" dirty="0" err="1">
                          <a:solidFill>
                            <a:srgbClr val="00B0F0"/>
                          </a:solidFill>
                          <a:latin typeface="Century Gothic" panose="020B0502020202020204" pitchFamily="34" charset="0"/>
                        </a:rPr>
                        <a:t>préféré</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très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trop</a:t>
                      </a:r>
                    </a:p>
                  </a:txBody>
                  <a:tcPr/>
                </a:tc>
                <a:tc>
                  <a:txBody>
                    <a:bodyPr/>
                    <a:lstStyle/>
                    <a:p>
                      <a:r>
                        <a:rPr lang="en-GB" sz="2400" b="1" dirty="0" err="1">
                          <a:solidFill>
                            <a:srgbClr val="00B0F0"/>
                          </a:solidFill>
                          <a:latin typeface="Century Gothic" panose="020B0502020202020204" pitchFamily="34" charset="0"/>
                        </a:rPr>
                        <a:t>en</a:t>
                      </a:r>
                      <a:r>
                        <a:rPr lang="en-GB" sz="2400" b="1" dirty="0">
                          <a:solidFill>
                            <a:srgbClr val="00B0F0"/>
                          </a:solidFill>
                          <a:latin typeface="Century Gothic" panose="020B0502020202020204" pitchFamily="34" charset="0"/>
                        </a:rPr>
                        <a:t> retard</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chère</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gris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vélo</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combien</a:t>
                      </a:r>
                      <a:r>
                        <a:rPr lang="en-GB" sz="2400" b="1" dirty="0">
                          <a:solidFill>
                            <a:srgbClr val="92D050"/>
                          </a:solidFill>
                          <a:latin typeface="Century Gothic" panose="020B0502020202020204" pitchFamily="34" charset="0"/>
                        </a:rPr>
                        <a:t> ?</a:t>
                      </a:r>
                    </a:p>
                  </a:txBody>
                  <a:tcPr/>
                </a:tc>
                <a:tc>
                  <a:txBody>
                    <a:bodyPr/>
                    <a:lstStyle/>
                    <a:p>
                      <a:r>
                        <a:rPr lang="en-GB" sz="2400" b="1" dirty="0">
                          <a:solidFill>
                            <a:srgbClr val="92D050"/>
                          </a:solidFill>
                          <a:latin typeface="Century Gothic" panose="020B0502020202020204" pitchFamily="34" charset="0"/>
                        </a:rPr>
                        <a:t>les</a:t>
                      </a:r>
                    </a:p>
                  </a:txBody>
                  <a:tcPr/>
                </a:tc>
                <a:tc>
                  <a:txBody>
                    <a:bodyPr/>
                    <a:lstStyle/>
                    <a:p>
                      <a:r>
                        <a:rPr lang="en-GB" sz="2400" b="1" dirty="0">
                          <a:solidFill>
                            <a:srgbClr val="92D050"/>
                          </a:solidFill>
                          <a:latin typeface="Century Gothic" panose="020B0502020202020204" pitchFamily="34" charset="0"/>
                        </a:rPr>
                        <a:t>des</a:t>
                      </a: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le tort</a:t>
                      </a:r>
                    </a:p>
                  </a:txBody>
                  <a:tcPr/>
                </a:tc>
                <a:tc>
                  <a:txBody>
                    <a:bodyPr/>
                    <a:lstStyle/>
                    <a:p>
                      <a:r>
                        <a:rPr lang="en-GB" sz="2400" b="1" dirty="0">
                          <a:solidFill>
                            <a:srgbClr val="FF3399"/>
                          </a:solidFill>
                          <a:latin typeface="Century Gothic" panose="020B0502020202020204" pitchFamily="34" charset="0"/>
                        </a:rPr>
                        <a:t>la raison</a:t>
                      </a:r>
                    </a:p>
                  </a:txBody>
                  <a:tcPr/>
                </a:tc>
                <a:tc>
                  <a:txBody>
                    <a:bodyPr/>
                    <a:lstStyle/>
                    <a:p>
                      <a:r>
                        <a:rPr lang="en-GB" sz="2400" b="1" dirty="0" err="1">
                          <a:solidFill>
                            <a:srgbClr val="FF3399"/>
                          </a:solidFill>
                          <a:latin typeface="Century Gothic" panose="020B0502020202020204" pitchFamily="34" charset="0"/>
                        </a:rPr>
                        <a:t>l’an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chose</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soif</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faim</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51" name="Picture 50">
            <a:extLst>
              <a:ext uri="{FF2B5EF4-FFF2-40B4-BE49-F238E27FC236}">
                <a16:creationId xmlns:a16="http://schemas.microsoft.com/office/drawing/2014/main" id="{D0A42857-7E1F-4165-8BD4-0932949887F3}"/>
              </a:ext>
            </a:extLst>
          </p:cNvPr>
          <p:cNvPicPr>
            <a:picLocks noChangeAspect="1"/>
          </p:cNvPicPr>
          <p:nvPr/>
        </p:nvPicPr>
        <p:blipFill>
          <a:blip r:embed="rId6"/>
          <a:stretch>
            <a:fillRect/>
          </a:stretch>
        </p:blipFill>
        <p:spPr>
          <a:xfrm>
            <a:off x="836696" y="3021461"/>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2F59194D-7A48-45E9-8323-25104B794E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53" name="Picture 52">
            <a:extLst>
              <a:ext uri="{FF2B5EF4-FFF2-40B4-BE49-F238E27FC236}">
                <a16:creationId xmlns:a16="http://schemas.microsoft.com/office/drawing/2014/main" id="{26402DB3-DB12-477D-A8AC-045935E54545}"/>
              </a:ext>
            </a:extLst>
          </p:cNvPr>
          <p:cNvPicPr>
            <a:picLocks noChangeAspect="1"/>
          </p:cNvPicPr>
          <p:nvPr/>
        </p:nvPicPr>
        <p:blipFill>
          <a:blip r:embed="rId8"/>
          <a:stretch>
            <a:fillRect/>
          </a:stretch>
        </p:blipFill>
        <p:spPr>
          <a:xfrm>
            <a:off x="977236" y="4528965"/>
            <a:ext cx="1162417" cy="1101237"/>
          </a:xfrm>
          <a:prstGeom prst="rect">
            <a:avLst/>
          </a:prstGeom>
        </p:spPr>
      </p:pic>
      <p:sp>
        <p:nvSpPr>
          <p:cNvPr id="54" name="TextBox 53">
            <a:extLst>
              <a:ext uri="{FF2B5EF4-FFF2-40B4-BE49-F238E27FC236}">
                <a16:creationId xmlns:a16="http://schemas.microsoft.com/office/drawing/2014/main" id="{0D151808-5F0E-4088-8FD1-1BC511172D92}"/>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A74F194D-4365-47CF-A3DA-B912CDCB21E7}"/>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24584EF9-6C20-4FF4-B050-CC1A76F70379}"/>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7" name="TextBox 56">
            <a:extLst>
              <a:ext uri="{FF2B5EF4-FFF2-40B4-BE49-F238E27FC236}">
                <a16:creationId xmlns:a16="http://schemas.microsoft.com/office/drawing/2014/main" id="{1D446774-1EBE-45E1-B2CB-D3B879DA9C1B}"/>
              </a:ext>
            </a:extLst>
          </p:cNvPr>
          <p:cNvSpPr txBox="1"/>
          <p:nvPr/>
        </p:nvSpPr>
        <p:spPr>
          <a:xfrm>
            <a:off x="2503722"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99D58380-4CB4-4E33-A277-7C88A9E8B65F}"/>
              </a:ext>
            </a:extLst>
          </p:cNvPr>
          <p:cNvSpPr txBox="1"/>
          <p:nvPr/>
        </p:nvSpPr>
        <p:spPr>
          <a:xfrm>
            <a:off x="4843841"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thirst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E63E442F-E9B3-49A9-A653-79529D210AAD}"/>
              </a:ext>
            </a:extLst>
          </p:cNvPr>
          <p:cNvSpPr txBox="1"/>
          <p:nvPr/>
        </p:nvSpPr>
        <p:spPr>
          <a:xfrm>
            <a:off x="7853284" y="5666957"/>
            <a:ext cx="27050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hunger</a:t>
            </a:r>
          </a:p>
        </p:txBody>
      </p:sp>
      <p:sp>
        <p:nvSpPr>
          <p:cNvPr id="60" name="TextBox 59">
            <a:extLst>
              <a:ext uri="{FF2B5EF4-FFF2-40B4-BE49-F238E27FC236}">
                <a16:creationId xmlns:a16="http://schemas.microsoft.com/office/drawing/2014/main" id="{78733D33-062F-4C95-84F3-3F58ECDBFAD5}"/>
              </a:ext>
            </a:extLst>
          </p:cNvPr>
          <p:cNvSpPr txBox="1"/>
          <p:nvPr/>
        </p:nvSpPr>
        <p:spPr>
          <a:xfrm>
            <a:off x="2436504" y="4801714"/>
            <a:ext cx="230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wrong</a:t>
            </a:r>
          </a:p>
        </p:txBody>
      </p:sp>
      <p:sp>
        <p:nvSpPr>
          <p:cNvPr id="61" name="TextBox 60">
            <a:extLst>
              <a:ext uri="{FF2B5EF4-FFF2-40B4-BE49-F238E27FC236}">
                <a16:creationId xmlns:a16="http://schemas.microsoft.com/office/drawing/2014/main" id="{D89AA43C-3840-4303-859B-74E70CC0A2D0}"/>
              </a:ext>
            </a:extLst>
          </p:cNvPr>
          <p:cNvSpPr txBox="1"/>
          <p:nvPr/>
        </p:nvSpPr>
        <p:spPr>
          <a:xfrm>
            <a:off x="4843839" y="4823526"/>
            <a:ext cx="2919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reason, right</a:t>
            </a:r>
          </a:p>
        </p:txBody>
      </p:sp>
      <p:sp>
        <p:nvSpPr>
          <p:cNvPr id="62" name="TextBox 61">
            <a:extLst>
              <a:ext uri="{FF2B5EF4-FFF2-40B4-BE49-F238E27FC236}">
                <a16:creationId xmlns:a16="http://schemas.microsoft.com/office/drawing/2014/main" id="{8F7F200B-93D4-4C9C-84B2-AD832F9ABF6B}"/>
              </a:ext>
            </a:extLst>
          </p:cNvPr>
          <p:cNvSpPr txBox="1"/>
          <p:nvPr/>
        </p:nvSpPr>
        <p:spPr>
          <a:xfrm>
            <a:off x="7861614" y="482352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year</a:t>
            </a:r>
          </a:p>
        </p:txBody>
      </p:sp>
      <p:sp>
        <p:nvSpPr>
          <p:cNvPr id="63" name="TextBox 62">
            <a:extLst>
              <a:ext uri="{FF2B5EF4-FFF2-40B4-BE49-F238E27FC236}">
                <a16:creationId xmlns:a16="http://schemas.microsoft.com/office/drawing/2014/main" id="{9F6A332C-E723-4E90-9989-3930B37FD1DA}"/>
              </a:ext>
            </a:extLst>
          </p:cNvPr>
          <p:cNvSpPr txBox="1"/>
          <p:nvPr/>
        </p:nvSpPr>
        <p:spPr>
          <a:xfrm>
            <a:off x="2436503" y="3968935"/>
            <a:ext cx="2196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64" name="TextBox 63">
            <a:extLst>
              <a:ext uri="{FF2B5EF4-FFF2-40B4-BE49-F238E27FC236}">
                <a16:creationId xmlns:a16="http://schemas.microsoft.com/office/drawing/2014/main" id="{AC523B69-416E-4D03-9563-30F2A55718D3}"/>
              </a:ext>
            </a:extLst>
          </p:cNvPr>
          <p:cNvSpPr txBox="1"/>
          <p:nvPr/>
        </p:nvSpPr>
        <p:spPr>
          <a:xfrm>
            <a:off x="4885755" y="39571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(pl m/f)</a:t>
            </a:r>
          </a:p>
        </p:txBody>
      </p:sp>
      <p:sp>
        <p:nvSpPr>
          <p:cNvPr id="65" name="TextBox 64">
            <a:extLst>
              <a:ext uri="{FF2B5EF4-FFF2-40B4-BE49-F238E27FC236}">
                <a16:creationId xmlns:a16="http://schemas.microsoft.com/office/drawing/2014/main" id="{6033BDB5-ECB8-45A2-A639-0713DB207E78}"/>
              </a:ext>
            </a:extLst>
          </p:cNvPr>
          <p:cNvSpPr txBox="1"/>
          <p:nvPr/>
        </p:nvSpPr>
        <p:spPr>
          <a:xfrm>
            <a:off x="7849854" y="39550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some</a:t>
            </a:r>
          </a:p>
        </p:txBody>
      </p:sp>
      <p:sp>
        <p:nvSpPr>
          <p:cNvPr id="66" name="TextBox 65">
            <a:extLst>
              <a:ext uri="{FF2B5EF4-FFF2-40B4-BE49-F238E27FC236}">
                <a16:creationId xmlns:a16="http://schemas.microsoft.com/office/drawing/2014/main" id="{33CC2320-B84C-4203-BD4B-C75078D3CC2A}"/>
              </a:ext>
            </a:extLst>
          </p:cNvPr>
          <p:cNvSpPr txBox="1"/>
          <p:nvPr/>
        </p:nvSpPr>
        <p:spPr>
          <a:xfrm>
            <a:off x="2436502" y="3089306"/>
            <a:ext cx="22268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expensive (f)</a:t>
            </a:r>
          </a:p>
        </p:txBody>
      </p:sp>
      <p:sp>
        <p:nvSpPr>
          <p:cNvPr id="67" name="TextBox 66">
            <a:extLst>
              <a:ext uri="{FF2B5EF4-FFF2-40B4-BE49-F238E27FC236}">
                <a16:creationId xmlns:a16="http://schemas.microsoft.com/office/drawing/2014/main" id="{304C51D1-B590-4F83-B340-A1E6C7E8BEA2}"/>
              </a:ext>
            </a:extLst>
          </p:cNvPr>
          <p:cNvSpPr txBox="1"/>
          <p:nvPr/>
        </p:nvSpPr>
        <p:spPr>
          <a:xfrm>
            <a:off x="4843839" y="306231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grey (m)</a:t>
            </a:r>
          </a:p>
        </p:txBody>
      </p:sp>
      <p:sp>
        <p:nvSpPr>
          <p:cNvPr id="68" name="TextBox 67">
            <a:extLst>
              <a:ext uri="{FF2B5EF4-FFF2-40B4-BE49-F238E27FC236}">
                <a16:creationId xmlns:a16="http://schemas.microsoft.com/office/drawing/2014/main" id="{4166ACFD-0FEF-475F-ABB9-3DDEC7CB5417}"/>
              </a:ext>
            </a:extLst>
          </p:cNvPr>
          <p:cNvSpPr txBox="1"/>
          <p:nvPr/>
        </p:nvSpPr>
        <p:spPr>
          <a:xfrm>
            <a:off x="7847451" y="309997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bicycle</a:t>
            </a:r>
          </a:p>
        </p:txBody>
      </p:sp>
      <p:sp>
        <p:nvSpPr>
          <p:cNvPr id="69" name="TextBox 68">
            <a:extLst>
              <a:ext uri="{FF2B5EF4-FFF2-40B4-BE49-F238E27FC236}">
                <a16:creationId xmlns:a16="http://schemas.microsoft.com/office/drawing/2014/main" id="{754D0FFB-6A46-46E8-B681-20F71D8A67B9}"/>
              </a:ext>
            </a:extLst>
          </p:cNvPr>
          <p:cNvSpPr txBox="1"/>
          <p:nvPr/>
        </p:nvSpPr>
        <p:spPr>
          <a:xfrm>
            <a:off x="2503721" y="22236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very</a:t>
            </a:r>
          </a:p>
        </p:txBody>
      </p:sp>
      <p:sp>
        <p:nvSpPr>
          <p:cNvPr id="70" name="TextBox 69">
            <a:extLst>
              <a:ext uri="{FF2B5EF4-FFF2-40B4-BE49-F238E27FC236}">
                <a16:creationId xmlns:a16="http://schemas.microsoft.com/office/drawing/2014/main" id="{CCE5BF9A-7556-4E99-BE84-AF03B115693C}"/>
              </a:ext>
            </a:extLst>
          </p:cNvPr>
          <p:cNvSpPr txBox="1"/>
          <p:nvPr/>
        </p:nvSpPr>
        <p:spPr>
          <a:xfrm>
            <a:off x="4884255" y="22108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too (much)</a:t>
            </a:r>
          </a:p>
        </p:txBody>
      </p:sp>
      <p:sp>
        <p:nvSpPr>
          <p:cNvPr id="71" name="TextBox 70">
            <a:extLst>
              <a:ext uri="{FF2B5EF4-FFF2-40B4-BE49-F238E27FC236}">
                <a16:creationId xmlns:a16="http://schemas.microsoft.com/office/drawing/2014/main" id="{F4ECDEE8-A089-443C-AA57-D249BD33CCDE}"/>
              </a:ext>
            </a:extLst>
          </p:cNvPr>
          <p:cNvSpPr txBox="1"/>
          <p:nvPr/>
        </p:nvSpPr>
        <p:spPr>
          <a:xfrm>
            <a:off x="7857418" y="2223697"/>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late</a:t>
            </a:r>
          </a:p>
        </p:txBody>
      </p:sp>
      <p:sp>
        <p:nvSpPr>
          <p:cNvPr id="72" name="TextBox 71">
            <a:extLst>
              <a:ext uri="{FF2B5EF4-FFF2-40B4-BE49-F238E27FC236}">
                <a16:creationId xmlns:a16="http://schemas.microsoft.com/office/drawing/2014/main" id="{9300F1BB-632F-4A5A-B884-ADD4B83F75E4}"/>
              </a:ext>
            </a:extLst>
          </p:cNvPr>
          <p:cNvSpPr txBox="1"/>
          <p:nvPr/>
        </p:nvSpPr>
        <p:spPr>
          <a:xfrm>
            <a:off x="2503720" y="13725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slow (f)</a:t>
            </a:r>
          </a:p>
        </p:txBody>
      </p:sp>
      <p:sp>
        <p:nvSpPr>
          <p:cNvPr id="73" name="TextBox 72">
            <a:extLst>
              <a:ext uri="{FF2B5EF4-FFF2-40B4-BE49-F238E27FC236}">
                <a16:creationId xmlns:a16="http://schemas.microsoft.com/office/drawing/2014/main" id="{1CAF8A8F-38C3-42EE-BF49-328C28746604}"/>
              </a:ext>
            </a:extLst>
          </p:cNvPr>
          <p:cNvSpPr txBox="1"/>
          <p:nvPr/>
        </p:nvSpPr>
        <p:spPr>
          <a:xfrm>
            <a:off x="4884253" y="13879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nice (m/f)</a:t>
            </a:r>
          </a:p>
        </p:txBody>
      </p:sp>
      <p:sp>
        <p:nvSpPr>
          <p:cNvPr id="74" name="TextBox 73">
            <a:extLst>
              <a:ext uri="{FF2B5EF4-FFF2-40B4-BE49-F238E27FC236}">
                <a16:creationId xmlns:a16="http://schemas.microsoft.com/office/drawing/2014/main" id="{29CB6267-F90C-43D8-B534-D4D2CF7ADC32}"/>
              </a:ext>
            </a:extLst>
          </p:cNvPr>
          <p:cNvSpPr txBox="1"/>
          <p:nvPr/>
        </p:nvSpPr>
        <p:spPr>
          <a:xfrm>
            <a:off x="7865290" y="136058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favourite (m)</a:t>
            </a: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747603" y="942267"/>
          <a:ext cx="9810698" cy="5168388"/>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favourite</a:t>
                      </a:r>
                    </a:p>
                  </a:txBody>
                  <a:tcPr/>
                </a:tc>
                <a:tc>
                  <a:txBody>
                    <a:bodyPr/>
                    <a:lstStyle/>
                    <a:p>
                      <a:r>
                        <a:rPr lang="en-GB" sz="2400" b="1" dirty="0">
                          <a:solidFill>
                            <a:srgbClr val="00B0F0"/>
                          </a:solidFill>
                          <a:latin typeface="Century Gothic" panose="020B0502020202020204" pitchFamily="34" charset="0"/>
                        </a:rPr>
                        <a:t>too (much)</a:t>
                      </a:r>
                    </a:p>
                  </a:txBody>
                  <a:tcPr/>
                </a:tc>
                <a:tc>
                  <a:txBody>
                    <a:bodyPr/>
                    <a:lstStyle/>
                    <a:p>
                      <a:r>
                        <a:rPr lang="en-GB" sz="2400" b="1" dirty="0">
                          <a:solidFill>
                            <a:srgbClr val="00B0F0"/>
                          </a:solidFill>
                          <a:latin typeface="Century Gothic" panose="020B0502020202020204" pitchFamily="34" charset="0"/>
                        </a:rPr>
                        <a:t>late</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slow (m)</a:t>
                      </a:r>
                    </a:p>
                  </a:txBody>
                  <a:tcPr/>
                </a:tc>
                <a:tc>
                  <a:txBody>
                    <a:bodyPr/>
                    <a:lstStyle/>
                    <a:p>
                      <a:r>
                        <a:rPr lang="en-GB" sz="2400" b="1" dirty="0">
                          <a:solidFill>
                            <a:srgbClr val="00B0F0"/>
                          </a:solidFill>
                          <a:latin typeface="Century Gothic" panose="020B0502020202020204" pitchFamily="34" charset="0"/>
                        </a:rPr>
                        <a:t>very</a:t>
                      </a:r>
                    </a:p>
                  </a:txBody>
                  <a:tcPr/>
                </a:tc>
                <a:tc>
                  <a:txBody>
                    <a:bodyPr/>
                    <a:lstStyle/>
                    <a:p>
                      <a:r>
                        <a:rPr lang="en-GB" sz="2400" b="1" dirty="0">
                          <a:solidFill>
                            <a:srgbClr val="00B0F0"/>
                          </a:solidFill>
                          <a:latin typeface="Century Gothic" panose="020B0502020202020204" pitchFamily="34" charset="0"/>
                        </a:rPr>
                        <a:t>nice (m/f)</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bike)</a:t>
                      </a:r>
                    </a:p>
                  </a:txBody>
                  <a:tcPr/>
                </a:tc>
                <a:tc>
                  <a:txBody>
                    <a:bodyPr/>
                    <a:lstStyle/>
                    <a:p>
                      <a:r>
                        <a:rPr lang="en-GB" sz="2400" b="1" dirty="0">
                          <a:solidFill>
                            <a:srgbClr val="92D050"/>
                          </a:solidFill>
                          <a:latin typeface="Century Gothic" panose="020B0502020202020204" pitchFamily="34" charset="0"/>
                        </a:rPr>
                        <a:t>expensive (m)</a:t>
                      </a:r>
                    </a:p>
                  </a:txBody>
                  <a:tcPr/>
                </a:tc>
                <a:tc>
                  <a:txBody>
                    <a:bodyPr/>
                    <a:lstStyle/>
                    <a:p>
                      <a:r>
                        <a:rPr lang="en-GB" sz="2400" b="1" dirty="0">
                          <a:solidFill>
                            <a:srgbClr val="92D050"/>
                          </a:solidFill>
                          <a:latin typeface="Century Gothic" panose="020B0502020202020204" pitchFamily="34" charset="0"/>
                        </a:rPr>
                        <a:t>grey (f)</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some</a:t>
                      </a:r>
                    </a:p>
                  </a:txBody>
                  <a:tcPr/>
                </a:tc>
                <a:tc>
                  <a:txBody>
                    <a:bodyPr/>
                    <a:lstStyle/>
                    <a:p>
                      <a:r>
                        <a:rPr lang="en-GB" sz="2400" b="1" dirty="0">
                          <a:solidFill>
                            <a:srgbClr val="92D050"/>
                          </a:solidFill>
                          <a:latin typeface="Century Gothic" panose="020B0502020202020204" pitchFamily="34" charset="0"/>
                        </a:rPr>
                        <a:t>how many?</a:t>
                      </a:r>
                    </a:p>
                  </a:txBody>
                  <a:tcPr/>
                </a:tc>
                <a:tc>
                  <a:txBody>
                    <a:bodyPr/>
                    <a:lstStyle/>
                    <a:p>
                      <a:r>
                        <a:rPr lang="en-GB" sz="2400" b="1" dirty="0">
                          <a:solidFill>
                            <a:srgbClr val="92D050"/>
                          </a:solidFill>
                          <a:latin typeface="Century Gothic" panose="020B0502020202020204" pitchFamily="34" charset="0"/>
                        </a:rPr>
                        <a:t>the (pl m/f)</a:t>
                      </a:r>
                    </a:p>
                  </a:txBody>
                  <a:tcPr/>
                </a:tc>
                <a:extLst>
                  <a:ext uri="{0D108BD9-81ED-4DB2-BD59-A6C34878D82A}">
                    <a16:rowId xmlns:a16="http://schemas.microsoft.com/office/drawing/2014/main" val="1047692962"/>
                  </a:ext>
                </a:extLst>
              </a:tr>
              <a:tr h="861398">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(the) thirst</a:t>
                      </a:r>
                    </a:p>
                  </a:txBody>
                  <a:tcPr/>
                </a:tc>
                <a:tc>
                  <a:txBody>
                    <a:bodyPr/>
                    <a:lstStyle/>
                    <a:p>
                      <a:r>
                        <a:rPr lang="en-GB" sz="2400" b="1" dirty="0">
                          <a:solidFill>
                            <a:srgbClr val="FF3399"/>
                          </a:solidFill>
                          <a:latin typeface="Century Gothic" panose="020B0502020202020204" pitchFamily="34" charset="0"/>
                        </a:rPr>
                        <a:t>(the) wrong</a:t>
                      </a:r>
                    </a:p>
                  </a:txBody>
                  <a:tcPr/>
                </a:tc>
                <a:tc>
                  <a:txBody>
                    <a:bodyPr/>
                    <a:lstStyle/>
                    <a:p>
                      <a:r>
                        <a:rPr lang="en-GB" sz="2400" b="1" dirty="0">
                          <a:solidFill>
                            <a:srgbClr val="FF3399"/>
                          </a:solidFill>
                          <a:latin typeface="Century Gothic" panose="020B0502020202020204" pitchFamily="34" charset="0"/>
                        </a:rPr>
                        <a:t>(the) thing</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year</a:t>
                      </a:r>
                    </a:p>
                  </a:txBody>
                  <a:tcPr/>
                </a:tc>
                <a:tc>
                  <a:txBody>
                    <a:bodyPr/>
                    <a:lstStyle/>
                    <a:p>
                      <a:r>
                        <a:rPr lang="en-GB" sz="2400" b="1" dirty="0">
                          <a:solidFill>
                            <a:srgbClr val="FF3399"/>
                          </a:solidFill>
                          <a:latin typeface="Century Gothic" panose="020B0502020202020204" pitchFamily="34" charset="0"/>
                        </a:rPr>
                        <a:t>(the) hunger</a:t>
                      </a:r>
                    </a:p>
                  </a:txBody>
                  <a:tcPr/>
                </a:tc>
                <a:tc>
                  <a:txBody>
                    <a:bodyPr/>
                    <a:lstStyle/>
                    <a:p>
                      <a:r>
                        <a:rPr lang="en-GB" sz="2000" b="1" dirty="0">
                          <a:solidFill>
                            <a:srgbClr val="FF3399"/>
                          </a:solidFill>
                          <a:latin typeface="Century Gothic" panose="020B0502020202020204" pitchFamily="34" charset="0"/>
                        </a:rPr>
                        <a:t>(the) </a:t>
                      </a:r>
                      <a:r>
                        <a:rPr lang="en-GB" sz="2400" b="1" dirty="0">
                          <a:solidFill>
                            <a:srgbClr val="FF3399"/>
                          </a:solidFill>
                          <a:latin typeface="Century Gothic" panose="020B0502020202020204" pitchFamily="34" charset="0"/>
                        </a:rPr>
                        <a:t>reason, right</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836696" y="302146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696" y="131548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77236" y="4528965"/>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834922" y="547257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907918" y="3716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894261" y="200954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80119" y="37553"/>
            <a:ext cx="1105140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503722"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843841"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853284" y="56669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raison</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436504" y="480171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soif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843840" y="482352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tort</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861614" y="482352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chose</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436503" y="39689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des</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885755" y="395716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849854" y="395502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436502" y="308930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vélo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843839" y="306231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847451" y="3099976"/>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grise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503721" y="22236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lent</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884255" y="22108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857418" y="2223697"/>
            <a:ext cx="2700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sympa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thique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503720" y="137255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préféré</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884253" y="138791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trop</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865290" y="1360586"/>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retard</a:t>
            </a:r>
          </a:p>
        </p:txBody>
      </p:sp>
      <p:sp>
        <p:nvSpPr>
          <p:cNvPr id="49" name="Google Shape;119;p1">
            <a:extLst>
              <a:ext uri="{FF2B5EF4-FFF2-40B4-BE49-F238E27FC236}">
                <a16:creationId xmlns:a16="http://schemas.microsoft.com/office/drawing/2014/main" id="{F5B78152-0FE9-4086-805D-2A61CF54AFC5}"/>
              </a:ext>
            </a:extLst>
          </p:cNvPr>
          <p:cNvSpPr/>
          <p:nvPr/>
        </p:nvSpPr>
        <p:spPr>
          <a:xfrm>
            <a:off x="43749" y="8274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556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13" name="TextBox 12">
            <a:hlinkClick r:id="" action="ppaction://noaction">
              <a:snd r:embed="rId4" name="FUS2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en</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hlinkClick r:id="" action="ppaction://noaction">
              <a:snd r:embed="rId5" name="FUS2_2.wav"/>
            </a:hlinkClick>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canad</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hlinkClick r:id="" action="ppaction://noaction">
              <a:snd r:embed="rId6" name="FUS2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gam</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in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Speech Bubble: Rectangle with Corners Rounded 20">
            <a:hlinkClick r:id="" action="ppaction://noaction">
              <a:snd r:embed="rId7" name="FU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9673"/>
              <a:gd name="adj2" fmla="val 102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49730" y="-85565"/>
            <a:ext cx="914400" cy="914400"/>
          </a:xfrm>
          <a:prstGeom prst="rect">
            <a:avLst/>
          </a:prstGeom>
        </p:spPr>
      </p:pic>
      <p:sp>
        <p:nvSpPr>
          <p:cNvPr id="23" name="Google Shape;108;p3">
            <a:hlinkClick r:id="" action="ppaction://noaction">
              <a:snd r:embed="rId7" name="FUS2_i.wav"/>
            </a:hlinkClick>
            <a:extLst>
              <a:ext uri="{FF2B5EF4-FFF2-40B4-BE49-F238E27FC236}">
                <a16:creationId xmlns:a16="http://schemas.microsoft.com/office/drawing/2014/main" id="{4E4F5AAE-AAFA-4368-92DC-324E9F20A902}"/>
              </a:ext>
            </a:extLst>
          </p:cNvPr>
          <p:cNvSpPr txBox="1"/>
          <p:nvPr/>
        </p:nvSpPr>
        <p:spPr>
          <a:xfrm>
            <a:off x="3961302" y="7589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Prononce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les mots.</a:t>
            </a:r>
            <a:endParaRPr kumimoji="0" lang="en-GB" sz="24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[(a)in]</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Picture 4" descr="A yellow tent with a black background&#10;&#10;Description automatically generated with medium confidence">
            <a:extLst>
              <a:ext uri="{FF2B5EF4-FFF2-40B4-BE49-F238E27FC236}">
                <a16:creationId xmlns:a16="http://schemas.microsoft.com/office/drawing/2014/main" id="{3D76C304-3AC3-4D77-80C3-D93BF9FB02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6105" y="2698391"/>
            <a:ext cx="3633242" cy="1862037"/>
          </a:xfrm>
          <a:prstGeom prst="rect">
            <a:avLst/>
          </a:prstGeom>
        </p:spPr>
      </p:pic>
      <p:pic>
        <p:nvPicPr>
          <p:cNvPr id="52" name="Picture 51" descr="A picture containing clipart, cartoon, illustration, drawing&#10;&#10;Description automatically generated">
            <a:extLst>
              <a:ext uri="{FF2B5EF4-FFF2-40B4-BE49-F238E27FC236}">
                <a16:creationId xmlns:a16="http://schemas.microsoft.com/office/drawing/2014/main" id="{39E94F9A-6256-4B47-A120-F738AD0CAC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5311" y="2944539"/>
            <a:ext cx="2485247" cy="1891118"/>
          </a:xfrm>
          <a:prstGeom prst="rect">
            <a:avLst/>
          </a:prstGeom>
        </p:spPr>
      </p:pic>
      <p:pic>
        <p:nvPicPr>
          <p:cNvPr id="54" name="Picture 53" descr="A red maple leaf on a white background&#10;&#10;Description automatically generated">
            <a:extLst>
              <a:ext uri="{FF2B5EF4-FFF2-40B4-BE49-F238E27FC236}">
                <a16:creationId xmlns:a16="http://schemas.microsoft.com/office/drawing/2014/main" id="{E05D1042-8E00-414D-A390-D1DAA0F98A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4944" y="3058314"/>
            <a:ext cx="2562112" cy="1281056"/>
          </a:xfrm>
          <a:prstGeom prst="rect">
            <a:avLst/>
          </a:prstGeom>
        </p:spPr>
      </p:pic>
      <p:sp>
        <p:nvSpPr>
          <p:cNvPr id="55" name="TextBox 54">
            <a:extLst>
              <a:ext uri="{FF2B5EF4-FFF2-40B4-BE49-F238E27FC236}">
                <a16:creationId xmlns:a16="http://schemas.microsoft.com/office/drawing/2014/main" id="{3C9B1CE1-8744-4C56-9590-23E12689C6F0}"/>
              </a:ext>
            </a:extLst>
          </p:cNvPr>
          <p:cNvSpPr txBox="1"/>
          <p:nvPr/>
        </p:nvSpPr>
        <p:spPr>
          <a:xfrm>
            <a:off x="9452167" y="4803512"/>
            <a:ext cx="11187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[kid]</a:t>
            </a:r>
          </a:p>
        </p:txBody>
      </p:sp>
    </p:spTree>
    <p:extLst>
      <p:ext uri="{BB962C8B-B14F-4D97-AF65-F5344CB8AC3E}">
        <p14:creationId xmlns:p14="http://schemas.microsoft.com/office/powerpoint/2010/main" val="315006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tion</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13" name="TextBox 12">
            <a:hlinkClick r:id="" action="ppaction://noaction">
              <a:snd r:embed="rId4" name="FUS3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tion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hlinkClick r:id="" action="ppaction://noaction">
              <a:snd r:embed="rId5" name="FUS3_2.wav"/>
            </a:hlinkClick>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on</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t>
            </a:r>
          </a:p>
        </p:txBody>
      </p:sp>
      <p:sp>
        <p:nvSpPr>
          <p:cNvPr id="20" name="TextBox 19">
            <a:hlinkClick r:id="" action="ppaction://noaction">
              <a:snd r:embed="rId6" name="FUS3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9730" y="-85565"/>
            <a:ext cx="914400" cy="914400"/>
          </a:xfrm>
          <a:prstGeom prst="rect">
            <a:avLst/>
          </a:prstGeom>
        </p:spPr>
      </p:pic>
      <p:sp>
        <p:nvSpPr>
          <p:cNvPr id="23" name="Google Shape;108;p3">
            <a:hlinkClick r:id="" action="ppaction://noaction">
              <a:snd r:embed="rId9" name="FUS2_i.wav"/>
            </a:hlinkClick>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Prononce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les mots.</a:t>
            </a:r>
            <a:endParaRPr kumimoji="0" lang="en-GB" sz="24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49976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[on]</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[oi]</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Picture 31" descr="A cartoon of a dog with speech bubbles&#10;&#10;Description automatically generated with medium confidence">
            <a:extLst>
              <a:ext uri="{FF2B5EF4-FFF2-40B4-BE49-F238E27FC236}">
                <a16:creationId xmlns:a16="http://schemas.microsoft.com/office/drawing/2014/main" id="{67DCF281-9205-4C37-A362-EC5C54DA91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6596" y="2738860"/>
            <a:ext cx="2069938" cy="2069938"/>
          </a:xfrm>
          <a:prstGeom prst="ellipse">
            <a:avLst/>
          </a:prstGeom>
        </p:spPr>
      </p:pic>
      <p:pic>
        <p:nvPicPr>
          <p:cNvPr id="33" name="Picture 32" descr="A picture containing book, illustration&#10;&#10;Description automatically generated">
            <a:extLst>
              <a:ext uri="{FF2B5EF4-FFF2-40B4-BE49-F238E27FC236}">
                <a16:creationId xmlns:a16="http://schemas.microsoft.com/office/drawing/2014/main" id="{4F2F0DC4-B153-4958-88EE-0DA4C3A4DE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04477" y="3018389"/>
            <a:ext cx="3141591" cy="1622337"/>
          </a:xfrm>
          <a:prstGeom prst="rect">
            <a:avLst/>
          </a:prstGeom>
        </p:spPr>
      </p:pic>
      <p:pic>
        <p:nvPicPr>
          <p:cNvPr id="34" name="Picture 33" descr="A slice of pizza with cheese and red balls&#10;&#10;Description automatically generated with medium confidence">
            <a:extLst>
              <a:ext uri="{FF2B5EF4-FFF2-40B4-BE49-F238E27FC236}">
                <a16:creationId xmlns:a16="http://schemas.microsoft.com/office/drawing/2014/main" id="{E3C2B645-6959-4CDA-B1C2-BFD1B6BC14A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1485" y="2846779"/>
            <a:ext cx="2426147" cy="1965558"/>
          </a:xfrm>
          <a:prstGeom prst="rect">
            <a:avLst/>
          </a:prstGeom>
        </p:spPr>
      </p:pic>
      <p:sp>
        <p:nvSpPr>
          <p:cNvPr id="36" name="TextBox 35">
            <a:extLst>
              <a:ext uri="{FF2B5EF4-FFF2-40B4-BE49-F238E27FC236}">
                <a16:creationId xmlns:a16="http://schemas.microsoft.com/office/drawing/2014/main" id="{3C57606D-583D-435A-93BD-99FB0AC66F98}"/>
              </a:ext>
            </a:extLst>
          </p:cNvPr>
          <p:cNvSpPr txBox="1"/>
          <p:nvPr/>
        </p:nvSpPr>
        <p:spPr>
          <a:xfrm>
            <a:off x="9352340" y="4741081"/>
            <a:ext cx="13184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[barks]</a:t>
            </a:r>
          </a:p>
        </p:txBody>
      </p:sp>
      <p:sp>
        <p:nvSpPr>
          <p:cNvPr id="37" name="TextBox 36">
            <a:extLst>
              <a:ext uri="{FF2B5EF4-FFF2-40B4-BE49-F238E27FC236}">
                <a16:creationId xmlns:a16="http://schemas.microsoft.com/office/drawing/2014/main" id="{942192AA-54FA-418C-BFBA-255C03D604E5}"/>
              </a:ext>
            </a:extLst>
          </p:cNvPr>
          <p:cNvSpPr txBox="1"/>
          <p:nvPr/>
        </p:nvSpPr>
        <p:spPr>
          <a:xfrm>
            <a:off x="4954290" y="4741081"/>
            <a:ext cx="2316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[tale, story]</a:t>
            </a:r>
          </a:p>
        </p:txBody>
      </p:sp>
    </p:spTree>
    <p:extLst>
      <p:ext uri="{BB962C8B-B14F-4D97-AF65-F5344CB8AC3E}">
        <p14:creationId xmlns:p14="http://schemas.microsoft.com/office/powerpoint/2010/main" val="322914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[ai]</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13" name="TextBox 12">
            <a:hlinkClick r:id="" action="ppaction://noaction">
              <a:snd r:embed="rId4" name="FUS4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des</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hlinkClick r:id="" action="ppaction://noaction">
              <a:snd r:embed="rId5" name="FUS4_2.wav"/>
            </a:hlinkClick>
            <a:extLst>
              <a:ext uri="{FF2B5EF4-FFF2-40B4-BE49-F238E27FC236}">
                <a16:creationId xmlns:a16="http://schemas.microsoft.com/office/drawing/2014/main" id="{343CB532-2521-4A80-B3B0-172C6964A4AE}"/>
              </a:ext>
            </a:extLst>
          </p:cNvPr>
          <p:cNvSpPr txBox="1"/>
          <p:nvPr/>
        </p:nvSpPr>
        <p:spPr>
          <a:xfrm>
            <a:off x="4016446" y="4892444"/>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discut</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hlinkClick r:id="" action="ppaction://noaction">
              <a:snd r:embed="rId6" name="FUS4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eu</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Speech Bubble: Rectangle with Corners Rounded 20">
            <a:hlinkClick r:id="" action="ppaction://noaction">
              <a:snd r:embed="rId7" name="FU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49730" y="-85565"/>
            <a:ext cx="914400" cy="914400"/>
          </a:xfrm>
          <a:prstGeom prst="rect">
            <a:avLst/>
          </a:prstGeom>
        </p:spPr>
      </p:pic>
      <p:sp>
        <p:nvSpPr>
          <p:cNvPr id="23" name="Google Shape;108;p3">
            <a:hlinkClick r:id="" action="ppaction://noaction">
              <a:snd r:embed="rId7" name="FUS2_i.wav"/>
            </a:hlinkClick>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Prononce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les mots.</a:t>
            </a:r>
            <a:endParaRPr kumimoji="0" lang="en-GB" sz="24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6" name="Picture 25" descr="A picture containing clock, screenshot, text, design&#10;&#10;Description automatically generated">
            <a:extLst>
              <a:ext uri="{FF2B5EF4-FFF2-40B4-BE49-F238E27FC236}">
                <a16:creationId xmlns:a16="http://schemas.microsoft.com/office/drawing/2014/main" id="{084748B5-AD1E-4521-8C0D-5CF130E306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1428" y="2996231"/>
            <a:ext cx="3439789" cy="1719895"/>
          </a:xfrm>
          <a:prstGeom prst="rect">
            <a:avLst/>
          </a:prstGeom>
        </p:spPr>
      </p:pic>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FD833F5E-92A9-46BC-932F-663F868CD919}"/>
              </a:ext>
            </a:extLst>
          </p:cNvPr>
          <p:cNvSpPr txBox="1"/>
          <p:nvPr/>
        </p:nvSpPr>
        <p:spPr>
          <a:xfrm>
            <a:off x="1489191" y="4672282"/>
            <a:ext cx="15888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[straight]</a:t>
            </a:r>
          </a:p>
        </p:txBody>
      </p:sp>
      <p:pic>
        <p:nvPicPr>
          <p:cNvPr id="2050" name="Picture 2" descr="Ai Généré, Femme, Personne, Fille">
            <a:extLst>
              <a:ext uri="{FF2B5EF4-FFF2-40B4-BE49-F238E27FC236}">
                <a16:creationId xmlns:a16="http://schemas.microsoft.com/office/drawing/2014/main" id="{F2E038C9-5658-5C3D-030C-41C8C6016B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24844" y="2442950"/>
            <a:ext cx="1653194" cy="220425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81BDE22-43E5-3356-1891-5F2785A5EEB7}"/>
              </a:ext>
            </a:extLst>
          </p:cNvPr>
          <p:cNvGrpSpPr/>
          <p:nvPr/>
        </p:nvGrpSpPr>
        <p:grpSpPr>
          <a:xfrm>
            <a:off x="4302075" y="1378250"/>
            <a:ext cx="3633242" cy="4753053"/>
            <a:chOff x="4302075" y="1378250"/>
            <a:chExt cx="3633242" cy="4753053"/>
          </a:xfrm>
        </p:grpSpPr>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55964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é|er</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B1D402D0-322D-4F23-B806-B65900D47DC6}"/>
                </a:ext>
              </a:extLst>
            </p:cNvPr>
            <p:cNvSpPr txBox="1"/>
            <p:nvPr/>
          </p:nvSpPr>
          <p:spPr>
            <a:xfrm>
              <a:off x="5238650" y="4661609"/>
              <a:ext cx="17600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chat]</a:t>
              </a:r>
            </a:p>
          </p:txBody>
        </p:sp>
        <p:pic>
          <p:nvPicPr>
            <p:cNvPr id="2052" name="Picture 4" descr="Discuter, Discussion, Rencontre, Parlez">
              <a:extLst>
                <a:ext uri="{FF2B5EF4-FFF2-40B4-BE49-F238E27FC236}">
                  <a16:creationId xmlns:a16="http://schemas.microsoft.com/office/drawing/2014/main" id="{395F8961-A7FB-784F-752C-EC7AA8465A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9384" y="2456558"/>
              <a:ext cx="2190650" cy="219065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Straight Arrow Connector 5">
            <a:extLst>
              <a:ext uri="{FF2B5EF4-FFF2-40B4-BE49-F238E27FC236}">
                <a16:creationId xmlns:a16="http://schemas.microsoft.com/office/drawing/2014/main" id="{F98089CD-A47C-472B-9984-49B3AF087AF2}"/>
              </a:ext>
            </a:extLst>
          </p:cNvPr>
          <p:cNvCxnSpPr/>
          <p:nvPr/>
        </p:nvCxnSpPr>
        <p:spPr>
          <a:xfrm flipV="1">
            <a:off x="749560" y="3897282"/>
            <a:ext cx="814647" cy="748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0544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animBg="1"/>
      <p:bldP spid="19" grpId="0"/>
      <p:bldP spid="20" grpId="0"/>
      <p:bldP spid="25" grpId="0"/>
      <p:bldP spid="11"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82968" y="1388922"/>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13" name="TextBox 12">
            <a:hlinkClick r:id="" action="ppaction://noaction">
              <a:snd r:embed="rId4" name="FUS5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lect</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u</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t>
            </a:r>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a:hlinkClick r:id="" action="ppaction://noaction">
              <a:snd r:embed="rId5" name="FUS5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trait</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Speech Bubble: Rectangle with Corners Rounded 20">
            <a:hlinkClick r:id="" action="ppaction://noaction">
              <a:snd r:embed="rId6" name="FU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9730" y="-85565"/>
            <a:ext cx="914400" cy="914400"/>
          </a:xfrm>
          <a:prstGeom prst="rect">
            <a:avLst/>
          </a:prstGeom>
        </p:spPr>
      </p:pic>
      <p:sp>
        <p:nvSpPr>
          <p:cNvPr id="23" name="Google Shape;108;p3">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Prononce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les mots.</a:t>
            </a:r>
            <a:endParaRPr kumimoji="0" lang="en-GB" sz="24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SFe</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9" name="Picture 28" descr="A blue carton of milk&#10;&#10;Description automatically generated with medium confidence">
            <a:extLst>
              <a:ext uri="{FF2B5EF4-FFF2-40B4-BE49-F238E27FC236}">
                <a16:creationId xmlns:a16="http://schemas.microsoft.com/office/drawing/2014/main" id="{F9CE025D-6CA3-472E-B5A1-C1C3ADF4F6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22221" y="3982988"/>
            <a:ext cx="826814" cy="1015664"/>
          </a:xfrm>
          <a:prstGeom prst="rect">
            <a:avLst/>
          </a:prstGeom>
        </p:spPr>
      </p:pic>
      <p:pic>
        <p:nvPicPr>
          <p:cNvPr id="30" name="Picture 29" descr="A picture containing drawing, illustration, sketch, cartoon&#10;&#10;Description automatically generated">
            <a:extLst>
              <a:ext uri="{FF2B5EF4-FFF2-40B4-BE49-F238E27FC236}">
                <a16:creationId xmlns:a16="http://schemas.microsoft.com/office/drawing/2014/main" id="{E624AAA5-CD2E-4B69-9B91-BB151670D89B}"/>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53640"/>
          <a:stretch/>
        </p:blipFill>
        <p:spPr>
          <a:xfrm>
            <a:off x="8058502" y="2122808"/>
            <a:ext cx="1695917" cy="2314907"/>
          </a:xfrm>
          <a:prstGeom prst="rect">
            <a:avLst/>
          </a:prstGeom>
        </p:spPr>
      </p:pic>
      <p:cxnSp>
        <p:nvCxnSpPr>
          <p:cNvPr id="5" name="Connector: Elbow 4">
            <a:extLst>
              <a:ext uri="{FF2B5EF4-FFF2-40B4-BE49-F238E27FC236}">
                <a16:creationId xmlns:a16="http://schemas.microsoft.com/office/drawing/2014/main" id="{9A949B0B-4CAB-470A-82C8-83D7496ADFA8}"/>
              </a:ext>
            </a:extLst>
          </p:cNvPr>
          <p:cNvCxnSpPr/>
          <p:nvPr/>
        </p:nvCxnSpPr>
        <p:spPr>
          <a:xfrm>
            <a:off x="8948190" y="3913030"/>
            <a:ext cx="1612458" cy="687504"/>
          </a:xfrm>
          <a:prstGeom prst="bentConnector3">
            <a:avLst/>
          </a:prstGeom>
          <a:ln w="762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cartoon lizard reading a book&#10;&#10;Description automatically generated with medium confidence">
            <a:extLst>
              <a:ext uri="{FF2B5EF4-FFF2-40B4-BE49-F238E27FC236}">
                <a16:creationId xmlns:a16="http://schemas.microsoft.com/office/drawing/2014/main" id="{68CD17CB-934E-4221-A3B8-9C80623E6A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3456" y="2577770"/>
            <a:ext cx="2193474" cy="2116121"/>
          </a:xfrm>
          <a:prstGeom prst="rect">
            <a:avLst/>
          </a:prstGeom>
        </p:spPr>
      </p:pic>
      <p:sp>
        <p:nvSpPr>
          <p:cNvPr id="31" name="TextBox 30">
            <a:extLst>
              <a:ext uri="{FF2B5EF4-FFF2-40B4-BE49-F238E27FC236}">
                <a16:creationId xmlns:a16="http://schemas.microsoft.com/office/drawing/2014/main" id="{F9C90FE7-5800-4FB3-99C8-0A887F980863}"/>
              </a:ext>
            </a:extLst>
          </p:cNvPr>
          <p:cNvSpPr txBox="1"/>
          <p:nvPr/>
        </p:nvSpPr>
        <p:spPr>
          <a:xfrm>
            <a:off x="9174434" y="4650683"/>
            <a:ext cx="15052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[milking]</a:t>
            </a:r>
          </a:p>
        </p:txBody>
      </p:sp>
      <p:sp>
        <p:nvSpPr>
          <p:cNvPr id="33" name="TextBox 32">
            <a:extLst>
              <a:ext uri="{FF2B5EF4-FFF2-40B4-BE49-F238E27FC236}">
                <a16:creationId xmlns:a16="http://schemas.microsoft.com/office/drawing/2014/main" id="{C94637E6-F413-4964-B857-BC4349E5D9AD}"/>
              </a:ext>
            </a:extLst>
          </p:cNvPr>
          <p:cNvSpPr txBox="1"/>
          <p:nvPr/>
        </p:nvSpPr>
        <p:spPr>
          <a:xfrm>
            <a:off x="1605930" y="4650683"/>
            <a:ext cx="16411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[reading]</a:t>
            </a:r>
          </a:p>
        </p:txBody>
      </p:sp>
      <p:grpSp>
        <p:nvGrpSpPr>
          <p:cNvPr id="3" name="Group 2">
            <a:extLst>
              <a:ext uri="{FF2B5EF4-FFF2-40B4-BE49-F238E27FC236}">
                <a16:creationId xmlns:a16="http://schemas.microsoft.com/office/drawing/2014/main" id="{62B72B6C-5742-521F-618D-3D6D14C31168}"/>
              </a:ext>
            </a:extLst>
          </p:cNvPr>
          <p:cNvGrpSpPr/>
          <p:nvPr/>
        </p:nvGrpSpPr>
        <p:grpSpPr>
          <a:xfrm>
            <a:off x="4302075" y="1378250"/>
            <a:ext cx="3633242" cy="4753053"/>
            <a:chOff x="4302075" y="1378250"/>
            <a:chExt cx="3633242" cy="4753053"/>
          </a:xfrm>
        </p:grpSpPr>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hlinkClick r:id="" action="ppaction://noaction">
                <a:snd r:embed="rId12" name="FUS5_2.wav"/>
              </a:hlinkClick>
              <a:extLst>
                <a:ext uri="{FF2B5EF4-FFF2-40B4-BE49-F238E27FC236}">
                  <a16:creationId xmlns:a16="http://schemas.microsoft.com/office/drawing/2014/main" id="{343CB532-2521-4A80-B3B0-172C6964A4AE}"/>
                </a:ext>
              </a:extLst>
            </p:cNvPr>
            <p:cNvSpPr txBox="1"/>
            <p:nvPr/>
          </p:nvSpPr>
          <p:spPr>
            <a:xfrm>
              <a:off x="4380769" y="4892444"/>
              <a:ext cx="3554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canar</a:t>
              </a:r>
              <a:r>
                <a:rPr kumimoji="0" lang="en-GB" sz="6000" b="0" i="0" u="none" strike="noStrike" kern="1200" cap="none" spc="0" normalizeH="0" baseline="0" noProof="0" dirty="0">
                  <a:ln>
                    <a:noFill/>
                  </a:ln>
                  <a:solidFill>
                    <a:srgbClr val="44546A">
                      <a:lumMod val="60000"/>
                      <a:lumOff val="40000"/>
                    </a:srgbClr>
                  </a:solidFill>
                  <a:effectLst/>
                  <a:uLnTx/>
                  <a:uFillTx/>
                  <a:latin typeface="Century Gothic" panose="020B0502020202020204" pitchFamily="34" charset="0"/>
                  <a:ea typeface="+mn-ea"/>
                  <a:cs typeface="+mn-cs"/>
                </a:rPr>
                <a:t>ds</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2109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[SFC]</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F24A9D3A-75D3-4148-AE1D-B44ECFDADB6D}"/>
                </a:ext>
              </a:extLst>
            </p:cNvPr>
            <p:cNvSpPr txBox="1"/>
            <p:nvPr/>
          </p:nvSpPr>
          <p:spPr>
            <a:xfrm>
              <a:off x="4713978" y="4728396"/>
              <a:ext cx="28983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[ducks]</a:t>
              </a:r>
            </a:p>
          </p:txBody>
        </p:sp>
        <p:pic>
          <p:nvPicPr>
            <p:cNvPr id="1026" name="Picture 2" descr="Canards, Colverts, Canard, Masculin">
              <a:extLst>
                <a:ext uri="{FF2B5EF4-FFF2-40B4-BE49-F238E27FC236}">
                  <a16:creationId xmlns:a16="http://schemas.microsoft.com/office/drawing/2014/main" id="{664497FD-4484-2795-42F9-F8DEEE51BC7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406" t="23755" r="12726"/>
            <a:stretch/>
          </p:blipFill>
          <p:spPr bwMode="auto">
            <a:xfrm>
              <a:off x="4480790" y="2484413"/>
              <a:ext cx="3269812" cy="21161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121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7" grpId="0" animBg="1"/>
      <p:bldP spid="20" grpId="0"/>
      <p:bldP spid="25" grpId="0"/>
      <p:bldP spid="31"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9" name="Google Shape;111;p3">
            <a:extLst>
              <a:ext uri="{FF2B5EF4-FFF2-40B4-BE49-F238E27FC236}">
                <a16:creationId xmlns:a16="http://schemas.microsoft.com/office/drawing/2014/main" id="{67938E74-F081-4298-9A78-92E9E4CD0E66}"/>
              </a:ext>
            </a:extLst>
          </p:cNvPr>
          <p:cNvPicPr/>
          <p:nvPr/>
        </p:nvPicPr>
        <p:blipFill>
          <a:blip r:embed="rId3"/>
          <a:stretch/>
        </p:blipFill>
        <p:spPr>
          <a:xfrm>
            <a:off x="11276734" y="83017"/>
            <a:ext cx="570574" cy="507856"/>
          </a:xfrm>
          <a:prstGeom prst="rect">
            <a:avLst/>
          </a:prstGeom>
          <a:ln>
            <a:noFill/>
          </a:ln>
        </p:spPr>
      </p:pic>
      <p:sp>
        <p:nvSpPr>
          <p:cNvPr id="10" name="CustomShape 1">
            <a:extLst>
              <a:ext uri="{FF2B5EF4-FFF2-40B4-BE49-F238E27FC236}">
                <a16:creationId xmlns:a16="http://schemas.microsoft.com/office/drawing/2014/main" id="{582BAC1A-DF17-4058-983C-817E5335BAC7}"/>
              </a:ext>
            </a:extLst>
          </p:cNvPr>
          <p:cNvSpPr/>
          <p:nvPr/>
        </p:nvSpPr>
        <p:spPr>
          <a:xfrm>
            <a:off x="644541" y="1378250"/>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 name="Rectangle: Rounded Corners 10">
            <a:extLst>
              <a:ext uri="{FF2B5EF4-FFF2-40B4-BE49-F238E27FC236}">
                <a16:creationId xmlns:a16="http://schemas.microsoft.com/office/drawing/2014/main" id="{6144BA39-0F7C-4FE8-9766-462AB46F811E}"/>
              </a:ext>
            </a:extLst>
          </p:cNvPr>
          <p:cNvSpPr/>
          <p:nvPr/>
        </p:nvSpPr>
        <p:spPr>
          <a:xfrm>
            <a:off x="550782" y="1428399"/>
            <a:ext cx="3536813"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itle 1">
            <a:extLst>
              <a:ext uri="{FF2B5EF4-FFF2-40B4-BE49-F238E27FC236}">
                <a16:creationId xmlns:a16="http://schemas.microsoft.com/office/drawing/2014/main" id="{00AD695A-5D0E-4F0C-B23B-34EF1005E54B}"/>
              </a:ext>
            </a:extLst>
          </p:cNvPr>
          <p:cNvSpPr txBox="1">
            <a:spLocks/>
          </p:cNvSpPr>
          <p:nvPr/>
        </p:nvSpPr>
        <p:spPr>
          <a:xfrm>
            <a:off x="10770617" y="726697"/>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endParaRPr>
          </a:p>
        </p:txBody>
      </p:sp>
      <p:sp>
        <p:nvSpPr>
          <p:cNvPr id="13" name="TextBox 12">
            <a:hlinkClick r:id="" action="ppaction://noaction">
              <a:snd r:embed="rId4" name="FUS6_1.wav"/>
            </a:hlinkClick>
            <a:extLst>
              <a:ext uri="{FF2B5EF4-FFF2-40B4-BE49-F238E27FC236}">
                <a16:creationId xmlns:a16="http://schemas.microsoft.com/office/drawing/2014/main" id="{06455AA7-8B0E-42C3-B09E-7EC273FFE868}"/>
              </a:ext>
            </a:extLst>
          </p:cNvPr>
          <p:cNvSpPr txBox="1"/>
          <p:nvPr/>
        </p:nvSpPr>
        <p:spPr>
          <a:xfrm>
            <a:off x="216938" y="4892443"/>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r</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ône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3E5221EF-C2D3-4A82-9C4A-CDE0909CF101}"/>
              </a:ext>
            </a:extLst>
          </p:cNvPr>
          <p:cNvSpPr/>
          <p:nvPr/>
        </p:nvSpPr>
        <p:spPr>
          <a:xfrm>
            <a:off x="4302075" y="1428399"/>
            <a:ext cx="3633242" cy="47029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Rounded Corners 16">
            <a:extLst>
              <a:ext uri="{FF2B5EF4-FFF2-40B4-BE49-F238E27FC236}">
                <a16:creationId xmlns:a16="http://schemas.microsoft.com/office/drawing/2014/main" id="{91E923FD-C4A2-4EAF-9DDB-5AACC19375A1}"/>
              </a:ext>
            </a:extLst>
          </p:cNvPr>
          <p:cNvSpPr/>
          <p:nvPr/>
        </p:nvSpPr>
        <p:spPr>
          <a:xfrm>
            <a:off x="8149798" y="1428399"/>
            <a:ext cx="3554548" cy="4698101"/>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hlinkClick r:id="" action="ppaction://noaction">
              <a:snd r:embed="rId5" name="FUS6_2.wav"/>
            </a:hlinkClick>
            <a:extLst>
              <a:ext uri="{FF2B5EF4-FFF2-40B4-BE49-F238E27FC236}">
                <a16:creationId xmlns:a16="http://schemas.microsoft.com/office/drawing/2014/main" id="{343CB532-2521-4A80-B3B0-172C6964A4AE}"/>
              </a:ext>
            </a:extLst>
          </p:cNvPr>
          <p:cNvSpPr txBox="1"/>
          <p:nvPr/>
        </p:nvSpPr>
        <p:spPr>
          <a:xfrm>
            <a:off x="4365940" y="4892442"/>
            <a:ext cx="34601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blo</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qu</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hlinkClick r:id="" action="ppaction://noaction">
              <a:snd r:embed="rId6" name="FUS6_3.wav"/>
            </a:hlinkClick>
            <a:extLst>
              <a:ext uri="{FF2B5EF4-FFF2-40B4-BE49-F238E27FC236}">
                <a16:creationId xmlns:a16="http://schemas.microsoft.com/office/drawing/2014/main" id="{FF4D39FF-454F-410F-A946-94CC82433742}"/>
              </a:ext>
            </a:extLst>
          </p:cNvPr>
          <p:cNvSpPr txBox="1"/>
          <p:nvPr/>
        </p:nvSpPr>
        <p:spPr>
          <a:xfrm>
            <a:off x="8182798" y="4892442"/>
            <a:ext cx="36575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j</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Speech Bubble: Rectangle with Corners Rounded 20">
            <a:hlinkClick r:id="" action="ppaction://noaction">
              <a:snd r:embed="rId7" name="FUS2_i.wav"/>
            </a:hlinkClick>
            <a:extLst>
              <a:ext uri="{FF2B5EF4-FFF2-40B4-BE49-F238E27FC236}">
                <a16:creationId xmlns:a16="http://schemas.microsoft.com/office/drawing/2014/main" id="{344A9A9D-F432-4A04-A9A3-D9FA324253F3}"/>
              </a:ext>
            </a:extLst>
          </p:cNvPr>
          <p:cNvSpPr/>
          <p:nvPr/>
        </p:nvSpPr>
        <p:spPr>
          <a:xfrm>
            <a:off x="3926541" y="102200"/>
            <a:ext cx="3083859"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Graphic 21" descr="Teacher">
            <a:extLst>
              <a:ext uri="{FF2B5EF4-FFF2-40B4-BE49-F238E27FC236}">
                <a16:creationId xmlns:a16="http://schemas.microsoft.com/office/drawing/2014/main" id="{A3367B52-15C9-4E1D-A1F9-931A8997E8A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949730" y="-85565"/>
            <a:ext cx="914400" cy="914400"/>
          </a:xfrm>
          <a:prstGeom prst="rect">
            <a:avLst/>
          </a:prstGeom>
        </p:spPr>
      </p:pic>
      <p:sp>
        <p:nvSpPr>
          <p:cNvPr id="23" name="Google Shape;108;p3">
            <a:extLst>
              <a:ext uri="{FF2B5EF4-FFF2-40B4-BE49-F238E27FC236}">
                <a16:creationId xmlns:a16="http://schemas.microsoft.com/office/drawing/2014/main" id="{4E4F5AAE-AAFA-4368-92DC-324E9F20A902}"/>
              </a:ext>
            </a:extLst>
          </p:cNvPr>
          <p:cNvSpPr txBox="1"/>
          <p:nvPr/>
        </p:nvSpPr>
        <p:spPr>
          <a:xfrm>
            <a:off x="3974019" y="106133"/>
            <a:ext cx="303638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Prononce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les mots.</a:t>
            </a:r>
            <a:endParaRPr kumimoji="0" lang="en-GB" sz="24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4" name="CustomShape 1">
            <a:extLst>
              <a:ext uri="{FF2B5EF4-FFF2-40B4-BE49-F238E27FC236}">
                <a16:creationId xmlns:a16="http://schemas.microsoft.com/office/drawing/2014/main" id="{3002F540-2BB1-4E50-ACD0-BBA7A110D998}"/>
              </a:ext>
            </a:extLst>
          </p:cNvPr>
          <p:cNvSpPr/>
          <p:nvPr/>
        </p:nvSpPr>
        <p:spPr>
          <a:xfrm>
            <a:off x="4992226" y="1378250"/>
            <a:ext cx="2475932"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1">
            <a:extLst>
              <a:ext uri="{FF2B5EF4-FFF2-40B4-BE49-F238E27FC236}">
                <a16:creationId xmlns:a16="http://schemas.microsoft.com/office/drawing/2014/main" id="{E60EB00F-2E47-44F2-B20E-546383569580}"/>
              </a:ext>
            </a:extLst>
          </p:cNvPr>
          <p:cNvSpPr/>
          <p:nvPr/>
        </p:nvSpPr>
        <p:spPr>
          <a:xfrm>
            <a:off x="8098305" y="1294606"/>
            <a:ext cx="365753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6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j|g</a:t>
            </a:r>
            <a:r>
              <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6" name="Picture 25" descr="A person sitting at a desk with a gavel and scales&#10;&#10;Description automatically generated with medium confidence">
            <a:extLst>
              <a:ext uri="{FF2B5EF4-FFF2-40B4-BE49-F238E27FC236}">
                <a16:creationId xmlns:a16="http://schemas.microsoft.com/office/drawing/2014/main" id="{8679BF73-9DDE-47AC-B4A7-E171A0CF7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93119" y="3017949"/>
            <a:ext cx="2081080" cy="1562436"/>
          </a:xfrm>
          <a:prstGeom prst="rect">
            <a:avLst/>
          </a:prstGeom>
        </p:spPr>
      </p:pic>
      <p:pic>
        <p:nvPicPr>
          <p:cNvPr id="27" name="Picture 26" descr="A red cross in a circle&#10;&#10;Description automatically generated with medium confidence">
            <a:extLst>
              <a:ext uri="{FF2B5EF4-FFF2-40B4-BE49-F238E27FC236}">
                <a16:creationId xmlns:a16="http://schemas.microsoft.com/office/drawing/2014/main" id="{EC1DC7D7-FEF0-4D95-B775-81CC56ABE1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76281" y="3017949"/>
            <a:ext cx="1651299" cy="1651299"/>
          </a:xfrm>
          <a:prstGeom prst="rect">
            <a:avLst/>
          </a:prstGeom>
        </p:spPr>
      </p:pic>
      <p:pic>
        <p:nvPicPr>
          <p:cNvPr id="28" name="Picture 27" descr="A cartoon of a chair&#10;&#10;Description automatically generated with low confidence">
            <a:extLst>
              <a:ext uri="{FF2B5EF4-FFF2-40B4-BE49-F238E27FC236}">
                <a16:creationId xmlns:a16="http://schemas.microsoft.com/office/drawing/2014/main" id="{52308999-D670-42F2-9662-54E99683A524}"/>
              </a:ext>
            </a:extLst>
          </p:cNvPr>
          <p:cNvPicPr>
            <a:picLocks noChangeAspect="1"/>
          </p:cNvPicPr>
          <p:nvPr/>
        </p:nvPicPr>
        <p:blipFill rotWithShape="1">
          <a:blip r:embed="rId12">
            <a:extLst>
              <a:ext uri="{28A0092B-C50C-407E-A947-70E740481C1C}">
                <a14:useLocalDpi xmlns:a14="http://schemas.microsoft.com/office/drawing/2010/main" val="0"/>
              </a:ext>
            </a:extLst>
          </a:blip>
          <a:srcRect r="25261"/>
          <a:stretch/>
        </p:blipFill>
        <p:spPr>
          <a:xfrm>
            <a:off x="1117801" y="2653052"/>
            <a:ext cx="2410707" cy="1965558"/>
          </a:xfrm>
          <a:prstGeom prst="rect">
            <a:avLst/>
          </a:prstGeom>
        </p:spPr>
      </p:pic>
    </p:spTree>
    <p:extLst>
      <p:ext uri="{BB962C8B-B14F-4D97-AF65-F5344CB8AC3E}">
        <p14:creationId xmlns:p14="http://schemas.microsoft.com/office/powerpoint/2010/main" val="418419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6" grpId="0" animBg="1"/>
      <p:bldP spid="17" grpId="0" animBg="1"/>
      <p:bldP spid="19" grpId="0"/>
      <p:bldP spid="20"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73BFE88-759E-4B0C-AC91-1C241F2CE66B}"/>
              </a:ext>
            </a:extLst>
          </p:cNvPr>
          <p:cNvGraphicFramePr>
            <a:graphicFrameLocks noGrp="1"/>
          </p:cNvGraphicFramePr>
          <p:nvPr/>
        </p:nvGraphicFramePr>
        <p:xfrm>
          <a:off x="735106" y="932489"/>
          <a:ext cx="10359614" cy="4718310"/>
        </p:xfrm>
        <a:graphic>
          <a:graphicData uri="http://schemas.openxmlformats.org/drawingml/2006/table">
            <a:tbl>
              <a:tblPr firstRow="1" bandRow="1">
                <a:tableStyleId>{5940675A-B579-460E-94D1-54222C63F5DA}</a:tableStyleId>
              </a:tblPr>
              <a:tblGrid>
                <a:gridCol w="6736584">
                  <a:extLst>
                    <a:ext uri="{9D8B030D-6E8A-4147-A177-3AD203B41FA5}">
                      <a16:colId xmlns:a16="http://schemas.microsoft.com/office/drawing/2014/main" val="2626125723"/>
                    </a:ext>
                  </a:extLst>
                </a:gridCol>
                <a:gridCol w="3623030">
                  <a:extLst>
                    <a:ext uri="{9D8B030D-6E8A-4147-A177-3AD203B41FA5}">
                      <a16:colId xmlns:a16="http://schemas.microsoft.com/office/drawing/2014/main" val="429055013"/>
                    </a:ext>
                  </a:extLst>
                </a:gridCol>
              </a:tblGrid>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Catégorie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63059489"/>
                  </a:ext>
                </a:extLst>
              </a:tr>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19071983"/>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16708264"/>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604823539"/>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41376452"/>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3556766"/>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916424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1963785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33012308"/>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308648246"/>
                  </a:ext>
                </a:extLst>
              </a:tr>
            </a:tbl>
          </a:graphicData>
        </a:graphic>
      </p:graphicFrame>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descr="Icon&#10;&#10;Description automatically generated">
            <a:extLst>
              <a:ext uri="{FF2B5EF4-FFF2-40B4-BE49-F238E27FC236}">
                <a16:creationId xmlns:a16="http://schemas.microsoft.com/office/drawing/2014/main" id="{1B358180-1BC9-4A27-868D-E80A3DD3D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974109" cy="974109"/>
          </a:xfrm>
          <a:prstGeom prst="rect">
            <a:avLst/>
          </a:prstGeom>
        </p:spPr>
      </p:pic>
      <p:sp>
        <p:nvSpPr>
          <p:cNvPr id="11" name="Title 1">
            <a:extLst>
              <a:ext uri="{FF2B5EF4-FFF2-40B4-BE49-F238E27FC236}">
                <a16:creationId xmlns:a16="http://schemas.microsoft.com/office/drawing/2014/main" id="{6F703126-0E39-4933-9ADF-5C44832214E5}"/>
              </a:ext>
            </a:extLst>
          </p:cNvPr>
          <p:cNvSpPr txBox="1">
            <a:spLocks/>
          </p:cNvSpPr>
          <p:nvPr/>
        </p:nvSpPr>
        <p:spPr>
          <a:xfrm>
            <a:off x="10950576" y="962066"/>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8" name="Speech Bubble: Rectangle with Corners Rounded 7">
            <a:hlinkClick r:id="" action="ppaction://noaction">
              <a:snd r:embed="rId4" name="FUS7_i.wav"/>
            </a:hlinkClick>
            <a:extLst>
              <a:ext uri="{FF2B5EF4-FFF2-40B4-BE49-F238E27FC236}">
                <a16:creationId xmlns:a16="http://schemas.microsoft.com/office/drawing/2014/main" id="{1ABE22CE-B38F-4555-B119-1AFA44DA9EC0}"/>
              </a:ext>
            </a:extLst>
          </p:cNvPr>
          <p:cNvSpPr/>
          <p:nvPr/>
        </p:nvSpPr>
        <p:spPr>
          <a:xfrm>
            <a:off x="4213318" y="128500"/>
            <a:ext cx="6680327"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056D6C49-217A-49D4-A416-BD2E3F415D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507" y="-59265"/>
            <a:ext cx="914400" cy="914400"/>
          </a:xfrm>
          <a:prstGeom prst="rect">
            <a:avLst/>
          </a:prstGeom>
        </p:spPr>
      </p:pic>
      <p:sp>
        <p:nvSpPr>
          <p:cNvPr id="13" name="Google Shape;108;p3">
            <a:hlinkClick r:id="" action="ppaction://noaction">
              <a:snd r:embed="rId4" name="FUS7_i.wav"/>
            </a:hlinkClick>
            <a:extLst>
              <a:ext uri="{FF2B5EF4-FFF2-40B4-BE49-F238E27FC236}">
                <a16:creationId xmlns:a16="http://schemas.microsoft.com/office/drawing/2014/main" id="{B5B6DB60-9536-4A8C-A60D-0F20B1A4195A}"/>
              </a:ext>
            </a:extLst>
          </p:cNvPr>
          <p:cNvSpPr txBox="1"/>
          <p:nvPr/>
        </p:nvSpPr>
        <p:spPr>
          <a:xfrm>
            <a:off x="4295051" y="143876"/>
            <a:ext cx="658537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Écoute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La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catégorie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correcte</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c’est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quoi ?</a:t>
            </a:r>
            <a:endParaRPr kumimoji="0" lang="en-GB" sz="24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1AAF0FC-3D6A-4573-8D2E-58F3660AB499}"/>
              </a:ext>
            </a:extLst>
          </p:cNvPr>
          <p:cNvSpPr txBox="1"/>
          <p:nvPr/>
        </p:nvSpPr>
        <p:spPr>
          <a:xfrm>
            <a:off x="807677" y="1897676"/>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femme | homme | garçon </a:t>
            </a:r>
          </a:p>
        </p:txBody>
      </p:sp>
      <p:sp>
        <p:nvSpPr>
          <p:cNvPr id="18" name="Action Button: Blank 17">
            <a:hlinkClick r:id="" action="ppaction://noaction" highlightClick="1">
              <a:snd r:embed="rId7" name="FUS7_2.wav"/>
            </a:hlinkClick>
            <a:extLst>
              <a:ext uri="{FF2B5EF4-FFF2-40B4-BE49-F238E27FC236}">
                <a16:creationId xmlns:a16="http://schemas.microsoft.com/office/drawing/2014/main" id="{927D0ACF-2F30-4C27-970F-F42CFCC5D8AA}"/>
              </a:ext>
            </a:extLst>
          </p:cNvPr>
          <p:cNvSpPr/>
          <p:nvPr/>
        </p:nvSpPr>
        <p:spPr>
          <a:xfrm>
            <a:off x="212577" y="190790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19" name="Action Button: Blank 18">
            <a:hlinkClick r:id="" action="ppaction://noaction" highlightClick="1">
              <a:snd r:embed="rId8" name="FUS7_3.wav"/>
            </a:hlinkClick>
            <a:extLst>
              <a:ext uri="{FF2B5EF4-FFF2-40B4-BE49-F238E27FC236}">
                <a16:creationId xmlns:a16="http://schemas.microsoft.com/office/drawing/2014/main" id="{B8E30D06-29EC-4782-9403-191CA713366D}"/>
              </a:ext>
            </a:extLst>
          </p:cNvPr>
          <p:cNvSpPr/>
          <p:nvPr/>
        </p:nvSpPr>
        <p:spPr>
          <a:xfrm>
            <a:off x="212578" y="237491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20" name="Action Button: Blank 19">
            <a:hlinkClick r:id="" action="ppaction://noaction" highlightClick="1">
              <a:snd r:embed="rId9" name="FUS7_4.wav"/>
            </a:hlinkClick>
            <a:extLst>
              <a:ext uri="{FF2B5EF4-FFF2-40B4-BE49-F238E27FC236}">
                <a16:creationId xmlns:a16="http://schemas.microsoft.com/office/drawing/2014/main" id="{74A0B088-9C35-432F-95F9-5DFE88CFC396}"/>
              </a:ext>
            </a:extLst>
          </p:cNvPr>
          <p:cNvSpPr/>
          <p:nvPr/>
        </p:nvSpPr>
        <p:spPr>
          <a:xfrm>
            <a:off x="215880" y="285643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21" name="Action Button: Blank 20">
            <a:hlinkClick r:id="" action="ppaction://noaction" highlightClick="1">
              <a:snd r:embed="rId10" name="FUS7_5.wav"/>
            </a:hlinkClick>
            <a:extLst>
              <a:ext uri="{FF2B5EF4-FFF2-40B4-BE49-F238E27FC236}">
                <a16:creationId xmlns:a16="http://schemas.microsoft.com/office/drawing/2014/main" id="{59172ADF-247F-4011-AC3E-9B9B741365DD}"/>
              </a:ext>
            </a:extLst>
          </p:cNvPr>
          <p:cNvSpPr/>
          <p:nvPr/>
        </p:nvSpPr>
        <p:spPr>
          <a:xfrm>
            <a:off x="222688" y="330179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22" name="Action Button: Blank 21">
            <a:hlinkClick r:id="" action="ppaction://noaction" highlightClick="1">
              <a:snd r:embed="rId11" name="FUS7_6.wav"/>
            </a:hlinkClick>
            <a:extLst>
              <a:ext uri="{FF2B5EF4-FFF2-40B4-BE49-F238E27FC236}">
                <a16:creationId xmlns:a16="http://schemas.microsoft.com/office/drawing/2014/main" id="{4C9ED2F0-93F3-441F-BF5F-AAAD7BC5E9F2}"/>
              </a:ext>
            </a:extLst>
          </p:cNvPr>
          <p:cNvSpPr/>
          <p:nvPr/>
        </p:nvSpPr>
        <p:spPr>
          <a:xfrm>
            <a:off x="222689" y="377606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23" name="Action Button: Blank 22">
            <a:hlinkClick r:id="" action="ppaction://noaction" highlightClick="1">
              <a:snd r:embed="rId12" name="FUS7_7.wav"/>
            </a:hlinkClick>
            <a:extLst>
              <a:ext uri="{FF2B5EF4-FFF2-40B4-BE49-F238E27FC236}">
                <a16:creationId xmlns:a16="http://schemas.microsoft.com/office/drawing/2014/main" id="{2A039FD5-6111-44F0-B335-B6757E0C5313}"/>
              </a:ext>
            </a:extLst>
          </p:cNvPr>
          <p:cNvSpPr/>
          <p:nvPr/>
        </p:nvSpPr>
        <p:spPr>
          <a:xfrm>
            <a:off x="224009" y="425033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7</a:t>
            </a:r>
          </a:p>
        </p:txBody>
      </p:sp>
      <p:sp>
        <p:nvSpPr>
          <p:cNvPr id="24" name="Action Button: Blank 23">
            <a:hlinkClick r:id="" action="ppaction://noaction" highlightClick="1">
              <a:snd r:embed="rId13" name="FUS7_8.wav"/>
            </a:hlinkClick>
            <a:extLst>
              <a:ext uri="{FF2B5EF4-FFF2-40B4-BE49-F238E27FC236}">
                <a16:creationId xmlns:a16="http://schemas.microsoft.com/office/drawing/2014/main" id="{A0AC0756-38D3-4D89-91BC-2D9235A5FD08}"/>
              </a:ext>
            </a:extLst>
          </p:cNvPr>
          <p:cNvSpPr/>
          <p:nvPr/>
        </p:nvSpPr>
        <p:spPr>
          <a:xfrm>
            <a:off x="224010" y="475758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8</a:t>
            </a:r>
          </a:p>
        </p:txBody>
      </p:sp>
      <p:sp>
        <p:nvSpPr>
          <p:cNvPr id="25" name="Action Button: Blank 24">
            <a:hlinkClick r:id="" action="ppaction://noaction" highlightClick="1">
              <a:snd r:embed="rId14" name="FUS7_9.wav"/>
            </a:hlinkClick>
            <a:extLst>
              <a:ext uri="{FF2B5EF4-FFF2-40B4-BE49-F238E27FC236}">
                <a16:creationId xmlns:a16="http://schemas.microsoft.com/office/drawing/2014/main" id="{D656CC26-637B-41F7-AC0A-B1D5198F6571}"/>
              </a:ext>
            </a:extLst>
          </p:cNvPr>
          <p:cNvSpPr/>
          <p:nvPr/>
        </p:nvSpPr>
        <p:spPr>
          <a:xfrm>
            <a:off x="225330" y="5220754"/>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9</a:t>
            </a:r>
          </a:p>
        </p:txBody>
      </p:sp>
      <p:sp>
        <p:nvSpPr>
          <p:cNvPr id="26" name="Action Button: Blank 25">
            <a:hlinkClick r:id="" action="ppaction://noaction" highlightClick="1">
              <a:snd r:embed="rId15" name="FUS7_1.wav"/>
            </a:hlinkClick>
            <a:extLst>
              <a:ext uri="{FF2B5EF4-FFF2-40B4-BE49-F238E27FC236}">
                <a16:creationId xmlns:a16="http://schemas.microsoft.com/office/drawing/2014/main" id="{3DD23EC8-F002-43FE-9A61-335CD9B5BABB}"/>
              </a:ext>
            </a:extLst>
          </p:cNvPr>
          <p:cNvSpPr/>
          <p:nvPr/>
        </p:nvSpPr>
        <p:spPr>
          <a:xfrm>
            <a:off x="212577" y="143363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27" name="TextBox 26">
            <a:extLst>
              <a:ext uri="{FF2B5EF4-FFF2-40B4-BE49-F238E27FC236}">
                <a16:creationId xmlns:a16="http://schemas.microsoft.com/office/drawing/2014/main" id="{05B845FA-D00E-4863-8411-20384C00C381}"/>
              </a:ext>
            </a:extLst>
          </p:cNvPr>
          <p:cNvSpPr txBox="1"/>
          <p:nvPr/>
        </p:nvSpPr>
        <p:spPr>
          <a:xfrm>
            <a:off x="807677" y="1401196"/>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cousine | mère | frère</a:t>
            </a:r>
          </a:p>
        </p:txBody>
      </p:sp>
      <p:sp>
        <p:nvSpPr>
          <p:cNvPr id="28" name="TextBox 27">
            <a:extLst>
              <a:ext uri="{FF2B5EF4-FFF2-40B4-BE49-F238E27FC236}">
                <a16:creationId xmlns:a16="http://schemas.microsoft.com/office/drawing/2014/main" id="{D400A10E-9365-41EE-BFFB-CDEC70589585}"/>
              </a:ext>
            </a:extLst>
          </p:cNvPr>
          <p:cNvSpPr txBox="1"/>
          <p:nvPr/>
        </p:nvSpPr>
        <p:spPr>
          <a:xfrm>
            <a:off x="807677" y="2360092"/>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onze | quatre | neuf</a:t>
            </a:r>
          </a:p>
        </p:txBody>
      </p:sp>
      <p:sp>
        <p:nvSpPr>
          <p:cNvPr id="29" name="TextBox 28">
            <a:extLst>
              <a:ext uri="{FF2B5EF4-FFF2-40B4-BE49-F238E27FC236}">
                <a16:creationId xmlns:a16="http://schemas.microsoft.com/office/drawing/2014/main" id="{6239C425-436F-42C7-A801-F4BB48878628}"/>
              </a:ext>
            </a:extLst>
          </p:cNvPr>
          <p:cNvSpPr txBox="1"/>
          <p:nvPr/>
        </p:nvSpPr>
        <p:spPr>
          <a:xfrm>
            <a:off x="793333" y="2822831"/>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rouge | bleu | jaune</a:t>
            </a:r>
          </a:p>
        </p:txBody>
      </p:sp>
      <p:sp>
        <p:nvSpPr>
          <p:cNvPr id="31" name="TextBox 30">
            <a:extLst>
              <a:ext uri="{FF2B5EF4-FFF2-40B4-BE49-F238E27FC236}">
                <a16:creationId xmlns:a16="http://schemas.microsoft.com/office/drawing/2014/main" id="{46043965-B05C-45BC-AA89-8FD36D60C2FF}"/>
              </a:ext>
            </a:extLst>
          </p:cNvPr>
          <p:cNvSpPr txBox="1"/>
          <p:nvPr/>
        </p:nvSpPr>
        <p:spPr>
          <a:xfrm>
            <a:off x="732464" y="3278412"/>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s’il te plait | merci | bonjour</a:t>
            </a:r>
          </a:p>
        </p:txBody>
      </p:sp>
      <p:sp>
        <p:nvSpPr>
          <p:cNvPr id="33" name="TextBox 32">
            <a:extLst>
              <a:ext uri="{FF2B5EF4-FFF2-40B4-BE49-F238E27FC236}">
                <a16:creationId xmlns:a16="http://schemas.microsoft.com/office/drawing/2014/main" id="{6038E942-780C-4FAA-AEF6-52F5607B53AF}"/>
              </a:ext>
            </a:extLst>
          </p:cNvPr>
          <p:cNvSpPr txBox="1"/>
          <p:nvPr/>
        </p:nvSpPr>
        <p:spPr>
          <a:xfrm>
            <a:off x="732464" y="3782801"/>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travailler | jouer | aimer</a:t>
            </a:r>
          </a:p>
        </p:txBody>
      </p:sp>
      <p:sp>
        <p:nvSpPr>
          <p:cNvPr id="34" name="TextBox 33">
            <a:extLst>
              <a:ext uri="{FF2B5EF4-FFF2-40B4-BE49-F238E27FC236}">
                <a16:creationId xmlns:a16="http://schemas.microsoft.com/office/drawing/2014/main" id="{1E366601-3F1D-41B9-899B-0E474AA7B2F2}"/>
              </a:ext>
            </a:extLst>
          </p:cNvPr>
          <p:cNvSpPr txBox="1"/>
          <p:nvPr/>
        </p:nvSpPr>
        <p:spPr>
          <a:xfrm>
            <a:off x="732464" y="4250434"/>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quoi | comment | où</a:t>
            </a:r>
          </a:p>
        </p:txBody>
      </p:sp>
      <p:sp>
        <p:nvSpPr>
          <p:cNvPr id="35" name="TextBox 34">
            <a:extLst>
              <a:ext uri="{FF2B5EF4-FFF2-40B4-BE49-F238E27FC236}">
                <a16:creationId xmlns:a16="http://schemas.microsoft.com/office/drawing/2014/main" id="{2BE0F59F-4505-456F-9495-78D9FE24B851}"/>
              </a:ext>
            </a:extLst>
          </p:cNvPr>
          <p:cNvSpPr txBox="1"/>
          <p:nvPr/>
        </p:nvSpPr>
        <p:spPr>
          <a:xfrm>
            <a:off x="732464" y="4712099"/>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mardi | vendredi | dimanche</a:t>
            </a:r>
          </a:p>
        </p:txBody>
      </p:sp>
      <p:sp>
        <p:nvSpPr>
          <p:cNvPr id="36" name="TextBox 35">
            <a:extLst>
              <a:ext uri="{FF2B5EF4-FFF2-40B4-BE49-F238E27FC236}">
                <a16:creationId xmlns:a16="http://schemas.microsoft.com/office/drawing/2014/main" id="{50202946-3B3C-450C-856D-834817CA619D}"/>
              </a:ext>
            </a:extLst>
          </p:cNvPr>
          <p:cNvSpPr txBox="1"/>
          <p:nvPr/>
        </p:nvSpPr>
        <p:spPr>
          <a:xfrm>
            <a:off x="744556" y="5195102"/>
            <a:ext cx="64492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présent | intelligent | méchant</a:t>
            </a:r>
          </a:p>
        </p:txBody>
      </p:sp>
      <p:sp>
        <p:nvSpPr>
          <p:cNvPr id="12" name="TextBox 11">
            <a:extLst>
              <a:ext uri="{FF2B5EF4-FFF2-40B4-BE49-F238E27FC236}">
                <a16:creationId xmlns:a16="http://schemas.microsoft.com/office/drawing/2014/main" id="{F39AC8A8-70C8-4580-B1E6-8707CA6A03EA}"/>
              </a:ext>
            </a:extLst>
          </p:cNvPr>
          <p:cNvSpPr txBox="1"/>
          <p:nvPr/>
        </p:nvSpPr>
        <p:spPr>
          <a:xfrm rot="21080798">
            <a:off x="158142" y="5893567"/>
            <a:ext cx="1724446" cy="461665"/>
          </a:xfrm>
          <a:custGeom>
            <a:avLst/>
            <a:gdLst>
              <a:gd name="connsiteX0" fmla="*/ 0 w 1724446"/>
              <a:gd name="connsiteY0" fmla="*/ 0 h 461665"/>
              <a:gd name="connsiteX1" fmla="*/ 574815 w 1724446"/>
              <a:gd name="connsiteY1" fmla="*/ 0 h 461665"/>
              <a:gd name="connsiteX2" fmla="*/ 1149631 w 1724446"/>
              <a:gd name="connsiteY2" fmla="*/ 0 h 461665"/>
              <a:gd name="connsiteX3" fmla="*/ 1724446 w 1724446"/>
              <a:gd name="connsiteY3" fmla="*/ 0 h 461665"/>
              <a:gd name="connsiteX4" fmla="*/ 1724446 w 1724446"/>
              <a:gd name="connsiteY4" fmla="*/ 461665 h 461665"/>
              <a:gd name="connsiteX5" fmla="*/ 1149631 w 1724446"/>
              <a:gd name="connsiteY5" fmla="*/ 461665 h 461665"/>
              <a:gd name="connsiteX6" fmla="*/ 626549 w 1724446"/>
              <a:gd name="connsiteY6" fmla="*/ 461665 h 461665"/>
              <a:gd name="connsiteX7" fmla="*/ 0 w 1724446"/>
              <a:gd name="connsiteY7" fmla="*/ 461665 h 461665"/>
              <a:gd name="connsiteX8" fmla="*/ 0 w 172444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446" h="461665" extrusionOk="0">
                <a:moveTo>
                  <a:pt x="0" y="0"/>
                </a:moveTo>
                <a:cubicBezTo>
                  <a:pt x="126505" y="-22498"/>
                  <a:pt x="424666" y="9104"/>
                  <a:pt x="574815" y="0"/>
                </a:cubicBezTo>
                <a:cubicBezTo>
                  <a:pt x="724964" y="-9104"/>
                  <a:pt x="1028479" y="31915"/>
                  <a:pt x="1149631" y="0"/>
                </a:cubicBezTo>
                <a:cubicBezTo>
                  <a:pt x="1270783" y="-31915"/>
                  <a:pt x="1548545" y="44431"/>
                  <a:pt x="1724446" y="0"/>
                </a:cubicBezTo>
                <a:cubicBezTo>
                  <a:pt x="1774329" y="114587"/>
                  <a:pt x="1671609" y="264996"/>
                  <a:pt x="1724446" y="461665"/>
                </a:cubicBezTo>
                <a:cubicBezTo>
                  <a:pt x="1532641" y="510259"/>
                  <a:pt x="1347404" y="403729"/>
                  <a:pt x="1149631" y="461665"/>
                </a:cubicBezTo>
                <a:cubicBezTo>
                  <a:pt x="951859" y="519601"/>
                  <a:pt x="788152" y="409090"/>
                  <a:pt x="626549" y="461665"/>
                </a:cubicBezTo>
                <a:cubicBezTo>
                  <a:pt x="464946" y="514240"/>
                  <a:pt x="252138" y="423943"/>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question</a:t>
            </a:r>
          </a:p>
        </p:txBody>
      </p:sp>
      <p:sp>
        <p:nvSpPr>
          <p:cNvPr id="37" name="TextBox 36">
            <a:extLst>
              <a:ext uri="{FF2B5EF4-FFF2-40B4-BE49-F238E27FC236}">
                <a16:creationId xmlns:a16="http://schemas.microsoft.com/office/drawing/2014/main" id="{8C7162F7-2D90-4E50-8830-F14B411C5F66}"/>
              </a:ext>
            </a:extLst>
          </p:cNvPr>
          <p:cNvSpPr txBox="1"/>
          <p:nvPr/>
        </p:nvSpPr>
        <p:spPr>
          <a:xfrm>
            <a:off x="1605696" y="6361199"/>
            <a:ext cx="953796" cy="461665"/>
          </a:xfrm>
          <a:custGeom>
            <a:avLst/>
            <a:gdLst>
              <a:gd name="connsiteX0" fmla="*/ 0 w 953796"/>
              <a:gd name="connsiteY0" fmla="*/ 0 h 461665"/>
              <a:gd name="connsiteX1" fmla="*/ 476898 w 953796"/>
              <a:gd name="connsiteY1" fmla="*/ 0 h 461665"/>
              <a:gd name="connsiteX2" fmla="*/ 953796 w 953796"/>
              <a:gd name="connsiteY2" fmla="*/ 0 h 461665"/>
              <a:gd name="connsiteX3" fmla="*/ 953796 w 953796"/>
              <a:gd name="connsiteY3" fmla="*/ 461665 h 461665"/>
              <a:gd name="connsiteX4" fmla="*/ 505512 w 953796"/>
              <a:gd name="connsiteY4" fmla="*/ 461665 h 461665"/>
              <a:gd name="connsiteX5" fmla="*/ 0 w 953796"/>
              <a:gd name="connsiteY5" fmla="*/ 461665 h 461665"/>
              <a:gd name="connsiteX6" fmla="*/ 0 w 953796"/>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796" h="461665" extrusionOk="0">
                <a:moveTo>
                  <a:pt x="0" y="0"/>
                </a:moveTo>
                <a:cubicBezTo>
                  <a:pt x="128986" y="-56977"/>
                  <a:pt x="244981" y="28953"/>
                  <a:pt x="476898" y="0"/>
                </a:cubicBezTo>
                <a:cubicBezTo>
                  <a:pt x="708815" y="-28953"/>
                  <a:pt x="744503" y="3089"/>
                  <a:pt x="953796" y="0"/>
                </a:cubicBezTo>
                <a:cubicBezTo>
                  <a:pt x="985123" y="182397"/>
                  <a:pt x="950403" y="262452"/>
                  <a:pt x="953796" y="461665"/>
                </a:cubicBezTo>
                <a:cubicBezTo>
                  <a:pt x="828893" y="503104"/>
                  <a:pt x="724470" y="447821"/>
                  <a:pt x="505512" y="461665"/>
                </a:cubicBezTo>
                <a:cubicBezTo>
                  <a:pt x="286554" y="475509"/>
                  <a:pt x="124136" y="441092"/>
                  <a:pt x="0" y="461665"/>
                </a:cubicBezTo>
                <a:cubicBezTo>
                  <a:pt x="-29144" y="292064"/>
                  <a:pt x="28248" y="131794"/>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jour</a:t>
            </a:r>
          </a:p>
        </p:txBody>
      </p:sp>
      <p:sp>
        <p:nvSpPr>
          <p:cNvPr id="38" name="TextBox 37">
            <a:extLst>
              <a:ext uri="{FF2B5EF4-FFF2-40B4-BE49-F238E27FC236}">
                <a16:creationId xmlns:a16="http://schemas.microsoft.com/office/drawing/2014/main" id="{C52E6FDC-5F92-4F18-8D9D-0A2D5D567D60}"/>
              </a:ext>
            </a:extLst>
          </p:cNvPr>
          <p:cNvSpPr txBox="1"/>
          <p:nvPr/>
        </p:nvSpPr>
        <p:spPr>
          <a:xfrm>
            <a:off x="5201977" y="6336684"/>
            <a:ext cx="1991787" cy="461665"/>
          </a:xfrm>
          <a:custGeom>
            <a:avLst/>
            <a:gdLst>
              <a:gd name="connsiteX0" fmla="*/ 0 w 1991787"/>
              <a:gd name="connsiteY0" fmla="*/ 0 h 461665"/>
              <a:gd name="connsiteX1" fmla="*/ 497947 w 1991787"/>
              <a:gd name="connsiteY1" fmla="*/ 0 h 461665"/>
              <a:gd name="connsiteX2" fmla="*/ 995894 w 1991787"/>
              <a:gd name="connsiteY2" fmla="*/ 0 h 461665"/>
              <a:gd name="connsiteX3" fmla="*/ 1533676 w 1991787"/>
              <a:gd name="connsiteY3" fmla="*/ 0 h 461665"/>
              <a:gd name="connsiteX4" fmla="*/ 1991787 w 1991787"/>
              <a:gd name="connsiteY4" fmla="*/ 0 h 461665"/>
              <a:gd name="connsiteX5" fmla="*/ 1991787 w 1991787"/>
              <a:gd name="connsiteY5" fmla="*/ 461665 h 461665"/>
              <a:gd name="connsiteX6" fmla="*/ 1533676 w 1991787"/>
              <a:gd name="connsiteY6" fmla="*/ 461665 h 461665"/>
              <a:gd name="connsiteX7" fmla="*/ 1055647 w 1991787"/>
              <a:gd name="connsiteY7" fmla="*/ 461665 h 461665"/>
              <a:gd name="connsiteX8" fmla="*/ 517865 w 1991787"/>
              <a:gd name="connsiteY8" fmla="*/ 461665 h 461665"/>
              <a:gd name="connsiteX9" fmla="*/ 0 w 1991787"/>
              <a:gd name="connsiteY9" fmla="*/ 461665 h 461665"/>
              <a:gd name="connsiteX10" fmla="*/ 0 w 1991787"/>
              <a:gd name="connsiteY1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1787" h="461665" extrusionOk="0">
                <a:moveTo>
                  <a:pt x="0" y="0"/>
                </a:moveTo>
                <a:cubicBezTo>
                  <a:pt x="164710" y="-21472"/>
                  <a:pt x="258997" y="18535"/>
                  <a:pt x="497947" y="0"/>
                </a:cubicBezTo>
                <a:cubicBezTo>
                  <a:pt x="736897" y="-18535"/>
                  <a:pt x="813504" y="29610"/>
                  <a:pt x="995894" y="0"/>
                </a:cubicBezTo>
                <a:cubicBezTo>
                  <a:pt x="1178284" y="-29610"/>
                  <a:pt x="1361561" y="13046"/>
                  <a:pt x="1533676" y="0"/>
                </a:cubicBezTo>
                <a:cubicBezTo>
                  <a:pt x="1705791" y="-13046"/>
                  <a:pt x="1863594" y="21971"/>
                  <a:pt x="1991787" y="0"/>
                </a:cubicBezTo>
                <a:cubicBezTo>
                  <a:pt x="2028076" y="185612"/>
                  <a:pt x="1970071" y="260308"/>
                  <a:pt x="1991787" y="461665"/>
                </a:cubicBezTo>
                <a:cubicBezTo>
                  <a:pt x="1897840" y="483181"/>
                  <a:pt x="1626952" y="445061"/>
                  <a:pt x="1533676" y="461665"/>
                </a:cubicBezTo>
                <a:cubicBezTo>
                  <a:pt x="1440400" y="478269"/>
                  <a:pt x="1226271" y="444951"/>
                  <a:pt x="1055647" y="461665"/>
                </a:cubicBezTo>
                <a:cubicBezTo>
                  <a:pt x="885023" y="478379"/>
                  <a:pt x="639169" y="402389"/>
                  <a:pt x="517865" y="461665"/>
                </a:cubicBezTo>
                <a:cubicBezTo>
                  <a:pt x="396561" y="520941"/>
                  <a:pt x="163472" y="435828"/>
                  <a:pt x="0" y="461665"/>
                </a:cubicBezTo>
                <a:cubicBezTo>
                  <a:pt x="-13201" y="336239"/>
                  <a:pt x="16605" y="121450"/>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description</a:t>
            </a:r>
          </a:p>
        </p:txBody>
      </p:sp>
      <p:sp>
        <p:nvSpPr>
          <p:cNvPr id="39" name="TextBox 38">
            <a:extLst>
              <a:ext uri="{FF2B5EF4-FFF2-40B4-BE49-F238E27FC236}">
                <a16:creationId xmlns:a16="http://schemas.microsoft.com/office/drawing/2014/main" id="{FD9A76F9-EA29-4E6B-9117-757D611E3B45}"/>
              </a:ext>
            </a:extLst>
          </p:cNvPr>
          <p:cNvSpPr txBox="1"/>
          <p:nvPr/>
        </p:nvSpPr>
        <p:spPr>
          <a:xfrm rot="21174697">
            <a:off x="3730776" y="6065340"/>
            <a:ext cx="1386192" cy="461665"/>
          </a:xfrm>
          <a:custGeom>
            <a:avLst/>
            <a:gdLst>
              <a:gd name="connsiteX0" fmla="*/ 0 w 1386192"/>
              <a:gd name="connsiteY0" fmla="*/ 0 h 461665"/>
              <a:gd name="connsiteX1" fmla="*/ 462064 w 1386192"/>
              <a:gd name="connsiteY1" fmla="*/ 0 h 461665"/>
              <a:gd name="connsiteX2" fmla="*/ 924128 w 1386192"/>
              <a:gd name="connsiteY2" fmla="*/ 0 h 461665"/>
              <a:gd name="connsiteX3" fmla="*/ 1386192 w 1386192"/>
              <a:gd name="connsiteY3" fmla="*/ 0 h 461665"/>
              <a:gd name="connsiteX4" fmla="*/ 1386192 w 1386192"/>
              <a:gd name="connsiteY4" fmla="*/ 461665 h 461665"/>
              <a:gd name="connsiteX5" fmla="*/ 924128 w 1386192"/>
              <a:gd name="connsiteY5" fmla="*/ 461665 h 461665"/>
              <a:gd name="connsiteX6" fmla="*/ 503650 w 1386192"/>
              <a:gd name="connsiteY6" fmla="*/ 461665 h 461665"/>
              <a:gd name="connsiteX7" fmla="*/ 0 w 1386192"/>
              <a:gd name="connsiteY7" fmla="*/ 461665 h 461665"/>
              <a:gd name="connsiteX8" fmla="*/ 0 w 1386192"/>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192" h="461665" extrusionOk="0">
                <a:moveTo>
                  <a:pt x="0" y="0"/>
                </a:moveTo>
                <a:cubicBezTo>
                  <a:pt x="220701" y="-37090"/>
                  <a:pt x="243427" y="31815"/>
                  <a:pt x="462064" y="0"/>
                </a:cubicBezTo>
                <a:cubicBezTo>
                  <a:pt x="680701" y="-31815"/>
                  <a:pt x="789386" y="9537"/>
                  <a:pt x="924128" y="0"/>
                </a:cubicBezTo>
                <a:cubicBezTo>
                  <a:pt x="1058870" y="-9537"/>
                  <a:pt x="1239651" y="10434"/>
                  <a:pt x="1386192" y="0"/>
                </a:cubicBezTo>
                <a:cubicBezTo>
                  <a:pt x="1436075" y="114587"/>
                  <a:pt x="1333355" y="264996"/>
                  <a:pt x="1386192" y="461665"/>
                </a:cubicBezTo>
                <a:cubicBezTo>
                  <a:pt x="1258024" y="505373"/>
                  <a:pt x="1106897" y="437343"/>
                  <a:pt x="924128" y="461665"/>
                </a:cubicBezTo>
                <a:cubicBezTo>
                  <a:pt x="741359" y="485987"/>
                  <a:pt x="701375" y="455420"/>
                  <a:pt x="503650" y="461665"/>
                </a:cubicBezTo>
                <a:cubicBezTo>
                  <a:pt x="305925" y="467910"/>
                  <a:pt x="108427" y="437566"/>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famille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0" name="TextBox 39">
            <a:extLst>
              <a:ext uri="{FF2B5EF4-FFF2-40B4-BE49-F238E27FC236}">
                <a16:creationId xmlns:a16="http://schemas.microsoft.com/office/drawing/2014/main" id="{4587EFAE-906D-4750-A3FF-DB5E0372F10D}"/>
              </a:ext>
            </a:extLst>
          </p:cNvPr>
          <p:cNvSpPr txBox="1"/>
          <p:nvPr/>
        </p:nvSpPr>
        <p:spPr>
          <a:xfrm rot="188570">
            <a:off x="6146291" y="5745729"/>
            <a:ext cx="1724446" cy="461665"/>
          </a:xfrm>
          <a:custGeom>
            <a:avLst/>
            <a:gdLst>
              <a:gd name="connsiteX0" fmla="*/ 0 w 1724446"/>
              <a:gd name="connsiteY0" fmla="*/ 0 h 461665"/>
              <a:gd name="connsiteX1" fmla="*/ 574815 w 1724446"/>
              <a:gd name="connsiteY1" fmla="*/ 0 h 461665"/>
              <a:gd name="connsiteX2" fmla="*/ 1149631 w 1724446"/>
              <a:gd name="connsiteY2" fmla="*/ 0 h 461665"/>
              <a:gd name="connsiteX3" fmla="*/ 1724446 w 1724446"/>
              <a:gd name="connsiteY3" fmla="*/ 0 h 461665"/>
              <a:gd name="connsiteX4" fmla="*/ 1724446 w 1724446"/>
              <a:gd name="connsiteY4" fmla="*/ 461665 h 461665"/>
              <a:gd name="connsiteX5" fmla="*/ 1149631 w 1724446"/>
              <a:gd name="connsiteY5" fmla="*/ 461665 h 461665"/>
              <a:gd name="connsiteX6" fmla="*/ 626549 w 1724446"/>
              <a:gd name="connsiteY6" fmla="*/ 461665 h 461665"/>
              <a:gd name="connsiteX7" fmla="*/ 0 w 1724446"/>
              <a:gd name="connsiteY7" fmla="*/ 461665 h 461665"/>
              <a:gd name="connsiteX8" fmla="*/ 0 w 172444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24446" h="461665" extrusionOk="0">
                <a:moveTo>
                  <a:pt x="0" y="0"/>
                </a:moveTo>
                <a:cubicBezTo>
                  <a:pt x="126505" y="-22498"/>
                  <a:pt x="424666" y="9104"/>
                  <a:pt x="574815" y="0"/>
                </a:cubicBezTo>
                <a:cubicBezTo>
                  <a:pt x="724964" y="-9104"/>
                  <a:pt x="1028479" y="31915"/>
                  <a:pt x="1149631" y="0"/>
                </a:cubicBezTo>
                <a:cubicBezTo>
                  <a:pt x="1270783" y="-31915"/>
                  <a:pt x="1548545" y="44431"/>
                  <a:pt x="1724446" y="0"/>
                </a:cubicBezTo>
                <a:cubicBezTo>
                  <a:pt x="1774329" y="114587"/>
                  <a:pt x="1671609" y="264996"/>
                  <a:pt x="1724446" y="461665"/>
                </a:cubicBezTo>
                <a:cubicBezTo>
                  <a:pt x="1532641" y="510259"/>
                  <a:pt x="1347404" y="403729"/>
                  <a:pt x="1149631" y="461665"/>
                </a:cubicBezTo>
                <a:cubicBezTo>
                  <a:pt x="951859" y="519601"/>
                  <a:pt x="788152" y="409090"/>
                  <a:pt x="626549" y="461665"/>
                </a:cubicBezTo>
                <a:cubicBezTo>
                  <a:pt x="464946" y="514240"/>
                  <a:pt x="252138" y="423943"/>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personne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1" name="TextBox 40">
            <a:extLst>
              <a:ext uri="{FF2B5EF4-FFF2-40B4-BE49-F238E27FC236}">
                <a16:creationId xmlns:a16="http://schemas.microsoft.com/office/drawing/2014/main" id="{4C597EC6-B7BC-4E2A-85C1-EC12E3068AC4}"/>
              </a:ext>
            </a:extLst>
          </p:cNvPr>
          <p:cNvSpPr txBox="1"/>
          <p:nvPr/>
        </p:nvSpPr>
        <p:spPr>
          <a:xfrm rot="20801824">
            <a:off x="7898153" y="6131344"/>
            <a:ext cx="1399188" cy="461665"/>
          </a:xfrm>
          <a:custGeom>
            <a:avLst/>
            <a:gdLst>
              <a:gd name="connsiteX0" fmla="*/ 0 w 1399188"/>
              <a:gd name="connsiteY0" fmla="*/ 0 h 461665"/>
              <a:gd name="connsiteX1" fmla="*/ 466396 w 1399188"/>
              <a:gd name="connsiteY1" fmla="*/ 0 h 461665"/>
              <a:gd name="connsiteX2" fmla="*/ 932792 w 1399188"/>
              <a:gd name="connsiteY2" fmla="*/ 0 h 461665"/>
              <a:gd name="connsiteX3" fmla="*/ 1399188 w 1399188"/>
              <a:gd name="connsiteY3" fmla="*/ 0 h 461665"/>
              <a:gd name="connsiteX4" fmla="*/ 1399188 w 1399188"/>
              <a:gd name="connsiteY4" fmla="*/ 461665 h 461665"/>
              <a:gd name="connsiteX5" fmla="*/ 932792 w 1399188"/>
              <a:gd name="connsiteY5" fmla="*/ 461665 h 461665"/>
              <a:gd name="connsiteX6" fmla="*/ 508372 w 1399188"/>
              <a:gd name="connsiteY6" fmla="*/ 461665 h 461665"/>
              <a:gd name="connsiteX7" fmla="*/ 0 w 1399188"/>
              <a:gd name="connsiteY7" fmla="*/ 461665 h 461665"/>
              <a:gd name="connsiteX8" fmla="*/ 0 w 1399188"/>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188" h="461665" extrusionOk="0">
                <a:moveTo>
                  <a:pt x="0" y="0"/>
                </a:moveTo>
                <a:cubicBezTo>
                  <a:pt x="109776" y="-16203"/>
                  <a:pt x="330402" y="2053"/>
                  <a:pt x="466396" y="0"/>
                </a:cubicBezTo>
                <a:cubicBezTo>
                  <a:pt x="602390" y="-2053"/>
                  <a:pt x="793886" y="14603"/>
                  <a:pt x="932792" y="0"/>
                </a:cubicBezTo>
                <a:cubicBezTo>
                  <a:pt x="1071698" y="-14603"/>
                  <a:pt x="1297844" y="53784"/>
                  <a:pt x="1399188" y="0"/>
                </a:cubicBezTo>
                <a:cubicBezTo>
                  <a:pt x="1449071" y="114587"/>
                  <a:pt x="1346351" y="264996"/>
                  <a:pt x="1399188" y="461665"/>
                </a:cubicBezTo>
                <a:cubicBezTo>
                  <a:pt x="1227339" y="494238"/>
                  <a:pt x="1051105" y="430515"/>
                  <a:pt x="932792" y="461665"/>
                </a:cubicBezTo>
                <a:cubicBezTo>
                  <a:pt x="814479" y="492815"/>
                  <a:pt x="698102" y="459924"/>
                  <a:pt x="508372" y="461665"/>
                </a:cubicBezTo>
                <a:cubicBezTo>
                  <a:pt x="318642" y="463406"/>
                  <a:pt x="190093" y="423032"/>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phrase</a:t>
            </a:r>
          </a:p>
        </p:txBody>
      </p:sp>
      <p:sp>
        <p:nvSpPr>
          <p:cNvPr id="42" name="TextBox 41">
            <a:extLst>
              <a:ext uri="{FF2B5EF4-FFF2-40B4-BE49-F238E27FC236}">
                <a16:creationId xmlns:a16="http://schemas.microsoft.com/office/drawing/2014/main" id="{7D9B571E-F711-41D9-817C-E8043994A910}"/>
              </a:ext>
            </a:extLst>
          </p:cNvPr>
          <p:cNvSpPr txBox="1"/>
          <p:nvPr/>
        </p:nvSpPr>
        <p:spPr>
          <a:xfrm rot="532975">
            <a:off x="10656225" y="5914841"/>
            <a:ext cx="1406528" cy="461665"/>
          </a:xfrm>
          <a:custGeom>
            <a:avLst/>
            <a:gdLst>
              <a:gd name="connsiteX0" fmla="*/ 0 w 1406528"/>
              <a:gd name="connsiteY0" fmla="*/ 0 h 461665"/>
              <a:gd name="connsiteX1" fmla="*/ 468843 w 1406528"/>
              <a:gd name="connsiteY1" fmla="*/ 0 h 461665"/>
              <a:gd name="connsiteX2" fmla="*/ 937685 w 1406528"/>
              <a:gd name="connsiteY2" fmla="*/ 0 h 461665"/>
              <a:gd name="connsiteX3" fmla="*/ 1406528 w 1406528"/>
              <a:gd name="connsiteY3" fmla="*/ 0 h 461665"/>
              <a:gd name="connsiteX4" fmla="*/ 1406528 w 1406528"/>
              <a:gd name="connsiteY4" fmla="*/ 461665 h 461665"/>
              <a:gd name="connsiteX5" fmla="*/ 937685 w 1406528"/>
              <a:gd name="connsiteY5" fmla="*/ 461665 h 461665"/>
              <a:gd name="connsiteX6" fmla="*/ 511039 w 1406528"/>
              <a:gd name="connsiteY6" fmla="*/ 461665 h 461665"/>
              <a:gd name="connsiteX7" fmla="*/ 0 w 1406528"/>
              <a:gd name="connsiteY7" fmla="*/ 461665 h 461665"/>
              <a:gd name="connsiteX8" fmla="*/ 0 w 1406528"/>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6528" h="461665" extrusionOk="0">
                <a:moveTo>
                  <a:pt x="0" y="0"/>
                </a:moveTo>
                <a:cubicBezTo>
                  <a:pt x="212497" y="-24073"/>
                  <a:pt x="312837" y="946"/>
                  <a:pt x="468843" y="0"/>
                </a:cubicBezTo>
                <a:cubicBezTo>
                  <a:pt x="624849" y="-946"/>
                  <a:pt x="803028" y="53153"/>
                  <a:pt x="937685" y="0"/>
                </a:cubicBezTo>
                <a:cubicBezTo>
                  <a:pt x="1072342" y="-53153"/>
                  <a:pt x="1287237" y="26150"/>
                  <a:pt x="1406528" y="0"/>
                </a:cubicBezTo>
                <a:cubicBezTo>
                  <a:pt x="1456411" y="114587"/>
                  <a:pt x="1353691" y="264996"/>
                  <a:pt x="1406528" y="461665"/>
                </a:cubicBezTo>
                <a:cubicBezTo>
                  <a:pt x="1280979" y="508761"/>
                  <a:pt x="1060111" y="428344"/>
                  <a:pt x="937685" y="461665"/>
                </a:cubicBezTo>
                <a:cubicBezTo>
                  <a:pt x="815259" y="494986"/>
                  <a:pt x="659619" y="441148"/>
                  <a:pt x="511039" y="461665"/>
                </a:cubicBezTo>
                <a:cubicBezTo>
                  <a:pt x="362459" y="482182"/>
                  <a:pt x="189666" y="418617"/>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couleur</a:t>
            </a:r>
          </a:p>
        </p:txBody>
      </p:sp>
      <p:sp>
        <p:nvSpPr>
          <p:cNvPr id="43" name="TextBox 42">
            <a:extLst>
              <a:ext uri="{FF2B5EF4-FFF2-40B4-BE49-F238E27FC236}">
                <a16:creationId xmlns:a16="http://schemas.microsoft.com/office/drawing/2014/main" id="{DE3A9DA5-B12E-44A7-975E-F5CC3998E6C2}"/>
              </a:ext>
            </a:extLst>
          </p:cNvPr>
          <p:cNvSpPr txBox="1"/>
          <p:nvPr/>
        </p:nvSpPr>
        <p:spPr>
          <a:xfrm>
            <a:off x="2510773" y="5786593"/>
            <a:ext cx="1103231" cy="461665"/>
          </a:xfrm>
          <a:custGeom>
            <a:avLst/>
            <a:gdLst>
              <a:gd name="connsiteX0" fmla="*/ 0 w 1103231"/>
              <a:gd name="connsiteY0" fmla="*/ 0 h 461665"/>
              <a:gd name="connsiteX1" fmla="*/ 551616 w 1103231"/>
              <a:gd name="connsiteY1" fmla="*/ 0 h 461665"/>
              <a:gd name="connsiteX2" fmla="*/ 1103231 w 1103231"/>
              <a:gd name="connsiteY2" fmla="*/ 0 h 461665"/>
              <a:gd name="connsiteX3" fmla="*/ 1103231 w 1103231"/>
              <a:gd name="connsiteY3" fmla="*/ 461665 h 461665"/>
              <a:gd name="connsiteX4" fmla="*/ 584712 w 1103231"/>
              <a:gd name="connsiteY4" fmla="*/ 461665 h 461665"/>
              <a:gd name="connsiteX5" fmla="*/ 0 w 1103231"/>
              <a:gd name="connsiteY5" fmla="*/ 461665 h 461665"/>
              <a:gd name="connsiteX6" fmla="*/ 0 w 1103231"/>
              <a:gd name="connsiteY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231" h="461665" extrusionOk="0">
                <a:moveTo>
                  <a:pt x="0" y="0"/>
                </a:moveTo>
                <a:cubicBezTo>
                  <a:pt x="168606" y="-58486"/>
                  <a:pt x="313348" y="63927"/>
                  <a:pt x="551616" y="0"/>
                </a:cubicBezTo>
                <a:cubicBezTo>
                  <a:pt x="789884" y="-63927"/>
                  <a:pt x="967335" y="64724"/>
                  <a:pt x="1103231" y="0"/>
                </a:cubicBezTo>
                <a:cubicBezTo>
                  <a:pt x="1134558" y="182397"/>
                  <a:pt x="1099838" y="262452"/>
                  <a:pt x="1103231" y="461665"/>
                </a:cubicBezTo>
                <a:cubicBezTo>
                  <a:pt x="980937" y="493164"/>
                  <a:pt x="728025" y="427928"/>
                  <a:pt x="584712" y="461665"/>
                </a:cubicBezTo>
                <a:cubicBezTo>
                  <a:pt x="441399" y="495402"/>
                  <a:pt x="281517" y="455521"/>
                  <a:pt x="0" y="461665"/>
                </a:cubicBezTo>
                <a:cubicBezTo>
                  <a:pt x="-29144" y="292064"/>
                  <a:pt x="28248" y="131794"/>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verbe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4" name="TextBox 43">
            <a:extLst>
              <a:ext uri="{FF2B5EF4-FFF2-40B4-BE49-F238E27FC236}">
                <a16:creationId xmlns:a16="http://schemas.microsoft.com/office/drawing/2014/main" id="{1059C8C9-5DD4-4D4E-9EE1-81ECAB3D7B3E}"/>
              </a:ext>
            </a:extLst>
          </p:cNvPr>
          <p:cNvSpPr txBox="1"/>
          <p:nvPr/>
        </p:nvSpPr>
        <p:spPr>
          <a:xfrm rot="188570">
            <a:off x="9395146" y="6321833"/>
            <a:ext cx="1448706" cy="461665"/>
          </a:xfrm>
          <a:custGeom>
            <a:avLst/>
            <a:gdLst>
              <a:gd name="connsiteX0" fmla="*/ 0 w 1448706"/>
              <a:gd name="connsiteY0" fmla="*/ 0 h 461665"/>
              <a:gd name="connsiteX1" fmla="*/ 482902 w 1448706"/>
              <a:gd name="connsiteY1" fmla="*/ 0 h 461665"/>
              <a:gd name="connsiteX2" fmla="*/ 965804 w 1448706"/>
              <a:gd name="connsiteY2" fmla="*/ 0 h 461665"/>
              <a:gd name="connsiteX3" fmla="*/ 1448706 w 1448706"/>
              <a:gd name="connsiteY3" fmla="*/ 0 h 461665"/>
              <a:gd name="connsiteX4" fmla="*/ 1448706 w 1448706"/>
              <a:gd name="connsiteY4" fmla="*/ 461665 h 461665"/>
              <a:gd name="connsiteX5" fmla="*/ 965804 w 1448706"/>
              <a:gd name="connsiteY5" fmla="*/ 461665 h 461665"/>
              <a:gd name="connsiteX6" fmla="*/ 526363 w 1448706"/>
              <a:gd name="connsiteY6" fmla="*/ 461665 h 461665"/>
              <a:gd name="connsiteX7" fmla="*/ 0 w 1448706"/>
              <a:gd name="connsiteY7" fmla="*/ 461665 h 461665"/>
              <a:gd name="connsiteX8" fmla="*/ 0 w 1448706"/>
              <a:gd name="connsiteY8"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706" h="461665" extrusionOk="0">
                <a:moveTo>
                  <a:pt x="0" y="0"/>
                </a:moveTo>
                <a:cubicBezTo>
                  <a:pt x="154979" y="-10207"/>
                  <a:pt x="257367" y="8218"/>
                  <a:pt x="482902" y="0"/>
                </a:cubicBezTo>
                <a:cubicBezTo>
                  <a:pt x="708437" y="-8218"/>
                  <a:pt x="780860" y="43639"/>
                  <a:pt x="965804" y="0"/>
                </a:cubicBezTo>
                <a:cubicBezTo>
                  <a:pt x="1150748" y="-43639"/>
                  <a:pt x="1217773" y="54859"/>
                  <a:pt x="1448706" y="0"/>
                </a:cubicBezTo>
                <a:cubicBezTo>
                  <a:pt x="1498589" y="114587"/>
                  <a:pt x="1395869" y="264996"/>
                  <a:pt x="1448706" y="461665"/>
                </a:cubicBezTo>
                <a:cubicBezTo>
                  <a:pt x="1330701" y="483126"/>
                  <a:pt x="1092004" y="405649"/>
                  <a:pt x="965804" y="461665"/>
                </a:cubicBezTo>
                <a:cubicBezTo>
                  <a:pt x="839604" y="517681"/>
                  <a:pt x="633901" y="423506"/>
                  <a:pt x="526363" y="461665"/>
                </a:cubicBezTo>
                <a:cubicBezTo>
                  <a:pt x="418825" y="499824"/>
                  <a:pt x="253712" y="449836"/>
                  <a:pt x="0" y="461665"/>
                </a:cubicBezTo>
                <a:cubicBezTo>
                  <a:pt x="-48179" y="277970"/>
                  <a:pt x="41214" y="219906"/>
                  <a:pt x="0" y="0"/>
                </a:cubicBezTo>
                <a:close/>
              </a:path>
            </a:pathLst>
          </a:custGeom>
          <a:noFill/>
          <a:ln w="38100">
            <a:solidFill>
              <a:srgbClr val="0070C0"/>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nombre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5" name="TextBox 44">
            <a:extLst>
              <a:ext uri="{FF2B5EF4-FFF2-40B4-BE49-F238E27FC236}">
                <a16:creationId xmlns:a16="http://schemas.microsoft.com/office/drawing/2014/main" id="{44F58D86-5DD4-4EDB-98B9-E26D9A662879}"/>
              </a:ext>
            </a:extLst>
          </p:cNvPr>
          <p:cNvSpPr txBox="1"/>
          <p:nvPr/>
        </p:nvSpPr>
        <p:spPr>
          <a:xfrm>
            <a:off x="7527021" y="1420514"/>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famille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6" name="TextBox 45">
            <a:extLst>
              <a:ext uri="{FF2B5EF4-FFF2-40B4-BE49-F238E27FC236}">
                <a16:creationId xmlns:a16="http://schemas.microsoft.com/office/drawing/2014/main" id="{35BF0187-DF8E-494C-86E7-867EEAF94088}"/>
              </a:ext>
            </a:extLst>
          </p:cNvPr>
          <p:cNvSpPr txBox="1"/>
          <p:nvPr/>
        </p:nvSpPr>
        <p:spPr>
          <a:xfrm>
            <a:off x="7527020" y="1905403"/>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personne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7" name="TextBox 46">
            <a:extLst>
              <a:ext uri="{FF2B5EF4-FFF2-40B4-BE49-F238E27FC236}">
                <a16:creationId xmlns:a16="http://schemas.microsoft.com/office/drawing/2014/main" id="{96684668-CCC4-4AE1-BA4E-30ABBFEB63DC}"/>
              </a:ext>
            </a:extLst>
          </p:cNvPr>
          <p:cNvSpPr txBox="1"/>
          <p:nvPr/>
        </p:nvSpPr>
        <p:spPr>
          <a:xfrm>
            <a:off x="7527020" y="2369229"/>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nombre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48" name="TextBox 47">
            <a:extLst>
              <a:ext uri="{FF2B5EF4-FFF2-40B4-BE49-F238E27FC236}">
                <a16:creationId xmlns:a16="http://schemas.microsoft.com/office/drawing/2014/main" id="{706EA117-2921-4E8B-B081-FF751CFBDEF3}"/>
              </a:ext>
            </a:extLst>
          </p:cNvPr>
          <p:cNvSpPr txBox="1"/>
          <p:nvPr/>
        </p:nvSpPr>
        <p:spPr>
          <a:xfrm>
            <a:off x="7528939" y="2821757"/>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couleur</a:t>
            </a:r>
          </a:p>
        </p:txBody>
      </p:sp>
      <p:sp>
        <p:nvSpPr>
          <p:cNvPr id="49" name="TextBox 48">
            <a:extLst>
              <a:ext uri="{FF2B5EF4-FFF2-40B4-BE49-F238E27FC236}">
                <a16:creationId xmlns:a16="http://schemas.microsoft.com/office/drawing/2014/main" id="{42982E85-B37F-4FC2-91E9-F755C831745A}"/>
              </a:ext>
            </a:extLst>
          </p:cNvPr>
          <p:cNvSpPr txBox="1"/>
          <p:nvPr/>
        </p:nvSpPr>
        <p:spPr>
          <a:xfrm>
            <a:off x="7527019" y="3295210"/>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phrase</a:t>
            </a:r>
          </a:p>
        </p:txBody>
      </p:sp>
      <p:sp>
        <p:nvSpPr>
          <p:cNvPr id="50" name="TextBox 49">
            <a:extLst>
              <a:ext uri="{FF2B5EF4-FFF2-40B4-BE49-F238E27FC236}">
                <a16:creationId xmlns:a16="http://schemas.microsoft.com/office/drawing/2014/main" id="{5FFE5FCD-9F59-4443-B959-F258B29C862D}"/>
              </a:ext>
            </a:extLst>
          </p:cNvPr>
          <p:cNvSpPr txBox="1"/>
          <p:nvPr/>
        </p:nvSpPr>
        <p:spPr>
          <a:xfrm>
            <a:off x="7527018" y="3780099"/>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verbe</a:t>
            </a:r>
            <a:endPar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51" name="TextBox 50">
            <a:extLst>
              <a:ext uri="{FF2B5EF4-FFF2-40B4-BE49-F238E27FC236}">
                <a16:creationId xmlns:a16="http://schemas.microsoft.com/office/drawing/2014/main" id="{63963D30-8D08-4242-AC5E-258C16E58609}"/>
              </a:ext>
            </a:extLst>
          </p:cNvPr>
          <p:cNvSpPr txBox="1"/>
          <p:nvPr/>
        </p:nvSpPr>
        <p:spPr>
          <a:xfrm>
            <a:off x="7553481" y="4283801"/>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question</a:t>
            </a:r>
          </a:p>
        </p:txBody>
      </p:sp>
      <p:sp>
        <p:nvSpPr>
          <p:cNvPr id="52" name="TextBox 51">
            <a:extLst>
              <a:ext uri="{FF2B5EF4-FFF2-40B4-BE49-F238E27FC236}">
                <a16:creationId xmlns:a16="http://schemas.microsoft.com/office/drawing/2014/main" id="{BA31B430-39A0-4D3F-BF61-2E05EF24737E}"/>
              </a:ext>
            </a:extLst>
          </p:cNvPr>
          <p:cNvSpPr txBox="1"/>
          <p:nvPr/>
        </p:nvSpPr>
        <p:spPr>
          <a:xfrm>
            <a:off x="7527018" y="4735765"/>
            <a:ext cx="19728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jour</a:t>
            </a:r>
          </a:p>
        </p:txBody>
      </p:sp>
      <p:sp>
        <p:nvSpPr>
          <p:cNvPr id="53" name="TextBox 52">
            <a:extLst>
              <a:ext uri="{FF2B5EF4-FFF2-40B4-BE49-F238E27FC236}">
                <a16:creationId xmlns:a16="http://schemas.microsoft.com/office/drawing/2014/main" id="{81BB186F-2D1C-4CE0-B9D7-57242CDCA0C6}"/>
              </a:ext>
            </a:extLst>
          </p:cNvPr>
          <p:cNvSpPr txBox="1"/>
          <p:nvPr/>
        </p:nvSpPr>
        <p:spPr>
          <a:xfrm>
            <a:off x="7500555" y="5169906"/>
            <a:ext cx="22141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description</a:t>
            </a:r>
          </a:p>
        </p:txBody>
      </p:sp>
    </p:spTree>
    <p:extLst>
      <p:ext uri="{BB962C8B-B14F-4D97-AF65-F5344CB8AC3E}">
        <p14:creationId xmlns:p14="http://schemas.microsoft.com/office/powerpoint/2010/main" val="2501866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1" restart="whenNotActive" fill="hold" evtFilter="cancelBubble" nodeType="interactiveSeq">
                <p:stCondLst>
                  <p:cond evt="onClick" delay="0">
                    <p:tgtEl>
                      <p:spTgt spid="42"/>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42"/>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44"/>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4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65" restart="whenNotActive" fill="hold" evtFilter="cancelBubble" nodeType="interactiveSeq">
                <p:stCondLst>
                  <p:cond evt="onClick" delay="0">
                    <p:tgtEl>
                      <p:spTgt spid="37"/>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37"/>
                                        </p:tgtEl>
                                        <p:attrNameLst>
                                          <p:attrName>style.visibility</p:attrName>
                                        </p:attrNameLst>
                                      </p:cBhvr>
                                      <p:to>
                                        <p:strVal val="hidden"/>
                                      </p:to>
                                    </p:set>
                                  </p:childTnLst>
                                </p:cTn>
                              </p:par>
                              <p:par>
                                <p:cTn id="70" presetID="1" presetClass="entr" presetSubtype="0" fill="hold" grpId="0" nodeType="withEffect">
                                  <p:stCondLst>
                                    <p:cond delay="0"/>
                                  </p:stCondLst>
                                  <p:childTnLst>
                                    <p:set>
                                      <p:cBhvr>
                                        <p:cTn id="71" dur="1" fill="hold">
                                          <p:stCondLst>
                                            <p:cond delay="0"/>
                                          </p:stCondLst>
                                        </p:cTn>
                                        <p:tgtEl>
                                          <p:spTgt spid="52"/>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74" restart="whenNotActive" fill="hold" evtFilter="cancelBubble" nodeType="interactiveSeq">
                <p:stCondLst>
                  <p:cond evt="onClick" delay="0">
                    <p:tgtEl>
                      <p:spTgt spid="12"/>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7" grpId="0"/>
      <p:bldP spid="27" grpId="0"/>
      <p:bldP spid="28" grpId="0"/>
      <p:bldP spid="29" grpId="0"/>
      <p:bldP spid="31" grpId="0"/>
      <p:bldP spid="33" grpId="0"/>
      <p:bldP spid="34" grpId="0"/>
      <p:bldP spid="35" grpId="0"/>
      <p:bldP spid="36" grpId="0"/>
      <p:bldP spid="12" grpId="0" animBg="1"/>
      <p:bldP spid="37" grpId="0" animBg="1"/>
      <p:bldP spid="38" grpId="0" animBg="1"/>
      <p:bldP spid="39" grpId="0" animBg="1"/>
      <p:bldP spid="40" grpId="0" animBg="1"/>
      <p:bldP spid="41" grpId="0" animBg="1"/>
      <p:bldP spid="42" grpId="0" animBg="1"/>
      <p:bldP spid="43" grpId="0" animBg="1"/>
      <p:bldP spid="44" grpId="0" animBg="1"/>
      <p:bldP spid="45" grpId="0"/>
      <p:bldP spid="46" grpId="0"/>
      <p:bldP spid="47" grpId="0"/>
      <p:bldP spid="48" grpId="0"/>
      <p:bldP spid="49" grpId="0"/>
      <p:bldP spid="50" grpId="0"/>
      <p:bldP spid="51" grpId="0"/>
      <p:bldP spid="52" grpId="0"/>
      <p:bldP spid="5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2b: </a:t>
            </a:r>
            <a:endParaRPr lang="en-GB" sz="2800" dirty="0">
              <a:latin typeface="Century Gothic" panose="020B0502020202020204" pitchFamily="34" charset="0"/>
            </a:endParaRPr>
          </a:p>
        </p:txBody>
      </p:sp>
      <p:sp>
        <p:nvSpPr>
          <p:cNvPr id="33" name="Title 2">
            <a:extLst>
              <a:ext uri="{FF2B5EF4-FFF2-40B4-BE49-F238E27FC236}">
                <a16:creationId xmlns:a16="http://schemas.microsoft.com/office/drawing/2014/main" id="{EB23F3F6-9F04-4702-B0C7-CEA344AE0CDD}"/>
              </a:ext>
            </a:extLst>
          </p:cNvPr>
          <p:cNvSpPr txBox="1">
            <a:spLocks/>
          </p:cNvSpPr>
          <p:nvPr/>
        </p:nvSpPr>
        <p:spPr>
          <a:xfrm>
            <a:off x="11151774" y="1135676"/>
            <a:ext cx="953857" cy="374973"/>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D7A95D6E-4BF0-4EE5-BF20-EA95A3CA3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35" name="Speech Bubble: Rectangle with Corners Rounded 34">
            <a:extLst>
              <a:ext uri="{FF2B5EF4-FFF2-40B4-BE49-F238E27FC236}">
                <a16:creationId xmlns:a16="http://schemas.microsoft.com/office/drawing/2014/main" id="{D0BBA663-7513-4783-876C-5C3B6EF27F60}"/>
              </a:ext>
            </a:extLst>
          </p:cNvPr>
          <p:cNvSpPr/>
          <p:nvPr/>
        </p:nvSpPr>
        <p:spPr>
          <a:xfrm>
            <a:off x="3723390" y="128500"/>
            <a:ext cx="7342016" cy="5388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6" name="Graphic 35" descr="Teacher">
            <a:extLst>
              <a:ext uri="{FF2B5EF4-FFF2-40B4-BE49-F238E27FC236}">
                <a16:creationId xmlns:a16="http://schemas.microsoft.com/office/drawing/2014/main" id="{65F3B841-CACE-4A19-905D-7EFD948488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9529" y="-89465"/>
            <a:ext cx="914400" cy="914400"/>
          </a:xfrm>
          <a:prstGeom prst="rect">
            <a:avLst/>
          </a:prstGeom>
        </p:spPr>
      </p:pic>
      <p:sp>
        <p:nvSpPr>
          <p:cNvPr id="37" name="Google Shape;108;p3">
            <a:extLst>
              <a:ext uri="{FF2B5EF4-FFF2-40B4-BE49-F238E27FC236}">
                <a16:creationId xmlns:a16="http://schemas.microsoft.com/office/drawing/2014/main" id="{9E758723-6378-425A-9AD6-DF829E513144}"/>
              </a:ext>
            </a:extLst>
          </p:cNvPr>
          <p:cNvSpPr txBox="1"/>
          <p:nvPr/>
        </p:nvSpPr>
        <p:spPr>
          <a:xfrm>
            <a:off x="3717337" y="184178"/>
            <a:ext cx="743443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Écris</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un mot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français pour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chaque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catégorie</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graphicFrame>
        <p:nvGraphicFramePr>
          <p:cNvPr id="9" name="Table 2">
            <a:extLst>
              <a:ext uri="{FF2B5EF4-FFF2-40B4-BE49-F238E27FC236}">
                <a16:creationId xmlns:a16="http://schemas.microsoft.com/office/drawing/2014/main" id="{F6B41F36-A156-4A7B-A1FD-D97BD49B98B6}"/>
              </a:ext>
            </a:extLst>
          </p:cNvPr>
          <p:cNvGraphicFramePr>
            <a:graphicFrameLocks noGrp="1"/>
          </p:cNvGraphicFramePr>
          <p:nvPr>
            <p:extLst>
              <p:ext uri="{D42A27DB-BD31-4B8C-83A1-F6EECF244321}">
                <p14:modId xmlns:p14="http://schemas.microsoft.com/office/powerpoint/2010/main" val="412930022"/>
              </p:ext>
            </p:extLst>
          </p:nvPr>
        </p:nvGraphicFramePr>
        <p:xfrm>
          <a:off x="268941" y="1510649"/>
          <a:ext cx="11822654" cy="4718310"/>
        </p:xfrm>
        <a:graphic>
          <a:graphicData uri="http://schemas.openxmlformats.org/drawingml/2006/table">
            <a:tbl>
              <a:tblPr firstRow="1" bandRow="1">
                <a:tableStyleId>{5940675A-B579-460E-94D1-54222C63F5DA}</a:tableStyleId>
              </a:tblPr>
              <a:tblGrid>
                <a:gridCol w="9811631">
                  <a:extLst>
                    <a:ext uri="{9D8B030D-6E8A-4147-A177-3AD203B41FA5}">
                      <a16:colId xmlns:a16="http://schemas.microsoft.com/office/drawing/2014/main" val="2626125723"/>
                    </a:ext>
                  </a:extLst>
                </a:gridCol>
                <a:gridCol w="2011023">
                  <a:extLst>
                    <a:ext uri="{9D8B030D-6E8A-4147-A177-3AD203B41FA5}">
                      <a16:colId xmlns:a16="http://schemas.microsoft.com/office/drawing/2014/main" val="429055013"/>
                    </a:ext>
                  </a:extLst>
                </a:gridCol>
              </a:tblGrid>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Catégorie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63059489"/>
                  </a:ext>
                </a:extLst>
              </a:tr>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19071983"/>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16708264"/>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604823539"/>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41376452"/>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3556766"/>
                  </a:ext>
                </a:extLst>
              </a:tr>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916424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196378525"/>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33012308"/>
                  </a:ext>
                </a:extLst>
              </a:tr>
              <a:tr h="471831">
                <a:tc>
                  <a:txBody>
                    <a:bodyPr/>
                    <a:lstStyle/>
                    <a:p>
                      <a:endParaRPr lang="en-GB" sz="240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308648246"/>
                  </a:ext>
                </a:extLst>
              </a:tr>
            </a:tbl>
          </a:graphicData>
        </a:graphic>
      </p:graphicFrame>
      <p:sp>
        <p:nvSpPr>
          <p:cNvPr id="10" name="TextBox 9">
            <a:extLst>
              <a:ext uri="{FF2B5EF4-FFF2-40B4-BE49-F238E27FC236}">
                <a16:creationId xmlns:a16="http://schemas.microsoft.com/office/drawing/2014/main" id="{9FAD06D9-4449-427F-A7BB-9232A8C5281E}"/>
              </a:ext>
            </a:extLst>
          </p:cNvPr>
          <p:cNvSpPr txBox="1"/>
          <p:nvPr/>
        </p:nvSpPr>
        <p:spPr>
          <a:xfrm>
            <a:off x="342235" y="2422047"/>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femme | homme | garçon </a:t>
            </a:r>
          </a:p>
        </p:txBody>
      </p:sp>
      <p:sp>
        <p:nvSpPr>
          <p:cNvPr id="20" name="TextBox 19">
            <a:extLst>
              <a:ext uri="{FF2B5EF4-FFF2-40B4-BE49-F238E27FC236}">
                <a16:creationId xmlns:a16="http://schemas.microsoft.com/office/drawing/2014/main" id="{3050DA0B-CB5D-496C-AA15-5C7837A49BE3}"/>
              </a:ext>
            </a:extLst>
          </p:cNvPr>
          <p:cNvSpPr txBox="1"/>
          <p:nvPr/>
        </p:nvSpPr>
        <p:spPr>
          <a:xfrm>
            <a:off x="342235" y="1925567"/>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cousine | mère | frère</a:t>
            </a:r>
          </a:p>
        </p:txBody>
      </p:sp>
      <p:sp>
        <p:nvSpPr>
          <p:cNvPr id="21" name="TextBox 20">
            <a:extLst>
              <a:ext uri="{FF2B5EF4-FFF2-40B4-BE49-F238E27FC236}">
                <a16:creationId xmlns:a16="http://schemas.microsoft.com/office/drawing/2014/main" id="{B32D01E0-84C0-48CC-88DB-08BD551D8E00}"/>
              </a:ext>
            </a:extLst>
          </p:cNvPr>
          <p:cNvSpPr txBox="1"/>
          <p:nvPr/>
        </p:nvSpPr>
        <p:spPr>
          <a:xfrm>
            <a:off x="342235" y="2884463"/>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onze | quatre | neuf</a:t>
            </a:r>
          </a:p>
        </p:txBody>
      </p:sp>
      <p:sp>
        <p:nvSpPr>
          <p:cNvPr id="22" name="TextBox 21">
            <a:extLst>
              <a:ext uri="{FF2B5EF4-FFF2-40B4-BE49-F238E27FC236}">
                <a16:creationId xmlns:a16="http://schemas.microsoft.com/office/drawing/2014/main" id="{DB3A2E15-24C5-42CF-908A-2D2E6B848CCB}"/>
              </a:ext>
            </a:extLst>
          </p:cNvPr>
          <p:cNvSpPr txBox="1"/>
          <p:nvPr/>
        </p:nvSpPr>
        <p:spPr>
          <a:xfrm>
            <a:off x="327891" y="3414651"/>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rouge | bleu | jaune</a:t>
            </a:r>
          </a:p>
        </p:txBody>
      </p:sp>
      <p:sp>
        <p:nvSpPr>
          <p:cNvPr id="23" name="TextBox 22">
            <a:extLst>
              <a:ext uri="{FF2B5EF4-FFF2-40B4-BE49-F238E27FC236}">
                <a16:creationId xmlns:a16="http://schemas.microsoft.com/office/drawing/2014/main" id="{CAB05752-7453-4CD0-BB5F-FF6A6085AFD0}"/>
              </a:ext>
            </a:extLst>
          </p:cNvPr>
          <p:cNvSpPr txBox="1"/>
          <p:nvPr/>
        </p:nvSpPr>
        <p:spPr>
          <a:xfrm>
            <a:off x="267022" y="3888737"/>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s’il te plait | merci | bonjour</a:t>
            </a:r>
          </a:p>
        </p:txBody>
      </p:sp>
      <p:sp>
        <p:nvSpPr>
          <p:cNvPr id="24" name="TextBox 23">
            <a:extLst>
              <a:ext uri="{FF2B5EF4-FFF2-40B4-BE49-F238E27FC236}">
                <a16:creationId xmlns:a16="http://schemas.microsoft.com/office/drawing/2014/main" id="{5B457911-D755-445E-B301-845CA8B86EAF}"/>
              </a:ext>
            </a:extLst>
          </p:cNvPr>
          <p:cNvSpPr txBox="1"/>
          <p:nvPr/>
        </p:nvSpPr>
        <p:spPr>
          <a:xfrm>
            <a:off x="267022" y="4307172"/>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travailler | jouer | aimer</a:t>
            </a:r>
          </a:p>
        </p:txBody>
      </p:sp>
      <p:sp>
        <p:nvSpPr>
          <p:cNvPr id="25" name="TextBox 24">
            <a:extLst>
              <a:ext uri="{FF2B5EF4-FFF2-40B4-BE49-F238E27FC236}">
                <a16:creationId xmlns:a16="http://schemas.microsoft.com/office/drawing/2014/main" id="{ACBE41BA-319E-458F-868C-148DEF180318}"/>
              </a:ext>
            </a:extLst>
          </p:cNvPr>
          <p:cNvSpPr txBox="1"/>
          <p:nvPr/>
        </p:nvSpPr>
        <p:spPr>
          <a:xfrm>
            <a:off x="267022" y="4774805"/>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quoi | comment | où</a:t>
            </a:r>
          </a:p>
        </p:txBody>
      </p:sp>
      <p:sp>
        <p:nvSpPr>
          <p:cNvPr id="26" name="TextBox 25">
            <a:extLst>
              <a:ext uri="{FF2B5EF4-FFF2-40B4-BE49-F238E27FC236}">
                <a16:creationId xmlns:a16="http://schemas.microsoft.com/office/drawing/2014/main" id="{3A2EE3A5-C5FD-4297-BAC0-3CB3B7520F92}"/>
              </a:ext>
            </a:extLst>
          </p:cNvPr>
          <p:cNvSpPr txBox="1"/>
          <p:nvPr/>
        </p:nvSpPr>
        <p:spPr>
          <a:xfrm>
            <a:off x="267022" y="5236470"/>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mardi | vendredi | dimanche</a:t>
            </a:r>
          </a:p>
        </p:txBody>
      </p:sp>
      <p:sp>
        <p:nvSpPr>
          <p:cNvPr id="28" name="TextBox 27">
            <a:extLst>
              <a:ext uri="{FF2B5EF4-FFF2-40B4-BE49-F238E27FC236}">
                <a16:creationId xmlns:a16="http://schemas.microsoft.com/office/drawing/2014/main" id="{DC5324EE-04A5-4B2E-8979-75B254ABCE51}"/>
              </a:ext>
            </a:extLst>
          </p:cNvPr>
          <p:cNvSpPr txBox="1"/>
          <p:nvPr/>
        </p:nvSpPr>
        <p:spPr>
          <a:xfrm>
            <a:off x="279114" y="5719473"/>
            <a:ext cx="6449208" cy="461665"/>
          </a:xfrm>
          <a:prstGeom prst="rect">
            <a:avLst/>
          </a:prstGeom>
          <a:noFill/>
        </p:spPr>
        <p:txBody>
          <a:bodyPr wrap="square">
            <a:spAutoFit/>
          </a:bodyPr>
          <a:lstStyle/>
          <a:p>
            <a:r>
              <a:rPr lang="fr-FR" sz="2400" dirty="0">
                <a:solidFill>
                  <a:srgbClr val="002060"/>
                </a:solidFill>
                <a:latin typeface="Century Gothic" panose="020B0502020202020204" pitchFamily="34" charset="0"/>
              </a:rPr>
              <a:t>présent | intelligent | méchant</a:t>
            </a:r>
          </a:p>
        </p:txBody>
      </p:sp>
      <p:sp>
        <p:nvSpPr>
          <p:cNvPr id="43" name="TextBox 42">
            <a:extLst>
              <a:ext uri="{FF2B5EF4-FFF2-40B4-BE49-F238E27FC236}">
                <a16:creationId xmlns:a16="http://schemas.microsoft.com/office/drawing/2014/main" id="{A9C837A2-3398-44D7-A00B-A39DC58C12C1}"/>
              </a:ext>
            </a:extLst>
          </p:cNvPr>
          <p:cNvSpPr txBox="1"/>
          <p:nvPr/>
        </p:nvSpPr>
        <p:spPr>
          <a:xfrm>
            <a:off x="10165356" y="2034903"/>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famille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4" name="TextBox 43">
            <a:extLst>
              <a:ext uri="{FF2B5EF4-FFF2-40B4-BE49-F238E27FC236}">
                <a16:creationId xmlns:a16="http://schemas.microsoft.com/office/drawing/2014/main" id="{4C139685-F88F-4DDC-8D01-B0C06F1B5828}"/>
              </a:ext>
            </a:extLst>
          </p:cNvPr>
          <p:cNvSpPr txBox="1"/>
          <p:nvPr/>
        </p:nvSpPr>
        <p:spPr>
          <a:xfrm>
            <a:off x="10165355" y="2519792"/>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personne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5" name="TextBox 44">
            <a:extLst>
              <a:ext uri="{FF2B5EF4-FFF2-40B4-BE49-F238E27FC236}">
                <a16:creationId xmlns:a16="http://schemas.microsoft.com/office/drawing/2014/main" id="{FD5EA892-4E8D-4E42-A65F-E8ABBC66D725}"/>
              </a:ext>
            </a:extLst>
          </p:cNvPr>
          <p:cNvSpPr txBox="1"/>
          <p:nvPr/>
        </p:nvSpPr>
        <p:spPr>
          <a:xfrm>
            <a:off x="10165355" y="2983618"/>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nombre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6" name="TextBox 45">
            <a:extLst>
              <a:ext uri="{FF2B5EF4-FFF2-40B4-BE49-F238E27FC236}">
                <a16:creationId xmlns:a16="http://schemas.microsoft.com/office/drawing/2014/main" id="{5E38BA49-F36D-4FF3-B49C-DAF78F6D7DAC}"/>
              </a:ext>
            </a:extLst>
          </p:cNvPr>
          <p:cNvSpPr txBox="1"/>
          <p:nvPr/>
        </p:nvSpPr>
        <p:spPr>
          <a:xfrm>
            <a:off x="10167274" y="3436146"/>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couleur</a:t>
            </a:r>
          </a:p>
        </p:txBody>
      </p:sp>
      <p:sp>
        <p:nvSpPr>
          <p:cNvPr id="47" name="TextBox 46">
            <a:extLst>
              <a:ext uri="{FF2B5EF4-FFF2-40B4-BE49-F238E27FC236}">
                <a16:creationId xmlns:a16="http://schemas.microsoft.com/office/drawing/2014/main" id="{AA108B72-44AF-4AAD-9A7D-8D0B31B9FBE6}"/>
              </a:ext>
            </a:extLst>
          </p:cNvPr>
          <p:cNvSpPr txBox="1"/>
          <p:nvPr/>
        </p:nvSpPr>
        <p:spPr>
          <a:xfrm>
            <a:off x="10165354" y="3909599"/>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phrase</a:t>
            </a:r>
          </a:p>
        </p:txBody>
      </p:sp>
      <p:sp>
        <p:nvSpPr>
          <p:cNvPr id="48" name="TextBox 47">
            <a:extLst>
              <a:ext uri="{FF2B5EF4-FFF2-40B4-BE49-F238E27FC236}">
                <a16:creationId xmlns:a16="http://schemas.microsoft.com/office/drawing/2014/main" id="{DEB5065B-E4F7-4F1C-8BC8-66945912B0DD}"/>
              </a:ext>
            </a:extLst>
          </p:cNvPr>
          <p:cNvSpPr txBox="1"/>
          <p:nvPr/>
        </p:nvSpPr>
        <p:spPr>
          <a:xfrm>
            <a:off x="10165353" y="4394488"/>
            <a:ext cx="1972835" cy="461665"/>
          </a:xfrm>
          <a:prstGeom prst="rect">
            <a:avLst/>
          </a:prstGeom>
          <a:noFill/>
        </p:spPr>
        <p:txBody>
          <a:bodyPr wrap="square" rtlCol="0">
            <a:spAutoFit/>
          </a:bodyPr>
          <a:lstStyle/>
          <a:p>
            <a:r>
              <a:rPr lang="en-GB" sz="2400" b="1" dirty="0" err="1">
                <a:solidFill>
                  <a:srgbClr val="002060"/>
                </a:solidFill>
                <a:latin typeface="Cavolini" panose="03000502040302020204" pitchFamily="66" charset="0"/>
                <a:cs typeface="Cavolini" panose="03000502040302020204" pitchFamily="66" charset="0"/>
              </a:rPr>
              <a:t>verbe</a:t>
            </a:r>
            <a:endParaRPr lang="en-GB" sz="2400" b="1" dirty="0">
              <a:solidFill>
                <a:srgbClr val="002060"/>
              </a:solidFill>
              <a:latin typeface="Cavolini" panose="03000502040302020204" pitchFamily="66" charset="0"/>
              <a:cs typeface="Cavolini" panose="03000502040302020204" pitchFamily="66" charset="0"/>
            </a:endParaRPr>
          </a:p>
        </p:txBody>
      </p:sp>
      <p:sp>
        <p:nvSpPr>
          <p:cNvPr id="49" name="TextBox 48">
            <a:extLst>
              <a:ext uri="{FF2B5EF4-FFF2-40B4-BE49-F238E27FC236}">
                <a16:creationId xmlns:a16="http://schemas.microsoft.com/office/drawing/2014/main" id="{ACA5C4F4-2ADF-4BD7-B7AA-54CE377CD28A}"/>
              </a:ext>
            </a:extLst>
          </p:cNvPr>
          <p:cNvSpPr txBox="1"/>
          <p:nvPr/>
        </p:nvSpPr>
        <p:spPr>
          <a:xfrm>
            <a:off x="10191816" y="4898190"/>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question</a:t>
            </a:r>
          </a:p>
        </p:txBody>
      </p:sp>
      <p:sp>
        <p:nvSpPr>
          <p:cNvPr id="50" name="TextBox 49">
            <a:extLst>
              <a:ext uri="{FF2B5EF4-FFF2-40B4-BE49-F238E27FC236}">
                <a16:creationId xmlns:a16="http://schemas.microsoft.com/office/drawing/2014/main" id="{29BA127F-F614-4182-8317-64BD2A75CE38}"/>
              </a:ext>
            </a:extLst>
          </p:cNvPr>
          <p:cNvSpPr txBox="1"/>
          <p:nvPr/>
        </p:nvSpPr>
        <p:spPr>
          <a:xfrm>
            <a:off x="10165353" y="5350154"/>
            <a:ext cx="1972835"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jour</a:t>
            </a:r>
          </a:p>
        </p:txBody>
      </p:sp>
      <p:sp>
        <p:nvSpPr>
          <p:cNvPr id="51" name="TextBox 50">
            <a:extLst>
              <a:ext uri="{FF2B5EF4-FFF2-40B4-BE49-F238E27FC236}">
                <a16:creationId xmlns:a16="http://schemas.microsoft.com/office/drawing/2014/main" id="{23480011-A205-4E2A-9FAF-80D66DBE5984}"/>
              </a:ext>
            </a:extLst>
          </p:cNvPr>
          <p:cNvSpPr txBox="1"/>
          <p:nvPr/>
        </p:nvSpPr>
        <p:spPr>
          <a:xfrm>
            <a:off x="10138890" y="5784295"/>
            <a:ext cx="2214137" cy="461665"/>
          </a:xfrm>
          <a:prstGeom prst="rect">
            <a:avLst/>
          </a:prstGeom>
          <a:noFill/>
        </p:spPr>
        <p:txBody>
          <a:bodyPr wrap="square" rtlCol="0">
            <a:spAutoFit/>
          </a:bodyPr>
          <a:lstStyle/>
          <a:p>
            <a:r>
              <a:rPr lang="en-GB" sz="2400" b="1" dirty="0">
                <a:solidFill>
                  <a:srgbClr val="002060"/>
                </a:solidFill>
                <a:latin typeface="Cavolini" panose="03000502040302020204" pitchFamily="66" charset="0"/>
                <a:cs typeface="Cavolini" panose="03000502040302020204" pitchFamily="66" charset="0"/>
              </a:rPr>
              <a:t>description</a:t>
            </a:r>
          </a:p>
        </p:txBody>
      </p:sp>
      <p:sp>
        <p:nvSpPr>
          <p:cNvPr id="52" name="TextBox 51">
            <a:extLst>
              <a:ext uri="{FF2B5EF4-FFF2-40B4-BE49-F238E27FC236}">
                <a16:creationId xmlns:a16="http://schemas.microsoft.com/office/drawing/2014/main" id="{71F7CD65-43DC-4EB6-965A-69259D8886A5}"/>
              </a:ext>
            </a:extLst>
          </p:cNvPr>
          <p:cNvSpPr txBox="1"/>
          <p:nvPr/>
        </p:nvSpPr>
        <p:spPr>
          <a:xfrm>
            <a:off x="3881295" y="1905429"/>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père | sœur</a:t>
            </a:r>
          </a:p>
        </p:txBody>
      </p:sp>
      <p:sp>
        <p:nvSpPr>
          <p:cNvPr id="53" name="TextBox 52">
            <a:extLst>
              <a:ext uri="{FF2B5EF4-FFF2-40B4-BE49-F238E27FC236}">
                <a16:creationId xmlns:a16="http://schemas.microsoft.com/office/drawing/2014/main" id="{C5615677-8914-4280-BF60-55FC891AEDA2}"/>
              </a:ext>
            </a:extLst>
          </p:cNvPr>
          <p:cNvSpPr txBox="1"/>
          <p:nvPr/>
        </p:nvSpPr>
        <p:spPr>
          <a:xfrm>
            <a:off x="4496943" y="2423872"/>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fille | Monsieur | Madame</a:t>
            </a:r>
          </a:p>
        </p:txBody>
      </p:sp>
      <p:sp>
        <p:nvSpPr>
          <p:cNvPr id="54" name="TextBox 53">
            <a:extLst>
              <a:ext uri="{FF2B5EF4-FFF2-40B4-BE49-F238E27FC236}">
                <a16:creationId xmlns:a16="http://schemas.microsoft.com/office/drawing/2014/main" id="{C612746C-AFD6-454D-AAD6-7967C716A39A}"/>
              </a:ext>
            </a:extLst>
          </p:cNvPr>
          <p:cNvSpPr txBox="1"/>
          <p:nvPr/>
        </p:nvSpPr>
        <p:spPr>
          <a:xfrm>
            <a:off x="3550897" y="2961117"/>
            <a:ext cx="6525460"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un | deux| trois | cinq | six | sept | huit</a:t>
            </a:r>
          </a:p>
        </p:txBody>
      </p:sp>
      <p:sp>
        <p:nvSpPr>
          <p:cNvPr id="55" name="TextBox 54">
            <a:extLst>
              <a:ext uri="{FF2B5EF4-FFF2-40B4-BE49-F238E27FC236}">
                <a16:creationId xmlns:a16="http://schemas.microsoft.com/office/drawing/2014/main" id="{10FBD92E-2319-410C-80D5-378168E3D08C}"/>
              </a:ext>
            </a:extLst>
          </p:cNvPr>
          <p:cNvSpPr txBox="1"/>
          <p:nvPr/>
        </p:nvSpPr>
        <p:spPr>
          <a:xfrm>
            <a:off x="3566839" y="3393668"/>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gris | vert |</a:t>
            </a:r>
          </a:p>
        </p:txBody>
      </p:sp>
      <p:sp>
        <p:nvSpPr>
          <p:cNvPr id="56" name="TextBox 55">
            <a:extLst>
              <a:ext uri="{FF2B5EF4-FFF2-40B4-BE49-F238E27FC236}">
                <a16:creationId xmlns:a16="http://schemas.microsoft.com/office/drawing/2014/main" id="{85835618-896C-42DD-B016-0DA48D3C1765}"/>
              </a:ext>
            </a:extLst>
          </p:cNvPr>
          <p:cNvSpPr txBox="1"/>
          <p:nvPr/>
        </p:nvSpPr>
        <p:spPr>
          <a:xfrm>
            <a:off x="4508940" y="3900970"/>
            <a:ext cx="456031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salut | Ça va ? | Au revoir</a:t>
            </a:r>
          </a:p>
        </p:txBody>
      </p:sp>
      <p:sp>
        <p:nvSpPr>
          <p:cNvPr id="57" name="TextBox 56">
            <a:extLst>
              <a:ext uri="{FF2B5EF4-FFF2-40B4-BE49-F238E27FC236}">
                <a16:creationId xmlns:a16="http://schemas.microsoft.com/office/drawing/2014/main" id="{2750B9F8-5E6C-4BB1-83F6-04464D67CF91}"/>
              </a:ext>
            </a:extLst>
          </p:cNvPr>
          <p:cNvSpPr txBox="1"/>
          <p:nvPr/>
        </p:nvSpPr>
        <p:spPr>
          <a:xfrm>
            <a:off x="3900111" y="4322966"/>
            <a:ext cx="6216727"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|détester | écouter | lire | porter |être</a:t>
            </a:r>
          </a:p>
        </p:txBody>
      </p:sp>
      <p:sp>
        <p:nvSpPr>
          <p:cNvPr id="58" name="TextBox 57">
            <a:extLst>
              <a:ext uri="{FF2B5EF4-FFF2-40B4-BE49-F238E27FC236}">
                <a16:creationId xmlns:a16="http://schemas.microsoft.com/office/drawing/2014/main" id="{67A27F1E-DA2E-427E-A8A5-C97089D6C1EB}"/>
              </a:ext>
            </a:extLst>
          </p:cNvPr>
          <p:cNvSpPr txBox="1"/>
          <p:nvPr/>
        </p:nvSpPr>
        <p:spPr>
          <a:xfrm>
            <a:off x="3638678" y="4783305"/>
            <a:ext cx="6539101"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combien |</a:t>
            </a:r>
          </a:p>
        </p:txBody>
      </p:sp>
      <p:sp>
        <p:nvSpPr>
          <p:cNvPr id="59" name="TextBox 58">
            <a:extLst>
              <a:ext uri="{FF2B5EF4-FFF2-40B4-BE49-F238E27FC236}">
                <a16:creationId xmlns:a16="http://schemas.microsoft.com/office/drawing/2014/main" id="{9F06053B-E091-4A41-BCF9-78B6E4D70633}"/>
              </a:ext>
            </a:extLst>
          </p:cNvPr>
          <p:cNvSpPr txBox="1"/>
          <p:nvPr/>
        </p:nvSpPr>
        <p:spPr>
          <a:xfrm>
            <a:off x="4739215" y="5246627"/>
            <a:ext cx="5483121"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|lundi| mercredi| jeudi | samedi</a:t>
            </a:r>
          </a:p>
        </p:txBody>
      </p:sp>
      <p:sp>
        <p:nvSpPr>
          <p:cNvPr id="60" name="TextBox 59">
            <a:extLst>
              <a:ext uri="{FF2B5EF4-FFF2-40B4-BE49-F238E27FC236}">
                <a16:creationId xmlns:a16="http://schemas.microsoft.com/office/drawing/2014/main" id="{08901E25-E68E-4F9D-B7F0-D20733CA33CE}"/>
              </a:ext>
            </a:extLst>
          </p:cNvPr>
          <p:cNvSpPr txBox="1"/>
          <p:nvPr/>
        </p:nvSpPr>
        <p:spPr>
          <a:xfrm>
            <a:off x="4962554" y="5730654"/>
            <a:ext cx="5229262" cy="461665"/>
          </a:xfrm>
          <a:prstGeom prst="rect">
            <a:avLst/>
          </a:prstGeom>
          <a:noFill/>
        </p:spPr>
        <p:txBody>
          <a:bodyPr wrap="square">
            <a:spAutoFit/>
          </a:bodyPr>
          <a:lstStyle/>
          <a:p>
            <a:r>
              <a:rPr lang="fr-FR" sz="2400" b="1" dirty="0">
                <a:solidFill>
                  <a:srgbClr val="26859D"/>
                </a:solidFill>
                <a:latin typeface="Century Gothic" panose="020B0502020202020204" pitchFamily="34" charset="0"/>
              </a:rPr>
              <a:t>| facile | préféré | lent | malade</a:t>
            </a:r>
          </a:p>
        </p:txBody>
      </p:sp>
    </p:spTree>
    <p:extLst>
      <p:ext uri="{BB962C8B-B14F-4D97-AF65-F5344CB8AC3E}">
        <p14:creationId xmlns:p14="http://schemas.microsoft.com/office/powerpoint/2010/main" val="5861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Picture 7" descr="Icon&#10;&#10;Description automatically generated">
            <a:extLst>
              <a:ext uri="{FF2B5EF4-FFF2-40B4-BE49-F238E27FC236}">
                <a16:creationId xmlns:a16="http://schemas.microsoft.com/office/drawing/2014/main" id="{80D9A9AC-8259-4142-A405-4445BF42A4E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9" name="Title 2">
            <a:extLst>
              <a:ext uri="{FF2B5EF4-FFF2-40B4-BE49-F238E27FC236}">
                <a16:creationId xmlns:a16="http://schemas.microsoft.com/office/drawing/2014/main" id="{DC49E32B-3859-4E8C-9040-D8F27C077AE8}"/>
              </a:ext>
            </a:extLst>
          </p:cNvPr>
          <p:cNvSpPr txBox="1">
            <a:spLocks/>
          </p:cNvSpPr>
          <p:nvPr/>
        </p:nvSpPr>
        <p:spPr>
          <a:xfrm>
            <a:off x="11315774" y="626019"/>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a:solidFill>
                  <a:schemeClr val="bg1"/>
                </a:solidFill>
                <a:latin typeface="Century Gothic" panose="020B0502020202020204" pitchFamily="34" charset="0"/>
              </a:rPr>
              <a:t>lire</a:t>
            </a:r>
          </a:p>
        </p:txBody>
      </p:sp>
      <p:sp>
        <p:nvSpPr>
          <p:cNvPr id="10" name="TextBox 9">
            <a:hlinkClick r:id="" action="ppaction://noaction">
              <a:snd r:embed="rId4" name="FUS9_1.wav"/>
            </a:hlinkClick>
            <a:extLst>
              <a:ext uri="{FF2B5EF4-FFF2-40B4-BE49-F238E27FC236}">
                <a16:creationId xmlns:a16="http://schemas.microsoft.com/office/drawing/2014/main" id="{DE03CDC7-0712-4012-9C2C-0B276BBD2857}"/>
              </a:ext>
            </a:extLst>
          </p:cNvPr>
          <p:cNvSpPr txBox="1"/>
          <p:nvPr/>
        </p:nvSpPr>
        <p:spPr>
          <a:xfrm>
            <a:off x="123171" y="773762"/>
            <a:ext cx="5940867" cy="5940088"/>
          </a:xfrm>
          <a:custGeom>
            <a:avLst/>
            <a:gdLst>
              <a:gd name="connsiteX0" fmla="*/ 0 w 5940867"/>
              <a:gd name="connsiteY0" fmla="*/ 0 h 5940088"/>
              <a:gd name="connsiteX1" fmla="*/ 415861 w 5940867"/>
              <a:gd name="connsiteY1" fmla="*/ 0 h 5940088"/>
              <a:gd name="connsiteX2" fmla="*/ 1128765 w 5940867"/>
              <a:gd name="connsiteY2" fmla="*/ 0 h 5940088"/>
              <a:gd name="connsiteX3" fmla="*/ 1604034 w 5940867"/>
              <a:gd name="connsiteY3" fmla="*/ 0 h 5940088"/>
              <a:gd name="connsiteX4" fmla="*/ 2316938 w 5940867"/>
              <a:gd name="connsiteY4" fmla="*/ 0 h 5940088"/>
              <a:gd name="connsiteX5" fmla="*/ 2792207 w 5940867"/>
              <a:gd name="connsiteY5" fmla="*/ 0 h 5940088"/>
              <a:gd name="connsiteX6" fmla="*/ 3267477 w 5940867"/>
              <a:gd name="connsiteY6" fmla="*/ 0 h 5940088"/>
              <a:gd name="connsiteX7" fmla="*/ 3802155 w 5940867"/>
              <a:gd name="connsiteY7" fmla="*/ 0 h 5940088"/>
              <a:gd name="connsiteX8" fmla="*/ 4218016 w 5940867"/>
              <a:gd name="connsiteY8" fmla="*/ 0 h 5940088"/>
              <a:gd name="connsiteX9" fmla="*/ 4871511 w 5940867"/>
              <a:gd name="connsiteY9" fmla="*/ 0 h 5940088"/>
              <a:gd name="connsiteX10" fmla="*/ 5346780 w 5940867"/>
              <a:gd name="connsiteY10" fmla="*/ 0 h 5940088"/>
              <a:gd name="connsiteX11" fmla="*/ 5940867 w 5940867"/>
              <a:gd name="connsiteY11" fmla="*/ 0 h 5940088"/>
              <a:gd name="connsiteX12" fmla="*/ 5940867 w 5940867"/>
              <a:gd name="connsiteY12" fmla="*/ 712811 h 5940088"/>
              <a:gd name="connsiteX13" fmla="*/ 5940867 w 5940867"/>
              <a:gd name="connsiteY13" fmla="*/ 1366220 h 5940088"/>
              <a:gd name="connsiteX14" fmla="*/ 5940867 w 5940867"/>
              <a:gd name="connsiteY14" fmla="*/ 2019630 h 5940088"/>
              <a:gd name="connsiteX15" fmla="*/ 5940867 w 5940867"/>
              <a:gd name="connsiteY15" fmla="*/ 2673040 h 5940088"/>
              <a:gd name="connsiteX16" fmla="*/ 5940867 w 5940867"/>
              <a:gd name="connsiteY16" fmla="*/ 3385850 h 5940088"/>
              <a:gd name="connsiteX17" fmla="*/ 5940867 w 5940867"/>
              <a:gd name="connsiteY17" fmla="*/ 4039260 h 5940088"/>
              <a:gd name="connsiteX18" fmla="*/ 5940867 w 5940867"/>
              <a:gd name="connsiteY18" fmla="*/ 4455066 h 5940088"/>
              <a:gd name="connsiteX19" fmla="*/ 5940867 w 5940867"/>
              <a:gd name="connsiteY19" fmla="*/ 5108476 h 5940088"/>
              <a:gd name="connsiteX20" fmla="*/ 5940867 w 5940867"/>
              <a:gd name="connsiteY20" fmla="*/ 5940088 h 5940088"/>
              <a:gd name="connsiteX21" fmla="*/ 5227963 w 5940867"/>
              <a:gd name="connsiteY21" fmla="*/ 5940088 h 5940088"/>
              <a:gd name="connsiteX22" fmla="*/ 4633876 w 5940867"/>
              <a:gd name="connsiteY22" fmla="*/ 5940088 h 5940088"/>
              <a:gd name="connsiteX23" fmla="*/ 4158607 w 5940867"/>
              <a:gd name="connsiteY23" fmla="*/ 5940088 h 5940088"/>
              <a:gd name="connsiteX24" fmla="*/ 3445703 w 5940867"/>
              <a:gd name="connsiteY24" fmla="*/ 5940088 h 5940088"/>
              <a:gd name="connsiteX25" fmla="*/ 2970434 w 5940867"/>
              <a:gd name="connsiteY25" fmla="*/ 5940088 h 5940088"/>
              <a:gd name="connsiteX26" fmla="*/ 2316938 w 5940867"/>
              <a:gd name="connsiteY26" fmla="*/ 5940088 h 5940088"/>
              <a:gd name="connsiteX27" fmla="*/ 1722851 w 5940867"/>
              <a:gd name="connsiteY27" fmla="*/ 5940088 h 5940088"/>
              <a:gd name="connsiteX28" fmla="*/ 1188173 w 5940867"/>
              <a:gd name="connsiteY28" fmla="*/ 5940088 h 5940088"/>
              <a:gd name="connsiteX29" fmla="*/ 772313 w 5940867"/>
              <a:gd name="connsiteY29" fmla="*/ 5940088 h 5940088"/>
              <a:gd name="connsiteX30" fmla="*/ 0 w 5940867"/>
              <a:gd name="connsiteY30" fmla="*/ 5940088 h 5940088"/>
              <a:gd name="connsiteX31" fmla="*/ 0 w 5940867"/>
              <a:gd name="connsiteY31" fmla="*/ 5286678 h 5940088"/>
              <a:gd name="connsiteX32" fmla="*/ 0 w 5940867"/>
              <a:gd name="connsiteY32" fmla="*/ 4692670 h 5940088"/>
              <a:gd name="connsiteX33" fmla="*/ 0 w 5940867"/>
              <a:gd name="connsiteY33" fmla="*/ 4217462 h 5940088"/>
              <a:gd name="connsiteX34" fmla="*/ 0 w 5940867"/>
              <a:gd name="connsiteY34" fmla="*/ 3742255 h 5940088"/>
              <a:gd name="connsiteX35" fmla="*/ 0 w 5940867"/>
              <a:gd name="connsiteY35" fmla="*/ 3207648 h 5940088"/>
              <a:gd name="connsiteX36" fmla="*/ 0 w 5940867"/>
              <a:gd name="connsiteY36" fmla="*/ 2554238 h 5940088"/>
              <a:gd name="connsiteX37" fmla="*/ 0 w 5940867"/>
              <a:gd name="connsiteY37" fmla="*/ 2138432 h 5940088"/>
              <a:gd name="connsiteX38" fmla="*/ 0 w 5940867"/>
              <a:gd name="connsiteY38" fmla="*/ 1603824 h 5940088"/>
              <a:gd name="connsiteX39" fmla="*/ 0 w 5940867"/>
              <a:gd name="connsiteY39" fmla="*/ 1128617 h 5940088"/>
              <a:gd name="connsiteX40" fmla="*/ 0 w 5940867"/>
              <a:gd name="connsiteY40" fmla="*/ 653410 h 5940088"/>
              <a:gd name="connsiteX41" fmla="*/ 0 w 5940867"/>
              <a:gd name="connsiteY41" fmla="*/ 0 h 594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940867" h="5940088" fill="none" extrusionOk="0">
                <a:moveTo>
                  <a:pt x="0" y="0"/>
                </a:moveTo>
                <a:cubicBezTo>
                  <a:pt x="148138" y="-2253"/>
                  <a:pt x="222481" y="4693"/>
                  <a:pt x="415861" y="0"/>
                </a:cubicBezTo>
                <a:cubicBezTo>
                  <a:pt x="609241" y="-4693"/>
                  <a:pt x="885514" y="42913"/>
                  <a:pt x="1128765" y="0"/>
                </a:cubicBezTo>
                <a:cubicBezTo>
                  <a:pt x="1372016" y="-42913"/>
                  <a:pt x="1448027" y="14830"/>
                  <a:pt x="1604034" y="0"/>
                </a:cubicBezTo>
                <a:cubicBezTo>
                  <a:pt x="1760041" y="-14830"/>
                  <a:pt x="2163031" y="28306"/>
                  <a:pt x="2316938" y="0"/>
                </a:cubicBezTo>
                <a:cubicBezTo>
                  <a:pt x="2470845" y="-28306"/>
                  <a:pt x="2656143" y="23094"/>
                  <a:pt x="2792207" y="0"/>
                </a:cubicBezTo>
                <a:cubicBezTo>
                  <a:pt x="2928271" y="-23094"/>
                  <a:pt x="3144053" y="55345"/>
                  <a:pt x="3267477" y="0"/>
                </a:cubicBezTo>
                <a:cubicBezTo>
                  <a:pt x="3390901" y="-55345"/>
                  <a:pt x="3582003" y="35449"/>
                  <a:pt x="3802155" y="0"/>
                </a:cubicBezTo>
                <a:cubicBezTo>
                  <a:pt x="4022307" y="-35449"/>
                  <a:pt x="4023389" y="7666"/>
                  <a:pt x="4218016" y="0"/>
                </a:cubicBezTo>
                <a:cubicBezTo>
                  <a:pt x="4412643" y="-7666"/>
                  <a:pt x="4664884" y="61309"/>
                  <a:pt x="4871511" y="0"/>
                </a:cubicBezTo>
                <a:cubicBezTo>
                  <a:pt x="5078139" y="-61309"/>
                  <a:pt x="5235173" y="48525"/>
                  <a:pt x="5346780" y="0"/>
                </a:cubicBezTo>
                <a:cubicBezTo>
                  <a:pt x="5458387" y="-48525"/>
                  <a:pt x="5777468" y="16781"/>
                  <a:pt x="5940867" y="0"/>
                </a:cubicBezTo>
                <a:cubicBezTo>
                  <a:pt x="6022967" y="181956"/>
                  <a:pt x="5909984" y="437988"/>
                  <a:pt x="5940867" y="712811"/>
                </a:cubicBezTo>
                <a:cubicBezTo>
                  <a:pt x="5971750" y="987634"/>
                  <a:pt x="5865169" y="1191061"/>
                  <a:pt x="5940867" y="1366220"/>
                </a:cubicBezTo>
                <a:cubicBezTo>
                  <a:pt x="6016565" y="1541379"/>
                  <a:pt x="5924647" y="1783817"/>
                  <a:pt x="5940867" y="2019630"/>
                </a:cubicBezTo>
                <a:cubicBezTo>
                  <a:pt x="5957087" y="2255443"/>
                  <a:pt x="5899343" y="2464089"/>
                  <a:pt x="5940867" y="2673040"/>
                </a:cubicBezTo>
                <a:cubicBezTo>
                  <a:pt x="5982391" y="2881991"/>
                  <a:pt x="5933932" y="3115588"/>
                  <a:pt x="5940867" y="3385850"/>
                </a:cubicBezTo>
                <a:cubicBezTo>
                  <a:pt x="5947802" y="3656112"/>
                  <a:pt x="5923020" y="3795564"/>
                  <a:pt x="5940867" y="4039260"/>
                </a:cubicBezTo>
                <a:cubicBezTo>
                  <a:pt x="5958714" y="4282956"/>
                  <a:pt x="5895749" y="4342465"/>
                  <a:pt x="5940867" y="4455066"/>
                </a:cubicBezTo>
                <a:cubicBezTo>
                  <a:pt x="5985985" y="4567667"/>
                  <a:pt x="5936521" y="4932867"/>
                  <a:pt x="5940867" y="5108476"/>
                </a:cubicBezTo>
                <a:cubicBezTo>
                  <a:pt x="5945213" y="5284085"/>
                  <a:pt x="5872974" y="5617465"/>
                  <a:pt x="5940867" y="5940088"/>
                </a:cubicBezTo>
                <a:cubicBezTo>
                  <a:pt x="5622508" y="5957727"/>
                  <a:pt x="5414394" y="5896440"/>
                  <a:pt x="5227963" y="5940088"/>
                </a:cubicBezTo>
                <a:cubicBezTo>
                  <a:pt x="5041532" y="5983736"/>
                  <a:pt x="4839641" y="5896851"/>
                  <a:pt x="4633876" y="5940088"/>
                </a:cubicBezTo>
                <a:cubicBezTo>
                  <a:pt x="4428111" y="5983325"/>
                  <a:pt x="4290016" y="5905565"/>
                  <a:pt x="4158607" y="5940088"/>
                </a:cubicBezTo>
                <a:cubicBezTo>
                  <a:pt x="4027198" y="5974611"/>
                  <a:pt x="3778963" y="5924777"/>
                  <a:pt x="3445703" y="5940088"/>
                </a:cubicBezTo>
                <a:cubicBezTo>
                  <a:pt x="3112443" y="5955399"/>
                  <a:pt x="3151254" y="5937843"/>
                  <a:pt x="2970434" y="5940088"/>
                </a:cubicBezTo>
                <a:cubicBezTo>
                  <a:pt x="2789614" y="5942333"/>
                  <a:pt x="2628391" y="5925969"/>
                  <a:pt x="2316938" y="5940088"/>
                </a:cubicBezTo>
                <a:cubicBezTo>
                  <a:pt x="2005485" y="5954207"/>
                  <a:pt x="1911698" y="5879576"/>
                  <a:pt x="1722851" y="5940088"/>
                </a:cubicBezTo>
                <a:cubicBezTo>
                  <a:pt x="1534004" y="6000600"/>
                  <a:pt x="1315300" y="5891314"/>
                  <a:pt x="1188173" y="5940088"/>
                </a:cubicBezTo>
                <a:cubicBezTo>
                  <a:pt x="1061046" y="5988862"/>
                  <a:pt x="958948" y="5926553"/>
                  <a:pt x="772313" y="5940088"/>
                </a:cubicBezTo>
                <a:cubicBezTo>
                  <a:pt x="585678" y="5953623"/>
                  <a:pt x="200796" y="5931271"/>
                  <a:pt x="0" y="5940088"/>
                </a:cubicBezTo>
                <a:cubicBezTo>
                  <a:pt x="-31507" y="5784949"/>
                  <a:pt x="34834" y="5418499"/>
                  <a:pt x="0" y="5286678"/>
                </a:cubicBezTo>
                <a:cubicBezTo>
                  <a:pt x="-34834" y="5154857"/>
                  <a:pt x="21993" y="4895569"/>
                  <a:pt x="0" y="4692670"/>
                </a:cubicBezTo>
                <a:cubicBezTo>
                  <a:pt x="-21993" y="4489771"/>
                  <a:pt x="28511" y="4439032"/>
                  <a:pt x="0" y="4217462"/>
                </a:cubicBezTo>
                <a:cubicBezTo>
                  <a:pt x="-28511" y="3995892"/>
                  <a:pt x="49695" y="3971856"/>
                  <a:pt x="0" y="3742255"/>
                </a:cubicBezTo>
                <a:cubicBezTo>
                  <a:pt x="-49695" y="3512654"/>
                  <a:pt x="59795" y="3419312"/>
                  <a:pt x="0" y="3207648"/>
                </a:cubicBezTo>
                <a:cubicBezTo>
                  <a:pt x="-59795" y="2995984"/>
                  <a:pt x="77583" y="2780692"/>
                  <a:pt x="0" y="2554238"/>
                </a:cubicBezTo>
                <a:cubicBezTo>
                  <a:pt x="-77583" y="2327784"/>
                  <a:pt x="22215" y="2309172"/>
                  <a:pt x="0" y="2138432"/>
                </a:cubicBezTo>
                <a:cubicBezTo>
                  <a:pt x="-22215" y="1967692"/>
                  <a:pt x="33376" y="1867915"/>
                  <a:pt x="0" y="1603824"/>
                </a:cubicBezTo>
                <a:cubicBezTo>
                  <a:pt x="-33376" y="1339733"/>
                  <a:pt x="34090" y="1227631"/>
                  <a:pt x="0" y="1128617"/>
                </a:cubicBezTo>
                <a:cubicBezTo>
                  <a:pt x="-34090" y="1029603"/>
                  <a:pt x="51191" y="801297"/>
                  <a:pt x="0" y="653410"/>
                </a:cubicBezTo>
                <a:cubicBezTo>
                  <a:pt x="-51191" y="505523"/>
                  <a:pt x="21296" y="239643"/>
                  <a:pt x="0" y="0"/>
                </a:cubicBezTo>
                <a:close/>
              </a:path>
              <a:path w="5940867" h="5940088" stroke="0" extrusionOk="0">
                <a:moveTo>
                  <a:pt x="0" y="0"/>
                </a:moveTo>
                <a:cubicBezTo>
                  <a:pt x="186702" y="-43215"/>
                  <a:pt x="211724" y="7417"/>
                  <a:pt x="415861" y="0"/>
                </a:cubicBezTo>
                <a:cubicBezTo>
                  <a:pt x="619998" y="-7417"/>
                  <a:pt x="852905" y="58200"/>
                  <a:pt x="1069356" y="0"/>
                </a:cubicBezTo>
                <a:cubicBezTo>
                  <a:pt x="1285808" y="-58200"/>
                  <a:pt x="1359086" y="32105"/>
                  <a:pt x="1485217" y="0"/>
                </a:cubicBezTo>
                <a:cubicBezTo>
                  <a:pt x="1611348" y="-32105"/>
                  <a:pt x="1738870" y="35866"/>
                  <a:pt x="1960486" y="0"/>
                </a:cubicBezTo>
                <a:cubicBezTo>
                  <a:pt x="2182102" y="-35866"/>
                  <a:pt x="2218669" y="9116"/>
                  <a:pt x="2435755" y="0"/>
                </a:cubicBezTo>
                <a:cubicBezTo>
                  <a:pt x="2652841" y="-9116"/>
                  <a:pt x="2903795" y="8561"/>
                  <a:pt x="3029842" y="0"/>
                </a:cubicBezTo>
                <a:cubicBezTo>
                  <a:pt x="3155889" y="-8561"/>
                  <a:pt x="3433206" y="47329"/>
                  <a:pt x="3742746" y="0"/>
                </a:cubicBezTo>
                <a:cubicBezTo>
                  <a:pt x="4052286" y="-47329"/>
                  <a:pt x="4025735" y="7831"/>
                  <a:pt x="4158607" y="0"/>
                </a:cubicBezTo>
                <a:cubicBezTo>
                  <a:pt x="4291479" y="-7831"/>
                  <a:pt x="4497424" y="51231"/>
                  <a:pt x="4812102" y="0"/>
                </a:cubicBezTo>
                <a:cubicBezTo>
                  <a:pt x="5126780" y="-51231"/>
                  <a:pt x="5123311" y="40756"/>
                  <a:pt x="5346780" y="0"/>
                </a:cubicBezTo>
                <a:cubicBezTo>
                  <a:pt x="5570249" y="-40756"/>
                  <a:pt x="5670064" y="49991"/>
                  <a:pt x="5940867" y="0"/>
                </a:cubicBezTo>
                <a:cubicBezTo>
                  <a:pt x="5982927" y="226055"/>
                  <a:pt x="5913224" y="322848"/>
                  <a:pt x="5940867" y="475207"/>
                </a:cubicBezTo>
                <a:cubicBezTo>
                  <a:pt x="5968510" y="627566"/>
                  <a:pt x="5896354" y="702682"/>
                  <a:pt x="5940867" y="891013"/>
                </a:cubicBezTo>
                <a:cubicBezTo>
                  <a:pt x="5985380" y="1079344"/>
                  <a:pt x="5916103" y="1234565"/>
                  <a:pt x="5940867" y="1366220"/>
                </a:cubicBezTo>
                <a:cubicBezTo>
                  <a:pt x="5965631" y="1497875"/>
                  <a:pt x="5925544" y="1901494"/>
                  <a:pt x="5940867" y="2079031"/>
                </a:cubicBezTo>
                <a:cubicBezTo>
                  <a:pt x="5956190" y="2256568"/>
                  <a:pt x="5914723" y="2495689"/>
                  <a:pt x="5940867" y="2673040"/>
                </a:cubicBezTo>
                <a:cubicBezTo>
                  <a:pt x="5967011" y="2850391"/>
                  <a:pt x="5931319" y="3147761"/>
                  <a:pt x="5940867" y="3267048"/>
                </a:cubicBezTo>
                <a:cubicBezTo>
                  <a:pt x="5950415" y="3386335"/>
                  <a:pt x="5892996" y="3532846"/>
                  <a:pt x="5940867" y="3742255"/>
                </a:cubicBezTo>
                <a:cubicBezTo>
                  <a:pt x="5988738" y="3951664"/>
                  <a:pt x="5910418" y="4128550"/>
                  <a:pt x="5940867" y="4336264"/>
                </a:cubicBezTo>
                <a:cubicBezTo>
                  <a:pt x="5971316" y="4543978"/>
                  <a:pt x="5896044" y="4601822"/>
                  <a:pt x="5940867" y="4752070"/>
                </a:cubicBezTo>
                <a:cubicBezTo>
                  <a:pt x="5985690" y="4902318"/>
                  <a:pt x="5878041" y="5177087"/>
                  <a:pt x="5940867" y="5286678"/>
                </a:cubicBezTo>
                <a:cubicBezTo>
                  <a:pt x="6003693" y="5396269"/>
                  <a:pt x="5903202" y="5786340"/>
                  <a:pt x="5940867" y="5940088"/>
                </a:cubicBezTo>
                <a:cubicBezTo>
                  <a:pt x="5740357" y="5941832"/>
                  <a:pt x="5582040" y="5926032"/>
                  <a:pt x="5465598" y="5940088"/>
                </a:cubicBezTo>
                <a:cubicBezTo>
                  <a:pt x="5349156" y="5954144"/>
                  <a:pt x="5166859" y="5899837"/>
                  <a:pt x="4930920" y="5940088"/>
                </a:cubicBezTo>
                <a:cubicBezTo>
                  <a:pt x="4694981" y="5980339"/>
                  <a:pt x="4465276" y="5904812"/>
                  <a:pt x="4218016" y="5940088"/>
                </a:cubicBezTo>
                <a:cubicBezTo>
                  <a:pt x="3970756" y="5975364"/>
                  <a:pt x="3765221" y="5908656"/>
                  <a:pt x="3564520" y="5940088"/>
                </a:cubicBezTo>
                <a:cubicBezTo>
                  <a:pt x="3363819" y="5971520"/>
                  <a:pt x="3198150" y="5937001"/>
                  <a:pt x="3089251" y="5940088"/>
                </a:cubicBezTo>
                <a:cubicBezTo>
                  <a:pt x="2980352" y="5943175"/>
                  <a:pt x="2523824" y="5897447"/>
                  <a:pt x="2376347" y="5940088"/>
                </a:cubicBezTo>
                <a:cubicBezTo>
                  <a:pt x="2228870" y="5982729"/>
                  <a:pt x="2032759" y="5927188"/>
                  <a:pt x="1901077" y="5940088"/>
                </a:cubicBezTo>
                <a:cubicBezTo>
                  <a:pt x="1769395" y="5952988"/>
                  <a:pt x="1522915" y="5915787"/>
                  <a:pt x="1247582" y="5940088"/>
                </a:cubicBezTo>
                <a:cubicBezTo>
                  <a:pt x="972250" y="5964389"/>
                  <a:pt x="959656" y="5925505"/>
                  <a:pt x="831721" y="5940088"/>
                </a:cubicBezTo>
                <a:cubicBezTo>
                  <a:pt x="703786" y="5954671"/>
                  <a:pt x="176927" y="5895535"/>
                  <a:pt x="0" y="5940088"/>
                </a:cubicBezTo>
                <a:cubicBezTo>
                  <a:pt x="-13340" y="5656546"/>
                  <a:pt x="30103" y="5580128"/>
                  <a:pt x="0" y="5286678"/>
                </a:cubicBezTo>
                <a:cubicBezTo>
                  <a:pt x="-30103" y="4993228"/>
                  <a:pt x="25166" y="4893167"/>
                  <a:pt x="0" y="4692670"/>
                </a:cubicBezTo>
                <a:cubicBezTo>
                  <a:pt x="-25166" y="4492173"/>
                  <a:pt x="65911" y="4171782"/>
                  <a:pt x="0" y="4039260"/>
                </a:cubicBezTo>
                <a:cubicBezTo>
                  <a:pt x="-65911" y="3906738"/>
                  <a:pt x="69224" y="3587863"/>
                  <a:pt x="0" y="3326449"/>
                </a:cubicBezTo>
                <a:cubicBezTo>
                  <a:pt x="-69224" y="3065035"/>
                  <a:pt x="9408" y="3057552"/>
                  <a:pt x="0" y="2791841"/>
                </a:cubicBezTo>
                <a:cubicBezTo>
                  <a:pt x="-9408" y="2526130"/>
                  <a:pt x="69349" y="2389538"/>
                  <a:pt x="0" y="2138432"/>
                </a:cubicBezTo>
                <a:cubicBezTo>
                  <a:pt x="-69349" y="1887326"/>
                  <a:pt x="6728" y="1918772"/>
                  <a:pt x="0" y="1722626"/>
                </a:cubicBezTo>
                <a:cubicBezTo>
                  <a:pt x="-6728" y="1526480"/>
                  <a:pt x="7429" y="1424918"/>
                  <a:pt x="0" y="1188018"/>
                </a:cubicBezTo>
                <a:cubicBezTo>
                  <a:pt x="-7429" y="951118"/>
                  <a:pt x="37938" y="860408"/>
                  <a:pt x="0" y="712811"/>
                </a:cubicBezTo>
                <a:cubicBezTo>
                  <a:pt x="-37938" y="565214"/>
                  <a:pt x="41992" y="160847"/>
                  <a:pt x="0" y="0"/>
                </a:cubicBezTo>
                <a:close/>
              </a:path>
            </a:pathLst>
          </a:custGeom>
          <a:solidFill>
            <a:srgbClr val="EFF9FB"/>
          </a:solidFill>
          <a:ln w="38100">
            <a:solidFill>
              <a:srgbClr val="2E94AF"/>
            </a:solidFill>
            <a:extLst>
              <a:ext uri="{C807C97D-BFC1-408E-A445-0C87EB9F89A2}">
                <ask:lineSketchStyleProps xmlns:ask="http://schemas.microsoft.com/office/drawing/2018/sketchyshapes" sd="4095730276">
                  <a:prstGeom prst="rect">
                    <a:avLst/>
                  </a:prstGeom>
                  <ask:type>
                    <ask:lineSketchScribble/>
                  </ask:type>
                </ask:lineSketchStyleProps>
              </a:ext>
            </a:extLst>
          </a:ln>
        </p:spPr>
        <p:txBody>
          <a:bodyPr wrap="square" rtlCol="0">
            <a:spAutoFit/>
          </a:bodyPr>
          <a:lstStyle/>
          <a:p>
            <a:r>
              <a:rPr lang="en-GB" sz="2000" dirty="0">
                <a:solidFill>
                  <a:prstClr val="black"/>
                </a:solidFill>
                <a:latin typeface="Century Gothic"/>
              </a:rPr>
              <a:t>Bonjour !</a:t>
            </a:r>
          </a:p>
          <a:p>
            <a:r>
              <a:rPr lang="en-GB" sz="2000" dirty="0" err="1">
                <a:solidFill>
                  <a:prstClr val="black"/>
                </a:solidFill>
                <a:latin typeface="Century Gothic"/>
              </a:rPr>
              <a:t>Ça</a:t>
            </a:r>
            <a:r>
              <a:rPr lang="en-GB" sz="2000" dirty="0">
                <a:solidFill>
                  <a:prstClr val="black"/>
                </a:solidFill>
                <a:latin typeface="Century Gothic"/>
              </a:rPr>
              <a:t> </a:t>
            </a:r>
            <a:r>
              <a:rPr lang="en-GB" sz="2000" dirty="0" err="1">
                <a:solidFill>
                  <a:prstClr val="black"/>
                </a:solidFill>
                <a:latin typeface="Century Gothic"/>
              </a:rPr>
              <a:t>va</a:t>
            </a:r>
            <a:r>
              <a:rPr lang="en-GB" sz="2000" dirty="0">
                <a:solidFill>
                  <a:prstClr val="black"/>
                </a:solidFill>
                <a:latin typeface="Century Gothic"/>
              </a:rPr>
              <a:t> ?  Je </a:t>
            </a:r>
            <a:r>
              <a:rPr lang="en-GB" sz="2000" dirty="0" err="1">
                <a:solidFill>
                  <a:prstClr val="black"/>
                </a:solidFill>
                <a:latin typeface="Century Gothic"/>
              </a:rPr>
              <a:t>suis</a:t>
            </a:r>
            <a:r>
              <a:rPr lang="en-GB" sz="2000" dirty="0">
                <a:solidFill>
                  <a:prstClr val="black"/>
                </a:solidFill>
                <a:latin typeface="Century Gothic"/>
              </a:rPr>
              <a:t> Alex.  </a:t>
            </a:r>
            <a:r>
              <a:rPr lang="en-GB" sz="2000" dirty="0" err="1">
                <a:solidFill>
                  <a:prstClr val="black"/>
                </a:solidFill>
                <a:latin typeface="Century Gothic"/>
              </a:rPr>
              <a:t>J’ai</a:t>
            </a:r>
            <a:r>
              <a:rPr lang="en-GB" sz="2000" dirty="0">
                <a:solidFill>
                  <a:prstClr val="black"/>
                </a:solidFill>
                <a:latin typeface="Century Gothic"/>
              </a:rPr>
              <a:t> dix </a:t>
            </a:r>
            <a:r>
              <a:rPr lang="en-GB" sz="2000" dirty="0" err="1">
                <a:solidFill>
                  <a:prstClr val="black"/>
                </a:solidFill>
                <a:latin typeface="Century Gothic"/>
              </a:rPr>
              <a:t>ans</a:t>
            </a:r>
            <a:r>
              <a:rPr lang="en-GB" sz="2000" dirty="0">
                <a:solidFill>
                  <a:prstClr val="black"/>
                </a:solidFill>
                <a:latin typeface="Century Gothic"/>
              </a:rPr>
              <a:t> et </a:t>
            </a:r>
            <a:r>
              <a:rPr lang="en-GB" sz="2000" dirty="0" err="1">
                <a:solidFill>
                  <a:prstClr val="black"/>
                </a:solidFill>
                <a:latin typeface="Century Gothic"/>
              </a:rPr>
              <a:t>j’habite</a:t>
            </a:r>
            <a:r>
              <a:rPr lang="en-GB" sz="2000" dirty="0">
                <a:solidFill>
                  <a:prstClr val="black"/>
                </a:solidFill>
                <a:latin typeface="Century Gothic"/>
              </a:rPr>
              <a:t> à Lille. </a:t>
            </a:r>
            <a:r>
              <a:rPr lang="en-GB" sz="2000" dirty="0" err="1">
                <a:solidFill>
                  <a:prstClr val="black"/>
                </a:solidFill>
                <a:latin typeface="Century Gothic"/>
              </a:rPr>
              <a:t>C’est</a:t>
            </a:r>
            <a:r>
              <a:rPr lang="en-GB" sz="2000" dirty="0">
                <a:solidFill>
                  <a:prstClr val="black"/>
                </a:solidFill>
                <a:latin typeface="Century Gothic"/>
              </a:rPr>
              <a:t> </a:t>
            </a:r>
            <a:r>
              <a:rPr lang="en-GB" sz="2000" dirty="0" err="1">
                <a:solidFill>
                  <a:prstClr val="black"/>
                </a:solidFill>
                <a:latin typeface="Century Gothic"/>
              </a:rPr>
              <a:t>une</a:t>
            </a:r>
            <a:r>
              <a:rPr lang="en-GB" sz="2000" dirty="0">
                <a:solidFill>
                  <a:prstClr val="black"/>
                </a:solidFill>
                <a:latin typeface="Century Gothic"/>
              </a:rPr>
              <a:t> </a:t>
            </a:r>
            <a:r>
              <a:rPr lang="en-GB" sz="2000" dirty="0" err="1">
                <a:solidFill>
                  <a:prstClr val="black"/>
                </a:solidFill>
                <a:latin typeface="Century Gothic"/>
              </a:rPr>
              <a:t>ville</a:t>
            </a:r>
            <a:r>
              <a:rPr lang="en-GB" sz="2000" dirty="0">
                <a:solidFill>
                  <a:prstClr val="black"/>
                </a:solidFill>
                <a:latin typeface="Century Gothic"/>
              </a:rPr>
              <a:t> </a:t>
            </a:r>
            <a:r>
              <a:rPr lang="en-GB" sz="2000" dirty="0" err="1">
                <a:solidFill>
                  <a:prstClr val="black"/>
                </a:solidFill>
                <a:latin typeface="Century Gothic"/>
              </a:rPr>
              <a:t>en</a:t>
            </a:r>
            <a:r>
              <a:rPr lang="en-GB" sz="2000" dirty="0">
                <a:solidFill>
                  <a:prstClr val="black"/>
                </a:solidFill>
                <a:latin typeface="Century Gothic"/>
              </a:rPr>
              <a:t> France.  </a:t>
            </a:r>
            <a:r>
              <a:rPr lang="en-GB" sz="2000" dirty="0" err="1">
                <a:solidFill>
                  <a:prstClr val="black"/>
                </a:solidFill>
                <a:latin typeface="Century Gothic"/>
              </a:rPr>
              <a:t>Aujourd’hui</a:t>
            </a:r>
            <a:r>
              <a:rPr lang="en-GB" sz="2000" dirty="0">
                <a:solidFill>
                  <a:prstClr val="black"/>
                </a:solidFill>
                <a:latin typeface="Century Gothic"/>
              </a:rPr>
              <a:t>, </a:t>
            </a:r>
            <a:r>
              <a:rPr lang="en-GB" sz="2000" dirty="0" err="1">
                <a:solidFill>
                  <a:prstClr val="black"/>
                </a:solidFill>
                <a:latin typeface="Century Gothic"/>
              </a:rPr>
              <a:t>c’est</a:t>
            </a:r>
            <a:r>
              <a:rPr lang="en-GB" sz="2000" dirty="0">
                <a:solidFill>
                  <a:prstClr val="black"/>
                </a:solidFill>
                <a:latin typeface="Century Gothic"/>
              </a:rPr>
              <a:t> </a:t>
            </a:r>
            <a:r>
              <a:rPr lang="en-GB" sz="2000" dirty="0" err="1">
                <a:solidFill>
                  <a:prstClr val="black"/>
                </a:solidFill>
                <a:latin typeface="Century Gothic"/>
              </a:rPr>
              <a:t>mercredi</a:t>
            </a:r>
            <a:r>
              <a:rPr lang="en-GB" sz="2000" dirty="0">
                <a:solidFill>
                  <a:prstClr val="black"/>
                </a:solidFill>
                <a:latin typeface="Century Gothic"/>
              </a:rPr>
              <a:t> et je </a:t>
            </a:r>
            <a:r>
              <a:rPr lang="en-GB" sz="2000" dirty="0" err="1">
                <a:solidFill>
                  <a:prstClr val="black"/>
                </a:solidFill>
                <a:latin typeface="Century Gothic"/>
              </a:rPr>
              <a:t>suis</a:t>
            </a:r>
            <a:r>
              <a:rPr lang="en-GB" sz="2000" dirty="0">
                <a:solidFill>
                  <a:prstClr val="black"/>
                </a:solidFill>
                <a:latin typeface="Century Gothic"/>
              </a:rPr>
              <a:t> à </a:t>
            </a:r>
            <a:r>
              <a:rPr lang="en-GB" sz="2000" dirty="0" err="1">
                <a:solidFill>
                  <a:prstClr val="black"/>
                </a:solidFill>
                <a:latin typeface="Century Gothic"/>
              </a:rPr>
              <a:t>l’école</a:t>
            </a:r>
            <a:r>
              <a:rPr lang="en-GB" sz="2000" dirty="0">
                <a:solidFill>
                  <a:prstClr val="black"/>
                </a:solidFill>
                <a:latin typeface="Century Gothic"/>
              </a:rPr>
              <a:t> avec Madame Marchand.  Elle </a:t>
            </a:r>
            <a:r>
              <a:rPr lang="en-GB" sz="2000" dirty="0" err="1">
                <a:solidFill>
                  <a:prstClr val="black"/>
                </a:solidFill>
                <a:latin typeface="Century Gothic"/>
              </a:rPr>
              <a:t>est</a:t>
            </a:r>
            <a:r>
              <a:rPr lang="en-GB" sz="2000" dirty="0">
                <a:solidFill>
                  <a:prstClr val="black"/>
                </a:solidFill>
                <a:latin typeface="Century Gothic"/>
              </a:rPr>
              <a:t> ma </a:t>
            </a:r>
            <a:r>
              <a:rPr lang="en-GB" sz="2000" dirty="0" err="1">
                <a:solidFill>
                  <a:prstClr val="black"/>
                </a:solidFill>
                <a:latin typeface="Century Gothic"/>
              </a:rPr>
              <a:t>professeure</a:t>
            </a:r>
            <a:r>
              <a:rPr lang="en-GB" sz="2000" dirty="0">
                <a:solidFill>
                  <a:prstClr val="black"/>
                </a:solidFill>
                <a:latin typeface="Century Gothic"/>
              </a:rPr>
              <a:t>.</a:t>
            </a:r>
            <a:br>
              <a:rPr lang="en-GB" sz="2000" dirty="0">
                <a:solidFill>
                  <a:prstClr val="black"/>
                </a:solidFill>
                <a:latin typeface="Century Gothic"/>
              </a:rPr>
            </a:br>
            <a:endParaRPr lang="en-GB" sz="2000" dirty="0">
              <a:solidFill>
                <a:prstClr val="black"/>
              </a:solidFill>
              <a:latin typeface="Century Gothic"/>
            </a:endParaRPr>
          </a:p>
          <a:p>
            <a:r>
              <a:rPr lang="en-GB" sz="2000" dirty="0" err="1">
                <a:solidFill>
                  <a:prstClr val="black"/>
                </a:solidFill>
                <a:latin typeface="Century Gothic"/>
              </a:rPr>
              <a:t>J’aime</a:t>
            </a:r>
            <a:r>
              <a:rPr lang="en-GB" sz="2000" dirty="0">
                <a:solidFill>
                  <a:prstClr val="black"/>
                </a:solidFill>
                <a:latin typeface="Century Gothic"/>
              </a:rPr>
              <a:t> </a:t>
            </a:r>
            <a:r>
              <a:rPr lang="en-GB" sz="2000" dirty="0" err="1">
                <a:solidFill>
                  <a:prstClr val="black"/>
                </a:solidFill>
                <a:latin typeface="Century Gothic"/>
              </a:rPr>
              <a:t>l’anglais</a:t>
            </a:r>
            <a:r>
              <a:rPr lang="en-GB" sz="2000" dirty="0">
                <a:solidFill>
                  <a:prstClr val="black"/>
                </a:solidFill>
                <a:latin typeface="Century Gothic"/>
              </a:rPr>
              <a:t> </a:t>
            </a:r>
            <a:r>
              <a:rPr lang="en-GB" sz="2000" dirty="0" err="1">
                <a:solidFill>
                  <a:prstClr val="black"/>
                </a:solidFill>
                <a:latin typeface="Century Gothic"/>
              </a:rPr>
              <a:t>mais</a:t>
            </a:r>
            <a:r>
              <a:rPr lang="en-GB" sz="2000" dirty="0">
                <a:solidFill>
                  <a:prstClr val="black"/>
                </a:solidFill>
                <a:latin typeface="Century Gothic"/>
              </a:rPr>
              <a:t> </a:t>
            </a:r>
            <a:r>
              <a:rPr lang="en-GB" sz="2000" dirty="0" err="1">
                <a:solidFill>
                  <a:prstClr val="black"/>
                </a:solidFill>
                <a:latin typeface="Century Gothic"/>
              </a:rPr>
              <a:t>prononcer</a:t>
            </a:r>
            <a:r>
              <a:rPr lang="en-GB" sz="2000" dirty="0">
                <a:solidFill>
                  <a:prstClr val="black"/>
                </a:solidFill>
                <a:latin typeface="Century Gothic"/>
              </a:rPr>
              <a:t>, </a:t>
            </a:r>
            <a:r>
              <a:rPr lang="en-GB" sz="2000" dirty="0" err="1">
                <a:solidFill>
                  <a:prstClr val="black"/>
                </a:solidFill>
                <a:latin typeface="Century Gothic"/>
              </a:rPr>
              <a:t>c’est</a:t>
            </a:r>
            <a:r>
              <a:rPr lang="en-GB" sz="2000" dirty="0">
                <a:solidFill>
                  <a:prstClr val="black"/>
                </a:solidFill>
                <a:latin typeface="Century Gothic"/>
              </a:rPr>
              <a:t> </a:t>
            </a:r>
            <a:r>
              <a:rPr lang="en-GB" sz="2000" dirty="0" err="1">
                <a:solidFill>
                  <a:prstClr val="black"/>
                </a:solidFill>
                <a:latin typeface="Century Gothic"/>
              </a:rPr>
              <a:t>très</a:t>
            </a:r>
            <a:r>
              <a:rPr lang="en-GB" sz="2000" dirty="0">
                <a:solidFill>
                  <a:prstClr val="black"/>
                </a:solidFill>
                <a:latin typeface="Century Gothic"/>
              </a:rPr>
              <a:t> difficile. Par </a:t>
            </a:r>
            <a:r>
              <a:rPr lang="en-GB" sz="2000" dirty="0" err="1">
                <a:solidFill>
                  <a:prstClr val="black"/>
                </a:solidFill>
                <a:latin typeface="Century Gothic"/>
              </a:rPr>
              <a:t>exemple</a:t>
            </a:r>
            <a:r>
              <a:rPr lang="en-GB" sz="2000" dirty="0">
                <a:solidFill>
                  <a:prstClr val="black"/>
                </a:solidFill>
                <a:latin typeface="Century Gothic"/>
              </a:rPr>
              <a:t>, le </a:t>
            </a:r>
            <a:r>
              <a:rPr lang="en-GB" sz="2000" dirty="0" err="1">
                <a:solidFill>
                  <a:prstClr val="black"/>
                </a:solidFill>
                <a:latin typeface="Century Gothic"/>
              </a:rPr>
              <a:t>vélo</a:t>
            </a:r>
            <a:r>
              <a:rPr lang="en-GB" sz="2000" dirty="0">
                <a:solidFill>
                  <a:prstClr val="black"/>
                </a:solidFill>
                <a:latin typeface="Century Gothic"/>
              </a:rPr>
              <a:t>, </a:t>
            </a:r>
            <a:r>
              <a:rPr lang="en-GB" sz="2000" dirty="0" err="1">
                <a:solidFill>
                  <a:prstClr val="black"/>
                </a:solidFill>
                <a:latin typeface="Century Gothic"/>
              </a:rPr>
              <a:t>c’est</a:t>
            </a:r>
            <a:r>
              <a:rPr lang="en-GB" sz="2000" dirty="0">
                <a:solidFill>
                  <a:prstClr val="black"/>
                </a:solidFill>
                <a:latin typeface="Century Gothic"/>
              </a:rPr>
              <a:t> ‘bicycle’. </a:t>
            </a:r>
            <a:r>
              <a:rPr lang="en-GB" sz="2000" dirty="0" err="1">
                <a:solidFill>
                  <a:prstClr val="black"/>
                </a:solidFill>
                <a:latin typeface="Century Gothic"/>
              </a:rPr>
              <a:t>J’ai</a:t>
            </a:r>
            <a:r>
              <a:rPr lang="en-GB" sz="2000" dirty="0">
                <a:solidFill>
                  <a:prstClr val="black"/>
                </a:solidFill>
                <a:latin typeface="Century Gothic"/>
              </a:rPr>
              <a:t> raison, </a:t>
            </a:r>
            <a:r>
              <a:rPr lang="en-GB" sz="2000" dirty="0" err="1">
                <a:solidFill>
                  <a:prstClr val="black"/>
                </a:solidFill>
                <a:latin typeface="Century Gothic"/>
              </a:rPr>
              <a:t>oui</a:t>
            </a:r>
            <a:r>
              <a:rPr lang="en-GB" sz="2000" dirty="0">
                <a:solidFill>
                  <a:prstClr val="black"/>
                </a:solidFill>
                <a:latin typeface="Century Gothic"/>
              </a:rPr>
              <a:t> ? Mon mot* </a:t>
            </a:r>
            <a:r>
              <a:rPr lang="en-GB" sz="2000" dirty="0" err="1">
                <a:solidFill>
                  <a:prstClr val="black"/>
                </a:solidFill>
                <a:latin typeface="Century Gothic"/>
              </a:rPr>
              <a:t>préféré</a:t>
            </a:r>
            <a:r>
              <a:rPr lang="en-GB" sz="2000" dirty="0">
                <a:solidFill>
                  <a:prstClr val="black"/>
                </a:solidFill>
                <a:latin typeface="Century Gothic"/>
              </a:rPr>
              <a:t> </a:t>
            </a:r>
            <a:r>
              <a:rPr lang="en-GB" sz="2000" dirty="0" err="1">
                <a:solidFill>
                  <a:prstClr val="black"/>
                </a:solidFill>
                <a:latin typeface="Century Gothic"/>
              </a:rPr>
              <a:t>est</a:t>
            </a:r>
            <a:r>
              <a:rPr lang="en-GB" sz="2000" dirty="0">
                <a:solidFill>
                  <a:prstClr val="black"/>
                </a:solidFill>
                <a:latin typeface="Century Gothic"/>
              </a:rPr>
              <a:t> ‘lunch’! </a:t>
            </a:r>
            <a:r>
              <a:rPr lang="en-GB" sz="2000" dirty="0" err="1">
                <a:solidFill>
                  <a:prstClr val="black"/>
                </a:solidFill>
                <a:latin typeface="Century Gothic"/>
              </a:rPr>
              <a:t>J’ai</a:t>
            </a:r>
            <a:r>
              <a:rPr lang="en-GB" sz="2000" dirty="0">
                <a:solidFill>
                  <a:prstClr val="black"/>
                </a:solidFill>
                <a:latin typeface="Century Gothic"/>
              </a:rPr>
              <a:t> </a:t>
            </a:r>
            <a:r>
              <a:rPr lang="en-GB" sz="2000" dirty="0" err="1">
                <a:solidFill>
                  <a:prstClr val="black"/>
                </a:solidFill>
                <a:latin typeface="Century Gothic"/>
              </a:rPr>
              <a:t>toujours</a:t>
            </a:r>
            <a:r>
              <a:rPr lang="en-GB" sz="2000" dirty="0">
                <a:solidFill>
                  <a:prstClr val="black"/>
                </a:solidFill>
                <a:latin typeface="Century Gothic"/>
              </a:rPr>
              <a:t>* </a:t>
            </a:r>
            <a:r>
              <a:rPr lang="en-GB" sz="2000" dirty="0" err="1">
                <a:solidFill>
                  <a:prstClr val="black"/>
                </a:solidFill>
                <a:latin typeface="Century Gothic"/>
              </a:rPr>
              <a:t>faim</a:t>
            </a:r>
            <a:r>
              <a:rPr lang="en-GB" sz="2000" dirty="0">
                <a:solidFill>
                  <a:prstClr val="black"/>
                </a:solidFill>
                <a:latin typeface="Century Gothic"/>
              </a:rPr>
              <a:t> ! </a:t>
            </a:r>
            <a:r>
              <a:rPr lang="en-GB" sz="2000" dirty="0" err="1">
                <a:solidFill>
                  <a:prstClr val="black"/>
                </a:solidFill>
                <a:latin typeface="Century Gothic"/>
              </a:rPr>
              <a:t>C’est</a:t>
            </a:r>
            <a:r>
              <a:rPr lang="en-GB" sz="2000" dirty="0">
                <a:solidFill>
                  <a:prstClr val="black"/>
                </a:solidFill>
                <a:latin typeface="Century Gothic"/>
              </a:rPr>
              <a:t> quoi </a:t>
            </a:r>
            <a:r>
              <a:rPr lang="en-GB" sz="2000" dirty="0" err="1">
                <a:solidFill>
                  <a:prstClr val="black"/>
                </a:solidFill>
                <a:latin typeface="Century Gothic"/>
              </a:rPr>
              <a:t>en</a:t>
            </a:r>
            <a:r>
              <a:rPr lang="en-GB" sz="2000" dirty="0">
                <a:solidFill>
                  <a:prstClr val="black"/>
                </a:solidFill>
                <a:latin typeface="Century Gothic"/>
              </a:rPr>
              <a:t> </a:t>
            </a:r>
            <a:r>
              <a:rPr lang="en-GB" sz="2000" dirty="0" err="1">
                <a:solidFill>
                  <a:prstClr val="black"/>
                </a:solidFill>
                <a:latin typeface="Century Gothic"/>
              </a:rPr>
              <a:t>français</a:t>
            </a:r>
            <a:r>
              <a:rPr lang="en-GB" sz="2000" dirty="0">
                <a:solidFill>
                  <a:prstClr val="black"/>
                </a:solidFill>
                <a:latin typeface="Century Gothic"/>
              </a:rPr>
              <a:t> ?  Ton mot </a:t>
            </a:r>
            <a:r>
              <a:rPr lang="en-GB" sz="2000" dirty="0" err="1">
                <a:solidFill>
                  <a:prstClr val="black"/>
                </a:solidFill>
                <a:latin typeface="Century Gothic"/>
              </a:rPr>
              <a:t>préféré</a:t>
            </a:r>
            <a:r>
              <a:rPr lang="en-GB" sz="2000" dirty="0">
                <a:solidFill>
                  <a:prstClr val="black"/>
                </a:solidFill>
                <a:latin typeface="Century Gothic"/>
              </a:rPr>
              <a:t>, </a:t>
            </a:r>
            <a:r>
              <a:rPr lang="en-GB" sz="2000" dirty="0" err="1">
                <a:solidFill>
                  <a:prstClr val="black"/>
                </a:solidFill>
                <a:latin typeface="Century Gothic"/>
              </a:rPr>
              <a:t>c’est</a:t>
            </a:r>
            <a:r>
              <a:rPr lang="en-GB" sz="2000" dirty="0">
                <a:solidFill>
                  <a:prstClr val="black"/>
                </a:solidFill>
                <a:latin typeface="Century Gothic"/>
              </a:rPr>
              <a:t> quoi ?</a:t>
            </a:r>
            <a:br>
              <a:rPr lang="en-GB" sz="2000" dirty="0">
                <a:solidFill>
                  <a:prstClr val="black"/>
                </a:solidFill>
                <a:latin typeface="Century Gothic"/>
              </a:rPr>
            </a:br>
            <a:endParaRPr lang="en-GB" sz="2000" dirty="0">
              <a:solidFill>
                <a:prstClr val="black"/>
              </a:solidFill>
              <a:latin typeface="Century Gothic"/>
            </a:endParaRPr>
          </a:p>
          <a:p>
            <a:r>
              <a:rPr lang="en-GB" sz="2000" dirty="0">
                <a:solidFill>
                  <a:prstClr val="black"/>
                </a:solidFill>
                <a:latin typeface="Century Gothic"/>
              </a:rPr>
              <a:t>Je </a:t>
            </a:r>
            <a:r>
              <a:rPr lang="en-GB" sz="2000" dirty="0" err="1">
                <a:solidFill>
                  <a:prstClr val="black"/>
                </a:solidFill>
                <a:latin typeface="Century Gothic"/>
              </a:rPr>
              <a:t>joue</a:t>
            </a:r>
            <a:r>
              <a:rPr lang="en-GB" sz="2000" dirty="0">
                <a:solidFill>
                  <a:prstClr val="black"/>
                </a:solidFill>
                <a:latin typeface="Century Gothic"/>
              </a:rPr>
              <a:t> avec </a:t>
            </a:r>
            <a:r>
              <a:rPr lang="en-GB" sz="2000" dirty="0" err="1">
                <a:solidFill>
                  <a:prstClr val="black"/>
                </a:solidFill>
                <a:latin typeface="Century Gothic"/>
              </a:rPr>
              <a:t>mon</a:t>
            </a:r>
            <a:r>
              <a:rPr lang="en-GB" sz="2000" dirty="0">
                <a:solidFill>
                  <a:prstClr val="black"/>
                </a:solidFill>
                <a:latin typeface="Century Gothic"/>
              </a:rPr>
              <a:t> </a:t>
            </a:r>
            <a:r>
              <a:rPr lang="en-GB" sz="2000" dirty="0" err="1">
                <a:solidFill>
                  <a:prstClr val="black"/>
                </a:solidFill>
                <a:latin typeface="Century Gothic"/>
              </a:rPr>
              <a:t>ami</a:t>
            </a:r>
            <a:r>
              <a:rPr lang="en-GB" sz="2000" dirty="0">
                <a:solidFill>
                  <a:prstClr val="black"/>
                </a:solidFill>
                <a:latin typeface="Century Gothic"/>
              </a:rPr>
              <a:t> Éric </a:t>
            </a:r>
            <a:r>
              <a:rPr lang="en-GB" sz="2000" dirty="0" err="1">
                <a:solidFill>
                  <a:prstClr val="black"/>
                </a:solidFill>
                <a:latin typeface="Century Gothic"/>
              </a:rPr>
              <a:t>tous</a:t>
            </a:r>
            <a:r>
              <a:rPr lang="en-GB" sz="2000" dirty="0">
                <a:solidFill>
                  <a:prstClr val="black"/>
                </a:solidFill>
                <a:latin typeface="Century Gothic"/>
              </a:rPr>
              <a:t> les </a:t>
            </a:r>
            <a:r>
              <a:rPr lang="en-GB" sz="2000" dirty="0" err="1">
                <a:solidFill>
                  <a:prstClr val="black"/>
                </a:solidFill>
                <a:latin typeface="Century Gothic"/>
              </a:rPr>
              <a:t>jours</a:t>
            </a:r>
            <a:r>
              <a:rPr lang="en-GB" sz="2000" dirty="0">
                <a:solidFill>
                  <a:prstClr val="black"/>
                </a:solidFill>
                <a:latin typeface="Century Gothic"/>
              </a:rPr>
              <a:t>. Je </a:t>
            </a:r>
            <a:r>
              <a:rPr lang="en-GB" sz="2000" dirty="0" err="1">
                <a:solidFill>
                  <a:prstClr val="black"/>
                </a:solidFill>
                <a:latin typeface="Century Gothic"/>
              </a:rPr>
              <a:t>trouve</a:t>
            </a:r>
            <a:r>
              <a:rPr lang="en-GB" sz="2000" dirty="0">
                <a:solidFill>
                  <a:prstClr val="black"/>
                </a:solidFill>
                <a:latin typeface="Century Gothic"/>
              </a:rPr>
              <a:t> </a:t>
            </a:r>
            <a:r>
              <a:rPr lang="en-GB" sz="2000" dirty="0" err="1">
                <a:solidFill>
                  <a:prstClr val="black"/>
                </a:solidFill>
                <a:latin typeface="Century Gothic"/>
              </a:rPr>
              <a:t>ça</a:t>
            </a:r>
            <a:r>
              <a:rPr lang="en-GB" sz="2000" dirty="0">
                <a:solidFill>
                  <a:prstClr val="black"/>
                </a:solidFill>
                <a:latin typeface="Century Gothic"/>
              </a:rPr>
              <a:t> super ! Il </a:t>
            </a:r>
            <a:r>
              <a:rPr lang="en-GB" sz="2000" dirty="0" err="1">
                <a:solidFill>
                  <a:prstClr val="black"/>
                </a:solidFill>
                <a:latin typeface="Century Gothic"/>
              </a:rPr>
              <a:t>est</a:t>
            </a:r>
            <a:r>
              <a:rPr lang="en-GB" sz="2000" dirty="0">
                <a:solidFill>
                  <a:prstClr val="black"/>
                </a:solidFill>
                <a:latin typeface="Century Gothic"/>
              </a:rPr>
              <a:t> </a:t>
            </a:r>
            <a:r>
              <a:rPr lang="en-GB" sz="2000" dirty="0" err="1">
                <a:solidFill>
                  <a:prstClr val="black"/>
                </a:solidFill>
                <a:latin typeface="Century Gothic"/>
              </a:rPr>
              <a:t>amusant</a:t>
            </a:r>
            <a:r>
              <a:rPr lang="en-GB" sz="2000" dirty="0">
                <a:solidFill>
                  <a:prstClr val="black"/>
                </a:solidFill>
                <a:latin typeface="Century Gothic"/>
              </a:rPr>
              <a:t> et </a:t>
            </a:r>
            <a:r>
              <a:rPr lang="en-GB" sz="2000" dirty="0" err="1">
                <a:solidFill>
                  <a:prstClr val="black"/>
                </a:solidFill>
                <a:latin typeface="Century Gothic"/>
              </a:rPr>
              <a:t>courageux</a:t>
            </a:r>
            <a:r>
              <a:rPr lang="en-GB" sz="2000" dirty="0">
                <a:solidFill>
                  <a:prstClr val="black"/>
                </a:solidFill>
                <a:latin typeface="Century Gothic"/>
              </a:rPr>
              <a:t>. Il </a:t>
            </a:r>
            <a:r>
              <a:rPr lang="en-GB" sz="2000" dirty="0" err="1">
                <a:solidFill>
                  <a:prstClr val="black"/>
                </a:solidFill>
                <a:latin typeface="Century Gothic"/>
              </a:rPr>
              <a:t>aime</a:t>
            </a:r>
            <a:r>
              <a:rPr lang="en-GB" sz="2000" dirty="0">
                <a:solidFill>
                  <a:prstClr val="black"/>
                </a:solidFill>
                <a:latin typeface="Century Gothic"/>
              </a:rPr>
              <a:t> </a:t>
            </a:r>
            <a:r>
              <a:rPr lang="en-GB" sz="2000" dirty="0" err="1">
                <a:solidFill>
                  <a:prstClr val="black"/>
                </a:solidFill>
                <a:latin typeface="Century Gothic"/>
              </a:rPr>
              <a:t>regarder</a:t>
            </a:r>
            <a:r>
              <a:rPr lang="en-GB" sz="2000" dirty="0">
                <a:solidFill>
                  <a:prstClr val="black"/>
                </a:solidFill>
                <a:latin typeface="Century Gothic"/>
              </a:rPr>
              <a:t> des films </a:t>
            </a:r>
            <a:r>
              <a:rPr lang="en-GB" sz="2000" dirty="0" err="1">
                <a:solidFill>
                  <a:prstClr val="black"/>
                </a:solidFill>
                <a:latin typeface="Century Gothic"/>
              </a:rPr>
              <a:t>d’action</a:t>
            </a:r>
            <a:r>
              <a:rPr lang="en-GB" sz="2000" dirty="0">
                <a:solidFill>
                  <a:prstClr val="black"/>
                </a:solidFill>
                <a:latin typeface="Century Gothic"/>
              </a:rPr>
              <a:t>. Moi, </a:t>
            </a:r>
            <a:r>
              <a:rPr lang="en-GB" sz="2000" dirty="0" err="1">
                <a:solidFill>
                  <a:prstClr val="black"/>
                </a:solidFill>
                <a:latin typeface="Century Gothic"/>
              </a:rPr>
              <a:t>aussi</a:t>
            </a:r>
            <a:r>
              <a:rPr lang="en-GB" sz="2000" dirty="0">
                <a:solidFill>
                  <a:prstClr val="black"/>
                </a:solidFill>
                <a:latin typeface="Century Gothic"/>
              </a:rPr>
              <a:t> ! Tu </a:t>
            </a:r>
            <a:r>
              <a:rPr lang="en-GB" sz="2000" dirty="0" err="1">
                <a:solidFill>
                  <a:prstClr val="black"/>
                </a:solidFill>
                <a:latin typeface="Century Gothic"/>
              </a:rPr>
              <a:t>aimes</a:t>
            </a:r>
            <a:r>
              <a:rPr lang="en-GB" sz="2000" dirty="0">
                <a:solidFill>
                  <a:prstClr val="black"/>
                </a:solidFill>
                <a:latin typeface="Century Gothic"/>
              </a:rPr>
              <a:t> </a:t>
            </a:r>
            <a:r>
              <a:rPr lang="en-GB" sz="2000" dirty="0" err="1">
                <a:solidFill>
                  <a:prstClr val="black"/>
                </a:solidFill>
                <a:latin typeface="Century Gothic"/>
              </a:rPr>
              <a:t>aussi</a:t>
            </a:r>
            <a:r>
              <a:rPr lang="en-GB" sz="2000" dirty="0">
                <a:solidFill>
                  <a:prstClr val="black"/>
                </a:solidFill>
                <a:latin typeface="Century Gothic"/>
              </a:rPr>
              <a:t> </a:t>
            </a:r>
            <a:r>
              <a:rPr lang="en-GB" sz="2000" dirty="0" err="1">
                <a:solidFill>
                  <a:prstClr val="black"/>
                </a:solidFill>
                <a:latin typeface="Century Gothic"/>
              </a:rPr>
              <a:t>regarder</a:t>
            </a:r>
            <a:r>
              <a:rPr lang="en-GB" sz="2000" dirty="0">
                <a:solidFill>
                  <a:prstClr val="black"/>
                </a:solidFill>
                <a:latin typeface="Century Gothic"/>
              </a:rPr>
              <a:t> des films ? </a:t>
            </a:r>
            <a:br>
              <a:rPr lang="en-GB" sz="2000" dirty="0">
                <a:solidFill>
                  <a:prstClr val="black"/>
                </a:solidFill>
                <a:latin typeface="Century Gothic"/>
              </a:rPr>
            </a:br>
            <a:endParaRPr lang="en-GB" sz="2000" dirty="0">
              <a:solidFill>
                <a:prstClr val="black"/>
              </a:solidFill>
              <a:latin typeface="Century Gothic"/>
            </a:endParaRPr>
          </a:p>
          <a:p>
            <a:r>
              <a:rPr lang="en-GB" sz="2000" dirty="0" err="1">
                <a:solidFill>
                  <a:prstClr val="black"/>
                </a:solidFill>
                <a:latin typeface="Century Gothic"/>
              </a:rPr>
              <a:t>Écris-moi</a:t>
            </a:r>
            <a:r>
              <a:rPr lang="en-GB" sz="2000" dirty="0">
                <a:solidFill>
                  <a:prstClr val="black"/>
                </a:solidFill>
                <a:latin typeface="Century Gothic"/>
              </a:rPr>
              <a:t> ! </a:t>
            </a:r>
            <a:br>
              <a:rPr lang="en-GB" sz="2000" dirty="0">
                <a:solidFill>
                  <a:prstClr val="black"/>
                </a:solidFill>
                <a:latin typeface="Century Gothic"/>
              </a:rPr>
            </a:br>
            <a:r>
              <a:rPr lang="en-GB" sz="2000" dirty="0">
                <a:solidFill>
                  <a:prstClr val="black"/>
                </a:solidFill>
                <a:latin typeface="Century Gothic"/>
              </a:rPr>
              <a:t>Alex</a:t>
            </a:r>
          </a:p>
        </p:txBody>
      </p:sp>
      <p:sp>
        <p:nvSpPr>
          <p:cNvPr id="11" name="TextBox 10">
            <a:extLst>
              <a:ext uri="{FF2B5EF4-FFF2-40B4-BE49-F238E27FC236}">
                <a16:creationId xmlns:a16="http://schemas.microsoft.com/office/drawing/2014/main" id="{3D3CEA4F-C82C-4FF8-814B-A5CBBB1A07EC}"/>
              </a:ext>
            </a:extLst>
          </p:cNvPr>
          <p:cNvSpPr txBox="1"/>
          <p:nvPr/>
        </p:nvSpPr>
        <p:spPr>
          <a:xfrm>
            <a:off x="6104092" y="934471"/>
            <a:ext cx="6087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1. What two details do we find out about Alex?</a:t>
            </a:r>
          </a:p>
        </p:txBody>
      </p:sp>
      <p:sp>
        <p:nvSpPr>
          <p:cNvPr id="12" name="TextBox 11">
            <a:extLst>
              <a:ext uri="{FF2B5EF4-FFF2-40B4-BE49-F238E27FC236}">
                <a16:creationId xmlns:a16="http://schemas.microsoft.com/office/drawing/2014/main" id="{59D68C5D-95CB-4C22-950F-4CF9956E5E1A}"/>
              </a:ext>
            </a:extLst>
          </p:cNvPr>
          <p:cNvSpPr txBox="1"/>
          <p:nvPr/>
        </p:nvSpPr>
        <p:spPr>
          <a:xfrm>
            <a:off x="6114585" y="2578339"/>
            <a:ext cx="5386703"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3. What does Alex say about learning English? ….(2 details)</a:t>
            </a:r>
          </a:p>
        </p:txBody>
      </p:sp>
      <p:sp>
        <p:nvSpPr>
          <p:cNvPr id="13" name="TextBox 12">
            <a:extLst>
              <a:ext uri="{FF2B5EF4-FFF2-40B4-BE49-F238E27FC236}">
                <a16:creationId xmlns:a16="http://schemas.microsoft.com/office/drawing/2014/main" id="{A78B3974-4003-447C-A8CE-01432473AADB}"/>
              </a:ext>
            </a:extLst>
          </p:cNvPr>
          <p:cNvSpPr txBox="1"/>
          <p:nvPr/>
        </p:nvSpPr>
        <p:spPr>
          <a:xfrm>
            <a:off x="6078597" y="3930240"/>
            <a:ext cx="6370077"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4. What does Alex say about their friend Eric? </a:t>
            </a:r>
          </a:p>
          <a:p>
            <a:r>
              <a:rPr lang="en-GB" sz="2000" b="1" dirty="0">
                <a:solidFill>
                  <a:srgbClr val="002060"/>
                </a:solidFill>
                <a:latin typeface="Century Gothic" panose="020B0502020202020204" pitchFamily="34" charset="0"/>
              </a:rPr>
              <a:t>(3 details)</a:t>
            </a:r>
          </a:p>
        </p:txBody>
      </p:sp>
      <p:sp>
        <p:nvSpPr>
          <p:cNvPr id="14" name="TextBox 13">
            <a:extLst>
              <a:ext uri="{FF2B5EF4-FFF2-40B4-BE49-F238E27FC236}">
                <a16:creationId xmlns:a16="http://schemas.microsoft.com/office/drawing/2014/main" id="{CC11BFF9-0C38-4508-B34A-B782370FA493}"/>
              </a:ext>
            </a:extLst>
          </p:cNvPr>
          <p:cNvSpPr txBox="1"/>
          <p:nvPr/>
        </p:nvSpPr>
        <p:spPr>
          <a:xfrm>
            <a:off x="6088875" y="5124796"/>
            <a:ext cx="6546540" cy="707886"/>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5. What questions does Alex ask in the letter? </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(5 questions)</a:t>
            </a:r>
          </a:p>
        </p:txBody>
      </p:sp>
      <p:sp>
        <p:nvSpPr>
          <p:cNvPr id="15" name="TextBox 14">
            <a:extLst>
              <a:ext uri="{FF2B5EF4-FFF2-40B4-BE49-F238E27FC236}">
                <a16:creationId xmlns:a16="http://schemas.microsoft.com/office/drawing/2014/main" id="{E93545AF-1B4A-4379-839E-0EA006CBB68E}"/>
              </a:ext>
            </a:extLst>
          </p:cNvPr>
          <p:cNvSpPr txBox="1"/>
          <p:nvPr/>
        </p:nvSpPr>
        <p:spPr>
          <a:xfrm>
            <a:off x="6369610" y="1250272"/>
            <a:ext cx="598507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are 10 years old and they live in Lille.</a:t>
            </a:r>
          </a:p>
        </p:txBody>
      </p:sp>
      <p:sp>
        <p:nvSpPr>
          <p:cNvPr id="16" name="TextBox 15">
            <a:extLst>
              <a:ext uri="{FF2B5EF4-FFF2-40B4-BE49-F238E27FC236}">
                <a16:creationId xmlns:a16="http://schemas.microsoft.com/office/drawing/2014/main" id="{38EAF3C1-8B09-412D-B460-F882A3DDEF9C}"/>
              </a:ext>
            </a:extLst>
          </p:cNvPr>
          <p:cNvSpPr txBox="1"/>
          <p:nvPr/>
        </p:nvSpPr>
        <p:spPr>
          <a:xfrm>
            <a:off x="6369610" y="1980916"/>
            <a:ext cx="598507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Today is Wednesday, they are at school, with their teacher Mrs Marchand.</a:t>
            </a:r>
          </a:p>
        </p:txBody>
      </p:sp>
      <p:sp>
        <p:nvSpPr>
          <p:cNvPr id="17" name="TextBox 16">
            <a:extLst>
              <a:ext uri="{FF2B5EF4-FFF2-40B4-BE49-F238E27FC236}">
                <a16:creationId xmlns:a16="http://schemas.microsoft.com/office/drawing/2014/main" id="{16F7D97F-F09D-44DD-BD72-0B2F7A99F359}"/>
              </a:ext>
            </a:extLst>
          </p:cNvPr>
          <p:cNvSpPr txBox="1"/>
          <p:nvPr/>
        </p:nvSpPr>
        <p:spPr>
          <a:xfrm>
            <a:off x="6311804" y="3254719"/>
            <a:ext cx="5821277"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like it, but pronouncing it is hard. Favourite word is lunch.</a:t>
            </a:r>
          </a:p>
        </p:txBody>
      </p:sp>
      <p:sp>
        <p:nvSpPr>
          <p:cNvPr id="18" name="TextBox 17">
            <a:extLst>
              <a:ext uri="{FF2B5EF4-FFF2-40B4-BE49-F238E27FC236}">
                <a16:creationId xmlns:a16="http://schemas.microsoft.com/office/drawing/2014/main" id="{BF6874A8-4113-4D39-933C-8D782A7B352F}"/>
              </a:ext>
            </a:extLst>
          </p:cNvPr>
          <p:cNvSpPr txBox="1"/>
          <p:nvPr/>
        </p:nvSpPr>
        <p:spPr>
          <a:xfrm>
            <a:off x="6271074" y="4493541"/>
            <a:ext cx="590273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They play with Eric every day. He is funny and brave.  He likes watching films.</a:t>
            </a:r>
          </a:p>
        </p:txBody>
      </p:sp>
      <p:sp>
        <p:nvSpPr>
          <p:cNvPr id="19" name="TextBox 18">
            <a:extLst>
              <a:ext uri="{FF2B5EF4-FFF2-40B4-BE49-F238E27FC236}">
                <a16:creationId xmlns:a16="http://schemas.microsoft.com/office/drawing/2014/main" id="{4D72FD49-3ED7-4939-8070-3996AB121E3F}"/>
              </a:ext>
            </a:extLst>
          </p:cNvPr>
          <p:cNvSpPr txBox="1"/>
          <p:nvPr/>
        </p:nvSpPr>
        <p:spPr>
          <a:xfrm>
            <a:off x="6286730" y="5764728"/>
            <a:ext cx="5705666" cy="101566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How are you? Am I right?  What is ‘lunch’ in French? What is your favourite word? Do you like watching films, too?</a:t>
            </a:r>
          </a:p>
        </p:txBody>
      </p:sp>
      <p:sp>
        <p:nvSpPr>
          <p:cNvPr id="33" name="TextBox 32">
            <a:extLst>
              <a:ext uri="{FF2B5EF4-FFF2-40B4-BE49-F238E27FC236}">
                <a16:creationId xmlns:a16="http://schemas.microsoft.com/office/drawing/2014/main" id="{52862D23-70E5-4150-8C4E-4F92468F4B8E}"/>
              </a:ext>
            </a:extLst>
          </p:cNvPr>
          <p:cNvSpPr txBox="1"/>
          <p:nvPr/>
        </p:nvSpPr>
        <p:spPr>
          <a:xfrm>
            <a:off x="6126723" y="1666522"/>
            <a:ext cx="6087908"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2. What does Alex say about today? (3 details)</a:t>
            </a:r>
          </a:p>
        </p:txBody>
      </p:sp>
      <p:sp>
        <p:nvSpPr>
          <p:cNvPr id="3" name="TextBox 2">
            <a:extLst>
              <a:ext uri="{FF2B5EF4-FFF2-40B4-BE49-F238E27FC236}">
                <a16:creationId xmlns:a16="http://schemas.microsoft.com/office/drawing/2014/main" id="{DB26CEB9-A58B-4790-95C2-080670CEFE0E}"/>
              </a:ext>
            </a:extLst>
          </p:cNvPr>
          <p:cNvSpPr txBox="1"/>
          <p:nvPr/>
        </p:nvSpPr>
        <p:spPr>
          <a:xfrm>
            <a:off x="1507253" y="6200360"/>
            <a:ext cx="4400251" cy="400110"/>
          </a:xfrm>
          <a:prstGeom prst="rect">
            <a:avLst/>
          </a:prstGeom>
          <a:solidFill>
            <a:srgbClr val="92D050"/>
          </a:solidFill>
        </p:spPr>
        <p:txBody>
          <a:bodyPr wrap="square" rtlCol="0">
            <a:spAutoFit/>
          </a:bodyPr>
          <a:lstStyle/>
          <a:p>
            <a:pPr algn="ctr"/>
            <a:r>
              <a:rPr lang="en-GB" sz="2000" dirty="0">
                <a:latin typeface="Century Gothic" panose="020B0502020202020204" pitchFamily="34" charset="0"/>
              </a:rPr>
              <a:t>le mot – word | </a:t>
            </a:r>
            <a:r>
              <a:rPr lang="en-GB" sz="2000" dirty="0" err="1">
                <a:latin typeface="Century Gothic" panose="020B0502020202020204" pitchFamily="34" charset="0"/>
              </a:rPr>
              <a:t>toujours</a:t>
            </a:r>
            <a:r>
              <a:rPr lang="en-GB" sz="2000" dirty="0">
                <a:latin typeface="Century Gothic" panose="020B0502020202020204" pitchFamily="34" charset="0"/>
              </a:rPr>
              <a:t> – always </a:t>
            </a:r>
          </a:p>
        </p:txBody>
      </p:sp>
      <p:sp>
        <p:nvSpPr>
          <p:cNvPr id="34" name="Speech Bubble: Rectangle with Corners Rounded 33">
            <a:extLst>
              <a:ext uri="{FF2B5EF4-FFF2-40B4-BE49-F238E27FC236}">
                <a16:creationId xmlns:a16="http://schemas.microsoft.com/office/drawing/2014/main" id="{0ECEBC76-84F4-4323-B972-38C7F2790608}"/>
              </a:ext>
            </a:extLst>
          </p:cNvPr>
          <p:cNvSpPr/>
          <p:nvPr/>
        </p:nvSpPr>
        <p:spPr>
          <a:xfrm>
            <a:off x="4027697" y="43909"/>
            <a:ext cx="3619099" cy="434674"/>
          </a:xfrm>
          <a:prstGeom prst="wedgeRoundRectCallout">
            <a:avLst>
              <a:gd name="adj1" fmla="val -56259"/>
              <a:gd name="adj2" fmla="val -1819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5" name="Graphic 34" descr="Teacher">
            <a:extLst>
              <a:ext uri="{FF2B5EF4-FFF2-40B4-BE49-F238E27FC236}">
                <a16:creationId xmlns:a16="http://schemas.microsoft.com/office/drawing/2014/main" id="{47F95CF3-54BE-4556-ADA9-E07BFACCE7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99912" y="-89465"/>
            <a:ext cx="914400" cy="914400"/>
          </a:xfrm>
          <a:prstGeom prst="rect">
            <a:avLst/>
          </a:prstGeom>
        </p:spPr>
      </p:pic>
      <p:sp>
        <p:nvSpPr>
          <p:cNvPr id="36" name="Google Shape;108;p3">
            <a:extLst>
              <a:ext uri="{FF2B5EF4-FFF2-40B4-BE49-F238E27FC236}">
                <a16:creationId xmlns:a16="http://schemas.microsoft.com/office/drawing/2014/main" id="{74682076-BB36-4B2D-8419-EA42A002FF3D}"/>
              </a:ext>
            </a:extLst>
          </p:cNvPr>
          <p:cNvSpPr txBox="1"/>
          <p:nvPr/>
        </p:nvSpPr>
        <p:spPr>
          <a:xfrm>
            <a:off x="4093504" y="78514"/>
            <a:ext cx="415239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Lis le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texte</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anglais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3211</TotalTime>
  <Words>2236</Words>
  <Application>Microsoft Office PowerPoint</Application>
  <PresentationFormat>Widescreen</PresentationFormat>
  <Paragraphs>347</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Cavolini</vt:lpstr>
      <vt:lpstr>Century Gothic</vt:lpstr>
      <vt:lpstr>Eras Demi ITC</vt:lpstr>
      <vt:lpstr>Modern Love</vt:lpstr>
      <vt:lpstr>Symbol</vt:lpstr>
      <vt:lpstr>Wingdings</vt:lpstr>
      <vt:lpstr>1_Office Theme</vt:lpstr>
      <vt:lpstr>2_Office Theme</vt:lpstr>
      <vt:lpstr>What do I know now?</vt:lpstr>
      <vt:lpstr>Follow up 3:</vt:lpstr>
      <vt:lpstr>Follow up 3:</vt:lpstr>
      <vt:lpstr>Follow up 3:</vt:lpstr>
      <vt:lpstr>Follow up 3:</vt:lpstr>
      <vt:lpstr>Follow up 3:</vt:lpstr>
      <vt:lpstr>Follow up 2a:</vt:lpstr>
      <vt:lpstr>Follow up 2b: </vt:lpstr>
      <vt:lpstr>Follow up 3:</vt:lpstr>
      <vt:lpstr>Follow up 4: </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58</cp:revision>
  <dcterms:created xsi:type="dcterms:W3CDTF">2021-06-12T06:20:35Z</dcterms:created>
  <dcterms:modified xsi:type="dcterms:W3CDTF">2023-06-30T09:58:03Z</dcterms:modified>
</cp:coreProperties>
</file>