
<file path=[Content_Types].xml><?xml version="1.0" encoding="utf-8"?>
<Types xmlns="http://schemas.openxmlformats.org/package/2006/content-types">
  <Default Extension="gif" ContentType="image/gif"/>
  <Default Extension="jpeg" ContentType="image/jpeg"/>
  <Default Extension="jpg" ContentType="image/jpeg"/>
  <Default Extension="mkv" ContentType="video/unknown"/>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709" r:id="rId3"/>
    <p:sldMasterId id="2147483721" r:id="rId4"/>
    <p:sldMasterId id="2147483757" r:id="rId5"/>
  </p:sldMasterIdLst>
  <p:notesMasterIdLst>
    <p:notesMasterId r:id="rId20"/>
  </p:notesMasterIdLst>
  <p:sldIdLst>
    <p:sldId id="339" r:id="rId6"/>
    <p:sldId id="958" r:id="rId7"/>
    <p:sldId id="959" r:id="rId8"/>
    <p:sldId id="969" r:id="rId9"/>
    <p:sldId id="970" r:id="rId10"/>
    <p:sldId id="962" r:id="rId11"/>
    <p:sldId id="296" r:id="rId12"/>
    <p:sldId id="840" r:id="rId13"/>
    <p:sldId id="292" r:id="rId14"/>
    <p:sldId id="961" r:id="rId15"/>
    <p:sldId id="967" r:id="rId16"/>
    <p:sldId id="963" r:id="rId17"/>
    <p:sldId id="971" r:id="rId18"/>
    <p:sldId id="96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E30008"/>
    <a:srgbClr val="F8FFFF"/>
    <a:srgbClr val="D4D1E7"/>
    <a:srgbClr val="26859D"/>
    <a:srgbClr val="5FC0D7"/>
    <a:srgbClr val="786EB1"/>
    <a:srgbClr val="CAEAF2"/>
    <a:srgbClr val="FEF7EC"/>
    <a:srgbClr val="009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66745" autoAdjust="0"/>
  </p:normalViewPr>
  <p:slideViewPr>
    <p:cSldViewPr snapToGrid="0">
      <p:cViewPr varScale="1">
        <p:scale>
          <a:sx n="72" d="100"/>
          <a:sy n="72" d="100"/>
        </p:scale>
        <p:origin x="1932" y="72"/>
      </p:cViewPr>
      <p:guideLst/>
    </p:cSldViewPr>
  </p:slideViewPr>
  <p:notesTextViewPr>
    <p:cViewPr>
      <p:scale>
        <a:sx n="3" d="2"/>
        <a:sy n="3" d="2"/>
      </p:scale>
      <p:origin x="0" y="-108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1FCCCD-E798-48A9-924A-0ED04D57B851}" type="datetimeFigureOut">
              <a:rPr lang="en-GB" smtClean="0"/>
              <a:t>09/04/2023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2A2373-DCE9-4BD7-AD7C-A72E41A65391}" type="slidenum">
              <a:rPr lang="en-GB" smtClean="0"/>
              <a:t>‹#›</a:t>
            </a:fld>
            <a:endParaRPr lang="en-GB"/>
          </a:p>
        </p:txBody>
      </p:sp>
    </p:spTree>
    <p:extLst>
      <p:ext uri="{BB962C8B-B14F-4D97-AF65-F5344CB8AC3E}">
        <p14:creationId xmlns:p14="http://schemas.microsoft.com/office/powerpoint/2010/main" val="1705554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a:t>
            </a:r>
          </a:p>
          <a:p>
            <a:pPr marL="0" indent="-216000">
              <a:lnSpc>
                <a:spcPct val="100000"/>
              </a:lnSpc>
            </a:pPr>
            <a:r>
              <a:rPr lang="en-GB" sz="1200" b="0" strike="noStrike" spc="-1" dirty="0">
                <a:solidFill>
                  <a:srgbClr val="000000"/>
                </a:solidFill>
                <a:latin typeface="Calibri"/>
                <a:ea typeface="Calibri"/>
              </a:rPr>
              <a:t>available under a Creative Commons license, no attribution required.</a:t>
            </a:r>
            <a:endParaRPr lang="en-GB" sz="1200" b="0" strike="noStrike" spc="-1" dirty="0">
              <a:latin typeface="Arial"/>
            </a:endParaRPr>
          </a:p>
          <a:p>
            <a:pPr marL="0" indent="-216000" algn="l">
              <a:lnSpc>
                <a:spcPct val="100000"/>
              </a:lnSpc>
            </a:pPr>
            <a:r>
              <a:rPr lang="en-GB" sz="1200" b="1" strike="noStrike" spc="-1" dirty="0">
                <a:latin typeface="Arial"/>
              </a:rPr>
              <a:t>The AUDIO version of the lesson material includes additional audio for the new language presented (phonics, vocabulary) and audio for the instructions on the slide.</a:t>
            </a:r>
          </a:p>
          <a:p>
            <a:pPr marL="0" indent="-216000" algn="l">
              <a:lnSpc>
                <a:spcPct val="100000"/>
              </a:lnSpc>
            </a:pPr>
            <a:r>
              <a:rPr lang="en-GB" sz="1200" b="1" strike="noStrike" spc="-1" dirty="0">
                <a:latin typeface="Arial"/>
              </a:rPr>
              <a:t>In addition, it includes VIDEO clips of the phonics and the phonics’ source words.  Pupils can be encouraged to look at the shape of the mouth/lips on slides where these appear, and try to copy it/them.</a:t>
            </a:r>
          </a:p>
          <a:p>
            <a:pPr marL="0" indent="-216000">
              <a:lnSpc>
                <a:spcPct val="100000"/>
              </a:lnSpc>
            </a:pPr>
            <a:endParaRPr lang="en-GB" sz="1200" b="0" strike="noStrike" spc="-1" dirty="0">
              <a:latin typeface="Arial"/>
            </a:endParaRP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dirty="0">
                <a:solidFill>
                  <a:srgbClr val="002060"/>
                </a:solidFill>
                <a:latin typeface="Century Gothic"/>
                <a:ea typeface="Century Gothic"/>
                <a:cs typeface="Century Gothic"/>
                <a:sym typeface="Century Gothic"/>
              </a:rPr>
              <a:t>Phonics: </a:t>
            </a:r>
            <a:r>
              <a:rPr lang="fr-FR" sz="1200" b="1" dirty="0">
                <a:solidFill>
                  <a:srgbClr val="002060"/>
                </a:solidFill>
                <a:latin typeface="Century Gothic"/>
                <a:ea typeface="Century Gothic"/>
                <a:cs typeface="Century Gothic"/>
                <a:sym typeface="Century Gothic"/>
              </a:rPr>
              <a:t>[r] rue </a:t>
            </a:r>
            <a:r>
              <a:rPr lang="fr-FR" sz="1200" b="0" dirty="0">
                <a:solidFill>
                  <a:srgbClr val="002060"/>
                </a:solidFill>
                <a:latin typeface="Century Gothic"/>
                <a:ea typeface="Century Gothic"/>
                <a:cs typeface="Century Gothic"/>
                <a:sym typeface="Century Gothic"/>
              </a:rPr>
              <a:t>[598] </a:t>
            </a:r>
            <a:r>
              <a:rPr lang="fr-FR" sz="1200" b="1" dirty="0">
                <a:solidFill>
                  <a:srgbClr val="002060"/>
                </a:solidFill>
                <a:latin typeface="Century Gothic"/>
                <a:ea typeface="Century Gothic"/>
                <a:cs typeface="Century Gothic"/>
                <a:sym typeface="Century Gothic"/>
              </a:rPr>
              <a:t>triste </a:t>
            </a:r>
            <a:r>
              <a:rPr lang="fr-FR" sz="1200" b="0" dirty="0">
                <a:solidFill>
                  <a:srgbClr val="002060"/>
                </a:solidFill>
                <a:latin typeface="Century Gothic"/>
                <a:ea typeface="Century Gothic"/>
                <a:cs typeface="Century Gothic"/>
                <a:sym typeface="Century Gothic"/>
              </a:rPr>
              <a:t>[1843] </a:t>
            </a:r>
            <a:r>
              <a:rPr lang="fr-FR" sz="1200" b="1" dirty="0">
                <a:solidFill>
                  <a:srgbClr val="002060"/>
                </a:solidFill>
                <a:latin typeface="Century Gothic"/>
                <a:ea typeface="Century Gothic"/>
                <a:cs typeface="Century Gothic"/>
                <a:sym typeface="Century Gothic"/>
              </a:rPr>
              <a:t>moderne </a:t>
            </a:r>
            <a:r>
              <a:rPr lang="fr-FR" sz="1200" b="0" dirty="0">
                <a:solidFill>
                  <a:srgbClr val="002060"/>
                </a:solidFill>
                <a:latin typeface="Century Gothic"/>
                <a:ea typeface="Century Gothic"/>
                <a:cs typeface="Century Gothic"/>
                <a:sym typeface="Century Gothic"/>
              </a:rPr>
              <a:t>[1239] </a:t>
            </a:r>
            <a:r>
              <a:rPr lang="fr-FR" sz="1200" b="1" dirty="0">
                <a:solidFill>
                  <a:srgbClr val="002060"/>
                </a:solidFill>
                <a:latin typeface="Century Gothic"/>
                <a:ea typeface="Century Gothic"/>
                <a:cs typeface="Century Gothic"/>
                <a:sym typeface="Century Gothic"/>
              </a:rPr>
              <a:t>être </a:t>
            </a:r>
            <a:r>
              <a:rPr lang="fr-FR" sz="1200" b="0" dirty="0">
                <a:solidFill>
                  <a:srgbClr val="002060"/>
                </a:solidFill>
                <a:latin typeface="Century Gothic"/>
                <a:ea typeface="Century Gothic"/>
                <a:cs typeface="Century Gothic"/>
                <a:sym typeface="Century Gothic"/>
              </a:rPr>
              <a:t>[5] </a:t>
            </a:r>
            <a:r>
              <a:rPr lang="fr-FR" sz="1200" b="1" dirty="0">
                <a:solidFill>
                  <a:srgbClr val="002060"/>
                </a:solidFill>
                <a:latin typeface="Century Gothic"/>
                <a:ea typeface="Century Gothic"/>
                <a:cs typeface="Century Gothic"/>
                <a:sym typeface="Century Gothic"/>
              </a:rPr>
              <a:t>parler </a:t>
            </a:r>
            <a:r>
              <a:rPr lang="fr-FR" sz="1200" b="0" dirty="0">
                <a:solidFill>
                  <a:srgbClr val="002060"/>
                </a:solidFill>
                <a:latin typeface="Century Gothic"/>
                <a:ea typeface="Century Gothic"/>
                <a:cs typeface="Century Gothic"/>
                <a:sym typeface="Century Gothic"/>
              </a:rPr>
              <a:t>[106]</a:t>
            </a:r>
            <a:endParaRPr lang="en-GB" sz="1200" b="0" dirty="0">
              <a:solidFill>
                <a:srgbClr val="002060"/>
              </a:solidFill>
              <a:latin typeface="Century Gothic"/>
              <a:ea typeface="Century Gothic"/>
              <a:cs typeface="Century Gothic"/>
              <a:sym typeface="Century Gothic"/>
            </a:endParaRP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it-IT" sz="1200" b="1" strike="noStrike" spc="-1" dirty="0">
              <a:solidFill>
                <a:srgbClr val="002060"/>
              </a:solidFill>
              <a:latin typeface="Century Gothic"/>
              <a:ea typeface="Century Gothic"/>
            </a:endParaRPr>
          </a:p>
          <a:p>
            <a:pPr marL="0" indent="-216000">
              <a:lnSpc>
                <a:spcPct val="100000"/>
              </a:lnSpc>
            </a:pPr>
            <a:r>
              <a:rPr lang="it-IT" sz="1200" b="1" strike="noStrike" spc="-1" dirty="0">
                <a:solidFill>
                  <a:srgbClr val="002060"/>
                </a:solidFill>
                <a:latin typeface="Century Gothic"/>
                <a:ea typeface="Century Gothic"/>
              </a:rPr>
              <a:t>Vocabulary </a:t>
            </a:r>
            <a:r>
              <a:rPr lang="it-IT" sz="1200" b="0" strike="noStrike" spc="-1" dirty="0">
                <a:solidFill>
                  <a:srgbClr val="002060"/>
                </a:solidFill>
                <a:latin typeface="Century Gothic"/>
                <a:ea typeface="Century Gothic"/>
              </a:rPr>
              <a:t>(new words in </a:t>
            </a:r>
            <a:r>
              <a:rPr lang="it-IT" sz="1200" b="1" strike="noStrike" spc="-1" dirty="0">
                <a:solidFill>
                  <a:srgbClr val="002060"/>
                </a:solidFill>
                <a:latin typeface="Century Gothic"/>
                <a:ea typeface="Century Gothic"/>
              </a:rPr>
              <a:t>bold</a:t>
            </a:r>
            <a:r>
              <a:rPr lang="it-IT" sz="1200" b="0" strike="noStrike" spc="-1" dirty="0">
                <a:solidFill>
                  <a:srgbClr val="002060"/>
                </a:solidFill>
                <a:latin typeface="Century Gothic"/>
                <a:ea typeface="Century Gothic"/>
              </a:rPr>
              <a:t>): </a:t>
            </a:r>
            <a:r>
              <a:rPr lang="it-IT" sz="1200" b="1" strike="noStrike" spc="-1" dirty="0">
                <a:solidFill>
                  <a:srgbClr val="002060"/>
                </a:solidFill>
                <a:latin typeface="Century Gothic"/>
                <a:ea typeface="Century Gothic"/>
              </a:rPr>
              <a:t>les</a:t>
            </a:r>
            <a:r>
              <a:rPr lang="it-IT" sz="1200" b="0" strike="noStrike" spc="-1" dirty="0">
                <a:solidFill>
                  <a:srgbClr val="002060"/>
                </a:solidFill>
                <a:latin typeface="Century Gothic"/>
                <a:ea typeface="Century Gothic"/>
              </a:rPr>
              <a:t> [1] </a:t>
            </a:r>
            <a:r>
              <a:rPr lang="it-IT" sz="1200" b="1" strike="noStrike" spc="-1" dirty="0">
                <a:solidFill>
                  <a:srgbClr val="002060"/>
                </a:solidFill>
                <a:latin typeface="Century Gothic"/>
                <a:ea typeface="Century Gothic"/>
              </a:rPr>
              <a:t>pomme</a:t>
            </a:r>
            <a:r>
              <a:rPr lang="it-IT" sz="1200" b="0" strike="noStrike" spc="-1" dirty="0">
                <a:solidFill>
                  <a:srgbClr val="002060"/>
                </a:solidFill>
                <a:latin typeface="Century Gothic"/>
                <a:ea typeface="Century Gothic"/>
              </a:rPr>
              <a:t> [2847] </a:t>
            </a:r>
            <a:r>
              <a:rPr lang="fr-FR" sz="1200" b="1" strike="noStrike" spc="-1" dirty="0">
                <a:solidFill>
                  <a:srgbClr val="002060"/>
                </a:solidFill>
                <a:latin typeface="Century Gothic"/>
                <a:ea typeface="Century Gothic"/>
              </a:rPr>
              <a:t>merci </a:t>
            </a:r>
            <a:r>
              <a:rPr lang="fr-FR" sz="1200" b="0" strike="noStrike" spc="-1" dirty="0">
                <a:solidFill>
                  <a:srgbClr val="002060"/>
                </a:solidFill>
                <a:latin typeface="Century Gothic"/>
                <a:ea typeface="Century Gothic"/>
              </a:rPr>
              <a:t>[1070] </a:t>
            </a:r>
            <a:r>
              <a:rPr lang="fr-FR" sz="1200" b="1" strike="noStrike" spc="-1" dirty="0">
                <a:solidFill>
                  <a:srgbClr val="002060"/>
                </a:solidFill>
                <a:latin typeface="Century Gothic"/>
                <a:ea typeface="Century Gothic"/>
              </a:rPr>
              <a:t>s'il te plaît/s'il vous plaît </a:t>
            </a:r>
            <a:r>
              <a:rPr lang="fr-FR" sz="1200" b="0" strike="noStrike" spc="-1" dirty="0">
                <a:solidFill>
                  <a:srgbClr val="002060"/>
                </a:solidFill>
                <a:latin typeface="Century Gothic"/>
                <a:ea typeface="Century Gothic"/>
              </a:rPr>
              <a:t>[n/a]</a:t>
            </a:r>
          </a:p>
          <a:p>
            <a:pPr marL="0" indent="-216000">
              <a:lnSpc>
                <a:spcPct val="100000"/>
              </a:lnSpc>
            </a:pPr>
            <a:r>
              <a:rPr lang="fr-FR" sz="1200" b="0" strike="noStrike" spc="-1" dirty="0">
                <a:solidFill>
                  <a:srgbClr val="002060"/>
                </a:solidFill>
                <a:latin typeface="Century Gothic"/>
                <a:ea typeface="Century Gothic"/>
              </a:rPr>
              <a:t>Liaison after les + noun.</a:t>
            </a:r>
          </a:p>
          <a:p>
            <a:pPr marL="0" indent="-216000">
              <a:lnSpc>
                <a:spcPct val="100000"/>
              </a:lnSpc>
            </a:pPr>
            <a:r>
              <a:rPr lang="fr-FR" sz="1200" b="1" strike="noStrike" spc="-1" dirty="0">
                <a:solidFill>
                  <a:srgbClr val="002060"/>
                </a:solidFill>
                <a:effectLst/>
                <a:latin typeface="Century Gothic"/>
                <a:ea typeface="+mn-ea"/>
                <a:cs typeface="+mn-cs"/>
              </a:rPr>
              <a:t>Revisit 1</a:t>
            </a:r>
            <a:r>
              <a:rPr lang="fr-FR" sz="1200" b="0" strike="noStrike" spc="-1" dirty="0">
                <a:solidFill>
                  <a:srgbClr val="002060"/>
                </a:solidFill>
                <a:effectLst/>
                <a:latin typeface="Century Gothic"/>
                <a:ea typeface="+mn-ea"/>
                <a:cs typeface="+mn-cs"/>
              </a:rPr>
              <a:t>: cousin, cousine [3387] femme [154] homme [136] bleu [1216]  rouge [987] </a:t>
            </a:r>
          </a:p>
          <a:p>
            <a:pPr marL="0" indent="-216000">
              <a:lnSpc>
                <a:spcPct val="100000"/>
              </a:lnSpc>
            </a:pPr>
            <a:r>
              <a:rPr lang="fr-FR" sz="1200" b="1" strike="noStrike" spc="-1" dirty="0">
                <a:solidFill>
                  <a:srgbClr val="002060"/>
                </a:solidFill>
                <a:effectLst/>
                <a:latin typeface="Century Gothic"/>
                <a:ea typeface="+mn-ea"/>
                <a:cs typeface="+mn-cs"/>
              </a:rPr>
              <a:t>Revisit 2</a:t>
            </a:r>
            <a:r>
              <a:rPr lang="fr-FR" sz="1200" b="0" strike="noStrike" spc="-1" dirty="0">
                <a:solidFill>
                  <a:srgbClr val="002060"/>
                </a:solidFill>
                <a:effectLst/>
                <a:latin typeface="Century Gothic"/>
                <a:ea typeface="+mn-ea"/>
                <a:cs typeface="+mn-cs"/>
              </a:rPr>
              <a:t>: il y a [n/a] un [3] deux [41] trois [115] quatre [253] cinq [288] six [450] sept [905] huit [877] neuf [787] dix [372] onze [2447] douze [1664] </a:t>
            </a:r>
          </a:p>
          <a:p>
            <a:pPr marL="0" indent="-216000">
              <a:lnSpc>
                <a:spcPct val="100000"/>
              </a:lnSpc>
            </a:pPr>
            <a:endParaRPr lang="en-GB" sz="1100" dirty="0">
              <a:solidFill>
                <a:schemeClr val="dk1"/>
              </a:solidFill>
              <a:effectLst/>
              <a:latin typeface="Century Gothic" panose="020B0502020202020204" pitchFamily="34" charset="0"/>
              <a:ea typeface="+mn-ea"/>
              <a:cs typeface="+mn-cs"/>
            </a:endParaRPr>
          </a:p>
          <a:p>
            <a:pPr marL="0" indent="-216000">
              <a:lnSpc>
                <a:spcPct val="100000"/>
              </a:lnSpc>
            </a:pPr>
            <a:r>
              <a:rPr lang="en-GB" sz="1100" dirty="0" err="1">
                <a:solidFill>
                  <a:schemeClr val="dk1"/>
                </a:solidFill>
                <a:effectLst/>
                <a:latin typeface="Century Gothic" panose="020B0502020202020204" pitchFamily="34" charset="0"/>
                <a:ea typeface="+mn-ea"/>
                <a:cs typeface="+mn-cs"/>
              </a:rPr>
              <a:t>Londsale</a:t>
            </a:r>
            <a:r>
              <a:rPr lang="en-GB" sz="1100" dirty="0">
                <a:solidFill>
                  <a:schemeClr val="dk1"/>
                </a:solidFill>
                <a:effectLst/>
                <a:latin typeface="Century Gothic" panose="020B0502020202020204" pitchFamily="34" charset="0"/>
                <a:ea typeface="+mn-ea"/>
                <a:cs typeface="+mn-cs"/>
              </a:rPr>
              <a:t>, D., &amp; Le Bras, Y.  (2009). </a:t>
            </a:r>
            <a:r>
              <a:rPr lang="en-GB" sz="1100" i="1" dirty="0">
                <a:solidFill>
                  <a:schemeClr val="dk1"/>
                </a:solidFill>
                <a:effectLst/>
                <a:latin typeface="Century Gothic" panose="020B0502020202020204" pitchFamily="34" charset="0"/>
                <a:ea typeface="+mn-ea"/>
                <a:cs typeface="+mn-cs"/>
              </a:rPr>
              <a:t>A Frequency Dictionary of French: Core vocabulary for learners </a:t>
            </a:r>
            <a:r>
              <a:rPr lang="en-GB" sz="1100" dirty="0">
                <a:solidFill>
                  <a:schemeClr val="dk1"/>
                </a:solidFill>
                <a:effectLst/>
                <a:latin typeface="Century Gothic" panose="020B0502020202020204" pitchFamily="34" charset="0"/>
                <a:ea typeface="+mn-ea"/>
                <a:cs typeface="+mn-cs"/>
              </a:rPr>
              <a:t>London: Routledge.</a:t>
            </a:r>
          </a:p>
          <a:p>
            <a:pPr marL="0" indent="-216000">
              <a:lnSpc>
                <a:spcPct val="100000"/>
              </a:lnSpc>
            </a:pPr>
            <a:endParaRPr lang="en-GB" sz="1100" b="0" strike="noStrike" spc="-1" dirty="0">
              <a:latin typeface="Arial"/>
            </a:endParaRPr>
          </a:p>
          <a:p>
            <a:pPr marL="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 introduced and formally re-visited those words.  </a:t>
            </a: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C0991E3-852B-4B68-8515-03D1561126FB}"/>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 (two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a:t>
            </a:r>
            <a:r>
              <a:rPr lang="en-US" b="0" dirty="0"/>
              <a:t>to </a:t>
            </a:r>
            <a:r>
              <a:rPr lang="en-GB" b="0" dirty="0"/>
              <a:t>introduce the plural word for ‘the’ and recap the most common way to form plural nouns, and the word for ‘some’.</a:t>
            </a:r>
            <a:br>
              <a:rPr lang="en-GB" b="0" dirty="0"/>
            </a:b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Click to present the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sym typeface="Wingdings" panose="05000000000000000000" pitchFamily="2" charset="2"/>
              </a:rPr>
              <a:t>2. Elicit responses from pupils, following the animated question marks.</a:t>
            </a:r>
            <a:endParaRPr lang="en-GB" baseline="0" dirty="0">
              <a:sym typeface="Wingdings" panose="05000000000000000000" pitchFamily="2" charset="2"/>
            </a:endParaRPr>
          </a:p>
          <a:p>
            <a:endParaRPr lang="en-GB" dirty="0"/>
          </a:p>
        </p:txBody>
      </p:sp>
    </p:spTree>
    <p:extLst>
      <p:ext uri="{BB962C8B-B14F-4D97-AF65-F5344CB8AC3E}">
        <p14:creationId xmlns:p14="http://schemas.microsoft.com/office/powerpoint/2010/main" val="19502805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C0991E3-852B-4B68-8515-03D1561126F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Click to present the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sym typeface="Wingdings" panose="05000000000000000000" pitchFamily="2" charset="2"/>
              </a:rPr>
              <a:t>2. Elicit responses from pupils, following the animated question marks.</a:t>
            </a:r>
            <a:endParaRPr lang="en-GB" baseline="0" dirty="0">
              <a:sym typeface="Wingdings" panose="05000000000000000000" pitchFamily="2" charset="2"/>
            </a:endParaRPr>
          </a:p>
          <a:p>
            <a:endParaRPr lang="en-GB" dirty="0"/>
          </a:p>
        </p:txBody>
      </p:sp>
    </p:spTree>
    <p:extLst>
      <p:ext uri="{BB962C8B-B14F-4D97-AF65-F5344CB8AC3E}">
        <p14:creationId xmlns:p14="http://schemas.microsoft.com/office/powerpoint/2010/main" val="20924610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r>
              <a:rPr lang="en-GB" b="1" dirty="0"/>
              <a:t>Timing: 5 minutes</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a:t>
            </a:r>
            <a:r>
              <a:rPr lang="en-GB" b="0" dirty="0"/>
              <a:t> </a:t>
            </a:r>
            <a:r>
              <a:rPr lang="en-US" b="0" dirty="0"/>
              <a:t>Written recognition of the singular and plural forms of definite articles and connecting form with meaning.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r>
              <a:rPr lang="en-US" b="1" dirty="0"/>
              <a:t>Procedure:</a:t>
            </a:r>
          </a:p>
          <a:p>
            <a:r>
              <a:rPr lang="en-US" b="0" dirty="0"/>
              <a:t>1. Students write 1-6 in their books.</a:t>
            </a:r>
          </a:p>
          <a:p>
            <a:r>
              <a:rPr lang="en-US" b="0" dirty="0"/>
              <a:t>2. Students read the sentences and decide whether which noun is being described. Tell them they need to look at the definite article to get this information. </a:t>
            </a:r>
          </a:p>
          <a:p>
            <a:r>
              <a:rPr lang="en-US" b="0" dirty="0"/>
              <a:t>3. Click to reveal answers.</a:t>
            </a:r>
          </a:p>
          <a:p>
            <a:r>
              <a:rPr lang="en-US" b="0" dirty="0"/>
              <a:t>4. Ask </a:t>
            </a:r>
            <a:r>
              <a:rPr lang="en-US" dirty="0"/>
              <a:t>students</a:t>
            </a:r>
            <a:r>
              <a:rPr lang="en-US" baseline="0" dirty="0"/>
              <a:t> for the meanings of the sentences in English.</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i="0" u="none" strike="noStrike" kern="1200" dirty="0">
                <a:solidFill>
                  <a:schemeClr val="tx1"/>
                </a:solidFill>
                <a:effectLst/>
                <a:latin typeface="+mn-lt"/>
                <a:ea typeface="+mn-ea"/>
                <a:cs typeface="+mn-cs"/>
              </a:rPr>
              <a:t>Note</a:t>
            </a:r>
            <a:r>
              <a:rPr lang="fr-FR" sz="1200" b="0" i="0" u="none" strike="noStrike" kern="1200" dirty="0">
                <a:solidFill>
                  <a:schemeClr val="tx1"/>
                </a:solidFill>
                <a:effectLst/>
                <a:latin typeface="+mn-lt"/>
                <a:ea typeface="+mn-ea"/>
                <a:cs typeface="+mn-cs"/>
              </a:rPr>
              <a:t>: we recognise that in numbers 2 and 4 pupils could get the answer from the verb (est) or the adjective (bleu) instead of the definite article but think that pupils are most likely to focus on the article as it appears first in the sentence and is the designated focus for the activity.</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798564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r>
              <a:rPr lang="en-GB" b="1" dirty="0"/>
              <a:t>Timing: 3 minutes</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a:t>
            </a:r>
            <a:r>
              <a:rPr lang="en-GB" b="0" dirty="0"/>
              <a:t> to practise a</a:t>
            </a:r>
            <a:r>
              <a:rPr lang="en-US" b="0" dirty="0" err="1"/>
              <a:t>ural</a:t>
            </a:r>
            <a:r>
              <a:rPr lang="en-US" b="0" dirty="0"/>
              <a:t> recognition of the singular and plural forms of definite articles and connecting form with meaning.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Click on a number to hear an article said aloud.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Students write 1-6 and the French word for what the article refers to.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Click to reveal answers and spelling.</a:t>
            </a:r>
          </a:p>
          <a:p>
            <a:endParaRPr lang="en-GB" b="1" dirty="0"/>
          </a:p>
          <a:p>
            <a:r>
              <a:rPr lang="en-GB" b="1" dirty="0"/>
              <a:t>Transcript:</a:t>
            </a:r>
          </a:p>
          <a:p>
            <a:pPr marL="228600" indent="-228600">
              <a:buAutoNum type="arabicParenR"/>
            </a:pPr>
            <a:r>
              <a:rPr lang="en-GB" dirty="0"/>
              <a:t>le</a:t>
            </a:r>
          </a:p>
          <a:p>
            <a:pPr marL="228600" indent="-228600">
              <a:buAutoNum type="arabicParenR"/>
            </a:pPr>
            <a:r>
              <a:rPr lang="en-GB" dirty="0"/>
              <a:t>les</a:t>
            </a:r>
          </a:p>
          <a:p>
            <a:pPr marL="228600" indent="-228600">
              <a:buAutoNum type="arabicParenR"/>
            </a:pPr>
            <a:r>
              <a:rPr lang="en-GB" dirty="0"/>
              <a:t>la</a:t>
            </a:r>
          </a:p>
          <a:p>
            <a:pPr marL="228600" indent="-228600">
              <a:buAutoNum type="arabicParenR"/>
            </a:pPr>
            <a:r>
              <a:rPr lang="en-GB" dirty="0"/>
              <a:t>les</a:t>
            </a:r>
          </a:p>
          <a:p>
            <a:pPr marL="228600" indent="-228600">
              <a:buAutoNum type="arabicParenR"/>
            </a:pPr>
            <a:r>
              <a:rPr lang="en-GB" dirty="0"/>
              <a:t>la</a:t>
            </a:r>
          </a:p>
          <a:p>
            <a:pPr marL="228600" indent="-228600">
              <a:buAutoNum type="arabicParenR"/>
            </a:pPr>
            <a:r>
              <a:rPr lang="en-GB" dirty="0"/>
              <a:t>les</a:t>
            </a:r>
          </a:p>
          <a:p>
            <a:endParaRPr lang="fr-FR" sz="1200" b="0" i="0" u="none" strike="noStrike" kern="1200" dirty="0">
              <a:solidFill>
                <a:schemeClr val="tx1"/>
              </a:solidFill>
              <a:effectLst/>
              <a:latin typeface="+mn-lt"/>
              <a:ea typeface="+mn-ea"/>
              <a:cs typeface="+mn-cs"/>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7027440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77220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[r]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rue</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Say the word and do the gesture, if using.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[r] </a:t>
            </a:r>
            <a:r>
              <a:rPr lang="en-GB" baseline="0" dirty="0"/>
              <a:t>sound, pronouncing </a:t>
            </a:r>
            <a:r>
              <a:rPr lang="en-GB" b="0" baseline="0" dirty="0"/>
              <a:t>”</a:t>
            </a:r>
            <a:r>
              <a:rPr lang="en-GB" b="1" baseline="0" dirty="0"/>
              <a:t>rue</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Gesture</a:t>
            </a:r>
            <a:r>
              <a:rPr lang="en-GB" baseline="0" dirty="0"/>
              <a:t>: https://www.signbsl.com/sign/road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1st video top left – trace the shape of a road with index fingers of both hands held parallel, tracing a road shape in the air away from the body.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rue </a:t>
            </a:r>
            <a:r>
              <a:rPr lang="en-GB" baseline="0" dirty="0"/>
              <a:t>[144]</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318834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[r] </a:t>
            </a:r>
            <a:r>
              <a:rPr lang="en-GB" baseline="0" dirty="0"/>
              <a:t>and then the </a:t>
            </a:r>
            <a:r>
              <a:rPr lang="en-GB" b="1" baseline="0" dirty="0"/>
              <a:t>source</a:t>
            </a:r>
            <a:r>
              <a:rPr lang="en-GB" baseline="0" dirty="0"/>
              <a:t> word again ‘</a:t>
            </a:r>
            <a:r>
              <a:rPr lang="en-GB" b="1" baseline="0" dirty="0"/>
              <a:t>rue</a:t>
            </a:r>
            <a:r>
              <a:rPr lang="en-GB" baseline="0" dirty="0"/>
              <a:t>’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dirty="0"/>
              <a:t>rue </a:t>
            </a:r>
            <a:r>
              <a:rPr lang="en-GB" b="0" dirty="0"/>
              <a:t>[598] </a:t>
            </a:r>
            <a:r>
              <a:rPr lang="en-GB" sz="1200" b="1" dirty="0">
                <a:solidFill>
                  <a:srgbClr val="115076"/>
                </a:solidFill>
                <a:latin typeface="Century Gothic" panose="020B0502020202020204" pitchFamily="34" charset="0"/>
                <a:cs typeface="Calibri" panose="020F0502020204030204" pitchFamily="34" charset="0"/>
              </a:rPr>
              <a:t>triste </a:t>
            </a:r>
            <a:r>
              <a:rPr lang="en-GB" sz="1200" b="0" dirty="0">
                <a:solidFill>
                  <a:srgbClr val="115076"/>
                </a:solidFill>
                <a:latin typeface="Century Gothic" panose="020B0502020202020204" pitchFamily="34" charset="0"/>
                <a:cs typeface="Calibri" panose="020F0502020204030204" pitchFamily="34" charset="0"/>
              </a:rPr>
              <a:t>[1843] </a:t>
            </a:r>
            <a:r>
              <a:rPr lang="en-GB" sz="1200" b="1" dirty="0" err="1">
                <a:solidFill>
                  <a:srgbClr val="115076"/>
                </a:solidFill>
                <a:latin typeface="Century Gothic" panose="020B0502020202020204" pitchFamily="34" charset="0"/>
                <a:cs typeface="Calibri" panose="020F0502020204030204" pitchFamily="34" charset="0"/>
              </a:rPr>
              <a:t>mode</a:t>
            </a:r>
            <a:r>
              <a:rPr lang="en-GB" sz="1200" b="1" dirty="0" err="1">
                <a:solidFill>
                  <a:srgbClr val="E65D00"/>
                </a:solidFill>
                <a:latin typeface="Century Gothic" panose="020B0502020202020204" pitchFamily="34" charset="0"/>
                <a:cs typeface="Calibri" panose="020F0502020204030204" pitchFamily="34" charset="0"/>
              </a:rPr>
              <a:t>r</a:t>
            </a:r>
            <a:r>
              <a:rPr lang="en-GB" sz="1200" b="1" dirty="0" err="1">
                <a:solidFill>
                  <a:srgbClr val="115076"/>
                </a:solidFill>
                <a:latin typeface="Century Gothic" panose="020B0502020202020204" pitchFamily="34" charset="0"/>
                <a:cs typeface="Calibri" panose="020F0502020204030204" pitchFamily="34" charset="0"/>
              </a:rPr>
              <a:t>ne</a:t>
            </a:r>
            <a:r>
              <a:rPr lang="en-GB" sz="1200" b="1" dirty="0">
                <a:solidFill>
                  <a:srgbClr val="115076"/>
                </a:solidFill>
                <a:latin typeface="Century Gothic" panose="020B0502020202020204" pitchFamily="34" charset="0"/>
                <a:cs typeface="Calibri" panose="020F0502020204030204" pitchFamily="34" charset="0"/>
              </a:rPr>
              <a:t> </a:t>
            </a:r>
            <a:r>
              <a:rPr lang="en-GB" sz="1200" b="0" dirty="0">
                <a:solidFill>
                  <a:srgbClr val="115076"/>
                </a:solidFill>
                <a:latin typeface="Century Gothic" panose="020B0502020202020204" pitchFamily="34" charset="0"/>
                <a:cs typeface="Calibri" panose="020F0502020204030204" pitchFamily="34" charset="0"/>
              </a:rPr>
              <a:t>[1239] </a:t>
            </a:r>
            <a:r>
              <a:rPr lang="en-GB" sz="1200" b="1" dirty="0" err="1">
                <a:solidFill>
                  <a:srgbClr val="115076"/>
                </a:solidFill>
                <a:latin typeface="Century Gothic" panose="020B0502020202020204" pitchFamily="34" charset="0"/>
                <a:cs typeface="Calibri" panose="020F0502020204030204" pitchFamily="34" charset="0"/>
              </a:rPr>
              <a:t>êt</a:t>
            </a:r>
            <a:r>
              <a:rPr lang="en-GB" sz="1200" b="1" dirty="0" err="1">
                <a:solidFill>
                  <a:srgbClr val="E65D00"/>
                </a:solidFill>
                <a:latin typeface="Century Gothic" panose="020B0502020202020204" pitchFamily="34" charset="0"/>
                <a:cs typeface="Calibri" panose="020F0502020204030204" pitchFamily="34" charset="0"/>
              </a:rPr>
              <a:t>r</a:t>
            </a:r>
            <a:r>
              <a:rPr lang="en-GB" sz="1200" b="1" dirty="0" err="1">
                <a:solidFill>
                  <a:srgbClr val="115076"/>
                </a:solidFill>
                <a:latin typeface="Century Gothic" panose="020B0502020202020204" pitchFamily="34" charset="0"/>
                <a:cs typeface="Calibri" panose="020F0502020204030204" pitchFamily="34" charset="0"/>
              </a:rPr>
              <a:t>e</a:t>
            </a:r>
            <a:r>
              <a:rPr lang="en-GB" sz="1200" b="1" dirty="0">
                <a:solidFill>
                  <a:srgbClr val="115076"/>
                </a:solidFill>
                <a:latin typeface="Century Gothic" panose="020B0502020202020204" pitchFamily="34" charset="0"/>
                <a:cs typeface="Calibri" panose="020F0502020204030204" pitchFamily="34" charset="0"/>
              </a:rPr>
              <a:t> </a:t>
            </a:r>
            <a:r>
              <a:rPr lang="en-GB" sz="1200" b="0" dirty="0">
                <a:solidFill>
                  <a:srgbClr val="115076"/>
                </a:solidFill>
                <a:latin typeface="Century Gothic" panose="020B0502020202020204" pitchFamily="34" charset="0"/>
                <a:cs typeface="Calibri" panose="020F0502020204030204" pitchFamily="34" charset="0"/>
              </a:rPr>
              <a:t>[5] </a:t>
            </a:r>
            <a:r>
              <a:rPr lang="en-GB" sz="1200" b="1" dirty="0" err="1">
                <a:solidFill>
                  <a:srgbClr val="115076"/>
                </a:solidFill>
                <a:latin typeface="Century Gothic" panose="020B0502020202020204" pitchFamily="34" charset="0"/>
                <a:cs typeface="Calibri" panose="020F0502020204030204" pitchFamily="34" charset="0"/>
              </a:rPr>
              <a:t>parler</a:t>
            </a:r>
            <a:r>
              <a:rPr lang="en-GB" sz="1200" b="0" dirty="0">
                <a:solidFill>
                  <a:srgbClr val="115076"/>
                </a:solidFill>
                <a:latin typeface="Century Gothic" panose="020B0502020202020204" pitchFamily="34" charset="0"/>
                <a:cs typeface="Calibri" panose="020F0502020204030204" pitchFamily="34" charset="0"/>
              </a:rPr>
              <a:t> [106]</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435535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r>
              <a:rPr lang="en-US" b="1" dirty="0"/>
              <a:t>Timing: 3 minutes (two slides)</a:t>
            </a:r>
          </a:p>
          <a:p>
            <a:endParaRPr lang="en-US" b="1" dirty="0"/>
          </a:p>
          <a:p>
            <a:r>
              <a:rPr lang="en-US" b="1" dirty="0"/>
              <a:t>Aim: </a:t>
            </a:r>
            <a:r>
              <a:rPr lang="en-US" b="0" dirty="0"/>
              <a:t>to build familiarity with movement in the mouth and throat when saying SSC [r].</a:t>
            </a:r>
            <a:endParaRPr lang="en-US" b="1" dirty="0"/>
          </a:p>
          <a:p>
            <a:endParaRPr lang="en-US" b="1" dirty="0"/>
          </a:p>
          <a:p>
            <a:r>
              <a:rPr lang="en-US" b="1" dirty="0"/>
              <a:t>Procedure:</a:t>
            </a:r>
          </a:p>
          <a:p>
            <a:r>
              <a:rPr lang="en-US" b="0" dirty="0"/>
              <a:t>1. Click to reveal step by step process of pronouncing [r].</a:t>
            </a:r>
          </a:p>
          <a:p>
            <a:r>
              <a:rPr lang="en-US" b="0" dirty="0"/>
              <a:t>2. Students should </a:t>
            </a:r>
            <a:r>
              <a:rPr lang="en-US" b="0" dirty="0" err="1"/>
              <a:t>practise</a:t>
            </a:r>
            <a:r>
              <a:rPr lang="en-US" b="0" dirty="0"/>
              <a:t> for a minute.</a:t>
            </a:r>
          </a:p>
          <a:p>
            <a:r>
              <a:rPr lang="en-US" b="0" dirty="0"/>
              <a:t>3. Move to the next slide.</a:t>
            </a:r>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3883555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r>
              <a:rPr lang="en-US" b="1" dirty="0"/>
              <a:t>Procedure:</a:t>
            </a:r>
          </a:p>
          <a:p>
            <a:pPr marL="228600" indent="-228600">
              <a:buAutoNum type="arabicPeriod"/>
            </a:pPr>
            <a:r>
              <a:rPr lang="en-US" b="0" dirty="0"/>
              <a:t>Click to play the slowest version of the tongue twister.</a:t>
            </a:r>
          </a:p>
          <a:p>
            <a:pPr marL="228600" indent="-228600">
              <a:buAutoNum type="arabicPeriod"/>
            </a:pPr>
            <a:r>
              <a:rPr lang="en-US" b="0" dirty="0"/>
              <a:t>Pupils read aloud themselves.</a:t>
            </a:r>
          </a:p>
          <a:p>
            <a:pPr marL="228600" indent="-228600">
              <a:buAutoNum type="arabicPeriod" startAt="3"/>
            </a:pPr>
            <a:r>
              <a:rPr lang="en-GB" sz="1200" b="0" strike="noStrike" spc="-1" dirty="0">
                <a:solidFill>
                  <a:srgbClr val="000000"/>
                </a:solidFill>
                <a:latin typeface="Arial"/>
              </a:rPr>
              <a:t>Click to listen to the two faster speeds, and pupils try to emulate.</a:t>
            </a:r>
          </a:p>
          <a:p>
            <a:pPr marL="0" indent="0">
              <a:buNone/>
            </a:pPr>
            <a:endParaRPr lang="en-GB" sz="1200" b="0" strike="noStrike" spc="-1" dirty="0">
              <a:solidFill>
                <a:srgbClr val="000000"/>
              </a:solidFill>
              <a:latin typeface="Arial"/>
            </a:endParaRPr>
          </a:p>
          <a:p>
            <a:pPr marL="0" indent="0">
              <a:buNone/>
            </a:pPr>
            <a:r>
              <a:rPr lang="en-GB" sz="1200" b="1" strike="noStrike" spc="-1" dirty="0">
                <a:solidFill>
                  <a:srgbClr val="000000"/>
                </a:solidFill>
                <a:latin typeface="Arial"/>
              </a:rPr>
              <a:t>Frequency of unknown words and cognates</a:t>
            </a:r>
            <a:r>
              <a:rPr lang="en-GB" sz="1200" b="0" strike="noStrike" spc="-1" dirty="0">
                <a:solidFill>
                  <a:srgbClr val="000000"/>
                </a:solidFill>
                <a:latin typeface="Arial"/>
              </a:rPr>
              <a:t>:</a:t>
            </a:r>
          </a:p>
          <a:p>
            <a:pPr marL="0" indent="0">
              <a:buNone/>
            </a:pPr>
            <a:r>
              <a:rPr lang="en-GB" sz="1200" b="0" strike="noStrike" spc="-1" dirty="0" err="1">
                <a:solidFill>
                  <a:srgbClr val="000000"/>
                </a:solidFill>
                <a:latin typeface="Arial"/>
              </a:rPr>
              <a:t>gros</a:t>
            </a:r>
            <a:r>
              <a:rPr lang="en-GB" sz="1200" b="0" strike="noStrike" spc="-1" dirty="0">
                <a:solidFill>
                  <a:srgbClr val="000000"/>
                </a:solidFill>
                <a:latin typeface="Arial"/>
              </a:rPr>
              <a:t> [419] </a:t>
            </a:r>
            <a:r>
              <a:rPr lang="en-GB" sz="1200" b="0" strike="noStrike" spc="-1" dirty="0" err="1">
                <a:solidFill>
                  <a:srgbClr val="000000"/>
                </a:solidFill>
                <a:latin typeface="Arial"/>
              </a:rPr>
              <a:t>trou</a:t>
            </a:r>
            <a:r>
              <a:rPr lang="en-GB" sz="1200" b="0" strike="noStrike" spc="-1" dirty="0">
                <a:solidFill>
                  <a:srgbClr val="000000"/>
                </a:solidFill>
                <a:latin typeface="Arial"/>
              </a:rPr>
              <a:t> [2180]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chemeClr val="dk1"/>
                </a:solidFill>
                <a:effectLst/>
                <a:latin typeface="Century Gothic" panose="020B0502020202020204" pitchFamily="34" charset="0"/>
                <a:ea typeface="+mn-ea"/>
                <a:cs typeface="+mn-cs"/>
              </a:rPr>
              <a:t>Londsale</a:t>
            </a:r>
            <a:r>
              <a:rPr lang="en-GB" sz="1200" dirty="0">
                <a:solidFill>
                  <a:schemeClr val="dk1"/>
                </a:solidFill>
                <a:effectLst/>
                <a:latin typeface="Century Gothic" panose="020B0502020202020204" pitchFamily="34" charset="0"/>
                <a:ea typeface="+mn-ea"/>
                <a:cs typeface="+mn-cs"/>
              </a:rPr>
              <a:t>, D., &amp; Le Bras, Y.  (2009). </a:t>
            </a:r>
            <a:r>
              <a:rPr lang="en-GB" sz="1200" i="1" dirty="0">
                <a:solidFill>
                  <a:schemeClr val="dk1"/>
                </a:solidFill>
                <a:effectLst/>
                <a:latin typeface="Century Gothic" panose="020B0502020202020204" pitchFamily="34" charset="0"/>
                <a:ea typeface="+mn-ea"/>
                <a:cs typeface="+mn-cs"/>
              </a:rPr>
              <a:t>A Frequency Dictionary of French: Core vocabulary for learners </a:t>
            </a:r>
            <a:r>
              <a:rPr lang="en-GB" sz="1200" dirty="0">
                <a:solidFill>
                  <a:schemeClr val="dk1"/>
                </a:solidFill>
                <a:effectLst/>
                <a:latin typeface="Century Gothic" panose="020B0502020202020204" pitchFamily="34" charset="0"/>
                <a:ea typeface="+mn-ea"/>
                <a:cs typeface="+mn-cs"/>
              </a:rPr>
              <a:t>London: Routledge.</a:t>
            </a:r>
          </a:p>
          <a:p>
            <a:pPr marL="0" indent="0">
              <a:buNone/>
            </a:pPr>
            <a:endParaRPr lang="en-US" b="0"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40645109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r>
              <a:rPr lang="en-US" b="1" dirty="0"/>
              <a:t>Timing: 5 minutes</a:t>
            </a:r>
          </a:p>
          <a:p>
            <a:endParaRPr lang="en-US" b="1" dirty="0"/>
          </a:p>
          <a:p>
            <a:r>
              <a:rPr lang="en-US" b="1" dirty="0"/>
              <a:t>Aim: </a:t>
            </a:r>
            <a:r>
              <a:rPr lang="en-US" b="0" dirty="0"/>
              <a:t>to </a:t>
            </a:r>
            <a:r>
              <a:rPr lang="en-US" b="0" dirty="0" err="1"/>
              <a:t>practise</a:t>
            </a:r>
            <a:r>
              <a:rPr lang="en-US" b="0" dirty="0"/>
              <a:t> pronouncing French [r] and noticing the difference physically in the mouth when making French and English [r] sounds.</a:t>
            </a:r>
          </a:p>
          <a:p>
            <a:endParaRPr lang="en-US" b="1" dirty="0"/>
          </a:p>
          <a:p>
            <a:r>
              <a:rPr lang="en-US" b="1" dirty="0"/>
              <a:t>Procedure:</a:t>
            </a:r>
          </a:p>
          <a:p>
            <a:pPr marL="228600" indent="-228600">
              <a:buAutoNum type="arabicPeriod"/>
            </a:pPr>
            <a:r>
              <a:rPr lang="en-US" b="0" dirty="0"/>
              <a:t>Pupils say the English words, with their hands on their throats, paying particular attention to the pronunciation of [r]. They shouldn’t feel any vibration when pronouncing the [r].</a:t>
            </a:r>
          </a:p>
          <a:p>
            <a:pPr marL="228600" indent="-228600">
              <a:buAutoNum type="arabicPeriod"/>
            </a:pPr>
            <a:r>
              <a:rPr lang="en-US" b="0" dirty="0"/>
              <a:t>Click on the letters to hear the French word. Pay attention to the pronunciation of the [r]. Before attempting to say the words, pupils should ‘warm up’ by saying the English letter ‘g’ a few times, feeling the vibration in their throats.</a:t>
            </a:r>
          </a:p>
          <a:p>
            <a:pPr marL="228600" indent="-228600">
              <a:buAutoNum type="arabicPeriod"/>
            </a:pPr>
            <a:r>
              <a:rPr lang="en-US" b="0" dirty="0"/>
              <a:t>pupils repeat the French word as many times as is necessary with their hands on their throats. They should feel a vibration when saying the [r].</a:t>
            </a:r>
          </a:p>
          <a:p>
            <a:endParaRPr lang="en-US" b="0" dirty="0"/>
          </a:p>
          <a:p>
            <a:r>
              <a:rPr lang="en-US" b="1" dirty="0"/>
              <a:t>Transcript:</a:t>
            </a:r>
            <a:endParaRPr lang="en-US" b="0" i="0" dirty="0"/>
          </a:p>
          <a:p>
            <a:pPr marL="0" indent="0">
              <a:buFont typeface="+mj-lt"/>
              <a:buNone/>
            </a:pPr>
            <a:r>
              <a:rPr lang="fr-FR" sz="1200" i="0" kern="1200" dirty="0">
                <a:solidFill>
                  <a:schemeClr val="tx1"/>
                </a:solidFill>
                <a:effectLst/>
                <a:latin typeface="+mn-lt"/>
                <a:ea typeface="+mn-ea"/>
                <a:cs typeface="+mn-cs"/>
              </a:rPr>
              <a:t>1. </a:t>
            </a:r>
            <a:r>
              <a:rPr lang="en-GB" sz="1200" i="0" kern="1200" dirty="0">
                <a:solidFill>
                  <a:schemeClr val="tx1"/>
                </a:solidFill>
                <a:effectLst/>
                <a:latin typeface="+mn-lt"/>
                <a:ea typeface="+mn-ea"/>
                <a:cs typeface="+mn-cs"/>
              </a:rPr>
              <a:t>fruit</a:t>
            </a:r>
          </a:p>
          <a:p>
            <a:pPr marL="0" indent="0">
              <a:buFont typeface="+mj-lt"/>
              <a:buNone/>
            </a:pPr>
            <a:r>
              <a:rPr lang="fr-FR" sz="1200" i="0" kern="1200" dirty="0">
                <a:solidFill>
                  <a:schemeClr val="tx1"/>
                </a:solidFill>
                <a:effectLst/>
                <a:latin typeface="+mn-lt"/>
                <a:ea typeface="+mn-ea"/>
                <a:cs typeface="+mn-cs"/>
              </a:rPr>
              <a:t>2. </a:t>
            </a:r>
            <a:r>
              <a:rPr lang="en-GB" sz="1200" i="0" kern="1200" dirty="0">
                <a:solidFill>
                  <a:schemeClr val="tx1"/>
                </a:solidFill>
                <a:effectLst/>
                <a:latin typeface="+mn-lt"/>
                <a:ea typeface="+mn-ea"/>
                <a:cs typeface="+mn-cs"/>
              </a:rPr>
              <a:t>crayon</a:t>
            </a:r>
          </a:p>
          <a:p>
            <a:pPr marL="0" indent="0">
              <a:buFont typeface="+mj-lt"/>
              <a:buNone/>
            </a:pPr>
            <a:r>
              <a:rPr lang="fr-FR" sz="1200" i="0" kern="1200" dirty="0">
                <a:solidFill>
                  <a:schemeClr val="tx1"/>
                </a:solidFill>
                <a:effectLst/>
                <a:latin typeface="+mn-lt"/>
                <a:ea typeface="+mn-ea"/>
                <a:cs typeface="+mn-cs"/>
              </a:rPr>
              <a:t>3. univers</a:t>
            </a:r>
            <a:endParaRPr lang="en-GB" sz="1200" i="0" kern="1200" dirty="0">
              <a:solidFill>
                <a:schemeClr val="tx1"/>
              </a:solidFill>
              <a:effectLst/>
              <a:latin typeface="+mn-lt"/>
              <a:ea typeface="+mn-ea"/>
              <a:cs typeface="+mn-cs"/>
            </a:endParaRPr>
          </a:p>
          <a:p>
            <a:pPr marL="0" indent="0">
              <a:buFont typeface="+mj-lt"/>
              <a:buNone/>
            </a:pPr>
            <a:r>
              <a:rPr lang="fr-FR" sz="1200" i="0" kern="1200" dirty="0">
                <a:solidFill>
                  <a:schemeClr val="tx1"/>
                </a:solidFill>
                <a:effectLst/>
                <a:latin typeface="+mn-lt"/>
                <a:ea typeface="+mn-ea"/>
                <a:cs typeface="+mn-cs"/>
              </a:rPr>
              <a:t>4. </a:t>
            </a:r>
            <a:r>
              <a:rPr lang="en-GB" sz="1200" i="0" kern="1200" dirty="0">
                <a:solidFill>
                  <a:schemeClr val="tx1"/>
                </a:solidFill>
                <a:effectLst/>
                <a:latin typeface="+mn-lt"/>
                <a:ea typeface="+mn-ea"/>
                <a:cs typeface="+mn-cs"/>
              </a:rPr>
              <a:t>phrase</a:t>
            </a:r>
          </a:p>
          <a:p>
            <a:pPr marL="0" indent="0">
              <a:buFont typeface="+mj-lt"/>
              <a:buNone/>
            </a:pPr>
            <a:r>
              <a:rPr lang="fr-FR" sz="1200" i="0" kern="1200" dirty="0">
                <a:solidFill>
                  <a:schemeClr val="tx1"/>
                </a:solidFill>
                <a:effectLst/>
                <a:latin typeface="+mn-lt"/>
                <a:ea typeface="+mn-ea"/>
                <a:cs typeface="+mn-cs"/>
              </a:rPr>
              <a:t>5. </a:t>
            </a:r>
            <a:r>
              <a:rPr lang="en-GB" sz="1200" i="0" kern="1200" dirty="0">
                <a:solidFill>
                  <a:schemeClr val="tx1"/>
                </a:solidFill>
                <a:effectLst/>
                <a:latin typeface="+mn-lt"/>
                <a:ea typeface="+mn-ea"/>
                <a:cs typeface="+mn-cs"/>
              </a:rPr>
              <a:t>orange</a:t>
            </a:r>
          </a:p>
          <a:p>
            <a:pPr marL="0" indent="0">
              <a:buFont typeface="+mj-lt"/>
              <a:buNone/>
            </a:pPr>
            <a:r>
              <a:rPr lang="fr-FR" sz="1200" i="0" kern="1200" dirty="0">
                <a:solidFill>
                  <a:schemeClr val="tx1"/>
                </a:solidFill>
                <a:effectLst/>
                <a:latin typeface="+mn-lt"/>
                <a:ea typeface="+mn-ea"/>
                <a:cs typeface="+mn-cs"/>
              </a:rPr>
              <a:t>6. université</a:t>
            </a:r>
            <a:br>
              <a:rPr lang="fr-FR" sz="1200" i="0" kern="1200" dirty="0">
                <a:solidFill>
                  <a:schemeClr val="tx1"/>
                </a:solidFill>
                <a:effectLst/>
                <a:latin typeface="+mn-lt"/>
                <a:ea typeface="+mn-ea"/>
                <a:cs typeface="+mn-cs"/>
              </a:rPr>
            </a:br>
            <a:r>
              <a:rPr lang="fr-FR" sz="1200" i="0" kern="1200" dirty="0">
                <a:solidFill>
                  <a:schemeClr val="tx1"/>
                </a:solidFill>
                <a:effectLst/>
                <a:latin typeface="+mn-lt"/>
                <a:ea typeface="+mn-ea"/>
                <a:cs typeface="+mn-cs"/>
              </a:rPr>
              <a:t>7. rapide</a:t>
            </a:r>
            <a:br>
              <a:rPr lang="fr-FR" sz="1200" i="0" kern="1200" dirty="0">
                <a:solidFill>
                  <a:schemeClr val="tx1"/>
                </a:solidFill>
                <a:effectLst/>
                <a:latin typeface="+mn-lt"/>
                <a:ea typeface="+mn-ea"/>
                <a:cs typeface="+mn-cs"/>
              </a:rPr>
            </a:br>
            <a:r>
              <a:rPr lang="fr-FR" sz="1200" i="0" kern="1200" dirty="0">
                <a:solidFill>
                  <a:schemeClr val="tx1"/>
                </a:solidFill>
                <a:effectLst/>
                <a:latin typeface="+mn-lt"/>
                <a:ea typeface="+mn-ea"/>
                <a:cs typeface="+mn-cs"/>
              </a:rPr>
              <a:t>8. préférer</a:t>
            </a:r>
            <a:endParaRPr lang="en-GB" sz="1200" i="0" kern="1200" dirty="0">
              <a:solidFill>
                <a:schemeClr val="tx1"/>
              </a:solidFill>
              <a:effectLst/>
              <a:latin typeface="+mn-lt"/>
              <a:ea typeface="+mn-ea"/>
              <a:cs typeface="+mn-cs"/>
            </a:endParaRP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and cognates (1 is the most frequent word in French): </a:t>
            </a:r>
            <a:br>
              <a:rPr lang="en-GB" baseline="0" dirty="0"/>
            </a:br>
            <a:r>
              <a:rPr lang="en-GB" baseline="0" dirty="0" err="1"/>
              <a:t>université</a:t>
            </a:r>
            <a:r>
              <a:rPr lang="en-GB" baseline="0" dirty="0"/>
              <a:t> [1192]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41740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3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idea that learning other languages opens the door to new friendships, and that a few kind words go a long way; to revisit some previously-taught language from this term that fits our category of ‘friendship sentences’.  This is an idea we will return to now and then during the course.</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Click to present the information on the slide.</a:t>
            </a:r>
          </a:p>
          <a:p>
            <a:pPr marL="229320" indent="-228600">
              <a:lnSpc>
                <a:spcPct val="100000"/>
              </a:lnSpc>
              <a:buAutoNum type="arabicPeriod"/>
            </a:pPr>
            <a:r>
              <a:rPr lang="en-GB" sz="1200" b="0" strike="noStrike" spc="-1" dirty="0">
                <a:solidFill>
                  <a:srgbClr val="000000"/>
                </a:solidFill>
                <a:latin typeface="Calibri"/>
              </a:rPr>
              <a:t>Elicit the French from pupils for the English greetings and friendly statements.</a:t>
            </a:r>
          </a:p>
          <a:p>
            <a:pPr marL="229320" indent="-228600">
              <a:lnSpc>
                <a:spcPct val="100000"/>
              </a:lnSpc>
              <a:buAutoNum type="arabicPeriod"/>
            </a:pPr>
            <a:r>
              <a:rPr lang="en-GB" sz="1200" b="0" strike="noStrike" spc="-1" dirty="0">
                <a:solidFill>
                  <a:srgbClr val="000000"/>
                </a:solidFill>
                <a:latin typeface="Calibri"/>
              </a:rPr>
              <a:t>Allow pupils a few moments to turn to those around them and greet them and say something kind about their work or about them themselves.</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Remind pupils that we all need to hear kind words every day, in whatever language!</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339864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5 minutes (two slides)</a:t>
            </a:r>
            <a:br>
              <a:rPr lang="en-GB" b="1" dirty="0"/>
            </a:br>
            <a:br>
              <a:rPr lang="en-GB" b="1" dirty="0"/>
            </a:br>
            <a:r>
              <a:rPr lang="en-GB" b="1" dirty="0"/>
              <a:t>Aim: </a:t>
            </a:r>
            <a:r>
              <a:rPr lang="en-GB" b="0" dirty="0"/>
              <a:t>to introduce three of the new words for this week.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baseline="0" dirty="0"/>
            </a:br>
            <a:r>
              <a:rPr lang="en-GB" b="0" baseline="0" dirty="0"/>
              <a:t>1. Click to present and say the words.</a:t>
            </a:r>
            <a:br>
              <a:rPr lang="en-GB" b="0" baseline="0" dirty="0"/>
            </a:br>
            <a:r>
              <a:rPr lang="en-GB" b="0" baseline="0" dirty="0"/>
              <a:t>2. Pupils repeat.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Click to reveal the callouts about the two forms (formal and informal) of please.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a:t>
            </a:r>
            <a:r>
              <a:rPr lang="en-GB" b="0" baseline="0" dirty="0"/>
              <a:t>: </a:t>
            </a:r>
            <a:r>
              <a:rPr lang="en-GB" sz="1800" b="0" baseline="0" dirty="0">
                <a:effectLst/>
                <a:latin typeface="Calibri" panose="020F0502020204030204" pitchFamily="34" charset="0"/>
                <a:ea typeface="DengXian" panose="02010600030101010101" pitchFamily="2" charset="-122"/>
              </a:rPr>
              <a:t>We follow here the </a:t>
            </a:r>
            <a:r>
              <a:rPr lang="en-GB" sz="1800" dirty="0">
                <a:effectLst/>
                <a:latin typeface="Calibri" panose="020F0502020204030204" pitchFamily="34" charset="0"/>
                <a:ea typeface="DengXian" panose="02010600030101010101" pitchFamily="2" charset="-122"/>
              </a:rPr>
              <a:t>latest recommendations from the Académie </a:t>
            </a:r>
            <a:r>
              <a:rPr lang="en-GB" sz="1800" dirty="0" err="1">
                <a:effectLst/>
                <a:latin typeface="Calibri" panose="020F0502020204030204" pitchFamily="34" charset="0"/>
                <a:ea typeface="DengXian" panose="02010600030101010101" pitchFamily="2" charset="-122"/>
              </a:rPr>
              <a:t>francaise</a:t>
            </a:r>
            <a:r>
              <a:rPr lang="en-GB" sz="1800" dirty="0">
                <a:effectLst/>
                <a:latin typeface="Calibri" panose="020F0502020204030204" pitchFamily="34" charset="0"/>
                <a:ea typeface="DengXian" panose="02010600030101010101" pitchFamily="2" charset="-122"/>
              </a:rPr>
              <a:t> regarding the omission of </a:t>
            </a:r>
            <a:r>
              <a:rPr lang="en-GB" sz="1800" dirty="0" err="1">
                <a:effectLst/>
                <a:latin typeface="Calibri" panose="020F0502020204030204" pitchFamily="34" charset="0"/>
                <a:ea typeface="DengXian" panose="02010600030101010101" pitchFamily="2" charset="-122"/>
              </a:rPr>
              <a:t>circumflexe</a:t>
            </a:r>
            <a:r>
              <a:rPr lang="en-GB" sz="1800" dirty="0">
                <a:effectLst/>
                <a:latin typeface="Calibri" panose="020F0502020204030204" pitchFamily="34" charset="0"/>
                <a:ea typeface="DengXian" panose="02010600030101010101" pitchFamily="2" charset="-122"/>
              </a:rPr>
              <a:t> accents on u and </a:t>
            </a:r>
            <a:r>
              <a:rPr lang="en-GB" sz="1800" dirty="0" err="1">
                <a:effectLst/>
                <a:latin typeface="Calibri" panose="020F0502020204030204" pitchFamily="34" charset="0"/>
                <a:ea typeface="DengXian" panose="02010600030101010101" pitchFamily="2" charset="-122"/>
              </a:rPr>
              <a:t>i</a:t>
            </a:r>
            <a:r>
              <a:rPr lang="en-GB" sz="1800" dirty="0">
                <a:effectLst/>
                <a:latin typeface="Calibri" panose="020F0502020204030204" pitchFamily="34" charset="0"/>
                <a:ea typeface="DengXian" panose="02010600030101010101" pitchFamily="2" charset="-122"/>
              </a:rPr>
              <a:t>, hence </a:t>
            </a:r>
            <a:r>
              <a:rPr kumimoji="0" lang="en-GB" sz="1200" b="1" i="0" u="none" strike="noStrike" kern="1200" cap="none" spc="0" normalizeH="0" baseline="0" noProof="0" dirty="0" err="1">
                <a:ln>
                  <a:noFill/>
                </a:ln>
                <a:solidFill>
                  <a:srgbClr val="002060"/>
                </a:solidFill>
                <a:effectLst/>
                <a:uLnTx/>
                <a:uFillTx/>
                <a:latin typeface="Century Gothic" panose="020B0502020202020204" pitchFamily="34" charset="0"/>
              </a:rPr>
              <a:t>s’il</a:t>
            </a:r>
            <a:r>
              <a:rPr kumimoji="0" lang="en-GB" sz="12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1200" b="1" i="0" u="none" strike="noStrike" kern="1200" cap="none" spc="0" normalizeH="0" baseline="0" noProof="0" dirty="0" err="1">
                <a:ln>
                  <a:noFill/>
                </a:ln>
                <a:solidFill>
                  <a:srgbClr val="002060"/>
                </a:solidFill>
                <a:effectLst/>
                <a:uLnTx/>
                <a:uFillTx/>
                <a:latin typeface="Century Gothic" panose="020B0502020202020204" pitchFamily="34" charset="0"/>
              </a:rPr>
              <a:t>te</a:t>
            </a:r>
            <a:r>
              <a:rPr kumimoji="0" lang="en-GB" sz="1200" b="1" i="0" u="none" strike="noStrike" kern="1200" cap="none" spc="0" normalizeH="0" baseline="0" noProof="0" dirty="0">
                <a:ln>
                  <a:noFill/>
                </a:ln>
                <a:solidFill>
                  <a:srgbClr val="002060"/>
                </a:solidFill>
                <a:effectLst/>
                <a:uLnTx/>
                <a:uFillTx/>
                <a:latin typeface="Century Gothic" panose="020B0502020202020204" pitchFamily="34" charset="0"/>
              </a:rPr>
              <a:t> plait </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and not</a:t>
            </a:r>
            <a:r>
              <a:rPr kumimoji="0" lang="en-GB" sz="12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1200" b="1" i="0" u="none" strike="noStrike" kern="1200" cap="none" spc="0" normalizeH="0" baseline="0" noProof="0" dirty="0" err="1">
                <a:ln>
                  <a:noFill/>
                </a:ln>
                <a:solidFill>
                  <a:srgbClr val="002060"/>
                </a:solidFill>
                <a:effectLst/>
                <a:uLnTx/>
                <a:uFillTx/>
                <a:latin typeface="Century Gothic" panose="020B0502020202020204" pitchFamily="34" charset="0"/>
              </a:rPr>
              <a:t>s’il</a:t>
            </a:r>
            <a:r>
              <a:rPr kumimoji="0" lang="en-GB" sz="12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1200" b="1" i="0" u="none" strike="noStrike" kern="1200" cap="none" spc="0" normalizeH="0" baseline="0" noProof="0" dirty="0" err="1">
                <a:ln>
                  <a:noFill/>
                </a:ln>
                <a:solidFill>
                  <a:srgbClr val="002060"/>
                </a:solidFill>
                <a:effectLst/>
                <a:uLnTx/>
                <a:uFillTx/>
                <a:latin typeface="Century Gothic" panose="020B0502020202020204" pitchFamily="34" charset="0"/>
              </a:rPr>
              <a:t>te</a:t>
            </a:r>
            <a:r>
              <a:rPr kumimoji="0" lang="en-GB" sz="12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1200" b="1" i="0" u="none" strike="noStrike" kern="1200" cap="none" spc="0" normalizeH="0" baseline="0" noProof="0" dirty="0" err="1">
                <a:ln>
                  <a:noFill/>
                </a:ln>
                <a:solidFill>
                  <a:srgbClr val="002060"/>
                </a:solidFill>
                <a:effectLst/>
                <a:uLnTx/>
                <a:uFillTx/>
                <a:latin typeface="Century Gothic" panose="020B0502020202020204" pitchFamily="34" charset="0"/>
              </a:rPr>
              <a:t>plaît</a:t>
            </a:r>
            <a:r>
              <a:rPr kumimoji="0" lang="en-GB" sz="1200" b="1" i="0" u="none" strike="noStrike" kern="1200" cap="none" spc="0" normalizeH="0" baseline="0" noProof="0" dirty="0">
                <a:ln>
                  <a:noFill/>
                </a:ln>
                <a:solidFill>
                  <a:srgbClr val="002060"/>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002060"/>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359714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production of the two phrases for please.</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Introduction to writing please in French – pupils practise by writing on their sleeve with their finger.</a:t>
            </a:r>
          </a:p>
          <a:p>
            <a:pPr marL="229320" indent="-228600">
              <a:lnSpc>
                <a:spcPct val="100000"/>
              </a:lnSpc>
              <a:buAutoNum type="arabicPeriod"/>
            </a:pPr>
            <a:r>
              <a:rPr lang="en-GB" sz="1200" b="0" strike="noStrike" spc="-1" dirty="0">
                <a:solidFill>
                  <a:srgbClr val="000000"/>
                </a:solidFill>
                <a:latin typeface="Calibri"/>
              </a:rPr>
              <a:t>Click through the animations. </a:t>
            </a:r>
          </a:p>
          <a:p>
            <a:pPr marL="229320" indent="-228600">
              <a:lnSpc>
                <a:spcPct val="100000"/>
              </a:lnSpc>
              <a:buAutoNum type="arabicPeriod"/>
            </a:pPr>
            <a:r>
              <a:rPr lang="en-GB" sz="1200" b="0" strike="noStrike" spc="-1" dirty="0">
                <a:solidFill>
                  <a:srgbClr val="000000"/>
                </a:solidFill>
                <a:latin typeface="Calibri"/>
              </a:rPr>
              <a:t>Click on the phrase to bring up the sound, if you wish. </a:t>
            </a:r>
          </a:p>
          <a:p>
            <a:pPr marL="229320" indent="-228600">
              <a:lnSpc>
                <a:spcPct val="100000"/>
              </a:lnSpc>
              <a:buAutoNum type="arabicPeriod"/>
            </a:pPr>
            <a:r>
              <a:rPr lang="en-GB" sz="1200" b="0" strike="noStrike" spc="-1" dirty="0">
                <a:solidFill>
                  <a:srgbClr val="000000"/>
                </a:solidFill>
                <a:latin typeface="Calibri"/>
              </a:rPr>
              <a:t>Help pupils break down the words into syllables as they write on their sleeves. Pupils should look down to write and look up to check.</a:t>
            </a:r>
          </a:p>
          <a:p>
            <a:pPr marL="229320" indent="-228600">
              <a:lnSpc>
                <a:spcPct val="100000"/>
              </a:lnSpc>
              <a:buAutoNum type="arabicPeriod"/>
            </a:pPr>
            <a:r>
              <a:rPr lang="en-GB" sz="1200" b="0" strike="noStrike" spc="-1" dirty="0">
                <a:solidFill>
                  <a:srgbClr val="000000"/>
                </a:solidFill>
                <a:latin typeface="Calibri"/>
              </a:rPr>
              <a:t>Repeat a couple of times with each version.  </a:t>
            </a:r>
          </a:p>
          <a:p>
            <a:pPr marL="229320" indent="-228600">
              <a:lnSpc>
                <a:spcPct val="100000"/>
              </a:lnSpc>
              <a:buAutoNum type="arabicPeriod"/>
            </a:pPr>
            <a:r>
              <a:rPr lang="en-GB" sz="1200" b="0" strike="noStrike" spc="-1" dirty="0">
                <a:solidFill>
                  <a:srgbClr val="000000"/>
                </a:solidFill>
                <a:latin typeface="Calibri"/>
              </a:rPr>
              <a:t>Some pupils will challenge themselves to write the whole phrase at this point.</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131755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50638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045259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698139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6440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3240447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756586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6528535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0491969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7397182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6099952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661589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6422920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6436617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29918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2996741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4634336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5086649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470257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1335678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103547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580200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669340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1257142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22490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09/04/2023</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498998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09/04/2023</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6102103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09/04/2023</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8641244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09/04/2023</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5390366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4948465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318291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9508094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779736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702316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012763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000282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36835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09/04/2023</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5775451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09/04/2023</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4291274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09/04/2023</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371086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09/04/2023</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437951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32381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8094496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6048768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867954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340728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8939520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8758487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676050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9777207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6520748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462103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0505004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730544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142034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19141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r>
              <a:rPr lang="en-US"/>
              <a:t>Click icon to add picture</a:t>
            </a:r>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6616975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711616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jp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2075970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316647310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9346148"/>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6920797"/>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379117843"/>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38.gif"/><Relationship Id="rId3" Type="http://schemas.openxmlformats.org/officeDocument/2006/relationships/image" Target="../media/image32.png"/><Relationship Id="rId7"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40.gif"/><Relationship Id="rId5" Type="http://schemas.openxmlformats.org/officeDocument/2006/relationships/image" Target="../media/image18.sv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audio" Target="../media/audio17.wav"/><Relationship Id="rId13" Type="http://schemas.openxmlformats.org/officeDocument/2006/relationships/image" Target="../media/image17.png"/><Relationship Id="rId18" Type="http://schemas.openxmlformats.org/officeDocument/2006/relationships/image" Target="../media/image29.png"/><Relationship Id="rId3" Type="http://schemas.openxmlformats.org/officeDocument/2006/relationships/audio" Target="../media/audio12.wav"/><Relationship Id="rId21" Type="http://schemas.openxmlformats.org/officeDocument/2006/relationships/image" Target="../media/image49.gif"/><Relationship Id="rId7" Type="http://schemas.openxmlformats.org/officeDocument/2006/relationships/audio" Target="../media/audio16.wav"/><Relationship Id="rId12" Type="http://schemas.openxmlformats.org/officeDocument/2006/relationships/image" Target="../media/image44.gif"/><Relationship Id="rId17" Type="http://schemas.openxmlformats.org/officeDocument/2006/relationships/image" Target="../media/image46.png"/><Relationship Id="rId2" Type="http://schemas.openxmlformats.org/officeDocument/2006/relationships/notesSlide" Target="../notesSlides/notesSlide13.xml"/><Relationship Id="rId16" Type="http://schemas.openxmlformats.org/officeDocument/2006/relationships/image" Target="../media/image45.png"/><Relationship Id="rId20" Type="http://schemas.openxmlformats.org/officeDocument/2006/relationships/image" Target="../media/image48.png"/><Relationship Id="rId1" Type="http://schemas.openxmlformats.org/officeDocument/2006/relationships/slideLayout" Target="../slideLayouts/slideLayout16.xml"/><Relationship Id="rId6" Type="http://schemas.openxmlformats.org/officeDocument/2006/relationships/audio" Target="../media/audio15.wav"/><Relationship Id="rId11" Type="http://schemas.openxmlformats.org/officeDocument/2006/relationships/image" Target="../media/image43.gif"/><Relationship Id="rId5" Type="http://schemas.openxmlformats.org/officeDocument/2006/relationships/audio" Target="../media/audio14.wav"/><Relationship Id="rId15" Type="http://schemas.openxmlformats.org/officeDocument/2006/relationships/audio" Target="../media/audio18.wav"/><Relationship Id="rId10" Type="http://schemas.openxmlformats.org/officeDocument/2006/relationships/image" Target="../media/image42.png"/><Relationship Id="rId19" Type="http://schemas.openxmlformats.org/officeDocument/2006/relationships/image" Target="../media/image47.png"/><Relationship Id="rId4" Type="http://schemas.openxmlformats.org/officeDocument/2006/relationships/audio" Target="../media/audio13.wav"/><Relationship Id="rId9" Type="http://schemas.openxmlformats.org/officeDocument/2006/relationships/image" Target="../media/image41.png"/><Relationship Id="rId14" Type="http://schemas.openxmlformats.org/officeDocument/2006/relationships/image" Target="../media/image18.sv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gif"/></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3.xml"/><Relationship Id="rId7" Type="http://schemas.openxmlformats.org/officeDocument/2006/relationships/audio" Target="../media/audio2.wav"/><Relationship Id="rId2" Type="http://schemas.openxmlformats.org/officeDocument/2006/relationships/video" Target="../media/media1.mkv"/><Relationship Id="rId1" Type="http://schemas.microsoft.com/office/2007/relationships/media" Target="../media/media1.mkv"/><Relationship Id="rId6" Type="http://schemas.openxmlformats.org/officeDocument/2006/relationships/audio" Target="../media/audio1.wav"/><Relationship Id="rId5" Type="http://schemas.openxmlformats.org/officeDocument/2006/relationships/image" Target="../media/image4.png"/><Relationship Id="rId4" Type="http://schemas.openxmlformats.org/officeDocument/2006/relationships/notesSlide" Target="../notesSlides/notesSlide4.xml"/><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audio" Target="../media/audio5.wav"/><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1.wav"/><Relationship Id="rId9" Type="http://schemas.openxmlformats.org/officeDocument/2006/relationships/audio" Target="../media/audio6.wav"/></Relationships>
</file>

<file path=ppt/slides/_rels/slide6.xml.rels><?xml version="1.0" encoding="UTF-8" standalone="yes"?>
<Relationships xmlns="http://schemas.openxmlformats.org/package/2006/relationships"><Relationship Id="rId8" Type="http://schemas.openxmlformats.org/officeDocument/2006/relationships/audio" Target="../media/audio9.wav"/><Relationship Id="rId13" Type="http://schemas.openxmlformats.org/officeDocument/2006/relationships/image" Target="../media/image18.svg"/><Relationship Id="rId3" Type="http://schemas.openxmlformats.org/officeDocument/2006/relationships/image" Target="../media/image4.png"/><Relationship Id="rId7" Type="http://schemas.openxmlformats.org/officeDocument/2006/relationships/audio" Target="../media/audio8.wav"/><Relationship Id="rId12"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audio" Target="../media/audio7.wav"/><Relationship Id="rId11" Type="http://schemas.openxmlformats.org/officeDocument/2006/relationships/image" Target="../media/image16.gif"/><Relationship Id="rId5" Type="http://schemas.openxmlformats.org/officeDocument/2006/relationships/image" Target="../media/image15.gif"/><Relationship Id="rId10" Type="http://schemas.openxmlformats.org/officeDocument/2006/relationships/audio" Target="../media/audio11.wav"/><Relationship Id="rId4" Type="http://schemas.openxmlformats.org/officeDocument/2006/relationships/image" Target="../media/image14.gif"/><Relationship Id="rId9" Type="http://schemas.openxmlformats.org/officeDocument/2006/relationships/audio" Target="../media/audio10.wav"/></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50.xml"/><Relationship Id="rId6" Type="http://schemas.openxmlformats.org/officeDocument/2006/relationships/image" Target="../media/image3.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6.gif"/><Relationship Id="rId3" Type="http://schemas.openxmlformats.org/officeDocument/2006/relationships/image" Target="../media/image9.png"/><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24.png"/><Relationship Id="rId5" Type="http://schemas.openxmlformats.org/officeDocument/2006/relationships/image" Target="../media/image23.gif"/><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ustomShape 1"/>
          <p:cNvSpPr/>
          <p:nvPr/>
        </p:nvSpPr>
        <p:spPr>
          <a:xfrm>
            <a:off x="0" y="-7314"/>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0000"/>
                </a:solidFill>
                <a:effectLst/>
                <a:uLnTx/>
                <a:uFillTx/>
                <a:latin typeface="Modern Love" panose="04090805081005020601" pitchFamily="82" charset="0"/>
                <a:ea typeface="+mn-ea"/>
                <a:cs typeface="Arial"/>
                <a:sym typeface="Arial"/>
              </a:rPr>
              <a:t>rouge</a:t>
            </a:r>
            <a:endParaRPr kumimoji="0" lang="en-GB" sz="1400" b="0" i="0" u="none" strike="noStrike" kern="0" cap="none" spc="0" normalizeH="0" baseline="0" noProof="0" dirty="0">
              <a:ln>
                <a:noFill/>
              </a:ln>
              <a:solidFill>
                <a:srgbClr val="FF0000"/>
              </a:solidFill>
              <a:effectLst/>
              <a:uLnTx/>
              <a:uFillTx/>
              <a:latin typeface="Modern Love" panose="04090805081005020601" pitchFamily="82" charset="0"/>
              <a:ea typeface="+mn-ea"/>
              <a:cs typeface="Arial"/>
              <a:sym typeface="Arial"/>
            </a:endParaRPr>
          </a:p>
        </p:txBody>
      </p:sp>
      <p:pic>
        <p:nvPicPr>
          <p:cNvPr id="12" name="Picture 11" descr="A picture containing text, electronics, computer, display&#10;&#10;Description automatically generated">
            <a:extLst>
              <a:ext uri="{FF2B5EF4-FFF2-40B4-BE49-F238E27FC236}">
                <a16:creationId xmlns:a16="http://schemas.microsoft.com/office/drawing/2014/main" id="{9E6F2143-2D08-4F52-8FAE-C0BD51AD3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0" y="106103"/>
            <a:ext cx="4350240" cy="1144800"/>
          </a:xfrm>
        </p:spPr>
        <p:txBody>
          <a:bodyPr>
            <a:noAutofit/>
          </a:bodyPr>
          <a:lstStyle/>
          <a:p>
            <a:pPr algn="ctr"/>
            <a:r>
              <a:rPr lang="en-GB" sz="3200" b="1" spc="-1" dirty="0">
                <a:solidFill>
                  <a:schemeClr val="bg1"/>
                </a:solidFill>
                <a:latin typeface="Century Gothic" panose="020B0502020202020204" pitchFamily="34" charset="0"/>
                <a:ea typeface="Century Gothic"/>
              </a:rPr>
              <a:t>Describing things and people</a:t>
            </a:r>
            <a:endParaRPr lang="en-GB" sz="3200" dirty="0"/>
          </a:p>
        </p:txBody>
      </p:sp>
      <p:sp>
        <p:nvSpPr>
          <p:cNvPr id="7" name="CustomShape 3">
            <a:extLst>
              <a:ext uri="{FF2B5EF4-FFF2-40B4-BE49-F238E27FC236}">
                <a16:creationId xmlns:a16="http://schemas.microsoft.com/office/drawing/2014/main" id="{527D8509-23D0-4DD8-9B33-4BAB0429369D}"/>
              </a:ext>
            </a:extLst>
          </p:cNvPr>
          <p:cNvSpPr/>
          <p:nvPr/>
        </p:nvSpPr>
        <p:spPr>
          <a:xfrm>
            <a:off x="0" y="4734448"/>
            <a:ext cx="4571280" cy="28116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FFFFFF"/>
              </a:buClr>
              <a:buSzPts val="2800"/>
              <a:buFont typeface="Arial"/>
              <a:buNone/>
              <a:tabLst/>
              <a:defRPr/>
            </a:pPr>
            <a:endParaRPr kumimoji="0" lang="en-GB" sz="2800" b="0" i="0" u="none" strike="noStrike" kern="0" cap="none" spc="0" normalizeH="0" baseline="0" noProof="0" dirty="0">
              <a:ln>
                <a:noFill/>
              </a:ln>
              <a:solidFill>
                <a:srgbClr val="FFFFFF"/>
              </a:solidFill>
              <a:effectLst/>
              <a:uLnTx/>
              <a:uFillTx/>
              <a:latin typeface="Calibri"/>
              <a:ea typeface="Calibri"/>
              <a:cs typeface="Calibri"/>
              <a:sym typeface="Calibri"/>
            </a:endParaRPr>
          </a:p>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fr-FR" sz="2800" b="1" spc="-1" dirty="0">
                <a:solidFill>
                  <a:srgbClr val="FFFFFF"/>
                </a:solidFill>
                <a:latin typeface="Century Gothic" panose="020B0502020202020204" pitchFamily="34" charset="0"/>
                <a:ea typeface="Century Gothic"/>
                <a:sym typeface="Arial"/>
              </a:rPr>
              <a:t>plural definite article ‘les’</a:t>
            </a:r>
          </a:p>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28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sym typeface="Arial"/>
              </a:rPr>
              <a:t>SSC [r]</a:t>
            </a:r>
          </a:p>
        </p:txBody>
      </p:sp>
      <p:pic>
        <p:nvPicPr>
          <p:cNvPr id="8" name="Picture 7" descr="Icon&#10;&#10;Description automatically generated with low confidence">
            <a:extLst>
              <a:ext uri="{FF2B5EF4-FFF2-40B4-BE49-F238E27FC236}">
                <a16:creationId xmlns:a16="http://schemas.microsoft.com/office/drawing/2014/main" id="{AF0B6431-412F-43D2-AF30-F413533B65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45792"/>
            <a:ext cx="3661157" cy="3570898"/>
          </a:xfrm>
          <a:prstGeom prst="rect">
            <a:avLst/>
          </a:prstGeom>
        </p:spPr>
      </p:pic>
      <p:sp>
        <p:nvSpPr>
          <p:cNvPr id="9" name="Title 1">
            <a:extLst>
              <a:ext uri="{FF2B5EF4-FFF2-40B4-BE49-F238E27FC236}">
                <a16:creationId xmlns:a16="http://schemas.microsoft.com/office/drawing/2014/main" id="{259E74F3-6FCC-4801-B49F-80F488BEF35F}"/>
              </a:ext>
            </a:extLst>
          </p:cNvPr>
          <p:cNvSpPr txBox="1">
            <a:spLocks/>
          </p:cNvSpPr>
          <p:nvPr/>
        </p:nvSpPr>
        <p:spPr>
          <a:xfrm rot="20567045">
            <a:off x="688671" y="3379108"/>
            <a:ext cx="4350240" cy="11448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eaLnBrk="1" hangingPunct="1">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3200" b="1" kern="0" spc="-1" dirty="0">
                <a:solidFill>
                  <a:schemeClr val="bg1"/>
                </a:solidFill>
                <a:latin typeface="Century Gothic" panose="020B0502020202020204" pitchFamily="34" charset="0"/>
                <a:ea typeface="Century Gothic"/>
              </a:rPr>
              <a:t>friendship</a:t>
            </a:r>
            <a:endParaRPr lang="en-GB" sz="3200" kern="0" dirty="0"/>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721400" y="111744"/>
            <a:ext cx="1329840" cy="13316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149365" y="69569"/>
            <a:ext cx="10449362" cy="523220"/>
          </a:xfrm>
        </p:spPr>
        <p:txBody>
          <a:bodyPr anchor="t"/>
          <a:lstStyle/>
          <a:p>
            <a:r>
              <a:rPr lang="en-GB" sz="3600" b="1" spc="-1" dirty="0">
                <a:solidFill>
                  <a:srgbClr val="1E4E79"/>
                </a:solidFill>
                <a:latin typeface="Century Gothic" panose="020B0502020202020204" pitchFamily="34" charset="0"/>
                <a:ea typeface="Century Gothic"/>
              </a:rPr>
              <a:t>Les</a:t>
            </a:r>
            <a:endParaRPr lang="en-GB" sz="3600" i="1" dirty="0"/>
          </a:p>
        </p:txBody>
      </p:sp>
      <p:sp>
        <p:nvSpPr>
          <p:cNvPr id="43" name="Rectangle 42">
            <a:extLst>
              <a:ext uri="{FF2B5EF4-FFF2-40B4-BE49-F238E27FC236}">
                <a16:creationId xmlns:a16="http://schemas.microsoft.com/office/drawing/2014/main" id="{4143ABAD-B43C-45A4-8275-5E66FBB7CD67}"/>
              </a:ext>
            </a:extLst>
          </p:cNvPr>
          <p:cNvSpPr/>
          <p:nvPr/>
        </p:nvSpPr>
        <p:spPr>
          <a:xfrm>
            <a:off x="149365" y="656711"/>
            <a:ext cx="1044936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We usually add –s to nouns in French, to talk about more than one:</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92" name="Google Shape;183;p8">
            <a:extLst>
              <a:ext uri="{FF2B5EF4-FFF2-40B4-BE49-F238E27FC236}">
                <a16:creationId xmlns:a16="http://schemas.microsoft.com/office/drawing/2014/main" id="{7D591CE0-294E-4A90-81DC-38CBE3377757}"/>
              </a:ext>
            </a:extLst>
          </p:cNvPr>
          <p:cNvPicPr preferRelativeResize="0"/>
          <p:nvPr/>
        </p:nvPicPr>
        <p:blipFill rotWithShape="1">
          <a:blip r:embed="rId4">
            <a:alphaModFix/>
          </a:blip>
          <a:srcRect/>
          <a:stretch/>
        </p:blipFill>
        <p:spPr>
          <a:xfrm>
            <a:off x="236748" y="2073381"/>
            <a:ext cx="369037" cy="416098"/>
          </a:xfrm>
          <a:prstGeom prst="rect">
            <a:avLst/>
          </a:prstGeom>
          <a:noFill/>
          <a:ln>
            <a:noFill/>
          </a:ln>
        </p:spPr>
      </p:pic>
      <p:sp>
        <p:nvSpPr>
          <p:cNvPr id="93" name="TextBox 92">
            <a:extLst>
              <a:ext uri="{FF2B5EF4-FFF2-40B4-BE49-F238E27FC236}">
                <a16:creationId xmlns:a16="http://schemas.microsoft.com/office/drawing/2014/main" id="{85F0BB52-E948-47BD-A3B3-CB5225A59247}"/>
              </a:ext>
            </a:extLst>
          </p:cNvPr>
          <p:cNvSpPr txBox="1"/>
          <p:nvPr/>
        </p:nvSpPr>
        <p:spPr>
          <a:xfrm>
            <a:off x="574766" y="1602859"/>
            <a:ext cx="377382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Il y a deux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vélos</a:t>
            </a: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a:t>
            </a:r>
          </a:p>
        </p:txBody>
      </p:sp>
      <p:sp>
        <p:nvSpPr>
          <p:cNvPr id="94" name="TextBox 93">
            <a:extLst>
              <a:ext uri="{FF2B5EF4-FFF2-40B4-BE49-F238E27FC236}">
                <a16:creationId xmlns:a16="http://schemas.microsoft.com/office/drawing/2014/main" id="{1BE15A16-69F6-41F8-A7F8-25419188FB80}"/>
              </a:ext>
            </a:extLst>
          </p:cNvPr>
          <p:cNvSpPr txBox="1"/>
          <p:nvPr/>
        </p:nvSpPr>
        <p:spPr>
          <a:xfrm>
            <a:off x="570857" y="2050361"/>
            <a:ext cx="4509731"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There are two bikes.</a:t>
            </a:r>
          </a:p>
        </p:txBody>
      </p:sp>
      <p:sp>
        <p:nvSpPr>
          <p:cNvPr id="95" name="TextBox 94">
            <a:extLst>
              <a:ext uri="{FF2B5EF4-FFF2-40B4-BE49-F238E27FC236}">
                <a16:creationId xmlns:a16="http://schemas.microsoft.com/office/drawing/2014/main" id="{C730CD59-AC10-4855-A979-DC859D8C0D26}"/>
              </a:ext>
            </a:extLst>
          </p:cNvPr>
          <p:cNvSpPr txBox="1"/>
          <p:nvPr/>
        </p:nvSpPr>
        <p:spPr>
          <a:xfrm>
            <a:off x="5350265" y="1561761"/>
            <a:ext cx="389966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Il y a quatre</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 voitures.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96" name="Google Shape;183;p8">
            <a:extLst>
              <a:ext uri="{FF2B5EF4-FFF2-40B4-BE49-F238E27FC236}">
                <a16:creationId xmlns:a16="http://schemas.microsoft.com/office/drawing/2014/main" id="{5AA1761A-EC47-4AC3-A6BD-74DA0E71BE2D}"/>
              </a:ext>
            </a:extLst>
          </p:cNvPr>
          <p:cNvPicPr preferRelativeResize="0"/>
          <p:nvPr/>
        </p:nvPicPr>
        <p:blipFill rotWithShape="1">
          <a:blip r:embed="rId4">
            <a:alphaModFix/>
          </a:blip>
          <a:srcRect/>
          <a:stretch/>
        </p:blipFill>
        <p:spPr>
          <a:xfrm>
            <a:off x="4899809" y="2029302"/>
            <a:ext cx="369037" cy="416098"/>
          </a:xfrm>
          <a:prstGeom prst="rect">
            <a:avLst/>
          </a:prstGeom>
          <a:noFill/>
          <a:ln>
            <a:noFill/>
          </a:ln>
        </p:spPr>
      </p:pic>
      <p:sp>
        <p:nvSpPr>
          <p:cNvPr id="97" name="TextBox 96">
            <a:extLst>
              <a:ext uri="{FF2B5EF4-FFF2-40B4-BE49-F238E27FC236}">
                <a16:creationId xmlns:a16="http://schemas.microsoft.com/office/drawing/2014/main" id="{9A183BE1-B3FF-44E2-966C-A09E3413ABD0}"/>
              </a:ext>
            </a:extLst>
          </p:cNvPr>
          <p:cNvSpPr txBox="1"/>
          <p:nvPr/>
        </p:nvSpPr>
        <p:spPr>
          <a:xfrm>
            <a:off x="5393578" y="2035924"/>
            <a:ext cx="389966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There are four cars.</a:t>
            </a:r>
          </a:p>
        </p:txBody>
      </p:sp>
      <p:sp>
        <p:nvSpPr>
          <p:cNvPr id="14" name="Rectangle 13">
            <a:extLst>
              <a:ext uri="{FF2B5EF4-FFF2-40B4-BE49-F238E27FC236}">
                <a16:creationId xmlns:a16="http://schemas.microsoft.com/office/drawing/2014/main" id="{6FAFBE2E-A3C2-46CC-8FEC-5DA2C7621122}"/>
              </a:ext>
            </a:extLst>
          </p:cNvPr>
          <p:cNvSpPr/>
          <p:nvPr/>
        </p:nvSpPr>
        <p:spPr>
          <a:xfrm>
            <a:off x="236748" y="3135111"/>
            <a:ext cx="1181449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We know the word ‘</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rPr>
              <a:t>des</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 means some for both masculine</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rPr>
              <a:t> and feminine nouns:</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5" name="TextBox 14">
            <a:extLst>
              <a:ext uri="{FF2B5EF4-FFF2-40B4-BE49-F238E27FC236}">
                <a16:creationId xmlns:a16="http://schemas.microsoft.com/office/drawing/2014/main" id="{9A58D45C-15DB-41C8-AF7D-F482C9596537}"/>
              </a:ext>
            </a:extLst>
          </p:cNvPr>
          <p:cNvSpPr txBox="1"/>
          <p:nvPr/>
        </p:nvSpPr>
        <p:spPr>
          <a:xfrm>
            <a:off x="570857" y="3660698"/>
            <a:ext cx="377382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Voici</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des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vélos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endParaRPr>
          </a:p>
        </p:txBody>
      </p:sp>
      <p:sp>
        <p:nvSpPr>
          <p:cNvPr id="16" name="TextBox 15">
            <a:extLst>
              <a:ext uri="{FF2B5EF4-FFF2-40B4-BE49-F238E27FC236}">
                <a16:creationId xmlns:a16="http://schemas.microsoft.com/office/drawing/2014/main" id="{CA57F09D-04B2-4735-B510-6C90536AEAA7}"/>
              </a:ext>
            </a:extLst>
          </p:cNvPr>
          <p:cNvSpPr txBox="1"/>
          <p:nvPr/>
        </p:nvSpPr>
        <p:spPr>
          <a:xfrm>
            <a:off x="5456498" y="3656366"/>
            <a:ext cx="377382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Voici</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des voitures.</a:t>
            </a:r>
            <a:endPar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endParaRPr>
          </a:p>
        </p:txBody>
      </p:sp>
      <p:sp>
        <p:nvSpPr>
          <p:cNvPr id="17" name="Rectangle 16">
            <a:extLst>
              <a:ext uri="{FF2B5EF4-FFF2-40B4-BE49-F238E27FC236}">
                <a16:creationId xmlns:a16="http://schemas.microsoft.com/office/drawing/2014/main" id="{E6F3C0D4-D21F-43CA-8056-5AA50C33ED9D}"/>
              </a:ext>
            </a:extLst>
          </p:cNvPr>
          <p:cNvSpPr/>
          <p:nvPr/>
        </p:nvSpPr>
        <p:spPr>
          <a:xfrm>
            <a:off x="377508" y="4644444"/>
            <a:ext cx="11814492"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The plural word for ‘the’ is ‘</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rPr>
              <a:t>les</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  </a:t>
            </a:r>
            <a:b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b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It</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rPr>
              <a:t> is the same for both masculine and feminine nouns.</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8" name="TextBox 17">
            <a:extLst>
              <a:ext uri="{FF2B5EF4-FFF2-40B4-BE49-F238E27FC236}">
                <a16:creationId xmlns:a16="http://schemas.microsoft.com/office/drawing/2014/main" id="{4AF65E2A-B2DE-42A6-8F76-0A9888DAF758}"/>
              </a:ext>
            </a:extLst>
          </p:cNvPr>
          <p:cNvSpPr txBox="1"/>
          <p:nvPr/>
        </p:nvSpPr>
        <p:spPr>
          <a:xfrm>
            <a:off x="746545" y="5733209"/>
            <a:ext cx="377382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les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chiens</a:t>
            </a:r>
            <a:endPar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endParaRPr>
          </a:p>
        </p:txBody>
      </p:sp>
      <p:sp>
        <p:nvSpPr>
          <p:cNvPr id="19" name="TextBox 18">
            <a:extLst>
              <a:ext uri="{FF2B5EF4-FFF2-40B4-BE49-F238E27FC236}">
                <a16:creationId xmlns:a16="http://schemas.microsoft.com/office/drawing/2014/main" id="{7E6AF12F-5D6F-43D2-9B53-12BD5994BA71}"/>
              </a:ext>
            </a:extLst>
          </p:cNvPr>
          <p:cNvSpPr txBox="1"/>
          <p:nvPr/>
        </p:nvSpPr>
        <p:spPr>
          <a:xfrm>
            <a:off x="5712431" y="5739624"/>
            <a:ext cx="377382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les pommes</a:t>
            </a:r>
            <a:endPar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endParaRPr>
          </a:p>
        </p:txBody>
      </p:sp>
    </p:spTree>
    <p:extLst>
      <p:ext uri="{BB962C8B-B14F-4D97-AF65-F5344CB8AC3E}">
        <p14:creationId xmlns:p14="http://schemas.microsoft.com/office/powerpoint/2010/main" val="2729343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93" grpId="0"/>
      <p:bldP spid="94" grpId="0"/>
      <p:bldP spid="95" grpId="0"/>
      <p:bldP spid="97" grpId="0"/>
      <p:bldP spid="14" grpId="0"/>
      <p:bldP spid="15" grpId="0"/>
      <p:bldP spid="16" grpId="0"/>
      <p:bldP spid="17" grpId="0"/>
      <p:bldP spid="18"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721400" y="111744"/>
            <a:ext cx="1329840" cy="13316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149365" y="69569"/>
            <a:ext cx="10449362" cy="523220"/>
          </a:xfrm>
        </p:spPr>
        <p:txBody>
          <a:bodyPr anchor="t"/>
          <a:lstStyle/>
          <a:p>
            <a:r>
              <a:rPr lang="en-GB" sz="3600" b="1" spc="-1" dirty="0">
                <a:solidFill>
                  <a:srgbClr val="1E4E79"/>
                </a:solidFill>
                <a:latin typeface="Century Gothic" panose="020B0502020202020204" pitchFamily="34" charset="0"/>
                <a:ea typeface="Century Gothic"/>
              </a:rPr>
              <a:t>Les </a:t>
            </a:r>
            <a:r>
              <a:rPr lang="en-GB" sz="3600" spc="-1" dirty="0">
                <a:solidFill>
                  <a:srgbClr val="1E4E79"/>
                </a:solidFill>
                <a:latin typeface="Century Gothic" panose="020B0502020202020204" pitchFamily="34" charset="0"/>
                <a:ea typeface="Century Gothic"/>
              </a:rPr>
              <a:t>avec la liaison</a:t>
            </a:r>
            <a:endParaRPr lang="en-GB" sz="3600" i="1" dirty="0"/>
          </a:p>
        </p:txBody>
      </p:sp>
      <p:sp>
        <p:nvSpPr>
          <p:cNvPr id="43" name="Rectangle 42">
            <a:extLst>
              <a:ext uri="{FF2B5EF4-FFF2-40B4-BE49-F238E27FC236}">
                <a16:creationId xmlns:a16="http://schemas.microsoft.com/office/drawing/2014/main" id="{4143ABAD-B43C-45A4-8275-5E66FBB7CD67}"/>
              </a:ext>
            </a:extLst>
          </p:cNvPr>
          <p:cNvSpPr/>
          <p:nvPr/>
        </p:nvSpPr>
        <p:spPr>
          <a:xfrm>
            <a:off x="149365" y="656711"/>
            <a:ext cx="10449362"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Remember!</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rPr>
              <a:t> </a:t>
            </a:r>
            <a:r>
              <a:rPr lang="en-GB" sz="2400" spc="-1" dirty="0">
                <a:solidFill>
                  <a:srgbClr val="002060"/>
                </a:solidFill>
                <a:latin typeface="Century Gothic" panose="020B0502020202020204" pitchFamily="34" charset="0"/>
              </a:rPr>
              <a:t>Use </a:t>
            </a:r>
            <a:r>
              <a:rPr lang="en-GB" sz="2400" b="1" spc="-1" dirty="0">
                <a:solidFill>
                  <a:srgbClr val="002060"/>
                </a:solidFill>
                <a:latin typeface="Century Gothic" panose="020B0502020202020204" pitchFamily="34" charset="0"/>
              </a:rPr>
              <a:t>l’ </a:t>
            </a:r>
            <a:r>
              <a:rPr lang="en-GB" sz="2400" spc="-1" dirty="0">
                <a:solidFill>
                  <a:srgbClr val="002060"/>
                </a:solidFill>
                <a:latin typeface="Century Gothic" panose="020B0502020202020204" pitchFamily="34" charset="0"/>
              </a:rPr>
              <a:t>to mean ‘the’ for singular nouns that begin with a vowel or silent ‘h’:</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0" name="Rectangle 19">
            <a:extLst>
              <a:ext uri="{FF2B5EF4-FFF2-40B4-BE49-F238E27FC236}">
                <a16:creationId xmlns:a16="http://schemas.microsoft.com/office/drawing/2014/main" id="{3FA82625-64E7-46F0-8A06-065CE1D3664B}"/>
              </a:ext>
            </a:extLst>
          </p:cNvPr>
          <p:cNvSpPr/>
          <p:nvPr/>
        </p:nvSpPr>
        <p:spPr>
          <a:xfrm>
            <a:off x="188754" y="1689521"/>
            <a:ext cx="11814492" cy="830997"/>
          </a:xfrm>
          <a:prstGeom prst="rect">
            <a:avLst/>
          </a:prstGeom>
        </p:spPr>
        <p:txBody>
          <a:bodyPr wrap="square">
            <a:spAutoFit/>
          </a:bodyPr>
          <a:lstStyle/>
          <a:p>
            <a:pPr lvl="0">
              <a:defRPr/>
            </a:pPr>
            <a:r>
              <a:rPr lang="en-GB" sz="2400" dirty="0">
                <a:solidFill>
                  <a:srgbClr val="4472C4">
                    <a:lumMod val="50000"/>
                  </a:srgbClr>
                </a:solidFill>
                <a:latin typeface="Century Gothic" panose="020B0502020202020204" pitchFamily="34" charset="0"/>
              </a:rPr>
              <a:t>We make a liaison after ‘</a:t>
            </a:r>
            <a:r>
              <a:rPr lang="en-GB" sz="2400" b="1" dirty="0">
                <a:solidFill>
                  <a:srgbClr val="4472C4">
                    <a:lumMod val="50000"/>
                  </a:srgbClr>
                </a:solidFill>
                <a:latin typeface="Century Gothic" panose="020B0502020202020204" pitchFamily="34" charset="0"/>
              </a:rPr>
              <a:t>les</a:t>
            </a:r>
            <a:r>
              <a:rPr lang="en-GB" sz="2400" dirty="0">
                <a:solidFill>
                  <a:srgbClr val="4472C4">
                    <a:lumMod val="50000"/>
                  </a:srgbClr>
                </a:solidFill>
                <a:latin typeface="Century Gothic" panose="020B0502020202020204" pitchFamily="34" charset="0"/>
              </a:rPr>
              <a:t>’ with plural forms of nouns that begin with a vowel or silent ‘h’:</a:t>
            </a:r>
          </a:p>
        </p:txBody>
      </p:sp>
      <p:sp>
        <p:nvSpPr>
          <p:cNvPr id="21" name="TextBox 20">
            <a:extLst>
              <a:ext uri="{FF2B5EF4-FFF2-40B4-BE49-F238E27FC236}">
                <a16:creationId xmlns:a16="http://schemas.microsoft.com/office/drawing/2014/main" id="{7EE4922B-A693-4D93-AD39-B78E94BC644F}"/>
              </a:ext>
            </a:extLst>
          </p:cNvPr>
          <p:cNvSpPr txBox="1"/>
          <p:nvPr/>
        </p:nvSpPr>
        <p:spPr>
          <a:xfrm>
            <a:off x="6096000" y="2765949"/>
            <a:ext cx="377382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les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uniformes</a:t>
            </a:r>
            <a:endPar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endParaRPr>
          </a:p>
        </p:txBody>
      </p:sp>
      <p:sp>
        <p:nvSpPr>
          <p:cNvPr id="22" name="TextBox 21">
            <a:extLst>
              <a:ext uri="{FF2B5EF4-FFF2-40B4-BE49-F238E27FC236}">
                <a16:creationId xmlns:a16="http://schemas.microsoft.com/office/drawing/2014/main" id="{E9B3C842-4C19-4092-9F7F-A74BE4E37E94}"/>
              </a:ext>
            </a:extLst>
          </p:cNvPr>
          <p:cNvSpPr txBox="1"/>
          <p:nvPr/>
        </p:nvSpPr>
        <p:spPr>
          <a:xfrm>
            <a:off x="6096000" y="3554128"/>
            <a:ext cx="377382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les hommes</a:t>
            </a:r>
            <a:endPar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endParaRPr>
          </a:p>
        </p:txBody>
      </p:sp>
      <p:sp>
        <p:nvSpPr>
          <p:cNvPr id="23" name="TextBox 22">
            <a:extLst>
              <a:ext uri="{FF2B5EF4-FFF2-40B4-BE49-F238E27FC236}">
                <a16:creationId xmlns:a16="http://schemas.microsoft.com/office/drawing/2014/main" id="{3EF59CD1-7935-4130-88CA-676F5DADC897}"/>
              </a:ext>
            </a:extLst>
          </p:cNvPr>
          <p:cNvSpPr txBox="1"/>
          <p:nvPr/>
        </p:nvSpPr>
        <p:spPr>
          <a:xfrm>
            <a:off x="1576437" y="2769890"/>
            <a:ext cx="377382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l’uniforme</a:t>
            </a:r>
            <a:endPar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endParaRPr>
          </a:p>
        </p:txBody>
      </p:sp>
      <p:sp>
        <p:nvSpPr>
          <p:cNvPr id="24" name="TextBox 23">
            <a:extLst>
              <a:ext uri="{FF2B5EF4-FFF2-40B4-BE49-F238E27FC236}">
                <a16:creationId xmlns:a16="http://schemas.microsoft.com/office/drawing/2014/main" id="{2FCA9512-BD2B-4356-909E-031D8C98460E}"/>
              </a:ext>
            </a:extLst>
          </p:cNvPr>
          <p:cNvSpPr txBox="1"/>
          <p:nvPr/>
        </p:nvSpPr>
        <p:spPr>
          <a:xfrm>
            <a:off x="1576437" y="3510498"/>
            <a:ext cx="377382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l’homme</a:t>
            </a:r>
            <a:endPar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endParaRPr>
          </a:p>
        </p:txBody>
      </p:sp>
      <p:sp>
        <p:nvSpPr>
          <p:cNvPr id="25" name="TextBox 24">
            <a:extLst>
              <a:ext uri="{FF2B5EF4-FFF2-40B4-BE49-F238E27FC236}">
                <a16:creationId xmlns:a16="http://schemas.microsoft.com/office/drawing/2014/main" id="{8EB81220-0AC7-4BC8-A10F-350C1E5481FA}"/>
              </a:ext>
            </a:extLst>
          </p:cNvPr>
          <p:cNvSpPr txBox="1"/>
          <p:nvPr/>
        </p:nvSpPr>
        <p:spPr>
          <a:xfrm>
            <a:off x="1576437" y="4396375"/>
            <a:ext cx="377382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l’école</a:t>
            </a:r>
            <a:endPar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endParaRPr>
          </a:p>
        </p:txBody>
      </p:sp>
      <p:sp>
        <p:nvSpPr>
          <p:cNvPr id="26" name="TextBox 25">
            <a:extLst>
              <a:ext uri="{FF2B5EF4-FFF2-40B4-BE49-F238E27FC236}">
                <a16:creationId xmlns:a16="http://schemas.microsoft.com/office/drawing/2014/main" id="{B8DC01B7-AB80-4FBB-80C7-4E8928FEA112}"/>
              </a:ext>
            </a:extLst>
          </p:cNvPr>
          <p:cNvSpPr txBox="1"/>
          <p:nvPr/>
        </p:nvSpPr>
        <p:spPr>
          <a:xfrm>
            <a:off x="1576437" y="5251025"/>
            <a:ext cx="377382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l’orange</a:t>
            </a:r>
            <a:endPar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endParaRPr>
          </a:p>
        </p:txBody>
      </p:sp>
      <p:sp>
        <p:nvSpPr>
          <p:cNvPr id="27" name="TextBox 26">
            <a:extLst>
              <a:ext uri="{FF2B5EF4-FFF2-40B4-BE49-F238E27FC236}">
                <a16:creationId xmlns:a16="http://schemas.microsoft.com/office/drawing/2014/main" id="{03F7D028-E378-4F4E-B4F8-E9827871254A}"/>
              </a:ext>
            </a:extLst>
          </p:cNvPr>
          <p:cNvSpPr txBox="1"/>
          <p:nvPr/>
        </p:nvSpPr>
        <p:spPr>
          <a:xfrm>
            <a:off x="6096000" y="4414791"/>
            <a:ext cx="377382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les écoles</a:t>
            </a:r>
            <a:endPar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endParaRPr>
          </a:p>
        </p:txBody>
      </p:sp>
      <p:sp>
        <p:nvSpPr>
          <p:cNvPr id="28" name="TextBox 27">
            <a:extLst>
              <a:ext uri="{FF2B5EF4-FFF2-40B4-BE49-F238E27FC236}">
                <a16:creationId xmlns:a16="http://schemas.microsoft.com/office/drawing/2014/main" id="{508052CF-EC95-4BA7-9EE1-5BDD1475122E}"/>
              </a:ext>
            </a:extLst>
          </p:cNvPr>
          <p:cNvSpPr txBox="1"/>
          <p:nvPr/>
        </p:nvSpPr>
        <p:spPr>
          <a:xfrm>
            <a:off x="6096000" y="5275454"/>
            <a:ext cx="377382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les oranges</a:t>
            </a:r>
            <a:endPar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endParaRPr>
          </a:p>
        </p:txBody>
      </p:sp>
      <p:pic>
        <p:nvPicPr>
          <p:cNvPr id="4" name="Picture 3" descr="A picture containing toy, doll, vector graphics&#10;&#10;Description automatically generated">
            <a:extLst>
              <a:ext uri="{FF2B5EF4-FFF2-40B4-BE49-F238E27FC236}">
                <a16:creationId xmlns:a16="http://schemas.microsoft.com/office/drawing/2014/main" id="{86C9D5E1-A399-4CCA-8EE9-29F171D303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72435" y="2617283"/>
            <a:ext cx="888470" cy="721882"/>
          </a:xfrm>
          <a:prstGeom prst="rect">
            <a:avLst/>
          </a:prstGeom>
        </p:spPr>
      </p:pic>
      <p:pic>
        <p:nvPicPr>
          <p:cNvPr id="6" name="Picture 5" descr="Icon&#10;&#10;Description automatically generated">
            <a:extLst>
              <a:ext uri="{FF2B5EF4-FFF2-40B4-BE49-F238E27FC236}">
                <a16:creationId xmlns:a16="http://schemas.microsoft.com/office/drawing/2014/main" id="{9B8E48F8-B82F-4E06-8B8B-C725710DA1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70638" y="2291050"/>
            <a:ext cx="897856" cy="949798"/>
          </a:xfrm>
          <a:prstGeom prst="rect">
            <a:avLst/>
          </a:prstGeom>
        </p:spPr>
      </p:pic>
      <p:pic>
        <p:nvPicPr>
          <p:cNvPr id="8" name="Picture 7" descr="A picture containing dark, night sky&#10;&#10;Description automatically generated">
            <a:extLst>
              <a:ext uri="{FF2B5EF4-FFF2-40B4-BE49-F238E27FC236}">
                <a16:creationId xmlns:a16="http://schemas.microsoft.com/office/drawing/2014/main" id="{9E38D4E8-B174-483C-A066-61101B2DF5ED}"/>
              </a:ext>
            </a:extLst>
          </p:cNvPr>
          <p:cNvPicPr>
            <a:picLocks noChangeAspect="1"/>
          </p:cNvPicPr>
          <p:nvPr/>
        </p:nvPicPr>
        <p:blipFill>
          <a:blip r:embed="rId6">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738808" y="3303412"/>
            <a:ext cx="397583" cy="667856"/>
          </a:xfrm>
          <a:prstGeom prst="rect">
            <a:avLst/>
          </a:prstGeom>
        </p:spPr>
      </p:pic>
      <p:pic>
        <p:nvPicPr>
          <p:cNvPr id="33" name="Picture 32" descr="A picture containing dark, night sky&#10;&#10;Description automatically generated">
            <a:extLst>
              <a:ext uri="{FF2B5EF4-FFF2-40B4-BE49-F238E27FC236}">
                <a16:creationId xmlns:a16="http://schemas.microsoft.com/office/drawing/2014/main" id="{DC975885-2635-4E5F-A054-42956572C877}"/>
              </a:ext>
            </a:extLst>
          </p:cNvPr>
          <p:cNvPicPr>
            <a:picLocks noChangeAspect="1"/>
          </p:cNvPicPr>
          <p:nvPr/>
        </p:nvPicPr>
        <p:blipFill>
          <a:blip r:embed="rId6">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120490" y="3472009"/>
            <a:ext cx="397583" cy="667856"/>
          </a:xfrm>
          <a:prstGeom prst="rect">
            <a:avLst/>
          </a:prstGeom>
        </p:spPr>
      </p:pic>
      <p:pic>
        <p:nvPicPr>
          <p:cNvPr id="34" name="Picture 33" descr="A picture containing dark, night sky&#10;&#10;Description automatically generated">
            <a:extLst>
              <a:ext uri="{FF2B5EF4-FFF2-40B4-BE49-F238E27FC236}">
                <a16:creationId xmlns:a16="http://schemas.microsoft.com/office/drawing/2014/main" id="{89C02779-54FD-4A93-8818-59E2462B8ED2}"/>
              </a:ext>
            </a:extLst>
          </p:cNvPr>
          <p:cNvPicPr>
            <a:picLocks noChangeAspect="1"/>
          </p:cNvPicPr>
          <p:nvPr/>
        </p:nvPicPr>
        <p:blipFill>
          <a:blip r:embed="rId6">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597576" y="3518836"/>
            <a:ext cx="397583" cy="667856"/>
          </a:xfrm>
          <a:prstGeom prst="rect">
            <a:avLst/>
          </a:prstGeom>
        </p:spPr>
      </p:pic>
      <p:grpSp>
        <p:nvGrpSpPr>
          <p:cNvPr id="12" name="Group 11">
            <a:extLst>
              <a:ext uri="{FF2B5EF4-FFF2-40B4-BE49-F238E27FC236}">
                <a16:creationId xmlns:a16="http://schemas.microsoft.com/office/drawing/2014/main" id="{3E6665E1-EBDB-4CF5-9E93-3050819B31AB}"/>
              </a:ext>
            </a:extLst>
          </p:cNvPr>
          <p:cNvGrpSpPr/>
          <p:nvPr/>
        </p:nvGrpSpPr>
        <p:grpSpPr>
          <a:xfrm>
            <a:off x="3231295" y="4058420"/>
            <a:ext cx="1661225" cy="949798"/>
            <a:chOff x="-9493744" y="-1166002"/>
            <a:chExt cx="8221553" cy="4213546"/>
          </a:xfrm>
        </p:grpSpPr>
        <p:pic>
          <p:nvPicPr>
            <p:cNvPr id="10" name="Picture 9" descr="A picture containing icon&#10;&#10;Description automatically generated">
              <a:extLst>
                <a:ext uri="{FF2B5EF4-FFF2-40B4-BE49-F238E27FC236}">
                  <a16:creationId xmlns:a16="http://schemas.microsoft.com/office/drawing/2014/main" id="{2789D0BC-B6D0-4197-881F-D700012B5C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93744" y="-1166002"/>
              <a:ext cx="8221553" cy="4213546"/>
            </a:xfrm>
            <a:prstGeom prst="rect">
              <a:avLst/>
            </a:prstGeom>
          </p:spPr>
        </p:pic>
        <p:sp>
          <p:nvSpPr>
            <p:cNvPr id="11" name="Rectangle: Rounded Corners 10">
              <a:extLst>
                <a:ext uri="{FF2B5EF4-FFF2-40B4-BE49-F238E27FC236}">
                  <a16:creationId xmlns:a16="http://schemas.microsoft.com/office/drawing/2014/main" id="{6ADDC446-9E95-49DA-86D8-7F6FDA8731F5}"/>
                </a:ext>
              </a:extLst>
            </p:cNvPr>
            <p:cNvSpPr/>
            <p:nvPr/>
          </p:nvSpPr>
          <p:spPr>
            <a:xfrm rot="20191221">
              <a:off x="-6565363" y="-458827"/>
              <a:ext cx="717481" cy="377711"/>
            </a:xfrm>
            <a:prstGeom prst="roundRect">
              <a:avLst/>
            </a:prstGeom>
            <a:solidFill>
              <a:srgbClr val="F8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Rounded Corners 38">
              <a:extLst>
                <a:ext uri="{FF2B5EF4-FFF2-40B4-BE49-F238E27FC236}">
                  <a16:creationId xmlns:a16="http://schemas.microsoft.com/office/drawing/2014/main" id="{3EEF90FD-0CE5-4423-90A3-11AFEEB0876B}"/>
                </a:ext>
              </a:extLst>
            </p:cNvPr>
            <p:cNvSpPr/>
            <p:nvPr/>
          </p:nvSpPr>
          <p:spPr>
            <a:xfrm rot="21064301">
              <a:off x="-6276059" y="-531682"/>
              <a:ext cx="717481" cy="377711"/>
            </a:xfrm>
            <a:prstGeom prst="roundRect">
              <a:avLst/>
            </a:prstGeom>
            <a:solidFill>
              <a:srgbClr val="F8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Rounded Corners 39">
              <a:extLst>
                <a:ext uri="{FF2B5EF4-FFF2-40B4-BE49-F238E27FC236}">
                  <a16:creationId xmlns:a16="http://schemas.microsoft.com/office/drawing/2014/main" id="{95468B83-C5EA-45AA-872D-F1FDB51C112B}"/>
                </a:ext>
              </a:extLst>
            </p:cNvPr>
            <p:cNvSpPr/>
            <p:nvPr/>
          </p:nvSpPr>
          <p:spPr>
            <a:xfrm rot="313685">
              <a:off x="-5655066" y="-573754"/>
              <a:ext cx="717481" cy="377711"/>
            </a:xfrm>
            <a:prstGeom prst="roundRect">
              <a:avLst/>
            </a:prstGeom>
            <a:solidFill>
              <a:srgbClr val="F8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Rounded Corners 40">
              <a:extLst>
                <a:ext uri="{FF2B5EF4-FFF2-40B4-BE49-F238E27FC236}">
                  <a16:creationId xmlns:a16="http://schemas.microsoft.com/office/drawing/2014/main" id="{BC0694A9-FBEC-4F9D-BDD0-C736E943048C}"/>
                </a:ext>
              </a:extLst>
            </p:cNvPr>
            <p:cNvSpPr/>
            <p:nvPr/>
          </p:nvSpPr>
          <p:spPr>
            <a:xfrm rot="1467287">
              <a:off x="-4936591" y="-475770"/>
              <a:ext cx="354223" cy="377711"/>
            </a:xfrm>
            <a:prstGeom prst="roundRect">
              <a:avLst/>
            </a:prstGeom>
            <a:solidFill>
              <a:srgbClr val="F8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Rounded Corners 41">
              <a:extLst>
                <a:ext uri="{FF2B5EF4-FFF2-40B4-BE49-F238E27FC236}">
                  <a16:creationId xmlns:a16="http://schemas.microsoft.com/office/drawing/2014/main" id="{417EA7D2-E0E6-4B4C-958B-983C6FCBBA9E}"/>
                </a:ext>
              </a:extLst>
            </p:cNvPr>
            <p:cNvSpPr/>
            <p:nvPr/>
          </p:nvSpPr>
          <p:spPr>
            <a:xfrm rot="1796581">
              <a:off x="-4621685" y="-338409"/>
              <a:ext cx="391271" cy="377711"/>
            </a:xfrm>
            <a:prstGeom prst="roundRect">
              <a:avLst/>
            </a:prstGeom>
            <a:solidFill>
              <a:srgbClr val="F8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4" name="Group 43">
            <a:extLst>
              <a:ext uri="{FF2B5EF4-FFF2-40B4-BE49-F238E27FC236}">
                <a16:creationId xmlns:a16="http://schemas.microsoft.com/office/drawing/2014/main" id="{C8169DAF-6A75-4889-AA1F-9FE79A64185E}"/>
              </a:ext>
            </a:extLst>
          </p:cNvPr>
          <p:cNvGrpSpPr/>
          <p:nvPr/>
        </p:nvGrpSpPr>
        <p:grpSpPr>
          <a:xfrm>
            <a:off x="7766963" y="4252152"/>
            <a:ext cx="1661225" cy="949798"/>
            <a:chOff x="-9493744" y="-1166002"/>
            <a:chExt cx="8221553" cy="4213546"/>
          </a:xfrm>
        </p:grpSpPr>
        <p:pic>
          <p:nvPicPr>
            <p:cNvPr id="45" name="Picture 44" descr="A picture containing icon&#10;&#10;Description automatically generated">
              <a:extLst>
                <a:ext uri="{FF2B5EF4-FFF2-40B4-BE49-F238E27FC236}">
                  <a16:creationId xmlns:a16="http://schemas.microsoft.com/office/drawing/2014/main" id="{ECDF98C3-67AA-4814-801C-C9C840A914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93744" y="-1166002"/>
              <a:ext cx="8221553" cy="4213546"/>
            </a:xfrm>
            <a:prstGeom prst="rect">
              <a:avLst/>
            </a:prstGeom>
          </p:spPr>
        </p:pic>
        <p:sp>
          <p:nvSpPr>
            <p:cNvPr id="46" name="Rectangle: Rounded Corners 45">
              <a:extLst>
                <a:ext uri="{FF2B5EF4-FFF2-40B4-BE49-F238E27FC236}">
                  <a16:creationId xmlns:a16="http://schemas.microsoft.com/office/drawing/2014/main" id="{953B161C-D422-4A09-A712-9AA4ACEDEA08}"/>
                </a:ext>
              </a:extLst>
            </p:cNvPr>
            <p:cNvSpPr/>
            <p:nvPr/>
          </p:nvSpPr>
          <p:spPr>
            <a:xfrm rot="20191221">
              <a:off x="-6565363" y="-458827"/>
              <a:ext cx="717481" cy="377711"/>
            </a:xfrm>
            <a:prstGeom prst="roundRect">
              <a:avLst/>
            </a:prstGeom>
            <a:solidFill>
              <a:srgbClr val="F8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Rounded Corners 46">
              <a:extLst>
                <a:ext uri="{FF2B5EF4-FFF2-40B4-BE49-F238E27FC236}">
                  <a16:creationId xmlns:a16="http://schemas.microsoft.com/office/drawing/2014/main" id="{F351C44C-D627-44B4-A6B0-FC1D1C36577E}"/>
                </a:ext>
              </a:extLst>
            </p:cNvPr>
            <p:cNvSpPr/>
            <p:nvPr/>
          </p:nvSpPr>
          <p:spPr>
            <a:xfrm rot="21064301">
              <a:off x="-6276059" y="-531682"/>
              <a:ext cx="717481" cy="377711"/>
            </a:xfrm>
            <a:prstGeom prst="roundRect">
              <a:avLst/>
            </a:prstGeom>
            <a:solidFill>
              <a:srgbClr val="F8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Rounded Corners 47">
              <a:extLst>
                <a:ext uri="{FF2B5EF4-FFF2-40B4-BE49-F238E27FC236}">
                  <a16:creationId xmlns:a16="http://schemas.microsoft.com/office/drawing/2014/main" id="{46B5A483-94C9-421F-9B70-D2D46989DE8A}"/>
                </a:ext>
              </a:extLst>
            </p:cNvPr>
            <p:cNvSpPr/>
            <p:nvPr/>
          </p:nvSpPr>
          <p:spPr>
            <a:xfrm rot="313685">
              <a:off x="-5655066" y="-573754"/>
              <a:ext cx="717481" cy="377711"/>
            </a:xfrm>
            <a:prstGeom prst="roundRect">
              <a:avLst/>
            </a:prstGeom>
            <a:solidFill>
              <a:srgbClr val="F8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Rounded Corners 48">
              <a:extLst>
                <a:ext uri="{FF2B5EF4-FFF2-40B4-BE49-F238E27FC236}">
                  <a16:creationId xmlns:a16="http://schemas.microsoft.com/office/drawing/2014/main" id="{7709829D-842C-49D6-A943-143BE6D7A5ED}"/>
                </a:ext>
              </a:extLst>
            </p:cNvPr>
            <p:cNvSpPr/>
            <p:nvPr/>
          </p:nvSpPr>
          <p:spPr>
            <a:xfrm rot="1467287">
              <a:off x="-4936591" y="-475770"/>
              <a:ext cx="354223" cy="377711"/>
            </a:xfrm>
            <a:prstGeom prst="roundRect">
              <a:avLst/>
            </a:prstGeom>
            <a:solidFill>
              <a:srgbClr val="F8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Rounded Corners 49">
              <a:extLst>
                <a:ext uri="{FF2B5EF4-FFF2-40B4-BE49-F238E27FC236}">
                  <a16:creationId xmlns:a16="http://schemas.microsoft.com/office/drawing/2014/main" id="{468EA1BD-033A-4F46-B8EC-A67CCAE68ECC}"/>
                </a:ext>
              </a:extLst>
            </p:cNvPr>
            <p:cNvSpPr/>
            <p:nvPr/>
          </p:nvSpPr>
          <p:spPr>
            <a:xfrm rot="1796581">
              <a:off x="-4621685" y="-338409"/>
              <a:ext cx="391271" cy="377711"/>
            </a:xfrm>
            <a:prstGeom prst="roundRect">
              <a:avLst/>
            </a:prstGeom>
            <a:solidFill>
              <a:srgbClr val="F8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1" name="Group 50">
            <a:extLst>
              <a:ext uri="{FF2B5EF4-FFF2-40B4-BE49-F238E27FC236}">
                <a16:creationId xmlns:a16="http://schemas.microsoft.com/office/drawing/2014/main" id="{5B2760C8-3961-4126-B124-447D0CD8F37B}"/>
              </a:ext>
            </a:extLst>
          </p:cNvPr>
          <p:cNvGrpSpPr/>
          <p:nvPr/>
        </p:nvGrpSpPr>
        <p:grpSpPr>
          <a:xfrm>
            <a:off x="9725095" y="4184490"/>
            <a:ext cx="1661225" cy="949798"/>
            <a:chOff x="-9493744" y="-1166002"/>
            <a:chExt cx="8221553" cy="4213546"/>
          </a:xfrm>
        </p:grpSpPr>
        <p:pic>
          <p:nvPicPr>
            <p:cNvPr id="52" name="Picture 51" descr="A picture containing icon&#10;&#10;Description automatically generated">
              <a:extLst>
                <a:ext uri="{FF2B5EF4-FFF2-40B4-BE49-F238E27FC236}">
                  <a16:creationId xmlns:a16="http://schemas.microsoft.com/office/drawing/2014/main" id="{F1F2DEA2-9D73-432E-958C-A5A47C25B5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93744" y="-1166002"/>
              <a:ext cx="8221553" cy="4213546"/>
            </a:xfrm>
            <a:prstGeom prst="rect">
              <a:avLst/>
            </a:prstGeom>
          </p:spPr>
        </p:pic>
        <p:sp>
          <p:nvSpPr>
            <p:cNvPr id="53" name="Rectangle: Rounded Corners 52">
              <a:extLst>
                <a:ext uri="{FF2B5EF4-FFF2-40B4-BE49-F238E27FC236}">
                  <a16:creationId xmlns:a16="http://schemas.microsoft.com/office/drawing/2014/main" id="{7AA849D3-726E-4C84-9C67-DF1E0A02A258}"/>
                </a:ext>
              </a:extLst>
            </p:cNvPr>
            <p:cNvSpPr/>
            <p:nvPr/>
          </p:nvSpPr>
          <p:spPr>
            <a:xfrm rot="20191221">
              <a:off x="-6565363" y="-458827"/>
              <a:ext cx="717481" cy="377711"/>
            </a:xfrm>
            <a:prstGeom prst="roundRect">
              <a:avLst/>
            </a:prstGeom>
            <a:solidFill>
              <a:srgbClr val="F8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Rounded Corners 53">
              <a:extLst>
                <a:ext uri="{FF2B5EF4-FFF2-40B4-BE49-F238E27FC236}">
                  <a16:creationId xmlns:a16="http://schemas.microsoft.com/office/drawing/2014/main" id="{09A294A3-5498-4EEA-81D0-87C97C31FC84}"/>
                </a:ext>
              </a:extLst>
            </p:cNvPr>
            <p:cNvSpPr/>
            <p:nvPr/>
          </p:nvSpPr>
          <p:spPr>
            <a:xfrm rot="21064301">
              <a:off x="-6276059" y="-531682"/>
              <a:ext cx="717481" cy="377711"/>
            </a:xfrm>
            <a:prstGeom prst="roundRect">
              <a:avLst/>
            </a:prstGeom>
            <a:solidFill>
              <a:srgbClr val="F8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Rounded Corners 54">
              <a:extLst>
                <a:ext uri="{FF2B5EF4-FFF2-40B4-BE49-F238E27FC236}">
                  <a16:creationId xmlns:a16="http://schemas.microsoft.com/office/drawing/2014/main" id="{CF5393D9-CB1D-4820-AE10-9EC8FD250E76}"/>
                </a:ext>
              </a:extLst>
            </p:cNvPr>
            <p:cNvSpPr/>
            <p:nvPr/>
          </p:nvSpPr>
          <p:spPr>
            <a:xfrm rot="313685">
              <a:off x="-5655066" y="-573754"/>
              <a:ext cx="717481" cy="377711"/>
            </a:xfrm>
            <a:prstGeom prst="roundRect">
              <a:avLst/>
            </a:prstGeom>
            <a:solidFill>
              <a:srgbClr val="F8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Rounded Corners 55">
              <a:extLst>
                <a:ext uri="{FF2B5EF4-FFF2-40B4-BE49-F238E27FC236}">
                  <a16:creationId xmlns:a16="http://schemas.microsoft.com/office/drawing/2014/main" id="{CCE252C8-96DD-4D1B-AA2F-699BAD8898CA}"/>
                </a:ext>
              </a:extLst>
            </p:cNvPr>
            <p:cNvSpPr/>
            <p:nvPr/>
          </p:nvSpPr>
          <p:spPr>
            <a:xfrm rot="1467287">
              <a:off x="-4936591" y="-475770"/>
              <a:ext cx="354223" cy="377711"/>
            </a:xfrm>
            <a:prstGeom prst="roundRect">
              <a:avLst/>
            </a:prstGeom>
            <a:solidFill>
              <a:srgbClr val="F8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Rounded Corners 56">
              <a:extLst>
                <a:ext uri="{FF2B5EF4-FFF2-40B4-BE49-F238E27FC236}">
                  <a16:creationId xmlns:a16="http://schemas.microsoft.com/office/drawing/2014/main" id="{3B4799AE-DE1E-4E5A-8DD3-36308438ABB9}"/>
                </a:ext>
              </a:extLst>
            </p:cNvPr>
            <p:cNvSpPr/>
            <p:nvPr/>
          </p:nvSpPr>
          <p:spPr>
            <a:xfrm rot="1796581">
              <a:off x="-4621685" y="-338409"/>
              <a:ext cx="391271" cy="377711"/>
            </a:xfrm>
            <a:prstGeom prst="roundRect">
              <a:avLst/>
            </a:prstGeom>
            <a:solidFill>
              <a:srgbClr val="F8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9" name="Picture 28" descr="A picture containing text&#10;&#10;Description automatically generated">
            <a:extLst>
              <a:ext uri="{FF2B5EF4-FFF2-40B4-BE49-F238E27FC236}">
                <a16:creationId xmlns:a16="http://schemas.microsoft.com/office/drawing/2014/main" id="{EC0AD850-02E8-4B0B-8A6E-88BB370CB5B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23264" y="5346173"/>
            <a:ext cx="480574" cy="461666"/>
          </a:xfrm>
          <a:prstGeom prst="rect">
            <a:avLst/>
          </a:prstGeom>
        </p:spPr>
      </p:pic>
      <p:pic>
        <p:nvPicPr>
          <p:cNvPr id="59" name="Picture 58" descr="A picture containing text&#10;&#10;Description automatically generated">
            <a:extLst>
              <a:ext uri="{FF2B5EF4-FFF2-40B4-BE49-F238E27FC236}">
                <a16:creationId xmlns:a16="http://schemas.microsoft.com/office/drawing/2014/main" id="{2918B701-0F83-4702-B323-56498F4689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56483" y="5438896"/>
            <a:ext cx="480574" cy="461666"/>
          </a:xfrm>
          <a:prstGeom prst="rect">
            <a:avLst/>
          </a:prstGeom>
        </p:spPr>
      </p:pic>
      <p:pic>
        <p:nvPicPr>
          <p:cNvPr id="60" name="Picture 59" descr="A picture containing text&#10;&#10;Description automatically generated">
            <a:extLst>
              <a:ext uri="{FF2B5EF4-FFF2-40B4-BE49-F238E27FC236}">
                <a16:creationId xmlns:a16="http://schemas.microsoft.com/office/drawing/2014/main" id="{164E7572-10F7-492A-BB3B-4F17DFBD9E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50640" y="5438896"/>
            <a:ext cx="480574" cy="461666"/>
          </a:xfrm>
          <a:prstGeom prst="rect">
            <a:avLst/>
          </a:prstGeom>
        </p:spPr>
      </p:pic>
    </p:spTree>
    <p:extLst>
      <p:ext uri="{BB962C8B-B14F-4D97-AF65-F5344CB8AC3E}">
        <p14:creationId xmlns:p14="http://schemas.microsoft.com/office/powerpoint/2010/main" val="3378814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8"/>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9"/>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20" grpId="0"/>
      <p:bldP spid="21" grpId="0"/>
      <p:bldP spid="22" grpId="0"/>
      <p:bldP spid="23" grpId="0"/>
      <p:bldP spid="24" grpId="0"/>
      <p:bldP spid="25" grpId="0"/>
      <p:bldP spid="26" grpId="0"/>
      <p:bldP spid="27" grpId="0"/>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7229" y="1047117"/>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7" name="Picture 6" descr="Icon&#10;&#10;Description automatically generated">
            <a:extLst>
              <a:ext uri="{FF2B5EF4-FFF2-40B4-BE49-F238E27FC236}">
                <a16:creationId xmlns:a16="http://schemas.microsoft.com/office/drawing/2014/main" id="{37C2F242-F61A-407E-A728-82ED0CAA60FE}"/>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0458" y="0"/>
            <a:ext cx="1101542" cy="1101542"/>
          </a:xfrm>
          <a:prstGeom prst="rect">
            <a:avLst/>
          </a:prstGeom>
        </p:spPr>
      </p:pic>
      <p:pic>
        <p:nvPicPr>
          <p:cNvPr id="33" name="Graphic 32" descr="Teacher">
            <a:extLst>
              <a:ext uri="{FF2B5EF4-FFF2-40B4-BE49-F238E27FC236}">
                <a16:creationId xmlns:a16="http://schemas.microsoft.com/office/drawing/2014/main" id="{20560B41-1442-4959-BD90-120C8CB78A8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1210" y="-19046"/>
            <a:ext cx="914400" cy="914400"/>
          </a:xfrm>
          <a:prstGeom prst="rect">
            <a:avLst/>
          </a:prstGeom>
        </p:spPr>
      </p:pic>
      <p:sp>
        <p:nvSpPr>
          <p:cNvPr id="34" name="Speech Bubble: Rectangle with Corners Rounded 33">
            <a:extLst>
              <a:ext uri="{FF2B5EF4-FFF2-40B4-BE49-F238E27FC236}">
                <a16:creationId xmlns:a16="http://schemas.microsoft.com/office/drawing/2014/main" id="{C503B75F-EEA8-474E-BD01-2DFDCD149CF0}"/>
              </a:ext>
            </a:extLst>
          </p:cNvPr>
          <p:cNvSpPr/>
          <p:nvPr/>
        </p:nvSpPr>
        <p:spPr>
          <a:xfrm>
            <a:off x="1075609" y="182385"/>
            <a:ext cx="9635933" cy="508626"/>
          </a:xfrm>
          <a:prstGeom prst="wedgeRoundRectCallout">
            <a:avLst>
              <a:gd name="adj1" fmla="val -52280"/>
              <a:gd name="adj2" fmla="val -15513"/>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6" name="CustomShape 7">
            <a:extLst>
              <a:ext uri="{FF2B5EF4-FFF2-40B4-BE49-F238E27FC236}">
                <a16:creationId xmlns:a16="http://schemas.microsoft.com/office/drawing/2014/main" id="{D74C7BB7-F8B7-4B43-96F0-E457B05A48D8}"/>
              </a:ext>
            </a:extLst>
          </p:cNvPr>
          <p:cNvSpPr/>
          <p:nvPr/>
        </p:nvSpPr>
        <p:spPr>
          <a:xfrm>
            <a:off x="1075609" y="206858"/>
            <a:ext cx="8937523" cy="48415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Eugénie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donne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des opinions. Elle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dit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quoi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exactement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9" name="Google Shape;607;p10">
            <a:extLst>
              <a:ext uri="{FF2B5EF4-FFF2-40B4-BE49-F238E27FC236}">
                <a16:creationId xmlns:a16="http://schemas.microsoft.com/office/drawing/2014/main" id="{7673A450-9BF5-4C1D-9022-5E4ED0BAA502}"/>
              </a:ext>
            </a:extLst>
          </p:cNvPr>
          <p:cNvSpPr/>
          <p:nvPr/>
        </p:nvSpPr>
        <p:spPr>
          <a:xfrm>
            <a:off x="1698240" y="1372694"/>
            <a:ext cx="4111545" cy="790518"/>
          </a:xfrm>
          <a:prstGeom prst="wedgeRoundRectCallout">
            <a:avLst>
              <a:gd name="adj1" fmla="val -54014"/>
              <a:gd name="adj2" fmla="val 19656"/>
              <a:gd name="adj3" fmla="val 16667"/>
            </a:avLst>
          </a:prstGeom>
          <a:solidFill>
            <a:srgbClr val="D4D1E7"/>
          </a:solidFill>
          <a:ln w="25400" cap="flat" cmpd="sng">
            <a:solidFill>
              <a:srgbClr val="786EB1"/>
            </a:solidFill>
            <a:prstDash val="solid"/>
            <a:round/>
            <a:headEnd type="none" w="sm" len="sm"/>
            <a:tailEnd type="none" w="sm" len="sm"/>
          </a:ln>
        </p:spPr>
        <p:txBody>
          <a:bodyPr spcFirstLastPara="1" wrap="square" lIns="91425" tIns="45700" rIns="91425" bIns="45700" anchor="ctr" anchorCtr="0">
            <a:noAutofit/>
          </a:bodyPr>
          <a:lstStyle/>
          <a:p>
            <a:pPr>
              <a:buClr>
                <a:srgbClr val="000000"/>
              </a:buClr>
              <a:buFont typeface="Arial"/>
              <a:buNone/>
            </a:pPr>
            <a:r>
              <a:rPr lang="en-GB" sz="2400" kern="0" dirty="0" err="1">
                <a:solidFill>
                  <a:srgbClr val="002060"/>
                </a:solidFill>
                <a:latin typeface="Century Gothic"/>
                <a:ea typeface="Century Gothic"/>
                <a:cs typeface="Century Gothic"/>
                <a:sym typeface="Century Gothic"/>
              </a:rPr>
              <a:t>J’aime</a:t>
            </a:r>
            <a:r>
              <a:rPr lang="en-GB" sz="2400" kern="0" dirty="0">
                <a:solidFill>
                  <a:srgbClr val="002060"/>
                </a:solidFill>
                <a:latin typeface="Century Gothic"/>
                <a:ea typeface="Century Gothic"/>
                <a:cs typeface="Century Gothic"/>
                <a:sym typeface="Century Gothic"/>
              </a:rPr>
              <a:t> les </a:t>
            </a:r>
            <a:r>
              <a:rPr lang="en-GB" sz="2400" b="1" kern="0" dirty="0">
                <a:solidFill>
                  <a:srgbClr val="002060"/>
                </a:solidFill>
                <a:latin typeface="Century Gothic"/>
                <a:ea typeface="Century Gothic"/>
                <a:cs typeface="Century Gothic"/>
                <a:sym typeface="Century Gothic"/>
              </a:rPr>
              <a:t>fruits</a:t>
            </a:r>
            <a:r>
              <a:rPr lang="en-GB" sz="2400" kern="0" dirty="0">
                <a:solidFill>
                  <a:srgbClr val="002060"/>
                </a:solidFill>
                <a:latin typeface="Century Gothic"/>
                <a:ea typeface="Century Gothic"/>
                <a:cs typeface="Century Gothic"/>
                <a:sym typeface="Century Gothic"/>
              </a:rPr>
              <a:t>.</a:t>
            </a:r>
            <a:endParaRPr sz="1400" kern="0" dirty="0">
              <a:solidFill>
                <a:srgbClr val="000000"/>
              </a:solidFill>
              <a:cs typeface="Arial"/>
              <a:sym typeface="Arial"/>
            </a:endParaRPr>
          </a:p>
        </p:txBody>
      </p:sp>
      <p:sp>
        <p:nvSpPr>
          <p:cNvPr id="10" name="Google Shape;608;p10">
            <a:extLst>
              <a:ext uri="{FF2B5EF4-FFF2-40B4-BE49-F238E27FC236}">
                <a16:creationId xmlns:a16="http://schemas.microsoft.com/office/drawing/2014/main" id="{D51EEA9E-BF90-4848-9603-888248CB081F}"/>
              </a:ext>
            </a:extLst>
          </p:cNvPr>
          <p:cNvSpPr/>
          <p:nvPr/>
        </p:nvSpPr>
        <p:spPr>
          <a:xfrm>
            <a:off x="142474" y="1620003"/>
            <a:ext cx="457200" cy="451796"/>
          </a:xfrm>
          <a:prstGeom prst="ellipse">
            <a:avLst/>
          </a:prstGeom>
          <a:solidFill>
            <a:srgbClr val="786EB1"/>
          </a:solidFill>
          <a:ln w="25400" cap="flat" cmpd="sng">
            <a:solidFill>
              <a:srgbClr val="786EB1"/>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GB" sz="2800" b="1" kern="0">
                <a:solidFill>
                  <a:srgbClr val="FFFFFF"/>
                </a:solidFill>
                <a:latin typeface="Century Gothic"/>
                <a:ea typeface="Century Gothic"/>
                <a:cs typeface="Century Gothic"/>
                <a:sym typeface="Century Gothic"/>
              </a:rPr>
              <a:t>1</a:t>
            </a:r>
            <a:endParaRPr sz="1400" kern="0">
              <a:solidFill>
                <a:srgbClr val="000000"/>
              </a:solidFill>
              <a:cs typeface="Arial"/>
              <a:sym typeface="Arial"/>
            </a:endParaRPr>
          </a:p>
        </p:txBody>
      </p:sp>
      <p:sp>
        <p:nvSpPr>
          <p:cNvPr id="11" name="Google Shape;609;p10">
            <a:extLst>
              <a:ext uri="{FF2B5EF4-FFF2-40B4-BE49-F238E27FC236}">
                <a16:creationId xmlns:a16="http://schemas.microsoft.com/office/drawing/2014/main" id="{57B728EF-B68C-4108-BE55-177A50A41CB9}"/>
              </a:ext>
            </a:extLst>
          </p:cNvPr>
          <p:cNvSpPr/>
          <p:nvPr/>
        </p:nvSpPr>
        <p:spPr>
          <a:xfrm>
            <a:off x="6036129" y="1483739"/>
            <a:ext cx="457200" cy="451796"/>
          </a:xfrm>
          <a:prstGeom prst="ellipse">
            <a:avLst/>
          </a:prstGeom>
          <a:solidFill>
            <a:srgbClr val="786EB1"/>
          </a:solidFill>
          <a:ln w="25400" cap="flat" cmpd="sng">
            <a:solidFill>
              <a:srgbClr val="786EB1"/>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GB" sz="2800" b="1" kern="0">
                <a:solidFill>
                  <a:srgbClr val="FFFFFF"/>
                </a:solidFill>
                <a:latin typeface="Century Gothic"/>
                <a:ea typeface="Century Gothic"/>
                <a:cs typeface="Century Gothic"/>
                <a:sym typeface="Century Gothic"/>
              </a:rPr>
              <a:t>4</a:t>
            </a:r>
            <a:endParaRPr sz="1400" kern="0">
              <a:solidFill>
                <a:srgbClr val="000000"/>
              </a:solidFill>
              <a:cs typeface="Arial"/>
              <a:sym typeface="Arial"/>
            </a:endParaRPr>
          </a:p>
        </p:txBody>
      </p:sp>
      <p:sp>
        <p:nvSpPr>
          <p:cNvPr id="12" name="Google Shape;610;p10">
            <a:extLst>
              <a:ext uri="{FF2B5EF4-FFF2-40B4-BE49-F238E27FC236}">
                <a16:creationId xmlns:a16="http://schemas.microsoft.com/office/drawing/2014/main" id="{8C34E381-DD9E-43A5-A0A6-2433B6CAE5A7}"/>
              </a:ext>
            </a:extLst>
          </p:cNvPr>
          <p:cNvSpPr/>
          <p:nvPr/>
        </p:nvSpPr>
        <p:spPr>
          <a:xfrm>
            <a:off x="142474" y="3591048"/>
            <a:ext cx="457200" cy="451796"/>
          </a:xfrm>
          <a:prstGeom prst="ellipse">
            <a:avLst/>
          </a:prstGeom>
          <a:solidFill>
            <a:srgbClr val="786EB1"/>
          </a:solidFill>
          <a:ln w="25400" cap="flat" cmpd="sng">
            <a:solidFill>
              <a:srgbClr val="786EB1"/>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GB" sz="2800" b="1" kern="0">
                <a:solidFill>
                  <a:srgbClr val="FFFFFF"/>
                </a:solidFill>
                <a:latin typeface="Century Gothic"/>
                <a:ea typeface="Century Gothic"/>
                <a:cs typeface="Century Gothic"/>
                <a:sym typeface="Century Gothic"/>
              </a:rPr>
              <a:t>2</a:t>
            </a:r>
            <a:endParaRPr sz="1400" kern="0">
              <a:solidFill>
                <a:srgbClr val="000000"/>
              </a:solidFill>
              <a:cs typeface="Arial"/>
              <a:sym typeface="Arial"/>
            </a:endParaRPr>
          </a:p>
        </p:txBody>
      </p:sp>
      <p:sp>
        <p:nvSpPr>
          <p:cNvPr id="13" name="Google Shape;611;p10">
            <a:extLst>
              <a:ext uri="{FF2B5EF4-FFF2-40B4-BE49-F238E27FC236}">
                <a16:creationId xmlns:a16="http://schemas.microsoft.com/office/drawing/2014/main" id="{0517F9A9-98EE-4AED-A87F-74CF33030EFF}"/>
              </a:ext>
            </a:extLst>
          </p:cNvPr>
          <p:cNvSpPr/>
          <p:nvPr/>
        </p:nvSpPr>
        <p:spPr>
          <a:xfrm>
            <a:off x="6062431" y="3591048"/>
            <a:ext cx="457200" cy="451796"/>
          </a:xfrm>
          <a:prstGeom prst="ellipse">
            <a:avLst/>
          </a:prstGeom>
          <a:solidFill>
            <a:srgbClr val="786EB1"/>
          </a:solidFill>
          <a:ln w="25400" cap="flat" cmpd="sng">
            <a:solidFill>
              <a:srgbClr val="786EB1"/>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GB" sz="2800" b="1" kern="0">
                <a:solidFill>
                  <a:srgbClr val="FFFFFF"/>
                </a:solidFill>
                <a:latin typeface="Century Gothic"/>
                <a:ea typeface="Century Gothic"/>
                <a:cs typeface="Century Gothic"/>
                <a:sym typeface="Century Gothic"/>
              </a:rPr>
              <a:t>5</a:t>
            </a:r>
            <a:endParaRPr sz="1400" kern="0">
              <a:solidFill>
                <a:srgbClr val="000000"/>
              </a:solidFill>
              <a:cs typeface="Arial"/>
              <a:sym typeface="Arial"/>
            </a:endParaRPr>
          </a:p>
        </p:txBody>
      </p:sp>
      <p:sp>
        <p:nvSpPr>
          <p:cNvPr id="14" name="Google Shape;612;p10">
            <a:extLst>
              <a:ext uri="{FF2B5EF4-FFF2-40B4-BE49-F238E27FC236}">
                <a16:creationId xmlns:a16="http://schemas.microsoft.com/office/drawing/2014/main" id="{889A69D4-B55E-48A2-85F6-A34DBA2C9757}"/>
              </a:ext>
            </a:extLst>
          </p:cNvPr>
          <p:cNvSpPr/>
          <p:nvPr/>
        </p:nvSpPr>
        <p:spPr>
          <a:xfrm>
            <a:off x="134814" y="5549241"/>
            <a:ext cx="457200" cy="451796"/>
          </a:xfrm>
          <a:prstGeom prst="ellipse">
            <a:avLst/>
          </a:prstGeom>
          <a:solidFill>
            <a:srgbClr val="786EB1"/>
          </a:solidFill>
          <a:ln w="25400" cap="flat" cmpd="sng">
            <a:solidFill>
              <a:srgbClr val="786EB1"/>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GB" sz="2800" b="1" kern="0">
                <a:solidFill>
                  <a:srgbClr val="FFFFFF"/>
                </a:solidFill>
                <a:latin typeface="Century Gothic"/>
                <a:ea typeface="Century Gothic"/>
                <a:cs typeface="Century Gothic"/>
                <a:sym typeface="Century Gothic"/>
              </a:rPr>
              <a:t>3</a:t>
            </a:r>
            <a:endParaRPr sz="1400" kern="0">
              <a:solidFill>
                <a:srgbClr val="000000"/>
              </a:solidFill>
              <a:cs typeface="Arial"/>
              <a:sym typeface="Arial"/>
            </a:endParaRPr>
          </a:p>
        </p:txBody>
      </p:sp>
      <p:sp>
        <p:nvSpPr>
          <p:cNvPr id="15" name="Google Shape;614;p10">
            <a:extLst>
              <a:ext uri="{FF2B5EF4-FFF2-40B4-BE49-F238E27FC236}">
                <a16:creationId xmlns:a16="http://schemas.microsoft.com/office/drawing/2014/main" id="{369DA557-A63A-479C-A3F3-C55A33D2FE02}"/>
              </a:ext>
            </a:extLst>
          </p:cNvPr>
          <p:cNvSpPr/>
          <p:nvPr/>
        </p:nvSpPr>
        <p:spPr>
          <a:xfrm>
            <a:off x="1761702" y="2844895"/>
            <a:ext cx="4111545" cy="1469901"/>
          </a:xfrm>
          <a:prstGeom prst="wedgeRoundRectCallout">
            <a:avLst>
              <a:gd name="adj1" fmla="val -56437"/>
              <a:gd name="adj2" fmla="val 21794"/>
              <a:gd name="adj3" fmla="val 16667"/>
            </a:avLst>
          </a:prstGeom>
          <a:solidFill>
            <a:srgbClr val="D4D1E7"/>
          </a:solidFill>
          <a:ln w="25400" cap="flat" cmpd="sng">
            <a:solidFill>
              <a:srgbClr val="786EB1"/>
            </a:solidFill>
            <a:prstDash val="solid"/>
            <a:round/>
            <a:headEnd type="none" w="sm" len="sm"/>
            <a:tailEnd type="none" w="sm" len="sm"/>
          </a:ln>
        </p:spPr>
        <p:txBody>
          <a:bodyPr spcFirstLastPara="1" wrap="square" lIns="91425" tIns="45700" rIns="91425" bIns="45700" anchor="ctr" anchorCtr="0">
            <a:noAutofit/>
          </a:bodyPr>
          <a:lstStyle/>
          <a:p>
            <a:pPr>
              <a:buClr>
                <a:srgbClr val="000000"/>
              </a:buClr>
              <a:buFont typeface="Arial"/>
              <a:buNone/>
            </a:pPr>
            <a:r>
              <a:rPr lang="en-GB" sz="2400" kern="0" dirty="0">
                <a:solidFill>
                  <a:srgbClr val="002060"/>
                </a:solidFill>
                <a:latin typeface="Century Gothic"/>
                <a:ea typeface="Century Gothic"/>
                <a:cs typeface="Century Gothic"/>
                <a:sym typeface="Century Gothic"/>
              </a:rPr>
              <a:t>La </a:t>
            </a:r>
            <a:r>
              <a:rPr lang="en-GB" sz="2400" b="1" kern="0" dirty="0">
                <a:solidFill>
                  <a:srgbClr val="002060"/>
                </a:solidFill>
                <a:latin typeface="Century Gothic"/>
                <a:ea typeface="Century Gothic"/>
                <a:cs typeface="Century Gothic"/>
                <a:sym typeface="Century Gothic"/>
              </a:rPr>
              <a:t>phrase</a:t>
            </a:r>
            <a:r>
              <a:rPr lang="en-GB" sz="2400" kern="0" dirty="0">
                <a:solidFill>
                  <a:srgbClr val="002060"/>
                </a:solidFill>
                <a:latin typeface="Century Gothic"/>
                <a:ea typeface="Century Gothic"/>
                <a:cs typeface="Century Gothic"/>
                <a:sym typeface="Century Gothic"/>
              </a:rPr>
              <a:t>          </a:t>
            </a:r>
            <a:br>
              <a:rPr lang="en-GB" sz="2400" kern="0" dirty="0">
                <a:solidFill>
                  <a:srgbClr val="002060"/>
                </a:solidFill>
                <a:latin typeface="Century Gothic"/>
                <a:ea typeface="Century Gothic"/>
                <a:cs typeface="Century Gothic"/>
                <a:sym typeface="Century Gothic"/>
              </a:rPr>
            </a:br>
            <a:r>
              <a:rPr lang="en-GB" sz="2400" kern="0" dirty="0">
                <a:solidFill>
                  <a:srgbClr val="002060"/>
                </a:solidFill>
                <a:latin typeface="Century Gothic"/>
                <a:ea typeface="Century Gothic"/>
                <a:cs typeface="Century Gothic"/>
                <a:sym typeface="Century Gothic"/>
              </a:rPr>
              <a:t>‘</a:t>
            </a:r>
            <a:r>
              <a:rPr lang="en-GB" sz="2400" kern="0" dirty="0" err="1">
                <a:solidFill>
                  <a:srgbClr val="002060"/>
                </a:solidFill>
                <a:latin typeface="Century Gothic"/>
                <a:ea typeface="Century Gothic"/>
                <a:cs typeface="Century Gothic"/>
                <a:sym typeface="Century Gothic"/>
              </a:rPr>
              <a:t>s’il</a:t>
            </a:r>
            <a:r>
              <a:rPr lang="en-GB" sz="2400" kern="0" dirty="0">
                <a:solidFill>
                  <a:srgbClr val="002060"/>
                </a:solidFill>
                <a:latin typeface="Century Gothic"/>
                <a:ea typeface="Century Gothic"/>
                <a:cs typeface="Century Gothic"/>
                <a:sym typeface="Century Gothic"/>
              </a:rPr>
              <a:t> </a:t>
            </a:r>
            <a:r>
              <a:rPr lang="en-GB" sz="2400" kern="0" dirty="0" err="1">
                <a:solidFill>
                  <a:srgbClr val="002060"/>
                </a:solidFill>
                <a:latin typeface="Century Gothic"/>
                <a:ea typeface="Century Gothic"/>
                <a:cs typeface="Century Gothic"/>
                <a:sym typeface="Century Gothic"/>
              </a:rPr>
              <a:t>vous</a:t>
            </a:r>
            <a:r>
              <a:rPr lang="en-GB" sz="2400" kern="0" dirty="0">
                <a:solidFill>
                  <a:srgbClr val="002060"/>
                </a:solidFill>
                <a:latin typeface="Century Gothic"/>
                <a:ea typeface="Century Gothic"/>
                <a:cs typeface="Century Gothic"/>
                <a:sym typeface="Century Gothic"/>
              </a:rPr>
              <a:t> plait’ </a:t>
            </a:r>
            <a:r>
              <a:rPr lang="en-GB" sz="2400" kern="0" dirty="0" err="1">
                <a:solidFill>
                  <a:srgbClr val="002060"/>
                </a:solidFill>
                <a:latin typeface="Century Gothic"/>
                <a:ea typeface="Century Gothic"/>
                <a:cs typeface="Century Gothic"/>
                <a:sym typeface="Century Gothic"/>
              </a:rPr>
              <a:t>est</a:t>
            </a:r>
            <a:r>
              <a:rPr lang="en-GB" sz="2400" kern="0" dirty="0">
                <a:solidFill>
                  <a:srgbClr val="002060"/>
                </a:solidFill>
                <a:latin typeface="Century Gothic"/>
                <a:ea typeface="Century Gothic"/>
                <a:cs typeface="Century Gothic"/>
                <a:sym typeface="Century Gothic"/>
              </a:rPr>
              <a:t> </a:t>
            </a:r>
            <a:r>
              <a:rPr lang="en-GB" sz="2400" kern="0" dirty="0" err="1">
                <a:solidFill>
                  <a:srgbClr val="002060"/>
                </a:solidFill>
                <a:latin typeface="Century Gothic"/>
                <a:ea typeface="Century Gothic"/>
                <a:cs typeface="Century Gothic"/>
                <a:sym typeface="Century Gothic"/>
              </a:rPr>
              <a:t>importante</a:t>
            </a:r>
            <a:r>
              <a:rPr lang="en-GB" sz="2400" kern="0" dirty="0">
                <a:solidFill>
                  <a:srgbClr val="002060"/>
                </a:solidFill>
                <a:latin typeface="Century Gothic"/>
                <a:ea typeface="Century Gothic"/>
                <a:cs typeface="Century Gothic"/>
                <a:sym typeface="Century Gothic"/>
              </a:rPr>
              <a:t>.</a:t>
            </a:r>
            <a:endParaRPr sz="1400" kern="0" dirty="0">
              <a:solidFill>
                <a:srgbClr val="000000"/>
              </a:solidFill>
              <a:cs typeface="Arial"/>
              <a:sym typeface="Arial"/>
            </a:endParaRPr>
          </a:p>
        </p:txBody>
      </p:sp>
      <p:sp>
        <p:nvSpPr>
          <p:cNvPr id="16" name="Google Shape;615;p10">
            <a:extLst>
              <a:ext uri="{FF2B5EF4-FFF2-40B4-BE49-F238E27FC236}">
                <a16:creationId xmlns:a16="http://schemas.microsoft.com/office/drawing/2014/main" id="{5781E7E9-C015-44B9-BF6B-6CEAB8BD6C7A}"/>
              </a:ext>
            </a:extLst>
          </p:cNvPr>
          <p:cNvSpPr/>
          <p:nvPr/>
        </p:nvSpPr>
        <p:spPr>
          <a:xfrm>
            <a:off x="7700744" y="3120023"/>
            <a:ext cx="4318958" cy="1148149"/>
          </a:xfrm>
          <a:prstGeom prst="wedgeRoundRectCallout">
            <a:avLst>
              <a:gd name="adj1" fmla="val -56243"/>
              <a:gd name="adj2" fmla="val 24118"/>
              <a:gd name="adj3" fmla="val 16667"/>
            </a:avLst>
          </a:prstGeom>
          <a:solidFill>
            <a:srgbClr val="D4D1E7"/>
          </a:solidFill>
          <a:ln w="25400" cap="flat" cmpd="sng">
            <a:solidFill>
              <a:srgbClr val="786EB1"/>
            </a:solidFill>
            <a:prstDash val="solid"/>
            <a:round/>
            <a:headEnd type="none" w="sm" len="sm"/>
            <a:tailEnd type="none" w="sm" len="sm"/>
          </a:ln>
        </p:spPr>
        <p:txBody>
          <a:bodyPr spcFirstLastPara="1" wrap="square" lIns="91425" tIns="45700" rIns="91425" bIns="45700" anchor="ctr" anchorCtr="0">
            <a:noAutofit/>
          </a:bodyPr>
          <a:lstStyle/>
          <a:p>
            <a:pPr>
              <a:buClr>
                <a:srgbClr val="000000"/>
              </a:buClr>
              <a:buFont typeface="Arial"/>
              <a:buNone/>
            </a:pPr>
            <a:r>
              <a:rPr lang="en-GB" sz="2400" kern="0" dirty="0" err="1">
                <a:solidFill>
                  <a:srgbClr val="002060"/>
                </a:solidFill>
                <a:latin typeface="Century Gothic"/>
                <a:ea typeface="Century Gothic"/>
                <a:cs typeface="Century Gothic"/>
                <a:sym typeface="Century Gothic"/>
              </a:rPr>
              <a:t>Voici</a:t>
            </a:r>
            <a:r>
              <a:rPr lang="en-GB" sz="2400" kern="0" dirty="0">
                <a:solidFill>
                  <a:srgbClr val="002060"/>
                </a:solidFill>
                <a:latin typeface="Century Gothic"/>
                <a:ea typeface="Century Gothic"/>
                <a:cs typeface="Century Gothic"/>
                <a:sym typeface="Century Gothic"/>
              </a:rPr>
              <a:t> les </a:t>
            </a:r>
            <a:br>
              <a:rPr lang="en-GB" sz="2400" kern="0" dirty="0">
                <a:solidFill>
                  <a:srgbClr val="002060"/>
                </a:solidFill>
                <a:latin typeface="Century Gothic"/>
                <a:ea typeface="Century Gothic"/>
                <a:cs typeface="Century Gothic"/>
                <a:sym typeface="Century Gothic"/>
              </a:rPr>
            </a:br>
            <a:r>
              <a:rPr lang="en-GB" sz="2400" b="1" kern="0" dirty="0" err="1">
                <a:solidFill>
                  <a:srgbClr val="002060"/>
                </a:solidFill>
                <a:latin typeface="Century Gothic"/>
                <a:ea typeface="Century Gothic"/>
                <a:cs typeface="Century Gothic"/>
                <a:sym typeface="Century Gothic"/>
              </a:rPr>
              <a:t>réponses</a:t>
            </a:r>
            <a:r>
              <a:rPr lang="en-GB" sz="2400" kern="0" dirty="0">
                <a:solidFill>
                  <a:srgbClr val="002060"/>
                </a:solidFill>
                <a:latin typeface="Century Gothic"/>
                <a:ea typeface="Century Gothic"/>
                <a:cs typeface="Century Gothic"/>
                <a:sym typeface="Century Gothic"/>
              </a:rPr>
              <a:t>.</a:t>
            </a:r>
            <a:br>
              <a:rPr lang="en-GB" sz="2400" kern="0" dirty="0">
                <a:solidFill>
                  <a:srgbClr val="002060"/>
                </a:solidFill>
                <a:latin typeface="Century Gothic"/>
                <a:ea typeface="Century Gothic"/>
                <a:cs typeface="Century Gothic"/>
                <a:sym typeface="Century Gothic"/>
              </a:rPr>
            </a:br>
            <a:r>
              <a:rPr lang="en-GB" sz="2400" kern="0" dirty="0" err="1">
                <a:solidFill>
                  <a:srgbClr val="002060"/>
                </a:solidFill>
                <a:latin typeface="Century Gothic"/>
                <a:ea typeface="Century Gothic"/>
                <a:cs typeface="Century Gothic"/>
                <a:sym typeface="Century Gothic"/>
              </a:rPr>
              <a:t>J’ai</a:t>
            </a:r>
            <a:r>
              <a:rPr lang="en-GB" sz="2400" kern="0" dirty="0">
                <a:solidFill>
                  <a:srgbClr val="002060"/>
                </a:solidFill>
                <a:latin typeface="Century Gothic"/>
                <a:ea typeface="Century Gothic"/>
                <a:cs typeface="Century Gothic"/>
                <a:sym typeface="Century Gothic"/>
              </a:rPr>
              <a:t> raison ?</a:t>
            </a:r>
            <a:endParaRPr sz="1400" kern="0" dirty="0">
              <a:solidFill>
                <a:srgbClr val="000000"/>
              </a:solidFill>
              <a:cs typeface="Arial"/>
              <a:sym typeface="Arial"/>
            </a:endParaRPr>
          </a:p>
        </p:txBody>
      </p:sp>
      <p:sp>
        <p:nvSpPr>
          <p:cNvPr id="17" name="Google Shape;616;p10">
            <a:extLst>
              <a:ext uri="{FF2B5EF4-FFF2-40B4-BE49-F238E27FC236}">
                <a16:creationId xmlns:a16="http://schemas.microsoft.com/office/drawing/2014/main" id="{E3D32B27-3987-4629-90F3-812F94D86FE9}"/>
              </a:ext>
            </a:extLst>
          </p:cNvPr>
          <p:cNvSpPr/>
          <p:nvPr/>
        </p:nvSpPr>
        <p:spPr>
          <a:xfrm>
            <a:off x="1761703" y="4996479"/>
            <a:ext cx="4130236" cy="1135297"/>
          </a:xfrm>
          <a:prstGeom prst="wedgeRoundRectCallout">
            <a:avLst>
              <a:gd name="adj1" fmla="val -55395"/>
              <a:gd name="adj2" fmla="val 22667"/>
              <a:gd name="adj3" fmla="val 16667"/>
            </a:avLst>
          </a:prstGeom>
          <a:solidFill>
            <a:srgbClr val="D4D1E7"/>
          </a:solidFill>
          <a:ln w="25400" cap="flat" cmpd="sng">
            <a:solidFill>
              <a:srgbClr val="786EB1"/>
            </a:solidFill>
            <a:prstDash val="solid"/>
            <a:round/>
            <a:headEnd type="none" w="sm" len="sm"/>
            <a:tailEnd type="none" w="sm" len="sm"/>
          </a:ln>
        </p:spPr>
        <p:txBody>
          <a:bodyPr spcFirstLastPara="1" wrap="square" lIns="91425" tIns="45700" rIns="91425" bIns="45700" anchor="ctr" anchorCtr="0">
            <a:noAutofit/>
          </a:bodyPr>
          <a:lstStyle/>
          <a:p>
            <a:pPr>
              <a:buClr>
                <a:srgbClr val="000000"/>
              </a:buClr>
              <a:buFont typeface="Arial"/>
              <a:buNone/>
            </a:pPr>
            <a:r>
              <a:rPr lang="en-GB" sz="2400" kern="0" dirty="0">
                <a:solidFill>
                  <a:srgbClr val="002060"/>
                </a:solidFill>
                <a:latin typeface="Century Gothic"/>
                <a:ea typeface="Century Gothic"/>
                <a:cs typeface="Century Gothic"/>
                <a:sym typeface="Century Gothic"/>
              </a:rPr>
              <a:t>Je </a:t>
            </a:r>
            <a:r>
              <a:rPr lang="en-GB" sz="2400" kern="0" dirty="0" err="1">
                <a:solidFill>
                  <a:srgbClr val="002060"/>
                </a:solidFill>
                <a:latin typeface="Century Gothic"/>
                <a:ea typeface="Century Gothic"/>
                <a:cs typeface="Century Gothic"/>
                <a:sym typeface="Century Gothic"/>
              </a:rPr>
              <a:t>déteste</a:t>
            </a:r>
            <a:r>
              <a:rPr lang="en-GB" sz="2400" kern="0" dirty="0">
                <a:solidFill>
                  <a:srgbClr val="002060"/>
                </a:solidFill>
                <a:latin typeface="Century Gothic"/>
                <a:ea typeface="Century Gothic"/>
                <a:cs typeface="Century Gothic"/>
                <a:sym typeface="Century Gothic"/>
              </a:rPr>
              <a:t> les </a:t>
            </a:r>
            <a:br>
              <a:rPr lang="en-GB" sz="2400" kern="0" dirty="0">
                <a:solidFill>
                  <a:srgbClr val="002060"/>
                </a:solidFill>
                <a:latin typeface="Century Gothic"/>
                <a:ea typeface="Century Gothic"/>
                <a:cs typeface="Century Gothic"/>
                <a:sym typeface="Century Gothic"/>
              </a:rPr>
            </a:br>
            <a:r>
              <a:rPr lang="en-GB" sz="2400" b="1" kern="0" dirty="0" err="1">
                <a:solidFill>
                  <a:srgbClr val="002060"/>
                </a:solidFill>
                <a:latin typeface="Century Gothic"/>
                <a:ea typeface="Century Gothic"/>
                <a:cs typeface="Century Gothic"/>
                <a:sym typeface="Century Gothic"/>
              </a:rPr>
              <a:t>uniformes</a:t>
            </a:r>
            <a:r>
              <a:rPr lang="en-GB" sz="2400" kern="0" dirty="0">
                <a:solidFill>
                  <a:srgbClr val="002060"/>
                </a:solidFill>
                <a:latin typeface="Century Gothic"/>
                <a:ea typeface="Century Gothic"/>
                <a:cs typeface="Century Gothic"/>
                <a:sym typeface="Century Gothic"/>
              </a:rPr>
              <a:t>.</a:t>
            </a:r>
            <a:endParaRPr sz="1400" kern="0" dirty="0">
              <a:solidFill>
                <a:srgbClr val="000000"/>
              </a:solidFill>
              <a:cs typeface="Arial"/>
              <a:sym typeface="Arial"/>
            </a:endParaRPr>
          </a:p>
        </p:txBody>
      </p:sp>
      <p:sp>
        <p:nvSpPr>
          <p:cNvPr id="24" name="Google Shape;626;p10">
            <a:extLst>
              <a:ext uri="{FF2B5EF4-FFF2-40B4-BE49-F238E27FC236}">
                <a16:creationId xmlns:a16="http://schemas.microsoft.com/office/drawing/2014/main" id="{AFA5410C-A1AA-48DB-9508-BC450C34A1C2}"/>
              </a:ext>
            </a:extLst>
          </p:cNvPr>
          <p:cNvSpPr/>
          <p:nvPr/>
        </p:nvSpPr>
        <p:spPr>
          <a:xfrm>
            <a:off x="7700743" y="1452099"/>
            <a:ext cx="4264485" cy="893779"/>
          </a:xfrm>
          <a:prstGeom prst="wedgeRoundRectCallout">
            <a:avLst>
              <a:gd name="adj1" fmla="val -53924"/>
              <a:gd name="adj2" fmla="val 20840"/>
              <a:gd name="adj3" fmla="val 16667"/>
            </a:avLst>
          </a:prstGeom>
          <a:solidFill>
            <a:srgbClr val="D4D1E7"/>
          </a:solidFill>
          <a:ln w="25400" cap="flat" cmpd="sng">
            <a:solidFill>
              <a:srgbClr val="786EB1"/>
            </a:solidFill>
            <a:prstDash val="solid"/>
            <a:round/>
            <a:headEnd type="none" w="sm" len="sm"/>
            <a:tailEnd type="none" w="sm" len="sm"/>
          </a:ln>
        </p:spPr>
        <p:txBody>
          <a:bodyPr spcFirstLastPara="1" wrap="square" lIns="91425" tIns="45700" rIns="91425" bIns="45700" anchor="ctr" anchorCtr="0">
            <a:noAutofit/>
          </a:bodyPr>
          <a:lstStyle/>
          <a:p>
            <a:pPr>
              <a:buClr>
                <a:srgbClr val="000000"/>
              </a:buClr>
              <a:buFont typeface="Arial"/>
              <a:buNone/>
            </a:pPr>
            <a:r>
              <a:rPr lang="en-GB" sz="2400" kern="0" dirty="0" err="1">
                <a:solidFill>
                  <a:srgbClr val="002060"/>
                </a:solidFill>
                <a:latin typeface="Century Gothic"/>
                <a:ea typeface="Century Gothic"/>
                <a:cs typeface="Century Gothic"/>
                <a:sym typeface="Century Gothic"/>
              </a:rPr>
              <a:t>J’aime</a:t>
            </a:r>
            <a:r>
              <a:rPr lang="en-GB" sz="2400" kern="0" dirty="0">
                <a:solidFill>
                  <a:srgbClr val="002060"/>
                </a:solidFill>
                <a:latin typeface="Century Gothic"/>
                <a:ea typeface="Century Gothic"/>
                <a:cs typeface="Century Gothic"/>
                <a:sym typeface="Century Gothic"/>
              </a:rPr>
              <a:t> le </a:t>
            </a:r>
            <a:br>
              <a:rPr lang="en-GB" sz="2400" kern="0" dirty="0">
                <a:solidFill>
                  <a:srgbClr val="002060"/>
                </a:solidFill>
                <a:latin typeface="Century Gothic"/>
                <a:ea typeface="Century Gothic"/>
                <a:cs typeface="Century Gothic"/>
                <a:sym typeface="Century Gothic"/>
              </a:rPr>
            </a:br>
            <a:r>
              <a:rPr lang="en-GB" sz="2400" b="1" kern="0" dirty="0">
                <a:solidFill>
                  <a:srgbClr val="002060"/>
                </a:solidFill>
                <a:latin typeface="Century Gothic"/>
                <a:ea typeface="Century Gothic"/>
                <a:cs typeface="Century Gothic"/>
                <a:sym typeface="Century Gothic"/>
              </a:rPr>
              <a:t>crayon </a:t>
            </a:r>
            <a:r>
              <a:rPr lang="en-GB" sz="2400" kern="0" dirty="0">
                <a:solidFill>
                  <a:srgbClr val="002060"/>
                </a:solidFill>
                <a:latin typeface="Century Gothic"/>
                <a:ea typeface="Century Gothic"/>
                <a:cs typeface="Century Gothic"/>
                <a:sym typeface="Century Gothic"/>
              </a:rPr>
              <a:t>bleu.</a:t>
            </a:r>
            <a:endParaRPr sz="1400" kern="0" dirty="0">
              <a:solidFill>
                <a:srgbClr val="000000"/>
              </a:solidFill>
              <a:cs typeface="Arial"/>
              <a:sym typeface="Arial"/>
            </a:endParaRPr>
          </a:p>
        </p:txBody>
      </p:sp>
      <p:sp>
        <p:nvSpPr>
          <p:cNvPr id="4" name="Rectangle: Rounded Corners 3">
            <a:extLst>
              <a:ext uri="{FF2B5EF4-FFF2-40B4-BE49-F238E27FC236}">
                <a16:creationId xmlns:a16="http://schemas.microsoft.com/office/drawing/2014/main" id="{A54248BB-E0F8-4866-A615-FE8490F49708}"/>
              </a:ext>
            </a:extLst>
          </p:cNvPr>
          <p:cNvSpPr/>
          <p:nvPr/>
        </p:nvSpPr>
        <p:spPr>
          <a:xfrm>
            <a:off x="2383004" y="2939142"/>
            <a:ext cx="2868940" cy="457200"/>
          </a:xfrm>
          <a:prstGeom prst="roundRect">
            <a:avLst/>
          </a:prstGeom>
          <a:solidFill>
            <a:schemeClr val="bg1"/>
          </a:solidFill>
          <a:ln>
            <a:solidFill>
              <a:srgbClr val="D4D1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phrases | phrase</a:t>
            </a:r>
          </a:p>
        </p:txBody>
      </p:sp>
      <p:sp>
        <p:nvSpPr>
          <p:cNvPr id="37" name="Google Shape;611;p10">
            <a:extLst>
              <a:ext uri="{FF2B5EF4-FFF2-40B4-BE49-F238E27FC236}">
                <a16:creationId xmlns:a16="http://schemas.microsoft.com/office/drawing/2014/main" id="{43204035-481A-44E3-80A9-E0F4CFCC49E8}"/>
              </a:ext>
            </a:extLst>
          </p:cNvPr>
          <p:cNvSpPr/>
          <p:nvPr/>
        </p:nvSpPr>
        <p:spPr>
          <a:xfrm>
            <a:off x="6062431" y="5557688"/>
            <a:ext cx="457200" cy="451796"/>
          </a:xfrm>
          <a:prstGeom prst="ellipse">
            <a:avLst/>
          </a:prstGeom>
          <a:solidFill>
            <a:srgbClr val="786EB1"/>
          </a:solidFill>
          <a:ln w="25400" cap="flat" cmpd="sng">
            <a:solidFill>
              <a:srgbClr val="786EB1"/>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GB" sz="2800" b="1" kern="0" dirty="0">
                <a:solidFill>
                  <a:srgbClr val="FFFFFF"/>
                </a:solidFill>
                <a:latin typeface="Century Gothic"/>
                <a:ea typeface="Century Gothic"/>
                <a:cs typeface="Century Gothic"/>
                <a:sym typeface="Century Gothic"/>
              </a:rPr>
              <a:t>6</a:t>
            </a:r>
            <a:endParaRPr sz="1400" kern="0" dirty="0">
              <a:solidFill>
                <a:srgbClr val="000000"/>
              </a:solidFill>
              <a:cs typeface="Arial"/>
              <a:sym typeface="Arial"/>
            </a:endParaRPr>
          </a:p>
        </p:txBody>
      </p:sp>
      <p:sp>
        <p:nvSpPr>
          <p:cNvPr id="38" name="Google Shape;615;p10">
            <a:extLst>
              <a:ext uri="{FF2B5EF4-FFF2-40B4-BE49-F238E27FC236}">
                <a16:creationId xmlns:a16="http://schemas.microsoft.com/office/drawing/2014/main" id="{4EE7DA2A-081E-49D5-ADB7-13C661388C6C}"/>
              </a:ext>
            </a:extLst>
          </p:cNvPr>
          <p:cNvSpPr/>
          <p:nvPr/>
        </p:nvSpPr>
        <p:spPr>
          <a:xfrm>
            <a:off x="7755217" y="4996479"/>
            <a:ext cx="4210012" cy="1148149"/>
          </a:xfrm>
          <a:prstGeom prst="wedgeRoundRectCallout">
            <a:avLst>
              <a:gd name="adj1" fmla="val -54346"/>
              <a:gd name="adj2" fmla="val 18638"/>
              <a:gd name="adj3" fmla="val 16667"/>
            </a:avLst>
          </a:prstGeom>
          <a:solidFill>
            <a:srgbClr val="D4D1E7"/>
          </a:solidFill>
          <a:ln w="25400" cap="flat" cmpd="sng">
            <a:solidFill>
              <a:srgbClr val="786EB1"/>
            </a:solidFill>
            <a:prstDash val="solid"/>
            <a:round/>
            <a:headEnd type="none" w="sm" len="sm"/>
            <a:tailEnd type="none" w="sm" len="sm"/>
          </a:ln>
        </p:spPr>
        <p:txBody>
          <a:bodyPr spcFirstLastPara="1" wrap="square" lIns="91425" tIns="45700" rIns="91425" bIns="45700" anchor="ctr" anchorCtr="0">
            <a:noAutofit/>
          </a:bodyPr>
          <a:lstStyle/>
          <a:p>
            <a:pPr>
              <a:buClr>
                <a:srgbClr val="000000"/>
              </a:buClr>
              <a:buFont typeface="Arial"/>
              <a:buNone/>
            </a:pPr>
            <a:r>
              <a:rPr lang="en-GB" sz="2400" kern="0" dirty="0" err="1">
                <a:solidFill>
                  <a:srgbClr val="002060"/>
                </a:solidFill>
                <a:latin typeface="Century Gothic"/>
                <a:ea typeface="Century Gothic"/>
                <a:cs typeface="Century Gothic"/>
                <a:sym typeface="Century Gothic"/>
              </a:rPr>
              <a:t>Quand</a:t>
            </a:r>
            <a:r>
              <a:rPr lang="en-GB" sz="2400" kern="0" dirty="0">
                <a:solidFill>
                  <a:srgbClr val="002060"/>
                </a:solidFill>
                <a:latin typeface="Century Gothic"/>
                <a:ea typeface="Century Gothic"/>
                <a:cs typeface="Century Gothic"/>
                <a:sym typeface="Century Gothic"/>
              </a:rPr>
              <a:t> </a:t>
            </a:r>
            <a:r>
              <a:rPr lang="en-GB" sz="2400" kern="0" dirty="0" err="1">
                <a:solidFill>
                  <a:srgbClr val="002060"/>
                </a:solidFill>
                <a:latin typeface="Century Gothic"/>
                <a:ea typeface="Century Gothic"/>
                <a:cs typeface="Century Gothic"/>
                <a:sym typeface="Century Gothic"/>
              </a:rPr>
              <a:t>j’ai</a:t>
            </a:r>
            <a:r>
              <a:rPr lang="en-GB" sz="2400" kern="0" dirty="0">
                <a:solidFill>
                  <a:srgbClr val="002060"/>
                </a:solidFill>
                <a:latin typeface="Century Gothic"/>
                <a:ea typeface="Century Gothic"/>
                <a:cs typeface="Century Gothic"/>
                <a:sym typeface="Century Gothic"/>
              </a:rPr>
              <a:t> </a:t>
            </a:r>
            <a:r>
              <a:rPr lang="en-GB" sz="2400" kern="0" dirty="0" err="1">
                <a:solidFill>
                  <a:srgbClr val="002060"/>
                </a:solidFill>
                <a:latin typeface="Century Gothic"/>
                <a:ea typeface="Century Gothic"/>
                <a:cs typeface="Century Gothic"/>
                <a:sym typeface="Century Gothic"/>
              </a:rPr>
              <a:t>faim</a:t>
            </a:r>
            <a:r>
              <a:rPr lang="en-GB" sz="2400" kern="0" dirty="0">
                <a:solidFill>
                  <a:srgbClr val="002060"/>
                </a:solidFill>
                <a:latin typeface="Century Gothic"/>
                <a:ea typeface="Century Gothic"/>
                <a:cs typeface="Century Gothic"/>
                <a:sym typeface="Century Gothic"/>
              </a:rPr>
              <a:t> </a:t>
            </a:r>
            <a:r>
              <a:rPr lang="en-GB" sz="2400" kern="0" dirty="0" err="1">
                <a:solidFill>
                  <a:srgbClr val="002060"/>
                </a:solidFill>
                <a:latin typeface="Century Gothic"/>
                <a:ea typeface="Century Gothic"/>
                <a:cs typeface="Century Gothic"/>
                <a:sym typeface="Century Gothic"/>
              </a:rPr>
              <a:t>j’adore</a:t>
            </a:r>
            <a:r>
              <a:rPr lang="en-GB" sz="2400" kern="0" dirty="0">
                <a:solidFill>
                  <a:srgbClr val="002060"/>
                </a:solidFill>
                <a:latin typeface="Century Gothic"/>
                <a:ea typeface="Century Gothic"/>
                <a:cs typeface="Century Gothic"/>
                <a:sym typeface="Century Gothic"/>
              </a:rPr>
              <a:t> la </a:t>
            </a:r>
            <a:r>
              <a:rPr lang="en-GB" sz="2400" b="1" kern="0" dirty="0">
                <a:solidFill>
                  <a:srgbClr val="002060"/>
                </a:solidFill>
                <a:latin typeface="Century Gothic"/>
                <a:ea typeface="Century Gothic"/>
                <a:cs typeface="Century Gothic"/>
                <a:sym typeface="Century Gothic"/>
              </a:rPr>
              <a:t>pizza</a:t>
            </a:r>
            <a:r>
              <a:rPr lang="en-GB" sz="2400" kern="0" dirty="0">
                <a:solidFill>
                  <a:srgbClr val="002060"/>
                </a:solidFill>
                <a:latin typeface="Century Gothic"/>
                <a:ea typeface="Century Gothic"/>
                <a:cs typeface="Century Gothic"/>
                <a:sym typeface="Century Gothic"/>
              </a:rPr>
              <a:t>.</a:t>
            </a:r>
            <a:endParaRPr sz="1400" kern="0" dirty="0">
              <a:solidFill>
                <a:srgbClr val="000000"/>
              </a:solidFill>
              <a:cs typeface="Arial"/>
              <a:sym typeface="Arial"/>
            </a:endParaRPr>
          </a:p>
        </p:txBody>
      </p:sp>
      <p:pic>
        <p:nvPicPr>
          <p:cNvPr id="39" name="Google Shape;618;p10" descr="A picture containing doll&#10;&#10;Description automatically generated">
            <a:extLst>
              <a:ext uri="{FF2B5EF4-FFF2-40B4-BE49-F238E27FC236}">
                <a16:creationId xmlns:a16="http://schemas.microsoft.com/office/drawing/2014/main" id="{78E15029-0F8E-4C94-B623-DEE428F505FC}"/>
              </a:ext>
            </a:extLst>
          </p:cNvPr>
          <p:cNvPicPr preferRelativeResize="0"/>
          <p:nvPr/>
        </p:nvPicPr>
        <p:blipFill rotWithShape="1">
          <a:blip r:embed="rId6">
            <a:alphaModFix/>
          </a:blip>
          <a:srcRect b="46482"/>
          <a:stretch/>
        </p:blipFill>
        <p:spPr>
          <a:xfrm>
            <a:off x="599674" y="1362173"/>
            <a:ext cx="1001498" cy="893779"/>
          </a:xfrm>
          <a:prstGeom prst="rect">
            <a:avLst/>
          </a:prstGeom>
          <a:noFill/>
          <a:ln>
            <a:noFill/>
          </a:ln>
        </p:spPr>
      </p:pic>
      <p:pic>
        <p:nvPicPr>
          <p:cNvPr id="40" name="Google Shape;618;p10" descr="A picture containing doll&#10;&#10;Description automatically generated">
            <a:extLst>
              <a:ext uri="{FF2B5EF4-FFF2-40B4-BE49-F238E27FC236}">
                <a16:creationId xmlns:a16="http://schemas.microsoft.com/office/drawing/2014/main" id="{C1838312-A4E1-45F7-8C85-FD49C134B8CF}"/>
              </a:ext>
            </a:extLst>
          </p:cNvPr>
          <p:cNvPicPr preferRelativeResize="0"/>
          <p:nvPr/>
        </p:nvPicPr>
        <p:blipFill rotWithShape="1">
          <a:blip r:embed="rId6">
            <a:alphaModFix/>
          </a:blip>
          <a:srcRect b="46482"/>
          <a:stretch/>
        </p:blipFill>
        <p:spPr>
          <a:xfrm>
            <a:off x="606083" y="3333801"/>
            <a:ext cx="1001498" cy="893779"/>
          </a:xfrm>
          <a:prstGeom prst="rect">
            <a:avLst/>
          </a:prstGeom>
          <a:noFill/>
          <a:ln>
            <a:noFill/>
          </a:ln>
        </p:spPr>
      </p:pic>
      <p:pic>
        <p:nvPicPr>
          <p:cNvPr id="41" name="Google Shape;618;p10" descr="A picture containing doll&#10;&#10;Description automatically generated">
            <a:extLst>
              <a:ext uri="{FF2B5EF4-FFF2-40B4-BE49-F238E27FC236}">
                <a16:creationId xmlns:a16="http://schemas.microsoft.com/office/drawing/2014/main" id="{21B6B659-BC88-4292-AD08-E4E5ABAED8C0}"/>
              </a:ext>
            </a:extLst>
          </p:cNvPr>
          <p:cNvPicPr preferRelativeResize="0"/>
          <p:nvPr/>
        </p:nvPicPr>
        <p:blipFill rotWithShape="1">
          <a:blip r:embed="rId6">
            <a:alphaModFix/>
          </a:blip>
          <a:srcRect b="46482"/>
          <a:stretch/>
        </p:blipFill>
        <p:spPr>
          <a:xfrm>
            <a:off x="623409" y="5237996"/>
            <a:ext cx="1001498" cy="893779"/>
          </a:xfrm>
          <a:prstGeom prst="rect">
            <a:avLst/>
          </a:prstGeom>
          <a:noFill/>
          <a:ln>
            <a:noFill/>
          </a:ln>
        </p:spPr>
      </p:pic>
      <p:sp>
        <p:nvSpPr>
          <p:cNvPr id="42" name="Rectangle: Rounded Corners 41">
            <a:extLst>
              <a:ext uri="{FF2B5EF4-FFF2-40B4-BE49-F238E27FC236}">
                <a16:creationId xmlns:a16="http://schemas.microsoft.com/office/drawing/2014/main" id="{E9986E04-1D3E-404B-A5AD-45668E05A5EA}"/>
              </a:ext>
            </a:extLst>
          </p:cNvPr>
          <p:cNvSpPr/>
          <p:nvPr/>
        </p:nvSpPr>
        <p:spPr>
          <a:xfrm>
            <a:off x="3381376" y="1535497"/>
            <a:ext cx="1997300" cy="449025"/>
          </a:xfrm>
          <a:prstGeom prst="roundRect">
            <a:avLst/>
          </a:prstGeom>
          <a:solidFill>
            <a:schemeClr val="bg1"/>
          </a:solidFill>
          <a:ln>
            <a:solidFill>
              <a:srgbClr val="D4D1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fruit | fruits</a:t>
            </a:r>
          </a:p>
        </p:txBody>
      </p:sp>
      <p:sp>
        <p:nvSpPr>
          <p:cNvPr id="43" name="Rectangle: Rounded Corners 42">
            <a:extLst>
              <a:ext uri="{FF2B5EF4-FFF2-40B4-BE49-F238E27FC236}">
                <a16:creationId xmlns:a16="http://schemas.microsoft.com/office/drawing/2014/main" id="{795A229E-D8C8-4106-9715-B081D4531548}"/>
              </a:ext>
            </a:extLst>
          </p:cNvPr>
          <p:cNvSpPr/>
          <p:nvPr/>
        </p:nvSpPr>
        <p:spPr>
          <a:xfrm>
            <a:off x="1946906" y="5597038"/>
            <a:ext cx="3431770" cy="409122"/>
          </a:xfrm>
          <a:prstGeom prst="roundRect">
            <a:avLst/>
          </a:prstGeom>
          <a:solidFill>
            <a:schemeClr val="bg1"/>
          </a:solidFill>
          <a:ln>
            <a:solidFill>
              <a:srgbClr val="D4D1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latin typeface="Century Gothic" panose="020B0502020202020204" pitchFamily="34" charset="0"/>
              </a:rPr>
              <a:t>uniformes</a:t>
            </a:r>
            <a:r>
              <a:rPr lang="en-GB" sz="2400" dirty="0">
                <a:solidFill>
                  <a:srgbClr val="002060"/>
                </a:solidFill>
                <a:latin typeface="Century Gothic" panose="020B0502020202020204" pitchFamily="34" charset="0"/>
              </a:rPr>
              <a:t> | </a:t>
            </a:r>
            <a:r>
              <a:rPr lang="en-GB" sz="2400" dirty="0" err="1">
                <a:solidFill>
                  <a:srgbClr val="002060"/>
                </a:solidFill>
                <a:latin typeface="Century Gothic" panose="020B0502020202020204" pitchFamily="34" charset="0"/>
              </a:rPr>
              <a:t>uniforme</a:t>
            </a:r>
            <a:endParaRPr lang="en-GB" sz="2400" dirty="0">
              <a:solidFill>
                <a:srgbClr val="002060"/>
              </a:solidFill>
              <a:latin typeface="Century Gothic" panose="020B0502020202020204" pitchFamily="34" charset="0"/>
            </a:endParaRPr>
          </a:p>
        </p:txBody>
      </p:sp>
      <p:sp>
        <p:nvSpPr>
          <p:cNvPr id="44" name="Rectangle: Rounded Corners 43">
            <a:extLst>
              <a:ext uri="{FF2B5EF4-FFF2-40B4-BE49-F238E27FC236}">
                <a16:creationId xmlns:a16="http://schemas.microsoft.com/office/drawing/2014/main" id="{CD35C967-E791-4160-B3C5-6BAECFE12A73}"/>
              </a:ext>
            </a:extLst>
          </p:cNvPr>
          <p:cNvSpPr/>
          <p:nvPr/>
        </p:nvSpPr>
        <p:spPr>
          <a:xfrm>
            <a:off x="7846440" y="1922364"/>
            <a:ext cx="2855587" cy="350047"/>
          </a:xfrm>
          <a:prstGeom prst="roundRect">
            <a:avLst/>
          </a:prstGeom>
          <a:solidFill>
            <a:schemeClr val="bg1"/>
          </a:solidFill>
          <a:ln>
            <a:solidFill>
              <a:srgbClr val="D4D1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crayon | crayons</a:t>
            </a:r>
          </a:p>
        </p:txBody>
      </p:sp>
      <p:pic>
        <p:nvPicPr>
          <p:cNvPr id="45" name="Google Shape;618;p10" descr="A picture containing doll&#10;&#10;Description automatically generated">
            <a:extLst>
              <a:ext uri="{FF2B5EF4-FFF2-40B4-BE49-F238E27FC236}">
                <a16:creationId xmlns:a16="http://schemas.microsoft.com/office/drawing/2014/main" id="{D5427FDC-1692-4011-A37A-3DD0E1EBFACF}"/>
              </a:ext>
            </a:extLst>
          </p:cNvPr>
          <p:cNvPicPr preferRelativeResize="0"/>
          <p:nvPr/>
        </p:nvPicPr>
        <p:blipFill rotWithShape="1">
          <a:blip r:embed="rId6">
            <a:alphaModFix/>
          </a:blip>
          <a:srcRect b="46482"/>
          <a:stretch/>
        </p:blipFill>
        <p:spPr>
          <a:xfrm>
            <a:off x="6438558" y="1364514"/>
            <a:ext cx="1001498" cy="893779"/>
          </a:xfrm>
          <a:prstGeom prst="rect">
            <a:avLst/>
          </a:prstGeom>
          <a:noFill/>
          <a:ln>
            <a:noFill/>
          </a:ln>
        </p:spPr>
      </p:pic>
      <p:pic>
        <p:nvPicPr>
          <p:cNvPr id="46" name="Google Shape;618;p10" descr="A picture containing doll&#10;&#10;Description automatically generated">
            <a:extLst>
              <a:ext uri="{FF2B5EF4-FFF2-40B4-BE49-F238E27FC236}">
                <a16:creationId xmlns:a16="http://schemas.microsoft.com/office/drawing/2014/main" id="{AD37D724-F227-40F7-AE45-44309050BF6A}"/>
              </a:ext>
            </a:extLst>
          </p:cNvPr>
          <p:cNvPicPr preferRelativeResize="0"/>
          <p:nvPr/>
        </p:nvPicPr>
        <p:blipFill rotWithShape="1">
          <a:blip r:embed="rId6">
            <a:alphaModFix/>
          </a:blip>
          <a:srcRect b="46482"/>
          <a:stretch/>
        </p:blipFill>
        <p:spPr>
          <a:xfrm>
            <a:off x="6438558" y="3396342"/>
            <a:ext cx="1001498" cy="893779"/>
          </a:xfrm>
          <a:prstGeom prst="rect">
            <a:avLst/>
          </a:prstGeom>
          <a:noFill/>
          <a:ln>
            <a:noFill/>
          </a:ln>
        </p:spPr>
      </p:pic>
      <p:pic>
        <p:nvPicPr>
          <p:cNvPr id="48" name="Google Shape;618;p10" descr="A picture containing doll&#10;&#10;Description automatically generated">
            <a:extLst>
              <a:ext uri="{FF2B5EF4-FFF2-40B4-BE49-F238E27FC236}">
                <a16:creationId xmlns:a16="http://schemas.microsoft.com/office/drawing/2014/main" id="{F9F25FE1-2EE4-454A-B116-F9ABDDF07CA3}"/>
              </a:ext>
            </a:extLst>
          </p:cNvPr>
          <p:cNvPicPr preferRelativeResize="0"/>
          <p:nvPr/>
        </p:nvPicPr>
        <p:blipFill rotWithShape="1">
          <a:blip r:embed="rId6">
            <a:alphaModFix/>
          </a:blip>
          <a:srcRect b="46482"/>
          <a:stretch/>
        </p:blipFill>
        <p:spPr>
          <a:xfrm>
            <a:off x="6636675" y="5319309"/>
            <a:ext cx="1001498" cy="893779"/>
          </a:xfrm>
          <a:prstGeom prst="rect">
            <a:avLst/>
          </a:prstGeom>
          <a:noFill/>
          <a:ln>
            <a:noFill/>
          </a:ln>
        </p:spPr>
      </p:pic>
      <p:sp>
        <p:nvSpPr>
          <p:cNvPr id="49" name="Rectangle: Rounded Corners 48">
            <a:extLst>
              <a:ext uri="{FF2B5EF4-FFF2-40B4-BE49-F238E27FC236}">
                <a16:creationId xmlns:a16="http://schemas.microsoft.com/office/drawing/2014/main" id="{317ABE1B-4DC4-4579-847C-C4F97447C41A}"/>
              </a:ext>
            </a:extLst>
          </p:cNvPr>
          <p:cNvSpPr/>
          <p:nvPr/>
        </p:nvSpPr>
        <p:spPr>
          <a:xfrm>
            <a:off x="7856906" y="5650990"/>
            <a:ext cx="2855587" cy="350047"/>
          </a:xfrm>
          <a:prstGeom prst="roundRect">
            <a:avLst/>
          </a:prstGeom>
          <a:solidFill>
            <a:schemeClr val="bg1"/>
          </a:solidFill>
          <a:ln>
            <a:solidFill>
              <a:srgbClr val="D4D1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pizzas | pizza.</a:t>
            </a:r>
          </a:p>
        </p:txBody>
      </p:sp>
      <p:sp>
        <p:nvSpPr>
          <p:cNvPr id="50" name="Rectangle: Rounded Corners 49">
            <a:extLst>
              <a:ext uri="{FF2B5EF4-FFF2-40B4-BE49-F238E27FC236}">
                <a16:creationId xmlns:a16="http://schemas.microsoft.com/office/drawing/2014/main" id="{626617BA-6840-48C4-B981-7470766C0C3C}"/>
              </a:ext>
            </a:extLst>
          </p:cNvPr>
          <p:cNvSpPr/>
          <p:nvPr/>
        </p:nvSpPr>
        <p:spPr>
          <a:xfrm>
            <a:off x="7829291" y="3542454"/>
            <a:ext cx="3123399" cy="374973"/>
          </a:xfrm>
          <a:prstGeom prst="roundRect">
            <a:avLst/>
          </a:prstGeom>
          <a:solidFill>
            <a:schemeClr val="bg1"/>
          </a:solidFill>
          <a:ln>
            <a:solidFill>
              <a:srgbClr val="D4D1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latin typeface="Century Gothic" panose="020B0502020202020204" pitchFamily="34" charset="0"/>
              </a:rPr>
              <a:t>réponses</a:t>
            </a:r>
            <a:r>
              <a:rPr lang="en-GB" sz="2400" dirty="0">
                <a:solidFill>
                  <a:srgbClr val="002060"/>
                </a:solidFill>
                <a:latin typeface="Century Gothic" panose="020B0502020202020204" pitchFamily="34" charset="0"/>
              </a:rPr>
              <a:t> | </a:t>
            </a:r>
            <a:r>
              <a:rPr lang="en-GB" sz="2400" dirty="0" err="1">
                <a:solidFill>
                  <a:srgbClr val="002060"/>
                </a:solidFill>
                <a:latin typeface="Century Gothic" panose="020B0502020202020204" pitchFamily="34" charset="0"/>
              </a:rPr>
              <a:t>réponse</a:t>
            </a:r>
            <a:endParaRPr lang="en-GB" sz="24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1150372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2"/>
                                        </p:tgtEl>
                                      </p:cBhvr>
                                    </p:animEffect>
                                    <p:set>
                                      <p:cBhvr>
                                        <p:cTn id="7" dur="1" fill="hold">
                                          <p:stCondLst>
                                            <p:cond delay="499"/>
                                          </p:stCondLst>
                                        </p:cTn>
                                        <p:tgtEl>
                                          <p:spTgt spid="4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43"/>
                                        </p:tgtEl>
                                      </p:cBhvr>
                                    </p:animEffect>
                                    <p:set>
                                      <p:cBhvr>
                                        <p:cTn id="17" dur="1" fill="hold">
                                          <p:stCondLst>
                                            <p:cond delay="499"/>
                                          </p:stCondLst>
                                        </p:cTn>
                                        <p:tgtEl>
                                          <p:spTgt spid="4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44"/>
                                        </p:tgtEl>
                                      </p:cBhvr>
                                    </p:animEffect>
                                    <p:set>
                                      <p:cBhvr>
                                        <p:cTn id="22" dur="1" fill="hold">
                                          <p:stCondLst>
                                            <p:cond delay="499"/>
                                          </p:stCondLst>
                                        </p:cTn>
                                        <p:tgtEl>
                                          <p:spTgt spid="4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50"/>
                                        </p:tgtEl>
                                      </p:cBhvr>
                                    </p:animEffect>
                                    <p:set>
                                      <p:cBhvr>
                                        <p:cTn id="27" dur="1" fill="hold">
                                          <p:stCondLst>
                                            <p:cond delay="499"/>
                                          </p:stCondLst>
                                        </p:cTn>
                                        <p:tgtEl>
                                          <p:spTgt spid="5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49"/>
                                        </p:tgtEl>
                                      </p:cBhvr>
                                    </p:animEffect>
                                    <p:set>
                                      <p:cBhvr>
                                        <p:cTn id="32" dur="1" fill="hold">
                                          <p:stCondLst>
                                            <p:cond delay="499"/>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2" grpId="0" animBg="1"/>
      <p:bldP spid="43" grpId="0" animBg="1"/>
      <p:bldP spid="44" grpId="0" animBg="1"/>
      <p:bldP spid="49" grpId="0" animBg="1"/>
      <p:bldP spid="5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descr="Logo, icon&#10;&#10;Description automatically generated">
            <a:extLst>
              <a:ext uri="{FF2B5EF4-FFF2-40B4-BE49-F238E27FC236}">
                <a16:creationId xmlns:a16="http://schemas.microsoft.com/office/drawing/2014/main" id="{5C55D781-8849-4D85-82D5-E87BA2144DF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86495" y="5018104"/>
            <a:ext cx="492179" cy="564506"/>
          </a:xfrm>
          <a:prstGeom prst="rect">
            <a:avLst/>
          </a:prstGeom>
        </p:spPr>
      </p:pic>
      <p:pic>
        <p:nvPicPr>
          <p:cNvPr id="14" name="Picture 13" descr="A picture containing logo&#10;&#10;Description automatically generated">
            <a:extLst>
              <a:ext uri="{FF2B5EF4-FFF2-40B4-BE49-F238E27FC236}">
                <a16:creationId xmlns:a16="http://schemas.microsoft.com/office/drawing/2014/main" id="{C83C5DDF-02B5-4EE7-8F37-33DB6FF279F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67974" y="3447793"/>
            <a:ext cx="1245757" cy="920692"/>
          </a:xfrm>
          <a:prstGeom prst="rect">
            <a:avLst/>
          </a:prstGeom>
        </p:spPr>
      </p:pic>
      <p:grpSp>
        <p:nvGrpSpPr>
          <p:cNvPr id="12" name="Group 11">
            <a:extLst>
              <a:ext uri="{FF2B5EF4-FFF2-40B4-BE49-F238E27FC236}">
                <a16:creationId xmlns:a16="http://schemas.microsoft.com/office/drawing/2014/main" id="{965F6530-1A0E-441C-92A4-5BDC59950A2C}"/>
              </a:ext>
            </a:extLst>
          </p:cNvPr>
          <p:cNvGrpSpPr/>
          <p:nvPr/>
        </p:nvGrpSpPr>
        <p:grpSpPr>
          <a:xfrm>
            <a:off x="6580477" y="1152229"/>
            <a:ext cx="1299580" cy="1128632"/>
            <a:chOff x="-3589692" y="1466188"/>
            <a:chExt cx="1299580" cy="1128632"/>
          </a:xfrm>
        </p:grpSpPr>
        <p:pic>
          <p:nvPicPr>
            <p:cNvPr id="9" name="Picture 8" descr="A picture containing text, toy, doll&#10;&#10;Description automatically generated">
              <a:extLst>
                <a:ext uri="{FF2B5EF4-FFF2-40B4-BE49-F238E27FC236}">
                  <a16:creationId xmlns:a16="http://schemas.microsoft.com/office/drawing/2014/main" id="{31FAC444-4AE5-44C6-9858-C112538EF08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74447" y="1466188"/>
              <a:ext cx="684335" cy="1128632"/>
            </a:xfrm>
            <a:prstGeom prst="rect">
              <a:avLst/>
            </a:prstGeom>
          </p:spPr>
        </p:pic>
        <p:pic>
          <p:nvPicPr>
            <p:cNvPr id="11" name="Picture 10" descr="A person wearing a striped shirt&#10;&#10;Description automatically generated with medium confidence">
              <a:extLst>
                <a:ext uri="{FF2B5EF4-FFF2-40B4-BE49-F238E27FC236}">
                  <a16:creationId xmlns:a16="http://schemas.microsoft.com/office/drawing/2014/main" id="{60EF493F-41F7-4B4C-99F3-E298037398D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89692" y="1616337"/>
              <a:ext cx="957412" cy="972141"/>
            </a:xfrm>
            <a:prstGeom prst="rect">
              <a:avLst/>
            </a:prstGeom>
          </p:spPr>
        </p:pic>
      </p:grpSp>
      <p:pic>
        <p:nvPicPr>
          <p:cNvPr id="33" name="Graphic 32" descr="Teacher">
            <a:extLst>
              <a:ext uri="{FF2B5EF4-FFF2-40B4-BE49-F238E27FC236}">
                <a16:creationId xmlns:a16="http://schemas.microsoft.com/office/drawing/2014/main" id="{20560B41-1442-4959-BD90-120C8CB78A8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61210" y="-19046"/>
            <a:ext cx="914400" cy="914400"/>
          </a:xfrm>
          <a:prstGeom prst="rect">
            <a:avLst/>
          </a:prstGeom>
        </p:spPr>
      </p:pic>
      <p:sp>
        <p:nvSpPr>
          <p:cNvPr id="34" name="Speech Bubble: Rectangle with Corners Rounded 33">
            <a:hlinkClick r:id="" action="ppaction://noaction">
              <a:snd r:embed="rId15" name="T3_W8_12.1.wav"/>
            </a:hlinkClick>
            <a:extLst>
              <a:ext uri="{FF2B5EF4-FFF2-40B4-BE49-F238E27FC236}">
                <a16:creationId xmlns:a16="http://schemas.microsoft.com/office/drawing/2014/main" id="{C503B75F-EEA8-474E-BD01-2DFDCD149CF0}"/>
              </a:ext>
            </a:extLst>
          </p:cNvPr>
          <p:cNvSpPr/>
          <p:nvPr/>
        </p:nvSpPr>
        <p:spPr>
          <a:xfrm>
            <a:off x="1075610" y="182385"/>
            <a:ext cx="4868677" cy="437848"/>
          </a:xfrm>
          <a:prstGeom prst="wedgeRoundRectCallout">
            <a:avLst>
              <a:gd name="adj1" fmla="val -52280"/>
              <a:gd name="adj2" fmla="val -15513"/>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6" name="CustomShape 7">
            <a:hlinkClick r:id="" action="ppaction://noaction">
              <a:snd r:embed="rId15" name="T3_W8_12.1.wav"/>
            </a:hlinkClick>
            <a:extLst>
              <a:ext uri="{FF2B5EF4-FFF2-40B4-BE49-F238E27FC236}">
                <a16:creationId xmlns:a16="http://schemas.microsoft.com/office/drawing/2014/main" id="{D74C7BB7-F8B7-4B43-96F0-E457B05A48D8}"/>
              </a:ext>
            </a:extLst>
          </p:cNvPr>
          <p:cNvSpPr/>
          <p:nvPr/>
        </p:nvSpPr>
        <p:spPr>
          <a:xfrm>
            <a:off x="1075611" y="141894"/>
            <a:ext cx="4868676" cy="43784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Écoute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C’est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‘le’, ‘la’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ou</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‘les’?</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25" name="CustomShape 23">
            <a:extLst>
              <a:ext uri="{FF2B5EF4-FFF2-40B4-BE49-F238E27FC236}">
                <a16:creationId xmlns:a16="http://schemas.microsoft.com/office/drawing/2014/main" id="{A34C96AA-58E7-4AEF-BC87-5E0F4521E646}"/>
              </a:ext>
            </a:extLst>
          </p:cNvPr>
          <p:cNvSpPr/>
          <p:nvPr/>
        </p:nvSpPr>
        <p:spPr>
          <a:xfrm>
            <a:off x="511167" y="1433562"/>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35" name="CustomShape 24">
            <a:extLst>
              <a:ext uri="{FF2B5EF4-FFF2-40B4-BE49-F238E27FC236}">
                <a16:creationId xmlns:a16="http://schemas.microsoft.com/office/drawing/2014/main" id="{C1F572EF-AA22-4157-B454-73A145F17222}"/>
              </a:ext>
            </a:extLst>
          </p:cNvPr>
          <p:cNvSpPr/>
          <p:nvPr/>
        </p:nvSpPr>
        <p:spPr>
          <a:xfrm>
            <a:off x="508019" y="3448396"/>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37" name="CustomShape 25">
            <a:extLst>
              <a:ext uri="{FF2B5EF4-FFF2-40B4-BE49-F238E27FC236}">
                <a16:creationId xmlns:a16="http://schemas.microsoft.com/office/drawing/2014/main" id="{8E81381B-F368-46F4-9E00-5B9978FFE19B}"/>
              </a:ext>
            </a:extLst>
          </p:cNvPr>
          <p:cNvSpPr/>
          <p:nvPr/>
        </p:nvSpPr>
        <p:spPr>
          <a:xfrm>
            <a:off x="511167" y="5485049"/>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39" name="CustomShape 27">
            <a:extLst>
              <a:ext uri="{FF2B5EF4-FFF2-40B4-BE49-F238E27FC236}">
                <a16:creationId xmlns:a16="http://schemas.microsoft.com/office/drawing/2014/main" id="{949C4EE4-A4C2-45DB-A242-4C2D7697434A}"/>
              </a:ext>
            </a:extLst>
          </p:cNvPr>
          <p:cNvSpPr/>
          <p:nvPr/>
        </p:nvSpPr>
        <p:spPr>
          <a:xfrm>
            <a:off x="5737022" y="1433562"/>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4</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40" name="CustomShape 28">
            <a:extLst>
              <a:ext uri="{FF2B5EF4-FFF2-40B4-BE49-F238E27FC236}">
                <a16:creationId xmlns:a16="http://schemas.microsoft.com/office/drawing/2014/main" id="{8C710314-353F-436E-8EA1-46B9EBA3D181}"/>
              </a:ext>
            </a:extLst>
          </p:cNvPr>
          <p:cNvSpPr/>
          <p:nvPr/>
        </p:nvSpPr>
        <p:spPr>
          <a:xfrm>
            <a:off x="5737022" y="3459305"/>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5</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9" name="CustomShape 27">
            <a:extLst>
              <a:ext uri="{FF2B5EF4-FFF2-40B4-BE49-F238E27FC236}">
                <a16:creationId xmlns:a16="http://schemas.microsoft.com/office/drawing/2014/main" id="{837F9A91-A1F6-4CDA-B97C-6D23F4FCED73}"/>
              </a:ext>
            </a:extLst>
          </p:cNvPr>
          <p:cNvSpPr/>
          <p:nvPr/>
        </p:nvSpPr>
        <p:spPr>
          <a:xfrm>
            <a:off x="5737022" y="5485049"/>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32" name="Picture 31" descr="Icon&#10;&#10;Description automatically generated">
            <a:extLst>
              <a:ext uri="{FF2B5EF4-FFF2-40B4-BE49-F238E27FC236}">
                <a16:creationId xmlns:a16="http://schemas.microsoft.com/office/drawing/2014/main" id="{6E6644C5-9BE6-4AF0-81E3-2C8D6EBC54B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087876" y="167048"/>
            <a:ext cx="1059840" cy="1059840"/>
          </a:xfrm>
          <a:prstGeom prst="rect">
            <a:avLst/>
          </a:prstGeom>
        </p:spPr>
      </p:pic>
      <p:sp>
        <p:nvSpPr>
          <p:cNvPr id="45" name="Title 1">
            <a:extLst>
              <a:ext uri="{FF2B5EF4-FFF2-40B4-BE49-F238E27FC236}">
                <a16:creationId xmlns:a16="http://schemas.microsoft.com/office/drawing/2014/main" id="{604A9AA9-C9E4-4C69-AD95-F2350CA3D5D2}"/>
              </a:ext>
            </a:extLst>
          </p:cNvPr>
          <p:cNvSpPr txBox="1">
            <a:spLocks/>
          </p:cNvSpPr>
          <p:nvPr/>
        </p:nvSpPr>
        <p:spPr>
          <a:xfrm>
            <a:off x="10967251" y="1198433"/>
            <a:ext cx="1241424" cy="424815"/>
          </a:xfrm>
          <a:prstGeom prst="rect">
            <a:avLst/>
          </a:prstGeom>
          <a:solidFill>
            <a:schemeClr val="accent6">
              <a:lumMod val="40000"/>
              <a:lumOff val="60000"/>
            </a:scheme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5" name="Picture 4" descr="A picture containing text, bicycle, transport, wheel&#10;&#10;Description automatically generated">
            <a:extLst>
              <a:ext uri="{FF2B5EF4-FFF2-40B4-BE49-F238E27FC236}">
                <a16:creationId xmlns:a16="http://schemas.microsoft.com/office/drawing/2014/main" id="{CB5C9AF0-A0F4-4B94-B79D-C6F511956F2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09719" y="1105654"/>
            <a:ext cx="1241424" cy="746794"/>
          </a:xfrm>
          <a:prstGeom prst="rect">
            <a:avLst/>
          </a:prstGeom>
        </p:spPr>
      </p:pic>
      <p:sp>
        <p:nvSpPr>
          <p:cNvPr id="4" name="Title 3">
            <a:extLst>
              <a:ext uri="{FF2B5EF4-FFF2-40B4-BE49-F238E27FC236}">
                <a16:creationId xmlns:a16="http://schemas.microsoft.com/office/drawing/2014/main" id="{AF23B79F-93B0-4CFD-8111-E058211D3F22}"/>
              </a:ext>
            </a:extLst>
          </p:cNvPr>
          <p:cNvSpPr>
            <a:spLocks noGrp="1"/>
          </p:cNvSpPr>
          <p:nvPr>
            <p:ph type="title"/>
          </p:nvPr>
        </p:nvSpPr>
        <p:spPr>
          <a:xfrm>
            <a:off x="11133064" y="1216926"/>
            <a:ext cx="1166156" cy="387827"/>
          </a:xfrm>
        </p:spPr>
        <p:txBody>
          <a:bodyPr/>
          <a:lstStyle/>
          <a:p>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pic>
        <p:nvPicPr>
          <p:cNvPr id="28" name="Picture 27" descr="Icon&#10;&#10;Description automatically generated">
            <a:extLst>
              <a:ext uri="{FF2B5EF4-FFF2-40B4-BE49-F238E27FC236}">
                <a16:creationId xmlns:a16="http://schemas.microsoft.com/office/drawing/2014/main" id="{B29D5695-3D3A-450A-838D-A2AAF982F4D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061805" y="1730046"/>
            <a:ext cx="1098164" cy="1101543"/>
          </a:xfrm>
          <a:prstGeom prst="rect">
            <a:avLst/>
          </a:prstGeom>
        </p:spPr>
      </p:pic>
      <p:sp>
        <p:nvSpPr>
          <p:cNvPr id="41" name="Title 2">
            <a:extLst>
              <a:ext uri="{FF2B5EF4-FFF2-40B4-BE49-F238E27FC236}">
                <a16:creationId xmlns:a16="http://schemas.microsoft.com/office/drawing/2014/main" id="{5687A6CC-55BD-4BB5-94CA-F695327B4832}"/>
              </a:ext>
            </a:extLst>
          </p:cNvPr>
          <p:cNvSpPr txBox="1">
            <a:spLocks/>
          </p:cNvSpPr>
          <p:nvPr/>
        </p:nvSpPr>
        <p:spPr>
          <a:xfrm>
            <a:off x="11220327" y="2786093"/>
            <a:ext cx="781120" cy="374973"/>
          </a:xfrm>
          <a:prstGeom prst="rect">
            <a:avLst/>
          </a:prstGeom>
          <a:solidFill>
            <a:schemeClr val="accent3">
              <a:lumMod val="75000"/>
            </a:scheme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pic>
        <p:nvPicPr>
          <p:cNvPr id="43" name="Picture 42" descr="A picture containing text, bicycle, transport, wheel&#10;&#10;Description automatically generated">
            <a:extLst>
              <a:ext uri="{FF2B5EF4-FFF2-40B4-BE49-F238E27FC236}">
                <a16:creationId xmlns:a16="http://schemas.microsoft.com/office/drawing/2014/main" id="{07B03D75-967F-49D9-BA66-147C9DD5D4A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066388" y="977608"/>
            <a:ext cx="1241424" cy="746794"/>
          </a:xfrm>
          <a:prstGeom prst="rect">
            <a:avLst/>
          </a:prstGeom>
        </p:spPr>
      </p:pic>
      <p:pic>
        <p:nvPicPr>
          <p:cNvPr id="44" name="Picture 43" descr="A picture containing text, bicycle, transport, wheel&#10;&#10;Description automatically generated">
            <a:extLst>
              <a:ext uri="{FF2B5EF4-FFF2-40B4-BE49-F238E27FC236}">
                <a16:creationId xmlns:a16="http://schemas.microsoft.com/office/drawing/2014/main" id="{1DB31B5F-2021-4B13-A393-C888CB92E11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297671" y="1273181"/>
            <a:ext cx="1241424" cy="746794"/>
          </a:xfrm>
          <a:prstGeom prst="rect">
            <a:avLst/>
          </a:prstGeom>
        </p:spPr>
      </p:pic>
      <p:pic>
        <p:nvPicPr>
          <p:cNvPr id="47" name="Picture 46" descr="A picture containing text, bicycle, transport, wheel&#10;&#10;Description automatically generated">
            <a:extLst>
              <a:ext uri="{FF2B5EF4-FFF2-40B4-BE49-F238E27FC236}">
                <a16:creationId xmlns:a16="http://schemas.microsoft.com/office/drawing/2014/main" id="{C855FEC6-3121-4631-9667-D6FD0B0A586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687100" y="1516106"/>
            <a:ext cx="1241424" cy="746794"/>
          </a:xfrm>
          <a:prstGeom prst="rect">
            <a:avLst/>
          </a:prstGeom>
        </p:spPr>
      </p:pic>
      <p:pic>
        <p:nvPicPr>
          <p:cNvPr id="48" name="Picture 47">
            <a:extLst>
              <a:ext uri="{FF2B5EF4-FFF2-40B4-BE49-F238E27FC236}">
                <a16:creationId xmlns:a16="http://schemas.microsoft.com/office/drawing/2014/main" id="{1B659485-1C9B-4481-9285-89ACBB132701}"/>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466141" y="1594560"/>
            <a:ext cx="628972" cy="655179"/>
          </a:xfrm>
          <a:prstGeom prst="rect">
            <a:avLst/>
          </a:prstGeom>
        </p:spPr>
      </p:pic>
      <p:sp>
        <p:nvSpPr>
          <p:cNvPr id="49" name="Rectangle 48">
            <a:extLst>
              <a:ext uri="{FF2B5EF4-FFF2-40B4-BE49-F238E27FC236}">
                <a16:creationId xmlns:a16="http://schemas.microsoft.com/office/drawing/2014/main" id="{A855E7A2-97C5-4621-9006-6FF1FE926BD3}"/>
              </a:ext>
            </a:extLst>
          </p:cNvPr>
          <p:cNvSpPr/>
          <p:nvPr/>
        </p:nvSpPr>
        <p:spPr>
          <a:xfrm>
            <a:off x="971673" y="2226968"/>
            <a:ext cx="1513556"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rgbClr val="5B9BD5"/>
                </a:solidFill>
                <a:effectLst/>
                <a:uLnTx/>
                <a:uFillTx/>
                <a:latin typeface="Century Gothic" panose="020B0502020202020204" pitchFamily="34" charset="0"/>
                <a:ea typeface="+mn-ea"/>
                <a:cs typeface="+mn-cs"/>
              </a:rPr>
              <a:t>le </a:t>
            </a:r>
            <a:r>
              <a:rPr kumimoji="0" lang="en-US" sz="3200" b="1" i="0" u="none" strike="noStrike" kern="1200" cap="none" spc="0" normalizeH="0" baseline="0" noProof="0" dirty="0" err="1">
                <a:ln w="0"/>
                <a:solidFill>
                  <a:srgbClr val="5B9BD5"/>
                </a:solidFill>
                <a:effectLst/>
                <a:uLnTx/>
                <a:uFillTx/>
                <a:latin typeface="Century Gothic" panose="020B0502020202020204" pitchFamily="34" charset="0"/>
                <a:ea typeface="+mn-ea"/>
                <a:cs typeface="+mn-cs"/>
              </a:rPr>
              <a:t>vélo</a:t>
            </a:r>
            <a:endParaRPr kumimoji="0" lang="en-US" sz="3200" b="1" i="0" u="none" strike="noStrike" kern="1200" cap="none" spc="0" normalizeH="0" baseline="0" noProof="0" dirty="0">
              <a:ln w="0"/>
              <a:solidFill>
                <a:srgbClr val="5B9BD5"/>
              </a:solidFill>
              <a:effectLst/>
              <a:uLnTx/>
              <a:uFillTx/>
              <a:latin typeface="Century Gothic" panose="020B0502020202020204" pitchFamily="34" charset="0"/>
              <a:ea typeface="+mn-ea"/>
              <a:cs typeface="+mn-cs"/>
            </a:endParaRPr>
          </a:p>
        </p:txBody>
      </p:sp>
      <p:pic>
        <p:nvPicPr>
          <p:cNvPr id="3" name="Picture 2" descr="Shape&#10;&#10;Description automatically generated with medium confidence">
            <a:extLst>
              <a:ext uri="{FF2B5EF4-FFF2-40B4-BE49-F238E27FC236}">
                <a16:creationId xmlns:a16="http://schemas.microsoft.com/office/drawing/2014/main" id="{9C186686-C319-4D4A-9922-7B70656BB804}"/>
              </a:ext>
            </a:extLst>
          </p:cNvPr>
          <p:cNvPicPr>
            <a:picLocks noChangeAspect="1"/>
          </p:cNvPicPr>
          <p:nvPr/>
        </p:nvPicPr>
        <p:blipFill rotWithShape="1">
          <a:blip r:embed="rId20">
            <a:duotone>
              <a:schemeClr val="accent4">
                <a:shade val="45000"/>
                <a:satMod val="135000"/>
              </a:schemeClr>
              <a:prstClr val="white"/>
            </a:duotone>
            <a:extLst>
              <a:ext uri="{28A0092B-C50C-407E-A947-70E740481C1C}">
                <a14:useLocalDpi xmlns:a14="http://schemas.microsoft.com/office/drawing/2010/main" val="0"/>
              </a:ext>
            </a:extLst>
          </a:blip>
          <a:srcRect r="68401" b="10036"/>
          <a:stretch/>
        </p:blipFill>
        <p:spPr>
          <a:xfrm>
            <a:off x="1526857" y="3091396"/>
            <a:ext cx="791736" cy="1229194"/>
          </a:xfrm>
          <a:prstGeom prst="rect">
            <a:avLst/>
          </a:prstGeom>
        </p:spPr>
      </p:pic>
      <p:pic>
        <p:nvPicPr>
          <p:cNvPr id="24" name="Picture 23" descr="Shape&#10;&#10;Description automatically generated with medium confidence">
            <a:extLst>
              <a:ext uri="{FF2B5EF4-FFF2-40B4-BE49-F238E27FC236}">
                <a16:creationId xmlns:a16="http://schemas.microsoft.com/office/drawing/2014/main" id="{D67F20B3-E52E-460E-920D-52C864413DC9}"/>
              </a:ext>
            </a:extLst>
          </p:cNvPr>
          <p:cNvPicPr>
            <a:picLocks noChangeAspect="1"/>
          </p:cNvPicPr>
          <p:nvPr/>
        </p:nvPicPr>
        <p:blipFill rotWithShape="1">
          <a:blip r:embed="rId20">
            <a:duotone>
              <a:schemeClr val="accent4">
                <a:shade val="45000"/>
                <a:satMod val="135000"/>
              </a:schemeClr>
              <a:prstClr val="white"/>
            </a:duotone>
            <a:extLst>
              <a:ext uri="{28A0092B-C50C-407E-A947-70E740481C1C}">
                <a14:useLocalDpi xmlns:a14="http://schemas.microsoft.com/office/drawing/2010/main" val="0"/>
              </a:ext>
            </a:extLst>
          </a:blip>
          <a:srcRect r="68401" b="10036"/>
          <a:stretch/>
        </p:blipFill>
        <p:spPr>
          <a:xfrm>
            <a:off x="3079556" y="2940478"/>
            <a:ext cx="791736" cy="1229194"/>
          </a:xfrm>
          <a:prstGeom prst="rect">
            <a:avLst/>
          </a:prstGeom>
        </p:spPr>
      </p:pic>
      <p:pic>
        <p:nvPicPr>
          <p:cNvPr id="26" name="Picture 25" descr="Shape&#10;&#10;Description automatically generated with medium confidence">
            <a:extLst>
              <a:ext uri="{FF2B5EF4-FFF2-40B4-BE49-F238E27FC236}">
                <a16:creationId xmlns:a16="http://schemas.microsoft.com/office/drawing/2014/main" id="{65659183-02AC-4F0E-978E-552866319755}"/>
              </a:ext>
            </a:extLst>
          </p:cNvPr>
          <p:cNvPicPr>
            <a:picLocks noChangeAspect="1"/>
          </p:cNvPicPr>
          <p:nvPr/>
        </p:nvPicPr>
        <p:blipFill rotWithShape="1">
          <a:blip r:embed="rId20">
            <a:duotone>
              <a:schemeClr val="accent4">
                <a:shade val="45000"/>
                <a:satMod val="135000"/>
              </a:schemeClr>
              <a:prstClr val="white"/>
            </a:duotone>
            <a:extLst>
              <a:ext uri="{28A0092B-C50C-407E-A947-70E740481C1C}">
                <a14:useLocalDpi xmlns:a14="http://schemas.microsoft.com/office/drawing/2010/main" val="0"/>
              </a:ext>
            </a:extLst>
          </a:blip>
          <a:srcRect r="68401" b="10036"/>
          <a:stretch/>
        </p:blipFill>
        <p:spPr>
          <a:xfrm>
            <a:off x="3616553" y="3042888"/>
            <a:ext cx="791736" cy="1229194"/>
          </a:xfrm>
          <a:prstGeom prst="rect">
            <a:avLst/>
          </a:prstGeom>
        </p:spPr>
      </p:pic>
      <p:pic>
        <p:nvPicPr>
          <p:cNvPr id="27" name="Picture 26" descr="Shape&#10;&#10;Description automatically generated with medium confidence">
            <a:extLst>
              <a:ext uri="{FF2B5EF4-FFF2-40B4-BE49-F238E27FC236}">
                <a16:creationId xmlns:a16="http://schemas.microsoft.com/office/drawing/2014/main" id="{D119201B-4B86-48CE-8997-03948488629D}"/>
              </a:ext>
            </a:extLst>
          </p:cNvPr>
          <p:cNvPicPr>
            <a:picLocks noChangeAspect="1"/>
          </p:cNvPicPr>
          <p:nvPr/>
        </p:nvPicPr>
        <p:blipFill rotWithShape="1">
          <a:blip r:embed="rId20">
            <a:duotone>
              <a:schemeClr val="accent4">
                <a:shade val="45000"/>
                <a:satMod val="135000"/>
              </a:schemeClr>
              <a:prstClr val="white"/>
            </a:duotone>
            <a:extLst>
              <a:ext uri="{28A0092B-C50C-407E-A947-70E740481C1C}">
                <a14:useLocalDpi xmlns:a14="http://schemas.microsoft.com/office/drawing/2010/main" val="0"/>
              </a:ext>
            </a:extLst>
          </a:blip>
          <a:srcRect r="68401" b="10036"/>
          <a:stretch/>
        </p:blipFill>
        <p:spPr>
          <a:xfrm>
            <a:off x="4153550" y="3125182"/>
            <a:ext cx="791736" cy="1229194"/>
          </a:xfrm>
          <a:prstGeom prst="rect">
            <a:avLst/>
          </a:prstGeom>
        </p:spPr>
      </p:pic>
      <p:pic>
        <p:nvPicPr>
          <p:cNvPr id="30" name="Picture 29">
            <a:extLst>
              <a:ext uri="{FF2B5EF4-FFF2-40B4-BE49-F238E27FC236}">
                <a16:creationId xmlns:a16="http://schemas.microsoft.com/office/drawing/2014/main" id="{0B69E746-BC02-4184-BDFC-EB84D60E3F0A}"/>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733330" y="3665411"/>
            <a:ext cx="628972" cy="655179"/>
          </a:xfrm>
          <a:prstGeom prst="rect">
            <a:avLst/>
          </a:prstGeom>
        </p:spPr>
      </p:pic>
      <p:sp>
        <p:nvSpPr>
          <p:cNvPr id="31" name="Rectangle 30">
            <a:extLst>
              <a:ext uri="{FF2B5EF4-FFF2-40B4-BE49-F238E27FC236}">
                <a16:creationId xmlns:a16="http://schemas.microsoft.com/office/drawing/2014/main" id="{18EFDD29-64D3-4F00-8BA4-7A51878FDF36}"/>
              </a:ext>
            </a:extLst>
          </p:cNvPr>
          <p:cNvSpPr/>
          <p:nvPr/>
        </p:nvSpPr>
        <p:spPr>
          <a:xfrm>
            <a:off x="2793978" y="4253940"/>
            <a:ext cx="2436886"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rgbClr val="FF0066"/>
                </a:solidFill>
                <a:effectLst/>
                <a:uLnTx/>
                <a:uFillTx/>
                <a:latin typeface="Century Gothic" panose="020B0502020202020204" pitchFamily="34" charset="0"/>
                <a:ea typeface="+mn-ea"/>
                <a:cs typeface="+mn-cs"/>
              </a:rPr>
              <a:t>les femmes</a:t>
            </a:r>
          </a:p>
        </p:txBody>
      </p:sp>
      <p:sp>
        <p:nvSpPr>
          <p:cNvPr id="42" name="Rectangle 41">
            <a:extLst>
              <a:ext uri="{FF2B5EF4-FFF2-40B4-BE49-F238E27FC236}">
                <a16:creationId xmlns:a16="http://schemas.microsoft.com/office/drawing/2014/main" id="{3BC67854-38A9-4B88-A7CA-8D022402E65E}"/>
              </a:ext>
            </a:extLst>
          </p:cNvPr>
          <p:cNvSpPr/>
          <p:nvPr/>
        </p:nvSpPr>
        <p:spPr>
          <a:xfrm>
            <a:off x="2665740" y="5870447"/>
            <a:ext cx="2978701"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rgbClr val="FF0066"/>
                </a:solidFill>
                <a:effectLst/>
                <a:uLnTx/>
                <a:uFillTx/>
                <a:latin typeface="Century Gothic" panose="020B0502020202020204" pitchFamily="34" charset="0"/>
                <a:ea typeface="+mn-ea"/>
                <a:cs typeface="+mn-cs"/>
              </a:rPr>
              <a:t>la </a:t>
            </a:r>
            <a:r>
              <a:rPr kumimoji="0" lang="en-US" sz="3200" b="1" i="0" u="none" strike="noStrike" kern="1200" cap="none" spc="0" normalizeH="0" baseline="0" noProof="0" dirty="0" err="1">
                <a:ln w="0"/>
                <a:solidFill>
                  <a:srgbClr val="FF0066"/>
                </a:solidFill>
                <a:effectLst/>
                <a:uLnTx/>
                <a:uFillTx/>
                <a:latin typeface="Century Gothic" panose="020B0502020202020204" pitchFamily="34" charset="0"/>
                <a:ea typeface="+mn-ea"/>
                <a:cs typeface="+mn-cs"/>
              </a:rPr>
              <a:t>professeure</a:t>
            </a:r>
            <a:endParaRPr kumimoji="0" lang="en-US" sz="3200" b="1" i="0" u="none" strike="noStrike" kern="1200" cap="none" spc="0" normalizeH="0" baseline="0" noProof="0" dirty="0">
              <a:ln w="0"/>
              <a:solidFill>
                <a:srgbClr val="FF0066"/>
              </a:solidFill>
              <a:effectLst/>
              <a:uLnTx/>
              <a:uFillTx/>
              <a:latin typeface="Century Gothic" panose="020B0502020202020204" pitchFamily="34" charset="0"/>
              <a:ea typeface="+mn-ea"/>
              <a:cs typeface="+mn-cs"/>
            </a:endParaRPr>
          </a:p>
        </p:txBody>
      </p:sp>
      <p:pic>
        <p:nvPicPr>
          <p:cNvPr id="46" name="Picture 45">
            <a:extLst>
              <a:ext uri="{FF2B5EF4-FFF2-40B4-BE49-F238E27FC236}">
                <a16:creationId xmlns:a16="http://schemas.microsoft.com/office/drawing/2014/main" id="{75764365-923A-4169-94DE-EB039DBE82B1}"/>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994493" y="1638439"/>
            <a:ext cx="628972" cy="655179"/>
          </a:xfrm>
          <a:prstGeom prst="rect">
            <a:avLst/>
          </a:prstGeom>
        </p:spPr>
      </p:pic>
      <p:sp>
        <p:nvSpPr>
          <p:cNvPr id="50" name="Rectangle 49">
            <a:extLst>
              <a:ext uri="{FF2B5EF4-FFF2-40B4-BE49-F238E27FC236}">
                <a16:creationId xmlns:a16="http://schemas.microsoft.com/office/drawing/2014/main" id="{86C17B8D-137B-4132-A6A1-DE736E5916C9}"/>
              </a:ext>
            </a:extLst>
          </p:cNvPr>
          <p:cNvSpPr/>
          <p:nvPr/>
        </p:nvSpPr>
        <p:spPr>
          <a:xfrm>
            <a:off x="6112853" y="2226968"/>
            <a:ext cx="2321469"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rgbClr val="002060"/>
                </a:solidFill>
                <a:effectLst/>
                <a:uLnTx/>
                <a:uFillTx/>
                <a:latin typeface="Century Gothic" panose="020B0502020202020204" pitchFamily="34" charset="0"/>
                <a:ea typeface="+mn-ea"/>
                <a:cs typeface="+mn-cs"/>
              </a:rPr>
              <a:t>les cousins</a:t>
            </a:r>
          </a:p>
        </p:txBody>
      </p:sp>
      <p:pic>
        <p:nvPicPr>
          <p:cNvPr id="51" name="Picture 50">
            <a:extLst>
              <a:ext uri="{FF2B5EF4-FFF2-40B4-BE49-F238E27FC236}">
                <a16:creationId xmlns:a16="http://schemas.microsoft.com/office/drawing/2014/main" id="{7888BA00-04A5-448A-A19D-FA7590B83362}"/>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076367" y="3665411"/>
            <a:ext cx="628972" cy="655179"/>
          </a:xfrm>
          <a:prstGeom prst="rect">
            <a:avLst/>
          </a:prstGeom>
        </p:spPr>
      </p:pic>
      <p:sp>
        <p:nvSpPr>
          <p:cNvPr id="52" name="Rectangle 51">
            <a:extLst>
              <a:ext uri="{FF2B5EF4-FFF2-40B4-BE49-F238E27FC236}">
                <a16:creationId xmlns:a16="http://schemas.microsoft.com/office/drawing/2014/main" id="{39FE8D34-D788-447C-AB15-343031208975}"/>
              </a:ext>
            </a:extLst>
          </p:cNvPr>
          <p:cNvSpPr/>
          <p:nvPr/>
        </p:nvSpPr>
        <p:spPr>
          <a:xfrm>
            <a:off x="6343806" y="4253940"/>
            <a:ext cx="2023311"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rgbClr val="FF0066"/>
                </a:solidFill>
                <a:effectLst/>
                <a:uLnTx/>
                <a:uFillTx/>
                <a:latin typeface="Century Gothic" panose="020B0502020202020204" pitchFamily="34" charset="0"/>
                <a:ea typeface="+mn-ea"/>
                <a:cs typeface="+mn-cs"/>
              </a:rPr>
              <a:t>la voiture</a:t>
            </a:r>
          </a:p>
        </p:txBody>
      </p:sp>
      <p:sp>
        <p:nvSpPr>
          <p:cNvPr id="54" name="Rectangle 53">
            <a:extLst>
              <a:ext uri="{FF2B5EF4-FFF2-40B4-BE49-F238E27FC236}">
                <a16:creationId xmlns:a16="http://schemas.microsoft.com/office/drawing/2014/main" id="{EA70CF2E-9382-42B0-A072-33FEFA3F3CE7}"/>
              </a:ext>
            </a:extLst>
          </p:cNvPr>
          <p:cNvSpPr/>
          <p:nvPr/>
        </p:nvSpPr>
        <p:spPr>
          <a:xfrm>
            <a:off x="8880240" y="5692831"/>
            <a:ext cx="2592377"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rgbClr val="FF0066"/>
                </a:solidFill>
                <a:effectLst/>
                <a:uLnTx/>
                <a:uFillTx/>
                <a:latin typeface="Century Gothic" panose="020B0502020202020204" pitchFamily="34" charset="0"/>
                <a:ea typeface="+mn-ea"/>
                <a:cs typeface="+mn-cs"/>
              </a:rPr>
              <a:t>les pommes</a:t>
            </a:r>
          </a:p>
        </p:txBody>
      </p:sp>
      <p:pic>
        <p:nvPicPr>
          <p:cNvPr id="7" name="Picture 6">
            <a:extLst>
              <a:ext uri="{FF2B5EF4-FFF2-40B4-BE49-F238E27FC236}">
                <a16:creationId xmlns:a16="http://schemas.microsoft.com/office/drawing/2014/main" id="{43FD7775-D323-4317-856D-37CA76313FFB}"/>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794465" y="5017516"/>
            <a:ext cx="435912" cy="931235"/>
          </a:xfrm>
          <a:prstGeom prst="rect">
            <a:avLst/>
          </a:prstGeom>
        </p:spPr>
      </p:pic>
      <p:pic>
        <p:nvPicPr>
          <p:cNvPr id="38" name="Picture 37">
            <a:extLst>
              <a:ext uri="{FF2B5EF4-FFF2-40B4-BE49-F238E27FC236}">
                <a16:creationId xmlns:a16="http://schemas.microsoft.com/office/drawing/2014/main" id="{3993D5ED-EB80-486B-9E9D-38C4925DC4E1}"/>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885043" y="5104302"/>
            <a:ext cx="628972" cy="655179"/>
          </a:xfrm>
          <a:prstGeom prst="rect">
            <a:avLst/>
          </a:prstGeom>
        </p:spPr>
      </p:pic>
      <p:pic>
        <p:nvPicPr>
          <p:cNvPr id="55" name="Picture 54">
            <a:extLst>
              <a:ext uri="{FF2B5EF4-FFF2-40B4-BE49-F238E27FC236}">
                <a16:creationId xmlns:a16="http://schemas.microsoft.com/office/drawing/2014/main" id="{28003934-20B9-48CD-B08F-ADC2CC119B88}"/>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496973" y="5069837"/>
            <a:ext cx="435912" cy="931235"/>
          </a:xfrm>
          <a:prstGeom prst="rect">
            <a:avLst/>
          </a:prstGeom>
        </p:spPr>
      </p:pic>
      <p:pic>
        <p:nvPicPr>
          <p:cNvPr id="56" name="Picture 55">
            <a:extLst>
              <a:ext uri="{FF2B5EF4-FFF2-40B4-BE49-F238E27FC236}">
                <a16:creationId xmlns:a16="http://schemas.microsoft.com/office/drawing/2014/main" id="{C248B82D-C332-47E1-87CC-01A4230F28A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998002" y="5053983"/>
            <a:ext cx="435912" cy="931235"/>
          </a:xfrm>
          <a:prstGeom prst="rect">
            <a:avLst/>
          </a:prstGeom>
        </p:spPr>
      </p:pic>
      <p:pic>
        <p:nvPicPr>
          <p:cNvPr id="57" name="Picture 56" descr="A person wearing a striped shirt&#10;&#10;Description automatically generated with medium confidence">
            <a:extLst>
              <a:ext uri="{FF2B5EF4-FFF2-40B4-BE49-F238E27FC236}">
                <a16:creationId xmlns:a16="http://schemas.microsoft.com/office/drawing/2014/main" id="{3EA2D6AC-5B75-43B5-B906-41906B9093B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880240" y="1230474"/>
            <a:ext cx="957412" cy="972141"/>
          </a:xfrm>
          <a:prstGeom prst="rect">
            <a:avLst/>
          </a:prstGeom>
        </p:spPr>
      </p:pic>
      <p:pic>
        <p:nvPicPr>
          <p:cNvPr id="58" name="Picture 57" descr="A picture containing logo&#10;&#10;Description automatically generated">
            <a:extLst>
              <a:ext uri="{FF2B5EF4-FFF2-40B4-BE49-F238E27FC236}">
                <a16:creationId xmlns:a16="http://schemas.microsoft.com/office/drawing/2014/main" id="{A71B9967-3538-40DF-893C-BEA407D0320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91285" y="3388990"/>
            <a:ext cx="1245757" cy="920692"/>
          </a:xfrm>
          <a:prstGeom prst="rect">
            <a:avLst/>
          </a:prstGeom>
        </p:spPr>
      </p:pic>
      <p:pic>
        <p:nvPicPr>
          <p:cNvPr id="59" name="Picture 58" descr="A picture containing logo&#10;&#10;Description automatically generated">
            <a:extLst>
              <a:ext uri="{FF2B5EF4-FFF2-40B4-BE49-F238E27FC236}">
                <a16:creationId xmlns:a16="http://schemas.microsoft.com/office/drawing/2014/main" id="{F4D97685-9F90-45E0-92CB-C559215BE5B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751574" y="3429000"/>
            <a:ext cx="1245757" cy="920692"/>
          </a:xfrm>
          <a:prstGeom prst="rect">
            <a:avLst/>
          </a:prstGeom>
        </p:spPr>
      </p:pic>
      <p:pic>
        <p:nvPicPr>
          <p:cNvPr id="16" name="Picture 15" descr="Logo, icon&#10;&#10;Description automatically generated">
            <a:extLst>
              <a:ext uri="{FF2B5EF4-FFF2-40B4-BE49-F238E27FC236}">
                <a16:creationId xmlns:a16="http://schemas.microsoft.com/office/drawing/2014/main" id="{33491FF8-9A8C-4F32-8C89-67B9811F269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01569" y="5253201"/>
            <a:ext cx="492179" cy="564506"/>
          </a:xfrm>
          <a:prstGeom prst="rect">
            <a:avLst/>
          </a:prstGeom>
        </p:spPr>
      </p:pic>
      <p:pic>
        <p:nvPicPr>
          <p:cNvPr id="60" name="Picture 59" descr="Logo, icon&#10;&#10;Description automatically generated">
            <a:extLst>
              <a:ext uri="{FF2B5EF4-FFF2-40B4-BE49-F238E27FC236}">
                <a16:creationId xmlns:a16="http://schemas.microsoft.com/office/drawing/2014/main" id="{00642E20-8251-468D-A953-CD2C626A806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01119" y="5200880"/>
            <a:ext cx="492179" cy="564506"/>
          </a:xfrm>
          <a:prstGeom prst="rect">
            <a:avLst/>
          </a:prstGeom>
        </p:spPr>
      </p:pic>
      <p:pic>
        <p:nvPicPr>
          <p:cNvPr id="61" name="Picture 60" descr="Logo, icon&#10;&#10;Description automatically generated">
            <a:extLst>
              <a:ext uri="{FF2B5EF4-FFF2-40B4-BE49-F238E27FC236}">
                <a16:creationId xmlns:a16="http://schemas.microsoft.com/office/drawing/2014/main" id="{B7C724F7-3EF7-41E8-AF58-367611A2BA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89015" y="5253201"/>
            <a:ext cx="492179" cy="564506"/>
          </a:xfrm>
          <a:prstGeom prst="rect">
            <a:avLst/>
          </a:prstGeom>
        </p:spPr>
      </p:pic>
      <p:pic>
        <p:nvPicPr>
          <p:cNvPr id="53" name="Picture 52">
            <a:extLst>
              <a:ext uri="{FF2B5EF4-FFF2-40B4-BE49-F238E27FC236}">
                <a16:creationId xmlns:a16="http://schemas.microsoft.com/office/drawing/2014/main" id="{8B4A964F-2906-42D0-8155-D6292A4BD69C}"/>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727590" y="5136051"/>
            <a:ext cx="628972" cy="655179"/>
          </a:xfrm>
          <a:prstGeom prst="rect">
            <a:avLst/>
          </a:prstGeom>
        </p:spPr>
      </p:pic>
    </p:spTree>
    <p:extLst>
      <p:ext uri="{BB962C8B-B14F-4D97-AF65-F5344CB8AC3E}">
        <p14:creationId xmlns:p14="http://schemas.microsoft.com/office/powerpoint/2010/main" val="2962293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3_W8_12.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T3_W8_12.3.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T3_W8_12.4.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6" name="T3_W8_12.5.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7" name="T3_W8_12.6.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8" name="T3_W8_12.7.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31" grpId="0"/>
      <p:bldP spid="42" grpId="0"/>
      <p:bldP spid="50" grpId="0"/>
      <p:bldP spid="52" grpId="0"/>
      <p:bldP spid="5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0" y="0"/>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a:solidFill>
                  <a:schemeClr val="bg1"/>
                </a:solidFill>
                <a:latin typeface="Century Gothic" panose="020B0502020202020204" pitchFamily="34" charset="0"/>
              </a:rPr>
              <a:t>Au revoir !</a:t>
            </a:r>
            <a:endParaRPr lang="en-GB" sz="6000" b="1" dirty="0">
              <a:solidFill>
                <a:schemeClr val="bg1"/>
              </a:solidFill>
              <a:latin typeface="Century Gothic" panose="020B0502020202020204" pitchFamily="34" charset="0"/>
            </a:endParaRP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a:ln>
                  <a:noFill/>
                </a:ln>
                <a:solidFill>
                  <a:srgbClr val="FF0000"/>
                </a:solidFill>
                <a:effectLst/>
                <a:uLnTx/>
                <a:uFillTx/>
                <a:latin typeface="Modern Love" panose="04090805081005020601" pitchFamily="82" charset="0"/>
                <a:cs typeface="Arial"/>
                <a:sym typeface="Arial"/>
              </a:rPr>
              <a:t>rouge</a:t>
            </a:r>
            <a:endParaRPr kumimoji="0" lang="en-GB" sz="1400" b="0" i="0" u="none" strike="noStrike" kern="0" cap="none" spc="0" normalizeH="0" baseline="0" noProof="0" dirty="0">
              <a:ln>
                <a:noFill/>
              </a:ln>
              <a:solidFill>
                <a:srgbClr val="FF0000"/>
              </a:solidFill>
              <a:effectLst/>
              <a:uLnTx/>
              <a:uFillTx/>
              <a:latin typeface="Modern Love" panose="04090805081005020601" pitchFamily="82" charset="0"/>
              <a:cs typeface="Arial"/>
              <a:sym typeface="Arial"/>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1AC97B20-350B-4BEA-A803-79712922E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795" y="459558"/>
            <a:ext cx="5084505" cy="4359018"/>
          </a:xfrm>
          <a:prstGeom prst="rect">
            <a:avLst/>
          </a:prstGeom>
        </p:spPr>
      </p:pic>
    </p:spTree>
    <p:extLst>
      <p:ext uri="{BB962C8B-B14F-4D97-AF65-F5344CB8AC3E}">
        <p14:creationId xmlns:p14="http://schemas.microsoft.com/office/powerpoint/2010/main" val="10047531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[r]</a:t>
            </a:r>
            <a:endParaRPr lang="en-GB" sz="7200" dirty="0"/>
          </a:p>
        </p:txBody>
      </p:sp>
      <p:sp>
        <p:nvSpPr>
          <p:cNvPr id="11" name="TextBox 10">
            <a:extLst>
              <a:ext uri="{FF2B5EF4-FFF2-40B4-BE49-F238E27FC236}">
                <a16:creationId xmlns:a16="http://schemas.microsoft.com/office/drawing/2014/main" id="{2929D0A9-22A4-4FCE-8F88-E5BB8BA206D3}"/>
              </a:ext>
            </a:extLst>
          </p:cNvPr>
          <p:cNvSpPr txBox="1"/>
          <p:nvPr/>
        </p:nvSpPr>
        <p:spPr>
          <a:xfrm>
            <a:off x="3747751" y="4250074"/>
            <a:ext cx="447046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rPr>
              <a:t>r</a:t>
            </a: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rPr>
              <a:t>ue</a:t>
            </a:r>
          </a:p>
        </p:txBody>
      </p:sp>
      <p:grpSp>
        <p:nvGrpSpPr>
          <p:cNvPr id="3" name="Group 2">
            <a:extLst>
              <a:ext uri="{FF2B5EF4-FFF2-40B4-BE49-F238E27FC236}">
                <a16:creationId xmlns:a16="http://schemas.microsoft.com/office/drawing/2014/main" id="{45A56BFE-D2AB-4BFE-9B30-9C38DA6C7DFF}"/>
              </a:ext>
            </a:extLst>
          </p:cNvPr>
          <p:cNvGrpSpPr/>
          <p:nvPr/>
        </p:nvGrpSpPr>
        <p:grpSpPr>
          <a:xfrm>
            <a:off x="3663055" y="1524644"/>
            <a:ext cx="4311456" cy="2721606"/>
            <a:chOff x="3663055" y="1524644"/>
            <a:chExt cx="4311456" cy="2721606"/>
          </a:xfrm>
        </p:grpSpPr>
        <p:sp>
          <p:nvSpPr>
            <p:cNvPr id="7" name="Arrow: Down 6">
              <a:extLst>
                <a:ext uri="{FF2B5EF4-FFF2-40B4-BE49-F238E27FC236}">
                  <a16:creationId xmlns:a16="http://schemas.microsoft.com/office/drawing/2014/main" id="{538AED9B-9C6C-4A01-8C9D-B9BAFEFF70C0}"/>
                </a:ext>
              </a:extLst>
            </p:cNvPr>
            <p:cNvSpPr/>
            <p:nvPr/>
          </p:nvSpPr>
          <p:spPr>
            <a:xfrm rot="2386879">
              <a:off x="6833635" y="2512504"/>
              <a:ext cx="583509" cy="1600200"/>
            </a:xfrm>
            <a:prstGeom prst="downArrow">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8" name="Group 7" descr="arrow pointing to street in front of house">
              <a:extLst>
                <a:ext uri="{FF2B5EF4-FFF2-40B4-BE49-F238E27FC236}">
                  <a16:creationId xmlns:a16="http://schemas.microsoft.com/office/drawing/2014/main" id="{D5E5B075-201C-43AB-8973-3169B3F259EA}"/>
                </a:ext>
              </a:extLst>
            </p:cNvPr>
            <p:cNvGrpSpPr/>
            <p:nvPr/>
          </p:nvGrpSpPr>
          <p:grpSpPr>
            <a:xfrm>
              <a:off x="3663055" y="1524644"/>
              <a:ext cx="4311456" cy="2721606"/>
              <a:chOff x="3663055" y="1524644"/>
              <a:chExt cx="4311456" cy="2721606"/>
            </a:xfrm>
          </p:grpSpPr>
          <p:pic>
            <p:nvPicPr>
              <p:cNvPr id="9" name="Picture 2">
                <a:extLst>
                  <a:ext uri="{FF2B5EF4-FFF2-40B4-BE49-F238E27FC236}">
                    <a16:creationId xmlns:a16="http://schemas.microsoft.com/office/drawing/2014/main" id="{AFA9A1F7-D0E3-4DF7-8939-825DBC28E55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3663055" y="1524644"/>
                <a:ext cx="4311456" cy="2721606"/>
              </a:xfrm>
              <a:prstGeom prst="rect">
                <a:avLst/>
              </a:prstGeom>
              <a:noFill/>
              <a:extLst>
                <a:ext uri="{909E8E84-426E-40DD-AFC4-6F175D3DCCD1}">
                  <a14:hiddenFill xmlns:a14="http://schemas.microsoft.com/office/drawing/2010/main">
                    <a:solidFill>
                      <a:srgbClr val="FFFFFF"/>
                    </a:solidFill>
                  </a14:hiddenFill>
                </a:ext>
              </a:extLst>
            </p:spPr>
          </p:pic>
          <p:sp>
            <p:nvSpPr>
              <p:cNvPr id="10" name="Arrow: Down 9">
                <a:extLst>
                  <a:ext uri="{FF2B5EF4-FFF2-40B4-BE49-F238E27FC236}">
                    <a16:creationId xmlns:a16="http://schemas.microsoft.com/office/drawing/2014/main" id="{2A1BA213-E7C9-451D-B0E9-ACE2B7760C20}"/>
                  </a:ext>
                </a:extLst>
              </p:cNvPr>
              <p:cNvSpPr/>
              <p:nvPr/>
            </p:nvSpPr>
            <p:spPr>
              <a:xfrm rot="2386879">
                <a:off x="6833635" y="2512504"/>
                <a:ext cx="583509" cy="1600200"/>
              </a:xfrm>
              <a:prstGeom prst="downArrow">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spTree>
    <p:extLst>
      <p:ext uri="{BB962C8B-B14F-4D97-AF65-F5344CB8AC3E}">
        <p14:creationId xmlns:p14="http://schemas.microsoft.com/office/powerpoint/2010/main" val="318386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[r]</a:t>
            </a:r>
            <a:endParaRPr lang="en-GB" sz="7200" dirty="0"/>
          </a:p>
        </p:txBody>
      </p:sp>
      <p:sp>
        <p:nvSpPr>
          <p:cNvPr id="11" name="TextBox 10">
            <a:extLst>
              <a:ext uri="{FF2B5EF4-FFF2-40B4-BE49-F238E27FC236}">
                <a16:creationId xmlns:a16="http://schemas.microsoft.com/office/drawing/2014/main" id="{D78F8008-F275-429C-AE07-5DF1BE441C13}"/>
              </a:ext>
            </a:extLst>
          </p:cNvPr>
          <p:cNvSpPr txBox="1"/>
          <p:nvPr/>
        </p:nvSpPr>
        <p:spPr>
          <a:xfrm>
            <a:off x="8338668" y="280598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mode</a:t>
            </a: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r</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ne</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0CB5C4BE-B8E7-43D6-9CFA-61084BE7D546}"/>
              </a:ext>
            </a:extLst>
          </p:cNvPr>
          <p:cNvSpPr txBox="1"/>
          <p:nvPr/>
        </p:nvSpPr>
        <p:spPr>
          <a:xfrm>
            <a:off x="221090" y="2805986"/>
            <a:ext cx="3991740" cy="830997"/>
          </a:xfrm>
          <a:prstGeom prst="rect">
            <a:avLst/>
          </a:prstGeom>
          <a:noFill/>
        </p:spPr>
        <p:txBody>
          <a:bodyPr wrap="square" rtlCol="0">
            <a:spAutoFit/>
          </a:bodyPr>
          <a:lstStyle/>
          <a:p>
            <a:pPr lvl="0" algn="ctr">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t</a:t>
            </a:r>
            <a:r>
              <a:rPr lang="en-GB" sz="4800" b="1" dirty="0">
                <a:solidFill>
                  <a:srgbClr val="FF0066"/>
                </a:solidFill>
                <a:latin typeface="Century Gothic" panose="020B0502020202020204" pitchFamily="34" charset="0"/>
              </a:rPr>
              <a:t>r</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iste</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0" name="TextBox 19">
            <a:extLst>
              <a:ext uri="{FF2B5EF4-FFF2-40B4-BE49-F238E27FC236}">
                <a16:creationId xmlns:a16="http://schemas.microsoft.com/office/drawing/2014/main" id="{ADDAC545-8342-4020-84A7-A55ABB7C4456}"/>
              </a:ext>
            </a:extLst>
          </p:cNvPr>
          <p:cNvSpPr txBox="1"/>
          <p:nvPr/>
        </p:nvSpPr>
        <p:spPr>
          <a:xfrm>
            <a:off x="7970397" y="5590845"/>
            <a:ext cx="399324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pa</a:t>
            </a: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r</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ler</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3" name="TextBox 22">
            <a:extLst>
              <a:ext uri="{FF2B5EF4-FFF2-40B4-BE49-F238E27FC236}">
                <a16:creationId xmlns:a16="http://schemas.microsoft.com/office/drawing/2014/main" id="{92EB1CA2-C3C7-4C30-9760-B34F3ACA5BC4}"/>
              </a:ext>
            </a:extLst>
          </p:cNvPr>
          <p:cNvSpPr txBox="1"/>
          <p:nvPr/>
        </p:nvSpPr>
        <p:spPr>
          <a:xfrm>
            <a:off x="768578" y="559084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êt</a:t>
            </a: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r</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e</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8" name="TextBox 17">
            <a:extLst>
              <a:ext uri="{FF2B5EF4-FFF2-40B4-BE49-F238E27FC236}">
                <a16:creationId xmlns:a16="http://schemas.microsoft.com/office/drawing/2014/main" id="{4922BD8A-481B-4FBE-8068-88A74CF716DD}"/>
              </a:ext>
            </a:extLst>
          </p:cNvPr>
          <p:cNvSpPr txBox="1"/>
          <p:nvPr/>
        </p:nvSpPr>
        <p:spPr>
          <a:xfrm>
            <a:off x="3747751" y="4250074"/>
            <a:ext cx="447046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rPr>
              <a:t>r</a:t>
            </a: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rPr>
              <a:t>ue</a:t>
            </a:r>
          </a:p>
        </p:txBody>
      </p:sp>
      <p:grpSp>
        <p:nvGrpSpPr>
          <p:cNvPr id="25" name="Group 24">
            <a:extLst>
              <a:ext uri="{FF2B5EF4-FFF2-40B4-BE49-F238E27FC236}">
                <a16:creationId xmlns:a16="http://schemas.microsoft.com/office/drawing/2014/main" id="{5415EF48-67AA-4CAB-B7D5-4A1444EDD848}"/>
              </a:ext>
            </a:extLst>
          </p:cNvPr>
          <p:cNvGrpSpPr/>
          <p:nvPr/>
        </p:nvGrpSpPr>
        <p:grpSpPr>
          <a:xfrm>
            <a:off x="3667716" y="1456535"/>
            <a:ext cx="4311456" cy="2721606"/>
            <a:chOff x="3663055" y="1524644"/>
            <a:chExt cx="4311456" cy="2721606"/>
          </a:xfrm>
        </p:grpSpPr>
        <p:sp>
          <p:nvSpPr>
            <p:cNvPr id="26" name="Arrow: Down 25">
              <a:extLst>
                <a:ext uri="{FF2B5EF4-FFF2-40B4-BE49-F238E27FC236}">
                  <a16:creationId xmlns:a16="http://schemas.microsoft.com/office/drawing/2014/main" id="{F5057D8D-E717-4372-8A6A-EB7164CD3653}"/>
                </a:ext>
              </a:extLst>
            </p:cNvPr>
            <p:cNvSpPr/>
            <p:nvPr/>
          </p:nvSpPr>
          <p:spPr>
            <a:xfrm rot="2386879">
              <a:off x="6833635" y="2512504"/>
              <a:ext cx="583509" cy="1600200"/>
            </a:xfrm>
            <a:prstGeom prst="downArrow">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27" name="Group 26" descr="arrow pointing to street in front of house">
              <a:extLst>
                <a:ext uri="{FF2B5EF4-FFF2-40B4-BE49-F238E27FC236}">
                  <a16:creationId xmlns:a16="http://schemas.microsoft.com/office/drawing/2014/main" id="{05617706-5F01-4574-972F-10317E3216A4}"/>
                </a:ext>
              </a:extLst>
            </p:cNvPr>
            <p:cNvGrpSpPr/>
            <p:nvPr/>
          </p:nvGrpSpPr>
          <p:grpSpPr>
            <a:xfrm>
              <a:off x="3663055" y="1524644"/>
              <a:ext cx="4311456" cy="2721606"/>
              <a:chOff x="3663055" y="1524644"/>
              <a:chExt cx="4311456" cy="2721606"/>
            </a:xfrm>
          </p:grpSpPr>
          <p:pic>
            <p:nvPicPr>
              <p:cNvPr id="29" name="Picture 2">
                <a:extLst>
                  <a:ext uri="{FF2B5EF4-FFF2-40B4-BE49-F238E27FC236}">
                    <a16:creationId xmlns:a16="http://schemas.microsoft.com/office/drawing/2014/main" id="{A2A10CD8-C1A3-40AD-A73C-7CAA042AA12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3663055" y="1524644"/>
                <a:ext cx="4311456" cy="2721606"/>
              </a:xfrm>
              <a:prstGeom prst="rect">
                <a:avLst/>
              </a:prstGeom>
              <a:noFill/>
              <a:extLst>
                <a:ext uri="{909E8E84-426E-40DD-AFC4-6F175D3DCCD1}">
                  <a14:hiddenFill xmlns:a14="http://schemas.microsoft.com/office/drawing/2010/main">
                    <a:solidFill>
                      <a:srgbClr val="FFFFFF"/>
                    </a:solidFill>
                  </a14:hiddenFill>
                </a:ext>
              </a:extLst>
            </p:spPr>
          </p:pic>
          <p:sp>
            <p:nvSpPr>
              <p:cNvPr id="37" name="Arrow: Down 36">
                <a:extLst>
                  <a:ext uri="{FF2B5EF4-FFF2-40B4-BE49-F238E27FC236}">
                    <a16:creationId xmlns:a16="http://schemas.microsoft.com/office/drawing/2014/main" id="{30C0A7D0-2C93-4F1E-9955-EFDB9A1F45F2}"/>
                  </a:ext>
                </a:extLst>
              </p:cNvPr>
              <p:cNvSpPr/>
              <p:nvPr/>
            </p:nvSpPr>
            <p:spPr>
              <a:xfrm rot="2386879">
                <a:off x="6833635" y="2512504"/>
                <a:ext cx="583509" cy="1600200"/>
              </a:xfrm>
              <a:prstGeom prst="downArrow">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pic>
        <p:nvPicPr>
          <p:cNvPr id="5" name="Picture 4" descr="Icon&#10;&#10;Description automatically generated">
            <a:extLst>
              <a:ext uri="{FF2B5EF4-FFF2-40B4-BE49-F238E27FC236}">
                <a16:creationId xmlns:a16="http://schemas.microsoft.com/office/drawing/2014/main" id="{8CE2F2E0-ECD0-44E7-8AD5-89E15BA4D6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6658" y="1319080"/>
            <a:ext cx="1545828" cy="1545828"/>
          </a:xfrm>
          <a:prstGeom prst="rect">
            <a:avLst/>
          </a:prstGeom>
        </p:spPr>
      </p:pic>
      <p:pic>
        <p:nvPicPr>
          <p:cNvPr id="8" name="Picture 7" descr="A picture containing text, clipart&#10;&#10;Description automatically generated">
            <a:extLst>
              <a:ext uri="{FF2B5EF4-FFF2-40B4-BE49-F238E27FC236}">
                <a16:creationId xmlns:a16="http://schemas.microsoft.com/office/drawing/2014/main" id="{13E941EA-04FD-4E13-B0DD-537C4715FD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5990" y="4818771"/>
            <a:ext cx="3528732" cy="720149"/>
          </a:xfrm>
          <a:prstGeom prst="rect">
            <a:avLst/>
          </a:prstGeom>
        </p:spPr>
      </p:pic>
      <p:pic>
        <p:nvPicPr>
          <p:cNvPr id="10" name="Picture 9" descr="Logo&#10;&#10;Description automatically generated">
            <a:extLst>
              <a:ext uri="{FF2B5EF4-FFF2-40B4-BE49-F238E27FC236}">
                <a16:creationId xmlns:a16="http://schemas.microsoft.com/office/drawing/2014/main" id="{FD81B396-EF24-4B75-BA86-3535CA790B5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80821" y="2019305"/>
            <a:ext cx="2341159" cy="579256"/>
          </a:xfrm>
          <a:prstGeom prst="rect">
            <a:avLst/>
          </a:prstGeom>
        </p:spPr>
      </p:pic>
      <p:grpSp>
        <p:nvGrpSpPr>
          <p:cNvPr id="14" name="Group 13">
            <a:extLst>
              <a:ext uri="{FF2B5EF4-FFF2-40B4-BE49-F238E27FC236}">
                <a16:creationId xmlns:a16="http://schemas.microsoft.com/office/drawing/2014/main" id="{5B0DE300-ABD1-4517-85EC-7D24C8952207}"/>
              </a:ext>
            </a:extLst>
          </p:cNvPr>
          <p:cNvGrpSpPr/>
          <p:nvPr/>
        </p:nvGrpSpPr>
        <p:grpSpPr>
          <a:xfrm>
            <a:off x="8991498" y="4131072"/>
            <a:ext cx="2168483" cy="1598544"/>
            <a:chOff x="8991498" y="4131072"/>
            <a:chExt cx="2168483" cy="1598544"/>
          </a:xfrm>
        </p:grpSpPr>
        <p:pic>
          <p:nvPicPr>
            <p:cNvPr id="41" name="Picture 40" descr="Icon&#10;&#10;Description automatically generated">
              <a:extLst>
                <a:ext uri="{FF2B5EF4-FFF2-40B4-BE49-F238E27FC236}">
                  <a16:creationId xmlns:a16="http://schemas.microsoft.com/office/drawing/2014/main" id="{66A63984-FABF-4AD3-85A0-A6541DD7E04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91498" y="4628074"/>
              <a:ext cx="1098163" cy="1101542"/>
            </a:xfrm>
            <a:prstGeom prst="rect">
              <a:avLst/>
            </a:prstGeom>
          </p:spPr>
        </p:pic>
        <p:pic>
          <p:nvPicPr>
            <p:cNvPr id="40" name="Picture 39" descr="A picture containing logo&#10;&#10;Description automatically generated">
              <a:extLst>
                <a:ext uri="{FF2B5EF4-FFF2-40B4-BE49-F238E27FC236}">
                  <a16:creationId xmlns:a16="http://schemas.microsoft.com/office/drawing/2014/main" id="{36A0ACD7-24C8-4959-AF26-888855ECDBF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90785" y="4131072"/>
              <a:ext cx="1469196" cy="994003"/>
            </a:xfrm>
            <a:prstGeom prst="rect">
              <a:avLst/>
            </a:prstGeom>
          </p:spPr>
        </p:pic>
      </p:grpSp>
    </p:spTree>
    <p:extLst>
      <p:ext uri="{BB962C8B-B14F-4D97-AF65-F5344CB8AC3E}">
        <p14:creationId xmlns:p14="http://schemas.microsoft.com/office/powerpoint/2010/main" val="2715286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0" grpId="0"/>
      <p:bldP spid="23"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4141143-95FD-4689-8DD6-92A02E91F7C2}"/>
              </a:ext>
            </a:extLst>
          </p:cNvPr>
          <p:cNvSpPr/>
          <p:nvPr/>
        </p:nvSpPr>
        <p:spPr>
          <a:xfrm>
            <a:off x="473614" y="3072292"/>
            <a:ext cx="11010630" cy="2847755"/>
          </a:xfrm>
          <a:prstGeom prst="roundRect">
            <a:avLst/>
          </a:prstGeom>
          <a:solidFill>
            <a:srgbClr val="5FC0D7"/>
          </a:solidFill>
          <a:ln>
            <a:solidFill>
              <a:srgbClr val="268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54" name="Google Shape;111;p3"/>
          <p:cNvPicPr/>
          <p:nvPr/>
        </p:nvPicPr>
        <p:blipFill>
          <a:blip r:embed="rId5"/>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32579" y="14625"/>
            <a:ext cx="1380159" cy="994003"/>
          </a:xfrm>
        </p:spPr>
        <p:txBody>
          <a:bodyPr/>
          <a:lstStyle/>
          <a:p>
            <a:r>
              <a:rPr lang="en-GB" sz="7200" b="1" spc="-1" dirty="0">
                <a:solidFill>
                  <a:srgbClr val="002060"/>
                </a:solidFill>
                <a:latin typeface="Century Gothic" panose="020B0502020202020204" pitchFamily="34" charset="0"/>
                <a:ea typeface="Century Gothic"/>
                <a:hlinkClick r:id="" action="ppaction://noaction">
                  <a:snd r:embed="rId6" name="T3_W8_2.1.wav"/>
                  <a:extLst>
                    <a:ext uri="{A12FA001-AC4F-418D-AE19-62706E023703}">
                      <ahyp:hlinkClr xmlns:ahyp="http://schemas.microsoft.com/office/drawing/2018/hyperlinkcolor" val="tx"/>
                    </a:ext>
                  </a:extLst>
                </a:hlinkClick>
              </a:rPr>
              <a:t>[r]</a:t>
            </a:r>
            <a:endParaRPr lang="en-GB" sz="7200" dirty="0">
              <a:solidFill>
                <a:srgbClr val="002060"/>
              </a:solidFill>
              <a:hlinkClick r:id="" action="ppaction://noaction">
                <a:snd r:embed="rId6" name="T3_W8_2.1.wav"/>
                <a:extLst>
                  <a:ext uri="{A12FA001-AC4F-418D-AE19-62706E023703}">
                    <ahyp:hlinkClr xmlns:ahyp="http://schemas.microsoft.com/office/drawing/2018/hyperlinkcolor" val="tx"/>
                  </a:ext>
                </a:extLst>
              </a:hlinkClick>
            </a:endParaRPr>
          </a:p>
        </p:txBody>
      </p:sp>
      <p:sp>
        <p:nvSpPr>
          <p:cNvPr id="12" name="TextBox 11">
            <a:extLst>
              <a:ext uri="{FF2B5EF4-FFF2-40B4-BE49-F238E27FC236}">
                <a16:creationId xmlns:a16="http://schemas.microsoft.com/office/drawing/2014/main" id="{850EA3D1-B723-4EA7-A315-6C5F4D38789F}"/>
              </a:ext>
            </a:extLst>
          </p:cNvPr>
          <p:cNvSpPr txBox="1"/>
          <p:nvPr/>
        </p:nvSpPr>
        <p:spPr>
          <a:xfrm>
            <a:off x="496956" y="1897762"/>
            <a:ext cx="11198087" cy="461665"/>
          </a:xfrm>
          <a:prstGeom prst="rect">
            <a:avLst/>
          </a:prstGeom>
          <a:noFill/>
        </p:spPr>
        <p:txBody>
          <a:bodyPr wrap="square" rtlCol="0">
            <a:spAutoFit/>
          </a:bodyPr>
          <a:lstStyle/>
          <a:p>
            <a:pPr>
              <a:defRPr/>
            </a:pPr>
            <a:r>
              <a:rPr lang="en-US" sz="2400" dirty="0">
                <a:solidFill>
                  <a:srgbClr val="4472C4">
                    <a:lumMod val="50000"/>
                  </a:srgbClr>
                </a:solidFill>
                <a:latin typeface="Century Gothic" panose="020F0302020204030204"/>
              </a:rPr>
              <a:t>French [r] is a raspy sound pronounced in the back of the throat. </a:t>
            </a:r>
          </a:p>
        </p:txBody>
      </p:sp>
      <p:sp>
        <p:nvSpPr>
          <p:cNvPr id="13" name="TextBox 12">
            <a:extLst>
              <a:ext uri="{FF2B5EF4-FFF2-40B4-BE49-F238E27FC236}">
                <a16:creationId xmlns:a16="http://schemas.microsoft.com/office/drawing/2014/main" id="{AC2AB0B3-BEB3-44BE-BBC5-51130557283B}"/>
              </a:ext>
            </a:extLst>
          </p:cNvPr>
          <p:cNvSpPr txBox="1"/>
          <p:nvPr/>
        </p:nvSpPr>
        <p:spPr>
          <a:xfrm>
            <a:off x="496956" y="2610627"/>
            <a:ext cx="11198087" cy="461665"/>
          </a:xfrm>
          <a:prstGeom prst="rect">
            <a:avLst/>
          </a:prstGeom>
          <a:noFill/>
        </p:spPr>
        <p:txBody>
          <a:bodyPr wrap="square" rtlCol="0">
            <a:spAutoFit/>
          </a:bodyPr>
          <a:lstStyle/>
          <a:p>
            <a:pPr>
              <a:defRPr/>
            </a:pPr>
            <a:r>
              <a:rPr lang="en-US" sz="2400" dirty="0">
                <a:solidFill>
                  <a:srgbClr val="4472C4">
                    <a:lumMod val="50000"/>
                  </a:srgbClr>
                </a:solidFill>
                <a:latin typeface="Century Gothic" panose="020F0302020204030204"/>
              </a:rPr>
              <a:t>Follow these steps to </a:t>
            </a:r>
            <a:r>
              <a:rPr lang="en-US" sz="2400" dirty="0" err="1">
                <a:solidFill>
                  <a:srgbClr val="4472C4">
                    <a:lumMod val="50000"/>
                  </a:srgbClr>
                </a:solidFill>
                <a:latin typeface="Century Gothic" panose="020F0302020204030204"/>
              </a:rPr>
              <a:t>practise</a:t>
            </a:r>
            <a:r>
              <a:rPr lang="en-US" sz="2400" dirty="0">
                <a:solidFill>
                  <a:srgbClr val="4472C4">
                    <a:lumMod val="50000"/>
                  </a:srgbClr>
                </a:solidFill>
                <a:latin typeface="Century Gothic" panose="020F0302020204030204"/>
              </a:rPr>
              <a:t> French [r]:</a:t>
            </a:r>
          </a:p>
        </p:txBody>
      </p:sp>
      <p:sp>
        <p:nvSpPr>
          <p:cNvPr id="14" name="TextBox 13">
            <a:extLst>
              <a:ext uri="{FF2B5EF4-FFF2-40B4-BE49-F238E27FC236}">
                <a16:creationId xmlns:a16="http://schemas.microsoft.com/office/drawing/2014/main" id="{E4F3A195-A44C-4946-9262-44931F62AF63}"/>
              </a:ext>
            </a:extLst>
          </p:cNvPr>
          <p:cNvSpPr txBox="1"/>
          <p:nvPr/>
        </p:nvSpPr>
        <p:spPr>
          <a:xfrm>
            <a:off x="473613" y="3150089"/>
            <a:ext cx="10859570" cy="461665"/>
          </a:xfrm>
          <a:prstGeom prst="rect">
            <a:avLst/>
          </a:prstGeom>
          <a:noFill/>
        </p:spPr>
        <p:txBody>
          <a:bodyPr wrap="square" rtlCol="0">
            <a:spAutoFit/>
          </a:bodyPr>
          <a:lstStyle/>
          <a:p>
            <a:pPr>
              <a:defRPr/>
            </a:pPr>
            <a:r>
              <a:rPr lang="en-US" sz="2400" dirty="0">
                <a:solidFill>
                  <a:schemeClr val="bg1"/>
                </a:solidFill>
                <a:latin typeface="Century Gothic" panose="020F0302020204030204"/>
              </a:rPr>
              <a:t>1. Open your mouth. Put your tongue flat and against the bottom teeth.</a:t>
            </a:r>
          </a:p>
        </p:txBody>
      </p:sp>
      <p:sp>
        <p:nvSpPr>
          <p:cNvPr id="15" name="TextBox 14">
            <a:extLst>
              <a:ext uri="{FF2B5EF4-FFF2-40B4-BE49-F238E27FC236}">
                <a16:creationId xmlns:a16="http://schemas.microsoft.com/office/drawing/2014/main" id="{3F4B6C10-8741-4D2C-AC73-05988BBB719C}"/>
              </a:ext>
            </a:extLst>
          </p:cNvPr>
          <p:cNvSpPr txBox="1"/>
          <p:nvPr/>
        </p:nvSpPr>
        <p:spPr>
          <a:xfrm>
            <a:off x="473614" y="3856558"/>
            <a:ext cx="11198087" cy="461665"/>
          </a:xfrm>
          <a:prstGeom prst="rect">
            <a:avLst/>
          </a:prstGeom>
          <a:noFill/>
        </p:spPr>
        <p:txBody>
          <a:bodyPr wrap="square" rtlCol="0">
            <a:spAutoFit/>
          </a:bodyPr>
          <a:lstStyle/>
          <a:p>
            <a:pPr>
              <a:defRPr/>
            </a:pPr>
            <a:r>
              <a:rPr lang="en-US" sz="2400" dirty="0">
                <a:solidFill>
                  <a:schemeClr val="bg1"/>
                </a:solidFill>
                <a:latin typeface="Century Gothic" panose="020F0302020204030204"/>
              </a:rPr>
              <a:t>2. Close your throat as if to gargle and say ‘k’ several times.</a:t>
            </a:r>
          </a:p>
        </p:txBody>
      </p:sp>
      <p:sp>
        <p:nvSpPr>
          <p:cNvPr id="16" name="TextBox 15">
            <a:extLst>
              <a:ext uri="{FF2B5EF4-FFF2-40B4-BE49-F238E27FC236}">
                <a16:creationId xmlns:a16="http://schemas.microsoft.com/office/drawing/2014/main" id="{8B2CF667-3C10-498E-AB31-1CC0DC578766}"/>
              </a:ext>
            </a:extLst>
          </p:cNvPr>
          <p:cNvSpPr txBox="1"/>
          <p:nvPr/>
        </p:nvSpPr>
        <p:spPr>
          <a:xfrm>
            <a:off x="473614" y="4569423"/>
            <a:ext cx="11198087" cy="461665"/>
          </a:xfrm>
          <a:prstGeom prst="rect">
            <a:avLst/>
          </a:prstGeom>
          <a:noFill/>
        </p:spPr>
        <p:txBody>
          <a:bodyPr wrap="square" rtlCol="0">
            <a:spAutoFit/>
          </a:bodyPr>
          <a:lstStyle/>
          <a:p>
            <a:pPr>
              <a:defRPr/>
            </a:pPr>
            <a:r>
              <a:rPr lang="en-US" sz="2400" dirty="0">
                <a:solidFill>
                  <a:schemeClr val="bg1"/>
                </a:solidFill>
                <a:latin typeface="Century Gothic" panose="020F0302020204030204"/>
              </a:rPr>
              <a:t>3. Start again but don’t close your throat completely.</a:t>
            </a:r>
          </a:p>
        </p:txBody>
      </p:sp>
      <p:sp>
        <p:nvSpPr>
          <p:cNvPr id="17" name="TextBox 16">
            <a:extLst>
              <a:ext uri="{FF2B5EF4-FFF2-40B4-BE49-F238E27FC236}">
                <a16:creationId xmlns:a16="http://schemas.microsoft.com/office/drawing/2014/main" id="{92998E73-BEF0-4BB6-9085-5A1DEF896A48}"/>
              </a:ext>
            </a:extLst>
          </p:cNvPr>
          <p:cNvSpPr txBox="1"/>
          <p:nvPr/>
        </p:nvSpPr>
        <p:spPr>
          <a:xfrm>
            <a:off x="473614" y="5252829"/>
            <a:ext cx="11198087" cy="461665"/>
          </a:xfrm>
          <a:prstGeom prst="rect">
            <a:avLst/>
          </a:prstGeom>
          <a:noFill/>
        </p:spPr>
        <p:txBody>
          <a:bodyPr wrap="square" rtlCol="0">
            <a:spAutoFit/>
          </a:bodyPr>
          <a:lstStyle/>
          <a:p>
            <a:pPr>
              <a:defRPr/>
            </a:pPr>
            <a:r>
              <a:rPr lang="en-US" sz="2400" dirty="0">
                <a:solidFill>
                  <a:schemeClr val="bg1"/>
                </a:solidFill>
                <a:latin typeface="Century Gothic" panose="020F0302020204030204"/>
              </a:rPr>
              <a:t>4. Instead of ‘k’, say “</a:t>
            </a:r>
            <a:r>
              <a:rPr lang="en-US" sz="2400" b="1" dirty="0">
                <a:solidFill>
                  <a:schemeClr val="bg1"/>
                </a:solidFill>
                <a:latin typeface="Century Gothic" panose="020F0302020204030204"/>
              </a:rPr>
              <a:t>ra-ra-ra</a:t>
            </a:r>
            <a:r>
              <a:rPr lang="en-US" sz="2400" dirty="0">
                <a:solidFill>
                  <a:schemeClr val="bg1"/>
                </a:solidFill>
                <a:latin typeface="Century Gothic" panose="020F0302020204030204"/>
              </a:rPr>
              <a:t>”.  You should feel the throat vibrating.</a:t>
            </a:r>
          </a:p>
        </p:txBody>
      </p:sp>
      <p:sp>
        <p:nvSpPr>
          <p:cNvPr id="19" name="Speech Bubble: Rectangle with Corners Rounded 18">
            <a:extLst>
              <a:ext uri="{FF2B5EF4-FFF2-40B4-BE49-F238E27FC236}">
                <a16:creationId xmlns:a16="http://schemas.microsoft.com/office/drawing/2014/main" id="{8243841D-F52E-4F33-A051-C34CA8CCA5E0}"/>
              </a:ext>
            </a:extLst>
          </p:cNvPr>
          <p:cNvSpPr/>
          <p:nvPr/>
        </p:nvSpPr>
        <p:spPr>
          <a:xfrm>
            <a:off x="1766806" y="212306"/>
            <a:ext cx="2544595" cy="1266151"/>
          </a:xfrm>
          <a:prstGeom prst="wedgeRoundRectCallout">
            <a:avLst>
              <a:gd name="adj1" fmla="val -42133"/>
              <a:gd name="adj2" fmla="val 7957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a:ln>
                  <a:noFill/>
                </a:ln>
                <a:solidFill>
                  <a:srgbClr val="002060"/>
                </a:solidFill>
                <a:effectLst/>
                <a:uLnTx/>
                <a:uFillTx/>
                <a:latin typeface="Century Gothic" panose="020F0302020204030204"/>
              </a:rPr>
              <a:t>There is no sound like this in English!</a:t>
            </a:r>
          </a:p>
        </p:txBody>
      </p:sp>
      <p:grpSp>
        <p:nvGrpSpPr>
          <p:cNvPr id="22" name="Group 21">
            <a:extLst>
              <a:ext uri="{FF2B5EF4-FFF2-40B4-BE49-F238E27FC236}">
                <a16:creationId xmlns:a16="http://schemas.microsoft.com/office/drawing/2014/main" id="{728EEBF9-DA8A-491A-BA9D-8F5E4CAFE698}"/>
              </a:ext>
            </a:extLst>
          </p:cNvPr>
          <p:cNvGrpSpPr/>
          <p:nvPr/>
        </p:nvGrpSpPr>
        <p:grpSpPr>
          <a:xfrm>
            <a:off x="10372586" y="3751175"/>
            <a:ext cx="970647" cy="1253712"/>
            <a:chOff x="9634135" y="3261391"/>
            <a:chExt cx="970647" cy="1253712"/>
          </a:xfrm>
        </p:grpSpPr>
        <p:pic>
          <p:nvPicPr>
            <p:cNvPr id="20" name="Picture 19" descr="Shape, circle&#10;&#10;Description automatically generated">
              <a:hlinkClick r:id="" action="ppaction://noaction">
                <a:snd r:embed="rId7" name="T3_W8_4.1.wav"/>
              </a:hlinkClick>
              <a:extLst>
                <a:ext uri="{FF2B5EF4-FFF2-40B4-BE49-F238E27FC236}">
                  <a16:creationId xmlns:a16="http://schemas.microsoft.com/office/drawing/2014/main" id="{C0A8714E-2443-4AF0-858F-348BA6F861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34135" y="3261391"/>
              <a:ext cx="970647" cy="1253712"/>
            </a:xfrm>
            <a:prstGeom prst="rect">
              <a:avLst/>
            </a:prstGeom>
          </p:spPr>
        </p:pic>
        <p:sp>
          <p:nvSpPr>
            <p:cNvPr id="21" name="Oval 20">
              <a:extLst>
                <a:ext uri="{FF2B5EF4-FFF2-40B4-BE49-F238E27FC236}">
                  <a16:creationId xmlns:a16="http://schemas.microsoft.com/office/drawing/2014/main" id="{DBF028A4-C5F2-43C0-AEFE-B4475924B71F}"/>
                </a:ext>
              </a:extLst>
            </p:cNvPr>
            <p:cNvSpPr/>
            <p:nvPr/>
          </p:nvSpPr>
          <p:spPr>
            <a:xfrm>
              <a:off x="10221058" y="4336152"/>
              <a:ext cx="82377" cy="72781"/>
            </a:xfrm>
            <a:prstGeom prst="ellipse">
              <a:avLst/>
            </a:prstGeom>
            <a:solidFill>
              <a:srgbClr val="E30008"/>
            </a:solidFill>
            <a:ln>
              <a:solidFill>
                <a:srgbClr val="E300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 name="ra-ra-ra (RT3W8)">
            <a:hlinkClick r:id="" action="ppaction://media"/>
            <a:extLst>
              <a:ext uri="{FF2B5EF4-FFF2-40B4-BE49-F238E27FC236}">
                <a16:creationId xmlns:a16="http://schemas.microsoft.com/office/drawing/2014/main" id="{5A60AC13-41A7-C067-3A34-64ED2939961E}"/>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7281944" y="76993"/>
            <a:ext cx="3143250" cy="1768078"/>
          </a:xfrm>
          <a:prstGeom prst="rect">
            <a:avLst/>
          </a:prstGeom>
        </p:spPr>
      </p:pic>
    </p:spTree>
    <p:extLst>
      <p:ext uri="{BB962C8B-B14F-4D97-AF65-F5344CB8AC3E}">
        <p14:creationId xmlns:p14="http://schemas.microsoft.com/office/powerpoint/2010/main" val="1015821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1" fill="hold" display="0">
                  <p:stCondLst>
                    <p:cond delay="indefinite"/>
                  </p:stCondLst>
                </p:cTn>
                <p:tgtEl>
                  <p:spTgt spid="3"/>
                </p:tgtEl>
              </p:cMediaNode>
            </p:video>
            <p:seq concurrent="1" nextAc="seek">
              <p:cTn id="42" restart="whenNotActive" fill="hold" evtFilter="cancelBubble" nodeType="interactiveSeq">
                <p:stCondLst>
                  <p:cond evt="onClick" delay="0">
                    <p:tgtEl>
                      <p:spTgt spid="3"/>
                    </p:tgtEl>
                  </p:cond>
                </p:stCondLst>
                <p:endSync evt="end" delay="0">
                  <p:rtn val="all"/>
                </p:endSync>
                <p:childTnLst>
                  <p:par>
                    <p:cTn id="43" fill="hold">
                      <p:stCondLst>
                        <p:cond delay="0"/>
                      </p:stCondLst>
                      <p:childTnLst>
                        <p:par>
                          <p:cTn id="44" fill="hold">
                            <p:stCondLst>
                              <p:cond delay="0"/>
                            </p:stCondLst>
                            <p:childTnLst>
                              <p:par>
                                <p:cTn id="45" presetID="2" presetClass="mediacall" presetSubtype="0" fill="hold" nodeType="clickEffect">
                                  <p:stCondLst>
                                    <p:cond delay="0"/>
                                  </p:stCondLst>
                                  <p:childTnLst>
                                    <p:cmd type="call" cmd="togglePause">
                                      <p:cBhvr>
                                        <p:cTn id="46" dur="1" fill="hold"/>
                                        <p:tgtEl>
                                          <p:spTgt spid="3"/>
                                        </p:tgtEl>
                                      </p:cBhvr>
                                    </p:cmd>
                                  </p:childTnLst>
                                </p:cTn>
                              </p:par>
                            </p:childTnLst>
                          </p:cTn>
                        </p:par>
                      </p:childTnLst>
                    </p:cTn>
                  </p:par>
                </p:childTnLst>
              </p:cTn>
              <p:nextCondLst>
                <p:cond evt="onClick" delay="0">
                  <p:tgtEl>
                    <p:spTgt spid="3"/>
                  </p:tgtEl>
                </p:cond>
              </p:nextCondLst>
            </p:seq>
          </p:childTnLst>
        </p:cTn>
      </p:par>
    </p:tnLst>
    <p:bldLst>
      <p:bldP spid="5" grpId="0" animBg="1"/>
      <p:bldP spid="12" grpId="0"/>
      <p:bldP spid="13" grpId="0"/>
      <p:bldP spid="14" grpId="0"/>
      <p:bldP spid="15" grpId="0"/>
      <p:bldP spid="16" grpId="0"/>
      <p:bldP spid="17" grpId="0"/>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89093" y="127730"/>
            <a:ext cx="1041314" cy="994003"/>
          </a:xfrm>
        </p:spPr>
        <p:txBody>
          <a:bodyPr/>
          <a:lstStyle/>
          <a:p>
            <a:r>
              <a:rPr lang="en-GB" sz="7200" b="1" spc="-1" dirty="0">
                <a:solidFill>
                  <a:srgbClr val="002060"/>
                </a:solidFill>
                <a:latin typeface="Century Gothic" panose="020B0502020202020204" pitchFamily="34" charset="0"/>
                <a:ea typeface="Century Gothic"/>
                <a:hlinkClick r:id="" action="ppaction://noaction">
                  <a:snd r:embed="rId4" name="T3_W8_2.1.wav"/>
                  <a:extLst>
                    <a:ext uri="{A12FA001-AC4F-418D-AE19-62706E023703}">
                      <ahyp:hlinkClr xmlns:ahyp="http://schemas.microsoft.com/office/drawing/2018/hyperlinkcolor" val="tx"/>
                    </a:ext>
                  </a:extLst>
                </a:hlinkClick>
              </a:rPr>
              <a:t>[r]</a:t>
            </a:r>
            <a:endParaRPr lang="en-GB" sz="7200" dirty="0">
              <a:solidFill>
                <a:srgbClr val="002060"/>
              </a:solidFill>
              <a:hlinkClick r:id="" action="ppaction://noaction">
                <a:snd r:embed="rId4" name="T3_W8_2.1.wav"/>
                <a:extLst>
                  <a:ext uri="{A12FA001-AC4F-418D-AE19-62706E023703}">
                    <ahyp:hlinkClr xmlns:ahyp="http://schemas.microsoft.com/office/drawing/2018/hyperlinkcolor" val="tx"/>
                  </a:ext>
                </a:extLst>
              </a:hlinkClick>
            </a:endParaRPr>
          </a:p>
        </p:txBody>
      </p:sp>
      <p:sp>
        <p:nvSpPr>
          <p:cNvPr id="12" name="TextBox 11">
            <a:extLst>
              <a:ext uri="{FF2B5EF4-FFF2-40B4-BE49-F238E27FC236}">
                <a16:creationId xmlns:a16="http://schemas.microsoft.com/office/drawing/2014/main" id="{850EA3D1-B723-4EA7-A315-6C5F4D38789F}"/>
              </a:ext>
            </a:extLst>
          </p:cNvPr>
          <p:cNvSpPr txBox="1"/>
          <p:nvPr/>
        </p:nvSpPr>
        <p:spPr>
          <a:xfrm>
            <a:off x="1454452" y="284617"/>
            <a:ext cx="11198087" cy="461665"/>
          </a:xfrm>
          <a:prstGeom prst="rect">
            <a:avLst/>
          </a:prstGeom>
          <a:noFill/>
        </p:spPr>
        <p:txBody>
          <a:bodyPr wrap="square" rtlCol="0">
            <a:spAutoFit/>
          </a:bodyPr>
          <a:lstStyle/>
          <a:p>
            <a:pPr>
              <a:defRPr/>
            </a:pPr>
            <a:r>
              <a:rPr lang="en-US" sz="2400" dirty="0" err="1">
                <a:solidFill>
                  <a:srgbClr val="4472C4">
                    <a:lumMod val="50000"/>
                  </a:srgbClr>
                </a:solidFill>
                <a:latin typeface="Century Gothic" panose="020F0302020204030204"/>
              </a:rPr>
              <a:t>Prononce</a:t>
            </a:r>
            <a:r>
              <a:rPr lang="en-US" sz="2400" dirty="0">
                <a:solidFill>
                  <a:srgbClr val="4472C4">
                    <a:lumMod val="50000"/>
                  </a:srgbClr>
                </a:solidFill>
                <a:latin typeface="Century Gothic" panose="020F0302020204030204"/>
              </a:rPr>
              <a:t> le </a:t>
            </a:r>
            <a:r>
              <a:rPr lang="en-US" sz="2400" dirty="0" err="1">
                <a:solidFill>
                  <a:srgbClr val="4472C4">
                    <a:lumMod val="50000"/>
                  </a:srgbClr>
                </a:solidFill>
                <a:latin typeface="Century Gothic" panose="020F0302020204030204"/>
              </a:rPr>
              <a:t>virelangue</a:t>
            </a:r>
            <a:r>
              <a:rPr lang="en-US" sz="2400" dirty="0">
                <a:solidFill>
                  <a:srgbClr val="4472C4">
                    <a:lumMod val="50000"/>
                  </a:srgbClr>
                </a:solidFill>
                <a:latin typeface="Century Gothic" panose="020F0302020204030204"/>
              </a:rPr>
              <a:t>.</a:t>
            </a:r>
          </a:p>
        </p:txBody>
      </p:sp>
      <p:sp>
        <p:nvSpPr>
          <p:cNvPr id="18" name="TextBox 17">
            <a:extLst>
              <a:ext uri="{FF2B5EF4-FFF2-40B4-BE49-F238E27FC236}">
                <a16:creationId xmlns:a16="http://schemas.microsoft.com/office/drawing/2014/main" id="{AA2DE596-D0C0-49D7-91DD-E92A2781C466}"/>
              </a:ext>
            </a:extLst>
          </p:cNvPr>
          <p:cNvSpPr txBox="1"/>
          <p:nvPr/>
        </p:nvSpPr>
        <p:spPr>
          <a:xfrm>
            <a:off x="1711186" y="2236734"/>
            <a:ext cx="8255833" cy="1569660"/>
          </a:xfrm>
          <a:prstGeom prst="rect">
            <a:avLst/>
          </a:prstGeom>
          <a:noFill/>
        </p:spPr>
        <p:txBody>
          <a:bodyPr wrap="square">
            <a:spAutoFit/>
          </a:bodyPr>
          <a:lstStyle/>
          <a:p>
            <a:r>
              <a:rPr lang="en-GB" sz="4800" dirty="0">
                <a:solidFill>
                  <a:srgbClr val="002060"/>
                </a:solidFill>
                <a:effectLst/>
                <a:latin typeface="Century Gothic" panose="020B0502020202020204" pitchFamily="34" charset="0"/>
                <a:ea typeface="DejaVu Sans"/>
                <a:cs typeface="DejaVu Sans"/>
              </a:rPr>
              <a:t>Trois grands </a:t>
            </a:r>
            <a:r>
              <a:rPr lang="en-GB" sz="4800" dirty="0" err="1">
                <a:solidFill>
                  <a:srgbClr val="002060"/>
                </a:solidFill>
                <a:effectLst/>
                <a:latin typeface="Century Gothic" panose="020B0502020202020204" pitchFamily="34" charset="0"/>
                <a:ea typeface="DejaVu Sans"/>
                <a:cs typeface="DejaVu Sans"/>
              </a:rPr>
              <a:t>gros</a:t>
            </a:r>
            <a:r>
              <a:rPr lang="en-GB" sz="4800" dirty="0">
                <a:solidFill>
                  <a:srgbClr val="002060"/>
                </a:solidFill>
                <a:effectLst/>
                <a:latin typeface="Century Gothic" panose="020B0502020202020204" pitchFamily="34" charset="0"/>
                <a:ea typeface="DejaVu Sans"/>
                <a:cs typeface="DejaVu Sans"/>
              </a:rPr>
              <a:t> rats dans trois grands </a:t>
            </a:r>
            <a:r>
              <a:rPr lang="en-GB" sz="4800" dirty="0" err="1">
                <a:solidFill>
                  <a:srgbClr val="002060"/>
                </a:solidFill>
                <a:effectLst/>
                <a:latin typeface="Century Gothic" panose="020B0502020202020204" pitchFamily="34" charset="0"/>
                <a:ea typeface="DejaVu Sans"/>
                <a:cs typeface="DejaVu Sans"/>
              </a:rPr>
              <a:t>gros</a:t>
            </a:r>
            <a:r>
              <a:rPr lang="en-GB" sz="4800" dirty="0">
                <a:solidFill>
                  <a:srgbClr val="002060"/>
                </a:solidFill>
                <a:effectLst/>
                <a:latin typeface="Century Gothic" panose="020B0502020202020204" pitchFamily="34" charset="0"/>
                <a:ea typeface="DejaVu Sans"/>
                <a:cs typeface="DejaVu Sans"/>
              </a:rPr>
              <a:t> </a:t>
            </a:r>
            <a:r>
              <a:rPr lang="en-GB" sz="4800" dirty="0" err="1">
                <a:solidFill>
                  <a:srgbClr val="002060"/>
                </a:solidFill>
                <a:effectLst/>
                <a:latin typeface="Century Gothic" panose="020B0502020202020204" pitchFamily="34" charset="0"/>
                <a:ea typeface="DejaVu Sans"/>
                <a:cs typeface="DejaVu Sans"/>
              </a:rPr>
              <a:t>trous</a:t>
            </a:r>
            <a:r>
              <a:rPr lang="en-GB" sz="4800" dirty="0">
                <a:solidFill>
                  <a:srgbClr val="002060"/>
                </a:solidFill>
                <a:effectLst/>
                <a:latin typeface="Century Gothic" panose="020B0502020202020204" pitchFamily="34" charset="0"/>
                <a:ea typeface="DejaVu Sans"/>
                <a:cs typeface="DejaVu Sans"/>
              </a:rPr>
              <a:t> ! </a:t>
            </a:r>
            <a:endParaRPr lang="en-GB" sz="8800" dirty="0">
              <a:solidFill>
                <a:srgbClr val="002060"/>
              </a:solidFill>
              <a:latin typeface="Century Gothic" panose="020B0502020202020204" pitchFamily="34" charset="0"/>
            </a:endParaRPr>
          </a:p>
        </p:txBody>
      </p:sp>
      <p:sp>
        <p:nvSpPr>
          <p:cNvPr id="23" name="CustomShape 23">
            <a:hlinkClick r:id="" action="ppaction://noaction">
              <a:snd r:embed="rId5" name="T3_W8_4.2.wav"/>
            </a:hlinkClick>
            <a:extLst>
              <a:ext uri="{FF2B5EF4-FFF2-40B4-BE49-F238E27FC236}">
                <a16:creationId xmlns:a16="http://schemas.microsoft.com/office/drawing/2014/main" id="{4B3B928E-1043-4CD0-BD45-3D15833A83DA}"/>
              </a:ext>
            </a:extLst>
          </p:cNvPr>
          <p:cNvSpPr/>
          <p:nvPr/>
        </p:nvSpPr>
        <p:spPr>
          <a:xfrm>
            <a:off x="393781" y="1996446"/>
            <a:ext cx="498726" cy="461665"/>
          </a:xfrm>
          <a:prstGeom prst="actionButtonBlank">
            <a:avLst/>
          </a:prstGeom>
          <a:solidFill>
            <a:srgbClr val="EFF9FB"/>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srgbClr val="FF0066"/>
                </a:solidFill>
                <a:effectLst/>
                <a:uLnTx/>
                <a:uFillTx/>
                <a:latin typeface="Century Gothic" panose="020B0502020202020204" pitchFamily="34" charset="0"/>
                <a:ea typeface="+mn-ea"/>
                <a:cs typeface="+mn-cs"/>
              </a:rPr>
              <a:t>1</a:t>
            </a:r>
            <a:endParaRPr kumimoji="0" lang="en-GB" sz="24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4" name="CustomShape 23">
            <a:hlinkClick r:id="" action="ppaction://noaction">
              <a:snd r:embed="rId6" name="T3_W8_4.3.wav"/>
            </a:hlinkClick>
            <a:extLst>
              <a:ext uri="{FF2B5EF4-FFF2-40B4-BE49-F238E27FC236}">
                <a16:creationId xmlns:a16="http://schemas.microsoft.com/office/drawing/2014/main" id="{675BAE0A-5E42-4964-A57B-240D59A4107F}"/>
              </a:ext>
            </a:extLst>
          </p:cNvPr>
          <p:cNvSpPr/>
          <p:nvPr/>
        </p:nvSpPr>
        <p:spPr>
          <a:xfrm>
            <a:off x="393781" y="2808117"/>
            <a:ext cx="498726" cy="461665"/>
          </a:xfrm>
          <a:prstGeom prst="actionButtonBlank">
            <a:avLst/>
          </a:prstGeom>
          <a:solidFill>
            <a:srgbClr val="EFF9FB"/>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srgbClr val="FF0066"/>
                </a:solidFill>
                <a:effectLst/>
                <a:uLnTx/>
                <a:uFillTx/>
                <a:latin typeface="Century Gothic" panose="020B0502020202020204" pitchFamily="34" charset="0"/>
                <a:ea typeface="+mn-ea"/>
                <a:cs typeface="+mn-cs"/>
              </a:rPr>
              <a:t>2</a:t>
            </a:r>
            <a:endParaRPr kumimoji="0" lang="en-GB" sz="24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5" name="CustomShape 23">
            <a:hlinkClick r:id="" action="ppaction://noaction">
              <a:snd r:embed="rId7" name="T3_W8_4.4.wav"/>
            </a:hlinkClick>
            <a:extLst>
              <a:ext uri="{FF2B5EF4-FFF2-40B4-BE49-F238E27FC236}">
                <a16:creationId xmlns:a16="http://schemas.microsoft.com/office/drawing/2014/main" id="{1BCF7AFC-1C8E-48A9-8778-E530294F28DA}"/>
              </a:ext>
            </a:extLst>
          </p:cNvPr>
          <p:cNvSpPr/>
          <p:nvPr/>
        </p:nvSpPr>
        <p:spPr>
          <a:xfrm>
            <a:off x="377446" y="3686751"/>
            <a:ext cx="498726" cy="461665"/>
          </a:xfrm>
          <a:prstGeom prst="actionButtonBlank">
            <a:avLst/>
          </a:prstGeom>
          <a:solidFill>
            <a:srgbClr val="EFF9FB"/>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srgbClr val="FF0066"/>
                </a:solidFill>
                <a:effectLst/>
                <a:uLnTx/>
                <a:uFillTx/>
                <a:latin typeface="Century Gothic" panose="020B0502020202020204" pitchFamily="34" charset="0"/>
                <a:ea typeface="+mn-ea"/>
                <a:cs typeface="+mn-cs"/>
              </a:rPr>
              <a:t>3</a:t>
            </a:r>
            <a:endParaRPr kumimoji="0" lang="en-GB" sz="24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Chord 9">
            <a:extLst>
              <a:ext uri="{FF2B5EF4-FFF2-40B4-BE49-F238E27FC236}">
                <a16:creationId xmlns:a16="http://schemas.microsoft.com/office/drawing/2014/main" id="{922501A9-8935-41B9-8439-6CD399C39340}"/>
              </a:ext>
            </a:extLst>
          </p:cNvPr>
          <p:cNvSpPr/>
          <p:nvPr/>
        </p:nvSpPr>
        <p:spPr>
          <a:xfrm rot="6752600">
            <a:off x="1443911" y="4130221"/>
            <a:ext cx="3352800" cy="3133725"/>
          </a:xfrm>
          <a:prstGeom prst="chord">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CustomShape 23">
            <a:hlinkClick r:id="" action="ppaction://noaction">
              <a:snd r:embed="rId7" name="T3_W8_4.4.wav"/>
            </a:hlinkClick>
            <a:extLst>
              <a:ext uri="{FF2B5EF4-FFF2-40B4-BE49-F238E27FC236}">
                <a16:creationId xmlns:a16="http://schemas.microsoft.com/office/drawing/2014/main" id="{D2EBF40C-1ECA-4FAB-87FB-E2D38FAE7751}"/>
              </a:ext>
            </a:extLst>
          </p:cNvPr>
          <p:cNvSpPr/>
          <p:nvPr/>
        </p:nvSpPr>
        <p:spPr>
          <a:xfrm>
            <a:off x="377446" y="3686751"/>
            <a:ext cx="498726" cy="461665"/>
          </a:xfrm>
          <a:prstGeom prst="actionButtonBlank">
            <a:avLst/>
          </a:prstGeom>
          <a:solidFill>
            <a:srgbClr val="EFF9FB"/>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srgbClr val="FF0066"/>
                </a:solidFill>
                <a:effectLst/>
                <a:uLnTx/>
                <a:uFillTx/>
                <a:latin typeface="Century Gothic" panose="020B0502020202020204" pitchFamily="34" charset="0"/>
                <a:ea typeface="+mn-ea"/>
                <a:cs typeface="+mn-cs"/>
              </a:rPr>
              <a:t>3</a:t>
            </a:r>
            <a:endParaRPr kumimoji="0" lang="en-GB" sz="24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3" name="Picture 12" descr="A picture containing text, vector graphics, doll&#10;&#10;Description automatically generated">
            <a:extLst>
              <a:ext uri="{FF2B5EF4-FFF2-40B4-BE49-F238E27FC236}">
                <a16:creationId xmlns:a16="http://schemas.microsoft.com/office/drawing/2014/main" id="{AE9DD35E-B376-49DF-B5C2-57753FBEDA4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30407" y="5016903"/>
            <a:ext cx="2818251" cy="1752600"/>
          </a:xfrm>
          <a:prstGeom prst="rect">
            <a:avLst/>
          </a:prstGeom>
          <a:effectLst>
            <a:outerShdw blurRad="50800" dist="38100" dir="5400000" algn="t" rotWithShape="0">
              <a:prstClr val="black">
                <a:alpha val="40000"/>
              </a:prstClr>
            </a:outerShdw>
          </a:effectLst>
        </p:spPr>
      </p:pic>
      <p:sp>
        <p:nvSpPr>
          <p:cNvPr id="14" name="Chord 13">
            <a:extLst>
              <a:ext uri="{FF2B5EF4-FFF2-40B4-BE49-F238E27FC236}">
                <a16:creationId xmlns:a16="http://schemas.microsoft.com/office/drawing/2014/main" id="{091C552B-44B5-4B76-A8DF-C10972ABF623}"/>
              </a:ext>
            </a:extLst>
          </p:cNvPr>
          <p:cNvSpPr/>
          <p:nvPr/>
        </p:nvSpPr>
        <p:spPr>
          <a:xfrm rot="6752600">
            <a:off x="4695244" y="4130218"/>
            <a:ext cx="3352800" cy="3133725"/>
          </a:xfrm>
          <a:prstGeom prst="chord">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descr="A picture containing text, vector graphics, doll&#10;&#10;Description automatically generated">
            <a:extLst>
              <a:ext uri="{FF2B5EF4-FFF2-40B4-BE49-F238E27FC236}">
                <a16:creationId xmlns:a16="http://schemas.microsoft.com/office/drawing/2014/main" id="{FCD36098-FAB0-463C-9E41-19891382602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81740" y="5016900"/>
            <a:ext cx="2818251" cy="1752600"/>
          </a:xfrm>
          <a:prstGeom prst="rect">
            <a:avLst/>
          </a:prstGeom>
          <a:effectLst>
            <a:outerShdw blurRad="50800" dist="38100" dir="5400000" algn="t" rotWithShape="0">
              <a:prstClr val="black">
                <a:alpha val="40000"/>
              </a:prstClr>
            </a:outerShdw>
          </a:effectLst>
        </p:spPr>
      </p:pic>
      <p:sp>
        <p:nvSpPr>
          <p:cNvPr id="16" name="Chord 15">
            <a:extLst>
              <a:ext uri="{FF2B5EF4-FFF2-40B4-BE49-F238E27FC236}">
                <a16:creationId xmlns:a16="http://schemas.microsoft.com/office/drawing/2014/main" id="{3DEE279D-A777-40A0-B7D6-44B1622DCC2D}"/>
              </a:ext>
            </a:extLst>
          </p:cNvPr>
          <p:cNvSpPr/>
          <p:nvPr/>
        </p:nvSpPr>
        <p:spPr>
          <a:xfrm rot="6752600">
            <a:off x="7946577" y="4130220"/>
            <a:ext cx="3352800" cy="3133725"/>
          </a:xfrm>
          <a:prstGeom prst="chord">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descr="A picture containing text, vector graphics, doll&#10;&#10;Description automatically generated">
            <a:extLst>
              <a:ext uri="{FF2B5EF4-FFF2-40B4-BE49-F238E27FC236}">
                <a16:creationId xmlns:a16="http://schemas.microsoft.com/office/drawing/2014/main" id="{0282F2C9-B768-4858-A7F7-99290886FEA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33073" y="5016902"/>
            <a:ext cx="2818251" cy="1752600"/>
          </a:xfrm>
          <a:prstGeom prst="rect">
            <a:avLst/>
          </a:prstGeom>
          <a:effectLst>
            <a:outerShdw blurRad="50800" dist="38100" dir="5400000" algn="t" rotWithShape="0">
              <a:prstClr val="black">
                <a:alpha val="40000"/>
              </a:prstClr>
            </a:outerShdw>
          </a:effectLst>
        </p:spPr>
      </p:pic>
      <p:sp>
        <p:nvSpPr>
          <p:cNvPr id="19" name="TextBox 18">
            <a:hlinkClick r:id="" action="ppaction://noaction">
              <a:snd r:embed="rId9" name="T3_W8_6.1.wav"/>
            </a:hlinkClick>
            <a:extLst>
              <a:ext uri="{FF2B5EF4-FFF2-40B4-BE49-F238E27FC236}">
                <a16:creationId xmlns:a16="http://schemas.microsoft.com/office/drawing/2014/main" id="{19C6185D-7E0D-4496-8D62-8BB896224EBC}"/>
              </a:ext>
            </a:extLst>
          </p:cNvPr>
          <p:cNvSpPr txBox="1"/>
          <p:nvPr/>
        </p:nvSpPr>
        <p:spPr>
          <a:xfrm>
            <a:off x="9350323" y="84561"/>
            <a:ext cx="1821635" cy="40011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a:rPr>
              <a:t>le </a:t>
            </a:r>
            <a:r>
              <a:rPr lang="en-GB" sz="2000" dirty="0" err="1">
                <a:solidFill>
                  <a:srgbClr val="002060"/>
                </a:solidFill>
                <a:latin typeface="Century Gothic"/>
              </a:rPr>
              <a:t>trou</a:t>
            </a:r>
            <a:r>
              <a:rPr lang="en-GB" sz="2000" dirty="0">
                <a:solidFill>
                  <a:srgbClr val="002060"/>
                </a:solidFill>
                <a:latin typeface="Century Gothic"/>
              </a:rPr>
              <a:t> </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hole</a:t>
            </a:r>
          </a:p>
        </p:txBody>
      </p:sp>
      <p:sp>
        <p:nvSpPr>
          <p:cNvPr id="20" name="TextBox 19">
            <a:hlinkClick r:id="" action="ppaction://noaction">
              <a:snd r:embed="rId9" name="T3_W8_6.1.wav"/>
            </a:hlinkClick>
            <a:extLst>
              <a:ext uri="{FF2B5EF4-FFF2-40B4-BE49-F238E27FC236}">
                <a16:creationId xmlns:a16="http://schemas.microsoft.com/office/drawing/2014/main" id="{B4633A69-75C7-4073-A30F-8CFBB4C92596}"/>
              </a:ext>
            </a:extLst>
          </p:cNvPr>
          <p:cNvSpPr txBox="1"/>
          <p:nvPr/>
        </p:nvSpPr>
        <p:spPr>
          <a:xfrm>
            <a:off x="9350323" y="578788"/>
            <a:ext cx="1821635" cy="40011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002060"/>
                </a:solidFill>
                <a:latin typeface="Century Gothic"/>
              </a:rPr>
              <a:t>gros</a:t>
            </a:r>
            <a:r>
              <a:rPr lang="en-GB" sz="2000" dirty="0">
                <a:solidFill>
                  <a:srgbClr val="002060"/>
                </a:solidFill>
                <a:latin typeface="Century Gothic"/>
              </a:rPr>
              <a:t> </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fat</a:t>
            </a:r>
          </a:p>
        </p:txBody>
      </p:sp>
    </p:spTree>
    <p:extLst>
      <p:ext uri="{BB962C8B-B14F-4D97-AF65-F5344CB8AC3E}">
        <p14:creationId xmlns:p14="http://schemas.microsoft.com/office/powerpoint/2010/main" val="3104348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graphicFrame>
        <p:nvGraphicFramePr>
          <p:cNvPr id="3" name="Table 3">
            <a:extLst>
              <a:ext uri="{FF2B5EF4-FFF2-40B4-BE49-F238E27FC236}">
                <a16:creationId xmlns:a16="http://schemas.microsoft.com/office/drawing/2014/main" id="{5E5995F1-5C16-48A1-8954-B0A89ACBBFD0}"/>
              </a:ext>
            </a:extLst>
          </p:cNvPr>
          <p:cNvGraphicFramePr>
            <a:graphicFrameLocks noGrp="1"/>
          </p:cNvGraphicFramePr>
          <p:nvPr>
            <p:extLst>
              <p:ext uri="{D42A27DB-BD31-4B8C-83A1-F6EECF244321}">
                <p14:modId xmlns:p14="http://schemas.microsoft.com/office/powerpoint/2010/main" val="592209955"/>
              </p:ext>
            </p:extLst>
          </p:nvPr>
        </p:nvGraphicFramePr>
        <p:xfrm>
          <a:off x="1194449" y="1977026"/>
          <a:ext cx="8128000" cy="4735280"/>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3562347173"/>
                    </a:ext>
                  </a:extLst>
                </a:gridCol>
                <a:gridCol w="4064000">
                  <a:extLst>
                    <a:ext uri="{9D8B030D-6E8A-4147-A177-3AD203B41FA5}">
                      <a16:colId xmlns:a16="http://schemas.microsoft.com/office/drawing/2014/main" val="3588316770"/>
                    </a:ext>
                  </a:extLst>
                </a:gridCol>
              </a:tblGrid>
              <a:tr h="591910">
                <a:tc>
                  <a:txBody>
                    <a:bodyPr/>
                    <a:lstStyle/>
                    <a:p>
                      <a:pPr algn="ctr"/>
                      <a:r>
                        <a:rPr lang="en-GB" sz="3200" dirty="0">
                          <a:solidFill>
                            <a:srgbClr val="002060"/>
                          </a:solidFill>
                          <a:latin typeface="Century Gothic" panose="020B0502020202020204" pitchFamily="34" charset="0"/>
                        </a:rPr>
                        <a:t>fruit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3200" dirty="0">
                          <a:solidFill>
                            <a:srgbClr val="002060"/>
                          </a:solidFill>
                          <a:latin typeface="Century Gothic" panose="020B0502020202020204" pitchFamily="34" charset="0"/>
                        </a:rPr>
                        <a:t>fruit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649694044"/>
                  </a:ext>
                </a:extLst>
              </a:tr>
              <a:tr h="591910">
                <a:tc>
                  <a:txBody>
                    <a:bodyPr/>
                    <a:lstStyle/>
                    <a:p>
                      <a:pPr marL="0" algn="ctr" defTabSz="914400" rtl="0" eaLnBrk="1" latinLnBrk="0" hangingPunct="1"/>
                      <a:r>
                        <a:rPr lang="en-GB" sz="3200" kern="1200" dirty="0">
                          <a:solidFill>
                            <a:srgbClr val="002060"/>
                          </a:solidFill>
                          <a:latin typeface="Century Gothic" panose="020B0502020202020204" pitchFamily="34" charset="0"/>
                          <a:ea typeface="+mn-ea"/>
                          <a:cs typeface="+mn-cs"/>
                        </a:rPr>
                        <a:t>crayon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algn="ctr" defTabSz="914400" rtl="0" eaLnBrk="1" latinLnBrk="0" hangingPunct="1"/>
                      <a:r>
                        <a:rPr lang="en-GB" sz="3200" kern="1200" dirty="0">
                          <a:solidFill>
                            <a:srgbClr val="002060"/>
                          </a:solidFill>
                          <a:latin typeface="Century Gothic" panose="020B0502020202020204" pitchFamily="34" charset="0"/>
                          <a:ea typeface="+mn-ea"/>
                          <a:cs typeface="+mn-cs"/>
                        </a:rPr>
                        <a:t>crayon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763313759"/>
                  </a:ext>
                </a:extLst>
              </a:tr>
              <a:tr h="591910">
                <a:tc>
                  <a:txBody>
                    <a:bodyPr/>
                    <a:lstStyle/>
                    <a:p>
                      <a:pPr marL="0" algn="ctr" defTabSz="914400" rtl="0" eaLnBrk="1" latinLnBrk="0" hangingPunct="1"/>
                      <a:r>
                        <a:rPr lang="en-GB" sz="3200" kern="1200" dirty="0">
                          <a:solidFill>
                            <a:srgbClr val="002060"/>
                          </a:solidFill>
                          <a:latin typeface="Century Gothic" panose="020B0502020202020204" pitchFamily="34" charset="0"/>
                          <a:ea typeface="+mn-ea"/>
                          <a:cs typeface="+mn-cs"/>
                        </a:rPr>
                        <a:t>universe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algn="ctr" defTabSz="914400" rtl="0" eaLnBrk="1" latinLnBrk="0" hangingPunct="1"/>
                      <a:r>
                        <a:rPr lang="en-GB" sz="3200" kern="1200" dirty="0" err="1">
                          <a:solidFill>
                            <a:srgbClr val="002060"/>
                          </a:solidFill>
                          <a:latin typeface="Century Gothic" panose="020B0502020202020204" pitchFamily="34" charset="0"/>
                          <a:ea typeface="+mn-ea"/>
                          <a:cs typeface="+mn-cs"/>
                        </a:rPr>
                        <a:t>univers</a:t>
                      </a:r>
                      <a:endParaRPr lang="en-GB" sz="3200" kern="1200" dirty="0">
                        <a:solidFill>
                          <a:srgbClr val="002060"/>
                        </a:solidFill>
                        <a:latin typeface="Century Gothic" panose="020B0502020202020204" pitchFamily="34" charset="0"/>
                        <a:ea typeface="+mn-ea"/>
                        <a:cs typeface="+mn-cs"/>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441101423"/>
                  </a:ext>
                </a:extLst>
              </a:tr>
              <a:tr h="591910">
                <a:tc>
                  <a:txBody>
                    <a:bodyPr/>
                    <a:lstStyle/>
                    <a:p>
                      <a:pPr marL="0" algn="ctr" defTabSz="914400" rtl="0" eaLnBrk="1" latinLnBrk="0" hangingPunct="1"/>
                      <a:r>
                        <a:rPr lang="en-GB" sz="3200" kern="1200" dirty="0">
                          <a:solidFill>
                            <a:srgbClr val="002060"/>
                          </a:solidFill>
                          <a:latin typeface="Century Gothic" panose="020B0502020202020204" pitchFamily="34" charset="0"/>
                          <a:ea typeface="+mn-ea"/>
                          <a:cs typeface="+mn-cs"/>
                        </a:rPr>
                        <a:t>phrase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algn="ctr" defTabSz="914400" rtl="0" eaLnBrk="1" latinLnBrk="0" hangingPunct="1"/>
                      <a:r>
                        <a:rPr lang="en-GB" sz="3200" kern="1200" dirty="0">
                          <a:solidFill>
                            <a:srgbClr val="002060"/>
                          </a:solidFill>
                          <a:latin typeface="Century Gothic" panose="020B0502020202020204" pitchFamily="34" charset="0"/>
                          <a:ea typeface="+mn-ea"/>
                          <a:cs typeface="+mn-cs"/>
                        </a:rPr>
                        <a:t>phrase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70888027"/>
                  </a:ext>
                </a:extLst>
              </a:tr>
              <a:tr h="591910">
                <a:tc>
                  <a:txBody>
                    <a:bodyPr/>
                    <a:lstStyle/>
                    <a:p>
                      <a:pPr marL="0" algn="ctr" defTabSz="914400" rtl="0" eaLnBrk="1" latinLnBrk="0" hangingPunct="1"/>
                      <a:r>
                        <a:rPr lang="en-GB" sz="3200" kern="1200" dirty="0">
                          <a:solidFill>
                            <a:srgbClr val="002060"/>
                          </a:solidFill>
                          <a:latin typeface="Century Gothic" panose="020B0502020202020204" pitchFamily="34" charset="0"/>
                          <a:ea typeface="+mn-ea"/>
                          <a:cs typeface="+mn-cs"/>
                        </a:rPr>
                        <a:t>orange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algn="ctr" defTabSz="914400" rtl="0" eaLnBrk="1" latinLnBrk="0" hangingPunct="1"/>
                      <a:r>
                        <a:rPr lang="en-GB" sz="3200" kern="1200" dirty="0">
                          <a:solidFill>
                            <a:srgbClr val="002060"/>
                          </a:solidFill>
                          <a:latin typeface="Century Gothic" panose="020B0502020202020204" pitchFamily="34" charset="0"/>
                          <a:ea typeface="+mn-ea"/>
                          <a:cs typeface="+mn-cs"/>
                        </a:rPr>
                        <a:t>orange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910082803"/>
                  </a:ext>
                </a:extLst>
              </a:tr>
              <a:tr h="591910">
                <a:tc>
                  <a:txBody>
                    <a:bodyPr/>
                    <a:lstStyle/>
                    <a:p>
                      <a:pPr marL="0" algn="ctr" defTabSz="914400" rtl="0" eaLnBrk="1" latinLnBrk="0" hangingPunct="1"/>
                      <a:r>
                        <a:rPr lang="en-GB" sz="3200" kern="1200" dirty="0">
                          <a:solidFill>
                            <a:srgbClr val="002060"/>
                          </a:solidFill>
                          <a:latin typeface="Century Gothic" panose="020B0502020202020204" pitchFamily="34" charset="0"/>
                          <a:ea typeface="+mn-ea"/>
                          <a:cs typeface="+mn-cs"/>
                        </a:rPr>
                        <a:t>university</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algn="ctr" defTabSz="914400" rtl="0" eaLnBrk="1" latinLnBrk="0" hangingPunct="1"/>
                      <a:r>
                        <a:rPr lang="en-GB" sz="3200" kern="1200" dirty="0" err="1">
                          <a:solidFill>
                            <a:srgbClr val="002060"/>
                          </a:solidFill>
                          <a:latin typeface="Century Gothic" panose="020B0502020202020204" pitchFamily="34" charset="0"/>
                          <a:ea typeface="+mn-ea"/>
                          <a:cs typeface="+mn-cs"/>
                        </a:rPr>
                        <a:t>université</a:t>
                      </a:r>
                      <a:endParaRPr lang="en-GB" sz="3200" kern="1200" dirty="0">
                        <a:solidFill>
                          <a:srgbClr val="002060"/>
                        </a:solidFill>
                        <a:latin typeface="Century Gothic" panose="020B0502020202020204" pitchFamily="34" charset="0"/>
                        <a:ea typeface="+mn-ea"/>
                        <a:cs typeface="+mn-cs"/>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8726513"/>
                  </a:ext>
                </a:extLst>
              </a:tr>
              <a:tr h="591910">
                <a:tc>
                  <a:txBody>
                    <a:bodyPr/>
                    <a:lstStyle/>
                    <a:p>
                      <a:pPr marL="0" algn="ctr" defTabSz="914400" rtl="0" eaLnBrk="1" latinLnBrk="0" hangingPunct="1"/>
                      <a:r>
                        <a:rPr lang="en-GB" sz="3200" kern="1200" dirty="0">
                          <a:solidFill>
                            <a:srgbClr val="002060"/>
                          </a:solidFill>
                          <a:latin typeface="Century Gothic" panose="020B0502020202020204" pitchFamily="34" charset="0"/>
                          <a:ea typeface="+mn-ea"/>
                          <a:cs typeface="+mn-cs"/>
                        </a:rPr>
                        <a:t>rapid</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algn="ctr" defTabSz="914400" rtl="0" eaLnBrk="1" latinLnBrk="0" hangingPunct="1"/>
                      <a:r>
                        <a:rPr lang="en-GB" sz="3200" kern="1200" dirty="0" err="1">
                          <a:solidFill>
                            <a:srgbClr val="002060"/>
                          </a:solidFill>
                          <a:latin typeface="Century Gothic" panose="020B0502020202020204" pitchFamily="34" charset="0"/>
                          <a:ea typeface="+mn-ea"/>
                          <a:cs typeface="+mn-cs"/>
                        </a:rPr>
                        <a:t>rapide</a:t>
                      </a:r>
                      <a:endParaRPr lang="en-GB" sz="3200" kern="1200" dirty="0">
                        <a:solidFill>
                          <a:srgbClr val="002060"/>
                        </a:solidFill>
                        <a:latin typeface="Century Gothic" panose="020B0502020202020204" pitchFamily="34" charset="0"/>
                        <a:ea typeface="+mn-ea"/>
                        <a:cs typeface="+mn-cs"/>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14634061"/>
                  </a:ext>
                </a:extLst>
              </a:tr>
              <a:tr h="591910">
                <a:tc>
                  <a:txBody>
                    <a:bodyPr/>
                    <a:lstStyle/>
                    <a:p>
                      <a:pPr marL="0" algn="ctr" defTabSz="914400" rtl="0" eaLnBrk="1" latinLnBrk="0" hangingPunct="1"/>
                      <a:r>
                        <a:rPr lang="en-GB" sz="3200" kern="1200" dirty="0">
                          <a:solidFill>
                            <a:srgbClr val="002060"/>
                          </a:solidFill>
                          <a:latin typeface="Century Gothic" panose="020B0502020202020204" pitchFamily="34" charset="0"/>
                          <a:ea typeface="+mn-ea"/>
                          <a:cs typeface="+mn-cs"/>
                        </a:rPr>
                        <a:t>prefer</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algn="ctr" defTabSz="914400" rtl="0" eaLnBrk="1" latinLnBrk="0" hangingPunct="1"/>
                      <a:r>
                        <a:rPr lang="en-GB" sz="3200" kern="1200" dirty="0" err="1">
                          <a:solidFill>
                            <a:srgbClr val="002060"/>
                          </a:solidFill>
                          <a:latin typeface="Century Gothic" panose="020B0502020202020204" pitchFamily="34" charset="0"/>
                          <a:ea typeface="+mn-ea"/>
                          <a:cs typeface="+mn-cs"/>
                        </a:rPr>
                        <a:t>préférer</a:t>
                      </a:r>
                      <a:endParaRPr lang="en-GB" sz="3200" kern="1200" dirty="0">
                        <a:solidFill>
                          <a:srgbClr val="002060"/>
                        </a:solidFill>
                        <a:latin typeface="Century Gothic" panose="020B0502020202020204" pitchFamily="34" charset="0"/>
                        <a:ea typeface="+mn-ea"/>
                        <a:cs typeface="+mn-cs"/>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24407052"/>
                  </a:ext>
                </a:extLst>
              </a:tr>
            </a:tbl>
          </a:graphicData>
        </a:graphic>
      </p:graphicFrame>
      <p:pic>
        <p:nvPicPr>
          <p:cNvPr id="8" name="Picture 7" descr="Logo, company name&#10;&#10;Description automatically generated">
            <a:extLst>
              <a:ext uri="{FF2B5EF4-FFF2-40B4-BE49-F238E27FC236}">
                <a16:creationId xmlns:a16="http://schemas.microsoft.com/office/drawing/2014/main" id="{3E102B8C-6CEB-4EF3-AFEA-E8B9BB3562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8947" y="1706162"/>
            <a:ext cx="1115049" cy="739876"/>
          </a:xfrm>
          <a:prstGeom prst="rect">
            <a:avLst/>
          </a:prstGeom>
        </p:spPr>
      </p:pic>
      <p:pic>
        <p:nvPicPr>
          <p:cNvPr id="10" name="Picture 9" descr="A picture containing logo&#10;&#10;Description automatically generated">
            <a:extLst>
              <a:ext uri="{FF2B5EF4-FFF2-40B4-BE49-F238E27FC236}">
                <a16:creationId xmlns:a16="http://schemas.microsoft.com/office/drawing/2014/main" id="{B2A7C9A4-9BD1-4364-8DD9-B6DFDDD7F1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6641" y="1623674"/>
            <a:ext cx="1115049" cy="739876"/>
          </a:xfrm>
          <a:prstGeom prst="rect">
            <a:avLst/>
          </a:prstGeom>
        </p:spPr>
      </p:pic>
      <p:sp>
        <p:nvSpPr>
          <p:cNvPr id="26" name="CustomShape 23">
            <a:hlinkClick r:id="" action="ppaction://noaction">
              <a:snd r:embed="rId6" name="4_2.wav"/>
            </a:hlinkClick>
            <a:extLst>
              <a:ext uri="{FF2B5EF4-FFF2-40B4-BE49-F238E27FC236}">
                <a16:creationId xmlns:a16="http://schemas.microsoft.com/office/drawing/2014/main" id="{284B9B08-C2A9-485B-A13B-B30ED9774189}"/>
              </a:ext>
            </a:extLst>
          </p:cNvPr>
          <p:cNvSpPr/>
          <p:nvPr/>
        </p:nvSpPr>
        <p:spPr>
          <a:xfrm>
            <a:off x="9073086" y="2021887"/>
            <a:ext cx="498726" cy="461665"/>
          </a:xfrm>
          <a:prstGeom prst="actionButtonBlank">
            <a:avLst/>
          </a:prstGeom>
          <a:solidFill>
            <a:srgbClr val="EFF9FB"/>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srgbClr val="FF0066"/>
                </a:solidFill>
                <a:effectLst/>
                <a:uLnTx/>
                <a:uFillTx/>
                <a:latin typeface="Century Gothic" panose="020B0502020202020204" pitchFamily="34" charset="0"/>
                <a:ea typeface="+mn-ea"/>
                <a:cs typeface="+mn-cs"/>
              </a:rPr>
              <a:t>1</a:t>
            </a:r>
            <a:endParaRPr kumimoji="0" lang="en-GB" sz="24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7" name="CustomShape 23">
            <a:hlinkClick r:id="" action="ppaction://noaction">
              <a:snd r:embed="rId7" name="4_3.wav"/>
            </a:hlinkClick>
            <a:extLst>
              <a:ext uri="{FF2B5EF4-FFF2-40B4-BE49-F238E27FC236}">
                <a16:creationId xmlns:a16="http://schemas.microsoft.com/office/drawing/2014/main" id="{4EF1D51D-FA94-4C25-8918-C724743D6CCE}"/>
              </a:ext>
            </a:extLst>
          </p:cNvPr>
          <p:cNvSpPr/>
          <p:nvPr/>
        </p:nvSpPr>
        <p:spPr>
          <a:xfrm>
            <a:off x="9056751" y="2624611"/>
            <a:ext cx="498726" cy="461665"/>
          </a:xfrm>
          <a:prstGeom prst="actionButtonBlank">
            <a:avLst/>
          </a:prstGeom>
          <a:solidFill>
            <a:srgbClr val="EFF9FB"/>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srgbClr val="FF0066"/>
                </a:solidFill>
                <a:effectLst/>
                <a:uLnTx/>
                <a:uFillTx/>
                <a:latin typeface="Century Gothic" panose="020B0502020202020204" pitchFamily="34" charset="0"/>
                <a:ea typeface="+mn-ea"/>
                <a:cs typeface="+mn-cs"/>
              </a:rPr>
              <a:t>2</a:t>
            </a:r>
            <a:endParaRPr kumimoji="0" lang="en-GB" sz="24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8" name="CustomShape 23">
            <a:hlinkClick r:id="" action="ppaction://noaction">
              <a:snd r:embed="rId8" name="4_4.wav"/>
            </a:hlinkClick>
            <a:extLst>
              <a:ext uri="{FF2B5EF4-FFF2-40B4-BE49-F238E27FC236}">
                <a16:creationId xmlns:a16="http://schemas.microsoft.com/office/drawing/2014/main" id="{F5CA0898-B1EF-4F61-8DB7-A2BAD58F0662}"/>
              </a:ext>
            </a:extLst>
          </p:cNvPr>
          <p:cNvSpPr/>
          <p:nvPr/>
        </p:nvSpPr>
        <p:spPr>
          <a:xfrm>
            <a:off x="9073086" y="3223608"/>
            <a:ext cx="498726" cy="461665"/>
          </a:xfrm>
          <a:prstGeom prst="actionButtonBlank">
            <a:avLst/>
          </a:prstGeom>
          <a:solidFill>
            <a:srgbClr val="EFF9FB"/>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srgbClr val="FF0066"/>
                </a:solidFill>
                <a:effectLst/>
                <a:uLnTx/>
                <a:uFillTx/>
                <a:latin typeface="Century Gothic" panose="020B0502020202020204" pitchFamily="34" charset="0"/>
                <a:ea typeface="+mn-ea"/>
                <a:cs typeface="+mn-cs"/>
              </a:rPr>
              <a:t>3</a:t>
            </a:r>
            <a:endParaRPr kumimoji="0" lang="en-GB" sz="24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9" name="CustomShape 23">
            <a:hlinkClick r:id="" action="ppaction://noaction">
              <a:snd r:embed="rId9" name="4_5.wav"/>
            </a:hlinkClick>
            <a:extLst>
              <a:ext uri="{FF2B5EF4-FFF2-40B4-BE49-F238E27FC236}">
                <a16:creationId xmlns:a16="http://schemas.microsoft.com/office/drawing/2014/main" id="{0F4B808C-C247-4EA5-9350-07BD70B0499F}"/>
              </a:ext>
            </a:extLst>
          </p:cNvPr>
          <p:cNvSpPr/>
          <p:nvPr/>
        </p:nvSpPr>
        <p:spPr>
          <a:xfrm>
            <a:off x="9056751" y="3806276"/>
            <a:ext cx="498726" cy="461665"/>
          </a:xfrm>
          <a:prstGeom prst="actionButtonBlank">
            <a:avLst/>
          </a:prstGeom>
          <a:solidFill>
            <a:srgbClr val="EFF9FB"/>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srgbClr val="FF0066"/>
                </a:solidFill>
                <a:effectLst/>
                <a:uLnTx/>
                <a:uFillTx/>
                <a:latin typeface="Century Gothic" panose="020B0502020202020204" pitchFamily="34" charset="0"/>
                <a:ea typeface="+mn-ea"/>
                <a:cs typeface="+mn-cs"/>
              </a:rPr>
              <a:t>4</a:t>
            </a:r>
            <a:endParaRPr kumimoji="0" lang="en-GB" sz="24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0" name="CustomShape 23">
            <a:hlinkClick r:id="" action="ppaction://noaction">
              <a:snd r:embed="rId10" name="4_6.wav"/>
            </a:hlinkClick>
            <a:extLst>
              <a:ext uri="{FF2B5EF4-FFF2-40B4-BE49-F238E27FC236}">
                <a16:creationId xmlns:a16="http://schemas.microsoft.com/office/drawing/2014/main" id="{E5A0EF32-4ABC-4F2E-8B6C-14F6D81A8C85}"/>
              </a:ext>
            </a:extLst>
          </p:cNvPr>
          <p:cNvSpPr/>
          <p:nvPr/>
        </p:nvSpPr>
        <p:spPr>
          <a:xfrm>
            <a:off x="9056751" y="4393409"/>
            <a:ext cx="498726" cy="461665"/>
          </a:xfrm>
          <a:prstGeom prst="actionButtonBlank">
            <a:avLst/>
          </a:prstGeom>
          <a:solidFill>
            <a:srgbClr val="EFF9FB"/>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srgbClr val="FF0066"/>
                </a:solidFill>
                <a:effectLst/>
                <a:uLnTx/>
                <a:uFillTx/>
                <a:latin typeface="Century Gothic" panose="020B0502020202020204" pitchFamily="34" charset="0"/>
                <a:ea typeface="+mn-ea"/>
                <a:cs typeface="+mn-cs"/>
              </a:rPr>
              <a:t>5</a:t>
            </a:r>
            <a:endParaRPr kumimoji="0" lang="en-GB" sz="24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1" name="CustomShape 23">
            <a:hlinkClick r:id="" action="ppaction://noaction">
              <a:snd r:embed="rId10" name="4_6.wav"/>
            </a:hlinkClick>
            <a:extLst>
              <a:ext uri="{FF2B5EF4-FFF2-40B4-BE49-F238E27FC236}">
                <a16:creationId xmlns:a16="http://schemas.microsoft.com/office/drawing/2014/main" id="{6E3387CD-DC30-4D46-9504-8656833CDD60}"/>
              </a:ext>
            </a:extLst>
          </p:cNvPr>
          <p:cNvSpPr/>
          <p:nvPr/>
        </p:nvSpPr>
        <p:spPr>
          <a:xfrm>
            <a:off x="9056751" y="4988760"/>
            <a:ext cx="498726" cy="461665"/>
          </a:xfrm>
          <a:prstGeom prst="actionButtonBlank">
            <a:avLst/>
          </a:prstGeom>
          <a:solidFill>
            <a:srgbClr val="EFF9FB"/>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srgbClr val="FF0066"/>
                </a:solidFill>
                <a:effectLst/>
                <a:uLnTx/>
                <a:uFillTx/>
                <a:latin typeface="Century Gothic" panose="020B0502020202020204" pitchFamily="34" charset="0"/>
                <a:ea typeface="+mn-ea"/>
                <a:cs typeface="+mn-cs"/>
              </a:rPr>
              <a:t>6</a:t>
            </a:r>
            <a:endParaRPr kumimoji="0" lang="en-GB" sz="24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2" name="CustomShape 23">
            <a:hlinkClick r:id="" action="ppaction://noaction">
              <a:snd r:embed="rId10" name="4_6.wav"/>
            </a:hlinkClick>
            <a:extLst>
              <a:ext uri="{FF2B5EF4-FFF2-40B4-BE49-F238E27FC236}">
                <a16:creationId xmlns:a16="http://schemas.microsoft.com/office/drawing/2014/main" id="{351D81BC-FC80-4754-A93D-AA756965C0A2}"/>
              </a:ext>
            </a:extLst>
          </p:cNvPr>
          <p:cNvSpPr/>
          <p:nvPr/>
        </p:nvSpPr>
        <p:spPr>
          <a:xfrm>
            <a:off x="9056751" y="5569769"/>
            <a:ext cx="498726" cy="461665"/>
          </a:xfrm>
          <a:prstGeom prst="actionButtonBlank">
            <a:avLst/>
          </a:prstGeom>
          <a:solidFill>
            <a:srgbClr val="EFF9FB"/>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srgbClr val="FF0066"/>
                </a:solidFill>
                <a:effectLst/>
                <a:uLnTx/>
                <a:uFillTx/>
                <a:latin typeface="Century Gothic" panose="020B0502020202020204" pitchFamily="34" charset="0"/>
                <a:ea typeface="+mn-ea"/>
                <a:cs typeface="+mn-cs"/>
              </a:rPr>
              <a:t>7</a:t>
            </a:r>
            <a:endParaRPr kumimoji="0" lang="en-GB" sz="24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3" name="CustomShape 23">
            <a:hlinkClick r:id="" action="ppaction://noaction">
              <a:snd r:embed="rId10" name="4_6.wav"/>
            </a:hlinkClick>
            <a:extLst>
              <a:ext uri="{FF2B5EF4-FFF2-40B4-BE49-F238E27FC236}">
                <a16:creationId xmlns:a16="http://schemas.microsoft.com/office/drawing/2014/main" id="{E0639F6D-D8CA-4FDC-BEE3-48B540ACF192}"/>
              </a:ext>
            </a:extLst>
          </p:cNvPr>
          <p:cNvSpPr/>
          <p:nvPr/>
        </p:nvSpPr>
        <p:spPr>
          <a:xfrm>
            <a:off x="9076355" y="6154294"/>
            <a:ext cx="498726" cy="461665"/>
          </a:xfrm>
          <a:prstGeom prst="actionButtonBlank">
            <a:avLst/>
          </a:prstGeom>
          <a:solidFill>
            <a:srgbClr val="EFF9FB"/>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srgbClr val="FF0066"/>
                </a:solidFill>
                <a:effectLst/>
                <a:uLnTx/>
                <a:uFillTx/>
                <a:latin typeface="Century Gothic" panose="020B0502020202020204" pitchFamily="34" charset="0"/>
                <a:ea typeface="+mn-ea"/>
                <a:cs typeface="+mn-cs"/>
              </a:rPr>
              <a:t>8</a:t>
            </a:r>
            <a:endParaRPr kumimoji="0" lang="en-GB" sz="24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4" name="Picture 23">
            <a:extLst>
              <a:ext uri="{FF2B5EF4-FFF2-40B4-BE49-F238E27FC236}">
                <a16:creationId xmlns:a16="http://schemas.microsoft.com/office/drawing/2014/main" id="{698FD2AF-3DB6-4029-BCD2-F0BBE8CC2DC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822245" y="19411"/>
            <a:ext cx="1159756" cy="1949181"/>
          </a:xfrm>
          <a:prstGeom prst="rect">
            <a:avLst/>
          </a:prstGeom>
        </p:spPr>
      </p:pic>
      <p:pic>
        <p:nvPicPr>
          <p:cNvPr id="17" name="Graphic 16" descr="Teacher">
            <a:extLst>
              <a:ext uri="{FF2B5EF4-FFF2-40B4-BE49-F238E27FC236}">
                <a16:creationId xmlns:a16="http://schemas.microsoft.com/office/drawing/2014/main" id="{977387E3-0D22-4C6D-91BB-BD2A6B5013D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6733" y="391905"/>
            <a:ext cx="914400" cy="914400"/>
          </a:xfrm>
          <a:prstGeom prst="rect">
            <a:avLst/>
          </a:prstGeom>
        </p:spPr>
      </p:pic>
      <p:sp>
        <p:nvSpPr>
          <p:cNvPr id="18" name="Speech Bubble: Rectangle with Corners Rounded 17">
            <a:extLst>
              <a:ext uri="{FF2B5EF4-FFF2-40B4-BE49-F238E27FC236}">
                <a16:creationId xmlns:a16="http://schemas.microsoft.com/office/drawing/2014/main" id="{F8F95EC0-B32F-4C2B-A14E-6857837CD64B}"/>
              </a:ext>
            </a:extLst>
          </p:cNvPr>
          <p:cNvSpPr/>
          <p:nvPr/>
        </p:nvSpPr>
        <p:spPr>
          <a:xfrm>
            <a:off x="1183667" y="1081747"/>
            <a:ext cx="6772769" cy="508626"/>
          </a:xfrm>
          <a:prstGeom prst="wedgeRoundRectCallout">
            <a:avLst>
              <a:gd name="adj1" fmla="val -52280"/>
              <a:gd name="adj2" fmla="val -15513"/>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9" name="CustomShape 7">
            <a:extLst>
              <a:ext uri="{FF2B5EF4-FFF2-40B4-BE49-F238E27FC236}">
                <a16:creationId xmlns:a16="http://schemas.microsoft.com/office/drawing/2014/main" id="{A33A988D-E972-429E-870C-9B53276329C1}"/>
              </a:ext>
            </a:extLst>
          </p:cNvPr>
          <p:cNvSpPr/>
          <p:nvPr/>
        </p:nvSpPr>
        <p:spPr>
          <a:xfrm>
            <a:off x="132579" y="12863"/>
            <a:ext cx="6958048" cy="48415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Sanaya</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compare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l’anglais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avec le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français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0013132" y="18448"/>
            <a:ext cx="1270849" cy="994003"/>
          </a:xfrm>
        </p:spPr>
        <p:txBody>
          <a:bodyPr/>
          <a:lstStyle/>
          <a:p>
            <a:r>
              <a:rPr lang="en-GB" sz="7200" b="1" spc="-1" dirty="0">
                <a:solidFill>
                  <a:srgbClr val="002060"/>
                </a:solidFill>
                <a:latin typeface="Century Gothic" panose="020B0502020202020204" pitchFamily="34" charset="0"/>
                <a:ea typeface="Century Gothic"/>
              </a:rPr>
              <a:t> [r]</a:t>
            </a:r>
            <a:endParaRPr lang="en-GB" sz="7200" dirty="0"/>
          </a:p>
        </p:txBody>
      </p:sp>
      <p:sp>
        <p:nvSpPr>
          <p:cNvPr id="20" name="Speech Bubble: Rectangle with Corners Rounded 19">
            <a:extLst>
              <a:ext uri="{FF2B5EF4-FFF2-40B4-BE49-F238E27FC236}">
                <a16:creationId xmlns:a16="http://schemas.microsoft.com/office/drawing/2014/main" id="{A08F26C4-52F1-41FC-AF14-A39D11C5D62F}"/>
              </a:ext>
            </a:extLst>
          </p:cNvPr>
          <p:cNvSpPr/>
          <p:nvPr/>
        </p:nvSpPr>
        <p:spPr>
          <a:xfrm>
            <a:off x="1194449" y="474082"/>
            <a:ext cx="6119495" cy="508626"/>
          </a:xfrm>
          <a:prstGeom prst="wedgeRoundRectCallout">
            <a:avLst>
              <a:gd name="adj1" fmla="val -52280"/>
              <a:gd name="adj2" fmla="val -15513"/>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1" name="CustomShape 7">
            <a:extLst>
              <a:ext uri="{FF2B5EF4-FFF2-40B4-BE49-F238E27FC236}">
                <a16:creationId xmlns:a16="http://schemas.microsoft.com/office/drawing/2014/main" id="{B79D5DBA-8E81-46FA-AA63-FF3C5862A082}"/>
              </a:ext>
            </a:extLst>
          </p:cNvPr>
          <p:cNvSpPr/>
          <p:nvPr/>
        </p:nvSpPr>
        <p:spPr>
          <a:xfrm>
            <a:off x="1194450" y="498555"/>
            <a:ext cx="5896177" cy="48415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Les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les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mots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anglais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et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français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22" name="CustomShape 7">
            <a:extLst>
              <a:ext uri="{FF2B5EF4-FFF2-40B4-BE49-F238E27FC236}">
                <a16:creationId xmlns:a16="http://schemas.microsoft.com/office/drawing/2014/main" id="{F9DE0A7F-E210-4E71-96D8-03846D58E4DD}"/>
              </a:ext>
            </a:extLst>
          </p:cNvPr>
          <p:cNvSpPr/>
          <p:nvPr/>
        </p:nvSpPr>
        <p:spPr>
          <a:xfrm>
            <a:off x="1241416" y="1081626"/>
            <a:ext cx="6958048" cy="48415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Attention !  Il y a </a:t>
            </a:r>
            <a:r>
              <a:rPr kumimoji="0" lang="en-GB" sz="2400" b="1" i="0" u="none" strike="noStrike" kern="1200" cap="none" spc="0" normalizeH="0" baseline="0" noProof="0">
                <a:ln>
                  <a:noFill/>
                </a:ln>
                <a:solidFill>
                  <a:srgbClr val="002060"/>
                </a:solidFill>
                <a:effectLst/>
                <a:uLnTx/>
                <a:uFillTx/>
                <a:latin typeface="Century Gothic" panose="020B0502020202020204" pitchFamily="34" charset="0"/>
              </a:rPr>
              <a:t>une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différence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endParaRPr kumimoji="0" lang="en-GB" sz="2400" b="1" i="0" u="none" strike="noStrike" kern="1200" cap="none" spc="-1" normalizeH="0" baseline="0" noProof="0" dirty="0">
              <a:ln>
                <a:noFill/>
              </a:ln>
              <a:solidFill>
                <a:prstClr val="black"/>
              </a:solidFill>
              <a:effectLst/>
              <a:uLnTx/>
              <a:uFillTx/>
              <a:latin typeface="Arial"/>
            </a:endParaRPr>
          </a:p>
        </p:txBody>
      </p:sp>
    </p:spTree>
    <p:extLst>
      <p:ext uri="{BB962C8B-B14F-4D97-AF65-F5344CB8AC3E}">
        <p14:creationId xmlns:p14="http://schemas.microsoft.com/office/powerpoint/2010/main" val="15039769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L’amitié*</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3" name="CustomShape 7"/>
          <p:cNvSpPr/>
          <p:nvPr/>
        </p:nvSpPr>
        <p:spPr>
          <a:xfrm>
            <a:off x="114255" y="440163"/>
            <a:ext cx="10287452"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Learning languages is about making friends.</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520160" y="142347"/>
            <a:ext cx="1557451" cy="374973"/>
          </a:xfrm>
          <a:solidFill>
            <a:schemeClr val="bg1"/>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pic>
        <p:nvPicPr>
          <p:cNvPr id="18" name="Picture 17">
            <a:extLst>
              <a:ext uri="{FF2B5EF4-FFF2-40B4-BE49-F238E27FC236}">
                <a16:creationId xmlns:a16="http://schemas.microsoft.com/office/drawing/2014/main" id="{9703EC86-84FA-4D82-A1A8-FBA15230C8E9}"/>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63681" y="2493474"/>
            <a:ext cx="1476268" cy="1408797"/>
          </a:xfrm>
          <a:prstGeom prst="rect">
            <a:avLst/>
          </a:prstGeom>
        </p:spPr>
      </p:pic>
      <p:sp>
        <p:nvSpPr>
          <p:cNvPr id="4" name="TextBox 3">
            <a:extLst>
              <a:ext uri="{FF2B5EF4-FFF2-40B4-BE49-F238E27FC236}">
                <a16:creationId xmlns:a16="http://schemas.microsoft.com/office/drawing/2014/main" id="{3EB476DB-250C-4E61-A7DA-2B478430D51E}"/>
              </a:ext>
            </a:extLst>
          </p:cNvPr>
          <p:cNvSpPr txBox="1"/>
          <p:nvPr/>
        </p:nvSpPr>
        <p:spPr>
          <a:xfrm>
            <a:off x="8239949" y="99322"/>
            <a:ext cx="2630436" cy="40011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l’amitié- friendship</a:t>
            </a:r>
          </a:p>
        </p:txBody>
      </p:sp>
      <p:sp>
        <p:nvSpPr>
          <p:cNvPr id="19" name="CustomShape 7">
            <a:extLst>
              <a:ext uri="{FF2B5EF4-FFF2-40B4-BE49-F238E27FC236}">
                <a16:creationId xmlns:a16="http://schemas.microsoft.com/office/drawing/2014/main" id="{F85632EC-3249-4C8C-84EC-2076DF95BD24}"/>
              </a:ext>
            </a:extLst>
          </p:cNvPr>
          <p:cNvSpPr/>
          <p:nvPr/>
        </p:nvSpPr>
        <p:spPr>
          <a:xfrm>
            <a:off x="114255" y="858092"/>
            <a:ext cx="11474771"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You show kindness when you learn even a few words in another language.</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0" name="CustomShape 7">
            <a:extLst>
              <a:ext uri="{FF2B5EF4-FFF2-40B4-BE49-F238E27FC236}">
                <a16:creationId xmlns:a16="http://schemas.microsoft.com/office/drawing/2014/main" id="{D4DF0369-C09E-4384-AB5C-0A288E749A83}"/>
              </a:ext>
            </a:extLst>
          </p:cNvPr>
          <p:cNvSpPr/>
          <p:nvPr/>
        </p:nvSpPr>
        <p:spPr>
          <a:xfrm>
            <a:off x="131109" y="1363255"/>
            <a:ext cx="11474771"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Let’s remember some of the friendship sentences we have learnt already!</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9" name="Picture 8" descr="A picture containing text, dark&#10;&#10;Description automatically generated">
            <a:extLst>
              <a:ext uri="{FF2B5EF4-FFF2-40B4-BE49-F238E27FC236}">
                <a16:creationId xmlns:a16="http://schemas.microsoft.com/office/drawing/2014/main" id="{BF2C829A-3F91-407C-AFD8-AE28C7B356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41850" y="2009329"/>
            <a:ext cx="1328532" cy="968291"/>
          </a:xfrm>
          <a:prstGeom prst="rect">
            <a:avLst/>
          </a:prstGeom>
        </p:spPr>
      </p:pic>
      <p:pic>
        <p:nvPicPr>
          <p:cNvPr id="25" name="Picture 9" descr="See the source image">
            <a:extLst>
              <a:ext uri="{FF2B5EF4-FFF2-40B4-BE49-F238E27FC236}">
                <a16:creationId xmlns:a16="http://schemas.microsoft.com/office/drawing/2014/main" id="{C413E2F4-A109-4CD6-B38A-E542F5E23D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9972" y="2981540"/>
            <a:ext cx="1584234" cy="142840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9" descr="See the source image">
            <a:extLst>
              <a:ext uri="{FF2B5EF4-FFF2-40B4-BE49-F238E27FC236}">
                <a16:creationId xmlns:a16="http://schemas.microsoft.com/office/drawing/2014/main" id="{3AD4B30C-21EB-43ED-95AD-91249378A9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002370" y="2932774"/>
            <a:ext cx="1584235" cy="1502292"/>
          </a:xfrm>
          <a:prstGeom prst="rect">
            <a:avLst/>
          </a:prstGeom>
          <a:noFill/>
          <a:extLst>
            <a:ext uri="{909E8E84-426E-40DD-AFC4-6F175D3DCCD1}">
              <a14:hiddenFill xmlns:a14="http://schemas.microsoft.com/office/drawing/2010/main">
                <a:solidFill>
                  <a:srgbClr val="FFFFFF"/>
                </a:solidFill>
              </a14:hiddenFill>
            </a:ext>
          </a:extLst>
        </p:spPr>
      </p:pic>
      <p:sp>
        <p:nvSpPr>
          <p:cNvPr id="27" name="Speech Bubble: Rectangle with Corners Rounded 26">
            <a:extLst>
              <a:ext uri="{FF2B5EF4-FFF2-40B4-BE49-F238E27FC236}">
                <a16:creationId xmlns:a16="http://schemas.microsoft.com/office/drawing/2014/main" id="{5793D828-39FC-498C-92A8-1DCA5E635209}"/>
              </a:ext>
            </a:extLst>
          </p:cNvPr>
          <p:cNvSpPr/>
          <p:nvPr/>
        </p:nvSpPr>
        <p:spPr>
          <a:xfrm>
            <a:off x="3975686" y="1887310"/>
            <a:ext cx="1892808" cy="862051"/>
          </a:xfrm>
          <a:prstGeom prst="wedgeRoundRectCallout">
            <a:avLst>
              <a:gd name="adj1" fmla="val -20833"/>
              <a:gd name="adj2" fmla="val 78819"/>
              <a:gd name="adj3" fmla="val 16667"/>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a:ea typeface="+mn-ea"/>
                <a:cs typeface="+mn-cs"/>
              </a:rPr>
              <a:t>_ _ _ _ _ !</a:t>
            </a:r>
          </a:p>
        </p:txBody>
      </p:sp>
      <p:sp>
        <p:nvSpPr>
          <p:cNvPr id="28" name="Speech Bubble: Rectangle with Corners Rounded 27">
            <a:extLst>
              <a:ext uri="{FF2B5EF4-FFF2-40B4-BE49-F238E27FC236}">
                <a16:creationId xmlns:a16="http://schemas.microsoft.com/office/drawing/2014/main" id="{43F9F068-A5B7-4C0B-8DDD-1A6EFF3284B3}"/>
              </a:ext>
            </a:extLst>
          </p:cNvPr>
          <p:cNvSpPr/>
          <p:nvPr/>
        </p:nvSpPr>
        <p:spPr>
          <a:xfrm>
            <a:off x="1685685" y="1985251"/>
            <a:ext cx="2047095"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_ _ _ _ _ _ _ ! </a:t>
            </a:r>
          </a:p>
        </p:txBody>
      </p:sp>
      <p:sp>
        <p:nvSpPr>
          <p:cNvPr id="29" name="Speech Bubble: Rectangle with Corners Rounded 28">
            <a:extLst>
              <a:ext uri="{FF2B5EF4-FFF2-40B4-BE49-F238E27FC236}">
                <a16:creationId xmlns:a16="http://schemas.microsoft.com/office/drawing/2014/main" id="{5B58A1CD-5E5C-48F7-9DC2-BC94EF60FAF7}"/>
              </a:ext>
            </a:extLst>
          </p:cNvPr>
          <p:cNvSpPr/>
          <p:nvPr/>
        </p:nvSpPr>
        <p:spPr>
          <a:xfrm>
            <a:off x="7952991" y="1985250"/>
            <a:ext cx="1892808"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_ _   _ _ ?</a:t>
            </a:r>
          </a:p>
        </p:txBody>
      </p:sp>
      <p:sp>
        <p:nvSpPr>
          <p:cNvPr id="31" name="CustomShape 7">
            <a:extLst>
              <a:ext uri="{FF2B5EF4-FFF2-40B4-BE49-F238E27FC236}">
                <a16:creationId xmlns:a16="http://schemas.microsoft.com/office/drawing/2014/main" id="{FB4E0658-0601-495C-BBB0-F6F2018DA475}"/>
              </a:ext>
            </a:extLst>
          </p:cNvPr>
          <p:cNvSpPr/>
          <p:nvPr/>
        </p:nvSpPr>
        <p:spPr>
          <a:xfrm>
            <a:off x="131109" y="4347770"/>
            <a:ext cx="11474771"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Can you say other kind things?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2" name="Speech Bubble: Rectangle with Corners Rounded 31">
            <a:extLst>
              <a:ext uri="{FF2B5EF4-FFF2-40B4-BE49-F238E27FC236}">
                <a16:creationId xmlns:a16="http://schemas.microsoft.com/office/drawing/2014/main" id="{FCDA0B3C-7BA5-48BA-88C0-BE3A0DA2AEC9}"/>
              </a:ext>
            </a:extLst>
          </p:cNvPr>
          <p:cNvSpPr/>
          <p:nvPr/>
        </p:nvSpPr>
        <p:spPr>
          <a:xfrm>
            <a:off x="114255" y="4828655"/>
            <a:ext cx="2237094"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Are you pleased?</a:t>
            </a:r>
          </a:p>
        </p:txBody>
      </p:sp>
      <p:sp>
        <p:nvSpPr>
          <p:cNvPr id="33" name="Speech Bubble: Rectangle with Corners Rounded 32">
            <a:extLst>
              <a:ext uri="{FF2B5EF4-FFF2-40B4-BE49-F238E27FC236}">
                <a16:creationId xmlns:a16="http://schemas.microsoft.com/office/drawing/2014/main" id="{C24811CC-B68C-4990-9E77-E1C86A6C6BC2}"/>
              </a:ext>
            </a:extLst>
          </p:cNvPr>
          <p:cNvSpPr/>
          <p:nvPr/>
        </p:nvSpPr>
        <p:spPr>
          <a:xfrm>
            <a:off x="2588306" y="4853773"/>
            <a:ext cx="1892808"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It’s perfect!</a:t>
            </a:r>
          </a:p>
        </p:txBody>
      </p:sp>
      <p:sp>
        <p:nvSpPr>
          <p:cNvPr id="34" name="Speech Bubble: Rectangle with Corners Rounded 33">
            <a:extLst>
              <a:ext uri="{FF2B5EF4-FFF2-40B4-BE49-F238E27FC236}">
                <a16:creationId xmlns:a16="http://schemas.microsoft.com/office/drawing/2014/main" id="{4500CFE3-6E7F-400F-89BA-7F4F2A792D37}"/>
              </a:ext>
            </a:extLst>
          </p:cNvPr>
          <p:cNvSpPr/>
          <p:nvPr/>
        </p:nvSpPr>
        <p:spPr>
          <a:xfrm>
            <a:off x="4934763" y="4843505"/>
            <a:ext cx="1892808"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You are my friend.</a:t>
            </a:r>
          </a:p>
        </p:txBody>
      </p:sp>
      <p:sp>
        <p:nvSpPr>
          <p:cNvPr id="35" name="Speech Bubble: Rectangle with Corners Rounded 34">
            <a:extLst>
              <a:ext uri="{FF2B5EF4-FFF2-40B4-BE49-F238E27FC236}">
                <a16:creationId xmlns:a16="http://schemas.microsoft.com/office/drawing/2014/main" id="{15BA82EC-6460-4A51-985E-5874B59E23CC}"/>
              </a:ext>
            </a:extLst>
          </p:cNvPr>
          <p:cNvSpPr/>
          <p:nvPr/>
        </p:nvSpPr>
        <p:spPr>
          <a:xfrm>
            <a:off x="7266413" y="4853773"/>
            <a:ext cx="1892808"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I like your bag!</a:t>
            </a:r>
          </a:p>
        </p:txBody>
      </p:sp>
      <p:sp>
        <p:nvSpPr>
          <p:cNvPr id="36" name="Speech Bubble: Rectangle with Corners Rounded 35">
            <a:extLst>
              <a:ext uri="{FF2B5EF4-FFF2-40B4-BE49-F238E27FC236}">
                <a16:creationId xmlns:a16="http://schemas.microsoft.com/office/drawing/2014/main" id="{894D4334-7897-47D3-9DA8-6BEA789C2F34}"/>
              </a:ext>
            </a:extLst>
          </p:cNvPr>
          <p:cNvSpPr/>
          <p:nvPr/>
        </p:nvSpPr>
        <p:spPr>
          <a:xfrm>
            <a:off x="9718812" y="4853773"/>
            <a:ext cx="1892808"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You are nice!</a:t>
            </a:r>
          </a:p>
        </p:txBody>
      </p:sp>
      <p:sp>
        <p:nvSpPr>
          <p:cNvPr id="37" name="Speech Bubble: Rectangle with Corners Rounded 36">
            <a:extLst>
              <a:ext uri="{FF2B5EF4-FFF2-40B4-BE49-F238E27FC236}">
                <a16:creationId xmlns:a16="http://schemas.microsoft.com/office/drawing/2014/main" id="{088F0471-0AFD-4DEF-A6A3-0EDD5CB44824}"/>
              </a:ext>
            </a:extLst>
          </p:cNvPr>
          <p:cNvSpPr/>
          <p:nvPr/>
        </p:nvSpPr>
        <p:spPr>
          <a:xfrm>
            <a:off x="1706618" y="1976483"/>
            <a:ext cx="2026162"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Bonjour !</a:t>
            </a:r>
          </a:p>
        </p:txBody>
      </p:sp>
      <p:sp>
        <p:nvSpPr>
          <p:cNvPr id="38" name="Speech Bubble: Rectangle with Corners Rounded 37">
            <a:extLst>
              <a:ext uri="{FF2B5EF4-FFF2-40B4-BE49-F238E27FC236}">
                <a16:creationId xmlns:a16="http://schemas.microsoft.com/office/drawing/2014/main" id="{C4B7DD3B-E46A-4273-A2A1-6CFDEBB2D4D5}"/>
              </a:ext>
            </a:extLst>
          </p:cNvPr>
          <p:cNvSpPr/>
          <p:nvPr/>
        </p:nvSpPr>
        <p:spPr>
          <a:xfrm>
            <a:off x="3980199" y="1883550"/>
            <a:ext cx="1892808" cy="862051"/>
          </a:xfrm>
          <a:prstGeom prst="wedgeRoundRectCallout">
            <a:avLst>
              <a:gd name="adj1" fmla="val -20833"/>
              <a:gd name="adj2" fmla="val 78819"/>
              <a:gd name="adj3" fmla="val 16667"/>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a:ea typeface="+mn-ea"/>
                <a:cs typeface="+mn-cs"/>
              </a:rPr>
              <a:t>Salut !</a:t>
            </a:r>
          </a:p>
        </p:txBody>
      </p:sp>
      <p:sp>
        <p:nvSpPr>
          <p:cNvPr id="39" name="Speech Bubble: Rectangle with Corners Rounded 38">
            <a:extLst>
              <a:ext uri="{FF2B5EF4-FFF2-40B4-BE49-F238E27FC236}">
                <a16:creationId xmlns:a16="http://schemas.microsoft.com/office/drawing/2014/main" id="{E63E1920-B2EB-41B0-AE37-EDD255052DFF}"/>
              </a:ext>
            </a:extLst>
          </p:cNvPr>
          <p:cNvSpPr/>
          <p:nvPr/>
        </p:nvSpPr>
        <p:spPr>
          <a:xfrm>
            <a:off x="7953853" y="1990384"/>
            <a:ext cx="1892808"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Ça</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va</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p>
        </p:txBody>
      </p:sp>
      <p:sp>
        <p:nvSpPr>
          <p:cNvPr id="40" name="Speech Bubble: Rectangle with Corners Rounded 39">
            <a:extLst>
              <a:ext uri="{FF2B5EF4-FFF2-40B4-BE49-F238E27FC236}">
                <a16:creationId xmlns:a16="http://schemas.microsoft.com/office/drawing/2014/main" id="{C4EC0701-7567-44F5-87ED-405818E27E70}"/>
              </a:ext>
            </a:extLst>
          </p:cNvPr>
          <p:cNvSpPr/>
          <p:nvPr/>
        </p:nvSpPr>
        <p:spPr>
          <a:xfrm>
            <a:off x="110941" y="4831144"/>
            <a:ext cx="2237094"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Tu es content(e) ?</a:t>
            </a:r>
          </a:p>
        </p:txBody>
      </p:sp>
      <p:sp>
        <p:nvSpPr>
          <p:cNvPr id="41" name="Speech Bubble: Rectangle with Corners Rounded 40">
            <a:extLst>
              <a:ext uri="{FF2B5EF4-FFF2-40B4-BE49-F238E27FC236}">
                <a16:creationId xmlns:a16="http://schemas.microsoft.com/office/drawing/2014/main" id="{FCEED51E-E977-4102-8CC9-5D4229EEAF55}"/>
              </a:ext>
            </a:extLst>
          </p:cNvPr>
          <p:cNvSpPr/>
          <p:nvPr/>
        </p:nvSpPr>
        <p:spPr>
          <a:xfrm>
            <a:off x="2569329" y="4843505"/>
            <a:ext cx="1892808"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C’est</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parfait!</a:t>
            </a:r>
          </a:p>
        </p:txBody>
      </p:sp>
      <p:sp>
        <p:nvSpPr>
          <p:cNvPr id="42" name="Speech Bubble: Rectangle with Corners Rounded 41">
            <a:extLst>
              <a:ext uri="{FF2B5EF4-FFF2-40B4-BE49-F238E27FC236}">
                <a16:creationId xmlns:a16="http://schemas.microsoft.com/office/drawing/2014/main" id="{64DB7CD2-8674-442E-A6BB-DF4DF68A5004}"/>
              </a:ext>
            </a:extLst>
          </p:cNvPr>
          <p:cNvSpPr/>
          <p:nvPr/>
        </p:nvSpPr>
        <p:spPr>
          <a:xfrm>
            <a:off x="4935537" y="4838372"/>
            <a:ext cx="1892808"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Tu es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mon</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ami</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(e).</a:t>
            </a:r>
          </a:p>
        </p:txBody>
      </p:sp>
      <p:sp>
        <p:nvSpPr>
          <p:cNvPr id="43" name="Speech Bubble: Rectangle with Corners Rounded 42">
            <a:extLst>
              <a:ext uri="{FF2B5EF4-FFF2-40B4-BE49-F238E27FC236}">
                <a16:creationId xmlns:a16="http://schemas.microsoft.com/office/drawing/2014/main" id="{D1187233-7E9D-41E3-8AA6-3C45EB1FDCB0}"/>
              </a:ext>
            </a:extLst>
          </p:cNvPr>
          <p:cNvSpPr/>
          <p:nvPr/>
        </p:nvSpPr>
        <p:spPr>
          <a:xfrm>
            <a:off x="7266413" y="4853773"/>
            <a:ext cx="1892808"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J’aime ton sac !</a:t>
            </a:r>
          </a:p>
        </p:txBody>
      </p:sp>
      <p:sp>
        <p:nvSpPr>
          <p:cNvPr id="44" name="Speech Bubble: Rectangle with Corners Rounded 43">
            <a:extLst>
              <a:ext uri="{FF2B5EF4-FFF2-40B4-BE49-F238E27FC236}">
                <a16:creationId xmlns:a16="http://schemas.microsoft.com/office/drawing/2014/main" id="{22E537A1-7770-4677-AB31-6DB8AB0BFF96}"/>
              </a:ext>
            </a:extLst>
          </p:cNvPr>
          <p:cNvSpPr/>
          <p:nvPr/>
        </p:nvSpPr>
        <p:spPr>
          <a:xfrm>
            <a:off x="9718812" y="4853773"/>
            <a:ext cx="1892808"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Tu es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sympa</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p>
        </p:txBody>
      </p:sp>
      <p:pic>
        <p:nvPicPr>
          <p:cNvPr id="8" name="Picture 7" descr="Icon&#10;&#10;Description automatically generated with low confidence">
            <a:extLst>
              <a:ext uri="{FF2B5EF4-FFF2-40B4-BE49-F238E27FC236}">
                <a16:creationId xmlns:a16="http://schemas.microsoft.com/office/drawing/2014/main" id="{AA66B74C-2BD3-4118-BB1D-FC717B8F05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70385" y="-208743"/>
            <a:ext cx="1330615" cy="1297811"/>
          </a:xfrm>
          <a:prstGeom prst="rect">
            <a:avLst/>
          </a:prstGeom>
        </p:spPr>
      </p:pic>
    </p:spTree>
    <p:extLst>
      <p:ext uri="{BB962C8B-B14F-4D97-AF65-F5344CB8AC3E}">
        <p14:creationId xmlns:p14="http://schemas.microsoft.com/office/powerpoint/2010/main" val="2163256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2"/>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5"/>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43"/>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6"/>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19" grpId="0"/>
      <p:bldP spid="20" grpId="0"/>
      <p:bldP spid="27" grpId="0" animBg="1"/>
      <p:bldP spid="28" grpId="0" animBg="1"/>
      <p:bldP spid="29" grpId="0" animBg="1"/>
      <p:bldP spid="31" grpId="0"/>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1" name="TextBox 20">
            <a:extLst>
              <a:ext uri="{FF2B5EF4-FFF2-40B4-BE49-F238E27FC236}">
                <a16:creationId xmlns:a16="http://schemas.microsoft.com/office/drawing/2014/main" id="{08AE061E-27C0-42F5-972C-CFAD2FBE1296}"/>
              </a:ext>
            </a:extLst>
          </p:cNvPr>
          <p:cNvSpPr txBox="1"/>
          <p:nvPr/>
        </p:nvSpPr>
        <p:spPr>
          <a:xfrm>
            <a:off x="100881" y="664943"/>
            <a:ext cx="360387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rPr>
              <a:t>Écoute</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 et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rPr>
              <a:t>répète</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25" name="TextBox 24">
            <a:extLst>
              <a:ext uri="{FF2B5EF4-FFF2-40B4-BE49-F238E27FC236}">
                <a16:creationId xmlns:a16="http://schemas.microsoft.com/office/drawing/2014/main" id="{06AADF83-150E-45C9-97B9-65FCCE4AC01A}"/>
              </a:ext>
            </a:extLst>
          </p:cNvPr>
          <p:cNvSpPr txBox="1"/>
          <p:nvPr/>
        </p:nvSpPr>
        <p:spPr>
          <a:xfrm>
            <a:off x="9546585" y="2371456"/>
            <a:ext cx="235352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002060"/>
                </a:solidFill>
                <a:effectLst/>
                <a:uLnTx/>
                <a:uFillTx/>
                <a:latin typeface="Century Gothic" panose="020B0502020202020204" pitchFamily="34" charset="0"/>
              </a:rPr>
              <a:t>merci</a:t>
            </a:r>
          </a:p>
        </p:txBody>
      </p:sp>
      <p:sp>
        <p:nvSpPr>
          <p:cNvPr id="26" name="TextBox 25">
            <a:extLst>
              <a:ext uri="{FF2B5EF4-FFF2-40B4-BE49-F238E27FC236}">
                <a16:creationId xmlns:a16="http://schemas.microsoft.com/office/drawing/2014/main" id="{93BAD31A-F2E4-4A1A-A0E4-8EEC97EFA1F0}"/>
              </a:ext>
            </a:extLst>
          </p:cNvPr>
          <p:cNvSpPr txBox="1"/>
          <p:nvPr/>
        </p:nvSpPr>
        <p:spPr>
          <a:xfrm>
            <a:off x="651448" y="1915091"/>
            <a:ext cx="387477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002060"/>
                </a:solidFill>
                <a:effectLst/>
                <a:uLnTx/>
                <a:uFillTx/>
                <a:latin typeface="Century Gothic" panose="020B0502020202020204" pitchFamily="34" charset="0"/>
              </a:rPr>
              <a:t>s’il</a:t>
            </a:r>
            <a:r>
              <a:rPr kumimoji="0" lang="en-GB" sz="6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6000" b="1" i="0" u="none" strike="noStrike" kern="1200" cap="none" spc="0" normalizeH="0" baseline="0" noProof="0" dirty="0" err="1">
                <a:ln>
                  <a:noFill/>
                </a:ln>
                <a:solidFill>
                  <a:srgbClr val="002060"/>
                </a:solidFill>
                <a:effectLst/>
                <a:uLnTx/>
                <a:uFillTx/>
                <a:latin typeface="Century Gothic" panose="020B0502020202020204" pitchFamily="34" charset="0"/>
              </a:rPr>
              <a:t>te</a:t>
            </a:r>
            <a:r>
              <a:rPr kumimoji="0" lang="en-GB" sz="6000" b="1" i="0" u="none" strike="noStrike" kern="1200" cap="none" spc="0" normalizeH="0" baseline="0" noProof="0" dirty="0">
                <a:ln>
                  <a:noFill/>
                </a:ln>
                <a:solidFill>
                  <a:srgbClr val="002060"/>
                </a:solidFill>
                <a:effectLst/>
                <a:uLnTx/>
                <a:uFillTx/>
                <a:latin typeface="Century Gothic" panose="020B0502020202020204" pitchFamily="34" charset="0"/>
              </a:rPr>
              <a:t> plait</a:t>
            </a:r>
          </a:p>
        </p:txBody>
      </p:sp>
      <p:sp>
        <p:nvSpPr>
          <p:cNvPr id="27" name="TextBox 26">
            <a:extLst>
              <a:ext uri="{FF2B5EF4-FFF2-40B4-BE49-F238E27FC236}">
                <a16:creationId xmlns:a16="http://schemas.microsoft.com/office/drawing/2014/main" id="{41722BFE-5080-4E8A-9F1D-6E7D9111B947}"/>
              </a:ext>
            </a:extLst>
          </p:cNvPr>
          <p:cNvSpPr txBox="1"/>
          <p:nvPr/>
        </p:nvSpPr>
        <p:spPr>
          <a:xfrm>
            <a:off x="651448" y="4821112"/>
            <a:ext cx="4875053"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002060"/>
                </a:solidFill>
                <a:effectLst/>
                <a:uLnTx/>
                <a:uFillTx/>
                <a:latin typeface="Century Gothic" panose="020B0502020202020204" pitchFamily="34" charset="0"/>
              </a:rPr>
              <a:t>s’il</a:t>
            </a:r>
            <a:r>
              <a:rPr kumimoji="0" lang="en-GB" sz="6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6000" b="1" i="0" u="none" strike="noStrike" kern="1200" cap="none" spc="0" normalizeH="0" baseline="0" noProof="0" dirty="0" err="1">
                <a:ln>
                  <a:noFill/>
                </a:ln>
                <a:solidFill>
                  <a:srgbClr val="002060"/>
                </a:solidFill>
                <a:effectLst/>
                <a:uLnTx/>
                <a:uFillTx/>
                <a:latin typeface="Century Gothic" panose="020B0502020202020204" pitchFamily="34" charset="0"/>
              </a:rPr>
              <a:t>vous</a:t>
            </a:r>
            <a:r>
              <a:rPr kumimoji="0" lang="en-GB" sz="6000" b="1" i="0" u="none" strike="noStrike" kern="1200" cap="none" spc="0" normalizeH="0" noProof="0" dirty="0">
                <a:ln>
                  <a:noFill/>
                </a:ln>
                <a:solidFill>
                  <a:srgbClr val="002060"/>
                </a:solidFill>
                <a:effectLst/>
                <a:uLnTx/>
                <a:uFillTx/>
                <a:latin typeface="Century Gothic" panose="020B0502020202020204" pitchFamily="34" charset="0"/>
              </a:rPr>
              <a:t> plait</a:t>
            </a:r>
            <a:endParaRPr kumimoji="0" lang="en-GB" sz="6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DC0DA428-E555-451D-847E-32C964F9D1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73280" y="4693069"/>
            <a:ext cx="742401" cy="1382563"/>
          </a:xfrm>
          <a:prstGeom prst="rect">
            <a:avLst/>
          </a:prstGeom>
        </p:spPr>
      </p:pic>
      <p:grpSp>
        <p:nvGrpSpPr>
          <p:cNvPr id="17" name="Group 16">
            <a:extLst>
              <a:ext uri="{FF2B5EF4-FFF2-40B4-BE49-F238E27FC236}">
                <a16:creationId xmlns:a16="http://schemas.microsoft.com/office/drawing/2014/main" id="{065B47B4-BFCF-457E-A5F3-CB9B59704943}"/>
              </a:ext>
            </a:extLst>
          </p:cNvPr>
          <p:cNvGrpSpPr/>
          <p:nvPr/>
        </p:nvGrpSpPr>
        <p:grpSpPr>
          <a:xfrm>
            <a:off x="5795417" y="4693069"/>
            <a:ext cx="1471863" cy="1982081"/>
            <a:chOff x="6096000" y="4765259"/>
            <a:chExt cx="1471863" cy="1982081"/>
          </a:xfrm>
        </p:grpSpPr>
        <p:pic>
          <p:nvPicPr>
            <p:cNvPr id="15" name="Picture 14" descr="Icon&#10;&#10;Description automatically generated">
              <a:extLst>
                <a:ext uri="{FF2B5EF4-FFF2-40B4-BE49-F238E27FC236}">
                  <a16:creationId xmlns:a16="http://schemas.microsoft.com/office/drawing/2014/main" id="{25340D41-5A82-4620-8ECF-8BB06A9558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34649" y="5730958"/>
              <a:ext cx="1014794" cy="1016382"/>
            </a:xfrm>
            <a:prstGeom prst="rect">
              <a:avLst/>
            </a:prstGeom>
          </p:spPr>
        </p:pic>
        <p:sp>
          <p:nvSpPr>
            <p:cNvPr id="16" name="Speech Bubble: Rectangle with Corners Rounded 15">
              <a:extLst>
                <a:ext uri="{FF2B5EF4-FFF2-40B4-BE49-F238E27FC236}">
                  <a16:creationId xmlns:a16="http://schemas.microsoft.com/office/drawing/2014/main" id="{473FB0F4-E303-4F1C-AB03-A2E0868B6AE4}"/>
                </a:ext>
              </a:extLst>
            </p:cNvPr>
            <p:cNvSpPr/>
            <p:nvPr/>
          </p:nvSpPr>
          <p:spPr>
            <a:xfrm>
              <a:off x="6096000" y="4765259"/>
              <a:ext cx="1471863" cy="835503"/>
            </a:xfrm>
            <a:prstGeom prst="wedgeRoundRectCallout">
              <a:avLst>
                <a:gd name="adj1" fmla="val 11864"/>
                <a:gd name="adj2" fmla="val 84100"/>
                <a:gd name="adj3" fmla="val 16667"/>
              </a:avLst>
            </a:prstGeom>
            <a:solidFill>
              <a:schemeClr val="accent3">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Logo&#10;&#10;Description automatically generated">
              <a:extLst>
                <a:ext uri="{FF2B5EF4-FFF2-40B4-BE49-F238E27FC236}">
                  <a16:creationId xmlns:a16="http://schemas.microsoft.com/office/drawing/2014/main" id="{CA63C31D-28BF-45EB-B378-DD00B657955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619861">
              <a:off x="6241701" y="4867177"/>
              <a:ext cx="1195090" cy="762803"/>
            </a:xfrm>
            <a:prstGeom prst="rect">
              <a:avLst/>
            </a:prstGeom>
          </p:spPr>
        </p:pic>
      </p:grpSp>
      <p:grpSp>
        <p:nvGrpSpPr>
          <p:cNvPr id="28" name="Group 27">
            <a:extLst>
              <a:ext uri="{FF2B5EF4-FFF2-40B4-BE49-F238E27FC236}">
                <a16:creationId xmlns:a16="http://schemas.microsoft.com/office/drawing/2014/main" id="{C3513387-3D06-486E-A551-3B816D7E3F0C}"/>
              </a:ext>
            </a:extLst>
          </p:cNvPr>
          <p:cNvGrpSpPr/>
          <p:nvPr/>
        </p:nvGrpSpPr>
        <p:grpSpPr>
          <a:xfrm>
            <a:off x="5676997" y="1329428"/>
            <a:ext cx="1471863" cy="1982081"/>
            <a:chOff x="6096000" y="4765259"/>
            <a:chExt cx="1471863" cy="1982081"/>
          </a:xfrm>
        </p:grpSpPr>
        <p:pic>
          <p:nvPicPr>
            <p:cNvPr id="29" name="Picture 28" descr="Icon&#10;&#10;Description automatically generated">
              <a:extLst>
                <a:ext uri="{FF2B5EF4-FFF2-40B4-BE49-F238E27FC236}">
                  <a16:creationId xmlns:a16="http://schemas.microsoft.com/office/drawing/2014/main" id="{BE40539C-B299-4A19-9043-EEEBA430C8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34649" y="5730958"/>
              <a:ext cx="1014794" cy="1016382"/>
            </a:xfrm>
            <a:prstGeom prst="rect">
              <a:avLst/>
            </a:prstGeom>
          </p:spPr>
        </p:pic>
        <p:sp>
          <p:nvSpPr>
            <p:cNvPr id="30" name="Speech Bubble: Rectangle with Corners Rounded 29">
              <a:extLst>
                <a:ext uri="{FF2B5EF4-FFF2-40B4-BE49-F238E27FC236}">
                  <a16:creationId xmlns:a16="http://schemas.microsoft.com/office/drawing/2014/main" id="{8E3BE0D7-4CE0-43ED-A294-A7B3807E16EA}"/>
                </a:ext>
              </a:extLst>
            </p:cNvPr>
            <p:cNvSpPr/>
            <p:nvPr/>
          </p:nvSpPr>
          <p:spPr>
            <a:xfrm>
              <a:off x="6096000" y="4765259"/>
              <a:ext cx="1471863" cy="835503"/>
            </a:xfrm>
            <a:prstGeom prst="wedgeRoundRectCallout">
              <a:avLst>
                <a:gd name="adj1" fmla="val 11864"/>
                <a:gd name="adj2" fmla="val 84100"/>
                <a:gd name="adj3" fmla="val 16667"/>
              </a:avLst>
            </a:prstGeom>
            <a:solidFill>
              <a:schemeClr val="accent3">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Picture 30" descr="Logo&#10;&#10;Description automatically generated">
              <a:extLst>
                <a:ext uri="{FF2B5EF4-FFF2-40B4-BE49-F238E27FC236}">
                  <a16:creationId xmlns:a16="http://schemas.microsoft.com/office/drawing/2014/main" id="{4A77FA48-2182-4B00-8C68-E9AF2BE899B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619861">
              <a:off x="6241701" y="4867177"/>
              <a:ext cx="1195090" cy="762803"/>
            </a:xfrm>
            <a:prstGeom prst="rect">
              <a:avLst/>
            </a:prstGeom>
          </p:spPr>
        </p:pic>
      </p:grpSp>
      <p:sp>
        <p:nvSpPr>
          <p:cNvPr id="32" name="TextBox 31">
            <a:extLst>
              <a:ext uri="{FF2B5EF4-FFF2-40B4-BE49-F238E27FC236}">
                <a16:creationId xmlns:a16="http://schemas.microsoft.com/office/drawing/2014/main" id="{34190F53-918C-408A-92FC-0966B6087677}"/>
              </a:ext>
            </a:extLst>
          </p:cNvPr>
          <p:cNvSpPr txBox="1"/>
          <p:nvPr/>
        </p:nvSpPr>
        <p:spPr>
          <a:xfrm>
            <a:off x="100881" y="24733"/>
            <a:ext cx="427873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Let’s learn two more.</a:t>
            </a:r>
          </a:p>
        </p:txBody>
      </p:sp>
      <p:pic>
        <p:nvPicPr>
          <p:cNvPr id="19" name="Picture 18" descr="A picture containing toy, doll&#10;&#10;Description automatically generated">
            <a:extLst>
              <a:ext uri="{FF2B5EF4-FFF2-40B4-BE49-F238E27FC236}">
                <a16:creationId xmlns:a16="http://schemas.microsoft.com/office/drawing/2014/main" id="{37CE419F-0323-439B-8663-0F77C541B663}"/>
              </a:ext>
            </a:extLst>
          </p:cNvPr>
          <p:cNvPicPr>
            <a:picLocks noChangeAspect="1"/>
          </p:cNvPicPr>
          <p:nvPr/>
        </p:nvPicPr>
        <p:blipFill rotWithShape="1">
          <a:blip r:embed="rId8">
            <a:extLst>
              <a:ext uri="{28A0092B-C50C-407E-A947-70E740481C1C}">
                <a14:useLocalDpi xmlns:a14="http://schemas.microsoft.com/office/drawing/2010/main" val="0"/>
              </a:ext>
            </a:extLst>
          </a:blip>
          <a:srcRect b="59825"/>
          <a:stretch/>
        </p:blipFill>
        <p:spPr>
          <a:xfrm>
            <a:off x="7409882" y="1329428"/>
            <a:ext cx="1156037" cy="1302417"/>
          </a:xfrm>
          <a:prstGeom prst="rect">
            <a:avLst/>
          </a:prstGeom>
        </p:spPr>
      </p:pic>
      <p:grpSp>
        <p:nvGrpSpPr>
          <p:cNvPr id="34" name="Group 33">
            <a:extLst>
              <a:ext uri="{FF2B5EF4-FFF2-40B4-BE49-F238E27FC236}">
                <a16:creationId xmlns:a16="http://schemas.microsoft.com/office/drawing/2014/main" id="{803B92CB-7E39-4435-8DD1-48F8ACF33BD5}"/>
              </a:ext>
            </a:extLst>
          </p:cNvPr>
          <p:cNvGrpSpPr/>
          <p:nvPr/>
        </p:nvGrpSpPr>
        <p:grpSpPr>
          <a:xfrm>
            <a:off x="9735535" y="3429000"/>
            <a:ext cx="2164579" cy="1681718"/>
            <a:chOff x="9735535" y="3429000"/>
            <a:chExt cx="2164579" cy="1681718"/>
          </a:xfrm>
        </p:grpSpPr>
        <p:pic>
          <p:nvPicPr>
            <p:cNvPr id="13" name="Picture 12" descr="Logo&#10;&#10;Description automatically generated">
              <a:extLst>
                <a:ext uri="{FF2B5EF4-FFF2-40B4-BE49-F238E27FC236}">
                  <a16:creationId xmlns:a16="http://schemas.microsoft.com/office/drawing/2014/main" id="{194EF5C5-E100-4486-BA80-B233971EB66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41343" y="3429000"/>
              <a:ext cx="1759820" cy="1229124"/>
            </a:xfrm>
            <a:prstGeom prst="rect">
              <a:avLst/>
            </a:prstGeom>
          </p:spPr>
        </p:pic>
        <p:pic>
          <p:nvPicPr>
            <p:cNvPr id="33" name="Picture 32">
              <a:extLst>
                <a:ext uri="{FF2B5EF4-FFF2-40B4-BE49-F238E27FC236}">
                  <a16:creationId xmlns:a16="http://schemas.microsoft.com/office/drawing/2014/main" id="{1849A680-60F2-4126-A37D-12F70C0E44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735535" y="4658124"/>
              <a:ext cx="2164579" cy="452594"/>
            </a:xfrm>
            <a:prstGeom prst="rect">
              <a:avLst/>
            </a:prstGeom>
          </p:spPr>
        </p:pic>
      </p:grpSp>
      <p:sp>
        <p:nvSpPr>
          <p:cNvPr id="35" name="Speech Bubble: Rectangle with Corners Rounded 34">
            <a:extLst>
              <a:ext uri="{FF2B5EF4-FFF2-40B4-BE49-F238E27FC236}">
                <a16:creationId xmlns:a16="http://schemas.microsoft.com/office/drawing/2014/main" id="{1A8954EE-DC5B-456E-A8B6-0F81AB9B7855}"/>
              </a:ext>
            </a:extLst>
          </p:cNvPr>
          <p:cNvSpPr/>
          <p:nvPr/>
        </p:nvSpPr>
        <p:spPr>
          <a:xfrm>
            <a:off x="8193505" y="54499"/>
            <a:ext cx="2471021" cy="1331639"/>
          </a:xfrm>
          <a:prstGeom prst="wedgeRoundRectCallout">
            <a:avLst>
              <a:gd name="adj1" fmla="val -42133"/>
              <a:gd name="adj2" fmla="val 7957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b="0" i="0" u="none" strike="noStrike" kern="1200" cap="none" spc="0" normalizeH="0" baseline="0" noProof="0" dirty="0">
                <a:ln>
                  <a:noFill/>
                </a:ln>
                <a:solidFill>
                  <a:srgbClr val="002060"/>
                </a:solidFill>
                <a:effectLst/>
                <a:uLnTx/>
                <a:uFillTx/>
                <a:latin typeface="Century Gothic" panose="020F0302020204030204"/>
              </a:rPr>
              <a:t>Say </a:t>
            </a:r>
            <a:r>
              <a:rPr kumimoji="0" lang="en-GB" sz="2000" b="1" i="0" u="none" strike="noStrike" kern="1200" cap="none" spc="0" normalizeH="0" baseline="0" noProof="0" dirty="0" err="1">
                <a:ln>
                  <a:noFill/>
                </a:ln>
                <a:solidFill>
                  <a:srgbClr val="002060"/>
                </a:solidFill>
                <a:effectLst/>
                <a:uLnTx/>
                <a:uFillTx/>
                <a:latin typeface="Century Gothic" panose="020F0302020204030204"/>
              </a:rPr>
              <a:t>s’il</a:t>
            </a:r>
            <a:r>
              <a:rPr kumimoji="0" lang="en-GB" sz="2000" b="1" i="0" u="none" strike="noStrike" kern="1200" cap="none" spc="0" normalizeH="0" baseline="0" noProof="0" dirty="0">
                <a:ln>
                  <a:noFill/>
                </a:ln>
                <a:solidFill>
                  <a:srgbClr val="002060"/>
                </a:solidFill>
                <a:effectLst/>
                <a:uLnTx/>
                <a:uFillTx/>
                <a:latin typeface="Century Gothic" panose="020F0302020204030204"/>
              </a:rPr>
              <a:t> </a:t>
            </a:r>
            <a:r>
              <a:rPr kumimoji="0" lang="en-GB" sz="2000" b="1" i="0" u="none" strike="noStrike" kern="1200" cap="none" spc="0" normalizeH="0" baseline="0" noProof="0" dirty="0" err="1">
                <a:ln>
                  <a:noFill/>
                </a:ln>
                <a:solidFill>
                  <a:srgbClr val="002060"/>
                </a:solidFill>
                <a:effectLst/>
                <a:uLnTx/>
                <a:uFillTx/>
                <a:latin typeface="Century Gothic" panose="020F0302020204030204"/>
              </a:rPr>
              <a:t>te</a:t>
            </a:r>
            <a:r>
              <a:rPr kumimoji="0" lang="en-GB" sz="2000" b="1" i="0" u="none" strike="noStrike" kern="1200" cap="none" spc="0" normalizeH="0" baseline="0" noProof="0" dirty="0">
                <a:ln>
                  <a:noFill/>
                </a:ln>
                <a:solidFill>
                  <a:srgbClr val="002060"/>
                </a:solidFill>
                <a:effectLst/>
                <a:uLnTx/>
                <a:uFillTx/>
                <a:latin typeface="Century Gothic" panose="020F0302020204030204"/>
              </a:rPr>
              <a:t> plait </a:t>
            </a:r>
            <a:r>
              <a:rPr kumimoji="0" lang="en-GB" sz="2000" b="0" i="0" u="none" strike="noStrike" kern="1200" cap="none" spc="0" normalizeH="0" baseline="0" noProof="0" dirty="0">
                <a:ln>
                  <a:noFill/>
                </a:ln>
                <a:solidFill>
                  <a:srgbClr val="002060"/>
                </a:solidFill>
                <a:effectLst/>
                <a:uLnTx/>
                <a:uFillTx/>
                <a:latin typeface="Century Gothic" panose="020F0302020204030204"/>
              </a:rPr>
              <a:t>to</a:t>
            </a:r>
            <a:r>
              <a:rPr kumimoji="0" lang="en-GB" sz="2000" b="0" i="0" u="none" strike="noStrike" kern="1200" cap="none" spc="0" normalizeH="0" noProof="0" dirty="0">
                <a:ln>
                  <a:noFill/>
                </a:ln>
                <a:solidFill>
                  <a:srgbClr val="002060"/>
                </a:solidFill>
                <a:effectLst/>
                <a:uLnTx/>
                <a:uFillTx/>
                <a:latin typeface="Century Gothic" panose="020F0302020204030204"/>
              </a:rPr>
              <a:t> friends, family, and people your old age.</a:t>
            </a:r>
            <a:endParaRPr kumimoji="0" lang="en-GB" sz="2000" b="0" i="0" u="none" strike="noStrike" kern="1200" cap="none" spc="0" normalizeH="0" baseline="0" noProof="0" dirty="0">
              <a:ln>
                <a:noFill/>
              </a:ln>
              <a:solidFill>
                <a:srgbClr val="002060"/>
              </a:solidFill>
              <a:effectLst/>
              <a:uLnTx/>
              <a:uFillTx/>
              <a:latin typeface="Century Gothic" panose="020F0302020204030204"/>
            </a:endParaRPr>
          </a:p>
        </p:txBody>
      </p:sp>
      <p:sp>
        <p:nvSpPr>
          <p:cNvPr id="36" name="Speech Bubble: Rectangle with Corners Rounded 35">
            <a:extLst>
              <a:ext uri="{FF2B5EF4-FFF2-40B4-BE49-F238E27FC236}">
                <a16:creationId xmlns:a16="http://schemas.microsoft.com/office/drawing/2014/main" id="{03116407-D496-4AAC-8C45-46C064AAB4F4}"/>
              </a:ext>
            </a:extLst>
          </p:cNvPr>
          <p:cNvSpPr/>
          <p:nvPr/>
        </p:nvSpPr>
        <p:spPr>
          <a:xfrm>
            <a:off x="6715987" y="3444862"/>
            <a:ext cx="2713028" cy="923823"/>
          </a:xfrm>
          <a:prstGeom prst="wedgeRoundRectCallout">
            <a:avLst>
              <a:gd name="adj1" fmla="val -14379"/>
              <a:gd name="adj2" fmla="val 84993"/>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b="0" i="0" u="none" strike="noStrike" kern="1200" cap="none" spc="0" normalizeH="0" baseline="0" noProof="0" dirty="0">
                <a:ln>
                  <a:noFill/>
                </a:ln>
                <a:solidFill>
                  <a:srgbClr val="002060"/>
                </a:solidFill>
                <a:effectLst/>
                <a:uLnTx/>
                <a:uFillTx/>
                <a:latin typeface="Century Gothic" panose="020F0302020204030204"/>
              </a:rPr>
              <a:t>Say </a:t>
            </a:r>
            <a:r>
              <a:rPr kumimoji="0" lang="en-GB" sz="2000" b="1" i="0" u="none" strike="noStrike" kern="1200" cap="none" spc="0" normalizeH="0" baseline="0" noProof="0" dirty="0" err="1">
                <a:ln>
                  <a:noFill/>
                </a:ln>
                <a:solidFill>
                  <a:srgbClr val="002060"/>
                </a:solidFill>
                <a:effectLst/>
                <a:uLnTx/>
                <a:uFillTx/>
                <a:latin typeface="Century Gothic" panose="020F0302020204030204"/>
              </a:rPr>
              <a:t>s’il</a:t>
            </a:r>
            <a:r>
              <a:rPr kumimoji="0" lang="en-GB" sz="2000" b="1" i="0" u="none" strike="noStrike" kern="1200" cap="none" spc="0" normalizeH="0" baseline="0" noProof="0" dirty="0">
                <a:ln>
                  <a:noFill/>
                </a:ln>
                <a:solidFill>
                  <a:srgbClr val="002060"/>
                </a:solidFill>
                <a:effectLst/>
                <a:uLnTx/>
                <a:uFillTx/>
                <a:latin typeface="Century Gothic" panose="020F0302020204030204"/>
              </a:rPr>
              <a:t> </a:t>
            </a:r>
            <a:r>
              <a:rPr kumimoji="0" lang="en-GB" sz="2000" b="1" i="0" u="none" strike="noStrike" kern="1200" cap="none" spc="0" normalizeH="0" baseline="0" noProof="0" dirty="0" err="1">
                <a:ln>
                  <a:noFill/>
                </a:ln>
                <a:solidFill>
                  <a:srgbClr val="002060"/>
                </a:solidFill>
                <a:effectLst/>
                <a:uLnTx/>
                <a:uFillTx/>
                <a:latin typeface="Century Gothic" panose="020F0302020204030204"/>
              </a:rPr>
              <a:t>vous</a:t>
            </a:r>
            <a:r>
              <a:rPr kumimoji="0" lang="en-GB" sz="2000" b="1" i="0" u="none" strike="noStrike" kern="1200" cap="none" spc="0" normalizeH="0" baseline="0" noProof="0" dirty="0">
                <a:ln>
                  <a:noFill/>
                </a:ln>
                <a:solidFill>
                  <a:srgbClr val="002060"/>
                </a:solidFill>
                <a:effectLst/>
                <a:uLnTx/>
                <a:uFillTx/>
                <a:latin typeface="Century Gothic" panose="020F0302020204030204"/>
              </a:rPr>
              <a:t> plait </a:t>
            </a:r>
            <a:r>
              <a:rPr kumimoji="0" lang="en-GB" sz="2000" b="0" i="0" u="none" strike="noStrike" kern="1200" cap="none" spc="0" normalizeH="0" baseline="0" noProof="0" dirty="0">
                <a:ln>
                  <a:noFill/>
                </a:ln>
                <a:solidFill>
                  <a:srgbClr val="002060"/>
                </a:solidFill>
                <a:effectLst/>
                <a:uLnTx/>
                <a:uFillTx/>
                <a:latin typeface="Century Gothic" panose="020F0302020204030204"/>
              </a:rPr>
              <a:t>to</a:t>
            </a:r>
            <a:r>
              <a:rPr kumimoji="0" lang="en-GB" sz="2000" b="0" i="0" u="none" strike="noStrike" kern="1200" cap="none" spc="0" normalizeH="0" noProof="0" dirty="0">
                <a:ln>
                  <a:noFill/>
                </a:ln>
                <a:solidFill>
                  <a:srgbClr val="002060"/>
                </a:solidFill>
                <a:effectLst/>
                <a:uLnTx/>
                <a:uFillTx/>
                <a:latin typeface="Century Gothic" panose="020F0302020204030204"/>
              </a:rPr>
              <a:t> adults outside your family.</a:t>
            </a:r>
            <a:endParaRPr kumimoji="0" lang="en-GB" sz="2000" b="0" i="0" u="none" strike="noStrike" kern="1200" cap="none" spc="0" normalizeH="0" baseline="0" noProof="0" dirty="0">
              <a:ln>
                <a:noFill/>
              </a:ln>
              <a:solidFill>
                <a:srgbClr val="002060"/>
              </a:solidFill>
              <a:effectLst/>
              <a:uLnTx/>
              <a:uFillTx/>
              <a:latin typeface="Century Gothic" panose="020F0302020204030204"/>
            </a:endParaRPr>
          </a:p>
        </p:txBody>
      </p:sp>
      <p:sp>
        <p:nvSpPr>
          <p:cNvPr id="37" name="Speech Bubble: Rectangle with Corners Rounded 36">
            <a:extLst>
              <a:ext uri="{FF2B5EF4-FFF2-40B4-BE49-F238E27FC236}">
                <a16:creationId xmlns:a16="http://schemas.microsoft.com/office/drawing/2014/main" id="{DF68ED9E-4801-4C79-A1DE-C96D386FD152}"/>
              </a:ext>
            </a:extLst>
          </p:cNvPr>
          <p:cNvSpPr/>
          <p:nvPr/>
        </p:nvSpPr>
        <p:spPr>
          <a:xfrm>
            <a:off x="794084" y="3180608"/>
            <a:ext cx="2893612" cy="746639"/>
          </a:xfrm>
          <a:prstGeom prst="wedgeRoundRectCallout">
            <a:avLst>
              <a:gd name="adj1" fmla="val -21113"/>
              <a:gd name="adj2" fmla="val -9065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b="0" i="0" u="none" strike="noStrike" kern="1200" cap="none" spc="0" normalizeH="0" baseline="0" noProof="0" dirty="0">
                <a:ln>
                  <a:noFill/>
                </a:ln>
                <a:solidFill>
                  <a:srgbClr val="002060"/>
                </a:solidFill>
                <a:effectLst/>
                <a:uLnTx/>
                <a:uFillTx/>
                <a:latin typeface="Century Gothic" panose="020F0302020204030204"/>
              </a:rPr>
              <a:t>Literally it means: </a:t>
            </a:r>
            <a:br>
              <a:rPr kumimoji="0" lang="en-GB" sz="2000" b="0" i="0" u="none" strike="noStrike" kern="1200" cap="none" spc="0" normalizeH="0" baseline="0" noProof="0" dirty="0">
                <a:ln>
                  <a:noFill/>
                </a:ln>
                <a:solidFill>
                  <a:srgbClr val="002060"/>
                </a:solidFill>
                <a:effectLst/>
                <a:uLnTx/>
                <a:uFillTx/>
                <a:latin typeface="Century Gothic" panose="020F0302020204030204"/>
              </a:rPr>
            </a:br>
            <a:r>
              <a:rPr kumimoji="0" lang="en-GB" sz="2000" b="1" i="0" u="none" strike="noStrike" kern="1200" cap="none" spc="0" normalizeH="0" baseline="0" noProof="0" dirty="0">
                <a:ln>
                  <a:noFill/>
                </a:ln>
                <a:solidFill>
                  <a:srgbClr val="002060"/>
                </a:solidFill>
                <a:effectLst/>
                <a:uLnTx/>
                <a:uFillTx/>
                <a:latin typeface="Century Gothic" panose="020F0302020204030204"/>
              </a:rPr>
              <a:t>if it you pleases.</a:t>
            </a:r>
          </a:p>
        </p:txBody>
      </p:sp>
      <p:sp>
        <p:nvSpPr>
          <p:cNvPr id="38" name="Speech Bubble: Rectangle with Corners Rounded 37">
            <a:extLst>
              <a:ext uri="{FF2B5EF4-FFF2-40B4-BE49-F238E27FC236}">
                <a16:creationId xmlns:a16="http://schemas.microsoft.com/office/drawing/2014/main" id="{A62BC50A-5053-4C73-B7AD-7EC5BD960740}"/>
              </a:ext>
            </a:extLst>
          </p:cNvPr>
          <p:cNvSpPr/>
          <p:nvPr/>
        </p:nvSpPr>
        <p:spPr>
          <a:xfrm>
            <a:off x="922420" y="5916740"/>
            <a:ext cx="3457195" cy="746639"/>
          </a:xfrm>
          <a:prstGeom prst="wedgeRoundRectCallout">
            <a:avLst>
              <a:gd name="adj1" fmla="val -24245"/>
              <a:gd name="adj2" fmla="val -7453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b="0" i="0" u="none" strike="noStrike" kern="1200" cap="none" spc="0" normalizeH="0" baseline="0" noProof="0" dirty="0">
                <a:ln>
                  <a:noFill/>
                </a:ln>
                <a:solidFill>
                  <a:srgbClr val="002060"/>
                </a:solidFill>
                <a:effectLst/>
                <a:uLnTx/>
                <a:uFillTx/>
                <a:latin typeface="Century Gothic" panose="020F0302020204030204"/>
              </a:rPr>
              <a:t>This is the more formal way to say please.</a:t>
            </a:r>
            <a:endParaRPr kumimoji="0" lang="en-GB" sz="2000" b="1" i="0" u="none" strike="noStrike" kern="1200" cap="none" spc="0" normalizeH="0" baseline="0" noProof="0" dirty="0">
              <a:ln>
                <a:noFill/>
              </a:ln>
              <a:solidFill>
                <a:srgbClr val="002060"/>
              </a:solidFill>
              <a:effectLst/>
              <a:uLnTx/>
              <a:uFillTx/>
              <a:latin typeface="Century Gothic" panose="020F0302020204030204"/>
            </a:endParaRPr>
          </a:p>
        </p:txBody>
      </p:sp>
    </p:spTree>
    <p:extLst>
      <p:ext uri="{BB962C8B-B14F-4D97-AF65-F5344CB8AC3E}">
        <p14:creationId xmlns:p14="http://schemas.microsoft.com/office/powerpoint/2010/main" val="3661060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500"/>
                                        <p:tgtEl>
                                          <p:spTgt spid="25"/>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35" grpId="0" animBg="1"/>
      <p:bldP spid="36" grpId="0" animBg="1"/>
      <p:bldP spid="37" grpId="0" animBg="1"/>
      <p:bldP spid="3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01160" y="-3204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rPr>
              <a:t>S’il</a:t>
            </a:r>
            <a:r>
              <a:rPr kumimoji="0" lang="en-GB" sz="2800" b="1" i="0" u="none" strike="noStrike" kern="1200" cap="none" spc="-1" normalizeH="0" baseline="0" noProof="0" dirty="0">
                <a:ln>
                  <a:noFill/>
                </a:ln>
                <a:solidFill>
                  <a:srgbClr val="002060"/>
                </a:solidFill>
                <a:effectLst/>
                <a:uLnTx/>
                <a:uFillTx/>
                <a:latin typeface="Century gothic"/>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te</a:t>
            </a:r>
            <a:r>
              <a:rPr kumimoji="0" lang="en-GB" sz="2800" b="1" i="0" u="none" strike="noStrike" kern="1200" cap="none" spc="-1" normalizeH="0" baseline="0" noProof="0" dirty="0">
                <a:ln>
                  <a:noFill/>
                </a:ln>
                <a:solidFill>
                  <a:srgbClr val="002060"/>
                </a:solidFill>
                <a:effectLst/>
                <a:uLnTx/>
                <a:uFillTx/>
                <a:latin typeface="Century gothic"/>
                <a:ea typeface="Century Gothic"/>
              </a:rPr>
              <a:t> plait |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S’il</a:t>
            </a:r>
            <a:r>
              <a:rPr kumimoji="0" lang="en-GB" sz="2800" b="1" i="0" u="none" strike="noStrike" kern="1200" cap="none" spc="-1" normalizeH="0" baseline="0" noProof="0" dirty="0">
                <a:ln>
                  <a:noFill/>
                </a:ln>
                <a:solidFill>
                  <a:srgbClr val="002060"/>
                </a:solidFill>
                <a:effectLst/>
                <a:uLnTx/>
                <a:uFillTx/>
                <a:latin typeface="Century gothic"/>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vous</a:t>
            </a:r>
            <a:r>
              <a:rPr kumimoji="0" lang="en-GB" sz="2800" b="1" i="0" u="none" strike="noStrike" kern="1200" cap="none" spc="-1" normalizeH="0" baseline="0" noProof="0" dirty="0">
                <a:ln>
                  <a:noFill/>
                </a:ln>
                <a:solidFill>
                  <a:srgbClr val="002060"/>
                </a:solidFill>
                <a:effectLst/>
                <a:uLnTx/>
                <a:uFillTx/>
                <a:latin typeface="Century gothic"/>
                <a:ea typeface="Century Gothic"/>
              </a:rPr>
              <a:t> plait</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113" name="CustomShape 7"/>
          <p:cNvSpPr/>
          <p:nvPr/>
        </p:nvSpPr>
        <p:spPr>
          <a:xfrm>
            <a:off x="138084" y="462746"/>
            <a:ext cx="45928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a:ea typeface="Century Gothic"/>
              </a:rPr>
              <a:t>Let’s practise writing it.</a:t>
            </a:r>
            <a:endParaRPr kumimoji="0" lang="en-GB" sz="2400" b="0" i="0" u="none" strike="noStrike" kern="1200" cap="none" spc="-1" normalizeH="0" baseline="0" noProof="0" dirty="0">
              <a:ln>
                <a:noFill/>
              </a:ln>
              <a:solidFill>
                <a:prstClr val="black"/>
              </a:solidFill>
              <a:effectLst/>
              <a:uLnTx/>
              <a:uFillTx/>
              <a:latin typeface="Arial"/>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8143" y="1135676"/>
            <a:ext cx="781120" cy="374973"/>
          </a:xfrm>
          <a:solidFill>
            <a:schemeClr val="accent3">
              <a:lumMod val="75000"/>
            </a:schemeClr>
          </a:solidFill>
        </p:spPr>
        <p:txBody>
          <a:bodyPr/>
          <a:lstStyle/>
          <a:p>
            <a:pPr algn="ctr"/>
            <a:r>
              <a:rPr lang="en-GB" sz="2000" b="1" dirty="0" err="1">
                <a:solidFill>
                  <a:schemeClr val="bg1"/>
                </a:solidFill>
                <a:latin typeface="Century Gothic" panose="020B0502020202020204" pitchFamily="34" charset="0"/>
              </a:rPr>
              <a:t>écrire</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04AD4C50-16E6-4006-B948-C855718CB7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5406" y="5616"/>
            <a:ext cx="1126594" cy="1130060"/>
          </a:xfrm>
          <a:prstGeom prst="rect">
            <a:avLst/>
          </a:prstGeom>
        </p:spPr>
      </p:pic>
      <p:sp>
        <p:nvSpPr>
          <p:cNvPr id="7" name="Speech Bubble: Rectangle with Corners Rounded 6">
            <a:extLst>
              <a:ext uri="{FF2B5EF4-FFF2-40B4-BE49-F238E27FC236}">
                <a16:creationId xmlns:a16="http://schemas.microsoft.com/office/drawing/2014/main" id="{20088970-D07F-40B2-A561-451F7CC72DF3}"/>
              </a:ext>
            </a:extLst>
          </p:cNvPr>
          <p:cNvSpPr/>
          <p:nvPr/>
        </p:nvSpPr>
        <p:spPr>
          <a:xfrm>
            <a:off x="1409214" y="997259"/>
            <a:ext cx="3959957" cy="1297239"/>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Write each part on your sleeve with your finger. Check each part.</a:t>
            </a:r>
          </a:p>
        </p:txBody>
      </p:sp>
      <p:sp>
        <p:nvSpPr>
          <p:cNvPr id="9" name="TextBox 8">
            <a:extLst>
              <a:ext uri="{FF2B5EF4-FFF2-40B4-BE49-F238E27FC236}">
                <a16:creationId xmlns:a16="http://schemas.microsoft.com/office/drawing/2014/main" id="{F93C05A0-B958-4455-9ABB-4D3BD258540E}"/>
              </a:ext>
            </a:extLst>
          </p:cNvPr>
          <p:cNvSpPr txBox="1"/>
          <p:nvPr/>
        </p:nvSpPr>
        <p:spPr>
          <a:xfrm>
            <a:off x="-159419" y="3013501"/>
            <a:ext cx="610602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a:ea typeface="+mn-ea"/>
                <a:cs typeface="+mn-cs"/>
              </a:rPr>
              <a:t>S’il</a:t>
            </a:r>
            <a:r>
              <a:rPr kumimoji="0" lang="en-GB" sz="48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4800" b="0" i="0" u="none" strike="noStrike" kern="1200" cap="none" spc="0" normalizeH="0" baseline="0" noProof="0" dirty="0" err="1">
                <a:ln>
                  <a:noFill/>
                </a:ln>
                <a:solidFill>
                  <a:srgbClr val="002060"/>
                </a:solidFill>
                <a:effectLst/>
                <a:uLnTx/>
                <a:uFillTx/>
                <a:latin typeface="Century Gothic"/>
                <a:ea typeface="+mn-ea"/>
                <a:cs typeface="+mn-cs"/>
              </a:rPr>
              <a:t>te</a:t>
            </a:r>
            <a:r>
              <a:rPr kumimoji="0" lang="en-GB" sz="4800" b="0" i="0" u="none" strike="noStrike" kern="1200" cap="none" spc="0" normalizeH="0" baseline="0" noProof="0" dirty="0">
                <a:ln>
                  <a:noFill/>
                </a:ln>
                <a:solidFill>
                  <a:srgbClr val="002060"/>
                </a:solidFill>
                <a:effectLst/>
                <a:uLnTx/>
                <a:uFillTx/>
                <a:latin typeface="Century Gothic"/>
                <a:ea typeface="+mn-ea"/>
                <a:cs typeface="+mn-cs"/>
              </a:rPr>
              <a:t> plait !</a:t>
            </a:r>
          </a:p>
        </p:txBody>
      </p:sp>
      <p:pic>
        <p:nvPicPr>
          <p:cNvPr id="5" name="Picture 4" descr="Shape&#10;&#10;Description automatically generated with medium confidence">
            <a:extLst>
              <a:ext uri="{FF2B5EF4-FFF2-40B4-BE49-F238E27FC236}">
                <a16:creationId xmlns:a16="http://schemas.microsoft.com/office/drawing/2014/main" id="{89F0896F-5051-44D2-B128-40249F27E62C}"/>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flipH="1">
            <a:off x="5369755" y="801416"/>
            <a:ext cx="4918218" cy="2650141"/>
          </a:xfrm>
          <a:prstGeom prst="rect">
            <a:avLst/>
          </a:prstGeom>
        </p:spPr>
      </p:pic>
      <p:cxnSp>
        <p:nvCxnSpPr>
          <p:cNvPr id="12" name="Straight Connector 11">
            <a:extLst>
              <a:ext uri="{FF2B5EF4-FFF2-40B4-BE49-F238E27FC236}">
                <a16:creationId xmlns:a16="http://schemas.microsoft.com/office/drawing/2014/main" id="{BEA22F9F-4275-4E00-8307-5FD4C9E9E37E}"/>
              </a:ext>
            </a:extLst>
          </p:cNvPr>
          <p:cNvCxnSpPr>
            <a:cxnSpLocks/>
          </p:cNvCxnSpPr>
          <p:nvPr/>
        </p:nvCxnSpPr>
        <p:spPr>
          <a:xfrm>
            <a:off x="1722838" y="3013501"/>
            <a:ext cx="0" cy="802137"/>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12BAA4E-93D3-444B-B4FC-266D81508DB2}"/>
              </a:ext>
            </a:extLst>
          </p:cNvPr>
          <p:cNvCxnSpPr>
            <a:cxnSpLocks/>
          </p:cNvCxnSpPr>
          <p:nvPr/>
        </p:nvCxnSpPr>
        <p:spPr>
          <a:xfrm>
            <a:off x="2103838" y="3013501"/>
            <a:ext cx="0" cy="802137"/>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DC81D9E-5A4C-4FC1-B35A-146D061C55AE}"/>
              </a:ext>
            </a:extLst>
          </p:cNvPr>
          <p:cNvCxnSpPr>
            <a:cxnSpLocks/>
          </p:cNvCxnSpPr>
          <p:nvPr/>
        </p:nvCxnSpPr>
        <p:spPr>
          <a:xfrm>
            <a:off x="2837764" y="3013501"/>
            <a:ext cx="0" cy="802137"/>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1A301BF-A3CA-419C-95E7-3B638BCEE002}"/>
              </a:ext>
            </a:extLst>
          </p:cNvPr>
          <p:cNvSpPr txBox="1"/>
          <p:nvPr/>
        </p:nvSpPr>
        <p:spPr>
          <a:xfrm>
            <a:off x="1205396" y="2719922"/>
            <a:ext cx="507642" cy="461665"/>
          </a:xfrm>
          <a:prstGeom prst="rect">
            <a:avLst/>
          </a:prstGeom>
          <a:noFill/>
        </p:spPr>
        <p:txBody>
          <a:bodyPr wrap="square" rtlCol="0">
            <a:spAutoFit/>
          </a:bodyPr>
          <a:lstStyle/>
          <a:p>
            <a:pPr algn="ctr"/>
            <a:r>
              <a:rPr lang="en-GB" sz="2400" b="1" dirty="0">
                <a:solidFill>
                  <a:srgbClr val="26859D"/>
                </a:solidFill>
                <a:latin typeface="Century Gothic" panose="020B0502020202020204" pitchFamily="34" charset="0"/>
              </a:rPr>
              <a:t>1</a:t>
            </a:r>
          </a:p>
        </p:txBody>
      </p:sp>
      <p:sp>
        <p:nvSpPr>
          <p:cNvPr id="17" name="TextBox 16">
            <a:extLst>
              <a:ext uri="{FF2B5EF4-FFF2-40B4-BE49-F238E27FC236}">
                <a16:creationId xmlns:a16="http://schemas.microsoft.com/office/drawing/2014/main" id="{760EF4B7-2B57-4C04-A8ED-9062AD876907}"/>
              </a:ext>
            </a:extLst>
          </p:cNvPr>
          <p:cNvSpPr txBox="1"/>
          <p:nvPr/>
        </p:nvSpPr>
        <p:spPr>
          <a:xfrm>
            <a:off x="1670829" y="2709503"/>
            <a:ext cx="507642" cy="461665"/>
          </a:xfrm>
          <a:prstGeom prst="rect">
            <a:avLst/>
          </a:prstGeom>
          <a:noFill/>
        </p:spPr>
        <p:txBody>
          <a:bodyPr wrap="square" rtlCol="0">
            <a:spAutoFit/>
          </a:bodyPr>
          <a:lstStyle/>
          <a:p>
            <a:pPr algn="ctr"/>
            <a:r>
              <a:rPr lang="en-GB" sz="2400" b="1" dirty="0">
                <a:solidFill>
                  <a:srgbClr val="26859D"/>
                </a:solidFill>
                <a:latin typeface="Century Gothic" panose="020B0502020202020204" pitchFamily="34" charset="0"/>
              </a:rPr>
              <a:t>2</a:t>
            </a:r>
          </a:p>
        </p:txBody>
      </p:sp>
      <p:sp>
        <p:nvSpPr>
          <p:cNvPr id="18" name="TextBox 17">
            <a:extLst>
              <a:ext uri="{FF2B5EF4-FFF2-40B4-BE49-F238E27FC236}">
                <a16:creationId xmlns:a16="http://schemas.microsoft.com/office/drawing/2014/main" id="{93631524-2ABE-404A-B998-73E7529B7A6B}"/>
              </a:ext>
            </a:extLst>
          </p:cNvPr>
          <p:cNvSpPr txBox="1"/>
          <p:nvPr/>
        </p:nvSpPr>
        <p:spPr>
          <a:xfrm>
            <a:off x="2276577" y="2709503"/>
            <a:ext cx="450739" cy="472084"/>
          </a:xfrm>
          <a:prstGeom prst="rect">
            <a:avLst/>
          </a:prstGeom>
          <a:noFill/>
        </p:spPr>
        <p:txBody>
          <a:bodyPr wrap="square" rtlCol="0">
            <a:spAutoFit/>
          </a:bodyPr>
          <a:lstStyle/>
          <a:p>
            <a:pPr algn="ctr"/>
            <a:r>
              <a:rPr lang="en-GB" sz="2400" b="1" dirty="0">
                <a:solidFill>
                  <a:srgbClr val="26859D"/>
                </a:solidFill>
                <a:latin typeface="Century Gothic" panose="020B0502020202020204" pitchFamily="34" charset="0"/>
              </a:rPr>
              <a:t>3</a:t>
            </a:r>
          </a:p>
        </p:txBody>
      </p:sp>
      <p:sp>
        <p:nvSpPr>
          <p:cNvPr id="19" name="TextBox 18">
            <a:extLst>
              <a:ext uri="{FF2B5EF4-FFF2-40B4-BE49-F238E27FC236}">
                <a16:creationId xmlns:a16="http://schemas.microsoft.com/office/drawing/2014/main" id="{99F0014F-92EF-4B0F-80A0-A9CD3995B84A}"/>
              </a:ext>
            </a:extLst>
          </p:cNvPr>
          <p:cNvSpPr txBox="1"/>
          <p:nvPr/>
        </p:nvSpPr>
        <p:spPr>
          <a:xfrm>
            <a:off x="3351275" y="2709502"/>
            <a:ext cx="507642" cy="461665"/>
          </a:xfrm>
          <a:prstGeom prst="rect">
            <a:avLst/>
          </a:prstGeom>
          <a:noFill/>
        </p:spPr>
        <p:txBody>
          <a:bodyPr wrap="square" rtlCol="0">
            <a:spAutoFit/>
          </a:bodyPr>
          <a:lstStyle/>
          <a:p>
            <a:pPr algn="ctr"/>
            <a:r>
              <a:rPr lang="en-GB" sz="2400" b="1" dirty="0">
                <a:solidFill>
                  <a:srgbClr val="26859D"/>
                </a:solidFill>
                <a:latin typeface="Century Gothic" panose="020B0502020202020204" pitchFamily="34" charset="0"/>
              </a:rPr>
              <a:t>4</a:t>
            </a:r>
          </a:p>
        </p:txBody>
      </p:sp>
      <p:sp>
        <p:nvSpPr>
          <p:cNvPr id="11" name="TextBox 10">
            <a:extLst>
              <a:ext uri="{FF2B5EF4-FFF2-40B4-BE49-F238E27FC236}">
                <a16:creationId xmlns:a16="http://schemas.microsoft.com/office/drawing/2014/main" id="{3EBAAA4B-7E03-4012-B171-11D0E3C72352}"/>
              </a:ext>
            </a:extLst>
          </p:cNvPr>
          <p:cNvSpPr txBox="1"/>
          <p:nvPr/>
        </p:nvSpPr>
        <p:spPr>
          <a:xfrm rot="20048532">
            <a:off x="5548048" y="2489090"/>
            <a:ext cx="1888450" cy="461665"/>
          </a:xfrm>
          <a:prstGeom prst="rect">
            <a:avLst/>
          </a:prstGeom>
          <a:solidFill>
            <a:schemeClr val="bg1"/>
          </a:solidFill>
        </p:spPr>
        <p:txBody>
          <a:bodyPr wrap="square" rtlCol="0">
            <a:spAutoFit/>
          </a:bodyPr>
          <a:lstStyle/>
          <a:p>
            <a:r>
              <a:rPr lang="en-GB" sz="2400" b="1" dirty="0" err="1">
                <a:solidFill>
                  <a:srgbClr val="002060"/>
                </a:solidFill>
                <a:latin typeface="Segoe Print" panose="02000600000000000000" pitchFamily="2" charset="0"/>
              </a:rPr>
              <a:t>S’il</a:t>
            </a:r>
            <a:r>
              <a:rPr lang="en-GB" sz="2400" b="1" dirty="0">
                <a:solidFill>
                  <a:srgbClr val="002060"/>
                </a:solidFill>
                <a:latin typeface="Segoe Print" panose="02000600000000000000" pitchFamily="2" charset="0"/>
              </a:rPr>
              <a:t> </a:t>
            </a:r>
            <a:r>
              <a:rPr lang="en-GB" sz="2400" b="1" dirty="0" err="1">
                <a:solidFill>
                  <a:srgbClr val="002060"/>
                </a:solidFill>
                <a:latin typeface="Segoe Print" panose="02000600000000000000" pitchFamily="2" charset="0"/>
              </a:rPr>
              <a:t>te</a:t>
            </a:r>
            <a:r>
              <a:rPr lang="en-GB" sz="2400" b="1" dirty="0">
                <a:solidFill>
                  <a:srgbClr val="002060"/>
                </a:solidFill>
                <a:latin typeface="Segoe Print" panose="02000600000000000000" pitchFamily="2" charset="0"/>
              </a:rPr>
              <a:t> plait</a:t>
            </a:r>
          </a:p>
        </p:txBody>
      </p:sp>
      <p:pic>
        <p:nvPicPr>
          <p:cNvPr id="16" name="Picture 15" descr="Icon&#10;&#10;Description automatically generated with medium confidence">
            <a:extLst>
              <a:ext uri="{FF2B5EF4-FFF2-40B4-BE49-F238E27FC236}">
                <a16:creationId xmlns:a16="http://schemas.microsoft.com/office/drawing/2014/main" id="{BE8B434B-A19A-44B8-9D59-2338B07CA0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341305">
            <a:off x="5853794" y="3117835"/>
            <a:ext cx="566626" cy="801416"/>
          </a:xfrm>
          <a:prstGeom prst="rect">
            <a:avLst/>
          </a:prstGeom>
        </p:spPr>
      </p:pic>
      <p:sp>
        <p:nvSpPr>
          <p:cNvPr id="23" name="Speech Bubble: Rectangle with Corners Rounded 22">
            <a:extLst>
              <a:ext uri="{FF2B5EF4-FFF2-40B4-BE49-F238E27FC236}">
                <a16:creationId xmlns:a16="http://schemas.microsoft.com/office/drawing/2014/main" id="{764C4C1C-E2DF-40F3-AF26-83E45E35A14A}"/>
              </a:ext>
            </a:extLst>
          </p:cNvPr>
          <p:cNvSpPr/>
          <p:nvPr/>
        </p:nvSpPr>
        <p:spPr>
          <a:xfrm>
            <a:off x="9270401" y="2272160"/>
            <a:ext cx="2812577" cy="1297239"/>
          </a:xfrm>
          <a:prstGeom prst="wedgeRoundRectCallout">
            <a:avLst>
              <a:gd name="adj1" fmla="val -62327"/>
              <a:gd name="adj2" fmla="val 18909"/>
              <a:gd name="adj3" fmla="val 16667"/>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It helps if you say the words as</a:t>
            </a:r>
            <a:r>
              <a:rPr kumimoji="0" lang="en-GB" sz="2400" b="0" i="0" u="none" strike="noStrike" kern="1200" cap="none" spc="0" normalizeH="0" noProof="0" dirty="0">
                <a:ln>
                  <a:noFill/>
                </a:ln>
                <a:solidFill>
                  <a:srgbClr val="002060"/>
                </a:solidFill>
                <a:effectLst/>
                <a:uLnTx/>
                <a:uFillTx/>
                <a:latin typeface="Century Gothic"/>
                <a:ea typeface="+mn-ea"/>
                <a:cs typeface="+mn-cs"/>
              </a:rPr>
              <a:t> you write them, too.</a:t>
            </a:r>
            <a:endParaRPr kumimoji="0" lang="en-GB"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4" name="TextBox 23">
            <a:extLst>
              <a:ext uri="{FF2B5EF4-FFF2-40B4-BE49-F238E27FC236}">
                <a16:creationId xmlns:a16="http://schemas.microsoft.com/office/drawing/2014/main" id="{EF4FC1F3-B44B-4666-BA3C-1E4400C894E1}"/>
              </a:ext>
            </a:extLst>
          </p:cNvPr>
          <p:cNvSpPr txBox="1"/>
          <p:nvPr/>
        </p:nvSpPr>
        <p:spPr>
          <a:xfrm>
            <a:off x="336179" y="4936699"/>
            <a:ext cx="610602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a:ea typeface="+mn-ea"/>
                <a:cs typeface="+mn-cs"/>
              </a:rPr>
              <a:t>S’il</a:t>
            </a:r>
            <a:r>
              <a:rPr kumimoji="0" lang="en-GB" sz="48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4800" b="1" i="0" u="none" strike="noStrike" kern="1200" cap="none" spc="0" normalizeH="0" baseline="0" noProof="0" dirty="0" err="1">
                <a:ln>
                  <a:noFill/>
                </a:ln>
                <a:solidFill>
                  <a:srgbClr val="002060"/>
                </a:solidFill>
                <a:effectLst/>
                <a:uLnTx/>
                <a:uFillTx/>
                <a:latin typeface="Century Gothic"/>
                <a:ea typeface="+mn-ea"/>
                <a:cs typeface="+mn-cs"/>
              </a:rPr>
              <a:t>vous</a:t>
            </a:r>
            <a:r>
              <a:rPr kumimoji="0" lang="en-GB" sz="4800" b="0" i="0" u="none" strike="noStrike" kern="1200" cap="none" spc="0" normalizeH="0" baseline="0" noProof="0" dirty="0">
                <a:ln>
                  <a:noFill/>
                </a:ln>
                <a:solidFill>
                  <a:srgbClr val="002060"/>
                </a:solidFill>
                <a:effectLst/>
                <a:uLnTx/>
                <a:uFillTx/>
                <a:latin typeface="Century Gothic"/>
                <a:ea typeface="+mn-ea"/>
                <a:cs typeface="+mn-cs"/>
              </a:rPr>
              <a:t> plait !</a:t>
            </a:r>
          </a:p>
        </p:txBody>
      </p:sp>
      <p:pic>
        <p:nvPicPr>
          <p:cNvPr id="26" name="Picture 25" descr="Shape&#10;&#10;Description automatically generated with medium confidence">
            <a:extLst>
              <a:ext uri="{FF2B5EF4-FFF2-40B4-BE49-F238E27FC236}">
                <a16:creationId xmlns:a16="http://schemas.microsoft.com/office/drawing/2014/main" id="{0E276EF0-C55F-4753-8435-A5E4CD07D845}"/>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flipH="1">
            <a:off x="5853391" y="3821211"/>
            <a:ext cx="4918218" cy="2650141"/>
          </a:xfrm>
          <a:prstGeom prst="rect">
            <a:avLst/>
          </a:prstGeom>
        </p:spPr>
      </p:pic>
      <p:cxnSp>
        <p:nvCxnSpPr>
          <p:cNvPr id="27" name="Straight Connector 26">
            <a:extLst>
              <a:ext uri="{FF2B5EF4-FFF2-40B4-BE49-F238E27FC236}">
                <a16:creationId xmlns:a16="http://schemas.microsoft.com/office/drawing/2014/main" id="{20750DCE-A422-4C91-9C26-4BD95E78140B}"/>
              </a:ext>
            </a:extLst>
          </p:cNvPr>
          <p:cNvCxnSpPr>
            <a:cxnSpLocks/>
          </p:cNvCxnSpPr>
          <p:nvPr/>
        </p:nvCxnSpPr>
        <p:spPr>
          <a:xfrm>
            <a:off x="1802255" y="4936699"/>
            <a:ext cx="0" cy="802137"/>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2B3473-FD7F-41FA-A231-84B029D3B69D}"/>
              </a:ext>
            </a:extLst>
          </p:cNvPr>
          <p:cNvCxnSpPr>
            <a:cxnSpLocks/>
          </p:cNvCxnSpPr>
          <p:nvPr/>
        </p:nvCxnSpPr>
        <p:spPr>
          <a:xfrm>
            <a:off x="2183255" y="4936699"/>
            <a:ext cx="0" cy="802137"/>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D22939C-F6DD-441A-8EFC-1E940A6D8DC4}"/>
              </a:ext>
            </a:extLst>
          </p:cNvPr>
          <p:cNvCxnSpPr>
            <a:cxnSpLocks/>
          </p:cNvCxnSpPr>
          <p:nvPr/>
        </p:nvCxnSpPr>
        <p:spPr>
          <a:xfrm>
            <a:off x="3735329" y="4965559"/>
            <a:ext cx="0" cy="802137"/>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827C9448-8E42-4BB1-8861-AD7A10DF2121}"/>
              </a:ext>
            </a:extLst>
          </p:cNvPr>
          <p:cNvSpPr txBox="1"/>
          <p:nvPr/>
        </p:nvSpPr>
        <p:spPr>
          <a:xfrm>
            <a:off x="1284813" y="4643120"/>
            <a:ext cx="507642" cy="461665"/>
          </a:xfrm>
          <a:prstGeom prst="rect">
            <a:avLst/>
          </a:prstGeom>
          <a:noFill/>
        </p:spPr>
        <p:txBody>
          <a:bodyPr wrap="square" rtlCol="0">
            <a:spAutoFit/>
          </a:bodyPr>
          <a:lstStyle/>
          <a:p>
            <a:pPr algn="ctr"/>
            <a:r>
              <a:rPr lang="en-GB" sz="2400" b="1" dirty="0">
                <a:solidFill>
                  <a:srgbClr val="26859D"/>
                </a:solidFill>
                <a:latin typeface="Century Gothic" panose="020B0502020202020204" pitchFamily="34" charset="0"/>
              </a:rPr>
              <a:t>1</a:t>
            </a:r>
          </a:p>
        </p:txBody>
      </p:sp>
      <p:sp>
        <p:nvSpPr>
          <p:cNvPr id="31" name="TextBox 30">
            <a:extLst>
              <a:ext uri="{FF2B5EF4-FFF2-40B4-BE49-F238E27FC236}">
                <a16:creationId xmlns:a16="http://schemas.microsoft.com/office/drawing/2014/main" id="{0742C1D5-7EC6-437A-9935-40C54A00FDFD}"/>
              </a:ext>
            </a:extLst>
          </p:cNvPr>
          <p:cNvSpPr txBox="1"/>
          <p:nvPr/>
        </p:nvSpPr>
        <p:spPr>
          <a:xfrm>
            <a:off x="1750246" y="4632701"/>
            <a:ext cx="507642" cy="461665"/>
          </a:xfrm>
          <a:prstGeom prst="rect">
            <a:avLst/>
          </a:prstGeom>
          <a:noFill/>
        </p:spPr>
        <p:txBody>
          <a:bodyPr wrap="square" rtlCol="0">
            <a:spAutoFit/>
          </a:bodyPr>
          <a:lstStyle/>
          <a:p>
            <a:pPr algn="ctr"/>
            <a:r>
              <a:rPr lang="en-GB" sz="2400" b="1" dirty="0">
                <a:solidFill>
                  <a:srgbClr val="26859D"/>
                </a:solidFill>
                <a:latin typeface="Century Gothic" panose="020B0502020202020204" pitchFamily="34" charset="0"/>
              </a:rPr>
              <a:t>2</a:t>
            </a:r>
          </a:p>
        </p:txBody>
      </p:sp>
      <p:sp>
        <p:nvSpPr>
          <p:cNvPr id="33" name="TextBox 32">
            <a:extLst>
              <a:ext uri="{FF2B5EF4-FFF2-40B4-BE49-F238E27FC236}">
                <a16:creationId xmlns:a16="http://schemas.microsoft.com/office/drawing/2014/main" id="{BDCE3804-57EE-409E-9D3E-F75EA1EF2E97}"/>
              </a:ext>
            </a:extLst>
          </p:cNvPr>
          <p:cNvSpPr txBox="1"/>
          <p:nvPr/>
        </p:nvSpPr>
        <p:spPr>
          <a:xfrm>
            <a:off x="2723321" y="4671797"/>
            <a:ext cx="450739" cy="472084"/>
          </a:xfrm>
          <a:prstGeom prst="rect">
            <a:avLst/>
          </a:prstGeom>
          <a:noFill/>
        </p:spPr>
        <p:txBody>
          <a:bodyPr wrap="square" rtlCol="0">
            <a:spAutoFit/>
          </a:bodyPr>
          <a:lstStyle/>
          <a:p>
            <a:pPr algn="ctr"/>
            <a:r>
              <a:rPr lang="en-GB" sz="2400" b="1" dirty="0">
                <a:solidFill>
                  <a:srgbClr val="26859D"/>
                </a:solidFill>
                <a:latin typeface="Century Gothic" panose="020B0502020202020204" pitchFamily="34" charset="0"/>
              </a:rPr>
              <a:t>3</a:t>
            </a:r>
          </a:p>
        </p:txBody>
      </p:sp>
      <p:sp>
        <p:nvSpPr>
          <p:cNvPr id="34" name="TextBox 33">
            <a:extLst>
              <a:ext uri="{FF2B5EF4-FFF2-40B4-BE49-F238E27FC236}">
                <a16:creationId xmlns:a16="http://schemas.microsoft.com/office/drawing/2014/main" id="{A4EF9792-4DC3-4DCA-9227-2F2B08B0E782}"/>
              </a:ext>
            </a:extLst>
          </p:cNvPr>
          <p:cNvSpPr txBox="1"/>
          <p:nvPr/>
        </p:nvSpPr>
        <p:spPr>
          <a:xfrm>
            <a:off x="3778424" y="4632700"/>
            <a:ext cx="507642" cy="461665"/>
          </a:xfrm>
          <a:prstGeom prst="rect">
            <a:avLst/>
          </a:prstGeom>
          <a:noFill/>
        </p:spPr>
        <p:txBody>
          <a:bodyPr wrap="square" rtlCol="0">
            <a:spAutoFit/>
          </a:bodyPr>
          <a:lstStyle/>
          <a:p>
            <a:pPr algn="ctr"/>
            <a:r>
              <a:rPr lang="en-GB" sz="2400" b="1" dirty="0">
                <a:solidFill>
                  <a:srgbClr val="26859D"/>
                </a:solidFill>
                <a:latin typeface="Century Gothic" panose="020B0502020202020204" pitchFamily="34" charset="0"/>
              </a:rPr>
              <a:t>4</a:t>
            </a:r>
          </a:p>
        </p:txBody>
      </p:sp>
      <p:sp>
        <p:nvSpPr>
          <p:cNvPr id="35" name="TextBox 34">
            <a:extLst>
              <a:ext uri="{FF2B5EF4-FFF2-40B4-BE49-F238E27FC236}">
                <a16:creationId xmlns:a16="http://schemas.microsoft.com/office/drawing/2014/main" id="{4BB5A7F5-577E-4590-8656-75F123C42441}"/>
              </a:ext>
            </a:extLst>
          </p:cNvPr>
          <p:cNvSpPr txBox="1"/>
          <p:nvPr/>
        </p:nvSpPr>
        <p:spPr>
          <a:xfrm rot="20048532">
            <a:off x="5869966" y="5508003"/>
            <a:ext cx="2224609" cy="461665"/>
          </a:xfrm>
          <a:prstGeom prst="rect">
            <a:avLst/>
          </a:prstGeom>
          <a:solidFill>
            <a:schemeClr val="bg1"/>
          </a:solidFill>
        </p:spPr>
        <p:txBody>
          <a:bodyPr wrap="square" rtlCol="0">
            <a:spAutoFit/>
          </a:bodyPr>
          <a:lstStyle/>
          <a:p>
            <a:r>
              <a:rPr lang="en-GB" sz="2400" b="1" dirty="0" err="1">
                <a:solidFill>
                  <a:srgbClr val="002060"/>
                </a:solidFill>
                <a:latin typeface="Segoe Print" panose="02000600000000000000" pitchFamily="2" charset="0"/>
              </a:rPr>
              <a:t>S’il</a:t>
            </a:r>
            <a:r>
              <a:rPr lang="en-GB" sz="2400" b="1" dirty="0">
                <a:solidFill>
                  <a:srgbClr val="002060"/>
                </a:solidFill>
                <a:latin typeface="Segoe Print" panose="02000600000000000000" pitchFamily="2" charset="0"/>
              </a:rPr>
              <a:t> </a:t>
            </a:r>
            <a:r>
              <a:rPr lang="en-GB" sz="2400" b="1" dirty="0" err="1">
                <a:solidFill>
                  <a:srgbClr val="002060"/>
                </a:solidFill>
                <a:latin typeface="Segoe Print" panose="02000600000000000000" pitchFamily="2" charset="0"/>
              </a:rPr>
              <a:t>vous</a:t>
            </a:r>
            <a:r>
              <a:rPr lang="en-GB" sz="2400" b="1" dirty="0">
                <a:solidFill>
                  <a:srgbClr val="002060"/>
                </a:solidFill>
                <a:latin typeface="Segoe Print" panose="02000600000000000000" pitchFamily="2" charset="0"/>
              </a:rPr>
              <a:t> plait</a:t>
            </a:r>
          </a:p>
        </p:txBody>
      </p:sp>
      <p:sp>
        <p:nvSpPr>
          <p:cNvPr id="25" name="Speech Bubble: Rectangle with Corners Rounded 24">
            <a:extLst>
              <a:ext uri="{FF2B5EF4-FFF2-40B4-BE49-F238E27FC236}">
                <a16:creationId xmlns:a16="http://schemas.microsoft.com/office/drawing/2014/main" id="{D7C320F5-BF21-4DBC-8F42-6467F17616D4}"/>
              </a:ext>
            </a:extLst>
          </p:cNvPr>
          <p:cNvSpPr/>
          <p:nvPr/>
        </p:nvSpPr>
        <p:spPr>
          <a:xfrm>
            <a:off x="7976937" y="5352197"/>
            <a:ext cx="4106041" cy="1297239"/>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Parts 1, 2, 4 of formal ‘please’ are the same. Practise in the</a:t>
            </a:r>
            <a:r>
              <a:rPr kumimoji="0" lang="en-GB" sz="2400" b="0" i="0" u="none" strike="noStrike" kern="1200" cap="none" spc="0" normalizeH="0" noProof="0" dirty="0">
                <a:ln>
                  <a:noFill/>
                </a:ln>
                <a:solidFill>
                  <a:srgbClr val="002060"/>
                </a:solidFill>
                <a:effectLst/>
                <a:uLnTx/>
                <a:uFillTx/>
                <a:latin typeface="Century Gothic"/>
                <a:ea typeface="+mn-ea"/>
                <a:cs typeface="+mn-cs"/>
              </a:rPr>
              <a:t> same way.</a:t>
            </a:r>
            <a:endParaRPr kumimoji="0" lang="en-GB" sz="2400" b="0" i="0" u="none" strike="noStrike" kern="1200" cap="none" spc="0" normalizeH="0" baseline="0" noProof="0" dirty="0">
              <a:ln>
                <a:noFill/>
              </a:ln>
              <a:solidFill>
                <a:srgbClr val="002060"/>
              </a:solidFill>
              <a:effectLst/>
              <a:uLnTx/>
              <a:uFillTx/>
              <a:latin typeface="Century Gothic"/>
              <a:ea typeface="+mn-ea"/>
              <a:cs typeface="+mn-cs"/>
            </a:endParaRPr>
          </a:p>
        </p:txBody>
      </p:sp>
      <p:pic>
        <p:nvPicPr>
          <p:cNvPr id="36" name="Picture 35" descr="Icon&#10;&#10;Description automatically generated with medium confidence">
            <a:extLst>
              <a:ext uri="{FF2B5EF4-FFF2-40B4-BE49-F238E27FC236}">
                <a16:creationId xmlns:a16="http://schemas.microsoft.com/office/drawing/2014/main" id="{81772D4B-020B-4352-821D-DE6EE7DAEB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341305">
            <a:off x="6382254" y="6122213"/>
            <a:ext cx="566626" cy="801416"/>
          </a:xfrm>
          <a:prstGeom prst="rect">
            <a:avLst/>
          </a:prstGeom>
        </p:spPr>
      </p:pic>
    </p:spTree>
    <p:extLst>
      <p:ext uri="{BB962C8B-B14F-4D97-AF65-F5344CB8AC3E}">
        <p14:creationId xmlns:p14="http://schemas.microsoft.com/office/powerpoint/2010/main" val="215103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left)">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9"/>
                                        </p:tgtEl>
                                        <p:attrNameLst>
                                          <p:attrName>style.visibility</p:attrName>
                                        </p:attrNameLst>
                                      </p:cBhvr>
                                      <p:to>
                                        <p:strVal val="visible"/>
                                      </p:to>
                                    </p:set>
                                  </p:childTnLst>
                                </p:cTn>
                              </p:par>
                            </p:childTnLst>
                          </p:cTn>
                        </p:par>
                        <p:par>
                          <p:cTn id="75" fill="hold">
                            <p:stCondLst>
                              <p:cond delay="0"/>
                            </p:stCondLst>
                            <p:childTnLst>
                              <p:par>
                                <p:cTn id="76" presetID="1" presetClass="entr" presetSubtype="0" fill="hold" grpId="0" nodeType="afterEffect">
                                  <p:stCondLst>
                                    <p:cond delay="0"/>
                                  </p:stCondLst>
                                  <p:childTnLst>
                                    <p:set>
                                      <p:cBhvr>
                                        <p:cTn id="77" dur="1" fill="hold">
                                          <p:stCondLst>
                                            <p:cond delay="0"/>
                                          </p:stCondLst>
                                        </p:cTn>
                                        <p:tgtEl>
                                          <p:spTgt spid="33"/>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34"/>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35"/>
                                        </p:tgtEl>
                                        <p:attrNameLst>
                                          <p:attrName>style.visibility</p:attrName>
                                        </p:attrNameLst>
                                      </p:cBhvr>
                                      <p:to>
                                        <p:strVal val="visible"/>
                                      </p:to>
                                    </p:set>
                                    <p:animEffect transition="in" filter="wipe(left)">
                                      <p:cBhvr>
                                        <p:cTn id="8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p:bldP spid="17" grpId="0"/>
      <p:bldP spid="18" grpId="0"/>
      <p:bldP spid="19" grpId="0"/>
      <p:bldP spid="11" grpId="0" animBg="1"/>
      <p:bldP spid="23" grpId="0" animBg="1"/>
      <p:bldP spid="24" grpId="0"/>
      <p:bldP spid="30" grpId="0"/>
      <p:bldP spid="31" grpId="0"/>
      <p:bldP spid="33" grpId="0"/>
      <p:bldP spid="34" grpId="0"/>
      <p:bldP spid="35" grpId="0" animBg="1"/>
      <p:bldP spid="25" grpId="0"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4.xml><?xml version="1.0" encoding="utf-8"?>
<a:theme xmlns:a="http://schemas.openxmlformats.org/drawingml/2006/main" name="1_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12497</TotalTime>
  <Words>2541</Words>
  <Application>Microsoft Office PowerPoint</Application>
  <PresentationFormat>Widescreen</PresentationFormat>
  <Paragraphs>318</Paragraphs>
  <Slides>14</Slides>
  <Notes>14</Notes>
  <HiddenSlides>0</HiddenSlides>
  <MMClips>1</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14</vt:i4>
      </vt:variant>
    </vt:vector>
  </HeadingPairs>
  <TitlesOfParts>
    <vt:vector size="29" baseType="lpstr">
      <vt:lpstr>Arial</vt:lpstr>
      <vt:lpstr>Calibri</vt:lpstr>
      <vt:lpstr>Century Gothic</vt:lpstr>
      <vt:lpstr>Century Gothic</vt:lpstr>
      <vt:lpstr>Eras Demi ITC</vt:lpstr>
      <vt:lpstr>Modern Love</vt:lpstr>
      <vt:lpstr>Segoe Print</vt:lpstr>
      <vt:lpstr>Symbol</vt:lpstr>
      <vt:lpstr>Tw Cen MT</vt:lpstr>
      <vt:lpstr>Wingdings</vt:lpstr>
      <vt:lpstr>1_Office Theme</vt:lpstr>
      <vt:lpstr>3_Office Theme</vt:lpstr>
      <vt:lpstr>4_Office Theme</vt:lpstr>
      <vt:lpstr>1_NCELP Theme</vt:lpstr>
      <vt:lpstr>2_Office Theme</vt:lpstr>
      <vt:lpstr>Describing things and people</vt:lpstr>
      <vt:lpstr> [r]</vt:lpstr>
      <vt:lpstr> [r]</vt:lpstr>
      <vt:lpstr>[r]</vt:lpstr>
      <vt:lpstr>[r]</vt:lpstr>
      <vt:lpstr> [r]</vt:lpstr>
      <vt:lpstr>Vokabeln</vt:lpstr>
      <vt:lpstr>vocabulaire</vt:lpstr>
      <vt:lpstr>écrire</vt:lpstr>
      <vt:lpstr>Les</vt:lpstr>
      <vt:lpstr>Les avec la liaison</vt:lpstr>
      <vt:lpstr>lire</vt:lpstr>
      <vt:lpstr>écouter</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247</cp:revision>
  <dcterms:created xsi:type="dcterms:W3CDTF">2022-02-01T12:00:57Z</dcterms:created>
  <dcterms:modified xsi:type="dcterms:W3CDTF">2023-04-09T17:35:02Z</dcterms:modified>
</cp:coreProperties>
</file>