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995" r:id="rId5"/>
    <p:sldId id="958" r:id="rId6"/>
    <p:sldId id="959" r:id="rId7"/>
    <p:sldId id="299" r:id="rId8"/>
    <p:sldId id="996" r:id="rId9"/>
    <p:sldId id="997" r:id="rId10"/>
    <p:sldId id="998" r:id="rId11"/>
    <p:sldId id="295" r:id="rId12"/>
    <p:sldId id="965" r:id="rId13"/>
    <p:sldId id="966" r:id="rId14"/>
    <p:sldId id="967" r:id="rId15"/>
    <p:sldId id="968" r:id="rId16"/>
    <p:sldId id="969" r:id="rId17"/>
    <p:sldId id="970" r:id="rId18"/>
    <p:sldId id="971" r:id="rId19"/>
    <p:sldId id="993" r:id="rId20"/>
    <p:sldId id="994" r:id="rId21"/>
    <p:sldId id="358" r:id="rId22"/>
    <p:sldId id="972" r:id="rId23"/>
    <p:sldId id="973" r:id="rId24"/>
    <p:sldId id="9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DDF8F7"/>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4865" autoAdjust="0"/>
  </p:normalViewPr>
  <p:slideViewPr>
    <p:cSldViewPr snapToGrid="0">
      <p:cViewPr varScale="1">
        <p:scale>
          <a:sx n="70" d="100"/>
          <a:sy n="70" d="100"/>
        </p:scale>
        <p:origin x="2016" y="90"/>
      </p:cViewPr>
      <p:guideLst/>
    </p:cSldViewPr>
  </p:slideViewPr>
  <p:outlineViewPr>
    <p:cViewPr>
      <p:scale>
        <a:sx n="33" d="100"/>
        <a:sy n="33" d="100"/>
      </p:scale>
      <p:origin x="0" y="-90"/>
    </p:cViewPr>
  </p:outlineViewPr>
  <p:notesTextViewPr>
    <p:cViewPr>
      <p:scale>
        <a:sx n="3" d="2"/>
        <a:sy n="3" d="2"/>
      </p:scale>
      <p:origin x="0" y="-36"/>
    </p:cViewPr>
  </p:notesTextViewPr>
  <p:sorterViewPr>
    <p:cViewPr varScale="1">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10/04/2023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002060"/>
                </a:solidFill>
                <a:latin typeface="Century Gothic"/>
                <a:ea typeface="Century Gothic"/>
                <a:cs typeface="Century Gothic"/>
                <a:sym typeface="Century Gothic"/>
              </a:rPr>
              <a:t>Frequency of new vocabulary and phonics: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[r] rue </a:t>
            </a:r>
            <a:r>
              <a:rPr lang="fr-FR" sz="1800" b="0" dirty="0">
                <a:solidFill>
                  <a:srgbClr val="002060"/>
                </a:solidFill>
                <a:latin typeface="Century Gothic"/>
                <a:ea typeface="Century Gothic"/>
                <a:cs typeface="Century Gothic"/>
                <a:sym typeface="Century Gothic"/>
              </a:rPr>
              <a:t>[598] </a:t>
            </a:r>
            <a:r>
              <a:rPr lang="fr-FR" sz="1800" b="1" dirty="0">
                <a:solidFill>
                  <a:srgbClr val="002060"/>
                </a:solidFill>
                <a:latin typeface="Century Gothic"/>
                <a:ea typeface="Century Gothic"/>
                <a:cs typeface="Century Gothic"/>
                <a:sym typeface="Century Gothic"/>
              </a:rPr>
              <a:t>triste </a:t>
            </a:r>
            <a:r>
              <a:rPr lang="fr-FR" sz="1800" b="0" dirty="0">
                <a:solidFill>
                  <a:srgbClr val="002060"/>
                </a:solidFill>
                <a:latin typeface="Century Gothic"/>
                <a:ea typeface="Century Gothic"/>
                <a:cs typeface="Century Gothic"/>
                <a:sym typeface="Century Gothic"/>
              </a:rPr>
              <a:t>[1843] </a:t>
            </a:r>
            <a:r>
              <a:rPr lang="fr-FR" sz="1800" b="1" dirty="0">
                <a:solidFill>
                  <a:srgbClr val="002060"/>
                </a:solidFill>
                <a:latin typeface="Century Gothic"/>
                <a:ea typeface="Century Gothic"/>
                <a:cs typeface="Century Gothic"/>
                <a:sym typeface="Century Gothic"/>
              </a:rPr>
              <a:t>moderne </a:t>
            </a:r>
            <a:r>
              <a:rPr lang="fr-FR" sz="1800" b="0" dirty="0">
                <a:solidFill>
                  <a:srgbClr val="002060"/>
                </a:solidFill>
                <a:latin typeface="Century Gothic"/>
                <a:ea typeface="Century Gothic"/>
                <a:cs typeface="Century Gothic"/>
                <a:sym typeface="Century Gothic"/>
              </a:rPr>
              <a:t>[1239] </a:t>
            </a:r>
            <a:r>
              <a:rPr lang="fr-FR" sz="1800" b="1" dirty="0">
                <a:solidFill>
                  <a:srgbClr val="002060"/>
                </a:solidFill>
                <a:latin typeface="Century Gothic"/>
                <a:ea typeface="Century Gothic"/>
                <a:cs typeface="Century Gothic"/>
                <a:sym typeface="Century Gothic"/>
              </a:rPr>
              <a:t>être </a:t>
            </a:r>
            <a:r>
              <a:rPr lang="fr-FR" sz="1800" b="0" dirty="0">
                <a:solidFill>
                  <a:srgbClr val="002060"/>
                </a:solidFill>
                <a:latin typeface="Century Gothic"/>
                <a:ea typeface="Century Gothic"/>
                <a:cs typeface="Century Gothic"/>
                <a:sym typeface="Century Gothic"/>
              </a:rPr>
              <a:t>[5]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it-IT" sz="1800" b="1" strike="noStrike" spc="-1" dirty="0">
                <a:solidFill>
                  <a:srgbClr val="002060"/>
                </a:solidFill>
                <a:latin typeface="Century Gothic"/>
                <a:ea typeface="Century Gothic"/>
              </a:rPr>
              <a:t>les</a:t>
            </a:r>
            <a:r>
              <a:rPr lang="it-IT" sz="1800" b="0" strike="noStrike" spc="-1" dirty="0">
                <a:solidFill>
                  <a:srgbClr val="002060"/>
                </a:solidFill>
                <a:latin typeface="Century Gothic"/>
                <a:ea typeface="Century Gothic"/>
              </a:rPr>
              <a:t> [1] </a:t>
            </a:r>
            <a:r>
              <a:rPr lang="it-IT" sz="1800" b="1" strike="noStrike" spc="-1" dirty="0">
                <a:solidFill>
                  <a:srgbClr val="002060"/>
                </a:solidFill>
                <a:latin typeface="Century Gothic"/>
                <a:ea typeface="Century Gothic"/>
              </a:rPr>
              <a:t>pomme</a:t>
            </a:r>
            <a:r>
              <a:rPr lang="it-IT" sz="1800" b="0" strike="noStrike" spc="-1" dirty="0">
                <a:solidFill>
                  <a:srgbClr val="002060"/>
                </a:solidFill>
                <a:latin typeface="Century Gothic"/>
                <a:ea typeface="Century Gothic"/>
              </a:rPr>
              <a:t> [2847] </a:t>
            </a:r>
            <a:r>
              <a:rPr lang="fr-FR" sz="1800" b="1" strike="noStrike" spc="-1" dirty="0">
                <a:solidFill>
                  <a:srgbClr val="002060"/>
                </a:solidFill>
                <a:latin typeface="Century Gothic"/>
                <a:ea typeface="Century Gothic"/>
              </a:rPr>
              <a:t>merci </a:t>
            </a:r>
            <a:r>
              <a:rPr lang="fr-FR" sz="1800" b="0" strike="noStrike" spc="-1" dirty="0">
                <a:solidFill>
                  <a:srgbClr val="002060"/>
                </a:solidFill>
                <a:latin typeface="Century Gothic"/>
                <a:ea typeface="Century Gothic"/>
              </a:rPr>
              <a:t>[1070] </a:t>
            </a:r>
            <a:r>
              <a:rPr lang="fr-FR" sz="1800" b="1" strike="noStrike" spc="-1" dirty="0">
                <a:solidFill>
                  <a:srgbClr val="002060"/>
                </a:solidFill>
                <a:latin typeface="Century Gothic"/>
                <a:ea typeface="Century Gothic"/>
              </a:rPr>
              <a:t>s'il te plaît/s'il vous plaît </a:t>
            </a:r>
            <a:r>
              <a:rPr lang="fr-FR" sz="1800" b="0" strike="noStrike" spc="-1" dirty="0">
                <a:solidFill>
                  <a:srgbClr val="002060"/>
                </a:solidFill>
                <a:latin typeface="Century Gothic"/>
                <a:ea typeface="Century Gothic"/>
              </a:rPr>
              <a:t>[n/a]</a:t>
            </a:r>
          </a:p>
          <a:p>
            <a:pPr marL="0" indent="-216000">
              <a:lnSpc>
                <a:spcPct val="100000"/>
              </a:lnSpc>
            </a:pPr>
            <a:r>
              <a:rPr lang="fr-FR" sz="1800" b="0" strike="noStrike" spc="-1" dirty="0">
                <a:solidFill>
                  <a:srgbClr val="002060"/>
                </a:solidFill>
                <a:latin typeface="Century Gothic"/>
                <a:ea typeface="Century Gothic"/>
              </a:rPr>
              <a:t>Liaison after les + noun.</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cousin, cousine [3387] femme [154] homme [136] bleu [1216]  rouge [987] </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il y a [n/a] un [3] deux [41] trois [115] quatre [253] cinq [288] six [450] sept [905] huit [877] neuf [787] dix [372] onze [2447] douze [1664] </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864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39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773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39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193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570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Timing: 5 minutes</a:t>
            </a:r>
            <a:br>
              <a:rPr lang="en-GB" sz="1800" b="1" dirty="0">
                <a:solidFill>
                  <a:srgbClr val="1F4E79"/>
                </a:solidFill>
                <a:effectLst/>
                <a:latin typeface="Century Gothic" panose="020B0502020202020204" pitchFamily="34" charset="0"/>
                <a:ea typeface="DengXian" panose="02010600030101010101" pitchFamily="2" charset="-122"/>
              </a:rPr>
            </a:b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writing short sentences from memory with structural support from the English frame.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French)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reads his/her sentences and B tries to translate all B’s sentences into English (orally) within 45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they swap roles and repeat the task.</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NB: This is a less challenging version of the task, which practises written comprehension and then spoken production, rather than written production from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Timing: 5 minutes</a:t>
            </a:r>
            <a:br>
              <a:rPr lang="en-GB" sz="1800" b="1" dirty="0">
                <a:solidFill>
                  <a:srgbClr val="1F4E79"/>
                </a:solidFill>
                <a:effectLst/>
                <a:latin typeface="Century Gothic" panose="020B0502020202020204" pitchFamily="34" charset="0"/>
                <a:ea typeface="DengXian" panose="02010600030101010101" pitchFamily="2" charset="-122"/>
              </a:rPr>
            </a:b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written comprehension and oral production of structures from week 7 and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45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45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18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br>
              <a:rPr lang="en-GB"/>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703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sz="1200" b="0" baseline="0" noProof="0" dirty="0">
                <a:latin typeface="+mn-lt"/>
              </a:rPr>
              <a:t>Ambre </a:t>
            </a:r>
            <a:r>
              <a:rPr lang="fr-FR" sz="1200" b="0" dirty="0">
                <a:solidFill>
                  <a:srgbClr val="002060"/>
                </a:solidFill>
                <a:latin typeface="+mn-lt"/>
                <a:cs typeface="Calibri Light" panose="020F0302020204030204" pitchFamily="34" charset="0"/>
                <a:sym typeface="Arial"/>
              </a:rPr>
              <a:t>p</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éfè</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e</a:t>
            </a:r>
            <a:r>
              <a:rPr kumimoji="0" lang="fr-FR" sz="1200" b="0" i="0" u="none" strike="noStrike" kern="0" cap="none" spc="0" normalizeH="0" baseline="0" noProof="0" dirty="0">
                <a:ln>
                  <a:noFill/>
                </a:ln>
                <a:solidFill>
                  <a:srgbClr val="104F75"/>
                </a:solidFill>
                <a:effectLst/>
                <a:uLnTx/>
                <a:uFillTx/>
                <a:latin typeface="+mn-lt"/>
                <a:cs typeface="Calibri Light" panose="020F0302020204030204" pitchFamily="34" charset="0"/>
                <a:sym typeface="Arial"/>
              </a:rPr>
              <a:t> </a:t>
            </a:r>
            <a:r>
              <a:rPr lang="fr-FR" sz="1200" b="0" dirty="0">
                <a:solidFill>
                  <a:srgbClr val="002060"/>
                </a:solidFill>
                <a:latin typeface="+mn-lt"/>
                <a:cs typeface="Calibri Light" panose="020F0302020204030204" pitchFamily="34" charset="0"/>
                <a:sym typeface="Arial"/>
              </a:rPr>
              <a:t>êt</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e</a:t>
            </a:r>
            <a:r>
              <a:rPr lang="fr-FR" sz="1200" b="0" kern="0" dirty="0">
                <a:solidFill>
                  <a:srgbClr val="104F75"/>
                </a:solidFill>
                <a:latin typeface="+mn-lt"/>
                <a:cs typeface="Calibri Light" panose="020F0302020204030204" pitchFamily="34" charset="0"/>
                <a:sym typeface="Arial"/>
              </a:rPr>
              <a:t> </a:t>
            </a:r>
            <a:r>
              <a:rPr lang="fr-FR" sz="1200" b="0" dirty="0">
                <a:solidFill>
                  <a:srgbClr val="002060"/>
                </a:solidFill>
                <a:latin typeface="+mn-lt"/>
                <a:cs typeface="Calibri Light" panose="020F0302020204030204" pitchFamily="34" charset="0"/>
                <a:sym typeface="Arial"/>
              </a:rPr>
              <a:t>g</a:t>
            </a:r>
            <a:r>
              <a:rPr lang="fr-FR" sz="1200" b="0" kern="0" dirty="0">
                <a:solidFill>
                  <a:srgbClr val="FF0066"/>
                </a:solidFill>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ande.</a:t>
            </a:r>
            <a:r>
              <a:rPr lang="fr-FR" sz="1200" b="0" baseline="0" noProof="0" dirty="0">
                <a:latin typeface="+mn-lt"/>
              </a:rPr>
              <a:t> </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lang="fr-FR" sz="1200" b="0" dirty="0">
                <a:solidFill>
                  <a:srgbClr val="FF0066"/>
                </a:solidFill>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aphaël </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p</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épa</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un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eportage impo</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tant.</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Rose 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egarde la voitu</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ouge.</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Alexandre aime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épéter des ph</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ases en f</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ançais.</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Marine ado</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le sport et elle est t</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ès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apide.</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Maurice déteste porter un uniforme gris.</a:t>
            </a:r>
          </a:p>
          <a:p>
            <a:pPr defTabSz="966064">
              <a:defRPr/>
            </a:pPr>
            <a:endParaRPr lang="en-GB" b="1" baseline="0" dirty="0"/>
          </a:p>
          <a:p>
            <a:pPr defTabSz="966064">
              <a:defRPr/>
            </a:pPr>
            <a:r>
              <a:rPr lang="en-GB" b="1" baseline="0" dirty="0"/>
              <a:t>Word frequency of unknown words and cognates (1 is the most frequent word in French): </a:t>
            </a:r>
            <a:br>
              <a:rPr lang="en-GB" baseline="0" dirty="0"/>
            </a:br>
            <a:r>
              <a:rPr lang="fr-FR" baseline="0" noProof="0" dirty="0"/>
              <a:t>reportage [2820]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liaison after plural definite article ‘les’ and to connect this with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pupils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uniformes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[oranges].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[femmes].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pronounce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listen and check.</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uniformes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oranges.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femmes.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49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vocabulary and structures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the English meaning.</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reveal the French and then elicit the English meaning from pupils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confirm the English meaning. </a:t>
            </a:r>
          </a:p>
          <a:p>
            <a:pPr marL="0" lvl="0" indent="0" algn="l" rtl="0">
              <a:spcBef>
                <a:spcPts val="0"/>
              </a:spcBef>
              <a:spcAft>
                <a:spcPts val="0"/>
              </a:spcAft>
              <a:buNone/>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J’aime regarder les voitures.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Je déteste les fruits.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J’aime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Je déteste travailler en silence.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Je préfère les villages.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J’aime jouer avec des amis.</a:t>
            </a:r>
            <a:r>
              <a:rPr lang="en-GB" sz="1800" b="0" dirty="0">
                <a:effectLst/>
                <a:latin typeface="Calibri" panose="020F0502020204030204" pitchFamily="34" charset="0"/>
                <a:ea typeface="Calibri" panose="020F0502020204030204" pitchFamily="34" charset="0"/>
              </a:rPr>
              <a:t> </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a:effectLst/>
                <a:latin typeface="Calibri" panose="020F0502020204030204" pitchFamily="34" charset="0"/>
                <a:ea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375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[1/8] 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connect previously taught vocabulary with its correct definite article and practise accurate read aloud.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say the correct definite article and read the noun, chorally.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Continue with items 2-8.</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046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251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1453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36762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85066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6826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55638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92793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664431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082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24865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6667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10/04/2023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1329059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audio" Target="../media/audio2.wav"/><Relationship Id="rId5" Type="http://schemas.microsoft.com/office/2007/relationships/hdphoto" Target="../media/hdphoto1.wdp"/><Relationship Id="rId15" Type="http://schemas.openxmlformats.org/officeDocument/2006/relationships/image" Target="../media/image9.gif"/><Relationship Id="rId10" Type="http://schemas.openxmlformats.org/officeDocument/2006/relationships/image" Target="../media/image15.png"/><Relationship Id="rId19" Type="http://schemas.openxmlformats.org/officeDocument/2006/relationships/image" Target="../media/image22.sv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23.png"/><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23.png"/><Relationship Id="rId7" Type="http://schemas.openxmlformats.org/officeDocument/2006/relationships/audio" Target="../media/audio7.wav"/><Relationship Id="rId12"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image" Target="../media/image24.png"/><Relationship Id="rId10" Type="http://schemas.openxmlformats.org/officeDocument/2006/relationships/audio" Target="../media/audio10.wav"/><Relationship Id="rId4" Type="http://schemas.openxmlformats.org/officeDocument/2006/relationships/audio" Target="../media/audio3.wav"/><Relationship Id="rId9"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24.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image" Target="../media/image22.svg"/><Relationship Id="rId10" Type="http://schemas.openxmlformats.org/officeDocument/2006/relationships/audio" Target="../media/audio16.wav"/><Relationship Id="rId4" Type="http://schemas.openxmlformats.org/officeDocument/2006/relationships/image" Target="../media/image21.png"/><Relationship Id="rId9" Type="http://schemas.openxmlformats.org/officeDocument/2006/relationships/audio" Target="../media/audio15.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8.png"/><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gif"/><Relationship Id="rId5" Type="http://schemas.openxmlformats.org/officeDocument/2006/relationships/image" Target="../media/image22.svg"/><Relationship Id="rId10" Type="http://schemas.openxmlformats.org/officeDocument/2006/relationships/image" Target="../media/image31.gif"/><Relationship Id="rId4" Type="http://schemas.openxmlformats.org/officeDocument/2006/relationships/image" Target="../media/image21.pn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Icon&#10;&#10;Description automatically generated with low confidence">
            <a:hlinkClick r:id="" action="ppaction://noaction">
              <a:snd r:embed="rId4" name="T3_W8_6.1.wav"/>
            </a:hlinkClick>
            <a:extLst>
              <a:ext uri="{FF2B5EF4-FFF2-40B4-BE49-F238E27FC236}">
                <a16:creationId xmlns:a16="http://schemas.microsoft.com/office/drawing/2014/main" id="{BB52FAD7-6314-46D7-BAF0-45C154982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5792"/>
            <a:ext cx="3661157" cy="3570898"/>
          </a:xfrm>
          <a:prstGeom prst="rect">
            <a:avLst/>
          </a:prstGeom>
        </p:spPr>
      </p:pic>
      <p:sp>
        <p:nvSpPr>
          <p:cNvPr id="8" name="Title 1">
            <a:extLst>
              <a:ext uri="{FF2B5EF4-FFF2-40B4-BE49-F238E27FC236}">
                <a16:creationId xmlns:a16="http://schemas.microsoft.com/office/drawing/2014/main" id="{D7025552-E673-428E-8731-F7DC9173FC46}"/>
              </a:ext>
            </a:extLst>
          </p:cNvPr>
          <p:cNvSpPr txBox="1">
            <a:spLocks/>
          </p:cNvSpPr>
          <p:nvPr/>
        </p:nvSpPr>
        <p:spPr>
          <a:xfrm rot="20567045">
            <a:off x="688671" y="337910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200" b="1" kern="0" spc="-1" dirty="0">
                <a:solidFill>
                  <a:schemeClr val="bg1"/>
                </a:solidFill>
                <a:latin typeface="Century Gothic" panose="020B0502020202020204" pitchFamily="34" charset="0"/>
                <a:ea typeface="Century Gothic"/>
              </a:rPr>
              <a:t>friendship</a:t>
            </a:r>
            <a:endParaRPr lang="en-GB" sz="32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personnes</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398985" y="424638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[3/8]</a:t>
            </a:r>
            <a:endParaRPr lang="en-GB" dirty="0"/>
          </a:p>
        </p:txBody>
      </p:sp>
      <p:pic>
        <p:nvPicPr>
          <p:cNvPr id="4" name="Picture 3" descr="A picture containing dark&#10;&#10;Description automatically generated">
            <a:extLst>
              <a:ext uri="{FF2B5EF4-FFF2-40B4-BE49-F238E27FC236}">
                <a16:creationId xmlns:a16="http://schemas.microsoft.com/office/drawing/2014/main" id="{251EB113-9BD8-4479-9696-77FF9D0F683A}"/>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8983" y="-392895"/>
            <a:ext cx="11963017" cy="5981509"/>
          </a:xfrm>
          <a:prstGeom prst="rect">
            <a:avLst/>
          </a:prstGeom>
        </p:spPr>
      </p:pic>
    </p:spTree>
    <p:extLst>
      <p:ext uri="{BB962C8B-B14F-4D97-AF65-F5344CB8AC3E}">
        <p14:creationId xmlns:p14="http://schemas.microsoft.com/office/powerpoint/2010/main" val="392563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275592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[4/8]</a:t>
            </a:r>
            <a:endParaRPr lang="en-GB" dirty="0"/>
          </a:p>
        </p:txBody>
      </p:sp>
      <p:pic>
        <p:nvPicPr>
          <p:cNvPr id="14" name="Picture 13" descr="A picture containing text, bicycle, transport, wheel&#10;&#10;Description automatically generated">
            <a:extLst>
              <a:ext uri="{FF2B5EF4-FFF2-40B4-BE49-F238E27FC236}">
                <a16:creationId xmlns:a16="http://schemas.microsoft.com/office/drawing/2014/main" id="{62B01921-9BA7-4DF3-8414-AEABC0899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369" y="1655533"/>
            <a:ext cx="4178862" cy="2513846"/>
          </a:xfrm>
          <a:prstGeom prst="rect">
            <a:avLst/>
          </a:prstGeom>
        </p:spPr>
      </p:pic>
    </p:spTree>
    <p:extLst>
      <p:ext uri="{BB962C8B-B14F-4D97-AF65-F5344CB8AC3E}">
        <p14:creationId xmlns:p14="http://schemas.microsoft.com/office/powerpoint/2010/main" val="17331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pomme</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76409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[5/8]</a:t>
            </a:r>
            <a:endParaRPr lang="en-GB" dirty="0"/>
          </a:p>
        </p:txBody>
      </p:sp>
      <p:pic>
        <p:nvPicPr>
          <p:cNvPr id="4" name="Picture 3" descr="A picture containing shape&#10;&#10;Description automatically generated">
            <a:extLst>
              <a:ext uri="{FF2B5EF4-FFF2-40B4-BE49-F238E27FC236}">
                <a16:creationId xmlns:a16="http://schemas.microsoft.com/office/drawing/2014/main" id="{448F9161-3C43-48B1-8A94-B1CEAE8F52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4172" y="1676803"/>
            <a:ext cx="2463656" cy="2452108"/>
          </a:xfrm>
          <a:prstGeom prst="rect">
            <a:avLst/>
          </a:prstGeom>
        </p:spPr>
      </p:pic>
    </p:spTree>
    <p:extLst>
      <p:ext uri="{BB962C8B-B14F-4D97-AF65-F5344CB8AC3E}">
        <p14:creationId xmlns:p14="http://schemas.microsoft.com/office/powerpoint/2010/main" val="33293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74473F5-6196-43B7-9B0A-CE91D77C3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836" y="2227008"/>
            <a:ext cx="1726719" cy="165878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EBB52C5-836F-4F38-B748-CBD95A460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946" y="1915535"/>
            <a:ext cx="1726719" cy="1658783"/>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oranges</a:t>
            </a:r>
          </a:p>
        </p:txBody>
      </p:sp>
      <p:sp>
        <p:nvSpPr>
          <p:cNvPr id="13" name="TextBox 12">
            <a:extLst>
              <a:ext uri="{FF2B5EF4-FFF2-40B4-BE49-F238E27FC236}">
                <a16:creationId xmlns:a16="http://schemas.microsoft.com/office/drawing/2014/main" id="{522335C6-3FA5-4BBA-A314-A4F8ACB61A98}"/>
              </a:ext>
            </a:extLst>
          </p:cNvPr>
          <p:cNvSpPr txBox="1"/>
          <p:nvPr/>
        </p:nvSpPr>
        <p:spPr>
          <a:xfrm>
            <a:off x="204984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[6/8]</a:t>
            </a:r>
            <a:endParaRPr lang="en-GB" dirty="0"/>
          </a:p>
        </p:txBody>
      </p:sp>
      <p:pic>
        <p:nvPicPr>
          <p:cNvPr id="4" name="Picture 3" descr="A picture containing text&#10;&#10;Description automatically generated">
            <a:extLst>
              <a:ext uri="{FF2B5EF4-FFF2-40B4-BE49-F238E27FC236}">
                <a16:creationId xmlns:a16="http://schemas.microsoft.com/office/drawing/2014/main" id="{9A31BD37-D146-4714-B76D-72365CCED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696" y="2141480"/>
            <a:ext cx="1726719" cy="165878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FD625BC7-A3EB-4132-AE29-6D8C66AE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790" y="2374068"/>
            <a:ext cx="1726719" cy="1658783"/>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168CE3F-2DA9-434D-B893-65E7934B8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932" y="2698650"/>
            <a:ext cx="1726719" cy="1658783"/>
          </a:xfrm>
          <a:prstGeom prst="rect">
            <a:avLst/>
          </a:prstGeom>
        </p:spPr>
      </p:pic>
    </p:spTree>
    <p:extLst>
      <p:ext uri="{BB962C8B-B14F-4D97-AF65-F5344CB8AC3E}">
        <p14:creationId xmlns:p14="http://schemas.microsoft.com/office/powerpoint/2010/main" val="34205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femme</a:t>
            </a:r>
          </a:p>
        </p:txBody>
      </p:sp>
      <p:sp>
        <p:nvSpPr>
          <p:cNvPr id="13" name="TextBox 12">
            <a:extLst>
              <a:ext uri="{FF2B5EF4-FFF2-40B4-BE49-F238E27FC236}">
                <a16:creationId xmlns:a16="http://schemas.microsoft.com/office/drawing/2014/main" id="{522335C6-3FA5-4BBA-A314-A4F8ACB61A98}"/>
              </a:ext>
            </a:extLst>
          </p:cNvPr>
          <p:cNvSpPr txBox="1"/>
          <p:nvPr/>
        </p:nvSpPr>
        <p:spPr>
          <a:xfrm>
            <a:off x="2078417" y="4218696"/>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[7/8]</a:t>
            </a:r>
            <a:endParaRPr lang="en-GB" dirty="0"/>
          </a:p>
        </p:txBody>
      </p:sp>
      <p:pic>
        <p:nvPicPr>
          <p:cNvPr id="14" name="Picture 13" descr="Shape&#10;&#10;Description automatically generated with medium confidence">
            <a:extLst>
              <a:ext uri="{FF2B5EF4-FFF2-40B4-BE49-F238E27FC236}">
                <a16:creationId xmlns:a16="http://schemas.microsoft.com/office/drawing/2014/main" id="{97EC6C95-3E4A-4DE5-8716-46B7AEDC1427}"/>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5125158" y="682041"/>
            <a:ext cx="2446531" cy="3798313"/>
          </a:xfrm>
          <a:prstGeom prst="rect">
            <a:avLst/>
          </a:prstGeom>
        </p:spPr>
      </p:pic>
    </p:spTree>
    <p:extLst>
      <p:ext uri="{BB962C8B-B14F-4D97-AF65-F5344CB8AC3E}">
        <p14:creationId xmlns:p14="http://schemas.microsoft.com/office/powerpoint/2010/main" val="21015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hommes</a:t>
            </a:r>
          </a:p>
        </p:txBody>
      </p:sp>
      <p:sp>
        <p:nvSpPr>
          <p:cNvPr id="13" name="TextBox 12">
            <a:extLst>
              <a:ext uri="{FF2B5EF4-FFF2-40B4-BE49-F238E27FC236}">
                <a16:creationId xmlns:a16="http://schemas.microsoft.com/office/drawing/2014/main" id="{522335C6-3FA5-4BBA-A314-A4F8ACB61A98}"/>
              </a:ext>
            </a:extLst>
          </p:cNvPr>
          <p:cNvSpPr txBox="1"/>
          <p:nvPr/>
        </p:nvSpPr>
        <p:spPr>
          <a:xfrm>
            <a:off x="1912026" y="4252682"/>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[8/8]</a:t>
            </a:r>
            <a:endParaRPr lang="en-GB" dirty="0"/>
          </a:p>
        </p:txBody>
      </p:sp>
      <p:pic>
        <p:nvPicPr>
          <p:cNvPr id="14" name="Picture 13" descr="A picture containing dark, night sky&#10;&#10;Description automatically generated">
            <a:extLst>
              <a:ext uri="{FF2B5EF4-FFF2-40B4-BE49-F238E27FC236}">
                <a16:creationId xmlns:a16="http://schemas.microsoft.com/office/drawing/2014/main" id="{A6AA9065-1B6F-4F5D-931B-80FE7FE0AF3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950400" y="1556370"/>
            <a:ext cx="1603699" cy="2693878"/>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86BA67F0-EB02-4A4C-9F55-CB1D2EF9A64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80593" y="1571561"/>
            <a:ext cx="1603699" cy="2693878"/>
          </a:xfrm>
          <a:prstGeom prst="rect">
            <a:avLst/>
          </a:prstGeom>
        </p:spPr>
      </p:pic>
      <p:pic>
        <p:nvPicPr>
          <p:cNvPr id="17" name="Picture 16" descr="A picture containing dark, night sky&#10;&#10;Description automatically generated">
            <a:extLst>
              <a:ext uri="{FF2B5EF4-FFF2-40B4-BE49-F238E27FC236}">
                <a16:creationId xmlns:a16="http://schemas.microsoft.com/office/drawing/2014/main" id="{989CA27F-1529-4923-AB6A-4E146CDC2E21}"/>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36053" y="1556370"/>
            <a:ext cx="1603699" cy="2693878"/>
          </a:xfrm>
          <a:prstGeom prst="rect">
            <a:avLst/>
          </a:prstGeom>
        </p:spPr>
      </p:pic>
    </p:spTree>
    <p:extLst>
      <p:ext uri="{BB962C8B-B14F-4D97-AF65-F5344CB8AC3E}">
        <p14:creationId xmlns:p14="http://schemas.microsoft.com/office/powerpoint/2010/main" val="24255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2472" y="-61702"/>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697035540"/>
              </p:ext>
            </p:extLst>
          </p:nvPr>
        </p:nvGraphicFramePr>
        <p:xfrm>
          <a:off x="1019555" y="1757689"/>
          <a:ext cx="8758667" cy="2684133"/>
        </p:xfrm>
        <a:graphic>
          <a:graphicData uri="http://schemas.openxmlformats.org/drawingml/2006/table">
            <a:tbl>
              <a:tblPr firstRow="1" bandRow="1">
                <a:tableStyleId>{5940675A-B579-460E-94D1-54222C63F5DA}</a:tableStyleId>
              </a:tblPr>
              <a:tblGrid>
                <a:gridCol w="1232280">
                  <a:extLst>
                    <a:ext uri="{9D8B030D-6E8A-4147-A177-3AD203B41FA5}">
                      <a16:colId xmlns:a16="http://schemas.microsoft.com/office/drawing/2014/main" val="4108464527"/>
                    </a:ext>
                  </a:extLst>
                </a:gridCol>
                <a:gridCol w="2272039">
                  <a:extLst>
                    <a:ext uri="{9D8B030D-6E8A-4147-A177-3AD203B41FA5}">
                      <a16:colId xmlns:a16="http://schemas.microsoft.com/office/drawing/2014/main" val="2605482868"/>
                    </a:ext>
                  </a:extLst>
                </a:gridCol>
                <a:gridCol w="2277979">
                  <a:extLst>
                    <a:ext uri="{9D8B030D-6E8A-4147-A177-3AD203B41FA5}">
                      <a16:colId xmlns:a16="http://schemas.microsoft.com/office/drawing/2014/main" val="3998369992"/>
                    </a:ext>
                  </a:extLst>
                </a:gridCol>
                <a:gridCol w="2976369">
                  <a:extLst>
                    <a:ext uri="{9D8B030D-6E8A-4147-A177-3AD203B41FA5}">
                      <a16:colId xmlns:a16="http://schemas.microsoft.com/office/drawing/2014/main" val="1877817290"/>
                    </a:ext>
                  </a:extLst>
                </a:gridCol>
              </a:tblGrid>
              <a:tr h="2684133">
                <a:tc>
                  <a:txBody>
                    <a:bodyPr/>
                    <a:lstStyle/>
                    <a:p>
                      <a:pPr algn="ctr"/>
                      <a:r>
                        <a:rPr lang="en-GB" sz="2400" b="0" dirty="0">
                          <a:solidFill>
                            <a:srgbClr val="002060"/>
                          </a:solidFill>
                          <a:latin typeface="Century Gothic" panose="020B0502020202020204" pitchFamily="34" charset="0"/>
                        </a:rPr>
                        <a:t>I</a:t>
                      </a:r>
                    </a:p>
                    <a:p>
                      <a:pPr algn="ctr"/>
                      <a:r>
                        <a:rPr lang="en-GB" sz="2400" b="0" dirty="0">
                          <a:solidFill>
                            <a:srgbClr val="002060"/>
                          </a:solidFill>
                          <a:latin typeface="Century Gothic" panose="020B0502020202020204" pitchFamily="34" charset="0"/>
                        </a:rPr>
                        <a:t>you</a:t>
                      </a:r>
                    </a:p>
                    <a:p>
                      <a:pPr algn="ctr"/>
                      <a:r>
                        <a:rPr lang="en-GB" sz="2400" b="0" dirty="0">
                          <a:solidFill>
                            <a:srgbClr val="002060"/>
                          </a:solidFill>
                          <a:latin typeface="Century Gothic" panose="020B0502020202020204" pitchFamily="34" charset="0"/>
                        </a:rPr>
                        <a:t>he</a:t>
                      </a:r>
                    </a:p>
                    <a:p>
                      <a:pPr algn="ct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like</a:t>
                      </a:r>
                    </a:p>
                    <a:p>
                      <a:pPr algn="ctr"/>
                      <a:r>
                        <a:rPr lang="en-GB" sz="2400" b="0" dirty="0">
                          <a:solidFill>
                            <a:srgbClr val="002060"/>
                          </a:solidFill>
                          <a:latin typeface="Century Gothic" panose="020B0502020202020204" pitchFamily="34" charset="0"/>
                        </a:rPr>
                        <a:t>likes</a:t>
                      </a:r>
                    </a:p>
                    <a:p>
                      <a:pPr algn="ctr"/>
                      <a:r>
                        <a:rPr lang="en-GB" sz="2400" b="0" dirty="0">
                          <a:solidFill>
                            <a:srgbClr val="002060"/>
                          </a:solidFill>
                          <a:latin typeface="Century Gothic" panose="020B0502020202020204" pitchFamily="34" charset="0"/>
                        </a:rPr>
                        <a:t>hate</a:t>
                      </a:r>
                    </a:p>
                    <a:p>
                      <a:pPr algn="ctr"/>
                      <a:r>
                        <a:rPr lang="en-GB" sz="2400" b="0" dirty="0">
                          <a:solidFill>
                            <a:srgbClr val="002060"/>
                          </a:solidFill>
                          <a:latin typeface="Century Gothic" panose="020B0502020202020204" pitchFamily="34" charset="0"/>
                        </a:rPr>
                        <a:t>hates</a:t>
                      </a:r>
                    </a:p>
                    <a:p>
                      <a:pPr algn="ctr"/>
                      <a:r>
                        <a:rPr lang="en-GB" sz="2400" b="0" dirty="0">
                          <a:solidFill>
                            <a:srgbClr val="002060"/>
                          </a:solidFill>
                          <a:latin typeface="Century Gothic" panose="020B0502020202020204" pitchFamily="34" charset="0"/>
                        </a:rPr>
                        <a:t>prefer</a:t>
                      </a:r>
                    </a:p>
                    <a:p>
                      <a:pPr algn="ctr"/>
                      <a:r>
                        <a:rPr lang="en-GB" sz="2400" b="0" dirty="0">
                          <a:solidFill>
                            <a:srgbClr val="002060"/>
                          </a:solidFill>
                          <a:latin typeface="Century Gothic" panose="020B0502020202020204" pitchFamily="34" charset="0"/>
                        </a:rPr>
                        <a:t>prefers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working</a:t>
                      </a:r>
                    </a:p>
                    <a:p>
                      <a:pPr algn="ctr"/>
                      <a:r>
                        <a:rPr lang="en-GB" sz="2400" b="0" dirty="0">
                          <a:solidFill>
                            <a:srgbClr val="002060"/>
                          </a:solidFill>
                          <a:latin typeface="Century Gothic" panose="020B0502020202020204" pitchFamily="34" charset="0"/>
                        </a:rPr>
                        <a:t>being</a:t>
                      </a:r>
                    </a:p>
                    <a:p>
                      <a:pPr algn="ctr"/>
                      <a:r>
                        <a:rPr lang="en-GB" sz="2400" b="0" dirty="0">
                          <a:solidFill>
                            <a:srgbClr val="002060"/>
                          </a:solidFill>
                          <a:latin typeface="Century Gothic" panose="020B0502020202020204" pitchFamily="34" charset="0"/>
                        </a:rPr>
                        <a:t>playing</a:t>
                      </a:r>
                    </a:p>
                    <a:p>
                      <a:pPr algn="ctr"/>
                      <a:r>
                        <a:rPr lang="en-GB" sz="2400" b="0" dirty="0">
                          <a:solidFill>
                            <a:srgbClr val="002060"/>
                          </a:solidFill>
                          <a:latin typeface="Century Gothic" panose="020B0502020202020204" pitchFamily="34" charset="0"/>
                        </a:rPr>
                        <a:t>wearing</a:t>
                      </a:r>
                    </a:p>
                    <a:p>
                      <a:pPr algn="ctr"/>
                      <a:r>
                        <a:rPr lang="en-GB" sz="2400" b="0" dirty="0">
                          <a:solidFill>
                            <a:srgbClr val="002060"/>
                          </a:solidFill>
                          <a:latin typeface="Century Gothic" panose="020B0502020202020204" pitchFamily="34" charset="0"/>
                        </a:rPr>
                        <a:t>watching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in silence</a:t>
                      </a:r>
                    </a:p>
                    <a:p>
                      <a:pPr algn="ctr"/>
                      <a:r>
                        <a:rPr lang="en-GB" sz="2400" b="0" dirty="0">
                          <a:solidFill>
                            <a:srgbClr val="002060"/>
                          </a:solidFill>
                          <a:latin typeface="Century Gothic" panose="020B0502020202020204" pitchFamily="34" charset="0"/>
                        </a:rPr>
                        <a:t>late</a:t>
                      </a:r>
                    </a:p>
                    <a:p>
                      <a:pPr algn="ctr"/>
                      <a:r>
                        <a:rPr lang="en-GB" sz="2400" b="0" dirty="0">
                          <a:solidFill>
                            <a:srgbClr val="002060"/>
                          </a:solidFill>
                          <a:latin typeface="Century Gothic" panose="020B0502020202020204" pitchFamily="34" charset="0"/>
                        </a:rPr>
                        <a:t>with (some) friends</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(some) oranges</a:t>
                      </a:r>
                    </a:p>
                    <a:p>
                      <a:pPr algn="ctr"/>
                      <a:r>
                        <a:rPr lang="en-GB" sz="2400" b="0" dirty="0">
                          <a:solidFill>
                            <a:srgbClr val="002060"/>
                          </a:solidFill>
                          <a:latin typeface="Century Gothic" panose="020B0502020202020204" pitchFamily="34" charset="0"/>
                        </a:rPr>
                        <a:t>a uniform</a:t>
                      </a:r>
                    </a:p>
                    <a:p>
                      <a:pPr algn="ctr"/>
                      <a:r>
                        <a:rPr lang="en-GB" sz="2400" b="0" dirty="0">
                          <a:solidFill>
                            <a:srgbClr val="002060"/>
                          </a:solidFill>
                          <a:latin typeface="Century Gothic" panose="020B0502020202020204" pitchFamily="34" charset="0"/>
                        </a:rPr>
                        <a:t>(some) films</a:t>
                      </a:r>
                    </a:p>
                    <a:p>
                      <a:pPr algn="ctr"/>
                      <a:r>
                        <a:rPr lang="en-GB" sz="2400" b="0" dirty="0">
                          <a:solidFill>
                            <a:srgbClr val="002060"/>
                          </a:solidFill>
                          <a:latin typeface="Century Gothic" panose="020B0502020202020204" pitchFamily="34" charset="0"/>
                        </a:rPr>
                        <a:t>in/at school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129609" y="744081"/>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5 phrases in French.  Read them to you partner, who will translate them into English.  Can you do them all in 45 seconds?</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F2F9FCF0-466B-408E-B1B1-092CD23D06D7}"/>
              </a:ext>
            </a:extLst>
          </p:cNvPr>
          <p:cNvSpPr/>
          <p:nvPr/>
        </p:nvSpPr>
        <p:spPr>
          <a:xfrm>
            <a:off x="7147238" y="5164203"/>
            <a:ext cx="3685983" cy="1474746"/>
          </a:xfrm>
          <a:prstGeom prst="wedgeRoundRectCallout">
            <a:avLst>
              <a:gd name="adj1" fmla="val -29025"/>
              <a:gd name="adj2" fmla="val -970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In French we always need an article. After the 2</a:t>
            </a:r>
            <a:r>
              <a:rPr lang="en-GB" sz="2000" baseline="30000" dirty="0">
                <a:solidFill>
                  <a:srgbClr val="002060"/>
                </a:solidFill>
                <a:latin typeface="Century Gothic" panose="020F0302020204030204"/>
              </a:rPr>
              <a:t>nd</a:t>
            </a:r>
            <a:r>
              <a:rPr lang="en-GB" sz="2000" dirty="0">
                <a:solidFill>
                  <a:srgbClr val="002060"/>
                </a:solidFill>
                <a:latin typeface="Century Gothic" panose="020F0302020204030204"/>
              </a:rPr>
              <a:t> verb, with plural nouns, use ‘des’.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Title 2">
            <a:extLst>
              <a:ext uri="{FF2B5EF4-FFF2-40B4-BE49-F238E27FC236}">
                <a16:creationId xmlns:a16="http://schemas.microsoft.com/office/drawing/2014/main" id="{DDE5D26A-9698-4725-B5DE-2C7F13E9AA3D}"/>
              </a:ext>
            </a:extLst>
          </p:cNvPr>
          <p:cNvSpPr txBox="1">
            <a:spLocks/>
          </p:cNvSpPr>
          <p:nvPr/>
        </p:nvSpPr>
        <p:spPr>
          <a:xfrm>
            <a:off x="11238143" y="113567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31" name="Picture 30" descr="Icon&#10;&#10;Description automatically generated">
            <a:extLst>
              <a:ext uri="{FF2B5EF4-FFF2-40B4-BE49-F238E27FC236}">
                <a16:creationId xmlns:a16="http://schemas.microsoft.com/office/drawing/2014/main" id="{20B53A65-D2CB-48D4-A465-687745C500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19"/>
                                        </p:tgtEl>
                                        <p:attrNameLst>
                                          <p:attrName>ppt_y</p:attrName>
                                        </p:attrNameLst>
                                      </p:cBhvr>
                                      <p:tavLst>
                                        <p:tav tm="0">
                                          <p:val>
                                            <p:strVal val="#ppt_y"/>
                                          </p:val>
                                        </p:tav>
                                        <p:tav tm="100000">
                                          <p:val>
                                            <p:strVal val="#ppt_y+#ppt_h*1.125000"/>
                                          </p:val>
                                        </p:tav>
                                      </p:tavLst>
                                    </p:anim>
                                    <p:animEffect transition="out" filter="wipe(down)">
                                      <p:cBhvr>
                                        <p:cTn id="12" dur="45000"/>
                                        <p:tgtEl>
                                          <p:spTgt spid="19"/>
                                        </p:tgtEl>
                                      </p:cBhvr>
                                    </p:animEffect>
                                    <p:set>
                                      <p:cBhvr>
                                        <p:cTn id="13" dur="1" fill="hold">
                                          <p:stCondLst>
                                            <p:cond delay="44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2472" y="-61702"/>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75638371"/>
              </p:ext>
            </p:extLst>
          </p:nvPr>
        </p:nvGraphicFramePr>
        <p:xfrm>
          <a:off x="1019555" y="1757688"/>
          <a:ext cx="8758667" cy="3093909"/>
        </p:xfrm>
        <a:graphic>
          <a:graphicData uri="http://schemas.openxmlformats.org/drawingml/2006/table">
            <a:tbl>
              <a:tblPr firstRow="1" bandRow="1">
                <a:tableStyleId>{5940675A-B579-460E-94D1-54222C63F5DA}</a:tableStyleId>
              </a:tblPr>
              <a:tblGrid>
                <a:gridCol w="1232280">
                  <a:extLst>
                    <a:ext uri="{9D8B030D-6E8A-4147-A177-3AD203B41FA5}">
                      <a16:colId xmlns:a16="http://schemas.microsoft.com/office/drawing/2014/main" val="4108464527"/>
                    </a:ext>
                  </a:extLst>
                </a:gridCol>
                <a:gridCol w="2272039">
                  <a:extLst>
                    <a:ext uri="{9D8B030D-6E8A-4147-A177-3AD203B41FA5}">
                      <a16:colId xmlns:a16="http://schemas.microsoft.com/office/drawing/2014/main" val="2605482868"/>
                    </a:ext>
                  </a:extLst>
                </a:gridCol>
                <a:gridCol w="2277979">
                  <a:extLst>
                    <a:ext uri="{9D8B030D-6E8A-4147-A177-3AD203B41FA5}">
                      <a16:colId xmlns:a16="http://schemas.microsoft.com/office/drawing/2014/main" val="3998369992"/>
                    </a:ext>
                  </a:extLst>
                </a:gridCol>
                <a:gridCol w="2976369">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aime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aimes</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déteste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détestes</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préfère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préfères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travailler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être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jouer</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porter</a:t>
                      </a:r>
                    </a:p>
                    <a:p>
                      <a:pPr algn="ctr"/>
                      <a:r>
                        <a:rPr lang="en-GB" sz="2400" b="0" dirty="0" err="1">
                          <a:solidFill>
                            <a:srgbClr val="002060"/>
                          </a:solidFill>
                          <a:latin typeface="Century Gothic" panose="020B0502020202020204" pitchFamily="34" charset="0"/>
                        </a:rPr>
                        <a:t>regarder</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uniforme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retard</a:t>
                      </a:r>
                    </a:p>
                    <a:p>
                      <a:pPr algn="ct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silence </a:t>
                      </a:r>
                    </a:p>
                    <a:p>
                      <a:pPr algn="ctr"/>
                      <a:r>
                        <a:rPr lang="en-GB" sz="2400" b="0" dirty="0">
                          <a:solidFill>
                            <a:srgbClr val="002060"/>
                          </a:solidFill>
                          <a:latin typeface="Century Gothic" panose="020B0502020202020204" pitchFamily="34" charset="0"/>
                        </a:rPr>
                        <a:t>à </a:t>
                      </a:r>
                      <a:r>
                        <a:rPr lang="en-GB" sz="2400" b="0" dirty="0" err="1">
                          <a:solidFill>
                            <a:srgbClr val="002060"/>
                          </a:solidFill>
                          <a:latin typeface="Century Gothic" panose="020B0502020202020204" pitchFamily="34" charset="0"/>
                        </a:rPr>
                        <a:t>l’école</a:t>
                      </a:r>
                      <a:r>
                        <a:rPr lang="en-GB" sz="2400" b="0" dirty="0">
                          <a:solidFill>
                            <a:srgbClr val="002060"/>
                          </a:solidFill>
                          <a:latin typeface="Century Gothic" panose="020B0502020202020204" pitchFamily="34" charset="0"/>
                        </a:rPr>
                        <a:t> </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avec des </a:t>
                      </a:r>
                      <a:r>
                        <a:rPr lang="en-GB" sz="2400" b="0" dirty="0" err="1">
                          <a:solidFill>
                            <a:srgbClr val="002060"/>
                          </a:solidFill>
                          <a:latin typeface="Century Gothic" panose="020B0502020202020204" pitchFamily="34" charset="0"/>
                        </a:rPr>
                        <a:t>amis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des oranges</a:t>
                      </a:r>
                    </a:p>
                    <a:p>
                      <a:pPr algn="ctr"/>
                      <a:r>
                        <a:rPr lang="en-GB" sz="2400" b="0" dirty="0">
                          <a:solidFill>
                            <a:srgbClr val="002060"/>
                          </a:solidFill>
                          <a:latin typeface="Century Gothic" panose="020B0502020202020204" pitchFamily="34" charset="0"/>
                        </a:rPr>
                        <a:t>des films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129609" y="744081"/>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5 phrases in French.  Read them to you partner, who will translate them into English.  Can you do them all in 45 seconds?</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6165FC9E-DAAD-40B8-B8B3-42FEA56D4023}"/>
              </a:ext>
            </a:extLst>
          </p:cNvPr>
          <p:cNvSpPr/>
          <p:nvPr/>
        </p:nvSpPr>
        <p:spPr>
          <a:xfrm>
            <a:off x="7147238" y="5164203"/>
            <a:ext cx="3685983" cy="1474746"/>
          </a:xfrm>
          <a:prstGeom prst="wedgeRoundRectCallout">
            <a:avLst>
              <a:gd name="adj1" fmla="val -28590"/>
              <a:gd name="adj2" fmla="val -883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In French we always need an article. After the 2</a:t>
            </a:r>
            <a:r>
              <a:rPr lang="en-GB" sz="2000" baseline="30000" dirty="0">
                <a:solidFill>
                  <a:srgbClr val="002060"/>
                </a:solidFill>
                <a:latin typeface="Century Gothic" panose="020F0302020204030204"/>
              </a:rPr>
              <a:t>nd</a:t>
            </a:r>
            <a:r>
              <a:rPr lang="en-GB" sz="2000" dirty="0">
                <a:solidFill>
                  <a:srgbClr val="002060"/>
                </a:solidFill>
                <a:latin typeface="Century Gothic" panose="020F0302020204030204"/>
              </a:rPr>
              <a:t> verb, with plural nouns, we use ‘des’.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7083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19"/>
                                        </p:tgtEl>
                                        <p:attrNameLst>
                                          <p:attrName>ppt_y</p:attrName>
                                        </p:attrNameLst>
                                      </p:cBhvr>
                                      <p:tavLst>
                                        <p:tav tm="0">
                                          <p:val>
                                            <p:strVal val="#ppt_y"/>
                                          </p:val>
                                        </p:tav>
                                        <p:tav tm="100000">
                                          <p:val>
                                            <p:strVal val="#ppt_y+#ppt_h*1.125000"/>
                                          </p:val>
                                        </p:tav>
                                      </p:tavLst>
                                    </p:anim>
                                    <p:animEffect transition="out" filter="wipe(down)">
                                      <p:cBhvr>
                                        <p:cTn id="12" dur="45000"/>
                                        <p:tgtEl>
                                          <p:spTgt spid="19"/>
                                        </p:tgtEl>
                                      </p:cBhvr>
                                    </p:animEffect>
                                    <p:set>
                                      <p:cBhvr>
                                        <p:cTn id="13" dur="1" fill="hold">
                                          <p:stCondLst>
                                            <p:cond delay="44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21908" y="97469"/>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753375561"/>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douze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sept</a:t>
                      </a:r>
                    </a:p>
                  </a:txBody>
                  <a:tcPr/>
                </a:tc>
                <a:tc>
                  <a:txBody>
                    <a:bodyPr/>
                    <a:lstStyle/>
                    <a:p>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trois</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l’homme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cousin</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cousine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femme</a:t>
                      </a:r>
                    </a:p>
                  </a:txBody>
                  <a:tcPr/>
                </a:tc>
                <a:tc>
                  <a:txBody>
                    <a:bodyPr/>
                    <a:lstStyle/>
                    <a:p>
                      <a:r>
                        <a:rPr lang="en-GB" sz="2400" b="1" dirty="0">
                          <a:solidFill>
                            <a:srgbClr val="92D050"/>
                          </a:solidFill>
                          <a:latin typeface="Century Gothic" panose="020B0502020202020204" pitchFamily="34" charset="0"/>
                        </a:rPr>
                        <a:t>bleu</a:t>
                      </a:r>
                    </a:p>
                  </a:txBody>
                  <a:tcPr/>
                </a:tc>
                <a:tc>
                  <a:txBody>
                    <a:bodyPr/>
                    <a:lstStyle/>
                    <a:p>
                      <a:r>
                        <a:rPr lang="en-GB" sz="2400" b="1" dirty="0">
                          <a:solidFill>
                            <a:srgbClr val="92D050"/>
                          </a:solidFill>
                          <a:latin typeface="Century Gothic" panose="020B0502020202020204" pitchFamily="34" charset="0"/>
                        </a:rPr>
                        <a:t>rouge</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merci</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pomme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s’il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vous</a:t>
                      </a:r>
                      <a:r>
                        <a:rPr lang="en-GB" sz="2400" b="1" dirty="0">
                          <a:solidFill>
                            <a:srgbClr val="FF3399"/>
                          </a:solidFill>
                          <a:latin typeface="Century Gothic" panose="020B0502020202020204" pitchFamily="34" charset="0"/>
                        </a:rPr>
                        <a:t> plait</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les</a:t>
                      </a:r>
                    </a:p>
                  </a:txBody>
                  <a:tcPr/>
                </a:tc>
                <a:tc>
                  <a:txBody>
                    <a:bodyPr/>
                    <a:lstStyle/>
                    <a:p>
                      <a:r>
                        <a:rPr lang="en-GB" sz="2400" b="1" dirty="0">
                          <a:solidFill>
                            <a:srgbClr val="FF3399"/>
                          </a:solidFill>
                          <a:latin typeface="Century Gothic" panose="020B0502020202020204" pitchFamily="34" charset="0"/>
                        </a:rPr>
                        <a:t>Il y a </a:t>
                      </a:r>
                    </a:p>
                  </a:txBody>
                  <a:tcPr/>
                </a:tc>
                <a:tc>
                  <a:txBody>
                    <a:bodyPr/>
                    <a:lstStyle/>
                    <a:p>
                      <a:r>
                        <a:rPr lang="en-GB" sz="2400" b="1" dirty="0" err="1">
                          <a:solidFill>
                            <a:srgbClr val="FF3399"/>
                          </a:solidFill>
                          <a:latin typeface="Century Gothic" panose="020B0502020202020204" pitchFamily="34" charset="0"/>
                        </a:rPr>
                        <a:t>s’il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te</a:t>
                      </a:r>
                      <a:r>
                        <a:rPr lang="en-GB" sz="2400" b="1" dirty="0">
                          <a:solidFill>
                            <a:srgbClr val="FF3399"/>
                          </a:solidFill>
                          <a:latin typeface="Century Gothic" panose="020B0502020202020204" pitchFamily="34" charset="0"/>
                        </a:rPr>
                        <a:t> plait</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 /</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please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(informal)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thank you</a:t>
            </a: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apple </a:t>
            </a: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please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(formal)</a:t>
            </a: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woman</a:t>
            </a: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blue</a:t>
            </a: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man</a:t>
            </a: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cousin (m)</a:t>
            </a: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cousin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7</a:t>
            </a: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9</a:t>
            </a: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8</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12</a:t>
            </a: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a:t>
            </a: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21908" y="97469"/>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4202126058"/>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3</a:t>
                      </a:r>
                    </a:p>
                  </a:txBody>
                  <a:tcPr/>
                </a:tc>
                <a:tc>
                  <a:txBody>
                    <a:bodyPr/>
                    <a:lstStyle/>
                    <a:p>
                      <a:r>
                        <a:rPr lang="en-GB" sz="2400" b="1" dirty="0">
                          <a:solidFill>
                            <a:srgbClr val="00B0F0"/>
                          </a:solidFill>
                          <a:latin typeface="Century Gothic" panose="020B0502020202020204" pitchFamily="34" charset="0"/>
                        </a:rPr>
                        <a:t>9</a:t>
                      </a:r>
                    </a:p>
                  </a:txBody>
                  <a:tcPr/>
                </a:tc>
                <a:tc>
                  <a:txBody>
                    <a:bodyPr/>
                    <a:lstStyle/>
                    <a:p>
                      <a:r>
                        <a:rPr lang="en-GB" sz="2400" b="1" dirty="0">
                          <a:solidFill>
                            <a:srgbClr val="00B0F0"/>
                          </a:solidFill>
                          <a:latin typeface="Century Gothic" panose="020B0502020202020204" pitchFamily="34" charset="0"/>
                        </a:rPr>
                        <a:t>7</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8</a:t>
                      </a:r>
                    </a:p>
                  </a:txBody>
                  <a:tcPr/>
                </a:tc>
                <a:tc>
                  <a:txBody>
                    <a:bodyPr/>
                    <a:lstStyle/>
                    <a:p>
                      <a:r>
                        <a:rPr lang="en-GB" sz="2400" b="1" dirty="0">
                          <a:solidFill>
                            <a:srgbClr val="00B0F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man</a:t>
                      </a:r>
                    </a:p>
                  </a:txBody>
                  <a:tcPr/>
                </a:tc>
                <a:tc>
                  <a:txBody>
                    <a:bodyPr/>
                    <a:lstStyle/>
                    <a:p>
                      <a:r>
                        <a:rPr lang="en-GB" sz="2400" b="1" dirty="0">
                          <a:solidFill>
                            <a:srgbClr val="92D050"/>
                          </a:solidFill>
                          <a:latin typeface="Century Gothic" panose="020B0502020202020204" pitchFamily="34" charset="0"/>
                        </a:rPr>
                        <a:t>blue</a:t>
                      </a:r>
                    </a:p>
                  </a:txBody>
                  <a:tcPr/>
                </a:tc>
                <a:tc>
                  <a:txBody>
                    <a:bodyPr/>
                    <a:lstStyle/>
                    <a:p>
                      <a:r>
                        <a:rPr lang="en-GB" sz="2400" b="1" dirty="0">
                          <a:solidFill>
                            <a:srgbClr val="92D050"/>
                          </a:solidFill>
                          <a:latin typeface="Century Gothic" panose="020B0502020202020204" pitchFamily="34" charset="0"/>
                        </a:rPr>
                        <a:t>red</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cousin (m)</a:t>
                      </a:r>
                    </a:p>
                  </a:txBody>
                  <a:tcPr/>
                </a:tc>
                <a:tc>
                  <a:txBody>
                    <a:bodyPr/>
                    <a:lstStyle/>
                    <a:p>
                      <a:r>
                        <a:rPr lang="en-GB" sz="2400" b="1" dirty="0">
                          <a:solidFill>
                            <a:srgbClr val="92D050"/>
                          </a:solidFill>
                          <a:latin typeface="Century Gothic" panose="020B0502020202020204" pitchFamily="34" charset="0"/>
                        </a:rPr>
                        <a:t>the cousin (f)</a:t>
                      </a:r>
                    </a:p>
                  </a:txBody>
                  <a:tcPr/>
                </a:tc>
                <a:tc>
                  <a:txBody>
                    <a:bodyPr/>
                    <a:lstStyle/>
                    <a:p>
                      <a:r>
                        <a:rPr lang="en-GB" sz="2400" b="1" dirty="0">
                          <a:solidFill>
                            <a:srgbClr val="92D050"/>
                          </a:solidFill>
                          <a:latin typeface="Century Gothic" panose="020B0502020202020204" pitchFamily="34" charset="0"/>
                        </a:rPr>
                        <a:t>(the) woman</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000" b="1" dirty="0">
                          <a:solidFill>
                            <a:srgbClr val="FF3399"/>
                          </a:solidFill>
                          <a:latin typeface="Century Gothic" panose="020B0502020202020204" pitchFamily="34" charset="0"/>
                        </a:rPr>
                        <a:t>please (informal)</a:t>
                      </a:r>
                    </a:p>
                  </a:txBody>
                  <a:tcPr/>
                </a:tc>
                <a:tc>
                  <a:txBody>
                    <a:bodyPr/>
                    <a:lstStyle/>
                    <a:p>
                      <a:r>
                        <a:rPr lang="en-GB" sz="2400" b="1" dirty="0">
                          <a:solidFill>
                            <a:srgbClr val="FF3399"/>
                          </a:solidFill>
                          <a:latin typeface="Century Gothic" panose="020B0502020202020204" pitchFamily="34" charset="0"/>
                        </a:rPr>
                        <a:t>please (formal)</a:t>
                      </a:r>
                    </a:p>
                  </a:txBody>
                  <a:tcPr/>
                </a:tc>
                <a:tc>
                  <a:txBody>
                    <a:bodyPr/>
                    <a:lstStyle/>
                    <a:p>
                      <a:r>
                        <a:rPr lang="en-GB" sz="2400" b="1" dirty="0">
                          <a:solidFill>
                            <a:srgbClr val="FF3399"/>
                          </a:solidFill>
                          <a:latin typeface="Century Gothic" panose="020B0502020202020204" pitchFamily="34" charset="0"/>
                        </a:rPr>
                        <a:t>there is/are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a:t>
                      </a:r>
                      <a:r>
                        <a:rPr lang="en-GB" sz="2400" b="1" dirty="0" err="1">
                          <a:solidFill>
                            <a:srgbClr val="FF3399"/>
                          </a:solidFill>
                          <a:latin typeface="Century Gothic" panose="020B0502020202020204" pitchFamily="34" charset="0"/>
                        </a:rPr>
                        <a:t>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apple</a:t>
                      </a:r>
                    </a:p>
                  </a:txBody>
                  <a:tcPr/>
                </a:tc>
                <a:tc>
                  <a:txBody>
                    <a:bodyPr/>
                    <a:lstStyle/>
                    <a:p>
                      <a:r>
                        <a:rPr lang="en-GB" sz="2400" b="1" dirty="0">
                          <a:solidFill>
                            <a:srgbClr val="FF3399"/>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merci</a:t>
            </a: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plait</a:t>
            </a: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plait</a:t>
            </a: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y a</a:t>
            </a: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femme</a:t>
            </a: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l’homme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bleu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rouge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quatre</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trois</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733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663055" y="1524644"/>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31838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526BFDF8-6083-4A92-B72F-73F63F0ABE59}"/>
              </a:ext>
            </a:extLst>
          </p:cNvPr>
          <p:cNvGraphicFramePr>
            <a:graphicFrameLocks noGrp="1"/>
          </p:cNvGraphicFramePr>
          <p:nvPr>
            <p:extLst>
              <p:ext uri="{D42A27DB-BD31-4B8C-83A1-F6EECF244321}">
                <p14:modId xmlns:p14="http://schemas.microsoft.com/office/powerpoint/2010/main" val="153007808"/>
              </p:ext>
            </p:extLst>
          </p:nvPr>
        </p:nvGraphicFramePr>
        <p:xfrm>
          <a:off x="484912" y="688950"/>
          <a:ext cx="10132654" cy="5608080"/>
        </p:xfrm>
        <a:graphic>
          <a:graphicData uri="http://schemas.openxmlformats.org/drawingml/2006/table">
            <a:tbl>
              <a:tblPr firstRow="1" bandRow="1"/>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quatre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sept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trois</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l’homme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le cousin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cousine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femme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bleu</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rouge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merci</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pomme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s’il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vous</a:t>
                      </a:r>
                      <a:r>
                        <a:rPr lang="en-GB" sz="2400" b="1" dirty="0">
                          <a:solidFill>
                            <a:srgbClr val="002060"/>
                          </a:solidFill>
                          <a:latin typeface="Century Gothic" panose="020B0502020202020204" pitchFamily="34" charset="0"/>
                        </a:rPr>
                        <a:t> plait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les</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Il y a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s’il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te</a:t>
                      </a:r>
                      <a:r>
                        <a:rPr lang="en-GB" sz="2400" b="1" dirty="0">
                          <a:solidFill>
                            <a:srgbClr val="002060"/>
                          </a:solidFill>
                          <a:latin typeface="Century Gothic" panose="020B0502020202020204" pitchFamily="34" charset="0"/>
                        </a:rPr>
                        <a:t> plait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507ECF3-A308-4B09-B036-4C6F58B4149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70CF5FC-DEB9-41BD-BB20-86DD773B6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10BD5040-8FD8-4239-B521-76BED64DCCE5}"/>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76D27C41-D936-4376-89B3-2EC4314DB73A}"/>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2" name="TextBox 21">
            <a:extLst>
              <a:ext uri="{FF2B5EF4-FFF2-40B4-BE49-F238E27FC236}">
                <a16:creationId xmlns:a16="http://schemas.microsoft.com/office/drawing/2014/main" id="{A3FC7B6F-D997-4F3E-B6FF-DFC3399BC73A}"/>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3" name="TextBox 22">
            <a:extLst>
              <a:ext uri="{FF2B5EF4-FFF2-40B4-BE49-F238E27FC236}">
                <a16:creationId xmlns:a16="http://schemas.microsoft.com/office/drawing/2014/main" id="{DF509434-3074-4285-9EED-A029E8F96208}"/>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0C8AA885-3293-4521-B7AE-2906C3432184}"/>
              </a:ext>
            </a:extLst>
          </p:cNvPr>
          <p:cNvGraphicFramePr>
            <a:graphicFrameLocks noGrp="1"/>
          </p:cNvGraphicFramePr>
          <p:nvPr>
            <p:extLst>
              <p:ext uri="{D42A27DB-BD31-4B8C-83A1-F6EECF244321}">
                <p14:modId xmlns:p14="http://schemas.microsoft.com/office/powerpoint/2010/main" val="668285700"/>
              </p:ext>
            </p:extLst>
          </p:nvPr>
        </p:nvGraphicFramePr>
        <p:xfrm>
          <a:off x="484912" y="688950"/>
          <a:ext cx="10132654" cy="5608080"/>
        </p:xfrm>
        <a:graphic>
          <a:graphicData uri="http://schemas.openxmlformats.org/drawingml/2006/table">
            <a:tbl>
              <a:tblPr firstRow="1" bandRow="1"/>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3</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9</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7</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12</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8</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4</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man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blue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red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cousin (m)</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cousin (f)</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woman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000" b="1" dirty="0">
                          <a:solidFill>
                            <a:srgbClr val="002060"/>
                          </a:solidFill>
                          <a:latin typeface="Century Gothic" panose="020B0502020202020204" pitchFamily="34" charset="0"/>
                        </a:rPr>
                        <a:t>please (informal)</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please (formal)</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there is/are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(m/</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apple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thank you</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4" name="Picture 23">
            <a:extLst>
              <a:ext uri="{FF2B5EF4-FFF2-40B4-BE49-F238E27FC236}">
                <a16:creationId xmlns:a16="http://schemas.microsoft.com/office/drawing/2014/main" id="{7719860E-A21B-4514-BE2F-380CD1DAA28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500C73D2-837C-4BB4-B199-3CC51895E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6" name="Picture 25">
            <a:extLst>
              <a:ext uri="{FF2B5EF4-FFF2-40B4-BE49-F238E27FC236}">
                <a16:creationId xmlns:a16="http://schemas.microsoft.com/office/drawing/2014/main" id="{4E811C57-B7E7-4A62-9768-1D13B3FC260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7" name="TextBox 26">
            <a:extLst>
              <a:ext uri="{FF2B5EF4-FFF2-40B4-BE49-F238E27FC236}">
                <a16:creationId xmlns:a16="http://schemas.microsoft.com/office/drawing/2014/main" id="{E8B2681C-7928-46C2-B9A0-6265D0F1ED53}"/>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8" name="TextBox 27">
            <a:extLst>
              <a:ext uri="{FF2B5EF4-FFF2-40B4-BE49-F238E27FC236}">
                <a16:creationId xmlns:a16="http://schemas.microsoft.com/office/drawing/2014/main" id="{BEB2BD34-FDA8-4EAB-9ED3-A34513DFAFEB}"/>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59AF59A3-F6B4-4467-A1EE-04A635132E00}"/>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27152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560629" y="126029"/>
            <a:ext cx="77616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Rectangle 26">
            <a:extLst>
              <a:ext uri="{FF2B5EF4-FFF2-40B4-BE49-F238E27FC236}">
                <a16:creationId xmlns:a16="http://schemas.microsoft.com/office/drawing/2014/main" id="{5D19FF8C-BF6B-424C-8D72-E24A8565D5D4}"/>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8" name="Rectangle 27">
            <a:extLst>
              <a:ext uri="{FF2B5EF4-FFF2-40B4-BE49-F238E27FC236}">
                <a16:creationId xmlns:a16="http://schemas.microsoft.com/office/drawing/2014/main" id="{66F28DAD-7673-4D09-8D15-CFC9FD130932}"/>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9" name="Rectangle 28">
            <a:extLst>
              <a:ext uri="{FF2B5EF4-FFF2-40B4-BE49-F238E27FC236}">
                <a16:creationId xmlns:a16="http://schemas.microsoft.com/office/drawing/2014/main" id="{D5B464BC-5E5F-422C-80BA-8DFE96341FBF}"/>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0" name="TextBox 29">
            <a:extLst>
              <a:ext uri="{FF2B5EF4-FFF2-40B4-BE49-F238E27FC236}">
                <a16:creationId xmlns:a16="http://schemas.microsoft.com/office/drawing/2014/main" id="{A174C5FE-16B0-4224-B21B-92B50E049550}"/>
              </a:ext>
            </a:extLst>
          </p:cNvPr>
          <p:cNvSpPr txBox="1"/>
          <p:nvPr/>
        </p:nvSpPr>
        <p:spPr>
          <a:xfrm>
            <a:off x="123018" y="2930474"/>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aphaël</a:t>
            </a:r>
          </a:p>
        </p:txBody>
      </p:sp>
      <p:sp>
        <p:nvSpPr>
          <p:cNvPr id="31" name="TextBox 30">
            <a:extLst>
              <a:ext uri="{FF2B5EF4-FFF2-40B4-BE49-F238E27FC236}">
                <a16:creationId xmlns:a16="http://schemas.microsoft.com/office/drawing/2014/main" id="{FAB658C0-C34F-402D-90A9-6E4144789D6B}"/>
              </a:ext>
            </a:extLst>
          </p:cNvPr>
          <p:cNvSpPr txBox="1"/>
          <p:nvPr/>
        </p:nvSpPr>
        <p:spPr>
          <a:xfrm>
            <a:off x="8503745" y="2940704"/>
            <a:ext cx="1859173"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ine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2" name="TextBox 31">
            <a:extLst>
              <a:ext uri="{FF2B5EF4-FFF2-40B4-BE49-F238E27FC236}">
                <a16:creationId xmlns:a16="http://schemas.microsoft.com/office/drawing/2014/main" id="{ACCE176D-41F5-47D2-8B4B-EE4F73752E56}"/>
              </a:ext>
            </a:extLst>
          </p:cNvPr>
          <p:cNvSpPr txBox="1"/>
          <p:nvPr/>
        </p:nvSpPr>
        <p:spPr>
          <a:xfrm>
            <a:off x="2066208" y="2930474"/>
            <a:ext cx="2034490"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Mau</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ice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3" name="TextBox 32">
            <a:extLst>
              <a:ext uri="{FF2B5EF4-FFF2-40B4-BE49-F238E27FC236}">
                <a16:creationId xmlns:a16="http://schemas.microsoft.com/office/drawing/2014/main" id="{0580FC8F-8B5B-4391-B7D0-E837E2C5DA30}"/>
              </a:ext>
            </a:extLst>
          </p:cNvPr>
          <p:cNvSpPr txBox="1"/>
          <p:nvPr/>
        </p:nvSpPr>
        <p:spPr>
          <a:xfrm>
            <a:off x="4423815" y="2930474"/>
            <a:ext cx="180911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ose</a:t>
            </a:r>
          </a:p>
        </p:txBody>
      </p:sp>
      <p:sp>
        <p:nvSpPr>
          <p:cNvPr id="34" name="TextBox 33">
            <a:extLst>
              <a:ext uri="{FF2B5EF4-FFF2-40B4-BE49-F238E27FC236}">
                <a16:creationId xmlns:a16="http://schemas.microsoft.com/office/drawing/2014/main" id="{72C9280C-4A88-4E41-9818-64B3B9879974}"/>
              </a:ext>
            </a:extLst>
          </p:cNvPr>
          <p:cNvSpPr txBox="1"/>
          <p:nvPr/>
        </p:nvSpPr>
        <p:spPr>
          <a:xfrm>
            <a:off x="10529538" y="2917244"/>
            <a:ext cx="162070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Amb</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35" name="TextBox 34">
            <a:extLst>
              <a:ext uri="{FF2B5EF4-FFF2-40B4-BE49-F238E27FC236}">
                <a16:creationId xmlns:a16="http://schemas.microsoft.com/office/drawing/2014/main" id="{286DFEE6-2F98-474A-9CD5-B0393D18AB9F}"/>
              </a:ext>
            </a:extLst>
          </p:cNvPr>
          <p:cNvSpPr txBox="1"/>
          <p:nvPr/>
        </p:nvSpPr>
        <p:spPr>
          <a:xfrm>
            <a:off x="6173531" y="2930474"/>
            <a:ext cx="2117312"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Alexand</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36" name="Rectangle 35">
            <a:extLst>
              <a:ext uri="{FF2B5EF4-FFF2-40B4-BE49-F238E27FC236}">
                <a16:creationId xmlns:a16="http://schemas.microsoft.com/office/drawing/2014/main" id="{75DC13D7-2F9B-4ADE-9BFC-953D03B23693}"/>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7" name="Rounded Rectangle 46">
            <a:extLst>
              <a:ext uri="{FF2B5EF4-FFF2-40B4-BE49-F238E27FC236}">
                <a16:creationId xmlns:a16="http://schemas.microsoft.com/office/drawing/2014/main" id="{A331B4CF-1A0A-4127-B30F-28DF1B2B1682}"/>
              </a:ext>
            </a:extLst>
          </p:cNvPr>
          <p:cNvSpPr/>
          <p:nvPr/>
        </p:nvSpPr>
        <p:spPr>
          <a:xfrm>
            <a:off x="8241964" y="3622861"/>
            <a:ext cx="3792417" cy="119924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egarde la voitu</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ouge.</a:t>
            </a:r>
          </a:p>
        </p:txBody>
      </p:sp>
      <p:sp>
        <p:nvSpPr>
          <p:cNvPr id="38" name="Rounded Rectangle 46">
            <a:extLst>
              <a:ext uri="{FF2B5EF4-FFF2-40B4-BE49-F238E27FC236}">
                <a16:creationId xmlns:a16="http://schemas.microsoft.com/office/drawing/2014/main" id="{E128E11E-2022-49A8-B868-3F3297F5276D}"/>
              </a:ext>
            </a:extLst>
          </p:cNvPr>
          <p:cNvSpPr/>
          <p:nvPr/>
        </p:nvSpPr>
        <p:spPr>
          <a:xfrm>
            <a:off x="123018"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…aime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épéter des ph</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ases en f</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ançais.</a:t>
            </a:r>
          </a:p>
        </p:txBody>
      </p:sp>
      <p:sp>
        <p:nvSpPr>
          <p:cNvPr id="39" name="Rounded Rectangle 46">
            <a:extLst>
              <a:ext uri="{FF2B5EF4-FFF2-40B4-BE49-F238E27FC236}">
                <a16:creationId xmlns:a16="http://schemas.microsoft.com/office/drawing/2014/main" id="{8C5FE7C9-6C68-464D-B32B-D50D7EAD50CE}"/>
              </a:ext>
            </a:extLst>
          </p:cNvPr>
          <p:cNvSpPr/>
          <p:nvPr/>
        </p:nvSpPr>
        <p:spPr>
          <a:xfrm>
            <a:off x="4184693"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…ado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le spo</a:t>
            </a: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 et elle est 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ès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apide.</a:t>
            </a:r>
          </a:p>
        </p:txBody>
      </p:sp>
      <p:sp>
        <p:nvSpPr>
          <p:cNvPr id="40" name="Rounded Rectangle 46">
            <a:extLst>
              <a:ext uri="{FF2B5EF4-FFF2-40B4-BE49-F238E27FC236}">
                <a16:creationId xmlns:a16="http://schemas.microsoft.com/office/drawing/2014/main" id="{144DC041-879B-469A-9829-EA86D13E5020}"/>
              </a:ext>
            </a:extLst>
          </p:cNvPr>
          <p:cNvSpPr/>
          <p:nvPr/>
        </p:nvSpPr>
        <p:spPr>
          <a:xfrm>
            <a:off x="123019"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sym typeface="Arial"/>
              </a:rPr>
              <a:t>…</a:t>
            </a:r>
            <a:r>
              <a:rPr lang="fr-FR" sz="2400" dirty="0">
                <a:solidFill>
                  <a:srgbClr val="002060"/>
                </a:solidFill>
                <a:latin typeface="Century Gothic" panose="020B0502020202020204" pitchFamily="34" charset="0"/>
                <a:cs typeface="Calibri Light" panose="020F0302020204030204" pitchFamily="34" charset="0"/>
                <a:sym typeface="Arial"/>
              </a:rPr>
              <a:t>p</a:t>
            </a:r>
            <a:r>
              <a:rPr kumimoji="0" lang="fr-FR" sz="2400" b="0"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éfè</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e</a:t>
            </a: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sym typeface="Arial"/>
              </a:rPr>
              <a:t> </a:t>
            </a:r>
            <a:r>
              <a:rPr lang="fr-FR" sz="2400" dirty="0">
                <a:solidFill>
                  <a:srgbClr val="002060"/>
                </a:solidFill>
                <a:latin typeface="Century Gothic" panose="020B0502020202020204" pitchFamily="34" charset="0"/>
                <a:cs typeface="Calibri Light" panose="020F0302020204030204" pitchFamily="34" charset="0"/>
                <a:sym typeface="Arial"/>
              </a:rPr>
              <a:t>êt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e</a:t>
            </a:r>
            <a:r>
              <a:rPr lang="fr-FR" sz="2400" kern="0" dirty="0">
                <a:solidFill>
                  <a:srgbClr val="104F75"/>
                </a:solidFill>
                <a:latin typeface="Century Gothic" panose="020B0502020202020204" pitchFamily="34" charset="0"/>
                <a:cs typeface="Calibri Light" panose="020F0302020204030204" pitchFamily="34" charset="0"/>
                <a:sym typeface="Arial"/>
              </a:rPr>
              <a:t> </a:t>
            </a:r>
            <a:r>
              <a:rPr lang="fr-FR" sz="2400" dirty="0">
                <a:solidFill>
                  <a:srgbClr val="002060"/>
                </a:solidFill>
                <a:latin typeface="Century Gothic" panose="020B0502020202020204" pitchFamily="34" charset="0"/>
                <a:cs typeface="Calibri Light" panose="020F0302020204030204" pitchFamily="34" charset="0"/>
                <a:sym typeface="Arial"/>
              </a:rPr>
              <a:t>g</a:t>
            </a:r>
            <a:r>
              <a:rPr lang="fr-FR" sz="2400" b="1" kern="0" dirty="0">
                <a:solidFill>
                  <a:srgbClr val="FF0066"/>
                </a:solidFill>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ande.</a:t>
            </a:r>
          </a:p>
        </p:txBody>
      </p:sp>
      <p:sp>
        <p:nvSpPr>
          <p:cNvPr id="41" name="Rounded Rectangle 46">
            <a:extLst>
              <a:ext uri="{FF2B5EF4-FFF2-40B4-BE49-F238E27FC236}">
                <a16:creationId xmlns:a16="http://schemas.microsoft.com/office/drawing/2014/main" id="{81A7EA58-1837-4E1F-83B4-E9EDE82C27D2}"/>
              </a:ext>
            </a:extLst>
          </p:cNvPr>
          <p:cNvSpPr/>
          <p:nvPr/>
        </p:nvSpPr>
        <p:spPr>
          <a:xfrm>
            <a:off x="8248320" y="4934379"/>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…déteste po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ter un unifo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me g</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is.</a:t>
            </a:r>
          </a:p>
        </p:txBody>
      </p:sp>
      <p:sp>
        <p:nvSpPr>
          <p:cNvPr id="42" name="Rounded Rectangle 46">
            <a:extLst>
              <a:ext uri="{FF2B5EF4-FFF2-40B4-BE49-F238E27FC236}">
                <a16:creationId xmlns:a16="http://schemas.microsoft.com/office/drawing/2014/main" id="{3FBB1A32-ECE3-415C-8F03-E9A1710078EF}"/>
              </a:ext>
            </a:extLst>
          </p:cNvPr>
          <p:cNvSpPr/>
          <p:nvPr/>
        </p:nvSpPr>
        <p:spPr>
          <a:xfrm>
            <a:off x="4184692"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…p</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épa</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un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eportage impo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tant.</a:t>
            </a:r>
          </a:p>
        </p:txBody>
      </p:sp>
      <p:sp>
        <p:nvSpPr>
          <p:cNvPr id="44" name="TextBox 43">
            <a:extLst>
              <a:ext uri="{FF2B5EF4-FFF2-40B4-BE49-F238E27FC236}">
                <a16:creationId xmlns:a16="http://schemas.microsoft.com/office/drawing/2014/main" id="{0967086D-F972-4F19-BFC8-A4B589EC42DC}"/>
              </a:ext>
            </a:extLst>
          </p:cNvPr>
          <p:cNvSpPr txBox="1"/>
          <p:nvPr/>
        </p:nvSpPr>
        <p:spPr>
          <a:xfrm>
            <a:off x="5122635" y="3566627"/>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aphaël</a:t>
            </a:r>
          </a:p>
        </p:txBody>
      </p:sp>
      <p:sp>
        <p:nvSpPr>
          <p:cNvPr id="45" name="TextBox 44">
            <a:extLst>
              <a:ext uri="{FF2B5EF4-FFF2-40B4-BE49-F238E27FC236}">
                <a16:creationId xmlns:a16="http://schemas.microsoft.com/office/drawing/2014/main" id="{815EFAC2-7347-413A-A6C1-929FCCF2C903}"/>
              </a:ext>
            </a:extLst>
          </p:cNvPr>
          <p:cNvSpPr txBox="1"/>
          <p:nvPr/>
        </p:nvSpPr>
        <p:spPr>
          <a:xfrm>
            <a:off x="9252962" y="4891879"/>
            <a:ext cx="2054050"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Mau</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ice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1E5CD61A-09A5-4784-9711-BC3EA1B745DB}"/>
              </a:ext>
            </a:extLst>
          </p:cNvPr>
          <p:cNvSpPr txBox="1"/>
          <p:nvPr/>
        </p:nvSpPr>
        <p:spPr>
          <a:xfrm>
            <a:off x="1123256" y="4891879"/>
            <a:ext cx="201294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Alexand</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47" name="TextBox 46">
            <a:extLst>
              <a:ext uri="{FF2B5EF4-FFF2-40B4-BE49-F238E27FC236}">
                <a16:creationId xmlns:a16="http://schemas.microsoft.com/office/drawing/2014/main" id="{9FF464F6-BCC5-43D4-BD98-1D6ECBDF2EB6}"/>
              </a:ext>
            </a:extLst>
          </p:cNvPr>
          <p:cNvSpPr txBox="1"/>
          <p:nvPr/>
        </p:nvSpPr>
        <p:spPr>
          <a:xfrm>
            <a:off x="9215620" y="3566627"/>
            <a:ext cx="1857817"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ose</a:t>
            </a:r>
          </a:p>
        </p:txBody>
      </p:sp>
      <p:sp>
        <p:nvSpPr>
          <p:cNvPr id="48" name="TextBox 47">
            <a:extLst>
              <a:ext uri="{FF2B5EF4-FFF2-40B4-BE49-F238E27FC236}">
                <a16:creationId xmlns:a16="http://schemas.microsoft.com/office/drawing/2014/main" id="{3A93775F-A0F2-4665-BB78-70D8A6F45F58}"/>
              </a:ext>
            </a:extLst>
          </p:cNvPr>
          <p:cNvSpPr txBox="1"/>
          <p:nvPr/>
        </p:nvSpPr>
        <p:spPr>
          <a:xfrm>
            <a:off x="1071500" y="3566627"/>
            <a:ext cx="1859173"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Amb</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49" name="TextBox 48">
            <a:extLst>
              <a:ext uri="{FF2B5EF4-FFF2-40B4-BE49-F238E27FC236}">
                <a16:creationId xmlns:a16="http://schemas.microsoft.com/office/drawing/2014/main" id="{7627E41A-746A-4CB2-A6A1-F17EF281C162}"/>
              </a:ext>
            </a:extLst>
          </p:cNvPr>
          <p:cNvSpPr txBox="1"/>
          <p:nvPr/>
        </p:nvSpPr>
        <p:spPr>
          <a:xfrm>
            <a:off x="5307915" y="4891879"/>
            <a:ext cx="162070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ine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pic>
        <p:nvPicPr>
          <p:cNvPr id="67" name="Picture 66">
            <a:extLst>
              <a:ext uri="{FF2B5EF4-FFF2-40B4-BE49-F238E27FC236}">
                <a16:creationId xmlns:a16="http://schemas.microsoft.com/office/drawing/2014/main" id="{7681ACC9-E22C-46F4-BF57-947463A6F1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5F60771F-1BDA-4F04-AF34-956661C55F8D}"/>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69" name="Picture 68" descr="group of children">
            <a:extLst>
              <a:ext uri="{FF2B5EF4-FFF2-40B4-BE49-F238E27FC236}">
                <a16:creationId xmlns:a16="http://schemas.microsoft.com/office/drawing/2014/main" id="{B129604D-9176-4757-AD39-0A74C6C2CE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Background pattern&#10;&#10;Description automatically generated">
            <a:extLst>
              <a:ext uri="{FF2B5EF4-FFF2-40B4-BE49-F238E27FC236}">
                <a16:creationId xmlns:a16="http://schemas.microsoft.com/office/drawing/2014/main" id="{D1E1EA0C-AD37-4114-AD14-6535982ABA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71" name="Picture 70" descr="Background pattern&#10;&#10;Description automatically generated">
            <a:extLst>
              <a:ext uri="{FF2B5EF4-FFF2-40B4-BE49-F238E27FC236}">
                <a16:creationId xmlns:a16="http://schemas.microsoft.com/office/drawing/2014/main" id="{CB61E8AE-4FBC-4DCE-B51D-043D75F598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72" name="Picture 71" descr="Background pattern&#10;&#10;Description automatically generated">
            <a:extLst>
              <a:ext uri="{FF2B5EF4-FFF2-40B4-BE49-F238E27FC236}">
                <a16:creationId xmlns:a16="http://schemas.microsoft.com/office/drawing/2014/main" id="{8A9D67F5-EBDB-4BEE-AF0D-7B93EBB16C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73" name="TextBox 72">
            <a:extLst>
              <a:ext uri="{FF2B5EF4-FFF2-40B4-BE49-F238E27FC236}">
                <a16:creationId xmlns:a16="http://schemas.microsoft.com/office/drawing/2014/main" id="{8BB86D4F-1F8F-4CBC-81E1-909BFBF7F33B}"/>
              </a:ext>
            </a:extLst>
          </p:cNvPr>
          <p:cNvSpPr txBox="1"/>
          <p:nvPr/>
        </p:nvSpPr>
        <p:spPr>
          <a:xfrm>
            <a:off x="47975" y="590893"/>
            <a:ext cx="5875880" cy="523220"/>
          </a:xfrm>
          <a:prstGeom prst="rect">
            <a:avLst/>
          </a:prstGeom>
          <a:noFill/>
        </p:spPr>
        <p:txBody>
          <a:bodyPr wrap="square" rtlCol="0">
            <a:spAutoFit/>
          </a:bodyPr>
          <a:lstStyle/>
          <a:p>
            <a:pPr>
              <a:defRPr/>
            </a:pPr>
            <a:r>
              <a:rPr lang="fr-FR" sz="2800" b="1" dirty="0">
                <a:solidFill>
                  <a:srgbClr val="002060"/>
                </a:solidFill>
                <a:latin typeface="Century Gothic" panose="020B0502020202020204" pitchFamily="34" charset="0"/>
                <a:cs typeface="Arial"/>
                <a:sym typeface="Arial"/>
              </a:rPr>
              <a:t>Prononce les phrases.</a:t>
            </a:r>
          </a:p>
        </p:txBody>
      </p:sp>
      <p:sp>
        <p:nvSpPr>
          <p:cNvPr id="74" name="Action Button: Blank 73">
            <a:hlinkClick r:id="" action="ppaction://noaction" highlightClick="1">
              <a:snd r:embed="rId11" name="photo.wav"/>
            </a:hlinkClick>
            <a:extLst>
              <a:ext uri="{FF2B5EF4-FFF2-40B4-BE49-F238E27FC236}">
                <a16:creationId xmlns:a16="http://schemas.microsoft.com/office/drawing/2014/main" id="{8C3F8C36-44FF-4769-A421-9C18FBFB712D}"/>
              </a:ext>
            </a:extLst>
          </p:cNvPr>
          <p:cNvSpPr/>
          <p:nvPr/>
        </p:nvSpPr>
        <p:spPr>
          <a:xfrm>
            <a:off x="3538918" y="3453694"/>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5" name="Action Button: Blank 74">
            <a:hlinkClick r:id="" action="ppaction://noaction" highlightClick="1">
              <a:snd r:embed="rId11" name="photo.wav"/>
            </a:hlinkClick>
            <a:extLst>
              <a:ext uri="{FF2B5EF4-FFF2-40B4-BE49-F238E27FC236}">
                <a16:creationId xmlns:a16="http://schemas.microsoft.com/office/drawing/2014/main" id="{9E84DAA4-7BE4-4101-B2AF-45B29D76A179}"/>
              </a:ext>
            </a:extLst>
          </p:cNvPr>
          <p:cNvSpPr/>
          <p:nvPr/>
        </p:nvSpPr>
        <p:spPr>
          <a:xfrm>
            <a:off x="7665760" y="3467597"/>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6" name="Action Button: Blank 75">
            <a:hlinkClick r:id="" action="ppaction://noaction" highlightClick="1">
              <a:snd r:embed="rId11" name="photo.wav"/>
            </a:hlinkClick>
            <a:extLst>
              <a:ext uri="{FF2B5EF4-FFF2-40B4-BE49-F238E27FC236}">
                <a16:creationId xmlns:a16="http://schemas.microsoft.com/office/drawing/2014/main" id="{E6D43822-E257-49E8-9A84-D40D40F9FFE0}"/>
              </a:ext>
            </a:extLst>
          </p:cNvPr>
          <p:cNvSpPr/>
          <p:nvPr/>
        </p:nvSpPr>
        <p:spPr>
          <a:xfrm>
            <a:off x="11665601" y="3469800"/>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7" name="Action Button: Blank 76">
            <a:hlinkClick r:id="" action="ppaction://noaction" highlightClick="1">
              <a:snd r:embed="rId11" name="photo.wav"/>
            </a:hlinkClick>
            <a:extLst>
              <a:ext uri="{FF2B5EF4-FFF2-40B4-BE49-F238E27FC236}">
                <a16:creationId xmlns:a16="http://schemas.microsoft.com/office/drawing/2014/main" id="{0E3EB04D-AF66-4DB6-ABE4-4B0AD738E512}"/>
              </a:ext>
            </a:extLst>
          </p:cNvPr>
          <p:cNvSpPr/>
          <p:nvPr/>
        </p:nvSpPr>
        <p:spPr>
          <a:xfrm>
            <a:off x="3530628" y="4898731"/>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8" name="Action Button: Blank 77">
            <a:hlinkClick r:id="" action="ppaction://noaction" highlightClick="1">
              <a:snd r:embed="rId11" name="photo.wav"/>
            </a:hlinkClick>
            <a:extLst>
              <a:ext uri="{FF2B5EF4-FFF2-40B4-BE49-F238E27FC236}">
                <a16:creationId xmlns:a16="http://schemas.microsoft.com/office/drawing/2014/main" id="{98224323-9E34-43A7-A61D-4F7C11413AE8}"/>
              </a:ext>
            </a:extLst>
          </p:cNvPr>
          <p:cNvSpPr/>
          <p:nvPr/>
        </p:nvSpPr>
        <p:spPr>
          <a:xfrm>
            <a:off x="7620575" y="4911348"/>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9" name="Action Button: Blank 78">
            <a:hlinkClick r:id="" action="ppaction://noaction" highlightClick="1">
              <a:snd r:embed="rId11" name="photo.wav"/>
            </a:hlinkClick>
            <a:extLst>
              <a:ext uri="{FF2B5EF4-FFF2-40B4-BE49-F238E27FC236}">
                <a16:creationId xmlns:a16="http://schemas.microsoft.com/office/drawing/2014/main" id="{9841CBA2-BD3D-4CFF-9BC6-96730AC69A78}"/>
              </a:ext>
            </a:extLst>
          </p:cNvPr>
          <p:cNvSpPr/>
          <p:nvPr/>
        </p:nvSpPr>
        <p:spPr>
          <a:xfrm>
            <a:off x="11665600" y="4878231"/>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80" name="Rectangle 79">
            <a:extLst>
              <a:ext uri="{FF2B5EF4-FFF2-40B4-BE49-F238E27FC236}">
                <a16:creationId xmlns:a16="http://schemas.microsoft.com/office/drawing/2014/main" id="{C6CF5170-6F35-439F-9A6E-265794DEF1A2}"/>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1" name="Rectangle 80">
            <a:extLst>
              <a:ext uri="{FF2B5EF4-FFF2-40B4-BE49-F238E27FC236}">
                <a16:creationId xmlns:a16="http://schemas.microsoft.com/office/drawing/2014/main" id="{0C8544C8-3B90-4516-9558-9B903B77569A}"/>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4" name="Picture 3" descr="Chart, diagram, bar chart&#10;&#10;Description automatically generated with medium confidence">
            <a:extLst>
              <a:ext uri="{FF2B5EF4-FFF2-40B4-BE49-F238E27FC236}">
                <a16:creationId xmlns:a16="http://schemas.microsoft.com/office/drawing/2014/main" id="{2B1BDF2C-D813-448A-806F-A1427159BC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98085" y="1711727"/>
            <a:ext cx="519343" cy="1038686"/>
          </a:xfrm>
          <a:prstGeom prst="rect">
            <a:avLst/>
          </a:prstGeom>
        </p:spPr>
      </p:pic>
      <p:cxnSp>
        <p:nvCxnSpPr>
          <p:cNvPr id="6" name="Straight Arrow Connector 5">
            <a:extLst>
              <a:ext uri="{FF2B5EF4-FFF2-40B4-BE49-F238E27FC236}">
                <a16:creationId xmlns:a16="http://schemas.microsoft.com/office/drawing/2014/main" id="{6A5C65D3-0CF2-468E-87F4-531E209F4755}"/>
              </a:ext>
            </a:extLst>
          </p:cNvPr>
          <p:cNvCxnSpPr>
            <a:cxnSpLocks/>
          </p:cNvCxnSpPr>
          <p:nvPr/>
        </p:nvCxnSpPr>
        <p:spPr>
          <a:xfrm>
            <a:off x="11307012" y="1692561"/>
            <a:ext cx="0" cy="1046696"/>
          </a:xfrm>
          <a:prstGeom prst="straightConnector1">
            <a:avLst/>
          </a:prstGeom>
          <a:ln>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application&#10;&#10;Description automatically generated">
            <a:extLst>
              <a:ext uri="{FF2B5EF4-FFF2-40B4-BE49-F238E27FC236}">
                <a16:creationId xmlns:a16="http://schemas.microsoft.com/office/drawing/2014/main" id="{FA837739-5571-4808-9195-8B82E3728139}"/>
              </a:ext>
            </a:extLst>
          </p:cNvPr>
          <p:cNvPicPr>
            <a:picLocks noChangeAspect="1"/>
          </p:cNvPicPr>
          <p:nvPr/>
        </p:nvPicPr>
        <p:blipFill>
          <a:blip r:embed="rId13">
            <a:clrChange>
              <a:clrFrom>
                <a:srgbClr val="FFB74D"/>
              </a:clrFrom>
              <a:clrTo>
                <a:srgbClr val="FFB74D">
                  <a:alpha val="0"/>
                </a:srgbClr>
              </a:clrTo>
            </a:clrChange>
            <a:extLst>
              <a:ext uri="{28A0092B-C50C-407E-A947-70E740481C1C}">
                <a14:useLocalDpi xmlns:a14="http://schemas.microsoft.com/office/drawing/2010/main" val="0"/>
              </a:ext>
            </a:extLst>
          </a:blip>
          <a:stretch>
            <a:fillRect/>
          </a:stretch>
        </p:blipFill>
        <p:spPr>
          <a:xfrm>
            <a:off x="779438" y="1756003"/>
            <a:ext cx="1286770" cy="1001268"/>
          </a:xfrm>
          <a:prstGeom prst="rect">
            <a:avLst/>
          </a:prstGeom>
        </p:spPr>
      </p:pic>
      <p:pic>
        <p:nvPicPr>
          <p:cNvPr id="11" name="Picture 10" descr="A red car with a black background&#10;&#10;Description automatically generated with low confidence">
            <a:extLst>
              <a:ext uri="{FF2B5EF4-FFF2-40B4-BE49-F238E27FC236}">
                <a16:creationId xmlns:a16="http://schemas.microsoft.com/office/drawing/2014/main" id="{FB2903F7-DAA0-4068-B17B-2226810EF7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2994" y="2134827"/>
            <a:ext cx="855202" cy="42760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8291B2DD-59B6-4520-9D31-D6EB21748B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1587" y="2016198"/>
            <a:ext cx="853157" cy="577214"/>
          </a:xfrm>
          <a:prstGeom prst="rect">
            <a:avLst/>
          </a:prstGeom>
        </p:spPr>
      </p:pic>
      <p:pic>
        <p:nvPicPr>
          <p:cNvPr id="15" name="Picture 14" descr="A picture containing clothing, coat&#10;&#10;Description automatically generated">
            <a:extLst>
              <a:ext uri="{FF2B5EF4-FFF2-40B4-BE49-F238E27FC236}">
                <a16:creationId xmlns:a16="http://schemas.microsoft.com/office/drawing/2014/main" id="{0F9533B5-7659-4B04-87A3-C03E82B9A5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2953" y="2012916"/>
            <a:ext cx="545302" cy="607473"/>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FB98703-F681-4165-86B0-7A4005DB01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29326" y="1995151"/>
            <a:ext cx="995419" cy="545147"/>
          </a:xfrm>
          <a:prstGeom prst="rect">
            <a:avLst/>
          </a:prstGeom>
        </p:spPr>
      </p:pic>
      <p:sp>
        <p:nvSpPr>
          <p:cNvPr id="18" name="TextBox 17">
            <a:extLst>
              <a:ext uri="{FF2B5EF4-FFF2-40B4-BE49-F238E27FC236}">
                <a16:creationId xmlns:a16="http://schemas.microsoft.com/office/drawing/2014/main" id="{7ED9EC44-9C2B-4DB3-BE7B-C0ACED9B7199}"/>
              </a:ext>
            </a:extLst>
          </p:cNvPr>
          <p:cNvSpPr txBox="1"/>
          <p:nvPr/>
        </p:nvSpPr>
        <p:spPr>
          <a:xfrm>
            <a:off x="8958547" y="6457890"/>
            <a:ext cx="3243785"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un reportage – a report</a:t>
            </a:r>
          </a:p>
        </p:txBody>
      </p:sp>
      <p:pic>
        <p:nvPicPr>
          <p:cNvPr id="60" name="Graphic 59" descr="Teacher">
            <a:extLst>
              <a:ext uri="{FF2B5EF4-FFF2-40B4-BE49-F238E27FC236}">
                <a16:creationId xmlns:a16="http://schemas.microsoft.com/office/drawing/2014/main" id="{B7496866-FF8B-434C-9032-3F3D0231AC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092318" y="-63029"/>
            <a:ext cx="914400" cy="914400"/>
          </a:xfrm>
          <a:prstGeom prst="rect">
            <a:avLst/>
          </a:prstGeom>
        </p:spPr>
      </p:pic>
      <p:sp>
        <p:nvSpPr>
          <p:cNvPr id="61" name="Speech Bubble: Rectangle with Corners Rounded 60">
            <a:extLst>
              <a:ext uri="{FF2B5EF4-FFF2-40B4-BE49-F238E27FC236}">
                <a16:creationId xmlns:a16="http://schemas.microsoft.com/office/drawing/2014/main" id="{00BE3DBC-5D26-4E7F-B402-243AED2EF79B}"/>
              </a:ext>
            </a:extLst>
          </p:cNvPr>
          <p:cNvSpPr/>
          <p:nvPr/>
        </p:nvSpPr>
        <p:spPr>
          <a:xfrm>
            <a:off x="4150862" y="170561"/>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62" name="CustomShape 7">
            <a:extLst>
              <a:ext uri="{FF2B5EF4-FFF2-40B4-BE49-F238E27FC236}">
                <a16:creationId xmlns:a16="http://schemas.microsoft.com/office/drawing/2014/main" id="{6B13B7E0-BAA7-4F22-921F-EC2A3BEE4D45}"/>
              </a:ext>
            </a:extLst>
          </p:cNvPr>
          <p:cNvSpPr/>
          <p:nvPr/>
        </p:nvSpPr>
        <p:spPr>
          <a:xfrm>
            <a:off x="4150862" y="195034"/>
            <a:ext cx="4896504"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Qui va avec chaque phrase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19 0.28425 " pathEditMode="relative" rAng="0" ptsTypes="AA">
                                      <p:cBhvr>
                                        <p:cTn id="6" dur="2000" fill="hold"/>
                                        <p:tgtEl>
                                          <p:spTgt spid="71"/>
                                        </p:tgtEl>
                                        <p:attrNameLst>
                                          <p:attrName>ppt_x</p:attrName>
                                          <p:attrName>ppt_y</p:attrName>
                                        </p:attrNameLst>
                                      </p:cBhvr>
                                      <p:rCtr x="-42057" y="137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72"/>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95833E-6 0.01922 L 0.32955 0.29375 " pathEditMode="relative" rAng="0" ptsTypes="AA">
                                      <p:cBhvr>
                                        <p:cTn id="20" dur="2000" fill="hold"/>
                                        <p:tgtEl>
                                          <p:spTgt spid="67"/>
                                        </p:tgtEl>
                                        <p:attrNameLst>
                                          <p:attrName>ppt_x</p:attrName>
                                          <p:attrName>ppt_y</p:attrName>
                                        </p:attrNameLst>
                                      </p:cBhvr>
                                      <p:rCtr x="16471" y="13727"/>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70"/>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1.875E-6 -1.85185E-6 L -0.32591 0.48009 " pathEditMode="relative" rAng="0" ptsTypes="AA">
                                      <p:cBhvr>
                                        <p:cTn id="34" dur="2000" fill="hold"/>
                                        <p:tgtEl>
                                          <p:spTgt spid="69"/>
                                        </p:tgtEl>
                                        <p:attrNameLst>
                                          <p:attrName>ppt_x</p:attrName>
                                          <p:attrName>ppt_y</p:attrName>
                                        </p:attrNameLst>
                                      </p:cBhvr>
                                      <p:rCtr x="-16302" y="24005"/>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68"/>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32043FC-0418-4DB0-96A1-F87BCEAB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1303768"/>
            <a:ext cx="5972828" cy="3541700"/>
          </a:xfrm>
          <a:prstGeom prst="rect">
            <a:avLst/>
          </a:prstGeom>
        </p:spPr>
      </p:pic>
      <p:sp>
        <p:nvSpPr>
          <p:cNvPr id="4" name="TextBox 3">
            <a:hlinkClick r:id="" action="ppaction://noaction">
              <a:snd r:embed="rId4" name="T3_W8F_5.1.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Sanaya décrit son école. [1/2]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9" name="TextBox 8">
            <a:extLst>
              <a:ext uri="{FF2B5EF4-FFF2-40B4-BE49-F238E27FC236}">
                <a16:creationId xmlns:a16="http://schemas.microsoft.com/office/drawing/2014/main" id="{71AD8860-ECAC-495B-9418-AE8688B23657}"/>
              </a:ext>
            </a:extLst>
          </p:cNvPr>
          <p:cNvSpPr txBox="1"/>
          <p:nvPr/>
        </p:nvSpPr>
        <p:spPr>
          <a:xfrm>
            <a:off x="123171" y="695855"/>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is she showing you?</a:t>
            </a:r>
          </a:p>
        </p:txBody>
      </p:sp>
      <p:sp>
        <p:nvSpPr>
          <p:cNvPr id="13" name="Speech Bubble: Rectangle with Corners Rounded 12">
            <a:extLst>
              <a:ext uri="{FF2B5EF4-FFF2-40B4-BE49-F238E27FC236}">
                <a16:creationId xmlns:a16="http://schemas.microsoft.com/office/drawing/2014/main" id="{30250986-F195-4D09-A6F9-F1B88CEC9AF4}"/>
              </a:ext>
            </a:extLst>
          </p:cNvPr>
          <p:cNvSpPr/>
          <p:nvPr/>
        </p:nvSpPr>
        <p:spPr>
          <a:xfrm>
            <a:off x="6859111" y="820779"/>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Choose the answer based</a:t>
            </a:r>
            <a:r>
              <a:rPr kumimoji="0" lang="en-GB" sz="2000" b="0" i="0" u="none" strike="noStrike" kern="1200" cap="none" spc="0" normalizeH="0" noProof="0" dirty="0">
                <a:ln>
                  <a:noFill/>
                </a:ln>
                <a:solidFill>
                  <a:srgbClr val="002060"/>
                </a:solidFill>
                <a:effectLst/>
                <a:uLnTx/>
                <a:uFillTx/>
                <a:latin typeface="Century Gothic" panose="020F0302020204030204"/>
              </a:rPr>
              <a:t> on liaison.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livres. |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amis</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4472C4">
                  <a:lumMod val="50000"/>
                </a:srgbClr>
              </a:solidFill>
              <a:latin typeface="Century Gothic" panose="020B0502020202020204" pitchFamily="34" charset="0"/>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err="1">
                <a:solidFill>
                  <a:srgbClr val="4472C4">
                    <a:lumMod val="50000"/>
                  </a:srgbClr>
                </a:solidFill>
                <a:latin typeface="Century Gothic" panose="020B0502020202020204" pitchFamily="34" charset="0"/>
              </a:rPr>
              <a:t>uniformes</a:t>
            </a:r>
            <a:r>
              <a:rPr lang="en-GB" sz="2000" dirty="0">
                <a:solidFill>
                  <a:srgbClr val="4472C4">
                    <a:lumMod val="50000"/>
                  </a:srgbClr>
                </a:solidFill>
                <a:latin typeface="Century Gothic" panose="020B0502020202020204" pitchFamily="34" charset="0"/>
              </a:rPr>
              <a:t>. | </a:t>
            </a:r>
            <a:r>
              <a:rPr lang="en-GB" sz="2000" dirty="0" err="1">
                <a:solidFill>
                  <a:srgbClr val="4472C4">
                    <a:lumMod val="50000"/>
                  </a:srgbClr>
                </a:solidFill>
                <a:latin typeface="Century Gothic" panose="020B0502020202020204" pitchFamily="34" charset="0"/>
              </a:rPr>
              <a:t>professeurs</a:t>
            </a:r>
            <a:r>
              <a:rPr lang="en-GB" sz="2000" dirty="0">
                <a:solidFill>
                  <a:srgbClr val="4472C4">
                    <a:lumMod val="50000"/>
                  </a:srgbClr>
                </a:solidFill>
                <a:latin typeface="Century Gothic" panose="020B0502020202020204" pitchFamily="34" charset="0"/>
              </a:rPr>
              <a:t>. </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femmes. | hommes.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err="1">
                <a:solidFill>
                  <a:srgbClr val="4472C4">
                    <a:lumMod val="50000"/>
                  </a:srgbClr>
                </a:solidFill>
                <a:latin typeface="Century Gothic" panose="020B0502020202020204" pitchFamily="34" charset="0"/>
              </a:rPr>
              <a:t>ordinateurs</a:t>
            </a:r>
            <a:r>
              <a:rPr lang="en-GB" sz="2000" dirty="0">
                <a:solidFill>
                  <a:srgbClr val="4472C4">
                    <a:lumMod val="50000"/>
                  </a:srgbClr>
                </a:solidFill>
                <a:latin typeface="Century Gothic" panose="020B0502020202020204" pitchFamily="34" charset="0"/>
              </a:rPr>
              <a:t>. | garçons.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filles | </a:t>
            </a:r>
            <a:r>
              <a:rPr lang="en-GB" sz="2000" dirty="0" err="1">
                <a:solidFill>
                  <a:srgbClr val="4472C4">
                    <a:lumMod val="50000"/>
                  </a:srgbClr>
                </a:solidFill>
                <a:latin typeface="Century Gothic" panose="020B0502020202020204" pitchFamily="34" charset="0"/>
              </a:rPr>
              <a:t>acteurs</a:t>
            </a:r>
            <a:r>
              <a:rPr lang="en-GB" sz="2000" dirty="0">
                <a:solidFill>
                  <a:srgbClr val="4472C4">
                    <a:lumMod val="50000"/>
                  </a:srgbClr>
                </a:solidFill>
                <a:latin typeface="Century Gothic" panose="020B0502020202020204" pitchFamily="34" charset="0"/>
              </a:rPr>
              <a:t>.</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pommes. | oranges.</a:t>
            </a:r>
          </a:p>
        </p:txBody>
      </p:sp>
      <p:sp>
        <p:nvSpPr>
          <p:cNvPr id="57" name="Rectangle 56">
            <a:extLst>
              <a:ext uri="{FF2B5EF4-FFF2-40B4-BE49-F238E27FC236}">
                <a16:creationId xmlns:a16="http://schemas.microsoft.com/office/drawing/2014/main" id="{7B6398AD-A8D0-4F31-9E08-161042DF4AA2}"/>
              </a:ext>
            </a:extLst>
          </p:cNvPr>
          <p:cNvSpPr/>
          <p:nvPr/>
        </p:nvSpPr>
        <p:spPr>
          <a:xfrm>
            <a:off x="9232853" y="2148664"/>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6" name="Picture 5" descr="A child's drawing of a child&#10;&#10;Description automatically generated with low confidence">
            <a:extLst>
              <a:ext uri="{FF2B5EF4-FFF2-40B4-BE49-F238E27FC236}">
                <a16:creationId xmlns:a16="http://schemas.microsoft.com/office/drawing/2014/main" id="{35B15589-7A04-43FB-BCC7-980AE6C56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758" y="3977815"/>
            <a:ext cx="1603143" cy="2694373"/>
          </a:xfrm>
          <a:prstGeom prst="rect">
            <a:avLst/>
          </a:prstGeom>
        </p:spPr>
      </p:pic>
      <p:sp>
        <p:nvSpPr>
          <p:cNvPr id="65" name="Rectangle 64">
            <a:extLst>
              <a:ext uri="{FF2B5EF4-FFF2-40B4-BE49-F238E27FC236}">
                <a16:creationId xmlns:a16="http://schemas.microsoft.com/office/drawing/2014/main" id="{5857AFEF-9D50-413A-9AB4-333E52674A0A}"/>
              </a:ext>
            </a:extLst>
          </p:cNvPr>
          <p:cNvSpPr/>
          <p:nvPr/>
        </p:nvSpPr>
        <p:spPr>
          <a:xfrm>
            <a:off x="9978211" y="2751928"/>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7" name="Rectangle 66">
            <a:extLst>
              <a:ext uri="{FF2B5EF4-FFF2-40B4-BE49-F238E27FC236}">
                <a16:creationId xmlns:a16="http://schemas.microsoft.com/office/drawing/2014/main" id="{24AACAE5-2069-410B-9B40-7C964689B986}"/>
              </a:ext>
            </a:extLst>
          </p:cNvPr>
          <p:cNvSpPr/>
          <p:nvPr/>
        </p:nvSpPr>
        <p:spPr>
          <a:xfrm>
            <a:off x="8515664" y="3326319"/>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743911DB-1B30-47F6-85BF-C0C495693FB5}"/>
              </a:ext>
            </a:extLst>
          </p:cNvPr>
          <p:cNvSpPr/>
          <p:nvPr/>
        </p:nvSpPr>
        <p:spPr>
          <a:xfrm>
            <a:off x="9706289" y="3900710"/>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F7E532A8-92D3-4FD1-BCE1-7AAAC7224B55}"/>
              </a:ext>
            </a:extLst>
          </p:cNvPr>
          <p:cNvSpPr/>
          <p:nvPr/>
        </p:nvSpPr>
        <p:spPr>
          <a:xfrm>
            <a:off x="8559785" y="4544047"/>
            <a:ext cx="17462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518AA33B-3AB9-40EA-9648-12CC5D1916A4}"/>
              </a:ext>
            </a:extLst>
          </p:cNvPr>
          <p:cNvSpPr/>
          <p:nvPr/>
        </p:nvSpPr>
        <p:spPr>
          <a:xfrm>
            <a:off x="8559785" y="5162683"/>
            <a:ext cx="7937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Action Button: Custom 16">
            <a:hlinkClick r:id="" action="ppaction://noaction" highlightClick="1">
              <a:snd r:embed="rId7" name="T3_W8F_5.2.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8" name="T3_W8F_5.3.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8" name="T3_W8F_5.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7" name="T3_W8F_5.2.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7" name="T3_W8F_5.2.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8" name="T3_W8F_5.3.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2438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7" grpId="0" animBg="1"/>
      <p:bldP spid="65" grpId="0" animBg="1"/>
      <p:bldP spid="67" grpId="0" animBg="1"/>
      <p:bldP spid="68" grpId="0" animBg="1"/>
      <p:bldP spid="69"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32043FC-0418-4DB0-96A1-F87BCEAB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1303768"/>
            <a:ext cx="5972828" cy="3541700"/>
          </a:xfrm>
          <a:prstGeom prst="rect">
            <a:avLst/>
          </a:prstGeom>
        </p:spPr>
      </p:pic>
      <p:sp>
        <p:nvSpPr>
          <p:cNvPr id="4" name="TextBox 3">
            <a:hlinkClick r:id="" action="ppaction://noaction">
              <a:snd r:embed="rId4" name="T3_W8F_5.1.wav"/>
            </a:hlinkClick>
            <a:extLst>
              <a:ext uri="{FF2B5EF4-FFF2-40B4-BE49-F238E27FC236}">
                <a16:creationId xmlns:a16="http://schemas.microsoft.com/office/drawing/2014/main" id="{7D58E920-5769-461D-BF6A-E26F610CFC7C}"/>
              </a:ext>
            </a:extLst>
          </p:cNvPr>
          <p:cNvSpPr txBox="1"/>
          <p:nvPr/>
        </p:nvSpPr>
        <p:spPr>
          <a:xfrm>
            <a:off x="3120168" y="4978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Sanaya décrit son école. [2/2]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livres. </a:t>
            </a:r>
            <a:endParaRPr lang="en-GB" sz="2000" dirty="0">
              <a:solidFill>
                <a:srgbClr val="4472C4">
                  <a:lumMod val="50000"/>
                </a:srgbClr>
              </a:solidFill>
              <a:latin typeface="Century Gothic" panose="020B0502020202020204" pitchFamily="34" charset="0"/>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err="1">
                <a:solidFill>
                  <a:srgbClr val="4472C4">
                    <a:lumMod val="50000"/>
                  </a:srgbClr>
                </a:solidFill>
                <a:latin typeface="Century Gothic" panose="020B0502020202020204" pitchFamily="34" charset="0"/>
              </a:rPr>
              <a:t>uniformes</a:t>
            </a:r>
            <a:r>
              <a:rPr lang="en-GB" sz="2000" dirty="0">
                <a:solidFill>
                  <a:srgbClr val="4472C4">
                    <a:lumMod val="50000"/>
                  </a:srgbClr>
                </a:solidFill>
                <a:latin typeface="Century Gothic" panose="020B0502020202020204" pitchFamily="34" charset="0"/>
              </a:rPr>
              <a:t>. </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femmes. </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garçons.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err="1">
                <a:solidFill>
                  <a:srgbClr val="4472C4">
                    <a:lumMod val="50000"/>
                  </a:srgbClr>
                </a:solidFill>
                <a:latin typeface="Century Gothic" panose="020B0502020202020204" pitchFamily="34" charset="0"/>
              </a:rPr>
              <a:t>acteurs</a:t>
            </a:r>
            <a:r>
              <a:rPr lang="en-GB" sz="2000" dirty="0">
                <a:solidFill>
                  <a:srgbClr val="4472C4">
                    <a:lumMod val="50000"/>
                  </a:srgbClr>
                </a:solidFill>
                <a:latin typeface="Century Gothic" panose="020B0502020202020204" pitchFamily="34" charset="0"/>
              </a:rPr>
              <a:t>.</a:t>
            </a:r>
          </a:p>
        </p:txBody>
      </p:sp>
      <p:sp>
        <p:nvSpPr>
          <p:cNvPr id="47" name="Action Button: Custom 16">
            <a:hlinkClick r:id="" action="ppaction://noaction" highlightClick="1">
              <a:snd r:embed="rId6" name="T3_W8F_5.4.wav"/>
            </a:hlinkClick>
            <a:extLst>
              <a:ext uri="{FF2B5EF4-FFF2-40B4-BE49-F238E27FC236}">
                <a16:creationId xmlns:a16="http://schemas.microsoft.com/office/drawing/2014/main" id="{C235F1F8-DFC4-4BF6-B859-A4E248638B62}"/>
              </a:ext>
            </a:extLst>
          </p:cNvPr>
          <p:cNvSpPr/>
          <p:nvPr/>
        </p:nvSpPr>
        <p:spPr>
          <a:xfrm>
            <a:off x="6504226" y="217454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7" name="T3_W8F_5.5.wav"/>
            </a:hlinkClick>
            <a:extLst>
              <a:ext uri="{FF2B5EF4-FFF2-40B4-BE49-F238E27FC236}">
                <a16:creationId xmlns:a16="http://schemas.microsoft.com/office/drawing/2014/main" id="{E950615D-740A-4B4E-97DE-E815DFCCC9CE}"/>
              </a:ext>
            </a:extLst>
          </p:cNvPr>
          <p:cNvSpPr/>
          <p:nvPr/>
        </p:nvSpPr>
        <p:spPr>
          <a:xfrm>
            <a:off x="6500775" y="2778706"/>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8" name="T3_W8F_5.6.wav"/>
            </a:hlinkClick>
            <a:extLst>
              <a:ext uri="{FF2B5EF4-FFF2-40B4-BE49-F238E27FC236}">
                <a16:creationId xmlns:a16="http://schemas.microsoft.com/office/drawing/2014/main" id="{734CAACA-4143-4807-9BEF-F7EBCBE81BD0}"/>
              </a:ext>
            </a:extLst>
          </p:cNvPr>
          <p:cNvSpPr/>
          <p:nvPr/>
        </p:nvSpPr>
        <p:spPr>
          <a:xfrm>
            <a:off x="6500775" y="3382872"/>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9" name="T3_W8F_5.7.wav"/>
            </a:hlinkClick>
            <a:extLst>
              <a:ext uri="{FF2B5EF4-FFF2-40B4-BE49-F238E27FC236}">
                <a16:creationId xmlns:a16="http://schemas.microsoft.com/office/drawing/2014/main" id="{1022C58C-B07F-4839-AA56-3AFAD0EA7486}"/>
              </a:ext>
            </a:extLst>
          </p:cNvPr>
          <p:cNvSpPr/>
          <p:nvPr/>
        </p:nvSpPr>
        <p:spPr>
          <a:xfrm>
            <a:off x="6500775" y="3987038"/>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10" name="T3_W8F_5.8.wav"/>
            </a:hlinkClick>
            <a:extLst>
              <a:ext uri="{FF2B5EF4-FFF2-40B4-BE49-F238E27FC236}">
                <a16:creationId xmlns:a16="http://schemas.microsoft.com/office/drawing/2014/main" id="{17ABF745-AD7E-45D2-8955-A6E925452283}"/>
              </a:ext>
            </a:extLst>
          </p:cNvPr>
          <p:cNvSpPr/>
          <p:nvPr/>
        </p:nvSpPr>
        <p:spPr>
          <a:xfrm>
            <a:off x="6500775" y="4591204"/>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11" name="T3_W8F_5.9.wav"/>
            </a:hlinkClick>
            <a:extLst>
              <a:ext uri="{FF2B5EF4-FFF2-40B4-BE49-F238E27FC236}">
                <a16:creationId xmlns:a16="http://schemas.microsoft.com/office/drawing/2014/main" id="{1AAD1313-8B3B-4CA9-869C-B32665E2949E}"/>
              </a:ext>
            </a:extLst>
          </p:cNvPr>
          <p:cNvSpPr/>
          <p:nvPr/>
        </p:nvSpPr>
        <p:spPr>
          <a:xfrm>
            <a:off x="6500775" y="519537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oranges.</a:t>
            </a: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6" name="Picture 5" descr="A child's drawing of a child&#10;&#10;Description automatically generated with low confidence">
            <a:extLst>
              <a:ext uri="{FF2B5EF4-FFF2-40B4-BE49-F238E27FC236}">
                <a16:creationId xmlns:a16="http://schemas.microsoft.com/office/drawing/2014/main" id="{35B15589-7A04-43FB-BCC7-980AE6C562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5758" y="3977815"/>
            <a:ext cx="1603143" cy="2694373"/>
          </a:xfrm>
          <a:prstGeom prst="rect">
            <a:avLst/>
          </a:prstGeom>
        </p:spPr>
      </p:pic>
      <p:sp>
        <p:nvSpPr>
          <p:cNvPr id="31" name="Speech Bubble: Rectangle with Corners Rounded 30">
            <a:extLst>
              <a:ext uri="{FF2B5EF4-FFF2-40B4-BE49-F238E27FC236}">
                <a16:creationId xmlns:a16="http://schemas.microsoft.com/office/drawing/2014/main" id="{C688535F-B0DF-48E1-9AAC-C00EF5A512DB}"/>
              </a:ext>
            </a:extLst>
          </p:cNvPr>
          <p:cNvSpPr/>
          <p:nvPr/>
        </p:nvSpPr>
        <p:spPr>
          <a:xfrm>
            <a:off x="6240143" y="879634"/>
            <a:ext cx="3597244" cy="523220"/>
          </a:xfrm>
          <a:prstGeom prst="wedgeRoundRectCallout">
            <a:avLst>
              <a:gd name="adj1" fmla="val -37813"/>
              <a:gd name="adj2" fmla="val 831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rPr>
              <a:t>Prononce</a:t>
            </a:r>
            <a:r>
              <a:rPr kumimoji="0" lang="en-GB" sz="2000" b="0" i="0" u="none" strike="noStrike" kern="1200" cap="none" spc="0" normalizeH="0" baseline="0" noProof="0" dirty="0">
                <a:ln>
                  <a:noFill/>
                </a:ln>
                <a:solidFill>
                  <a:srgbClr val="002060"/>
                </a:solidFill>
                <a:effectLst/>
                <a:uLnTx/>
                <a:uFillTx/>
                <a:latin typeface="Century Gothic" panose="020F0302020204030204"/>
              </a:rPr>
              <a:t> bien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les phrases.</a:t>
            </a:r>
          </a:p>
        </p:txBody>
      </p:sp>
    </p:spTree>
    <p:extLst>
      <p:ext uri="{BB962C8B-B14F-4D97-AF65-F5344CB8AC3E}">
        <p14:creationId xmlns:p14="http://schemas.microsoft.com/office/powerpoint/2010/main" val="2335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23" name="Graphic 22" descr="Teacher">
            <a:extLst>
              <a:ext uri="{FF2B5EF4-FFF2-40B4-BE49-F238E27FC236}">
                <a16:creationId xmlns:a16="http://schemas.microsoft.com/office/drawing/2014/main" id="{D4E75F61-D4FD-4A87-9BA9-C27F85CE4C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24" name="Speech Bubble: Rectangle with Corners Rounded 23">
            <a:hlinkClick r:id="" action="ppaction://noaction">
              <a:snd r:embed="rId6" name="T3_W8F_7.3.wav"/>
            </a:hlinkClick>
            <a:extLst>
              <a:ext uri="{FF2B5EF4-FFF2-40B4-BE49-F238E27FC236}">
                <a16:creationId xmlns:a16="http://schemas.microsoft.com/office/drawing/2014/main" id="{225F4673-E5D8-4BAE-A281-271C74034F32}"/>
              </a:ext>
            </a:extLst>
          </p:cNvPr>
          <p:cNvSpPr/>
          <p:nvPr/>
        </p:nvSpPr>
        <p:spPr>
          <a:xfrm>
            <a:off x="4036040" y="158744"/>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6" name="T3_W8F_7.3.wav"/>
            </a:hlinkClick>
            <a:extLst>
              <a:ext uri="{FF2B5EF4-FFF2-40B4-BE49-F238E27FC236}">
                <a16:creationId xmlns:a16="http://schemas.microsoft.com/office/drawing/2014/main" id="{1AD82252-636F-4C79-9A31-E9FFE9E51B36}"/>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28" name="Google Shape;607;p10">
            <a:extLst>
              <a:ext uri="{FF2B5EF4-FFF2-40B4-BE49-F238E27FC236}">
                <a16:creationId xmlns:a16="http://schemas.microsoft.com/office/drawing/2014/main" id="{FE1C1A2F-F1D6-480C-B17C-4C93E802E4DB}"/>
              </a:ext>
            </a:extLst>
          </p:cNvPr>
          <p:cNvSpPr/>
          <p:nvPr/>
        </p:nvSpPr>
        <p:spPr>
          <a:xfrm>
            <a:off x="868767" y="949960"/>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regarder</a:t>
            </a:r>
            <a:r>
              <a:rPr lang="en-GB" sz="2400" dirty="0">
                <a:solidFill>
                  <a:srgbClr val="002060"/>
                </a:solidFill>
                <a:latin typeface="Century Gothic"/>
                <a:ea typeface="Century Gothic"/>
                <a:cs typeface="Century Gothic"/>
                <a:sym typeface="Century Gothic"/>
              </a:rPr>
              <a:t> les voitures.</a:t>
            </a:r>
            <a:endParaRPr dirty="0"/>
          </a:p>
        </p:txBody>
      </p:sp>
      <p:sp>
        <p:nvSpPr>
          <p:cNvPr id="29" name="Google Shape;608;p10">
            <a:hlinkClick r:id="" action="ppaction://noaction">
              <a:snd r:embed="rId7" name="T3_W8F_7.4.wav"/>
            </a:hlinkClick>
            <a:extLst>
              <a:ext uri="{FF2B5EF4-FFF2-40B4-BE49-F238E27FC236}">
                <a16:creationId xmlns:a16="http://schemas.microsoft.com/office/drawing/2014/main" id="{61C58E1B-4585-4A1B-9A77-F8F834AA2E05}"/>
              </a:ext>
            </a:extLst>
          </p:cNvPr>
          <p:cNvSpPr/>
          <p:nvPr/>
        </p:nvSpPr>
        <p:spPr>
          <a:xfrm>
            <a:off x="187341" y="936470"/>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1</a:t>
            </a:r>
            <a:endParaRPr>
              <a:solidFill>
                <a:srgbClr val="002060"/>
              </a:solidFill>
            </a:endParaRPr>
          </a:p>
        </p:txBody>
      </p:sp>
      <p:sp>
        <p:nvSpPr>
          <p:cNvPr id="32" name="TextBox 31">
            <a:extLst>
              <a:ext uri="{FF2B5EF4-FFF2-40B4-BE49-F238E27FC236}">
                <a16:creationId xmlns:a16="http://schemas.microsoft.com/office/drawing/2014/main" id="{E76A774D-18D6-4E8E-A8FF-556C3F8D4410}"/>
              </a:ext>
            </a:extLst>
          </p:cNvPr>
          <p:cNvSpPr txBox="1"/>
          <p:nvPr/>
        </p:nvSpPr>
        <p:spPr>
          <a:xfrm>
            <a:off x="868766" y="140175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watching (the) cars.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3" name="Google Shape;607;p10">
            <a:extLst>
              <a:ext uri="{FF2B5EF4-FFF2-40B4-BE49-F238E27FC236}">
                <a16:creationId xmlns:a16="http://schemas.microsoft.com/office/drawing/2014/main" id="{59E86139-A79D-4FD1-9BAA-8B7A14DD41C2}"/>
              </a:ext>
            </a:extLst>
          </p:cNvPr>
          <p:cNvSpPr/>
          <p:nvPr/>
        </p:nvSpPr>
        <p:spPr>
          <a:xfrm>
            <a:off x="868767" y="1950085"/>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déteste</a:t>
            </a:r>
            <a:r>
              <a:rPr lang="en-GB" sz="2400" dirty="0">
                <a:solidFill>
                  <a:srgbClr val="002060"/>
                </a:solidFill>
                <a:latin typeface="Century Gothic"/>
                <a:ea typeface="Century Gothic"/>
                <a:cs typeface="Century Gothic"/>
                <a:sym typeface="Century Gothic"/>
              </a:rPr>
              <a:t> les fruits.</a:t>
            </a:r>
            <a:endParaRPr dirty="0"/>
          </a:p>
        </p:txBody>
      </p:sp>
      <p:sp>
        <p:nvSpPr>
          <p:cNvPr id="34" name="Google Shape;608;p10">
            <a:hlinkClick r:id="" action="ppaction://noaction">
              <a:snd r:embed="rId8" name="T3_W8F_7.5.wav"/>
            </a:hlinkClick>
            <a:extLst>
              <a:ext uri="{FF2B5EF4-FFF2-40B4-BE49-F238E27FC236}">
                <a16:creationId xmlns:a16="http://schemas.microsoft.com/office/drawing/2014/main" id="{68B9CBE5-C710-4319-A3CC-56B67C47CB51}"/>
              </a:ext>
            </a:extLst>
          </p:cNvPr>
          <p:cNvSpPr/>
          <p:nvPr/>
        </p:nvSpPr>
        <p:spPr>
          <a:xfrm>
            <a:off x="187341" y="1936595"/>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2</a:t>
            </a:r>
            <a:endParaRPr dirty="0">
              <a:solidFill>
                <a:srgbClr val="002060"/>
              </a:solidFill>
            </a:endParaRPr>
          </a:p>
        </p:txBody>
      </p:sp>
      <p:sp>
        <p:nvSpPr>
          <p:cNvPr id="35" name="TextBox 34">
            <a:extLst>
              <a:ext uri="{FF2B5EF4-FFF2-40B4-BE49-F238E27FC236}">
                <a16:creationId xmlns:a16="http://schemas.microsoft.com/office/drawing/2014/main" id="{AAA9A4EC-8AA9-46F6-89DD-C79B05E49F25}"/>
              </a:ext>
            </a:extLst>
          </p:cNvPr>
          <p:cNvSpPr txBox="1"/>
          <p:nvPr/>
        </p:nvSpPr>
        <p:spPr>
          <a:xfrm>
            <a:off x="868766" y="240188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hate fruits.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6" name="Google Shape;607;p10">
            <a:extLst>
              <a:ext uri="{FF2B5EF4-FFF2-40B4-BE49-F238E27FC236}">
                <a16:creationId xmlns:a16="http://schemas.microsoft.com/office/drawing/2014/main" id="{27F0AF0A-C450-444F-B1BC-1F4AD2BFFCB3}"/>
              </a:ext>
            </a:extLst>
          </p:cNvPr>
          <p:cNvSpPr/>
          <p:nvPr/>
        </p:nvSpPr>
        <p:spPr>
          <a:xfrm>
            <a:off x="868767" y="2950210"/>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l’école</a:t>
            </a:r>
            <a:r>
              <a:rPr lang="en-GB" sz="2400" dirty="0">
                <a:solidFill>
                  <a:srgbClr val="002060"/>
                </a:solidFill>
                <a:latin typeface="Century Gothic"/>
                <a:ea typeface="Century Gothic"/>
                <a:cs typeface="Century Gothic"/>
                <a:sym typeface="Century Gothic"/>
              </a:rPr>
              <a:t>.</a:t>
            </a:r>
            <a:endParaRPr dirty="0"/>
          </a:p>
        </p:txBody>
      </p:sp>
      <p:sp>
        <p:nvSpPr>
          <p:cNvPr id="37" name="Google Shape;608;p10">
            <a:hlinkClick r:id="" action="ppaction://noaction">
              <a:snd r:embed="rId9" name="T3_W8F_7.6.wav"/>
            </a:hlinkClick>
            <a:extLst>
              <a:ext uri="{FF2B5EF4-FFF2-40B4-BE49-F238E27FC236}">
                <a16:creationId xmlns:a16="http://schemas.microsoft.com/office/drawing/2014/main" id="{761E0DCF-5119-41E0-980C-8C4DC471A4A1}"/>
              </a:ext>
            </a:extLst>
          </p:cNvPr>
          <p:cNvSpPr/>
          <p:nvPr/>
        </p:nvSpPr>
        <p:spPr>
          <a:xfrm>
            <a:off x="187341" y="2936720"/>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3</a:t>
            </a:r>
            <a:endParaRPr dirty="0">
              <a:solidFill>
                <a:srgbClr val="002060"/>
              </a:solidFill>
            </a:endParaRPr>
          </a:p>
        </p:txBody>
      </p:sp>
      <p:sp>
        <p:nvSpPr>
          <p:cNvPr id="38" name="TextBox 37">
            <a:extLst>
              <a:ext uri="{FF2B5EF4-FFF2-40B4-BE49-F238E27FC236}">
                <a16:creationId xmlns:a16="http://schemas.microsoft.com/office/drawing/2014/main" id="{FBDF2663-7885-4984-909F-9998B8CAF252}"/>
              </a:ext>
            </a:extLst>
          </p:cNvPr>
          <p:cNvSpPr txBox="1"/>
          <p:nvPr/>
        </p:nvSpPr>
        <p:spPr>
          <a:xfrm>
            <a:off x="868766" y="340200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school.</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9" name="Google Shape;607;p10">
            <a:extLst>
              <a:ext uri="{FF2B5EF4-FFF2-40B4-BE49-F238E27FC236}">
                <a16:creationId xmlns:a16="http://schemas.microsoft.com/office/drawing/2014/main" id="{841EDF4C-B5C5-4A6F-80C4-4C3A23E2844C}"/>
              </a:ext>
            </a:extLst>
          </p:cNvPr>
          <p:cNvSpPr/>
          <p:nvPr/>
        </p:nvSpPr>
        <p:spPr>
          <a:xfrm>
            <a:off x="868767" y="3950335"/>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déteste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travailler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silence.</a:t>
            </a:r>
            <a:endParaRPr dirty="0"/>
          </a:p>
        </p:txBody>
      </p:sp>
      <p:sp>
        <p:nvSpPr>
          <p:cNvPr id="46" name="Google Shape;608;p10">
            <a:hlinkClick r:id="" action="ppaction://noaction">
              <a:snd r:embed="rId10" name="T3_W8F_7.7.wav"/>
            </a:hlinkClick>
            <a:extLst>
              <a:ext uri="{FF2B5EF4-FFF2-40B4-BE49-F238E27FC236}">
                <a16:creationId xmlns:a16="http://schemas.microsoft.com/office/drawing/2014/main" id="{C618FE6B-D23A-49F8-8C51-C6A6B1174133}"/>
              </a:ext>
            </a:extLst>
          </p:cNvPr>
          <p:cNvSpPr/>
          <p:nvPr/>
        </p:nvSpPr>
        <p:spPr>
          <a:xfrm>
            <a:off x="187341" y="3936845"/>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4</a:t>
            </a:r>
            <a:endParaRPr dirty="0">
              <a:solidFill>
                <a:srgbClr val="002060"/>
              </a:solidFill>
            </a:endParaRPr>
          </a:p>
        </p:txBody>
      </p:sp>
      <p:sp>
        <p:nvSpPr>
          <p:cNvPr id="53" name="TextBox 52">
            <a:extLst>
              <a:ext uri="{FF2B5EF4-FFF2-40B4-BE49-F238E27FC236}">
                <a16:creationId xmlns:a16="http://schemas.microsoft.com/office/drawing/2014/main" id="{4D8A75E7-3AB0-4367-88AC-1EADE378D0D5}"/>
              </a:ext>
            </a:extLst>
          </p:cNvPr>
          <p:cNvSpPr txBox="1"/>
          <p:nvPr/>
        </p:nvSpPr>
        <p:spPr>
          <a:xfrm>
            <a:off x="868766" y="440213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hate working in silence.</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54" name="Google Shape;607;p10">
            <a:extLst>
              <a:ext uri="{FF2B5EF4-FFF2-40B4-BE49-F238E27FC236}">
                <a16:creationId xmlns:a16="http://schemas.microsoft.com/office/drawing/2014/main" id="{787ADB63-74DC-4B06-B8B0-7659111CDCC8}"/>
              </a:ext>
            </a:extLst>
          </p:cNvPr>
          <p:cNvSpPr/>
          <p:nvPr/>
        </p:nvSpPr>
        <p:spPr>
          <a:xfrm>
            <a:off x="868767" y="4990689"/>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préfère</a:t>
            </a:r>
            <a:r>
              <a:rPr lang="en-GB" sz="2400" dirty="0">
                <a:solidFill>
                  <a:srgbClr val="002060"/>
                </a:solidFill>
                <a:latin typeface="Century Gothic"/>
                <a:ea typeface="Century Gothic"/>
                <a:cs typeface="Century Gothic"/>
                <a:sym typeface="Century Gothic"/>
              </a:rPr>
              <a:t> les villages.</a:t>
            </a:r>
            <a:endParaRPr dirty="0"/>
          </a:p>
        </p:txBody>
      </p:sp>
      <p:sp>
        <p:nvSpPr>
          <p:cNvPr id="55" name="Google Shape;608;p10">
            <a:hlinkClick r:id="" action="ppaction://noaction">
              <a:snd r:embed="rId11" name="T3_W8F_7.8.wav"/>
            </a:hlinkClick>
            <a:extLst>
              <a:ext uri="{FF2B5EF4-FFF2-40B4-BE49-F238E27FC236}">
                <a16:creationId xmlns:a16="http://schemas.microsoft.com/office/drawing/2014/main" id="{97210D94-3350-4F1B-881C-39AA974761C3}"/>
              </a:ext>
            </a:extLst>
          </p:cNvPr>
          <p:cNvSpPr/>
          <p:nvPr/>
        </p:nvSpPr>
        <p:spPr>
          <a:xfrm>
            <a:off x="187341" y="4977199"/>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sym typeface="Century Gothic"/>
              </a:rPr>
              <a:t>5</a:t>
            </a:r>
            <a:endParaRPr dirty="0">
              <a:solidFill>
                <a:srgbClr val="002060"/>
              </a:solidFill>
            </a:endParaRPr>
          </a:p>
        </p:txBody>
      </p:sp>
      <p:sp>
        <p:nvSpPr>
          <p:cNvPr id="57" name="TextBox 56">
            <a:extLst>
              <a:ext uri="{FF2B5EF4-FFF2-40B4-BE49-F238E27FC236}">
                <a16:creationId xmlns:a16="http://schemas.microsoft.com/office/drawing/2014/main" id="{754A9457-5BE4-413E-91FB-693F24B46DF9}"/>
              </a:ext>
            </a:extLst>
          </p:cNvPr>
          <p:cNvSpPr txBox="1"/>
          <p:nvPr/>
        </p:nvSpPr>
        <p:spPr>
          <a:xfrm>
            <a:off x="868766" y="5442485"/>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prefer villages.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58" name="Google Shape;607;p10">
            <a:extLst>
              <a:ext uri="{FF2B5EF4-FFF2-40B4-BE49-F238E27FC236}">
                <a16:creationId xmlns:a16="http://schemas.microsoft.com/office/drawing/2014/main" id="{D154A4F5-CE3E-45FC-A104-39846A63556B}"/>
              </a:ext>
            </a:extLst>
          </p:cNvPr>
          <p:cNvSpPr/>
          <p:nvPr/>
        </p:nvSpPr>
        <p:spPr>
          <a:xfrm>
            <a:off x="868767" y="5990814"/>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jouer</a:t>
            </a:r>
            <a:r>
              <a:rPr lang="en-GB" sz="2400" dirty="0">
                <a:solidFill>
                  <a:srgbClr val="002060"/>
                </a:solidFill>
                <a:latin typeface="Century Gothic"/>
                <a:ea typeface="Century Gothic"/>
                <a:cs typeface="Century Gothic"/>
                <a:sym typeface="Century Gothic"/>
              </a:rPr>
              <a:t> avec des </a:t>
            </a:r>
            <a:r>
              <a:rPr lang="en-GB" sz="2400" dirty="0" err="1">
                <a:solidFill>
                  <a:srgbClr val="002060"/>
                </a:solidFill>
                <a:latin typeface="Century Gothic"/>
                <a:ea typeface="Century Gothic"/>
                <a:cs typeface="Century Gothic"/>
                <a:sym typeface="Century Gothic"/>
              </a:rPr>
              <a:t>amis</a:t>
            </a:r>
            <a:r>
              <a:rPr lang="en-GB" sz="2400" dirty="0">
                <a:solidFill>
                  <a:srgbClr val="002060"/>
                </a:solidFill>
                <a:latin typeface="Century Gothic"/>
                <a:ea typeface="Century Gothic"/>
                <a:cs typeface="Century Gothic"/>
                <a:sym typeface="Century Gothic"/>
              </a:rPr>
              <a:t>.</a:t>
            </a:r>
            <a:endParaRPr dirty="0"/>
          </a:p>
        </p:txBody>
      </p:sp>
      <p:sp>
        <p:nvSpPr>
          <p:cNvPr id="59" name="Google Shape;608;p10">
            <a:hlinkClick r:id="" action="ppaction://noaction">
              <a:snd r:embed="rId12" name="T3_W8F_7.9.wav"/>
            </a:hlinkClick>
            <a:extLst>
              <a:ext uri="{FF2B5EF4-FFF2-40B4-BE49-F238E27FC236}">
                <a16:creationId xmlns:a16="http://schemas.microsoft.com/office/drawing/2014/main" id="{317BE51D-1157-4460-919D-CA4AE115AFFD}"/>
              </a:ext>
            </a:extLst>
          </p:cNvPr>
          <p:cNvSpPr/>
          <p:nvPr/>
        </p:nvSpPr>
        <p:spPr>
          <a:xfrm>
            <a:off x="187341" y="5977324"/>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6</a:t>
            </a:r>
            <a:endParaRPr dirty="0">
              <a:solidFill>
                <a:srgbClr val="002060"/>
              </a:solidFill>
            </a:endParaRPr>
          </a:p>
        </p:txBody>
      </p:sp>
      <p:sp>
        <p:nvSpPr>
          <p:cNvPr id="60" name="TextBox 59">
            <a:extLst>
              <a:ext uri="{FF2B5EF4-FFF2-40B4-BE49-F238E27FC236}">
                <a16:creationId xmlns:a16="http://schemas.microsoft.com/office/drawing/2014/main" id="{6B6C3EC3-6E01-47E0-A584-BA569B61A1BC}"/>
              </a:ext>
            </a:extLst>
          </p:cNvPr>
          <p:cNvSpPr txBox="1"/>
          <p:nvPr/>
        </p:nvSpPr>
        <p:spPr>
          <a:xfrm>
            <a:off x="868766" y="6442610"/>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playing with friends.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61" name="Speech Bubble: Rectangle with Corners Rounded 60">
            <a:extLst>
              <a:ext uri="{FF2B5EF4-FFF2-40B4-BE49-F238E27FC236}">
                <a16:creationId xmlns:a16="http://schemas.microsoft.com/office/drawing/2014/main" id="{F2AA9183-B965-4ADE-902F-52EF36F8FEB0}"/>
              </a:ext>
            </a:extLst>
          </p:cNvPr>
          <p:cNvSpPr/>
          <p:nvPr/>
        </p:nvSpPr>
        <p:spPr>
          <a:xfrm>
            <a:off x="6587215" y="794585"/>
            <a:ext cx="3730541" cy="1474746"/>
          </a:xfrm>
          <a:prstGeom prst="wedgeRoundRectCallout">
            <a:avLst>
              <a:gd name="adj1" fmla="val -154648"/>
              <a:gd name="adj2" fmla="val 748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 like + noun in French needs an article (</a:t>
            </a:r>
            <a:r>
              <a:rPr lang="en-GB" sz="2000" dirty="0" err="1">
                <a:solidFill>
                  <a:srgbClr val="002060"/>
                </a:solidFill>
                <a:latin typeface="Century Gothic" panose="020F0302020204030204"/>
              </a:rPr>
              <a:t>le|la|l</a:t>
            </a:r>
            <a:r>
              <a:rPr lang="en-GB" sz="2000" dirty="0">
                <a:solidFill>
                  <a:srgbClr val="002060"/>
                </a:solidFill>
                <a:latin typeface="Century Gothic" panose="020F0302020204030204"/>
              </a:rPr>
              <a:t>’|les). In English we often leave out the article.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2035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left)">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left)">
                                      <p:cBhvr>
                                        <p:cTn id="6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3" grpId="0" animBg="1"/>
      <p:bldP spid="35" grpId="0"/>
      <p:bldP spid="36" grpId="0" animBg="1"/>
      <p:bldP spid="38" grpId="0"/>
      <p:bldP spid="39" grpId="0" animBg="1"/>
      <p:bldP spid="53" grpId="0"/>
      <p:bldP spid="54" grpId="0" animBg="1"/>
      <p:bldP spid="57" grpId="0"/>
      <p:bldP spid="58" grpId="0" animBg="1"/>
      <p:bldP spid="60"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99468"/>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l’animal</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995252" y="4303408"/>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pic>
        <p:nvPicPr>
          <p:cNvPr id="4" name="Picture 3" descr="A picture containing text, vector graphics&#10;&#10;Description automatically generated">
            <a:extLst>
              <a:ext uri="{FF2B5EF4-FFF2-40B4-BE49-F238E27FC236}">
                <a16:creationId xmlns:a16="http://schemas.microsoft.com/office/drawing/2014/main" id="{95FDD0AA-E076-41DD-A3FB-E1BF0C5A1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995" y="1132247"/>
            <a:ext cx="2445841" cy="3428999"/>
          </a:xfrm>
          <a:prstGeom prst="rect">
            <a:avLst/>
          </a:prstGeom>
        </p:spPr>
      </p:pic>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[1/8]</a:t>
            </a:r>
            <a:endParaRPr lang="en-GB" dirty="0"/>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10" name="Speech Bubble: Rectangle with Corners Rounded 9">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2977496"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[2/8]</a:t>
            </a:r>
            <a:endParaRPr lang="en-GB" dirty="0"/>
          </a:p>
        </p:txBody>
      </p:sp>
      <p:pic>
        <p:nvPicPr>
          <p:cNvPr id="5" name="Picture 4" descr="A cartoon of a person&#10;&#10;Description automatically generated with low confidence">
            <a:extLst>
              <a:ext uri="{FF2B5EF4-FFF2-40B4-BE49-F238E27FC236}">
                <a16:creationId xmlns:a16="http://schemas.microsoft.com/office/drawing/2014/main" id="{53D242EE-F19C-41B4-80CD-C779F5060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1042" y="926841"/>
            <a:ext cx="1747308" cy="3896914"/>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74B04F29-3A35-46DC-98B0-F94AB7CE5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4078" y="2612793"/>
            <a:ext cx="1343639" cy="210133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C8E493B-80F4-4FEC-A7C1-F0E3CB3354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6040" y="1167956"/>
            <a:ext cx="1273140" cy="3606419"/>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E329D09-BDE3-4BF8-BB06-37C42749BF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0579" y="1059700"/>
            <a:ext cx="1324656" cy="3714675"/>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DE1FBB2-7708-4E32-9556-AADDB8D79D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6941" y="999449"/>
            <a:ext cx="1306010" cy="3714675"/>
          </a:xfrm>
          <a:prstGeom prst="rect">
            <a:avLst/>
          </a:prstGeom>
        </p:spPr>
      </p:pic>
    </p:spTree>
    <p:extLst>
      <p:ext uri="{BB962C8B-B14F-4D97-AF65-F5344CB8AC3E}">
        <p14:creationId xmlns:p14="http://schemas.microsoft.com/office/powerpoint/2010/main" val="7811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6093</TotalTime>
  <Words>2778</Words>
  <Application>Microsoft Office PowerPoint</Application>
  <PresentationFormat>Widescreen</PresentationFormat>
  <Paragraphs>502</Paragraphs>
  <Slides>21</Slides>
  <Notes>21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Calibri</vt:lpstr>
      <vt:lpstr>Calibri Light</vt:lpstr>
      <vt:lpstr>Century Gothic</vt:lpstr>
      <vt:lpstr>Eras Demi ITC</vt:lpstr>
      <vt:lpstr>Modern Love</vt:lpstr>
      <vt:lpstr>Symbol</vt:lpstr>
      <vt:lpstr>Tw Cen MT</vt:lpstr>
      <vt:lpstr>Wingdings</vt:lpstr>
      <vt:lpstr>1_Office Theme</vt:lpstr>
      <vt:lpstr>Office Theme</vt:lpstr>
      <vt:lpstr>2_Office Theme</vt:lpstr>
      <vt:lpstr>3_Office Theme</vt:lpstr>
      <vt:lpstr>Describing me and others </vt:lpstr>
      <vt:lpstr> [r]</vt:lpstr>
      <vt:lpstr> [r]</vt:lpstr>
      <vt:lpstr>Follow up 1: </vt:lpstr>
      <vt:lpstr>Follow up 2:</vt:lpstr>
      <vt:lpstr>Follow up 2:</vt:lpstr>
      <vt:lpstr>Follow up 3:</vt:lpstr>
      <vt:lpstr>Follow up 4:</vt:lpstr>
      <vt:lpstr>Follow up 4:</vt:lpstr>
      <vt:lpstr>Follow up 4:</vt:lpstr>
      <vt:lpstr>Follow up 4:</vt:lpstr>
      <vt:lpstr>Follow up 4:</vt:lpstr>
      <vt:lpstr>Follow up 4:</vt:lpstr>
      <vt:lpstr>Follow up 4:</vt:lpstr>
      <vt:lpstr>Follow up 4:</vt:lpstr>
      <vt:lpstr>Follow up 5a </vt:lpstr>
      <vt:lpstr>Follow up 5a </vt:lpstr>
      <vt:lpstr>Follow up 5b: </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56</cp:revision>
  <dcterms:created xsi:type="dcterms:W3CDTF">2021-06-12T06:20:35Z</dcterms:created>
  <dcterms:modified xsi:type="dcterms:W3CDTF">2023-04-11T12:05:08Z</dcterms:modified>
</cp:coreProperties>
</file>