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9" r:id="rId3"/>
    <p:sldMasterId id="2147483733" r:id="rId4"/>
  </p:sldMasterIdLst>
  <p:notesMasterIdLst>
    <p:notesMasterId r:id="rId13"/>
  </p:notesMasterIdLst>
  <p:sldIdLst>
    <p:sldId id="339" r:id="rId5"/>
    <p:sldId id="957" r:id="rId6"/>
    <p:sldId id="923" r:id="rId7"/>
    <p:sldId id="955" r:id="rId8"/>
    <p:sldId id="708" r:id="rId9"/>
    <p:sldId id="951" r:id="rId10"/>
    <p:sldId id="956" r:id="rId11"/>
    <p:sldId id="29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950E"/>
    <a:srgbClr val="786EB1"/>
    <a:srgbClr val="D4D1E7"/>
    <a:srgbClr val="BAE18F"/>
    <a:srgbClr val="26859D"/>
    <a:srgbClr val="CAEAF2"/>
    <a:srgbClr val="FEF7EC"/>
    <a:srgbClr val="FF0066"/>
    <a:srgbClr val="009600"/>
    <a:srgbClr val="5FC0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6E5F1C-6846-40B1-81B1-4A77C42C352E}" v="12" dt="2022-06-07T20:01:46.0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8" autoAdjust="0"/>
    <p:restoredTop sz="51821" autoAdjust="0"/>
  </p:normalViewPr>
  <p:slideViewPr>
    <p:cSldViewPr snapToGrid="0">
      <p:cViewPr varScale="1">
        <p:scale>
          <a:sx n="55" d="100"/>
          <a:sy n="55" d="100"/>
        </p:scale>
        <p:origin x="2616" y="10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1FCCCD-E798-48A9-924A-0ED04D57B851}" type="datetimeFigureOut">
              <a:rPr lang="en-GB" smtClean="0"/>
              <a:t>05/06/2023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2A2373-DCE9-4BD7-AD7C-A72E41A65391}" type="slidenum">
              <a:rPr lang="en-GB" smtClean="0"/>
              <a:t>‹#›</a:t>
            </a:fld>
            <a:endParaRPr lang="en-GB"/>
          </a:p>
        </p:txBody>
      </p:sp>
    </p:spTree>
    <p:extLst>
      <p:ext uri="{BB962C8B-B14F-4D97-AF65-F5344CB8AC3E}">
        <p14:creationId xmlns:p14="http://schemas.microsoft.com/office/powerpoint/2010/main" val="1705554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0" indent="-216000" algn="l">
              <a:lnSpc>
                <a:spcPct val="100000"/>
              </a:lnSpc>
            </a:pPr>
            <a:r>
              <a:rPr lang="en-GB" sz="1200" b="1" strike="noStrike" spc="-1" dirty="0">
                <a:latin typeface="Arial"/>
              </a:rPr>
              <a:t>The AUDIO version of the lesson material includes additional audio for the new language presented (phonics, vocabulary) and audio for the instructions on the slide.</a:t>
            </a:r>
          </a:p>
          <a:p>
            <a:pPr marL="0" indent="-216000" algn="l">
              <a:lnSpc>
                <a:spcPct val="100000"/>
              </a:lnSpc>
            </a:pPr>
            <a:r>
              <a:rPr lang="en-GB" sz="1200" b="1" strike="noStrike" spc="-1" dirty="0">
                <a:latin typeface="Arial"/>
              </a:rPr>
              <a:t>In addition, it includes VIDEO clips of the phonics and the phonics’ source words.  Pupils can be encouraged to look at the shape of the mouth/lips on slides where these appear, and try to copy it/them.</a:t>
            </a:r>
          </a:p>
          <a:p>
            <a:pPr marL="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fr-FR" sz="1200" b="0" dirty="0">
                <a:solidFill>
                  <a:srgbClr val="002060"/>
                </a:solidFill>
                <a:latin typeface="Century Gothic"/>
                <a:ea typeface="Century Gothic"/>
                <a:cs typeface="Century Gothic"/>
                <a:sym typeface="Century Gothic"/>
              </a:rPr>
              <a:t>[</a:t>
            </a:r>
            <a:r>
              <a:rPr lang="fr-FR" sz="1200" b="1" dirty="0">
                <a:solidFill>
                  <a:srgbClr val="002060"/>
                </a:solidFill>
                <a:latin typeface="Century Gothic"/>
                <a:ea typeface="Century Gothic"/>
                <a:cs typeface="Century Gothic"/>
                <a:sym typeface="Century Gothic"/>
              </a:rPr>
              <a:t>j</a:t>
            </a:r>
            <a:r>
              <a:rPr lang="fr-FR" sz="1200" b="0" dirty="0">
                <a:solidFill>
                  <a:srgbClr val="002060"/>
                </a:solidFill>
                <a:latin typeface="Century Gothic"/>
                <a:ea typeface="Century Gothic"/>
                <a:cs typeface="Century Gothic"/>
                <a:sym typeface="Century Gothic"/>
              </a:rPr>
              <a:t>] (</a:t>
            </a:r>
            <a:r>
              <a:rPr lang="fr-FR" sz="1200" b="1" dirty="0">
                <a:solidFill>
                  <a:srgbClr val="002060"/>
                </a:solidFill>
                <a:latin typeface="Century Gothic"/>
                <a:ea typeface="Century Gothic"/>
                <a:cs typeface="Century Gothic"/>
                <a:sym typeface="Century Gothic"/>
              </a:rPr>
              <a:t>soft g</a:t>
            </a:r>
            <a:r>
              <a:rPr lang="fr-FR" sz="1200" b="0" dirty="0">
                <a:solidFill>
                  <a:srgbClr val="002060"/>
                </a:solidFill>
                <a:latin typeface="Century Gothic"/>
                <a:ea typeface="Century Gothic"/>
                <a:cs typeface="Century Gothic"/>
                <a:sym typeface="Century Gothic"/>
              </a:rPr>
              <a:t>) </a:t>
            </a:r>
            <a:r>
              <a:rPr lang="fr-FR" sz="1200" b="1" dirty="0">
                <a:solidFill>
                  <a:srgbClr val="002060"/>
                </a:solidFill>
                <a:latin typeface="Century Gothic"/>
                <a:ea typeface="Century Gothic"/>
                <a:cs typeface="Century Gothic"/>
                <a:sym typeface="Century Gothic"/>
              </a:rPr>
              <a:t>jour </a:t>
            </a:r>
            <a:r>
              <a:rPr lang="fr-FR" sz="1200" b="0" dirty="0">
                <a:solidFill>
                  <a:srgbClr val="002060"/>
                </a:solidFill>
                <a:latin typeface="Century Gothic"/>
                <a:ea typeface="Century Gothic"/>
                <a:cs typeface="Century Gothic"/>
                <a:sym typeface="Century Gothic"/>
              </a:rPr>
              <a:t>[78]</a:t>
            </a:r>
            <a:r>
              <a:rPr lang="fr-FR" sz="1200" b="1" dirty="0">
                <a:solidFill>
                  <a:srgbClr val="002060"/>
                </a:solidFill>
                <a:latin typeface="Century Gothic"/>
                <a:ea typeface="Century Gothic"/>
                <a:cs typeface="Century Gothic"/>
                <a:sym typeface="Century Gothic"/>
              </a:rPr>
              <a:t> j’ai </a:t>
            </a:r>
            <a:r>
              <a:rPr lang="fr-FR" sz="1200" b="0" dirty="0">
                <a:solidFill>
                  <a:srgbClr val="002060"/>
                </a:solidFill>
                <a:latin typeface="Century Gothic"/>
                <a:ea typeface="Century Gothic"/>
                <a:cs typeface="Century Gothic"/>
                <a:sym typeface="Century Gothic"/>
              </a:rPr>
              <a:t>[8 - avoir] </a:t>
            </a:r>
            <a:r>
              <a:rPr lang="fr-FR" sz="1200" b="1" dirty="0">
                <a:solidFill>
                  <a:srgbClr val="002060"/>
                </a:solidFill>
                <a:latin typeface="Century Gothic"/>
                <a:ea typeface="Century Gothic"/>
                <a:cs typeface="Century Gothic"/>
                <a:sym typeface="Century Gothic"/>
              </a:rPr>
              <a:t>génial</a:t>
            </a:r>
            <a:r>
              <a:rPr lang="fr-FR" sz="1200" b="0" dirty="0">
                <a:solidFill>
                  <a:srgbClr val="002060"/>
                </a:solidFill>
                <a:latin typeface="Century Gothic"/>
                <a:ea typeface="Century Gothic"/>
                <a:cs typeface="Century Gothic"/>
                <a:sym typeface="Century Gothic"/>
              </a:rPr>
              <a:t> [3872] </a:t>
            </a:r>
            <a:r>
              <a:rPr lang="fr-FR" sz="1200" b="1" dirty="0">
                <a:solidFill>
                  <a:srgbClr val="002060"/>
                </a:solidFill>
                <a:latin typeface="Century Gothic"/>
                <a:ea typeface="Century Gothic"/>
                <a:cs typeface="Century Gothic"/>
                <a:sym typeface="Century Gothic"/>
              </a:rPr>
              <a:t>gymnastique </a:t>
            </a:r>
            <a:r>
              <a:rPr lang="fr-FR" sz="1200" b="0" dirty="0">
                <a:solidFill>
                  <a:srgbClr val="002060"/>
                </a:solidFill>
                <a:latin typeface="Century Gothic"/>
                <a:ea typeface="Century Gothic"/>
                <a:cs typeface="Century Gothic"/>
                <a:sym typeface="Century Gothic"/>
              </a:rPr>
              <a:t>[&gt;5000] </a:t>
            </a:r>
            <a:r>
              <a:rPr lang="fr-FR" sz="1200" b="1" dirty="0">
                <a:solidFill>
                  <a:srgbClr val="002060"/>
                </a:solidFill>
                <a:latin typeface="Century Gothic"/>
                <a:ea typeface="Century Gothic"/>
                <a:cs typeface="Century Gothic"/>
                <a:sym typeface="Century Gothic"/>
              </a:rPr>
              <a:t>déjà</a:t>
            </a:r>
            <a:r>
              <a:rPr lang="fr-FR" sz="1200" b="0" dirty="0">
                <a:solidFill>
                  <a:srgbClr val="002060"/>
                </a:solidFill>
                <a:latin typeface="Century Gothic"/>
                <a:ea typeface="Century Gothic"/>
                <a:cs typeface="Century Gothic"/>
                <a:sym typeface="Century Gothic"/>
              </a:rPr>
              <a:t> [58]</a:t>
            </a:r>
            <a:endParaRPr lang="it-IT" sz="1200" b="1" strike="noStrike" spc="-1" dirty="0">
              <a:solidFill>
                <a:srgbClr val="002060"/>
              </a:solidFill>
              <a:latin typeface="Century Gothic"/>
              <a:ea typeface="Century Gothic"/>
            </a:endParaRPr>
          </a:p>
          <a:p>
            <a:pPr marL="0" indent="-216000">
              <a:lnSpc>
                <a:spcPct val="100000"/>
              </a:lnSpc>
            </a:pPr>
            <a:endParaRPr lang="it-IT" sz="1200" b="1" strike="noStrike" spc="-1" dirty="0">
              <a:solidFill>
                <a:srgbClr val="002060"/>
              </a:solidFill>
              <a:latin typeface="Century Gothic"/>
              <a:ea typeface="Century Gothic"/>
            </a:endParaRPr>
          </a:p>
          <a:p>
            <a:pPr marL="0" indent="-216000">
              <a:lnSpc>
                <a:spcPct val="100000"/>
              </a:lnSpc>
            </a:pP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 an </a:t>
            </a:r>
            <a:r>
              <a:rPr lang="fr-FR" sz="1200" b="0" strike="noStrike" spc="-1" dirty="0">
                <a:solidFill>
                  <a:srgbClr val="002060"/>
                </a:solidFill>
                <a:latin typeface="Century Gothic"/>
                <a:ea typeface="Century Gothic"/>
              </a:rPr>
              <a:t>[76] </a:t>
            </a:r>
            <a:r>
              <a:rPr lang="fr-FR" sz="1200" b="1" strike="noStrike" spc="-1" dirty="0">
                <a:solidFill>
                  <a:srgbClr val="002060"/>
                </a:solidFill>
                <a:latin typeface="Century Gothic"/>
                <a:ea typeface="Century Gothic"/>
              </a:rPr>
              <a:t>faim </a:t>
            </a:r>
            <a:r>
              <a:rPr lang="fr-FR" sz="1200" b="0" strike="noStrike" spc="-1" dirty="0">
                <a:solidFill>
                  <a:srgbClr val="002060"/>
                </a:solidFill>
                <a:latin typeface="Century Gothic"/>
                <a:ea typeface="Century Gothic"/>
              </a:rPr>
              <a:t>[1986] </a:t>
            </a:r>
            <a:r>
              <a:rPr lang="fr-FR" sz="1200" b="1" strike="noStrike" spc="-1" dirty="0">
                <a:solidFill>
                  <a:srgbClr val="002060"/>
                </a:solidFill>
                <a:latin typeface="Century Gothic"/>
                <a:ea typeface="Century Gothic"/>
              </a:rPr>
              <a:t>raison </a:t>
            </a:r>
            <a:r>
              <a:rPr lang="fr-FR" sz="1200" b="0" strike="noStrike" spc="-1" dirty="0">
                <a:solidFill>
                  <a:srgbClr val="002060"/>
                </a:solidFill>
                <a:latin typeface="Century Gothic"/>
                <a:ea typeface="Century Gothic"/>
              </a:rPr>
              <a:t>[72] </a:t>
            </a:r>
            <a:r>
              <a:rPr lang="fr-FR" sz="1200" b="1" strike="noStrike" spc="-1" dirty="0">
                <a:solidFill>
                  <a:srgbClr val="002060"/>
                </a:solidFill>
                <a:latin typeface="Century Gothic"/>
                <a:ea typeface="Century Gothic"/>
              </a:rPr>
              <a:t>soif </a:t>
            </a:r>
            <a:r>
              <a:rPr lang="fr-FR" sz="1200" b="0" strike="noStrike" spc="-1" dirty="0">
                <a:solidFill>
                  <a:srgbClr val="002060"/>
                </a:solidFill>
                <a:latin typeface="Century Gothic"/>
                <a:ea typeface="Century Gothic"/>
              </a:rPr>
              <a:t>[4659] </a:t>
            </a:r>
            <a:r>
              <a:rPr lang="fr-FR" sz="1200" b="1" strike="noStrike" spc="-1" dirty="0">
                <a:solidFill>
                  <a:srgbClr val="002060"/>
                </a:solidFill>
                <a:latin typeface="Century Gothic"/>
                <a:ea typeface="Century Gothic"/>
              </a:rPr>
              <a:t>tort </a:t>
            </a:r>
            <a:r>
              <a:rPr lang="fr-FR" sz="1200" b="0" strike="noStrike" spc="-1" dirty="0">
                <a:solidFill>
                  <a:srgbClr val="002060"/>
                </a:solidFill>
                <a:latin typeface="Century Gothic"/>
                <a:ea typeface="Century Gothic"/>
              </a:rPr>
              <a:t>[1652]</a:t>
            </a:r>
          </a:p>
          <a:p>
            <a:pPr marL="0" indent="-216000">
              <a:lnSpc>
                <a:spcPct val="100000"/>
              </a:lnSpc>
            </a:pPr>
            <a:r>
              <a:rPr lang="en-GB" sz="1200" b="0" i="0" strike="noStrike" spc="-1" dirty="0">
                <a:solidFill>
                  <a:srgbClr val="002060"/>
                </a:solidFill>
                <a:latin typeface="Century Gothic"/>
                <a:ea typeface="Century Gothic"/>
              </a:rPr>
              <a:t>Revisit 1: </a:t>
            </a:r>
            <a:r>
              <a:rPr lang="fr-FR" sz="1200" b="0" i="0" u="none" strike="noStrike" kern="1200" dirty="0">
                <a:solidFill>
                  <a:schemeClr val="tx1"/>
                </a:solidFill>
                <a:effectLst/>
                <a:latin typeface="+mn-lt"/>
                <a:ea typeface="+mn-ea"/>
                <a:cs typeface="+mn-cs"/>
              </a:rPr>
              <a:t>professeur, professeure [110] sympathique [4164] comment [234]</a:t>
            </a:r>
          </a:p>
          <a:p>
            <a:pPr marL="0" indent="-216000">
              <a:lnSpc>
                <a:spcPct val="100000"/>
              </a:lnSpc>
            </a:pPr>
            <a:r>
              <a:rPr lang="en-GB" sz="1200" b="0" i="0" strike="noStrike" spc="-1" dirty="0">
                <a:solidFill>
                  <a:srgbClr val="002060"/>
                </a:solidFill>
                <a:effectLst/>
                <a:latin typeface="Century Gothic"/>
                <a:ea typeface="+mn-ea"/>
                <a:cs typeface="+mn-cs"/>
              </a:rPr>
              <a:t>Revisit 2: </a:t>
            </a:r>
            <a:r>
              <a:rPr lang="fr-FR" sz="1200" b="0" i="0" strike="noStrike" spc="-1" dirty="0">
                <a:solidFill>
                  <a:srgbClr val="002060"/>
                </a:solidFill>
                <a:effectLst/>
                <a:latin typeface="Century Gothic"/>
                <a:ea typeface="+mn-ea"/>
                <a:cs typeface="+mn-cs"/>
              </a:rPr>
              <a:t>aider [413] aimer [232] habiter [1186] école [477] aussi [44]  à (meaning ‘in’) [4]</a:t>
            </a:r>
          </a:p>
          <a:p>
            <a:pPr marL="0" indent="-216000">
              <a:lnSpc>
                <a:spcPct val="100000"/>
              </a:lnSpc>
            </a:pPr>
            <a:endParaRPr lang="en-GB" sz="1100" dirty="0">
              <a:solidFill>
                <a:schemeClr val="dk1"/>
              </a:solidFill>
              <a:effectLst/>
              <a:latin typeface="Century Gothic" panose="020B0502020202020204" pitchFamily="34" charset="0"/>
              <a:ea typeface="+mn-ea"/>
              <a:cs typeface="+mn-cs"/>
            </a:endParaRPr>
          </a:p>
          <a:p>
            <a:pPr marL="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100" b="0" strike="noStrike" spc="-1" dirty="0">
              <a:latin typeface="Arial"/>
            </a:endParaRPr>
          </a:p>
          <a:p>
            <a:pPr marL="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a:t>j/soft 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jour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Roll back the animations and work through 1-3 again, but this time, dropping your voice completely to listen carefully to the students saying the </a:t>
            </a:r>
            <a:r>
              <a:rPr lang="en-GB" b="1" baseline="0" dirty="0"/>
              <a:t>[j/soft g</a:t>
            </a:r>
            <a:r>
              <a:rPr lang="en-GB" b="1" dirty="0"/>
              <a:t>] </a:t>
            </a:r>
            <a:r>
              <a:rPr lang="en-GB" baseline="0" dirty="0"/>
              <a:t>sound, pronouncing </a:t>
            </a:r>
            <a:r>
              <a:rPr lang="en-GB" b="0" baseline="0" dirty="0"/>
              <a:t>”</a:t>
            </a:r>
            <a:r>
              <a:rPr lang="en-GB" b="1" baseline="0" dirty="0"/>
              <a:t>jour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 suggestion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https://www.signbsl.com/sign/day </a:t>
            </a:r>
            <a:br>
              <a:rPr lang="en-GB" baseline="0" dirty="0"/>
            </a:br>
            <a:r>
              <a:rPr lang="en-GB" baseline="0" dirty="0"/>
              <a:t>The sign is both palms facing inwards, towards each other, finger tips slightly overlapping – then pulled apart – the motion mimes the break of day with the sun rising.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jour </a:t>
            </a:r>
            <a:r>
              <a:rPr lang="en-GB" baseline="0" dirty="0"/>
              <a:t>[78].</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[j/soft g] </a:t>
            </a:r>
            <a:r>
              <a:rPr lang="en-GB" baseline="0" dirty="0"/>
              <a:t>and then the </a:t>
            </a:r>
            <a:r>
              <a:rPr lang="en-GB" b="1" baseline="0" dirty="0"/>
              <a:t>source</a:t>
            </a:r>
            <a:r>
              <a:rPr lang="en-GB" baseline="0" dirty="0"/>
              <a:t> word again ‘</a:t>
            </a:r>
            <a:r>
              <a:rPr lang="en-GB" b="1" baseline="0" dirty="0"/>
              <a:t>jour</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fr-FR" sz="1200" b="1" dirty="0">
                <a:solidFill>
                  <a:srgbClr val="002060"/>
                </a:solidFill>
                <a:latin typeface="Century Gothic"/>
                <a:ea typeface="Century Gothic"/>
                <a:cs typeface="Century Gothic"/>
                <a:sym typeface="Century Gothic"/>
              </a:rPr>
              <a:t>jour </a:t>
            </a:r>
            <a:r>
              <a:rPr lang="fr-FR" sz="1200" b="0" dirty="0">
                <a:solidFill>
                  <a:srgbClr val="002060"/>
                </a:solidFill>
                <a:latin typeface="Century Gothic"/>
                <a:ea typeface="Century Gothic"/>
                <a:cs typeface="Century Gothic"/>
                <a:sym typeface="Century Gothic"/>
              </a:rPr>
              <a:t>[78]</a:t>
            </a:r>
            <a:r>
              <a:rPr lang="fr-FR" sz="1200" b="1" dirty="0">
                <a:solidFill>
                  <a:srgbClr val="002060"/>
                </a:solidFill>
                <a:latin typeface="Century Gothic"/>
                <a:ea typeface="Century Gothic"/>
                <a:cs typeface="Century Gothic"/>
                <a:sym typeface="Century Gothic"/>
              </a:rPr>
              <a:t> j’ai </a:t>
            </a:r>
            <a:r>
              <a:rPr lang="fr-FR" sz="1200" b="0" dirty="0">
                <a:solidFill>
                  <a:srgbClr val="002060"/>
                </a:solidFill>
                <a:latin typeface="Century Gothic"/>
                <a:ea typeface="Century Gothic"/>
                <a:cs typeface="Century Gothic"/>
                <a:sym typeface="Century Gothic"/>
              </a:rPr>
              <a:t>[8 - avoir] </a:t>
            </a:r>
            <a:r>
              <a:rPr lang="fr-FR" sz="1200" b="1" dirty="0">
                <a:solidFill>
                  <a:srgbClr val="002060"/>
                </a:solidFill>
                <a:latin typeface="Century Gothic"/>
                <a:ea typeface="Century Gothic"/>
                <a:cs typeface="Century Gothic"/>
                <a:sym typeface="Century Gothic"/>
              </a:rPr>
              <a:t>génial</a:t>
            </a:r>
            <a:r>
              <a:rPr lang="fr-FR" sz="1200" b="0" dirty="0">
                <a:solidFill>
                  <a:srgbClr val="002060"/>
                </a:solidFill>
                <a:latin typeface="Century Gothic"/>
                <a:ea typeface="Century Gothic"/>
                <a:cs typeface="Century Gothic"/>
                <a:sym typeface="Century Gothic"/>
              </a:rPr>
              <a:t> [3872] </a:t>
            </a:r>
            <a:r>
              <a:rPr lang="fr-FR" sz="1200" b="1" dirty="0">
                <a:solidFill>
                  <a:srgbClr val="002060"/>
                </a:solidFill>
                <a:latin typeface="Century Gothic"/>
                <a:ea typeface="Century Gothic"/>
                <a:cs typeface="Century Gothic"/>
                <a:sym typeface="Century Gothic"/>
              </a:rPr>
              <a:t>gymnastique </a:t>
            </a:r>
            <a:r>
              <a:rPr lang="fr-FR" sz="1200" b="0" dirty="0">
                <a:solidFill>
                  <a:srgbClr val="002060"/>
                </a:solidFill>
                <a:latin typeface="Century Gothic"/>
                <a:ea typeface="Century Gothic"/>
                <a:cs typeface="Century Gothic"/>
                <a:sym typeface="Century Gothic"/>
              </a:rPr>
              <a:t>[&gt;5000] </a:t>
            </a:r>
            <a:r>
              <a:rPr lang="fr-FR" sz="1200" b="1" dirty="0">
                <a:solidFill>
                  <a:srgbClr val="002060"/>
                </a:solidFill>
                <a:latin typeface="Century Gothic"/>
                <a:ea typeface="Century Gothic"/>
                <a:cs typeface="Century Gothic"/>
                <a:sym typeface="Century Gothic"/>
              </a:rPr>
              <a:t>déjà</a:t>
            </a:r>
            <a:r>
              <a:rPr lang="fr-FR" sz="1200" b="0" dirty="0">
                <a:solidFill>
                  <a:srgbClr val="002060"/>
                </a:solidFill>
                <a:latin typeface="Century Gothic"/>
                <a:ea typeface="Century Gothic"/>
                <a:cs typeface="Century Gothic"/>
                <a:sym typeface="Century Gothic"/>
              </a:rPr>
              <a:t> [58]</a:t>
            </a:r>
            <a:endParaRPr lang="it-IT" sz="1200" b="1" strike="noStrike" spc="-1" dirty="0">
              <a:solidFill>
                <a:srgbClr val="002060"/>
              </a:solidFill>
              <a:latin typeface="Century Gothic"/>
              <a:ea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j/soft g</a:t>
            </a:r>
            <a:r>
              <a:rPr lang="en-GB" b="1" baseline="0" dirty="0"/>
              <a:t>] </a:t>
            </a:r>
            <a:r>
              <a:rPr lang="en-GB" b="0" baseline="0" dirty="0"/>
              <a:t>and hard</a:t>
            </a:r>
            <a:r>
              <a:rPr lang="en-GB" b="1" baseline="0" dirty="0"/>
              <a: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write 1-8 and two column headings: [j/soft g] and hard [g].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to listen.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Pupils tick the correct SSC in their columns.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to reveal the answers and pupils pronounce the words.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Note: they have been taught some of these words so teachers may want to elicit English meanings for additional consolidation. They will be learning the unknown words in upcoming lessons.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68481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0991E3-852B-4B68-8515-03D1561126FB}"/>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present new uses of </a:t>
            </a:r>
            <a:r>
              <a:rPr lang="en-GB" b="1" i="1" dirty="0" err="1"/>
              <a:t>avoir</a:t>
            </a:r>
            <a:r>
              <a:rPr lang="en-GB" b="1" i="1" dirty="0"/>
              <a:t> </a:t>
            </a:r>
            <a:r>
              <a:rPr lang="en-GB" b="0" dirty="0"/>
              <a:t>expressions meaning ‘be’.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present the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Elicit responses from pupils, following the animated question marks.</a:t>
            </a:r>
            <a:endParaRPr lang="en-GB" baseline="0" dirty="0">
              <a:sym typeface="Wingdings" panose="05000000000000000000" pitchFamily="2" charset="2"/>
            </a:endParaRPr>
          </a:p>
          <a:p>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sz="1200" b="1" kern="1200" dirty="0">
                <a:solidFill>
                  <a:schemeClr val="tx1"/>
                </a:solidFill>
                <a:effectLst/>
                <a:latin typeface="+mn-lt"/>
                <a:ea typeface="+mn-ea"/>
                <a:cs typeface="+mn-cs"/>
              </a:rPr>
              <a:t>Timing: 5 minutes</a:t>
            </a:r>
          </a:p>
          <a:p>
            <a:endParaRPr lang="en-US" b="1" dirty="0"/>
          </a:p>
          <a:p>
            <a:r>
              <a:rPr lang="en-US" b="1" dirty="0"/>
              <a:t>Aim: </a:t>
            </a:r>
            <a:r>
              <a:rPr lang="en-US" b="0" dirty="0"/>
              <a:t>to</a:t>
            </a:r>
            <a:r>
              <a:rPr lang="en-US" b="1" dirty="0"/>
              <a:t> </a:t>
            </a:r>
            <a:r>
              <a:rPr lang="en-US" b="0" dirty="0"/>
              <a:t>consolidate written comprehension of this week’s vocabulary and a range of previously taught vocabulary.</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noProof="0" dirty="0">
                <a:solidFill>
                  <a:schemeClr val="tx1"/>
                </a:solidFill>
                <a:effectLst/>
                <a:latin typeface="+mn-lt"/>
                <a:ea typeface="+mn-ea"/>
                <a:cs typeface="+mn-cs"/>
              </a:rPr>
              <a:t>1. Pupils write 1-6 for each speech bubble they note the missing word.</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2. Elicit the answers from pupils (for additional pronunciation practice)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3. Click to reveal the written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4. Click on the speech bubble to hear the full audio, if desired. Alternatively use it as a listen and check stage.</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2146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sz="1200" b="1" kern="1200" dirty="0">
                <a:solidFill>
                  <a:schemeClr val="tx1"/>
                </a:solidFill>
                <a:effectLst/>
                <a:latin typeface="+mn-lt"/>
                <a:ea typeface="+mn-ea"/>
                <a:cs typeface="+mn-cs"/>
              </a:rPr>
              <a:t>Timing: 10 minutes</a:t>
            </a:r>
          </a:p>
          <a:p>
            <a:endParaRPr lang="en-US" b="1" dirty="0"/>
          </a:p>
          <a:p>
            <a:r>
              <a:rPr lang="en-US" b="1" dirty="0"/>
              <a:t>Aim: </a:t>
            </a:r>
            <a:r>
              <a:rPr lang="en-US" b="0" dirty="0"/>
              <a:t>to</a:t>
            </a:r>
            <a:r>
              <a:rPr lang="en-US" b="1" dirty="0"/>
              <a:t> </a:t>
            </a:r>
            <a:r>
              <a:rPr lang="en-US" b="0" dirty="0" err="1"/>
              <a:t>practise</a:t>
            </a:r>
            <a:r>
              <a:rPr lang="en-US" b="0" dirty="0"/>
              <a:t> aural distinction between </a:t>
            </a:r>
            <a:r>
              <a:rPr lang="en-US" b="0" dirty="0" err="1"/>
              <a:t>avoir</a:t>
            </a:r>
            <a:r>
              <a:rPr lang="en-US" b="0" dirty="0"/>
              <a:t> + noun (with article) and </a:t>
            </a:r>
            <a:r>
              <a:rPr lang="en-US" b="0" dirty="0" err="1"/>
              <a:t>avoir</a:t>
            </a:r>
            <a:r>
              <a:rPr lang="en-US" b="0" dirty="0"/>
              <a:t> meaning ‘be’ with no article.</a:t>
            </a:r>
            <a:br>
              <a:rPr lang="en-US" b="0" dirty="0"/>
            </a:br>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baseline="0" noProof="0" dirty="0">
                <a:solidFill>
                  <a:schemeClr val="tx1"/>
                </a:solidFill>
                <a:effectLst/>
                <a:latin typeface="+mn-lt"/>
                <a:ea typeface="+mn-ea"/>
                <a:cs typeface="+mn-cs"/>
              </a:rPr>
              <a:t>Pupils write 1-8.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baseline="0" noProof="0" dirty="0">
                <a:solidFill>
                  <a:schemeClr val="tx1"/>
                </a:solidFill>
                <a:effectLst/>
                <a:latin typeface="+mn-lt"/>
                <a:ea typeface="+mn-ea"/>
                <a:cs typeface="+mn-cs"/>
              </a:rPr>
              <a:t>They listen to each sentence and decide which word completes it, based on the presence or absence of an article.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baseline="0" noProof="0" dirty="0">
                <a:solidFill>
                  <a:schemeClr val="tx1"/>
                </a:solidFill>
                <a:effectLst/>
                <a:latin typeface="+mn-lt"/>
                <a:ea typeface="+mn-ea"/>
                <a:cs typeface="+mn-cs"/>
              </a:rPr>
              <a:t>They then either write or feed back orally the meaning of the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baseline="0" noProof="0" dirty="0">
                <a:solidFill>
                  <a:schemeClr val="tx1"/>
                </a:solidFill>
                <a:effectLst/>
                <a:latin typeface="+mn-lt"/>
                <a:ea typeface="+mn-ea"/>
                <a:cs typeface="+mn-cs"/>
              </a:rPr>
              <a:t>Click to reveal the correct end to the sentence and the English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noProof="0" dirty="0">
                <a:solidFill>
                  <a:schemeClr val="tx1"/>
                </a:solidFill>
                <a:effectLst/>
                <a:latin typeface="+mn-lt"/>
                <a:ea typeface="+mn-ea"/>
                <a:cs typeface="+mn-cs"/>
              </a:rPr>
              <a:t>Transcript:</a:t>
            </a:r>
          </a:p>
          <a:p>
            <a:pPr algn="l">
              <a:lnSpc>
                <a:spcPct val="107000"/>
              </a:lnSpc>
              <a:spcAft>
                <a:spcPts val="800"/>
              </a:spcAft>
            </a:pP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un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cadeau</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faim</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un [gâteau].</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soif</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une</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professeure</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une</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maison</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[raison].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un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vélo</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noProof="0" dirty="0">
              <a:solidFill>
                <a:schemeClr val="tx1"/>
              </a:solidFill>
              <a:effectLst/>
              <a:latin typeface="+mn-lt"/>
              <a:ea typeface="+mn-ea"/>
              <a:cs typeface="+mn-cs"/>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64042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0638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45259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69813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44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24044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5658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2853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49196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39718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09995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61589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42292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43661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991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99674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63433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08664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7025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33567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0354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8020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669340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25714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49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05/06/2023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49899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05/06/2023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10210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05/06/2023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64124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05/06/2023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39036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2414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5450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593627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32986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1248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01276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6751041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4749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05/06/2023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5548930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05/06/2023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1628848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05/06/2023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783651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05/06/2023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40302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34072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14203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19141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61697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116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207597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1664731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34614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75845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0.png"/><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9.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8.jpeg"/><Relationship Id="rId5" Type="http://schemas.openxmlformats.org/officeDocument/2006/relationships/slideLayout" Target="../slideLayouts/slideLayout13.xml"/><Relationship Id="rId10" Type="http://schemas.openxmlformats.org/officeDocument/2006/relationships/image" Target="../media/image7.png"/><Relationship Id="rId4" Type="http://schemas.openxmlformats.org/officeDocument/2006/relationships/video" Target="../media/media2.mkv"/><Relationship Id="rId9" Type="http://schemas.openxmlformats.org/officeDocument/2006/relationships/image" Target="../media/image6.png"/><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audio" Target="../media/audio5.wav"/><Relationship Id="rId11" Type="http://schemas.openxmlformats.org/officeDocument/2006/relationships/image" Target="../media/image9.png"/><Relationship Id="rId5" Type="http://schemas.openxmlformats.org/officeDocument/2006/relationships/audio" Target="../media/audio4.wav"/><Relationship Id="rId15" Type="http://schemas.openxmlformats.org/officeDocument/2006/relationships/image" Target="../media/image15.png"/><Relationship Id="rId10" Type="http://schemas.openxmlformats.org/officeDocument/2006/relationships/image" Target="../media/image8.jpeg"/><Relationship Id="rId4" Type="http://schemas.openxmlformats.org/officeDocument/2006/relationships/audio" Target="../media/audio3.wav"/><Relationship Id="rId9" Type="http://schemas.openxmlformats.org/officeDocument/2006/relationships/image" Target="../media/image7.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3" Type="http://schemas.openxmlformats.org/officeDocument/2006/relationships/image" Target="../media/image6.png"/><Relationship Id="rId7" Type="http://schemas.openxmlformats.org/officeDocument/2006/relationships/audio" Target="../media/audio8.wav"/><Relationship Id="rId12" Type="http://schemas.openxmlformats.org/officeDocument/2006/relationships/audio" Target="../media/audio13.wav"/><Relationship Id="rId17" Type="http://schemas.openxmlformats.org/officeDocument/2006/relationships/image" Target="../media/image18.png"/><Relationship Id="rId2" Type="http://schemas.openxmlformats.org/officeDocument/2006/relationships/notesSlide" Target="../notesSlides/notesSlide4.xml"/><Relationship Id="rId16" Type="http://schemas.openxmlformats.org/officeDocument/2006/relationships/audio" Target="../media/audio17.wav"/><Relationship Id="rId1" Type="http://schemas.openxmlformats.org/officeDocument/2006/relationships/slideLayout" Target="../slideLayouts/slideLayout13.xml"/><Relationship Id="rId6" Type="http://schemas.openxmlformats.org/officeDocument/2006/relationships/audio" Target="../media/audio7.wav"/><Relationship Id="rId11" Type="http://schemas.openxmlformats.org/officeDocument/2006/relationships/audio" Target="../media/audio12.wav"/><Relationship Id="rId5" Type="http://schemas.openxmlformats.org/officeDocument/2006/relationships/image" Target="../media/image17.svg"/><Relationship Id="rId15" Type="http://schemas.openxmlformats.org/officeDocument/2006/relationships/audio" Target="../media/audio16.wav"/><Relationship Id="rId10" Type="http://schemas.openxmlformats.org/officeDocument/2006/relationships/audio" Target="../media/audio11.wav"/><Relationship Id="rId4" Type="http://schemas.openxmlformats.org/officeDocument/2006/relationships/image" Target="../media/image16.png"/><Relationship Id="rId9" Type="http://schemas.openxmlformats.org/officeDocument/2006/relationships/audio" Target="../media/audio10.wav"/><Relationship Id="rId14" Type="http://schemas.openxmlformats.org/officeDocument/2006/relationships/audio" Target="../media/audio15.wav"/></Relationships>
</file>

<file path=ppt/slides/_rels/slide5.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21.png"/><Relationship Id="rId3" Type="http://schemas.openxmlformats.org/officeDocument/2006/relationships/audio" Target="../media/audio18.wav"/><Relationship Id="rId7" Type="http://schemas.openxmlformats.org/officeDocument/2006/relationships/audio" Target="../media/audio22.wav"/><Relationship Id="rId12"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audio" Target="../media/audio21.wav"/><Relationship Id="rId11" Type="http://schemas.openxmlformats.org/officeDocument/2006/relationships/image" Target="../media/image20.png"/><Relationship Id="rId5" Type="http://schemas.openxmlformats.org/officeDocument/2006/relationships/audio" Target="../media/audio20.wav"/><Relationship Id="rId15" Type="http://schemas.openxmlformats.org/officeDocument/2006/relationships/image" Target="../media/image22.png"/><Relationship Id="rId10" Type="http://schemas.openxmlformats.org/officeDocument/2006/relationships/image" Target="../media/image19.png"/><Relationship Id="rId4" Type="http://schemas.openxmlformats.org/officeDocument/2006/relationships/audio" Target="../media/audio19.wav"/><Relationship Id="rId9" Type="http://schemas.openxmlformats.org/officeDocument/2006/relationships/audio" Target="../media/audio24.wav"/><Relationship Id="rId1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5.gif"/><Relationship Id="rId13" Type="http://schemas.openxmlformats.org/officeDocument/2006/relationships/audio" Target="../media/audio30.wav"/><Relationship Id="rId3" Type="http://schemas.openxmlformats.org/officeDocument/2006/relationships/image" Target="../media/image23.png"/><Relationship Id="rId7" Type="http://schemas.openxmlformats.org/officeDocument/2006/relationships/image" Target="../media/image24.gif"/><Relationship Id="rId12" Type="http://schemas.openxmlformats.org/officeDocument/2006/relationships/audio" Target="../media/audio29.wav"/><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audio" Target="../media/audio25.wav"/><Relationship Id="rId11" Type="http://schemas.openxmlformats.org/officeDocument/2006/relationships/audio" Target="../media/audio28.wav"/><Relationship Id="rId5" Type="http://schemas.openxmlformats.org/officeDocument/2006/relationships/image" Target="../media/image17.svg"/><Relationship Id="rId10" Type="http://schemas.openxmlformats.org/officeDocument/2006/relationships/audio" Target="../media/audio27.wav"/><Relationship Id="rId4" Type="http://schemas.openxmlformats.org/officeDocument/2006/relationships/image" Target="../media/image16.png"/><Relationship Id="rId9" Type="http://schemas.openxmlformats.org/officeDocument/2006/relationships/audio" Target="../media/audio26.wav"/><Relationship Id="rId14" Type="http://schemas.openxmlformats.org/officeDocument/2006/relationships/audio" Target="../media/audio31.wav"/></Relationships>
</file>

<file path=ppt/slides/_rels/slide7.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audio" Target="../media/audio40.wav"/><Relationship Id="rId18" Type="http://schemas.openxmlformats.org/officeDocument/2006/relationships/audio" Target="../media/audio44.wav"/><Relationship Id="rId3" Type="http://schemas.openxmlformats.org/officeDocument/2006/relationships/audio" Target="../media/audio32.wav"/><Relationship Id="rId7" Type="http://schemas.openxmlformats.org/officeDocument/2006/relationships/audio" Target="../media/audio36.wav"/><Relationship Id="rId12" Type="http://schemas.openxmlformats.org/officeDocument/2006/relationships/image" Target="../media/image17.svg"/><Relationship Id="rId17" Type="http://schemas.openxmlformats.org/officeDocument/2006/relationships/audio" Target="../media/audio43.wav"/><Relationship Id="rId2" Type="http://schemas.openxmlformats.org/officeDocument/2006/relationships/notesSlide" Target="../notesSlides/notesSlide7.xml"/><Relationship Id="rId16" Type="http://schemas.openxmlformats.org/officeDocument/2006/relationships/audio" Target="../media/audio42.wav"/><Relationship Id="rId1" Type="http://schemas.openxmlformats.org/officeDocument/2006/relationships/slideLayout" Target="../slideLayouts/slideLayout16.xml"/><Relationship Id="rId6" Type="http://schemas.openxmlformats.org/officeDocument/2006/relationships/audio" Target="../media/audio35.wav"/><Relationship Id="rId11" Type="http://schemas.openxmlformats.org/officeDocument/2006/relationships/image" Target="../media/image16.png"/><Relationship Id="rId5" Type="http://schemas.openxmlformats.org/officeDocument/2006/relationships/audio" Target="../media/audio34.wav"/><Relationship Id="rId15" Type="http://schemas.openxmlformats.org/officeDocument/2006/relationships/image" Target="../media/image24.gif"/><Relationship Id="rId10" Type="http://schemas.openxmlformats.org/officeDocument/2006/relationships/audio" Target="../media/audio39.wav"/><Relationship Id="rId19" Type="http://schemas.openxmlformats.org/officeDocument/2006/relationships/image" Target="../media/image26.png"/><Relationship Id="rId4" Type="http://schemas.openxmlformats.org/officeDocument/2006/relationships/audio" Target="../media/audio33.wav"/><Relationship Id="rId9" Type="http://schemas.openxmlformats.org/officeDocument/2006/relationships/audio" Target="../media/audio38.wav"/><Relationship Id="rId14" Type="http://schemas.openxmlformats.org/officeDocument/2006/relationships/audio" Target="../media/audio41.wav"/></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015"/>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106103"/>
            <a:ext cx="4350240" cy="1144800"/>
          </a:xfrm>
        </p:spPr>
        <p:txBody>
          <a:bodyPr>
            <a:noAutofit/>
          </a:bodyPr>
          <a:lstStyle/>
          <a:p>
            <a:pPr algn="ctr"/>
            <a:r>
              <a:rPr lang="en-GB" sz="3200" b="1" spc="-1" dirty="0">
                <a:solidFill>
                  <a:schemeClr val="bg1"/>
                </a:solidFill>
                <a:latin typeface="Century Gothic" panose="020B0502020202020204" pitchFamily="34" charset="0"/>
                <a:ea typeface="Century Gothic"/>
              </a:rPr>
              <a:t>Describing things and people</a:t>
            </a:r>
            <a:endParaRPr lang="en-GB" sz="3200" dirty="0"/>
          </a:p>
        </p:txBody>
      </p:sp>
      <p:sp>
        <p:nvSpPr>
          <p:cNvPr id="7" name="CustomShape 3">
            <a:extLst>
              <a:ext uri="{FF2B5EF4-FFF2-40B4-BE49-F238E27FC236}">
                <a16:creationId xmlns:a16="http://schemas.microsoft.com/office/drawing/2014/main" id="{527D8509-23D0-4DD8-9B33-4BAB0429369D}"/>
              </a:ext>
            </a:extLst>
          </p:cNvPr>
          <p:cNvSpPr/>
          <p:nvPr/>
        </p:nvSpPr>
        <p:spPr>
          <a:xfrm>
            <a:off x="-32658" y="5346087"/>
            <a:ext cx="4572000" cy="15028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lang="en-GB"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2800" b="1" spc="-1" dirty="0">
                <a:solidFill>
                  <a:srgbClr val="FFFFFF"/>
                </a:solidFill>
                <a:latin typeface="Century Gothic" panose="020B0502020202020204" pitchFamily="34" charset="0"/>
                <a:ea typeface="Century Gothic"/>
                <a:sym typeface="Arial"/>
              </a:rPr>
              <a:t>« Avoir » meaning ‘be’</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SSC [j/soft g]</a:t>
            </a:r>
          </a:p>
        </p:txBody>
      </p:sp>
      <p:sp>
        <p:nvSpPr>
          <p:cNvPr id="4" name="Speech Bubble: Rectangle with Corners Rounded 3">
            <a:extLst>
              <a:ext uri="{FF2B5EF4-FFF2-40B4-BE49-F238E27FC236}">
                <a16:creationId xmlns:a16="http://schemas.microsoft.com/office/drawing/2014/main" id="{61632281-C863-4CFE-A14A-683F2AA7A816}"/>
              </a:ext>
            </a:extLst>
          </p:cNvPr>
          <p:cNvSpPr/>
          <p:nvPr/>
        </p:nvSpPr>
        <p:spPr>
          <a:xfrm>
            <a:off x="1680968" y="3933893"/>
            <a:ext cx="2286604" cy="661693"/>
          </a:xfrm>
          <a:prstGeom prst="wedgeRoundRectCallout">
            <a:avLst>
              <a:gd name="adj1" fmla="val -68965"/>
              <a:gd name="adj2" fmla="val 52091"/>
              <a:gd name="adj3" fmla="val 16667"/>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J’ai</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neuf</a:t>
            </a:r>
            <a:r>
              <a:rPr lang="en-GB" sz="2400" b="1" dirty="0">
                <a:solidFill>
                  <a:srgbClr val="002060"/>
                </a:solidFill>
                <a:latin typeface="Century Gothic" panose="020B0502020202020204" pitchFamily="34" charset="0"/>
              </a:rPr>
              <a:t> ans.</a:t>
            </a:r>
          </a:p>
        </p:txBody>
      </p:sp>
      <p:pic>
        <p:nvPicPr>
          <p:cNvPr id="6" name="Picture 5" descr="A picture containing lamp&#10;&#10;Description automatically generated">
            <a:extLst>
              <a:ext uri="{FF2B5EF4-FFF2-40B4-BE49-F238E27FC236}">
                <a16:creationId xmlns:a16="http://schemas.microsoft.com/office/drawing/2014/main" id="{A88424A5-0DC6-4B14-82C0-CD73C1624E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98" y="4124726"/>
            <a:ext cx="1444430" cy="1336097"/>
          </a:xfrm>
          <a:prstGeom prst="rect">
            <a:avLst/>
          </a:prstGeom>
        </p:spPr>
      </p:pic>
      <p:sp>
        <p:nvSpPr>
          <p:cNvPr id="13" name="Speech Bubble: Rectangle with Corners Rounded 12">
            <a:extLst>
              <a:ext uri="{FF2B5EF4-FFF2-40B4-BE49-F238E27FC236}">
                <a16:creationId xmlns:a16="http://schemas.microsoft.com/office/drawing/2014/main" id="{B54507C1-4481-460E-B758-7241601CE100}"/>
              </a:ext>
            </a:extLst>
          </p:cNvPr>
          <p:cNvSpPr/>
          <p:nvPr/>
        </p:nvSpPr>
        <p:spPr>
          <a:xfrm>
            <a:off x="2285640" y="1580217"/>
            <a:ext cx="1945014" cy="612169"/>
          </a:xfrm>
          <a:prstGeom prst="wedgeRoundRectCallout">
            <a:avLst>
              <a:gd name="adj1" fmla="val -68965"/>
              <a:gd name="adj2" fmla="val 52091"/>
              <a:gd name="adj3" fmla="val 16667"/>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J’ai</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faim</a:t>
            </a:r>
            <a:r>
              <a:rPr lang="en-GB" sz="2400" b="1" dirty="0">
                <a:solidFill>
                  <a:srgbClr val="002060"/>
                </a:solidFill>
                <a:latin typeface="Century Gothic" panose="020B0502020202020204" pitchFamily="34" charset="0"/>
              </a:rPr>
              <a:t> !</a:t>
            </a:r>
          </a:p>
        </p:txBody>
      </p:sp>
      <p:sp>
        <p:nvSpPr>
          <p:cNvPr id="14" name="Speech Bubble: Rectangle with Corners Rounded 13">
            <a:extLst>
              <a:ext uri="{FF2B5EF4-FFF2-40B4-BE49-F238E27FC236}">
                <a16:creationId xmlns:a16="http://schemas.microsoft.com/office/drawing/2014/main" id="{88A56BDB-1B3F-4978-86BD-04D72DE142A9}"/>
              </a:ext>
            </a:extLst>
          </p:cNvPr>
          <p:cNvSpPr/>
          <p:nvPr/>
        </p:nvSpPr>
        <p:spPr>
          <a:xfrm>
            <a:off x="340626" y="2618022"/>
            <a:ext cx="1945014" cy="612169"/>
          </a:xfrm>
          <a:prstGeom prst="wedgeRoundRectCallout">
            <a:avLst>
              <a:gd name="adj1" fmla="val 38346"/>
              <a:gd name="adj2" fmla="val 76801"/>
              <a:gd name="adj3" fmla="val 16667"/>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J’ai</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soif</a:t>
            </a:r>
            <a:r>
              <a:rPr lang="en-GB" sz="2400" b="1" dirty="0">
                <a:solidFill>
                  <a:srgbClr val="002060"/>
                </a:solidFill>
                <a:latin typeface="Century Gothic" panose="020B0502020202020204" pitchFamily="34" charset="0"/>
              </a:rPr>
              <a:t> !</a:t>
            </a:r>
          </a:p>
        </p:txBody>
      </p:sp>
      <p:pic>
        <p:nvPicPr>
          <p:cNvPr id="15" name="Picture 4" descr="Hunger, Eat, Hungry, Comic, Food, Not, Appetite, Full">
            <a:extLst>
              <a:ext uri="{FF2B5EF4-FFF2-40B4-BE49-F238E27FC236}">
                <a16:creationId xmlns:a16="http://schemas.microsoft.com/office/drawing/2014/main" id="{7A32A941-595D-4891-A559-2E7B257A9C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1726" y="1347991"/>
            <a:ext cx="1752701" cy="11027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93204245-FB31-419C-9ED7-BC5879CEAD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26131">
            <a:off x="2638687" y="2661936"/>
            <a:ext cx="1342120" cy="1235170"/>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[j/soft g]</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80350" y="4070976"/>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our</a:t>
            </a:r>
          </a:p>
        </p:txBody>
      </p:sp>
      <p:grpSp>
        <p:nvGrpSpPr>
          <p:cNvPr id="3" name="Group 2">
            <a:extLst>
              <a:ext uri="{FF2B5EF4-FFF2-40B4-BE49-F238E27FC236}">
                <a16:creationId xmlns:a16="http://schemas.microsoft.com/office/drawing/2014/main" id="{36E8B7D4-BC6A-4DC1-A573-D4272C197A55}"/>
              </a:ext>
            </a:extLst>
          </p:cNvPr>
          <p:cNvGrpSpPr/>
          <p:nvPr/>
        </p:nvGrpSpPr>
        <p:grpSpPr>
          <a:xfrm>
            <a:off x="3883455" y="1318795"/>
            <a:ext cx="4405351" cy="2390725"/>
            <a:chOff x="3883455" y="1318795"/>
            <a:chExt cx="4405351" cy="2390725"/>
          </a:xfrm>
        </p:grpSpPr>
        <p:pic>
          <p:nvPicPr>
            <p:cNvPr id="7" name="Picture 2" descr="the sun">
              <a:extLst>
                <a:ext uri="{FF2B5EF4-FFF2-40B4-BE49-F238E27FC236}">
                  <a16:creationId xmlns:a16="http://schemas.microsoft.com/office/drawing/2014/main" id="{C4390437-35FB-4ADE-AB04-CFD6BFF4888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3883455" y="1506331"/>
              <a:ext cx="2194375" cy="22031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moon with a red cross through it">
              <a:extLst>
                <a:ext uri="{FF2B5EF4-FFF2-40B4-BE49-F238E27FC236}">
                  <a16:creationId xmlns:a16="http://schemas.microsoft.com/office/drawing/2014/main" id="{D8E40C09-3AF3-4ACD-B446-8DE15EFECB10}"/>
                </a:ext>
              </a:extLst>
            </p:cNvPr>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982985" y="1318795"/>
              <a:ext cx="2305821" cy="2305821"/>
            </a:xfrm>
            <a:prstGeom prst="rect">
              <a:avLst/>
            </a:prstGeom>
          </p:spPr>
        </p:pic>
        <p:pic>
          <p:nvPicPr>
            <p:cNvPr id="9" name="Picture 8" descr="Shape, arrow&#10;&#10;Description automatically generated">
              <a:extLst>
                <a:ext uri="{FF2B5EF4-FFF2-40B4-BE49-F238E27FC236}">
                  <a16:creationId xmlns:a16="http://schemas.microsoft.com/office/drawing/2014/main" id="{0FD08AA6-EBFC-48ED-B130-06C6A28024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37559" y="1765155"/>
              <a:ext cx="1851247" cy="1258269"/>
            </a:xfrm>
            <a:prstGeom prst="rect">
              <a:avLst/>
            </a:prstGeom>
          </p:spPr>
        </p:pic>
      </p:grpSp>
      <p:pic>
        <p:nvPicPr>
          <p:cNvPr id="4" name="j  g (soft) ">
            <a:hlinkClick r:id="" action="ppaction://media"/>
            <a:extLst>
              <a:ext uri="{FF2B5EF4-FFF2-40B4-BE49-F238E27FC236}">
                <a16:creationId xmlns:a16="http://schemas.microsoft.com/office/drawing/2014/main" id="{B9E9E529-A7C7-4673-8553-A1E3E2E39DB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3"/>
          <a:srcRect l="15844" r="7448"/>
          <a:stretch/>
        </p:blipFill>
        <p:spPr>
          <a:xfrm>
            <a:off x="440458" y="1458418"/>
            <a:ext cx="2995175" cy="2196346"/>
          </a:xfrm>
          <a:prstGeom prst="rect">
            <a:avLst/>
          </a:prstGeom>
        </p:spPr>
      </p:pic>
      <p:pic>
        <p:nvPicPr>
          <p:cNvPr id="5" name="jour (RT3W6)">
            <a:hlinkClick r:id="" action="ppaction://media"/>
            <a:extLst>
              <a:ext uri="{FF2B5EF4-FFF2-40B4-BE49-F238E27FC236}">
                <a16:creationId xmlns:a16="http://schemas.microsoft.com/office/drawing/2014/main" id="{903DA478-64B8-4C6E-8E8F-3C5744B80F66}"/>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4"/>
          <a:srcRect l="16866" r="10282"/>
          <a:stretch/>
        </p:blipFill>
        <p:spPr>
          <a:xfrm>
            <a:off x="8481857" y="3395697"/>
            <a:ext cx="2970323" cy="2293428"/>
          </a:xfrm>
          <a:prstGeom prst="rect">
            <a:avLst/>
          </a:prstGeom>
        </p:spPr>
      </p:pic>
    </p:spTree>
    <p:extLst>
      <p:ext uri="{BB962C8B-B14F-4D97-AF65-F5344CB8AC3E}">
        <p14:creationId xmlns:p14="http://schemas.microsoft.com/office/powerpoint/2010/main" val="348795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1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683"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1_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1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33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
                </p:tgtEl>
              </p:cMediaNode>
            </p:video>
            <p:video>
              <p:cMediaNode vol="80000">
                <p:cTn id="28" fill="hold" display="0">
                  <p:stCondLst>
                    <p:cond delay="indefinite"/>
                  </p:stCondLst>
                </p:cTn>
                <p:tgtEl>
                  <p:spTgt spid="5"/>
                </p:tgtEl>
              </p:cMediaNode>
            </p:video>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[j/soft g]</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lvl="0" algn="ctr">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g</a:t>
            </a:r>
            <a:r>
              <a:rPr lang="en-GB" sz="4800" dirty="0" err="1">
                <a:solidFill>
                  <a:srgbClr val="002060"/>
                </a:solidFill>
                <a:latin typeface="Century Gothic" panose="020B0502020202020204" pitchFamily="34" charset="0"/>
              </a:rPr>
              <a:t>énial</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lvl="0" algn="ctr">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j’</a:t>
            </a:r>
            <a:r>
              <a:rPr lang="en-GB" sz="4800" dirty="0">
                <a:solidFill>
                  <a:srgbClr val="002060"/>
                </a:solidFill>
                <a:latin typeface="Century Gothic" panose="020B0502020202020204" pitchFamily="34" charset="0"/>
              </a:rPr>
              <a:t>ai</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493173" y="5590845"/>
            <a:ext cx="4470468" cy="830997"/>
          </a:xfrm>
          <a:prstGeom prst="rect">
            <a:avLst/>
          </a:prstGeom>
          <a:noFill/>
        </p:spPr>
        <p:txBody>
          <a:bodyPr wrap="square" rtlCol="0">
            <a:spAutoFit/>
          </a:bodyPr>
          <a:lstStyle/>
          <a:p>
            <a:pPr lvl="0" algn="ctr">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g</a:t>
            </a:r>
            <a:r>
              <a:rPr lang="en-GB" sz="4800" dirty="0" err="1">
                <a:solidFill>
                  <a:srgbClr val="002060"/>
                </a:solidFill>
                <a:latin typeface="Century Gothic" panose="020B0502020202020204" pitchFamily="34" charset="0"/>
              </a:rPr>
              <a:t>ymnastique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dé</a:t>
            </a:r>
            <a:r>
              <a:rPr lang="en-GB" sz="4800" b="1" dirty="0">
                <a:solidFill>
                  <a:srgbClr val="FF0066"/>
                </a:solidFill>
                <a:latin typeface="Century Gothic" panose="020B0502020202020204" pitchFamily="34" charset="0"/>
              </a:rPr>
              <a:t>j</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à</a:t>
            </a:r>
          </a:p>
        </p:txBody>
      </p:sp>
      <p:sp>
        <p:nvSpPr>
          <p:cNvPr id="18" name="TextBox 17">
            <a:extLst>
              <a:ext uri="{FF2B5EF4-FFF2-40B4-BE49-F238E27FC236}">
                <a16:creationId xmlns:a16="http://schemas.microsoft.com/office/drawing/2014/main" id="{4922BD8A-481B-4FBE-8068-88A74CF716DD}"/>
              </a:ext>
            </a:extLst>
          </p:cNvPr>
          <p:cNvSpPr txBox="1"/>
          <p:nvPr/>
        </p:nvSpPr>
        <p:spPr>
          <a:xfrm>
            <a:off x="3860765" y="4026634"/>
            <a:ext cx="4470469" cy="1323439"/>
          </a:xfrm>
          <a:prstGeom prst="rect">
            <a:avLst/>
          </a:prstGeom>
          <a:noFill/>
        </p:spPr>
        <p:txBody>
          <a:bodyPr wrap="square" rtlCol="0">
            <a:spAutoFit/>
          </a:bodyPr>
          <a:lstStyle/>
          <a:p>
            <a:pPr lvl="0" algn="ctr">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j</a:t>
            </a:r>
            <a:r>
              <a:rPr lang="en-GB" sz="8000" dirty="0">
                <a:solidFill>
                  <a:srgbClr val="002060"/>
                </a:solidFill>
                <a:latin typeface="Century Gothic" panose="020B0502020202020204" pitchFamily="34" charset="0"/>
              </a:rPr>
              <a:t>our</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6" name="Group 5">
            <a:extLst>
              <a:ext uri="{FF2B5EF4-FFF2-40B4-BE49-F238E27FC236}">
                <a16:creationId xmlns:a16="http://schemas.microsoft.com/office/drawing/2014/main" id="{BEABC501-9BC1-4753-8D6B-FBEA655E3103}"/>
              </a:ext>
            </a:extLst>
          </p:cNvPr>
          <p:cNvGrpSpPr/>
          <p:nvPr/>
        </p:nvGrpSpPr>
        <p:grpSpPr>
          <a:xfrm>
            <a:off x="4322368" y="2110265"/>
            <a:ext cx="3656804" cy="1833264"/>
            <a:chOff x="5002772" y="2134052"/>
            <a:chExt cx="2401783" cy="1196629"/>
          </a:xfrm>
        </p:grpSpPr>
        <p:pic>
          <p:nvPicPr>
            <p:cNvPr id="25" name="Picture 2" descr="the sun">
              <a:extLst>
                <a:ext uri="{FF2B5EF4-FFF2-40B4-BE49-F238E27FC236}">
                  <a16:creationId xmlns:a16="http://schemas.microsoft.com/office/drawing/2014/main" id="{0CC10926-A1CB-4966-AE81-4632B935E6D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002772" y="2197545"/>
              <a:ext cx="1128603" cy="11331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moon with a red cross through it">
              <a:extLst>
                <a:ext uri="{FF2B5EF4-FFF2-40B4-BE49-F238E27FC236}">
                  <a16:creationId xmlns:a16="http://schemas.microsoft.com/office/drawing/2014/main" id="{B7F6F7DD-1069-4AE1-82FA-91DF7EB845D4}"/>
                </a:ext>
              </a:extLst>
            </p:cNvPr>
            <p:cNvPicPr>
              <a:picLocks noChangeAspect="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077830" y="2134052"/>
              <a:ext cx="1196629" cy="1196629"/>
            </a:xfrm>
            <a:prstGeom prst="rect">
              <a:avLst/>
            </a:prstGeom>
          </p:spPr>
        </p:pic>
        <p:pic>
          <p:nvPicPr>
            <p:cNvPr id="5" name="Picture 4" descr="Shape, arrow&#10;&#10;Description automatically generated">
              <a:extLst>
                <a:ext uri="{FF2B5EF4-FFF2-40B4-BE49-F238E27FC236}">
                  <a16:creationId xmlns:a16="http://schemas.microsoft.com/office/drawing/2014/main" id="{49EC5309-73F2-4708-9243-2FBBB9544FD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81937" y="2390487"/>
              <a:ext cx="1222618" cy="830998"/>
            </a:xfrm>
            <a:prstGeom prst="rect">
              <a:avLst/>
            </a:prstGeom>
          </p:spPr>
        </p:pic>
      </p:grpSp>
      <p:grpSp>
        <p:nvGrpSpPr>
          <p:cNvPr id="14" name="Group 13">
            <a:extLst>
              <a:ext uri="{FF2B5EF4-FFF2-40B4-BE49-F238E27FC236}">
                <a16:creationId xmlns:a16="http://schemas.microsoft.com/office/drawing/2014/main" id="{020A9D5C-9058-43AE-8A9A-75EF50384053}"/>
              </a:ext>
            </a:extLst>
          </p:cNvPr>
          <p:cNvGrpSpPr/>
          <p:nvPr/>
        </p:nvGrpSpPr>
        <p:grpSpPr>
          <a:xfrm>
            <a:off x="353961" y="1338935"/>
            <a:ext cx="3384907" cy="1666568"/>
            <a:chOff x="353961" y="1338935"/>
            <a:chExt cx="3384907" cy="1666568"/>
          </a:xfrm>
        </p:grpSpPr>
        <p:pic>
          <p:nvPicPr>
            <p:cNvPr id="9" name="Picture 8" descr="Shape&#10;&#10;Description automatically generated with medium confidence">
              <a:extLst>
                <a:ext uri="{FF2B5EF4-FFF2-40B4-BE49-F238E27FC236}">
                  <a16:creationId xmlns:a16="http://schemas.microsoft.com/office/drawing/2014/main" id="{E98C6CA3-46AD-4368-A796-C12A5CB11C70}"/>
                </a:ext>
              </a:extLst>
            </p:cNvPr>
            <p:cNvPicPr>
              <a:picLocks noChangeAspect="1"/>
            </p:cNvPicPr>
            <p:nvPr/>
          </p:nvPicPr>
          <p:blipFill>
            <a:blip r:embed="rId1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53961" y="1338935"/>
              <a:ext cx="3333135" cy="1666568"/>
            </a:xfrm>
            <a:prstGeom prst="rect">
              <a:avLst/>
            </a:prstGeom>
          </p:spPr>
        </p:pic>
        <p:sp>
          <p:nvSpPr>
            <p:cNvPr id="10" name="TextBox 9">
              <a:extLst>
                <a:ext uri="{FF2B5EF4-FFF2-40B4-BE49-F238E27FC236}">
                  <a16:creationId xmlns:a16="http://schemas.microsoft.com/office/drawing/2014/main" id="{DDF9B8C8-2498-4591-AD00-EADCF5783E8E}"/>
                </a:ext>
              </a:extLst>
            </p:cNvPr>
            <p:cNvSpPr txBox="1"/>
            <p:nvPr/>
          </p:nvSpPr>
          <p:spPr>
            <a:xfrm>
              <a:off x="2020528" y="1858297"/>
              <a:ext cx="1718340" cy="646331"/>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I have</a:t>
              </a:r>
            </a:p>
          </p:txBody>
        </p:sp>
      </p:grpSp>
      <p:pic>
        <p:nvPicPr>
          <p:cNvPr id="37" name="Picture 36" descr="smiling face">
            <a:extLst>
              <a:ext uri="{FF2B5EF4-FFF2-40B4-BE49-F238E27FC236}">
                <a16:creationId xmlns:a16="http://schemas.microsoft.com/office/drawing/2014/main" id="{E2FA7598-52C3-4D7F-AA1D-9D5AF3DA2FE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89439" y="1468325"/>
            <a:ext cx="1532238" cy="1532238"/>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2C74F0FD-2BB5-4DB8-997D-04EE3400B27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1160138">
            <a:off x="768577" y="4587366"/>
            <a:ext cx="3059723" cy="917917"/>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98684B10-E1F8-4761-9862-BEEF341F25DB}"/>
              </a:ext>
            </a:extLst>
          </p:cNvPr>
          <p:cNvPicPr>
            <a:picLocks noChangeAspect="1"/>
          </p:cNvPicPr>
          <p:nvPr/>
        </p:nvPicPr>
        <p:blipFill>
          <a:blip r:embed="rId1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702649" y="4026635"/>
            <a:ext cx="2169399" cy="1584678"/>
          </a:xfrm>
          <a:prstGeom prst="rect">
            <a:avLst/>
          </a:prstGeom>
        </p:spPr>
      </p:pic>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1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1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1_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1_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1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1_4.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subTnLst>
                                    <p:audio>
                                      <p:cMediaNode>
                                        <p:cTn display="0" masterRel="sameClick">
                                          <p:stCondLst>
                                            <p:cond evt="begin" delay="0">
                                              <p:tn val="33"/>
                                            </p:cond>
                                          </p:stCondLst>
                                          <p:endCondLst>
                                            <p:cond evt="onStopAudio" delay="0">
                                              <p:tgtEl>
                                                <p:sldTgt/>
                                              </p:tgtEl>
                                            </p:cond>
                                          </p:endCondLst>
                                        </p:cTn>
                                        <p:tgtEl>
                                          <p:sndTgt r:embed="rId6" name="1_4.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7" name="1_5.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7" name="1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21" name="Graphic 20" descr="Teacher">
            <a:extLst>
              <a:ext uri="{FF2B5EF4-FFF2-40B4-BE49-F238E27FC236}">
                <a16:creationId xmlns:a16="http://schemas.microsoft.com/office/drawing/2014/main" id="{C7F8DB86-CAAB-47A3-BF48-677AE960C8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8162" y="-11469"/>
            <a:ext cx="914400" cy="914400"/>
          </a:xfrm>
          <a:prstGeom prst="rect">
            <a:avLst/>
          </a:prstGeom>
        </p:spPr>
      </p:pic>
      <p:sp>
        <p:nvSpPr>
          <p:cNvPr id="22" name="Speech Bubble: Rectangle with Corners Rounded 21">
            <a:hlinkClick r:id="" action="ppaction://noaction">
              <a:snd r:embed="rId6" name="4_1.wav"/>
            </a:hlinkClick>
            <a:extLst>
              <a:ext uri="{FF2B5EF4-FFF2-40B4-BE49-F238E27FC236}">
                <a16:creationId xmlns:a16="http://schemas.microsoft.com/office/drawing/2014/main" id="{D21F4A35-5B3A-4F50-B832-5D4552AC1AFF}"/>
              </a:ext>
            </a:extLst>
          </p:cNvPr>
          <p:cNvSpPr/>
          <p:nvPr/>
        </p:nvSpPr>
        <p:spPr>
          <a:xfrm>
            <a:off x="1357587" y="156650"/>
            <a:ext cx="4571265"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8" name="Title 7">
            <a:extLst>
              <a:ext uri="{FF2B5EF4-FFF2-40B4-BE49-F238E27FC236}">
                <a16:creationId xmlns:a16="http://schemas.microsoft.com/office/drawing/2014/main" id="{7E8DEE0E-4396-4594-A805-35FD2481B071}"/>
              </a:ext>
            </a:extLst>
          </p:cNvPr>
          <p:cNvSpPr>
            <a:spLocks noGrp="1"/>
          </p:cNvSpPr>
          <p:nvPr>
            <p:ph type="title"/>
          </p:nvPr>
        </p:nvSpPr>
        <p:spPr>
          <a:xfrm>
            <a:off x="10774740" y="1064647"/>
            <a:ext cx="1587218" cy="362668"/>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lang="en-GB" sz="2000" dirty="0"/>
          </a:p>
        </p:txBody>
      </p:sp>
      <p:sp>
        <p:nvSpPr>
          <p:cNvPr id="11" name="Speech Bubble: Rectangle with Corners Rounded 10">
            <a:hlinkClick r:id="" action="ppaction://noaction">
              <a:snd r:embed="rId7" name="p_ii.wav"/>
            </a:hlinkClick>
            <a:extLst>
              <a:ext uri="{FF2B5EF4-FFF2-40B4-BE49-F238E27FC236}">
                <a16:creationId xmlns:a16="http://schemas.microsoft.com/office/drawing/2014/main" id="{3C4B21E3-D03A-4A9C-9759-1DEA1A1C91F9}"/>
              </a:ext>
            </a:extLst>
          </p:cNvPr>
          <p:cNvSpPr/>
          <p:nvPr/>
        </p:nvSpPr>
        <p:spPr>
          <a:xfrm>
            <a:off x="6154821" y="117867"/>
            <a:ext cx="3884709"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2" name="CustomShape 7">
            <a:hlinkClick r:id="" action="ppaction://noaction">
              <a:snd r:embed="rId8" name="p_ii.wav"/>
            </a:hlinkClick>
            <a:extLst>
              <a:ext uri="{FF2B5EF4-FFF2-40B4-BE49-F238E27FC236}">
                <a16:creationId xmlns:a16="http://schemas.microsoft.com/office/drawing/2014/main" id="{551846B1-7F92-44CC-A15C-30B5C425898F}"/>
              </a:ext>
            </a:extLst>
          </p:cNvPr>
          <p:cNvSpPr/>
          <p:nvPr/>
        </p:nvSpPr>
        <p:spPr>
          <a:xfrm>
            <a:off x="6180891" y="190431"/>
            <a:ext cx="3884709"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Puis</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prononce</a:t>
            </a:r>
            <a:r>
              <a:rPr kumimoji="0" lang="en-GB" sz="2400" b="1" i="0" u="none" strike="noStrike" kern="1200" cap="none" spc="-1" normalizeH="0" baseline="0" noProof="0" dirty="0">
                <a:ln>
                  <a:noFill/>
                </a:ln>
                <a:solidFill>
                  <a:srgbClr val="002060"/>
                </a:solidFill>
                <a:effectLst/>
                <a:uLnTx/>
                <a:uFillTx/>
                <a:latin typeface="Century Gothic"/>
                <a:ea typeface="Century Gothic"/>
              </a:rPr>
              <a:t> les mots.</a:t>
            </a:r>
            <a:endParaRPr kumimoji="0" lang="en-GB" sz="2400" b="1" i="0" u="none" strike="noStrike" kern="1200" cap="none" spc="-1" normalizeH="0" baseline="0" noProof="0" dirty="0">
              <a:ln>
                <a:noFill/>
              </a:ln>
              <a:solidFill>
                <a:prstClr val="black"/>
              </a:solidFill>
              <a:effectLst/>
              <a:uLnTx/>
              <a:uFillTx/>
              <a:latin typeface="Arial"/>
            </a:endParaRPr>
          </a:p>
        </p:txBody>
      </p:sp>
      <p:graphicFrame>
        <p:nvGraphicFramePr>
          <p:cNvPr id="13" name="Table 4">
            <a:extLst>
              <a:ext uri="{FF2B5EF4-FFF2-40B4-BE49-F238E27FC236}">
                <a16:creationId xmlns:a16="http://schemas.microsoft.com/office/drawing/2014/main" id="{16F3E9DE-3930-4A62-9C35-C13B026CD67F}"/>
              </a:ext>
            </a:extLst>
          </p:cNvPr>
          <p:cNvGraphicFramePr>
            <a:graphicFrameLocks noGrp="1"/>
          </p:cNvGraphicFramePr>
          <p:nvPr/>
        </p:nvGraphicFramePr>
        <p:xfrm>
          <a:off x="805103" y="2324239"/>
          <a:ext cx="5123749" cy="3723676"/>
        </p:xfrm>
        <a:graphic>
          <a:graphicData uri="http://schemas.openxmlformats.org/drawingml/2006/table">
            <a:tbl>
              <a:tblPr firstRow="1" bandRow="1"/>
              <a:tblGrid>
                <a:gridCol w="3560420">
                  <a:extLst>
                    <a:ext uri="{9D8B030D-6E8A-4147-A177-3AD203B41FA5}">
                      <a16:colId xmlns:a16="http://schemas.microsoft.com/office/drawing/2014/main" val="1697490510"/>
                    </a:ext>
                  </a:extLst>
                </a:gridCol>
                <a:gridCol w="825910">
                  <a:extLst>
                    <a:ext uri="{9D8B030D-6E8A-4147-A177-3AD203B41FA5}">
                      <a16:colId xmlns:a16="http://schemas.microsoft.com/office/drawing/2014/main" val="2312480290"/>
                    </a:ext>
                  </a:extLst>
                </a:gridCol>
                <a:gridCol w="737419">
                  <a:extLst>
                    <a:ext uri="{9D8B030D-6E8A-4147-A177-3AD203B41FA5}">
                      <a16:colId xmlns:a16="http://schemas.microsoft.com/office/drawing/2014/main" val="139873084"/>
                    </a:ext>
                  </a:extLst>
                </a:gridCol>
              </a:tblGrid>
              <a:tr h="9309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a:solidFill>
                            <a:srgbClr val="002060"/>
                          </a:solidFill>
                          <a:latin typeface="Century Gothic" panose="020B0502020202020204" pitchFamily="34" charset="0"/>
                        </a:rPr>
                        <a:t>l a  p l a g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3754542"/>
                  </a:ext>
                </a:extLst>
              </a:tr>
              <a:tr h="9309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c o u r a g e u x</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467240"/>
                  </a:ext>
                </a:extLst>
              </a:tr>
              <a:tr h="9309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l a  l a n g u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1902142"/>
                  </a:ext>
                </a:extLst>
              </a:tr>
              <a:tr h="9309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l a   g a u c h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1003426"/>
                  </a:ext>
                </a:extLst>
              </a:tr>
            </a:tbl>
          </a:graphicData>
        </a:graphic>
      </p:graphicFrame>
      <p:sp>
        <p:nvSpPr>
          <p:cNvPr id="15" name="CustomShape 23">
            <a:hlinkClick r:id="" action="ppaction://noaction">
              <a:snd r:embed="rId9" name="4_2.wav"/>
            </a:hlinkClick>
            <a:extLst>
              <a:ext uri="{FF2B5EF4-FFF2-40B4-BE49-F238E27FC236}">
                <a16:creationId xmlns:a16="http://schemas.microsoft.com/office/drawing/2014/main" id="{48049F1C-AFA7-4B4C-8E03-5B844D47231C}"/>
              </a:ext>
            </a:extLst>
          </p:cNvPr>
          <p:cNvSpPr/>
          <p:nvPr/>
        </p:nvSpPr>
        <p:spPr>
          <a:xfrm>
            <a:off x="211978" y="2648109"/>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1</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6" name="CustomShape 23">
            <a:hlinkClick r:id="" action="ppaction://noaction">
              <a:snd r:embed="rId10" name="4_3.wav"/>
            </a:hlinkClick>
            <a:extLst>
              <a:ext uri="{FF2B5EF4-FFF2-40B4-BE49-F238E27FC236}">
                <a16:creationId xmlns:a16="http://schemas.microsoft.com/office/drawing/2014/main" id="{D7EC1C62-4BDF-4C12-8B0A-C4FBC2E1E322}"/>
              </a:ext>
            </a:extLst>
          </p:cNvPr>
          <p:cNvSpPr/>
          <p:nvPr/>
        </p:nvSpPr>
        <p:spPr>
          <a:xfrm>
            <a:off x="203052" y="3468495"/>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2</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CustomShape 23">
            <a:hlinkClick r:id="" action="ppaction://noaction">
              <a:snd r:embed="rId11" name="4_4.wav"/>
            </a:hlinkClick>
            <a:extLst>
              <a:ext uri="{FF2B5EF4-FFF2-40B4-BE49-F238E27FC236}">
                <a16:creationId xmlns:a16="http://schemas.microsoft.com/office/drawing/2014/main" id="{DDCFB24A-4E9D-4318-82EA-2D4B5E58508F}"/>
              </a:ext>
            </a:extLst>
          </p:cNvPr>
          <p:cNvSpPr/>
          <p:nvPr/>
        </p:nvSpPr>
        <p:spPr>
          <a:xfrm>
            <a:off x="206020" y="4442412"/>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3</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CustomShape 23">
            <a:hlinkClick r:id="" action="ppaction://noaction">
              <a:snd r:embed="rId12" name="4_5.wav"/>
            </a:hlinkClick>
            <a:extLst>
              <a:ext uri="{FF2B5EF4-FFF2-40B4-BE49-F238E27FC236}">
                <a16:creationId xmlns:a16="http://schemas.microsoft.com/office/drawing/2014/main" id="{857946AA-3F8D-4757-A425-B1D6963067A8}"/>
              </a:ext>
            </a:extLst>
          </p:cNvPr>
          <p:cNvSpPr/>
          <p:nvPr/>
        </p:nvSpPr>
        <p:spPr>
          <a:xfrm>
            <a:off x="186717" y="5336321"/>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4</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CustomShape 23">
            <a:hlinkClick r:id="" action="ppaction://noaction">
              <a:snd r:embed="rId13" name="4_6.wav"/>
            </a:hlinkClick>
            <a:extLst>
              <a:ext uri="{FF2B5EF4-FFF2-40B4-BE49-F238E27FC236}">
                <a16:creationId xmlns:a16="http://schemas.microsoft.com/office/drawing/2014/main" id="{549BB894-C51B-4921-9BBB-2693A4480356}"/>
              </a:ext>
            </a:extLst>
          </p:cNvPr>
          <p:cNvSpPr/>
          <p:nvPr/>
        </p:nvSpPr>
        <p:spPr>
          <a:xfrm>
            <a:off x="6353338" y="2690734"/>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5</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23">
            <a:hlinkClick r:id="" action="ppaction://noaction">
              <a:snd r:embed="rId14" name="4_7.wav"/>
            </a:hlinkClick>
            <a:extLst>
              <a:ext uri="{FF2B5EF4-FFF2-40B4-BE49-F238E27FC236}">
                <a16:creationId xmlns:a16="http://schemas.microsoft.com/office/drawing/2014/main" id="{70AB55BD-FAC0-457E-8FE9-8D5BFD8D929B}"/>
              </a:ext>
            </a:extLst>
          </p:cNvPr>
          <p:cNvSpPr/>
          <p:nvPr/>
        </p:nvSpPr>
        <p:spPr>
          <a:xfrm>
            <a:off x="6353338" y="3583178"/>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6</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CustomShape 23">
            <a:hlinkClick r:id="" action="ppaction://noaction">
              <a:snd r:embed="rId15" name="4_8.wav"/>
            </a:hlinkClick>
            <a:extLst>
              <a:ext uri="{FF2B5EF4-FFF2-40B4-BE49-F238E27FC236}">
                <a16:creationId xmlns:a16="http://schemas.microsoft.com/office/drawing/2014/main" id="{2D4EA39B-BD60-49CF-A2DE-CFB94183D6F0}"/>
              </a:ext>
            </a:extLst>
          </p:cNvPr>
          <p:cNvSpPr/>
          <p:nvPr/>
        </p:nvSpPr>
        <p:spPr>
          <a:xfrm>
            <a:off x="6353338" y="4492690"/>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7</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CustomShape 23">
            <a:hlinkClick r:id="" action="ppaction://noaction">
              <a:snd r:embed="rId16" name="4_9.wav"/>
            </a:hlinkClick>
            <a:extLst>
              <a:ext uri="{FF2B5EF4-FFF2-40B4-BE49-F238E27FC236}">
                <a16:creationId xmlns:a16="http://schemas.microsoft.com/office/drawing/2014/main" id="{08360559-C4AC-4F19-A6DA-DB378F194D8F}"/>
              </a:ext>
            </a:extLst>
          </p:cNvPr>
          <p:cNvSpPr/>
          <p:nvPr/>
        </p:nvSpPr>
        <p:spPr>
          <a:xfrm>
            <a:off x="6353338" y="5387859"/>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8</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F7A257C7-654A-45F7-9639-C9ED980A4128}"/>
              </a:ext>
            </a:extLst>
          </p:cNvPr>
          <p:cNvSpPr txBox="1"/>
          <p:nvPr/>
        </p:nvSpPr>
        <p:spPr>
          <a:xfrm>
            <a:off x="4175330" y="1924289"/>
            <a:ext cx="217800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[j/soft g]  [g]</a:t>
            </a:r>
            <a:endParaRPr kumimoji="0" lang="en-GB" sz="2000" b="0" i="0" u="none" strike="noStrike" kern="0" cap="none" spc="0" normalizeH="0" baseline="0" noProof="0" dirty="0">
              <a:ln>
                <a:noFill/>
              </a:ln>
              <a:solidFill>
                <a:srgbClr val="000000"/>
              </a:solidFill>
              <a:effectLst/>
              <a:uLnTx/>
              <a:uFillTx/>
              <a:latin typeface="Arial"/>
            </a:endParaRPr>
          </a:p>
        </p:txBody>
      </p:sp>
      <p:pic>
        <p:nvPicPr>
          <p:cNvPr id="30" name="Picture 29">
            <a:extLst>
              <a:ext uri="{FF2B5EF4-FFF2-40B4-BE49-F238E27FC236}">
                <a16:creationId xmlns:a16="http://schemas.microsoft.com/office/drawing/2014/main" id="{5B5D3FFD-A8AB-4649-8018-73303F583E2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89513" y="2546743"/>
            <a:ext cx="409801" cy="426875"/>
          </a:xfrm>
          <a:prstGeom prst="rect">
            <a:avLst/>
          </a:prstGeom>
        </p:spPr>
      </p:pic>
      <p:pic>
        <p:nvPicPr>
          <p:cNvPr id="31" name="Picture 30">
            <a:extLst>
              <a:ext uri="{FF2B5EF4-FFF2-40B4-BE49-F238E27FC236}">
                <a16:creationId xmlns:a16="http://schemas.microsoft.com/office/drawing/2014/main" id="{ACB470B2-AC8F-4F96-82BA-1118C3E3269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357277" y="5353715"/>
            <a:ext cx="409801" cy="426875"/>
          </a:xfrm>
          <a:prstGeom prst="rect">
            <a:avLst/>
          </a:prstGeom>
        </p:spPr>
      </p:pic>
      <p:pic>
        <p:nvPicPr>
          <p:cNvPr id="32" name="Picture 31">
            <a:extLst>
              <a:ext uri="{FF2B5EF4-FFF2-40B4-BE49-F238E27FC236}">
                <a16:creationId xmlns:a16="http://schemas.microsoft.com/office/drawing/2014/main" id="{F8A0F630-8734-41AC-9DD7-B62EB3AED6A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89513" y="3485889"/>
            <a:ext cx="409801" cy="426875"/>
          </a:xfrm>
          <a:prstGeom prst="rect">
            <a:avLst/>
          </a:prstGeom>
        </p:spPr>
      </p:pic>
      <p:graphicFrame>
        <p:nvGraphicFramePr>
          <p:cNvPr id="34" name="Table 4">
            <a:extLst>
              <a:ext uri="{FF2B5EF4-FFF2-40B4-BE49-F238E27FC236}">
                <a16:creationId xmlns:a16="http://schemas.microsoft.com/office/drawing/2014/main" id="{CA848C68-EBEB-4669-B102-1C64F5E3F7A8}"/>
              </a:ext>
            </a:extLst>
          </p:cNvPr>
          <p:cNvGraphicFramePr>
            <a:graphicFrameLocks noGrp="1"/>
          </p:cNvGraphicFramePr>
          <p:nvPr/>
        </p:nvGraphicFramePr>
        <p:xfrm>
          <a:off x="6990736" y="2392806"/>
          <a:ext cx="5058453" cy="3657056"/>
        </p:xfrm>
        <a:graphic>
          <a:graphicData uri="http://schemas.openxmlformats.org/drawingml/2006/table">
            <a:tbl>
              <a:tblPr firstRow="1" bandRow="1"/>
              <a:tblGrid>
                <a:gridCol w="3570953">
                  <a:extLst>
                    <a:ext uri="{9D8B030D-6E8A-4147-A177-3AD203B41FA5}">
                      <a16:colId xmlns:a16="http://schemas.microsoft.com/office/drawing/2014/main" val="1697490510"/>
                    </a:ext>
                  </a:extLst>
                </a:gridCol>
                <a:gridCol w="731520">
                  <a:extLst>
                    <a:ext uri="{9D8B030D-6E8A-4147-A177-3AD203B41FA5}">
                      <a16:colId xmlns:a16="http://schemas.microsoft.com/office/drawing/2014/main" val="2312480290"/>
                    </a:ext>
                  </a:extLst>
                </a:gridCol>
                <a:gridCol w="755980">
                  <a:extLst>
                    <a:ext uri="{9D8B030D-6E8A-4147-A177-3AD203B41FA5}">
                      <a16:colId xmlns:a16="http://schemas.microsoft.com/office/drawing/2014/main" val="139873084"/>
                    </a:ext>
                  </a:extLst>
                </a:gridCol>
              </a:tblGrid>
              <a:tr h="91426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l e  v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l </a:t>
                      </a:r>
                      <a:r>
                        <a:rPr lang="en-GB" sz="2800" b="1" dirty="0" err="1">
                          <a:solidFill>
                            <a:srgbClr val="002060"/>
                          </a:solidFill>
                          <a:latin typeface="Century Gothic" panose="020B0502020202020204" pitchFamily="34" charset="0"/>
                        </a:rPr>
                        <a:t>l</a:t>
                      </a:r>
                      <a:r>
                        <a:rPr lang="en-GB" sz="2800" b="1" dirty="0">
                          <a:solidFill>
                            <a:srgbClr val="002060"/>
                          </a:solidFill>
                          <a:latin typeface="Century Gothic" panose="020B0502020202020204" pitchFamily="34" charset="0"/>
                        </a:rPr>
                        <a:t> a g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3754542"/>
                  </a:ext>
                </a:extLst>
              </a:tr>
              <a:tr h="91426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g r a n 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467240"/>
                  </a:ext>
                </a:extLst>
              </a:tr>
              <a:tr h="91426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m a n g e r</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1902142"/>
                  </a:ext>
                </a:extLst>
              </a:tr>
              <a:tr h="91426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 j a u n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1003426"/>
                  </a:ext>
                </a:extLst>
              </a:tr>
            </a:tbl>
          </a:graphicData>
        </a:graphic>
      </p:graphicFrame>
      <p:pic>
        <p:nvPicPr>
          <p:cNvPr id="41" name="Picture 40">
            <a:extLst>
              <a:ext uri="{FF2B5EF4-FFF2-40B4-BE49-F238E27FC236}">
                <a16:creationId xmlns:a16="http://schemas.microsoft.com/office/drawing/2014/main" id="{5B56233B-4A68-4690-9677-5EAEAAF83CB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770923" y="4498354"/>
            <a:ext cx="409801" cy="426875"/>
          </a:xfrm>
          <a:prstGeom prst="rect">
            <a:avLst/>
          </a:prstGeom>
        </p:spPr>
      </p:pic>
      <p:pic>
        <p:nvPicPr>
          <p:cNvPr id="42" name="Picture 41">
            <a:extLst>
              <a:ext uri="{FF2B5EF4-FFF2-40B4-BE49-F238E27FC236}">
                <a16:creationId xmlns:a16="http://schemas.microsoft.com/office/drawing/2014/main" id="{2BDCDF49-7E6A-45C5-BDBA-49B4446D1F9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770923" y="2720873"/>
            <a:ext cx="409801" cy="426875"/>
          </a:xfrm>
          <a:prstGeom prst="rect">
            <a:avLst/>
          </a:prstGeom>
        </p:spPr>
      </p:pic>
      <p:pic>
        <p:nvPicPr>
          <p:cNvPr id="43" name="Picture 42">
            <a:extLst>
              <a:ext uri="{FF2B5EF4-FFF2-40B4-BE49-F238E27FC236}">
                <a16:creationId xmlns:a16="http://schemas.microsoft.com/office/drawing/2014/main" id="{C3261564-2FFE-4219-9A59-ABAF55F80B7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501630" y="3509456"/>
            <a:ext cx="409801" cy="426875"/>
          </a:xfrm>
          <a:prstGeom prst="rect">
            <a:avLst/>
          </a:prstGeom>
        </p:spPr>
      </p:pic>
      <p:pic>
        <p:nvPicPr>
          <p:cNvPr id="60" name="Picture 59">
            <a:extLst>
              <a:ext uri="{FF2B5EF4-FFF2-40B4-BE49-F238E27FC236}">
                <a16:creationId xmlns:a16="http://schemas.microsoft.com/office/drawing/2014/main" id="{F51E2DD9-1884-4945-B0F7-117314CCB95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742660" y="5399780"/>
            <a:ext cx="409801" cy="426875"/>
          </a:xfrm>
          <a:prstGeom prst="rect">
            <a:avLst/>
          </a:prstGeom>
        </p:spPr>
      </p:pic>
      <p:pic>
        <p:nvPicPr>
          <p:cNvPr id="63" name="Picture 62">
            <a:extLst>
              <a:ext uri="{FF2B5EF4-FFF2-40B4-BE49-F238E27FC236}">
                <a16:creationId xmlns:a16="http://schemas.microsoft.com/office/drawing/2014/main" id="{9C28BBBC-3954-4230-816C-54A3CF7A3D8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374388" y="4400253"/>
            <a:ext cx="409801" cy="426875"/>
          </a:xfrm>
          <a:prstGeom prst="rect">
            <a:avLst/>
          </a:prstGeom>
        </p:spPr>
      </p:pic>
      <p:sp>
        <p:nvSpPr>
          <p:cNvPr id="68" name="Rectangle: Rounded Corners 67">
            <a:extLst>
              <a:ext uri="{FF2B5EF4-FFF2-40B4-BE49-F238E27FC236}">
                <a16:creationId xmlns:a16="http://schemas.microsoft.com/office/drawing/2014/main" id="{8AC42516-29D4-478F-8BA1-4D3F18C42336}"/>
              </a:ext>
            </a:extLst>
          </p:cNvPr>
          <p:cNvSpPr/>
          <p:nvPr/>
        </p:nvSpPr>
        <p:spPr>
          <a:xfrm>
            <a:off x="2347824" y="3523536"/>
            <a:ext cx="376244"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a:t>
            </a:r>
          </a:p>
        </p:txBody>
      </p:sp>
      <p:sp>
        <p:nvSpPr>
          <p:cNvPr id="80" name="Speech Bubble: Rectangle with Corners Rounded 79">
            <a:extLst>
              <a:ext uri="{FF2B5EF4-FFF2-40B4-BE49-F238E27FC236}">
                <a16:creationId xmlns:a16="http://schemas.microsoft.com/office/drawing/2014/main" id="{E67AD697-DD0C-4BE8-AA42-E07E04C240BC}"/>
              </a:ext>
            </a:extLst>
          </p:cNvPr>
          <p:cNvSpPr/>
          <p:nvPr/>
        </p:nvSpPr>
        <p:spPr>
          <a:xfrm>
            <a:off x="134537" y="1104244"/>
            <a:ext cx="3812436" cy="1044231"/>
          </a:xfrm>
          <a:prstGeom prst="wedgeRoundRectCallout">
            <a:avLst>
              <a:gd name="adj1" fmla="val 53233"/>
              <a:gd name="adj2" fmla="val 3486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a:t>
            </a:r>
            <a:r>
              <a:rPr kumimoji="0" lang="en-GB" sz="2000" b="1" i="0" u="none" strike="noStrike" kern="1200" cap="none" spc="0" normalizeH="0" baseline="0" noProof="0" dirty="0">
                <a:ln>
                  <a:noFill/>
                </a:ln>
                <a:solidFill>
                  <a:srgbClr val="002060"/>
                </a:solidFill>
                <a:effectLst/>
                <a:uLnTx/>
                <a:uFillTx/>
                <a:latin typeface="Century Gothic" panose="020F0302020204030204"/>
              </a:rPr>
              <a:t>j</a:t>
            </a:r>
            <a:r>
              <a:rPr kumimoji="0" lang="en-GB" sz="2000" b="0" i="0" u="none" strike="noStrike" kern="1200" cap="none" spc="0" normalizeH="0" baseline="0" noProof="0" dirty="0">
                <a:ln>
                  <a:noFill/>
                </a:ln>
                <a:solidFill>
                  <a:srgbClr val="002060"/>
                </a:solidFill>
                <a:effectLst/>
                <a:uLnTx/>
                <a:uFillTx/>
                <a:latin typeface="Century Gothic" panose="020F0302020204030204"/>
              </a:rPr>
              <a:t>] and soft [</a:t>
            </a:r>
            <a:r>
              <a:rPr kumimoji="0" lang="en-GB" sz="2000" b="1" i="0" u="none" strike="noStrike" kern="1200" cap="none" spc="0" normalizeH="0" baseline="0" noProof="0" dirty="0">
                <a:ln>
                  <a:noFill/>
                </a:ln>
                <a:solidFill>
                  <a:srgbClr val="002060"/>
                </a:solidFill>
                <a:effectLst/>
                <a:uLnTx/>
                <a:uFillTx/>
                <a:latin typeface="Century Gothic" panose="020F0302020204030204"/>
              </a:rPr>
              <a:t>g</a:t>
            </a:r>
            <a:r>
              <a:rPr kumimoji="0" lang="en-GB" sz="2000" b="0" i="0" u="none" strike="noStrike" kern="1200" cap="none" spc="0" normalizeH="0" baseline="0" noProof="0" dirty="0">
                <a:ln>
                  <a:noFill/>
                </a:ln>
                <a:solidFill>
                  <a:srgbClr val="002060"/>
                </a:solidFill>
                <a:effectLst/>
                <a:uLnTx/>
                <a:uFillTx/>
                <a:latin typeface="Century Gothic" panose="020F0302020204030204"/>
              </a:rPr>
              <a:t>] sound the same. Can you remember how these words are spelt?</a:t>
            </a:r>
          </a:p>
        </p:txBody>
      </p:sp>
      <p:sp>
        <p:nvSpPr>
          <p:cNvPr id="45" name="TextBox 44">
            <a:extLst>
              <a:ext uri="{FF2B5EF4-FFF2-40B4-BE49-F238E27FC236}">
                <a16:creationId xmlns:a16="http://schemas.microsoft.com/office/drawing/2014/main" id="{042B0C6F-E0C6-499F-883D-181FB240881D}"/>
              </a:ext>
            </a:extLst>
          </p:cNvPr>
          <p:cNvSpPr txBox="1"/>
          <p:nvPr/>
        </p:nvSpPr>
        <p:spPr>
          <a:xfrm>
            <a:off x="10479345" y="1973210"/>
            <a:ext cx="217800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[j/soft g]  [g]</a:t>
            </a:r>
            <a:endParaRPr kumimoji="0" lang="en-GB" sz="2000" b="0" i="0" u="none" strike="noStrike" kern="0" cap="none" spc="0" normalizeH="0" baseline="0" noProof="0" dirty="0">
              <a:ln>
                <a:noFill/>
              </a:ln>
              <a:solidFill>
                <a:srgbClr val="000000"/>
              </a:solidFill>
              <a:effectLst/>
              <a:uLnTx/>
              <a:uFillTx/>
              <a:latin typeface="Arial"/>
            </a:endParaRPr>
          </a:p>
        </p:txBody>
      </p:sp>
      <p:sp>
        <p:nvSpPr>
          <p:cNvPr id="46" name="Rectangle: Rounded Corners 45">
            <a:extLst>
              <a:ext uri="{FF2B5EF4-FFF2-40B4-BE49-F238E27FC236}">
                <a16:creationId xmlns:a16="http://schemas.microsoft.com/office/drawing/2014/main" id="{6BA0AD5C-56FB-4209-9A15-EBA8EF4A73D7}"/>
              </a:ext>
            </a:extLst>
          </p:cNvPr>
          <p:cNvSpPr/>
          <p:nvPr/>
        </p:nvSpPr>
        <p:spPr>
          <a:xfrm>
            <a:off x="2299196" y="2564340"/>
            <a:ext cx="376244"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a:t>
            </a:r>
          </a:p>
        </p:txBody>
      </p:sp>
      <p:sp>
        <p:nvSpPr>
          <p:cNvPr id="47" name="Rectangle: Rounded Corners 46">
            <a:extLst>
              <a:ext uri="{FF2B5EF4-FFF2-40B4-BE49-F238E27FC236}">
                <a16:creationId xmlns:a16="http://schemas.microsoft.com/office/drawing/2014/main" id="{7552F33C-C208-458B-A5BD-831F4CCC768F}"/>
              </a:ext>
            </a:extLst>
          </p:cNvPr>
          <p:cNvSpPr/>
          <p:nvPr/>
        </p:nvSpPr>
        <p:spPr>
          <a:xfrm>
            <a:off x="2290430" y="4429929"/>
            <a:ext cx="376244"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a:t>
            </a:r>
          </a:p>
        </p:txBody>
      </p:sp>
      <p:sp>
        <p:nvSpPr>
          <p:cNvPr id="48" name="Rectangle: Rounded Corners 47">
            <a:extLst>
              <a:ext uri="{FF2B5EF4-FFF2-40B4-BE49-F238E27FC236}">
                <a16:creationId xmlns:a16="http://schemas.microsoft.com/office/drawing/2014/main" id="{F3747E3A-7A10-4ADF-BE63-F6C172876833}"/>
              </a:ext>
            </a:extLst>
          </p:cNvPr>
          <p:cNvSpPr/>
          <p:nvPr/>
        </p:nvSpPr>
        <p:spPr>
          <a:xfrm>
            <a:off x="1559205" y="5379788"/>
            <a:ext cx="376244"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a:t>
            </a:r>
          </a:p>
        </p:txBody>
      </p:sp>
      <p:sp>
        <p:nvSpPr>
          <p:cNvPr id="49" name="Rectangle: Rounded Corners 48">
            <a:extLst>
              <a:ext uri="{FF2B5EF4-FFF2-40B4-BE49-F238E27FC236}">
                <a16:creationId xmlns:a16="http://schemas.microsoft.com/office/drawing/2014/main" id="{D1DF7B35-DF09-4575-8017-F4AC151EEF6E}"/>
              </a:ext>
            </a:extLst>
          </p:cNvPr>
          <p:cNvSpPr/>
          <p:nvPr/>
        </p:nvSpPr>
        <p:spPr>
          <a:xfrm>
            <a:off x="8805580" y="2614474"/>
            <a:ext cx="376244"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a:t>
            </a:r>
          </a:p>
        </p:txBody>
      </p:sp>
      <p:sp>
        <p:nvSpPr>
          <p:cNvPr id="50" name="Rectangle: Rounded Corners 49">
            <a:extLst>
              <a:ext uri="{FF2B5EF4-FFF2-40B4-BE49-F238E27FC236}">
                <a16:creationId xmlns:a16="http://schemas.microsoft.com/office/drawing/2014/main" id="{01B9E7C6-9E4F-4CA0-AACA-72831646A82C}"/>
              </a:ext>
            </a:extLst>
          </p:cNvPr>
          <p:cNvSpPr/>
          <p:nvPr/>
        </p:nvSpPr>
        <p:spPr>
          <a:xfrm>
            <a:off x="7044137" y="3566360"/>
            <a:ext cx="376244"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a:t>
            </a:r>
          </a:p>
        </p:txBody>
      </p:sp>
      <p:sp>
        <p:nvSpPr>
          <p:cNvPr id="51" name="Rectangle: Rounded Corners 50">
            <a:extLst>
              <a:ext uri="{FF2B5EF4-FFF2-40B4-BE49-F238E27FC236}">
                <a16:creationId xmlns:a16="http://schemas.microsoft.com/office/drawing/2014/main" id="{62AB8909-4D59-400C-9D97-998B9D3A7EB0}"/>
              </a:ext>
            </a:extLst>
          </p:cNvPr>
          <p:cNvSpPr/>
          <p:nvPr/>
        </p:nvSpPr>
        <p:spPr>
          <a:xfrm>
            <a:off x="8110349" y="4492690"/>
            <a:ext cx="376244"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a:t>
            </a:r>
          </a:p>
        </p:txBody>
      </p:sp>
      <p:sp>
        <p:nvSpPr>
          <p:cNvPr id="52" name="Rectangle: Rounded Corners 51">
            <a:extLst>
              <a:ext uri="{FF2B5EF4-FFF2-40B4-BE49-F238E27FC236}">
                <a16:creationId xmlns:a16="http://schemas.microsoft.com/office/drawing/2014/main" id="{5226C901-1F7F-493D-A12F-A2DBBACFCABA}"/>
              </a:ext>
            </a:extLst>
          </p:cNvPr>
          <p:cNvSpPr/>
          <p:nvPr/>
        </p:nvSpPr>
        <p:spPr>
          <a:xfrm>
            <a:off x="7036442" y="5399780"/>
            <a:ext cx="376244"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a:t>
            </a:r>
          </a:p>
        </p:txBody>
      </p:sp>
      <p:sp>
        <p:nvSpPr>
          <p:cNvPr id="39" name="CustomShape 7">
            <a:hlinkClick r:id="" action="ppaction://noaction">
              <a:snd r:embed="rId6" name="4_1.wav"/>
            </a:hlinkClick>
            <a:extLst>
              <a:ext uri="{FF2B5EF4-FFF2-40B4-BE49-F238E27FC236}">
                <a16:creationId xmlns:a16="http://schemas.microsoft.com/office/drawing/2014/main" id="{E197901D-BA36-4CD0-A2CC-BB664A153AE9}"/>
              </a:ext>
            </a:extLst>
          </p:cNvPr>
          <p:cNvSpPr/>
          <p:nvPr/>
        </p:nvSpPr>
        <p:spPr>
          <a:xfrm>
            <a:off x="1394548" y="199582"/>
            <a:ext cx="46426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C’est [j/soft g] ou [g] ?</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210964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0" presetClass="exit" presetSubtype="0" fill="hold" grpId="0" nodeType="withEffect">
                                  <p:stCondLst>
                                    <p:cond delay="0"/>
                                  </p:stCondLst>
                                  <p:childTnLst>
                                    <p:animEffect transition="out" filter="fade">
                                      <p:cBhvr>
                                        <p:cTn id="12" dur="500"/>
                                        <p:tgtEl>
                                          <p:spTgt spid="46"/>
                                        </p:tgtEl>
                                      </p:cBhvr>
                                    </p:animEffect>
                                    <p:set>
                                      <p:cBhvr>
                                        <p:cTn id="13" dur="1" fill="hold">
                                          <p:stCondLst>
                                            <p:cond delay="499"/>
                                          </p:stCondLst>
                                        </p:cTn>
                                        <p:tgtEl>
                                          <p:spTgt spid="4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68"/>
                                        </p:tgtEl>
                                      </p:cBhvr>
                                    </p:animEffect>
                                    <p:set>
                                      <p:cBhvr>
                                        <p:cTn id="18" dur="1" fill="hold">
                                          <p:stCondLst>
                                            <p:cond delay="499"/>
                                          </p:stCondLst>
                                        </p:cTn>
                                        <p:tgtEl>
                                          <p:spTgt spid="6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7"/>
                                        </p:tgtEl>
                                      </p:cBhvr>
                                    </p:animEffect>
                                    <p:set>
                                      <p:cBhvr>
                                        <p:cTn id="25" dur="1" fill="hold">
                                          <p:stCondLst>
                                            <p:cond delay="499"/>
                                          </p:stCondLst>
                                        </p:cTn>
                                        <p:tgtEl>
                                          <p:spTgt spid="47"/>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6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48"/>
                                        </p:tgtEl>
                                      </p:cBhvr>
                                    </p:animEffect>
                                    <p:set>
                                      <p:cBhvr>
                                        <p:cTn id="32" dur="1" fill="hold">
                                          <p:stCondLst>
                                            <p:cond delay="499"/>
                                          </p:stCondLst>
                                        </p:cTn>
                                        <p:tgtEl>
                                          <p:spTgt spid="48"/>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49"/>
                                        </p:tgtEl>
                                      </p:cBhvr>
                                    </p:animEffect>
                                    <p:set>
                                      <p:cBhvr>
                                        <p:cTn id="39" dur="1" fill="hold">
                                          <p:stCondLst>
                                            <p:cond delay="499"/>
                                          </p:stCondLst>
                                        </p:cTn>
                                        <p:tgtEl>
                                          <p:spTgt spid="49"/>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50"/>
                                        </p:tgtEl>
                                      </p:cBhvr>
                                    </p:animEffect>
                                    <p:set>
                                      <p:cBhvr>
                                        <p:cTn id="46" dur="1" fill="hold">
                                          <p:stCondLst>
                                            <p:cond delay="499"/>
                                          </p:stCondLst>
                                        </p:cTn>
                                        <p:tgtEl>
                                          <p:spTgt spid="50"/>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0" nodeType="clickEffect">
                                  <p:stCondLst>
                                    <p:cond delay="0"/>
                                  </p:stCondLst>
                                  <p:childTnLst>
                                    <p:animEffect transition="out" filter="fade">
                                      <p:cBhvr>
                                        <p:cTn id="52" dur="500"/>
                                        <p:tgtEl>
                                          <p:spTgt spid="51"/>
                                        </p:tgtEl>
                                      </p:cBhvr>
                                    </p:animEffect>
                                    <p:set>
                                      <p:cBhvr>
                                        <p:cTn id="53" dur="1" fill="hold">
                                          <p:stCondLst>
                                            <p:cond delay="499"/>
                                          </p:stCondLst>
                                        </p:cTn>
                                        <p:tgtEl>
                                          <p:spTgt spid="51"/>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4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52"/>
                                        </p:tgtEl>
                                      </p:cBhvr>
                                    </p:animEffect>
                                    <p:set>
                                      <p:cBhvr>
                                        <p:cTn id="60" dur="1" fill="hold">
                                          <p:stCondLst>
                                            <p:cond delay="499"/>
                                          </p:stCondLst>
                                        </p:cTn>
                                        <p:tgtEl>
                                          <p:spTgt spid="52"/>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80" grpId="0" animBg="1"/>
      <p:bldP spid="46" grpId="0" animBg="1"/>
      <p:bldP spid="47" grpId="0" animBg="1"/>
      <p:bldP spid="48" grpId="0" animBg="1"/>
      <p:bldP spid="49" grpId="0" animBg="1"/>
      <p:bldP spid="50" grpId="0" animBg="1"/>
      <p:bldP spid="51" grpId="0" animBg="1"/>
      <p:bldP spid="5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10"/>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10449362" cy="523220"/>
          </a:xfrm>
        </p:spPr>
        <p:txBody>
          <a:bodyPr anchor="t"/>
          <a:lstStyle/>
          <a:p>
            <a:r>
              <a:rPr lang="en-GB" sz="3600" b="1" spc="-1" dirty="0" err="1">
                <a:solidFill>
                  <a:srgbClr val="1E4E79"/>
                </a:solidFill>
                <a:latin typeface="Century Gothic" panose="020B0502020202020204" pitchFamily="34" charset="0"/>
              </a:rPr>
              <a:t>Avoir</a:t>
            </a:r>
            <a:r>
              <a:rPr lang="en-GB" sz="3600" b="1" spc="-1" dirty="0">
                <a:solidFill>
                  <a:srgbClr val="1E4E79"/>
                </a:solidFill>
                <a:latin typeface="Century Gothic" panose="020B0502020202020204" pitchFamily="34" charset="0"/>
              </a:rPr>
              <a:t> not </a:t>
            </a:r>
            <a:r>
              <a:rPr lang="en-GB" sz="3600" b="1" spc="-1" dirty="0" err="1">
                <a:solidFill>
                  <a:srgbClr val="1E4E79"/>
                </a:solidFill>
                <a:latin typeface="Century Gothic" panose="020B0502020202020204" pitchFamily="34" charset="0"/>
              </a:rPr>
              <a:t>être</a:t>
            </a:r>
            <a:r>
              <a:rPr lang="en-GB" sz="3600" b="1" spc="-1" dirty="0">
                <a:solidFill>
                  <a:srgbClr val="1E4E79"/>
                </a:solidFill>
                <a:latin typeface="Century Gothic" panose="020B0502020202020204" pitchFamily="34" charset="0"/>
              </a:rPr>
              <a:t> </a:t>
            </a:r>
            <a:endParaRPr lang="en-GB" sz="3600" dirty="0"/>
          </a:p>
        </p:txBody>
      </p:sp>
      <p:sp>
        <p:nvSpPr>
          <p:cNvPr id="43" name="Rectangle 42">
            <a:extLst>
              <a:ext uri="{FF2B5EF4-FFF2-40B4-BE49-F238E27FC236}">
                <a16:creationId xmlns:a16="http://schemas.microsoft.com/office/drawing/2014/main" id="{4143ABAD-B43C-45A4-8275-5E66FBB7CD67}"/>
              </a:ext>
            </a:extLst>
          </p:cNvPr>
          <p:cNvSpPr/>
          <p:nvPr/>
        </p:nvSpPr>
        <p:spPr>
          <a:xfrm>
            <a:off x="149365" y="656711"/>
            <a:ext cx="104493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You know that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rPr>
              <a:t>avoir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means ‘to have, having’:</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2" name="Google Shape;183;p8">
            <a:extLst>
              <a:ext uri="{FF2B5EF4-FFF2-40B4-BE49-F238E27FC236}">
                <a16:creationId xmlns:a16="http://schemas.microsoft.com/office/drawing/2014/main" id="{7D591CE0-294E-4A90-81DC-38CBE3377757}"/>
              </a:ext>
            </a:extLst>
          </p:cNvPr>
          <p:cNvPicPr preferRelativeResize="0"/>
          <p:nvPr/>
        </p:nvPicPr>
        <p:blipFill rotWithShape="1">
          <a:blip r:embed="rId11">
            <a:alphaModFix/>
          </a:blip>
          <a:srcRect/>
          <a:stretch/>
        </p:blipFill>
        <p:spPr>
          <a:xfrm>
            <a:off x="3105803" y="1326372"/>
            <a:ext cx="369037" cy="416098"/>
          </a:xfrm>
          <a:prstGeom prst="rect">
            <a:avLst/>
          </a:prstGeom>
          <a:noFill/>
          <a:ln>
            <a:noFill/>
          </a:ln>
        </p:spPr>
      </p:pic>
      <p:sp>
        <p:nvSpPr>
          <p:cNvPr id="93" name="TextBox 92">
            <a:extLst>
              <a:ext uri="{FF2B5EF4-FFF2-40B4-BE49-F238E27FC236}">
                <a16:creationId xmlns:a16="http://schemas.microsoft.com/office/drawing/2014/main" id="{85F0BB52-E948-47BD-A3B3-CB5225A59247}"/>
              </a:ext>
            </a:extLst>
          </p:cNvPr>
          <p:cNvSpPr txBox="1"/>
          <p:nvPr/>
        </p:nvSpPr>
        <p:spPr>
          <a:xfrm>
            <a:off x="444993" y="1326372"/>
            <a:ext cx="2107780"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J’</a:t>
            </a:r>
            <a:r>
              <a:rPr lang="en-GB" sz="2000" b="1" dirty="0" err="1">
                <a:solidFill>
                  <a:srgbClr val="002060"/>
                </a:solidFill>
                <a:latin typeface="Century Gothic" panose="020B0502020202020204" pitchFamily="34" charset="0"/>
              </a:rPr>
              <a:t>ai</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un </a:t>
            </a:r>
            <a:r>
              <a:rPr lang="en-GB" sz="2000" dirty="0" err="1">
                <a:solidFill>
                  <a:srgbClr val="002060"/>
                </a:solidFill>
                <a:latin typeface="Century Gothic" panose="020B0502020202020204" pitchFamily="34" charset="0"/>
              </a:rPr>
              <a:t>chien</a:t>
            </a:r>
            <a:r>
              <a:rPr lang="en-GB" sz="2000" dirty="0">
                <a:solidFill>
                  <a:srgbClr val="002060"/>
                </a:solidFill>
                <a:latin typeface="Century Gothic" panose="020B0502020202020204" pitchFamily="34" charset="0"/>
              </a:rPr>
              <a:t>.</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4" name="TextBox 93">
            <a:extLst>
              <a:ext uri="{FF2B5EF4-FFF2-40B4-BE49-F238E27FC236}">
                <a16:creationId xmlns:a16="http://schemas.microsoft.com/office/drawing/2014/main" id="{1BE15A16-69F6-41F8-A7F8-25419188FB80}"/>
              </a:ext>
            </a:extLst>
          </p:cNvPr>
          <p:cNvSpPr txBox="1"/>
          <p:nvPr/>
        </p:nvSpPr>
        <p:spPr>
          <a:xfrm>
            <a:off x="3252807" y="1310384"/>
            <a:ext cx="24931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have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a dog.</a:t>
            </a:r>
          </a:p>
        </p:txBody>
      </p:sp>
      <p:sp>
        <p:nvSpPr>
          <p:cNvPr id="38" name="TextBox 37">
            <a:extLst>
              <a:ext uri="{FF2B5EF4-FFF2-40B4-BE49-F238E27FC236}">
                <a16:creationId xmlns:a16="http://schemas.microsoft.com/office/drawing/2014/main" id="{C91DC100-C0B5-404F-A64E-38081828970A}"/>
              </a:ext>
            </a:extLst>
          </p:cNvPr>
          <p:cNvSpPr txBox="1"/>
          <p:nvPr/>
        </p:nvSpPr>
        <p:spPr>
          <a:xfrm>
            <a:off x="6446018" y="1326372"/>
            <a:ext cx="3349788"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Elle </a:t>
            </a:r>
            <a:r>
              <a:rPr lang="en-GB" sz="2000" b="1" dirty="0">
                <a:solidFill>
                  <a:srgbClr val="002060"/>
                </a:solidFill>
                <a:latin typeface="Century Gothic" panose="020B0502020202020204" pitchFamily="34" charset="0"/>
              </a:rPr>
              <a:t>a </a:t>
            </a:r>
            <a:r>
              <a:rPr lang="en-GB" sz="2000" dirty="0">
                <a:solidFill>
                  <a:srgbClr val="002060"/>
                </a:solidFill>
                <a:latin typeface="Century Gothic" panose="020B0502020202020204" pitchFamily="34" charset="0"/>
              </a:rPr>
              <a:t>un chat.</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9" name="Google Shape;183;p8">
            <a:extLst>
              <a:ext uri="{FF2B5EF4-FFF2-40B4-BE49-F238E27FC236}">
                <a16:creationId xmlns:a16="http://schemas.microsoft.com/office/drawing/2014/main" id="{36653AA8-6322-4F58-8153-8FCFBFF1C545}"/>
              </a:ext>
            </a:extLst>
          </p:cNvPr>
          <p:cNvPicPr preferRelativeResize="0"/>
          <p:nvPr/>
        </p:nvPicPr>
        <p:blipFill rotWithShape="1">
          <a:blip r:embed="rId11">
            <a:alphaModFix/>
          </a:blip>
          <a:srcRect/>
          <a:stretch/>
        </p:blipFill>
        <p:spPr>
          <a:xfrm>
            <a:off x="8717162" y="1323239"/>
            <a:ext cx="369037" cy="416098"/>
          </a:xfrm>
          <a:prstGeom prst="rect">
            <a:avLst/>
          </a:prstGeom>
          <a:noFill/>
          <a:ln>
            <a:noFill/>
          </a:ln>
        </p:spPr>
      </p:pic>
      <p:sp>
        <p:nvSpPr>
          <p:cNvPr id="46" name="TextBox 45">
            <a:extLst>
              <a:ext uri="{FF2B5EF4-FFF2-40B4-BE49-F238E27FC236}">
                <a16:creationId xmlns:a16="http://schemas.microsoft.com/office/drawing/2014/main" id="{CCA04A74-6BDD-4749-9D60-E97117F9F923}"/>
              </a:ext>
            </a:extLst>
          </p:cNvPr>
          <p:cNvSpPr txBox="1"/>
          <p:nvPr/>
        </p:nvSpPr>
        <p:spPr>
          <a:xfrm>
            <a:off x="8864166" y="1307251"/>
            <a:ext cx="24931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She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has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a cat.</a:t>
            </a:r>
          </a:p>
        </p:txBody>
      </p:sp>
      <p:sp>
        <p:nvSpPr>
          <p:cNvPr id="53" name="Rectangle 52">
            <a:extLst>
              <a:ext uri="{FF2B5EF4-FFF2-40B4-BE49-F238E27FC236}">
                <a16:creationId xmlns:a16="http://schemas.microsoft.com/office/drawing/2014/main" id="{7530E692-F1E3-4C91-A765-B0D69A70010B}"/>
              </a:ext>
            </a:extLst>
          </p:cNvPr>
          <p:cNvSpPr/>
          <p:nvPr/>
        </p:nvSpPr>
        <p:spPr>
          <a:xfrm>
            <a:off x="202479" y="2082053"/>
            <a:ext cx="104493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In French, we sometimes also use</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rPr>
              <a:t>avoir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 </a:t>
            </a:r>
            <a:r>
              <a:rPr lang="en-GB" sz="2400" spc="-1" dirty="0">
                <a:solidFill>
                  <a:srgbClr val="002060"/>
                </a:solidFill>
                <a:latin typeface="Century Gothic" panose="020B0502020202020204" pitchFamily="34" charset="0"/>
              </a:rPr>
              <a:t>to mean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‘to be, being’:</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4" name="Google Shape;183;p8">
            <a:extLst>
              <a:ext uri="{FF2B5EF4-FFF2-40B4-BE49-F238E27FC236}">
                <a16:creationId xmlns:a16="http://schemas.microsoft.com/office/drawing/2014/main" id="{41956191-2B59-4D96-B1A6-11A1C09DE3BD}"/>
              </a:ext>
            </a:extLst>
          </p:cNvPr>
          <p:cNvPicPr preferRelativeResize="0"/>
          <p:nvPr/>
        </p:nvPicPr>
        <p:blipFill rotWithShape="1">
          <a:blip r:embed="rId11">
            <a:alphaModFix/>
          </a:blip>
          <a:srcRect/>
          <a:stretch/>
        </p:blipFill>
        <p:spPr>
          <a:xfrm>
            <a:off x="3105803" y="2740563"/>
            <a:ext cx="369037" cy="416098"/>
          </a:xfrm>
          <a:prstGeom prst="rect">
            <a:avLst/>
          </a:prstGeom>
          <a:noFill/>
          <a:ln>
            <a:noFill/>
          </a:ln>
        </p:spPr>
      </p:pic>
      <p:sp>
        <p:nvSpPr>
          <p:cNvPr id="56" name="TextBox 55">
            <a:extLst>
              <a:ext uri="{FF2B5EF4-FFF2-40B4-BE49-F238E27FC236}">
                <a16:creationId xmlns:a16="http://schemas.microsoft.com/office/drawing/2014/main" id="{E49723E5-2FE5-4154-9F07-7F14C3D28827}"/>
              </a:ext>
            </a:extLst>
          </p:cNvPr>
          <p:cNvSpPr txBox="1"/>
          <p:nvPr/>
        </p:nvSpPr>
        <p:spPr>
          <a:xfrm>
            <a:off x="444993" y="2740563"/>
            <a:ext cx="2107780"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J’</a:t>
            </a:r>
            <a:r>
              <a:rPr lang="en-GB" sz="2000" b="1" dirty="0" err="1">
                <a:solidFill>
                  <a:srgbClr val="002060"/>
                </a:solidFill>
                <a:latin typeface="Century Gothic" panose="020B0502020202020204" pitchFamily="34" charset="0"/>
              </a:rPr>
              <a:t>ai</a:t>
            </a:r>
            <a:r>
              <a:rPr lang="en-GB" sz="2000" b="1"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faim</a:t>
            </a:r>
            <a:r>
              <a:rPr lang="en-GB" sz="2000" dirty="0">
                <a:solidFill>
                  <a:srgbClr val="002060"/>
                </a:solidFill>
                <a:latin typeface="Century Gothic" panose="020B0502020202020204" pitchFamily="34" charset="0"/>
              </a:rPr>
              <a:t>.</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0" name="TextBox 59">
            <a:extLst>
              <a:ext uri="{FF2B5EF4-FFF2-40B4-BE49-F238E27FC236}">
                <a16:creationId xmlns:a16="http://schemas.microsoft.com/office/drawing/2014/main" id="{4CEB996A-E5E7-460F-8BF6-45ED28D3B1EA}"/>
              </a:ext>
            </a:extLst>
          </p:cNvPr>
          <p:cNvSpPr txBox="1"/>
          <p:nvPr/>
        </p:nvSpPr>
        <p:spPr>
          <a:xfrm>
            <a:off x="3406737" y="2739846"/>
            <a:ext cx="19946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am</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hungry.</a:t>
            </a:r>
          </a:p>
        </p:txBody>
      </p:sp>
      <p:pic>
        <p:nvPicPr>
          <p:cNvPr id="61" name="Google Shape;183;p8">
            <a:extLst>
              <a:ext uri="{FF2B5EF4-FFF2-40B4-BE49-F238E27FC236}">
                <a16:creationId xmlns:a16="http://schemas.microsoft.com/office/drawing/2014/main" id="{6373516D-D08B-4969-95F7-B6EB592949DF}"/>
              </a:ext>
            </a:extLst>
          </p:cNvPr>
          <p:cNvPicPr preferRelativeResize="0"/>
          <p:nvPr/>
        </p:nvPicPr>
        <p:blipFill rotWithShape="1">
          <a:blip r:embed="rId11">
            <a:alphaModFix/>
          </a:blip>
          <a:srcRect/>
          <a:stretch/>
        </p:blipFill>
        <p:spPr>
          <a:xfrm>
            <a:off x="3105803" y="3837474"/>
            <a:ext cx="369037" cy="416098"/>
          </a:xfrm>
          <a:prstGeom prst="rect">
            <a:avLst/>
          </a:prstGeom>
          <a:noFill/>
          <a:ln>
            <a:noFill/>
          </a:ln>
        </p:spPr>
      </p:pic>
      <p:sp>
        <p:nvSpPr>
          <p:cNvPr id="62" name="TextBox 61">
            <a:extLst>
              <a:ext uri="{FF2B5EF4-FFF2-40B4-BE49-F238E27FC236}">
                <a16:creationId xmlns:a16="http://schemas.microsoft.com/office/drawing/2014/main" id="{CF8948D7-9D0C-45EC-863D-7C612A283C7E}"/>
              </a:ext>
            </a:extLst>
          </p:cNvPr>
          <p:cNvSpPr txBox="1"/>
          <p:nvPr/>
        </p:nvSpPr>
        <p:spPr>
          <a:xfrm>
            <a:off x="444993" y="3837474"/>
            <a:ext cx="2107780"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Tu </a:t>
            </a:r>
            <a:r>
              <a:rPr lang="en-GB" sz="2000" b="1" dirty="0">
                <a:solidFill>
                  <a:srgbClr val="002060"/>
                </a:solidFill>
                <a:latin typeface="Century Gothic" panose="020B0502020202020204" pitchFamily="34" charset="0"/>
              </a:rPr>
              <a:t>as </a:t>
            </a:r>
            <a:r>
              <a:rPr lang="en-GB" sz="2000" dirty="0" err="1">
                <a:solidFill>
                  <a:srgbClr val="002060"/>
                </a:solidFill>
                <a:latin typeface="Century Gothic" panose="020B0502020202020204" pitchFamily="34" charset="0"/>
              </a:rPr>
              <a:t>soif</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4" name="TextBox 63">
            <a:extLst>
              <a:ext uri="{FF2B5EF4-FFF2-40B4-BE49-F238E27FC236}">
                <a16:creationId xmlns:a16="http://schemas.microsoft.com/office/drawing/2014/main" id="{73701178-DA47-4BFE-9409-CF55E10219B4}"/>
              </a:ext>
            </a:extLst>
          </p:cNvPr>
          <p:cNvSpPr txBox="1"/>
          <p:nvPr/>
        </p:nvSpPr>
        <p:spPr>
          <a:xfrm>
            <a:off x="3252807" y="3821486"/>
            <a:ext cx="24931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You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are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thirsty.</a:t>
            </a:r>
          </a:p>
        </p:txBody>
      </p:sp>
      <p:pic>
        <p:nvPicPr>
          <p:cNvPr id="65" name="Google Shape;183;p8">
            <a:extLst>
              <a:ext uri="{FF2B5EF4-FFF2-40B4-BE49-F238E27FC236}">
                <a16:creationId xmlns:a16="http://schemas.microsoft.com/office/drawing/2014/main" id="{29F74B19-8D68-42D5-9C02-4028C3CC9BBD}"/>
              </a:ext>
            </a:extLst>
          </p:cNvPr>
          <p:cNvPicPr preferRelativeResize="0"/>
          <p:nvPr/>
        </p:nvPicPr>
        <p:blipFill rotWithShape="1">
          <a:blip r:embed="rId11">
            <a:alphaModFix/>
          </a:blip>
          <a:srcRect/>
          <a:stretch/>
        </p:blipFill>
        <p:spPr>
          <a:xfrm>
            <a:off x="3105803" y="4928531"/>
            <a:ext cx="369037" cy="416098"/>
          </a:xfrm>
          <a:prstGeom prst="rect">
            <a:avLst/>
          </a:prstGeom>
          <a:noFill/>
          <a:ln>
            <a:noFill/>
          </a:ln>
        </p:spPr>
      </p:pic>
      <p:sp>
        <p:nvSpPr>
          <p:cNvPr id="66" name="TextBox 65">
            <a:extLst>
              <a:ext uri="{FF2B5EF4-FFF2-40B4-BE49-F238E27FC236}">
                <a16:creationId xmlns:a16="http://schemas.microsoft.com/office/drawing/2014/main" id="{4AFBF5BE-92E5-4246-A8FB-078FAEB5610D}"/>
              </a:ext>
            </a:extLst>
          </p:cNvPr>
          <p:cNvSpPr txBox="1"/>
          <p:nvPr/>
        </p:nvSpPr>
        <p:spPr>
          <a:xfrm>
            <a:off x="444993" y="4928531"/>
            <a:ext cx="2107780"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Il </a:t>
            </a:r>
            <a:r>
              <a:rPr lang="en-GB" sz="2000" b="1" dirty="0">
                <a:solidFill>
                  <a:srgbClr val="002060"/>
                </a:solidFill>
                <a:latin typeface="Century Gothic" panose="020B0502020202020204" pitchFamily="34" charset="0"/>
              </a:rPr>
              <a:t>a </a:t>
            </a:r>
            <a:r>
              <a:rPr lang="en-GB" sz="2000" dirty="0">
                <a:solidFill>
                  <a:srgbClr val="002060"/>
                </a:solidFill>
                <a:latin typeface="Century Gothic" panose="020B0502020202020204" pitchFamily="34" charset="0"/>
              </a:rPr>
              <a:t>raison.</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0" name="TextBox 69">
            <a:extLst>
              <a:ext uri="{FF2B5EF4-FFF2-40B4-BE49-F238E27FC236}">
                <a16:creationId xmlns:a16="http://schemas.microsoft.com/office/drawing/2014/main" id="{63E5151D-3235-42D8-A583-6F01D4A2C333}"/>
              </a:ext>
            </a:extLst>
          </p:cNvPr>
          <p:cNvSpPr txBox="1"/>
          <p:nvPr/>
        </p:nvSpPr>
        <p:spPr>
          <a:xfrm>
            <a:off x="3105803" y="4928531"/>
            <a:ext cx="24931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He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right.</a:t>
            </a:r>
          </a:p>
        </p:txBody>
      </p:sp>
      <p:pic>
        <p:nvPicPr>
          <p:cNvPr id="71" name="Google Shape;183;p8">
            <a:extLst>
              <a:ext uri="{FF2B5EF4-FFF2-40B4-BE49-F238E27FC236}">
                <a16:creationId xmlns:a16="http://schemas.microsoft.com/office/drawing/2014/main" id="{B65C5AD6-7EB0-4B96-BA5B-FA3E1D0ED47B}"/>
              </a:ext>
            </a:extLst>
          </p:cNvPr>
          <p:cNvPicPr preferRelativeResize="0"/>
          <p:nvPr/>
        </p:nvPicPr>
        <p:blipFill rotWithShape="1">
          <a:blip r:embed="rId11">
            <a:alphaModFix/>
          </a:blip>
          <a:srcRect/>
          <a:stretch/>
        </p:blipFill>
        <p:spPr>
          <a:xfrm>
            <a:off x="3105803" y="5962429"/>
            <a:ext cx="369037" cy="416098"/>
          </a:xfrm>
          <a:prstGeom prst="rect">
            <a:avLst/>
          </a:prstGeom>
          <a:noFill/>
          <a:ln>
            <a:noFill/>
          </a:ln>
        </p:spPr>
      </p:pic>
      <p:sp>
        <p:nvSpPr>
          <p:cNvPr id="72" name="TextBox 71">
            <a:extLst>
              <a:ext uri="{FF2B5EF4-FFF2-40B4-BE49-F238E27FC236}">
                <a16:creationId xmlns:a16="http://schemas.microsoft.com/office/drawing/2014/main" id="{C48B35DD-367F-4FDA-A8AE-762789BCC71E}"/>
              </a:ext>
            </a:extLst>
          </p:cNvPr>
          <p:cNvSpPr txBox="1"/>
          <p:nvPr/>
        </p:nvSpPr>
        <p:spPr>
          <a:xfrm>
            <a:off x="444993" y="5962429"/>
            <a:ext cx="2107780"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Elle </a:t>
            </a:r>
            <a:r>
              <a:rPr lang="en-GB" sz="2000" b="1" dirty="0">
                <a:solidFill>
                  <a:srgbClr val="002060"/>
                </a:solidFill>
                <a:latin typeface="Century Gothic" panose="020B0502020202020204" pitchFamily="34" charset="0"/>
              </a:rPr>
              <a:t>a </a:t>
            </a:r>
            <a:r>
              <a:rPr lang="en-GB" sz="2000" dirty="0">
                <a:solidFill>
                  <a:srgbClr val="002060"/>
                </a:solidFill>
                <a:latin typeface="Century Gothic" panose="020B0502020202020204" pitchFamily="34" charset="0"/>
              </a:rPr>
              <a:t>tort.</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3" name="TextBox 72">
            <a:extLst>
              <a:ext uri="{FF2B5EF4-FFF2-40B4-BE49-F238E27FC236}">
                <a16:creationId xmlns:a16="http://schemas.microsoft.com/office/drawing/2014/main" id="{A38D2A88-5BF4-41BB-A306-6DB251559227}"/>
              </a:ext>
            </a:extLst>
          </p:cNvPr>
          <p:cNvSpPr txBox="1"/>
          <p:nvPr/>
        </p:nvSpPr>
        <p:spPr>
          <a:xfrm>
            <a:off x="3252807" y="5946441"/>
            <a:ext cx="24931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She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wrong.</a:t>
            </a:r>
          </a:p>
        </p:txBody>
      </p:sp>
      <p:pic>
        <p:nvPicPr>
          <p:cNvPr id="75" name="Picture 4" descr="Hunger, Eat, Hungry, Comic, Food, Not, Appetite, Full">
            <a:extLst>
              <a:ext uri="{FF2B5EF4-FFF2-40B4-BE49-F238E27FC236}">
                <a16:creationId xmlns:a16="http://schemas.microsoft.com/office/drawing/2014/main" id="{46DC7DDB-E97D-44FA-80EB-B2F6DC12602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63399" y="2644760"/>
            <a:ext cx="965889" cy="60770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B13E06E5-C747-4C8C-92AF-2C4636EEA40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52387" y="5805342"/>
            <a:ext cx="485842" cy="539825"/>
          </a:xfrm>
          <a:prstGeom prst="rect">
            <a:avLst/>
          </a:prstGeom>
        </p:spPr>
      </p:pic>
      <p:pic>
        <p:nvPicPr>
          <p:cNvPr id="77" name="Picture 76">
            <a:extLst>
              <a:ext uri="{FF2B5EF4-FFF2-40B4-BE49-F238E27FC236}">
                <a16:creationId xmlns:a16="http://schemas.microsoft.com/office/drawing/2014/main" id="{4A4828F7-2088-43EC-B93B-C07E9D13DFF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326131">
            <a:off x="1938578" y="3629832"/>
            <a:ext cx="851251" cy="783417"/>
          </a:xfrm>
          <a:prstGeom prst="rect">
            <a:avLst/>
          </a:prstGeom>
        </p:spPr>
      </p:pic>
      <p:pic>
        <p:nvPicPr>
          <p:cNvPr id="78" name="Picture 77">
            <a:extLst>
              <a:ext uri="{FF2B5EF4-FFF2-40B4-BE49-F238E27FC236}">
                <a16:creationId xmlns:a16="http://schemas.microsoft.com/office/drawing/2014/main" id="{21F9FCA1-5A82-436B-9589-353E4ABE764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31799" y="4674097"/>
            <a:ext cx="519252" cy="540361"/>
          </a:xfrm>
          <a:prstGeom prst="rect">
            <a:avLst/>
          </a:prstGeom>
        </p:spPr>
      </p:pic>
      <p:sp>
        <p:nvSpPr>
          <p:cNvPr id="3" name="Rectangle 2">
            <a:extLst>
              <a:ext uri="{FF2B5EF4-FFF2-40B4-BE49-F238E27FC236}">
                <a16:creationId xmlns:a16="http://schemas.microsoft.com/office/drawing/2014/main" id="{CC071980-2996-44AC-9DEE-D4EB0C0A09B9}"/>
              </a:ext>
            </a:extLst>
          </p:cNvPr>
          <p:cNvSpPr/>
          <p:nvPr/>
        </p:nvSpPr>
        <p:spPr>
          <a:xfrm>
            <a:off x="6083178" y="2638892"/>
            <a:ext cx="5763065" cy="2035206"/>
          </a:xfrm>
          <a:prstGeom prst="rect">
            <a:avLst/>
          </a:prstGeom>
          <a:solidFill>
            <a:srgbClr val="BAE1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1027A65A-9DE7-4F20-AD32-15AFDEA924A0}"/>
              </a:ext>
            </a:extLst>
          </p:cNvPr>
          <p:cNvSpPr/>
          <p:nvPr/>
        </p:nvSpPr>
        <p:spPr>
          <a:xfrm>
            <a:off x="6132662" y="2700911"/>
            <a:ext cx="576306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We also</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 use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rPr>
              <a:t>avoir</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rPr>
              <a:t> </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to say our age:</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0" name="TextBox 79">
            <a:extLst>
              <a:ext uri="{FF2B5EF4-FFF2-40B4-BE49-F238E27FC236}">
                <a16:creationId xmlns:a16="http://schemas.microsoft.com/office/drawing/2014/main" id="{75314555-1A37-4E66-9907-08C4840DBACE}"/>
              </a:ext>
            </a:extLst>
          </p:cNvPr>
          <p:cNvSpPr txBox="1"/>
          <p:nvPr/>
        </p:nvSpPr>
        <p:spPr>
          <a:xfrm>
            <a:off x="6156681" y="3404713"/>
            <a:ext cx="2107780" cy="400110"/>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J’</a:t>
            </a:r>
            <a:r>
              <a:rPr lang="en-GB" sz="2000" b="1" dirty="0" err="1">
                <a:solidFill>
                  <a:srgbClr val="002060"/>
                </a:solidFill>
                <a:latin typeface="Century Gothic" panose="020B0502020202020204" pitchFamily="34" charset="0"/>
              </a:rPr>
              <a:t>ai</a:t>
            </a:r>
            <a:r>
              <a:rPr lang="en-GB" sz="2000" b="1"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neuf</a:t>
            </a:r>
            <a:r>
              <a:rPr lang="en-GB" sz="2000" dirty="0">
                <a:solidFill>
                  <a:srgbClr val="002060"/>
                </a:solidFill>
                <a:latin typeface="Century Gothic" panose="020B0502020202020204" pitchFamily="34" charset="0"/>
              </a:rPr>
              <a:t> ans.</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81" name="Google Shape;183;p8">
            <a:extLst>
              <a:ext uri="{FF2B5EF4-FFF2-40B4-BE49-F238E27FC236}">
                <a16:creationId xmlns:a16="http://schemas.microsoft.com/office/drawing/2014/main" id="{FCFC08AB-BDCF-40B8-B21B-35280E18F1E5}"/>
              </a:ext>
            </a:extLst>
          </p:cNvPr>
          <p:cNvPicPr preferRelativeResize="0"/>
          <p:nvPr/>
        </p:nvPicPr>
        <p:blipFill rotWithShape="1">
          <a:blip r:embed="rId11">
            <a:clrChange>
              <a:clrFrom>
                <a:srgbClr val="FFFFFF"/>
              </a:clrFrom>
              <a:clrTo>
                <a:srgbClr val="FFFFFF">
                  <a:alpha val="0"/>
                </a:srgbClr>
              </a:clrTo>
            </a:clrChange>
            <a:alphaModFix/>
          </a:blip>
          <a:srcRect/>
          <a:stretch/>
        </p:blipFill>
        <p:spPr>
          <a:xfrm>
            <a:off x="8563232" y="3408324"/>
            <a:ext cx="369037" cy="416098"/>
          </a:xfrm>
          <a:prstGeom prst="rect">
            <a:avLst/>
          </a:prstGeom>
          <a:noFill/>
          <a:ln>
            <a:noFill/>
          </a:ln>
        </p:spPr>
      </p:pic>
      <p:sp>
        <p:nvSpPr>
          <p:cNvPr id="82" name="TextBox 81">
            <a:extLst>
              <a:ext uri="{FF2B5EF4-FFF2-40B4-BE49-F238E27FC236}">
                <a16:creationId xmlns:a16="http://schemas.microsoft.com/office/drawing/2014/main" id="{AF9AE122-1C09-410A-839E-B9C05A37BE36}"/>
              </a:ext>
            </a:extLst>
          </p:cNvPr>
          <p:cNvSpPr txBox="1"/>
          <p:nvPr/>
        </p:nvSpPr>
        <p:spPr>
          <a:xfrm>
            <a:off x="9086198" y="3407607"/>
            <a:ext cx="2610389"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am</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nine years old.</a:t>
            </a:r>
          </a:p>
        </p:txBody>
      </p:sp>
      <p:sp>
        <p:nvSpPr>
          <p:cNvPr id="52" name="Speech Bubble: Rectangle with Corners Rounded 51">
            <a:extLst>
              <a:ext uri="{FF2B5EF4-FFF2-40B4-BE49-F238E27FC236}">
                <a16:creationId xmlns:a16="http://schemas.microsoft.com/office/drawing/2014/main" id="{25079E22-59CE-4CAC-B965-3ECBEA351C48}"/>
              </a:ext>
            </a:extLst>
          </p:cNvPr>
          <p:cNvSpPr/>
          <p:nvPr/>
        </p:nvSpPr>
        <p:spPr>
          <a:xfrm>
            <a:off x="6956955" y="3919595"/>
            <a:ext cx="3641771" cy="621200"/>
          </a:xfrm>
          <a:prstGeom prst="wedgeRoundRectCallout">
            <a:avLst>
              <a:gd name="adj1" fmla="val -40592"/>
              <a:gd name="adj2" fmla="val -7779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Word for word,</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this means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‘I have nine years’.</a:t>
            </a:r>
            <a:endParaRPr kumimoji="0" lang="en-GB" sz="2000" i="0" u="none" strike="noStrike" kern="1200" cap="none" spc="0" normalizeH="0" baseline="0" noProof="0" dirty="0">
              <a:ln>
                <a:noFill/>
              </a:ln>
              <a:solidFill>
                <a:srgbClr val="002060"/>
              </a:solidFill>
              <a:effectLst/>
              <a:uLnTx/>
              <a:uFillTx/>
              <a:latin typeface="Century Gothic" panose="020F0302020204030204"/>
            </a:endParaRPr>
          </a:p>
        </p:txBody>
      </p:sp>
      <p:sp>
        <p:nvSpPr>
          <p:cNvPr id="83" name="Speech Bubble: Rectangle with Corners Rounded 82">
            <a:extLst>
              <a:ext uri="{FF2B5EF4-FFF2-40B4-BE49-F238E27FC236}">
                <a16:creationId xmlns:a16="http://schemas.microsoft.com/office/drawing/2014/main" id="{1F4FA489-4A3E-4FDA-9ED2-56BF13A6B419}"/>
              </a:ext>
            </a:extLst>
          </p:cNvPr>
          <p:cNvSpPr/>
          <p:nvPr/>
        </p:nvSpPr>
        <p:spPr>
          <a:xfrm>
            <a:off x="5879668" y="5034028"/>
            <a:ext cx="3447212" cy="1648125"/>
          </a:xfrm>
          <a:prstGeom prst="wedgeRoundRectCallout">
            <a:avLst>
              <a:gd name="adj1" fmla="val -68922"/>
              <a:gd name="adj2" fmla="val -3513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i="0" u="none" strike="noStrike" kern="1200" cap="none" spc="0" normalizeH="0" baseline="0" noProof="0" dirty="0">
                <a:ln>
                  <a:noFill/>
                </a:ln>
                <a:solidFill>
                  <a:srgbClr val="002060"/>
                </a:solidFill>
                <a:effectLst/>
                <a:uLnTx/>
                <a:uFillTx/>
                <a:latin typeface="Century Gothic" panose="020B0502020202020204" pitchFamily="34" charset="0"/>
              </a:rPr>
              <a:t>These </a:t>
            </a:r>
            <a:r>
              <a:rPr lang="en-GB" noProof="0" dirty="0">
                <a:solidFill>
                  <a:srgbClr val="002060"/>
                </a:solidFill>
                <a:latin typeface="Century Gothic" panose="020B0502020202020204" pitchFamily="34" charset="0"/>
              </a:rPr>
              <a:t>literally </a:t>
            </a:r>
            <a:r>
              <a:rPr kumimoji="0" lang="en-GB" i="0" u="none" strike="noStrike" kern="1200" cap="none" spc="0" normalizeH="0" baseline="0" noProof="0" dirty="0">
                <a:ln>
                  <a:noFill/>
                </a:ln>
                <a:solidFill>
                  <a:srgbClr val="002060"/>
                </a:solidFill>
                <a:effectLst/>
                <a:uLnTx/>
                <a:uFillTx/>
                <a:latin typeface="Century Gothic" panose="020B0502020202020204" pitchFamily="34" charset="0"/>
              </a:rPr>
              <a:t>mean:</a:t>
            </a:r>
            <a:r>
              <a:rPr kumimoji="0" lang="en-GB" i="0" u="none" strike="noStrike" kern="1200" cap="none" spc="0" normalizeH="0" noProof="0" dirty="0">
                <a:ln>
                  <a:noFill/>
                </a:ln>
                <a:solidFill>
                  <a:srgbClr val="002060"/>
                </a:solidFill>
                <a:effectLst/>
                <a:uLnTx/>
                <a:uFillTx/>
                <a:latin typeface="Century Gothic" panose="020B0502020202020204" pitchFamily="34" charset="0"/>
              </a:rPr>
              <a:t> </a:t>
            </a:r>
            <a:br>
              <a:rPr kumimoji="0" lang="en-GB" i="0" u="none" strike="noStrike" kern="1200" cap="none" spc="0" normalizeH="0" noProof="0" dirty="0">
                <a:ln>
                  <a:noFill/>
                </a:ln>
                <a:solidFill>
                  <a:srgbClr val="002060"/>
                </a:solidFill>
                <a:effectLst/>
                <a:uLnTx/>
                <a:uFillTx/>
                <a:latin typeface="Century Gothic" panose="020B0502020202020204" pitchFamily="34" charset="0"/>
              </a:rPr>
            </a:br>
            <a:r>
              <a:rPr kumimoji="0" lang="en-GB" i="0" u="none" strike="noStrike" kern="1200" cap="none" spc="0" normalizeH="0" noProof="0" dirty="0">
                <a:ln>
                  <a:noFill/>
                </a:ln>
                <a:solidFill>
                  <a:srgbClr val="002060"/>
                </a:solidFill>
                <a:effectLst/>
                <a:uLnTx/>
                <a:uFillTx/>
                <a:latin typeface="Century Gothic" panose="020B0502020202020204" pitchFamily="34" charset="0"/>
              </a:rPr>
              <a:t>I have hunger.</a:t>
            </a:r>
            <a:br>
              <a:rPr kumimoji="0" lang="en-GB" i="0" u="none" strike="noStrike" kern="1200" cap="none" spc="0" normalizeH="0" noProof="0" dirty="0">
                <a:ln>
                  <a:noFill/>
                </a:ln>
                <a:solidFill>
                  <a:srgbClr val="002060"/>
                </a:solidFill>
                <a:effectLst/>
                <a:uLnTx/>
                <a:uFillTx/>
                <a:latin typeface="Century Gothic" panose="020B0502020202020204" pitchFamily="34" charset="0"/>
              </a:rPr>
            </a:br>
            <a:r>
              <a:rPr kumimoji="0" lang="en-GB" i="0" u="none" strike="noStrike" kern="1200" cap="none" spc="0" normalizeH="0" noProof="0" dirty="0">
                <a:ln>
                  <a:noFill/>
                </a:ln>
                <a:solidFill>
                  <a:srgbClr val="002060"/>
                </a:solidFill>
                <a:effectLst/>
                <a:uLnTx/>
                <a:uFillTx/>
                <a:latin typeface="Century Gothic" panose="020B0502020202020204" pitchFamily="34" charset="0"/>
              </a:rPr>
              <a:t>You have thirst.</a:t>
            </a:r>
            <a:br>
              <a:rPr kumimoji="0" lang="en-GB" i="0" u="none" strike="noStrike" kern="1200" cap="none" spc="0" normalizeH="0" noProof="0" dirty="0">
                <a:ln>
                  <a:noFill/>
                </a:ln>
                <a:solidFill>
                  <a:srgbClr val="002060"/>
                </a:solidFill>
                <a:effectLst/>
                <a:uLnTx/>
                <a:uFillTx/>
                <a:latin typeface="Century Gothic" panose="020B0502020202020204" pitchFamily="34" charset="0"/>
              </a:rPr>
            </a:br>
            <a:r>
              <a:rPr kumimoji="0" lang="en-GB" i="0" u="none" strike="noStrike" kern="1200" cap="none" spc="0" normalizeH="0" noProof="0" dirty="0">
                <a:ln>
                  <a:noFill/>
                </a:ln>
                <a:solidFill>
                  <a:srgbClr val="002060"/>
                </a:solidFill>
                <a:effectLst/>
                <a:uLnTx/>
                <a:uFillTx/>
                <a:latin typeface="Century Gothic" panose="020B0502020202020204" pitchFamily="34" charset="0"/>
              </a:rPr>
              <a:t>He has reason/right.</a:t>
            </a:r>
            <a:br>
              <a:rPr kumimoji="0" lang="en-GB" i="0" u="none" strike="noStrike" kern="1200" cap="none" spc="0" normalizeH="0" noProof="0" dirty="0">
                <a:ln>
                  <a:noFill/>
                </a:ln>
                <a:solidFill>
                  <a:srgbClr val="002060"/>
                </a:solidFill>
                <a:effectLst/>
                <a:uLnTx/>
                <a:uFillTx/>
                <a:latin typeface="Century Gothic" panose="020B0502020202020204" pitchFamily="34" charset="0"/>
              </a:rPr>
            </a:br>
            <a:r>
              <a:rPr kumimoji="0" lang="en-GB" i="0" u="none" strike="noStrike" kern="1200" cap="none" spc="0" normalizeH="0" noProof="0" dirty="0">
                <a:ln>
                  <a:noFill/>
                </a:ln>
                <a:solidFill>
                  <a:srgbClr val="002060"/>
                </a:solidFill>
                <a:effectLst/>
                <a:uLnTx/>
                <a:uFillTx/>
                <a:latin typeface="Century Gothic" panose="020B0502020202020204" pitchFamily="34" charset="0"/>
              </a:rPr>
              <a:t>She has wrong.</a:t>
            </a:r>
            <a:endParaRPr kumimoji="0" lang="en-GB"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47517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5_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5_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5_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5_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5_5.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8" name="5_6.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7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7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9" name="5_7.wav"/>
                                        </p:tgtEl>
                                      </p:cMediaNode>
                                    </p:audio>
                                  </p:sub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8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8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93" grpId="0"/>
      <p:bldP spid="94" grpId="0"/>
      <p:bldP spid="38" grpId="0"/>
      <p:bldP spid="46" grpId="0"/>
      <p:bldP spid="53" grpId="0"/>
      <p:bldP spid="56" grpId="0"/>
      <p:bldP spid="60" grpId="0"/>
      <p:bldP spid="62" grpId="0"/>
      <p:bldP spid="64" grpId="0"/>
      <p:bldP spid="66" grpId="0"/>
      <p:bldP spid="70" grpId="0"/>
      <p:bldP spid="72" grpId="0"/>
      <p:bldP spid="73" grpId="0"/>
      <p:bldP spid="79" grpId="0"/>
      <p:bldP spid="80" grpId="0" animBg="1"/>
      <p:bldP spid="82" grpId="0" animBg="1"/>
      <p:bldP spid="52" grpId="0" animBg="1"/>
      <p:bldP spid="8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pic>
        <p:nvPicPr>
          <p:cNvPr id="33" name="Graphic 32" descr="Teacher">
            <a:extLst>
              <a:ext uri="{FF2B5EF4-FFF2-40B4-BE49-F238E27FC236}">
                <a16:creationId xmlns:a16="http://schemas.microsoft.com/office/drawing/2014/main" id="{20560B41-1442-4959-BD90-120C8CB78A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1210" y="-19046"/>
            <a:ext cx="914400" cy="914400"/>
          </a:xfrm>
          <a:prstGeom prst="rect">
            <a:avLst/>
          </a:prstGeom>
        </p:spPr>
      </p:pic>
      <p:sp>
        <p:nvSpPr>
          <p:cNvPr id="34" name="Speech Bubble: Rectangle with Corners Rounded 33">
            <a:extLst>
              <a:ext uri="{FF2B5EF4-FFF2-40B4-BE49-F238E27FC236}">
                <a16:creationId xmlns:a16="http://schemas.microsoft.com/office/drawing/2014/main" id="{C503B75F-EEA8-474E-BD01-2DFDCD149CF0}"/>
              </a:ext>
            </a:extLst>
          </p:cNvPr>
          <p:cNvSpPr/>
          <p:nvPr/>
        </p:nvSpPr>
        <p:spPr>
          <a:xfrm>
            <a:off x="1075610" y="182385"/>
            <a:ext cx="10014848"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7">
            <a:hlinkClick r:id="" action="ppaction://noaction">
              <a:snd r:embed="rId6" name="6_1.wav"/>
            </a:hlinkClick>
            <a:extLst>
              <a:ext uri="{FF2B5EF4-FFF2-40B4-BE49-F238E27FC236}">
                <a16:creationId xmlns:a16="http://schemas.microsoft.com/office/drawing/2014/main" id="{D74C7BB7-F8B7-4B43-96F0-E457B05A48D8}"/>
              </a:ext>
            </a:extLst>
          </p:cNvPr>
          <p:cNvSpPr/>
          <p:nvPr/>
        </p:nvSpPr>
        <p:spPr>
          <a:xfrm>
            <a:off x="1075610" y="206858"/>
            <a:ext cx="10014848"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Lis les phrases. Le mot correct,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quoi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4" name="Picture 3" descr="A person wearing a striped shirt&#10;&#10;Description automatically generated with medium confidence">
            <a:extLst>
              <a:ext uri="{FF2B5EF4-FFF2-40B4-BE49-F238E27FC236}">
                <a16:creationId xmlns:a16="http://schemas.microsoft.com/office/drawing/2014/main" id="{80D21741-6D1A-4DD4-AF0B-4ECEC094F3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285" y="1080954"/>
            <a:ext cx="1244625" cy="1263773"/>
          </a:xfrm>
          <a:prstGeom prst="rect">
            <a:avLst/>
          </a:prstGeom>
        </p:spPr>
      </p:pic>
      <p:pic>
        <p:nvPicPr>
          <p:cNvPr id="6" name="Picture 5" descr="A person wearing a striped shirt&#10;&#10;Description automatically generated with low confidence">
            <a:extLst>
              <a:ext uri="{FF2B5EF4-FFF2-40B4-BE49-F238E27FC236}">
                <a16:creationId xmlns:a16="http://schemas.microsoft.com/office/drawing/2014/main" id="{92EEFAE9-8A45-461A-881D-02F0D0EF36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5126" y="1080953"/>
            <a:ext cx="1244625" cy="1263773"/>
          </a:xfrm>
          <a:prstGeom prst="rect">
            <a:avLst/>
          </a:prstGeom>
        </p:spPr>
      </p:pic>
      <p:sp>
        <p:nvSpPr>
          <p:cNvPr id="8" name="Speech Bubble: Rectangle with Corners Rounded 7">
            <a:extLst>
              <a:ext uri="{FF2B5EF4-FFF2-40B4-BE49-F238E27FC236}">
                <a16:creationId xmlns:a16="http://schemas.microsoft.com/office/drawing/2014/main" id="{ABE5BF85-ED38-4FB2-8A87-A6A166CDE5AD}"/>
              </a:ext>
            </a:extLst>
          </p:cNvPr>
          <p:cNvSpPr/>
          <p:nvPr/>
        </p:nvSpPr>
        <p:spPr>
          <a:xfrm>
            <a:off x="1996412" y="1005366"/>
            <a:ext cx="4380271" cy="1086430"/>
          </a:xfrm>
          <a:prstGeom prst="wedgeRoundRectCallout">
            <a:avLst>
              <a:gd name="adj1" fmla="val -63257"/>
              <a:gd name="adj2" fmla="val 11394"/>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J’aide</a:t>
            </a:r>
            <a:r>
              <a:rPr lang="en-GB" sz="2800" dirty="0">
                <a:solidFill>
                  <a:srgbClr val="002060"/>
                </a:solidFill>
                <a:latin typeface="Century Gothic" panose="020B0502020202020204" pitchFamily="34" charset="0"/>
              </a:rPr>
              <a:t> maman avec le déjeuner. </a:t>
            </a:r>
            <a:r>
              <a:rPr lang="en-GB" sz="2800" dirty="0" err="1">
                <a:solidFill>
                  <a:srgbClr val="002060"/>
                </a:solidFill>
                <a:latin typeface="Century Gothic" panose="020B0502020202020204" pitchFamily="34" charset="0"/>
              </a:rPr>
              <a:t>J’ai</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faim</a:t>
            </a:r>
            <a:r>
              <a:rPr lang="en-GB" sz="2800" dirty="0">
                <a:solidFill>
                  <a:srgbClr val="002060"/>
                </a:solidFill>
                <a:latin typeface="Century Gothic" panose="020B0502020202020204" pitchFamily="34" charset="0"/>
              </a:rPr>
              <a:t> !</a:t>
            </a:r>
          </a:p>
        </p:txBody>
      </p:sp>
      <p:sp>
        <p:nvSpPr>
          <p:cNvPr id="10" name="Oval 9">
            <a:hlinkClick r:id="" action="ppaction://noaction">
              <a:snd r:embed="rId9" name="6_2.wav"/>
            </a:hlinkClick>
            <a:extLst>
              <a:ext uri="{FF2B5EF4-FFF2-40B4-BE49-F238E27FC236}">
                <a16:creationId xmlns:a16="http://schemas.microsoft.com/office/drawing/2014/main" id="{566F8548-DE48-49D3-B028-B84F2DB438D0}"/>
              </a:ext>
            </a:extLst>
          </p:cNvPr>
          <p:cNvSpPr/>
          <p:nvPr/>
        </p:nvSpPr>
        <p:spPr>
          <a:xfrm>
            <a:off x="161210" y="967650"/>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35" name="Speech Bubble: Rectangle with Corners Rounded 34">
            <a:extLst>
              <a:ext uri="{FF2B5EF4-FFF2-40B4-BE49-F238E27FC236}">
                <a16:creationId xmlns:a16="http://schemas.microsoft.com/office/drawing/2014/main" id="{A2083CAA-9C94-4A6E-B031-A150F51375EA}"/>
              </a:ext>
            </a:extLst>
          </p:cNvPr>
          <p:cNvSpPr/>
          <p:nvPr/>
        </p:nvSpPr>
        <p:spPr>
          <a:xfrm>
            <a:off x="8058195" y="1169625"/>
            <a:ext cx="2865995" cy="1086430"/>
          </a:xfrm>
          <a:prstGeom prst="wedgeRoundRectCallout">
            <a:avLst>
              <a:gd name="adj1" fmla="val -63772"/>
              <a:gd name="adj2" fmla="val 534"/>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2+2=5 ?! Non ! </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Tu as </a:t>
            </a:r>
            <a:r>
              <a:rPr lang="en-GB" sz="2800" b="1" dirty="0">
                <a:solidFill>
                  <a:srgbClr val="002060"/>
                </a:solidFill>
                <a:latin typeface="Century Gothic" panose="020B0502020202020204" pitchFamily="34" charset="0"/>
              </a:rPr>
              <a:t>tort  </a:t>
            </a:r>
            <a:r>
              <a:rPr lang="en-GB" sz="2800" dirty="0">
                <a:solidFill>
                  <a:srgbClr val="002060"/>
                </a:solidFill>
                <a:latin typeface="Century Gothic" panose="020B0502020202020204" pitchFamily="34" charset="0"/>
              </a:rPr>
              <a:t>!</a:t>
            </a:r>
          </a:p>
        </p:txBody>
      </p:sp>
      <p:sp>
        <p:nvSpPr>
          <p:cNvPr id="37" name="Rectangle: Rounded Corners 36">
            <a:extLst>
              <a:ext uri="{FF2B5EF4-FFF2-40B4-BE49-F238E27FC236}">
                <a16:creationId xmlns:a16="http://schemas.microsoft.com/office/drawing/2014/main" id="{D1158FBC-E6F8-43C0-B896-02A0E041F649}"/>
              </a:ext>
            </a:extLst>
          </p:cNvPr>
          <p:cNvSpPr/>
          <p:nvPr/>
        </p:nvSpPr>
        <p:spPr>
          <a:xfrm>
            <a:off x="9469642" y="1754362"/>
            <a:ext cx="796413" cy="411562"/>
          </a:xfrm>
          <a:prstGeom prst="roundRect">
            <a:avLst/>
          </a:prstGeom>
          <a:solidFill>
            <a:srgbClr val="D4D1E7"/>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____</a:t>
            </a:r>
          </a:p>
        </p:txBody>
      </p:sp>
      <p:sp>
        <p:nvSpPr>
          <p:cNvPr id="38" name="Oval 37">
            <a:hlinkClick r:id="" action="ppaction://noaction">
              <a:snd r:embed="rId10" name="6_3.wav"/>
            </a:hlinkClick>
            <a:extLst>
              <a:ext uri="{FF2B5EF4-FFF2-40B4-BE49-F238E27FC236}">
                <a16:creationId xmlns:a16="http://schemas.microsoft.com/office/drawing/2014/main" id="{E2750046-65F3-467D-B7C7-5C8DB3BAB140}"/>
              </a:ext>
            </a:extLst>
          </p:cNvPr>
          <p:cNvSpPr/>
          <p:nvPr/>
        </p:nvSpPr>
        <p:spPr>
          <a:xfrm>
            <a:off x="7495937" y="943727"/>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sp>
        <p:nvSpPr>
          <p:cNvPr id="39" name="Oval 38">
            <a:hlinkClick r:id="" action="ppaction://noaction">
              <a:snd r:embed="rId11" name="6_4.wav"/>
            </a:hlinkClick>
            <a:extLst>
              <a:ext uri="{FF2B5EF4-FFF2-40B4-BE49-F238E27FC236}">
                <a16:creationId xmlns:a16="http://schemas.microsoft.com/office/drawing/2014/main" id="{28446C20-FDE6-4A4F-B53F-3E6C773605B8}"/>
              </a:ext>
            </a:extLst>
          </p:cNvPr>
          <p:cNvSpPr/>
          <p:nvPr/>
        </p:nvSpPr>
        <p:spPr>
          <a:xfrm>
            <a:off x="161210" y="2932059"/>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3</a:t>
            </a:r>
          </a:p>
        </p:txBody>
      </p:sp>
      <p:sp>
        <p:nvSpPr>
          <p:cNvPr id="40" name="Oval 39">
            <a:hlinkClick r:id="" action="ppaction://noaction">
              <a:snd r:embed="rId12" name="6_5.wav"/>
            </a:hlinkClick>
            <a:extLst>
              <a:ext uri="{FF2B5EF4-FFF2-40B4-BE49-F238E27FC236}">
                <a16:creationId xmlns:a16="http://schemas.microsoft.com/office/drawing/2014/main" id="{3CD763E6-C420-4697-90E0-40E470C6672F}"/>
              </a:ext>
            </a:extLst>
          </p:cNvPr>
          <p:cNvSpPr/>
          <p:nvPr/>
        </p:nvSpPr>
        <p:spPr>
          <a:xfrm>
            <a:off x="7600995" y="2839050"/>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4</a:t>
            </a:r>
          </a:p>
        </p:txBody>
      </p:sp>
      <p:sp>
        <p:nvSpPr>
          <p:cNvPr id="41" name="Oval 40">
            <a:hlinkClick r:id="" action="ppaction://noaction">
              <a:snd r:embed="rId13" name="6_6.wav"/>
            </a:hlinkClick>
            <a:extLst>
              <a:ext uri="{FF2B5EF4-FFF2-40B4-BE49-F238E27FC236}">
                <a16:creationId xmlns:a16="http://schemas.microsoft.com/office/drawing/2014/main" id="{E9933C6C-5F5B-4F3D-9EB6-A9666F513710}"/>
              </a:ext>
            </a:extLst>
          </p:cNvPr>
          <p:cNvSpPr/>
          <p:nvPr/>
        </p:nvSpPr>
        <p:spPr>
          <a:xfrm>
            <a:off x="209212" y="4643992"/>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5</a:t>
            </a:r>
          </a:p>
        </p:txBody>
      </p:sp>
      <p:sp>
        <p:nvSpPr>
          <p:cNvPr id="42" name="Oval 41">
            <a:hlinkClick r:id="" action="ppaction://noaction">
              <a:snd r:embed="rId14" name="6_7.wav"/>
            </a:hlinkClick>
            <a:extLst>
              <a:ext uri="{FF2B5EF4-FFF2-40B4-BE49-F238E27FC236}">
                <a16:creationId xmlns:a16="http://schemas.microsoft.com/office/drawing/2014/main" id="{4C715FFA-1FC7-4406-A6B2-003B935CFCF9}"/>
              </a:ext>
            </a:extLst>
          </p:cNvPr>
          <p:cNvSpPr/>
          <p:nvPr/>
        </p:nvSpPr>
        <p:spPr>
          <a:xfrm>
            <a:off x="7543939" y="4620069"/>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6</a:t>
            </a:r>
          </a:p>
        </p:txBody>
      </p:sp>
      <p:pic>
        <p:nvPicPr>
          <p:cNvPr id="43" name="Picture 42" descr="A person wearing a striped shirt&#10;&#10;Description automatically generated with medium confidence">
            <a:extLst>
              <a:ext uri="{FF2B5EF4-FFF2-40B4-BE49-F238E27FC236}">
                <a16:creationId xmlns:a16="http://schemas.microsoft.com/office/drawing/2014/main" id="{30AF291C-7125-4F4C-86CD-9BBA71D0B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232" y="2908136"/>
            <a:ext cx="1244625" cy="1263773"/>
          </a:xfrm>
          <a:prstGeom prst="rect">
            <a:avLst/>
          </a:prstGeom>
        </p:spPr>
      </p:pic>
      <p:sp>
        <p:nvSpPr>
          <p:cNvPr id="44" name="Speech Bubble: Rectangle with Corners Rounded 43">
            <a:extLst>
              <a:ext uri="{FF2B5EF4-FFF2-40B4-BE49-F238E27FC236}">
                <a16:creationId xmlns:a16="http://schemas.microsoft.com/office/drawing/2014/main" id="{769ECDD7-EF73-4297-A72C-45A17C8AB2AB}"/>
              </a:ext>
            </a:extLst>
          </p:cNvPr>
          <p:cNvSpPr/>
          <p:nvPr/>
        </p:nvSpPr>
        <p:spPr>
          <a:xfrm>
            <a:off x="2063219" y="2699207"/>
            <a:ext cx="4380271" cy="1263773"/>
          </a:xfrm>
          <a:prstGeom prst="wedgeRoundRectCallout">
            <a:avLst>
              <a:gd name="adj1" fmla="val -63257"/>
              <a:gd name="adj2" fmla="val 11394"/>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Aujourd’hui</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c’est</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l’anniversaire</a:t>
            </a:r>
            <a:r>
              <a:rPr lang="en-GB" sz="2800" dirty="0">
                <a:solidFill>
                  <a:srgbClr val="002060"/>
                </a:solidFill>
                <a:latin typeface="Century Gothic" panose="020B0502020202020204" pitchFamily="34" charset="0"/>
              </a:rPr>
              <a:t> de Gérard. Il a dix </a:t>
            </a:r>
            <a:r>
              <a:rPr lang="en-GB" sz="2800" b="1" dirty="0">
                <a:solidFill>
                  <a:srgbClr val="002060"/>
                </a:solidFill>
                <a:latin typeface="Century Gothic" panose="020B0502020202020204" pitchFamily="34" charset="0"/>
              </a:rPr>
              <a:t>ans</a:t>
            </a:r>
            <a:r>
              <a:rPr lang="en-GB" sz="2800" dirty="0">
                <a:solidFill>
                  <a:srgbClr val="002060"/>
                </a:solidFill>
                <a:latin typeface="Century Gothic" panose="020B0502020202020204" pitchFamily="34" charset="0"/>
              </a:rPr>
              <a:t>.</a:t>
            </a:r>
          </a:p>
        </p:txBody>
      </p:sp>
      <p:sp>
        <p:nvSpPr>
          <p:cNvPr id="48" name="Rectangle: Rounded Corners 47">
            <a:extLst>
              <a:ext uri="{FF2B5EF4-FFF2-40B4-BE49-F238E27FC236}">
                <a16:creationId xmlns:a16="http://schemas.microsoft.com/office/drawing/2014/main" id="{4090D704-8675-4679-A8D8-4067B64E0C56}"/>
              </a:ext>
            </a:extLst>
          </p:cNvPr>
          <p:cNvSpPr/>
          <p:nvPr/>
        </p:nvSpPr>
        <p:spPr>
          <a:xfrm>
            <a:off x="5148443" y="3479660"/>
            <a:ext cx="965447" cy="411562"/>
          </a:xfrm>
          <a:prstGeom prst="roundRect">
            <a:avLst/>
          </a:prstGeom>
          <a:solidFill>
            <a:srgbClr val="D4D1E7"/>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____.</a:t>
            </a:r>
          </a:p>
        </p:txBody>
      </p:sp>
      <p:sp>
        <p:nvSpPr>
          <p:cNvPr id="49" name="Speech Bubble: Rectangle with Corners Rounded 48">
            <a:extLst>
              <a:ext uri="{FF2B5EF4-FFF2-40B4-BE49-F238E27FC236}">
                <a16:creationId xmlns:a16="http://schemas.microsoft.com/office/drawing/2014/main" id="{F619190C-663C-456E-AA81-548EE441A197}"/>
              </a:ext>
            </a:extLst>
          </p:cNvPr>
          <p:cNvSpPr/>
          <p:nvPr/>
        </p:nvSpPr>
        <p:spPr>
          <a:xfrm>
            <a:off x="8371410" y="2699207"/>
            <a:ext cx="3759270" cy="1086430"/>
          </a:xfrm>
          <a:prstGeom prst="wedgeRoundRectCallout">
            <a:avLst>
              <a:gd name="adj1" fmla="val -58280"/>
              <a:gd name="adj2" fmla="val 4607"/>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Où</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est</a:t>
            </a:r>
            <a:r>
              <a:rPr lang="en-GB" sz="2800" dirty="0">
                <a:solidFill>
                  <a:srgbClr val="002060"/>
                </a:solidFill>
                <a:latin typeface="Century Gothic" panose="020B0502020202020204" pitchFamily="34" charset="0"/>
              </a:rPr>
              <a:t> ma </a:t>
            </a:r>
            <a:br>
              <a:rPr lang="en-GB" sz="2800" dirty="0">
                <a:solidFill>
                  <a:srgbClr val="002060"/>
                </a:solidFill>
                <a:latin typeface="Century Gothic" panose="020B0502020202020204" pitchFamily="34" charset="0"/>
              </a:rPr>
            </a:br>
            <a:r>
              <a:rPr lang="en-GB" sz="2800" dirty="0" err="1">
                <a:solidFill>
                  <a:srgbClr val="002060"/>
                </a:solidFill>
                <a:latin typeface="Century Gothic" panose="020B0502020202020204" pitchFamily="34" charset="0"/>
              </a:rPr>
              <a:t>bouteille</a:t>
            </a:r>
            <a:r>
              <a:rPr lang="en-GB" sz="2800" dirty="0">
                <a:solidFill>
                  <a:srgbClr val="002060"/>
                </a:solidFill>
                <a:latin typeface="Century Gothic" panose="020B0502020202020204" pitchFamily="34" charset="0"/>
              </a:rPr>
              <a:t> ? </a:t>
            </a:r>
            <a:r>
              <a:rPr lang="en-GB" sz="2800" dirty="0" err="1">
                <a:solidFill>
                  <a:srgbClr val="002060"/>
                </a:solidFill>
                <a:latin typeface="Century Gothic" panose="020B0502020202020204" pitchFamily="34" charset="0"/>
              </a:rPr>
              <a:t>J’ai</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soif</a:t>
            </a:r>
            <a:r>
              <a:rPr lang="en-GB" sz="2800" dirty="0">
                <a:solidFill>
                  <a:srgbClr val="002060"/>
                </a:solidFill>
                <a:latin typeface="Century Gothic" panose="020B0502020202020204" pitchFamily="34" charset="0"/>
              </a:rPr>
              <a:t> !</a:t>
            </a:r>
          </a:p>
        </p:txBody>
      </p:sp>
      <p:sp>
        <p:nvSpPr>
          <p:cNvPr id="50" name="Rectangle: Rounded Corners 49">
            <a:extLst>
              <a:ext uri="{FF2B5EF4-FFF2-40B4-BE49-F238E27FC236}">
                <a16:creationId xmlns:a16="http://schemas.microsoft.com/office/drawing/2014/main" id="{B58E208C-18E2-4946-B2E0-2A850B408FD3}"/>
              </a:ext>
            </a:extLst>
          </p:cNvPr>
          <p:cNvSpPr/>
          <p:nvPr/>
        </p:nvSpPr>
        <p:spPr>
          <a:xfrm>
            <a:off x="11168816" y="3259124"/>
            <a:ext cx="796413" cy="411562"/>
          </a:xfrm>
          <a:prstGeom prst="roundRect">
            <a:avLst/>
          </a:prstGeom>
          <a:solidFill>
            <a:srgbClr val="D4D1E7"/>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___!</a:t>
            </a:r>
          </a:p>
        </p:txBody>
      </p:sp>
      <p:pic>
        <p:nvPicPr>
          <p:cNvPr id="51" name="Picture 50" descr="A person wearing a striped shirt&#10;&#10;Description automatically generated with low confidence">
            <a:extLst>
              <a:ext uri="{FF2B5EF4-FFF2-40B4-BE49-F238E27FC236}">
                <a16:creationId xmlns:a16="http://schemas.microsoft.com/office/drawing/2014/main" id="{0A025AB9-714B-43B1-A1CD-D18D9EC829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5126" y="2823334"/>
            <a:ext cx="1244625" cy="1263773"/>
          </a:xfrm>
          <a:prstGeom prst="rect">
            <a:avLst/>
          </a:prstGeom>
        </p:spPr>
      </p:pic>
      <p:pic>
        <p:nvPicPr>
          <p:cNvPr id="60" name="Picture 59" descr="A person wearing a striped shirt&#10;&#10;Description automatically generated with medium confidence">
            <a:extLst>
              <a:ext uri="{FF2B5EF4-FFF2-40B4-BE49-F238E27FC236}">
                <a16:creationId xmlns:a16="http://schemas.microsoft.com/office/drawing/2014/main" id="{A32B5C38-42AF-43A4-91E5-FD28CE1DF9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232" y="4821408"/>
            <a:ext cx="1244625" cy="1263773"/>
          </a:xfrm>
          <a:prstGeom prst="rect">
            <a:avLst/>
          </a:prstGeom>
        </p:spPr>
      </p:pic>
      <p:sp>
        <p:nvSpPr>
          <p:cNvPr id="61" name="Speech Bubble: Rectangle with Corners Rounded 60">
            <a:extLst>
              <a:ext uri="{FF2B5EF4-FFF2-40B4-BE49-F238E27FC236}">
                <a16:creationId xmlns:a16="http://schemas.microsoft.com/office/drawing/2014/main" id="{C8791349-2A2C-4153-9511-6AFCE089F555}"/>
              </a:ext>
            </a:extLst>
          </p:cNvPr>
          <p:cNvSpPr/>
          <p:nvPr/>
        </p:nvSpPr>
        <p:spPr>
          <a:xfrm>
            <a:off x="2063219" y="4612479"/>
            <a:ext cx="4380271" cy="1263773"/>
          </a:xfrm>
          <a:prstGeom prst="wedgeRoundRectCallout">
            <a:avLst>
              <a:gd name="adj1" fmla="val -63257"/>
              <a:gd name="adj2" fmla="val 11394"/>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réponse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est</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correcte</a:t>
            </a:r>
            <a:r>
              <a:rPr lang="en-GB" sz="2800" dirty="0">
                <a:solidFill>
                  <a:srgbClr val="002060"/>
                </a:solidFill>
                <a:latin typeface="Century Gothic" panose="020B0502020202020204" pitchFamily="34" charset="0"/>
              </a:rPr>
              <a:t>.  Elle a </a:t>
            </a:r>
            <a:r>
              <a:rPr lang="en-GB" sz="2800" b="1" dirty="0">
                <a:solidFill>
                  <a:srgbClr val="002060"/>
                </a:solidFill>
                <a:latin typeface="Century Gothic" panose="020B0502020202020204" pitchFamily="34" charset="0"/>
              </a:rPr>
              <a:t>raison</a:t>
            </a:r>
            <a:r>
              <a:rPr lang="en-GB" sz="2800" dirty="0">
                <a:solidFill>
                  <a:srgbClr val="002060"/>
                </a:solidFill>
                <a:latin typeface="Century Gothic" panose="020B0502020202020204" pitchFamily="34" charset="0"/>
              </a:rPr>
              <a:t>.</a:t>
            </a:r>
          </a:p>
        </p:txBody>
      </p:sp>
      <p:sp>
        <p:nvSpPr>
          <p:cNvPr id="62" name="Rectangle: Rounded Corners 61">
            <a:extLst>
              <a:ext uri="{FF2B5EF4-FFF2-40B4-BE49-F238E27FC236}">
                <a16:creationId xmlns:a16="http://schemas.microsoft.com/office/drawing/2014/main" id="{64507366-84EF-4C91-81C3-12732D9D8D00}"/>
              </a:ext>
            </a:extLst>
          </p:cNvPr>
          <p:cNvSpPr/>
          <p:nvPr/>
        </p:nvSpPr>
        <p:spPr>
          <a:xfrm>
            <a:off x="5101057" y="5247513"/>
            <a:ext cx="994943" cy="411562"/>
          </a:xfrm>
          <a:prstGeom prst="roundRect">
            <a:avLst/>
          </a:prstGeom>
          <a:solidFill>
            <a:srgbClr val="D4D1E7"/>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____</a:t>
            </a:r>
          </a:p>
        </p:txBody>
      </p:sp>
      <p:sp>
        <p:nvSpPr>
          <p:cNvPr id="63" name="Speech Bubble: Rectangle with Corners Rounded 62">
            <a:extLst>
              <a:ext uri="{FF2B5EF4-FFF2-40B4-BE49-F238E27FC236}">
                <a16:creationId xmlns:a16="http://schemas.microsoft.com/office/drawing/2014/main" id="{8DB58F22-DE64-4B1C-9902-87D69CAAB80C}"/>
              </a:ext>
            </a:extLst>
          </p:cNvPr>
          <p:cNvSpPr/>
          <p:nvPr/>
        </p:nvSpPr>
        <p:spPr>
          <a:xfrm>
            <a:off x="8834283" y="4420519"/>
            <a:ext cx="3167539" cy="1367061"/>
          </a:xfrm>
          <a:prstGeom prst="wedgeRoundRectCallout">
            <a:avLst>
              <a:gd name="adj1" fmla="val -69920"/>
              <a:gd name="adj2" fmla="val 2449"/>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Tu </a:t>
            </a:r>
            <a:r>
              <a:rPr lang="en-GB" sz="2800" dirty="0" err="1">
                <a:solidFill>
                  <a:srgbClr val="002060"/>
                </a:solidFill>
                <a:latin typeface="Century Gothic" panose="020B0502020202020204" pitchFamily="34" charset="0"/>
              </a:rPr>
              <a:t>aimes</a:t>
            </a:r>
            <a:r>
              <a:rPr lang="en-GB" sz="2800" dirty="0">
                <a:solidFill>
                  <a:srgbClr val="002060"/>
                </a:solidFill>
                <a:latin typeface="Century Gothic" panose="020B0502020202020204" pitchFamily="34" charset="0"/>
              </a:rPr>
              <a:t> les </a:t>
            </a:r>
            <a:r>
              <a:rPr lang="en-GB" sz="2800" dirty="0" err="1">
                <a:solidFill>
                  <a:srgbClr val="002060"/>
                </a:solidFill>
                <a:latin typeface="Century Gothic" panose="020B0502020202020204" pitchFamily="34" charset="0"/>
              </a:rPr>
              <a:t>sandwichs</a:t>
            </a:r>
            <a:r>
              <a:rPr lang="en-GB" sz="2800" dirty="0">
                <a:solidFill>
                  <a:srgbClr val="002060"/>
                </a:solidFill>
                <a:latin typeface="Century Gothic" panose="020B0502020202020204" pitchFamily="34" charset="0"/>
              </a:rPr>
              <a:t> ? </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Tu as </a:t>
            </a:r>
            <a:r>
              <a:rPr lang="en-GB" sz="2800" b="1" dirty="0" err="1">
                <a:solidFill>
                  <a:srgbClr val="002060"/>
                </a:solidFill>
                <a:latin typeface="Century Gothic" panose="020B0502020202020204" pitchFamily="34" charset="0"/>
              </a:rPr>
              <a:t>faim</a:t>
            </a:r>
            <a:r>
              <a:rPr lang="en-GB" sz="2800" dirty="0">
                <a:solidFill>
                  <a:srgbClr val="002060"/>
                </a:solidFill>
                <a:latin typeface="Century Gothic" panose="020B0502020202020204" pitchFamily="34" charset="0"/>
              </a:rPr>
              <a:t> ?</a:t>
            </a:r>
          </a:p>
        </p:txBody>
      </p:sp>
      <p:sp>
        <p:nvSpPr>
          <p:cNvPr id="9" name="Rectangle: Rounded Corners 8">
            <a:extLst>
              <a:ext uri="{FF2B5EF4-FFF2-40B4-BE49-F238E27FC236}">
                <a16:creationId xmlns:a16="http://schemas.microsoft.com/office/drawing/2014/main" id="{6914CA06-5228-48EF-AEA9-AFFA26F43EF3}"/>
              </a:ext>
            </a:extLst>
          </p:cNvPr>
          <p:cNvSpPr/>
          <p:nvPr/>
        </p:nvSpPr>
        <p:spPr>
          <a:xfrm>
            <a:off x="10372403" y="5323415"/>
            <a:ext cx="796413" cy="411562"/>
          </a:xfrm>
          <a:prstGeom prst="roundRect">
            <a:avLst/>
          </a:prstGeom>
          <a:solidFill>
            <a:srgbClr val="D4D1E7"/>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____</a:t>
            </a:r>
          </a:p>
        </p:txBody>
      </p:sp>
      <p:pic>
        <p:nvPicPr>
          <p:cNvPr id="64" name="Picture 63" descr="A person wearing a striped shirt&#10;&#10;Description automatically generated with medium confidence">
            <a:extLst>
              <a:ext uri="{FF2B5EF4-FFF2-40B4-BE49-F238E27FC236}">
                <a16:creationId xmlns:a16="http://schemas.microsoft.com/office/drawing/2014/main" id="{AFB2AF31-2DE0-42B0-A78C-D0E02E4C93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54321" y="4821407"/>
            <a:ext cx="1244625" cy="1263773"/>
          </a:xfrm>
          <a:prstGeom prst="rect">
            <a:avLst/>
          </a:prstGeom>
        </p:spPr>
      </p:pic>
      <p:sp>
        <p:nvSpPr>
          <p:cNvPr id="65" name="Rectangle: Rounded Corners 64">
            <a:extLst>
              <a:ext uri="{FF2B5EF4-FFF2-40B4-BE49-F238E27FC236}">
                <a16:creationId xmlns:a16="http://schemas.microsoft.com/office/drawing/2014/main" id="{6908974F-048B-4084-9D26-988D377E97B6}"/>
              </a:ext>
            </a:extLst>
          </p:cNvPr>
          <p:cNvSpPr/>
          <p:nvPr/>
        </p:nvSpPr>
        <p:spPr>
          <a:xfrm>
            <a:off x="4935165" y="1548581"/>
            <a:ext cx="796413" cy="411562"/>
          </a:xfrm>
          <a:prstGeom prst="roundRect">
            <a:avLst/>
          </a:prstGeom>
          <a:solidFill>
            <a:srgbClr val="D4D1E7"/>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____</a:t>
            </a:r>
          </a:p>
        </p:txBody>
      </p:sp>
      <p:graphicFrame>
        <p:nvGraphicFramePr>
          <p:cNvPr id="11" name="Table 11">
            <a:extLst>
              <a:ext uri="{FF2B5EF4-FFF2-40B4-BE49-F238E27FC236}">
                <a16:creationId xmlns:a16="http://schemas.microsoft.com/office/drawing/2014/main" id="{AE46EE73-CB6A-4126-B972-38247C2037C3}"/>
              </a:ext>
            </a:extLst>
          </p:cNvPr>
          <p:cNvGraphicFramePr>
            <a:graphicFrameLocks noGrp="1"/>
          </p:cNvGraphicFramePr>
          <p:nvPr>
            <p:extLst>
              <p:ext uri="{D42A27DB-BD31-4B8C-83A1-F6EECF244321}">
                <p14:modId xmlns:p14="http://schemas.microsoft.com/office/powerpoint/2010/main" val="991626698"/>
              </p:ext>
            </p:extLst>
          </p:nvPr>
        </p:nvGraphicFramePr>
        <p:xfrm>
          <a:off x="1549982" y="6217479"/>
          <a:ext cx="8868070" cy="518160"/>
        </p:xfrm>
        <a:graphic>
          <a:graphicData uri="http://schemas.openxmlformats.org/drawingml/2006/table">
            <a:tbl>
              <a:tblPr firstRow="1" bandRow="1">
                <a:tableStyleId>{5940675A-B579-460E-94D1-54222C63F5DA}</a:tableStyleId>
              </a:tblPr>
              <a:tblGrid>
                <a:gridCol w="1773614">
                  <a:extLst>
                    <a:ext uri="{9D8B030D-6E8A-4147-A177-3AD203B41FA5}">
                      <a16:colId xmlns:a16="http://schemas.microsoft.com/office/drawing/2014/main" val="379370326"/>
                    </a:ext>
                  </a:extLst>
                </a:gridCol>
                <a:gridCol w="1773614">
                  <a:extLst>
                    <a:ext uri="{9D8B030D-6E8A-4147-A177-3AD203B41FA5}">
                      <a16:colId xmlns:a16="http://schemas.microsoft.com/office/drawing/2014/main" val="1008407485"/>
                    </a:ext>
                  </a:extLst>
                </a:gridCol>
                <a:gridCol w="1773614">
                  <a:extLst>
                    <a:ext uri="{9D8B030D-6E8A-4147-A177-3AD203B41FA5}">
                      <a16:colId xmlns:a16="http://schemas.microsoft.com/office/drawing/2014/main" val="3215176698"/>
                    </a:ext>
                  </a:extLst>
                </a:gridCol>
                <a:gridCol w="1773614">
                  <a:extLst>
                    <a:ext uri="{9D8B030D-6E8A-4147-A177-3AD203B41FA5}">
                      <a16:colId xmlns:a16="http://schemas.microsoft.com/office/drawing/2014/main" val="3783323863"/>
                    </a:ext>
                  </a:extLst>
                </a:gridCol>
                <a:gridCol w="1773614">
                  <a:extLst>
                    <a:ext uri="{9D8B030D-6E8A-4147-A177-3AD203B41FA5}">
                      <a16:colId xmlns:a16="http://schemas.microsoft.com/office/drawing/2014/main" val="3601317474"/>
                    </a:ext>
                  </a:extLst>
                </a:gridCol>
              </a:tblGrid>
              <a:tr h="370840">
                <a:tc>
                  <a:txBody>
                    <a:bodyPr/>
                    <a:lstStyle/>
                    <a:p>
                      <a:pPr algn="ctr"/>
                      <a:r>
                        <a:rPr lang="en-GB" sz="2800" b="1" dirty="0" err="1">
                          <a:solidFill>
                            <a:srgbClr val="002060"/>
                          </a:solidFill>
                          <a:latin typeface="Century Gothic" panose="020B0502020202020204" pitchFamily="34" charset="0"/>
                        </a:rPr>
                        <a:t>ans</a:t>
                      </a:r>
                      <a:endParaRPr lang="en-GB" sz="2800" b="1" dirty="0">
                        <a:solidFill>
                          <a:srgbClr val="002060"/>
                        </a:solidFill>
                        <a:latin typeface="Century Gothic" panose="020B0502020202020204" pitchFamily="34" charset="0"/>
                      </a:endParaRPr>
                    </a:p>
                  </a:txBody>
                  <a:tcPr anchor="ct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soif</a:t>
                      </a:r>
                      <a:endParaRPr lang="en-GB" sz="2800" b="1" dirty="0">
                        <a:solidFill>
                          <a:srgbClr val="002060"/>
                        </a:solidFill>
                        <a:latin typeface="Century Gothic" panose="020B0502020202020204" pitchFamily="34" charset="0"/>
                      </a:endParaRPr>
                    </a:p>
                  </a:txBody>
                  <a:tcPr anchor="ct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tort</a:t>
                      </a:r>
                    </a:p>
                  </a:txBody>
                  <a:tcPr anchor="ct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faim</a:t>
                      </a:r>
                      <a:endParaRPr lang="en-GB" sz="2800" b="1" dirty="0">
                        <a:solidFill>
                          <a:srgbClr val="002060"/>
                        </a:solidFill>
                        <a:latin typeface="Century Gothic" panose="020B0502020202020204" pitchFamily="34" charset="0"/>
                      </a:endParaRPr>
                    </a:p>
                  </a:txBody>
                  <a:tcPr anchor="ct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raison</a:t>
                      </a:r>
                    </a:p>
                  </a:txBody>
                  <a:tcPr anchor="ct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4255819705"/>
                  </a:ext>
                </a:extLst>
              </a:tr>
            </a:tbl>
          </a:graphicData>
        </a:graphic>
      </p:graphicFrame>
    </p:spTree>
    <p:extLst>
      <p:ext uri="{BB962C8B-B14F-4D97-AF65-F5344CB8AC3E}">
        <p14:creationId xmlns:p14="http://schemas.microsoft.com/office/powerpoint/2010/main" val="342479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8" grpId="0" animBg="1"/>
      <p:bldP spid="50" grpId="0" animBg="1"/>
      <p:bldP spid="62" grpId="0" animBg="1"/>
      <p:bldP spid="9" grpId="0" animBg="1"/>
      <p:bldP spid="6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raphic 32" descr="Teacher">
            <a:extLst>
              <a:ext uri="{FF2B5EF4-FFF2-40B4-BE49-F238E27FC236}">
                <a16:creationId xmlns:a16="http://schemas.microsoft.com/office/drawing/2014/main" id="{20560B41-1442-4959-BD90-120C8CB78A8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1210" y="-19046"/>
            <a:ext cx="914400" cy="914400"/>
          </a:xfrm>
          <a:prstGeom prst="rect">
            <a:avLst/>
          </a:prstGeom>
        </p:spPr>
      </p:pic>
      <p:sp>
        <p:nvSpPr>
          <p:cNvPr id="34" name="Speech Bubble: Rectangle with Corners Rounded 33">
            <a:hlinkClick r:id="" action="ppaction://noaction">
              <a:snd r:embed="rId13" name="8_1.wav"/>
            </a:hlinkClick>
            <a:extLst>
              <a:ext uri="{FF2B5EF4-FFF2-40B4-BE49-F238E27FC236}">
                <a16:creationId xmlns:a16="http://schemas.microsoft.com/office/drawing/2014/main" id="{C503B75F-EEA8-474E-BD01-2DFDCD149CF0}"/>
              </a:ext>
            </a:extLst>
          </p:cNvPr>
          <p:cNvSpPr/>
          <p:nvPr/>
        </p:nvSpPr>
        <p:spPr>
          <a:xfrm>
            <a:off x="1075610" y="182385"/>
            <a:ext cx="6870961"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7">
            <a:hlinkClick r:id="" action="ppaction://noaction">
              <a:snd r:embed="rId14" name="7_1.wav"/>
            </a:hlinkClick>
            <a:extLst>
              <a:ext uri="{FF2B5EF4-FFF2-40B4-BE49-F238E27FC236}">
                <a16:creationId xmlns:a16="http://schemas.microsoft.com/office/drawing/2014/main" id="{D74C7BB7-F8B7-4B43-96F0-E457B05A48D8}"/>
              </a:ext>
            </a:extLst>
          </p:cNvPr>
          <p:cNvSpPr/>
          <p:nvPr/>
        </p:nvSpPr>
        <p:spPr>
          <a:xfrm>
            <a:off x="1099706" y="182385"/>
            <a:ext cx="6870961" cy="4841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Écoute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L’option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correcte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quoi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22" name="Picture 21" descr="A person wearing a striped shirt&#10;&#10;Description automatically generated with medium confidence">
            <a:extLst>
              <a:ext uri="{FF2B5EF4-FFF2-40B4-BE49-F238E27FC236}">
                <a16:creationId xmlns:a16="http://schemas.microsoft.com/office/drawing/2014/main" id="{7DCD2ECD-CB70-4C65-8B6F-F858DE66D94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28527" y="206184"/>
            <a:ext cx="1397860" cy="1419365"/>
          </a:xfrm>
          <a:prstGeom prst="rect">
            <a:avLst/>
          </a:prstGeom>
        </p:spPr>
      </p:pic>
      <p:sp>
        <p:nvSpPr>
          <p:cNvPr id="25" name="CustomShape 23">
            <a:hlinkClick r:id="" action="ppaction://noaction">
              <a:snd r:embed="rId16" name="1.wav"/>
            </a:hlinkClick>
            <a:extLst>
              <a:ext uri="{FF2B5EF4-FFF2-40B4-BE49-F238E27FC236}">
                <a16:creationId xmlns:a16="http://schemas.microsoft.com/office/drawing/2014/main" id="{A34C96AA-58E7-4AEF-BC87-5E0F4521E646}"/>
              </a:ext>
            </a:extLst>
          </p:cNvPr>
          <p:cNvSpPr/>
          <p:nvPr/>
        </p:nvSpPr>
        <p:spPr>
          <a:xfrm>
            <a:off x="422334" y="170826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5" name="CustomShape 24">
            <a:hlinkClick r:id="" action="ppaction://noaction">
              <a:snd r:embed="rId17" name="2.wav"/>
            </a:hlinkClick>
            <a:extLst>
              <a:ext uri="{FF2B5EF4-FFF2-40B4-BE49-F238E27FC236}">
                <a16:creationId xmlns:a16="http://schemas.microsoft.com/office/drawing/2014/main" id="{C1F572EF-AA22-4157-B454-73A145F17222}"/>
              </a:ext>
            </a:extLst>
          </p:cNvPr>
          <p:cNvSpPr/>
          <p:nvPr/>
        </p:nvSpPr>
        <p:spPr>
          <a:xfrm>
            <a:off x="422334" y="240841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7" name="CustomShape 25">
            <a:hlinkClick r:id="" action="ppaction://noaction">
              <a:snd r:embed="rId16" name="3.wav"/>
            </a:hlinkClick>
            <a:extLst>
              <a:ext uri="{FF2B5EF4-FFF2-40B4-BE49-F238E27FC236}">
                <a16:creationId xmlns:a16="http://schemas.microsoft.com/office/drawing/2014/main" id="{8E81381B-F368-46F4-9E00-5B9978FFE19B}"/>
              </a:ext>
            </a:extLst>
          </p:cNvPr>
          <p:cNvSpPr/>
          <p:nvPr/>
        </p:nvSpPr>
        <p:spPr>
          <a:xfrm>
            <a:off x="408874" y="305144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8" name="CustomShape 26">
            <a:hlinkClick r:id="" action="ppaction://noaction">
              <a:snd r:embed="rId17" name="4.wav"/>
            </a:hlinkClick>
            <a:extLst>
              <a:ext uri="{FF2B5EF4-FFF2-40B4-BE49-F238E27FC236}">
                <a16:creationId xmlns:a16="http://schemas.microsoft.com/office/drawing/2014/main" id="{A6DB006A-15FB-4D2D-80ED-470AE6D65FAD}"/>
              </a:ext>
            </a:extLst>
          </p:cNvPr>
          <p:cNvSpPr/>
          <p:nvPr/>
        </p:nvSpPr>
        <p:spPr>
          <a:xfrm>
            <a:off x="422334" y="369448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9" name="CustomShape 27">
            <a:hlinkClick r:id="" action="ppaction://noaction">
              <a:snd r:embed="rId18" name="5.wav"/>
            </a:hlinkClick>
            <a:extLst>
              <a:ext uri="{FF2B5EF4-FFF2-40B4-BE49-F238E27FC236}">
                <a16:creationId xmlns:a16="http://schemas.microsoft.com/office/drawing/2014/main" id="{949C4EE4-A4C2-45DB-A242-4C2D7697434A}"/>
              </a:ext>
            </a:extLst>
          </p:cNvPr>
          <p:cNvSpPr/>
          <p:nvPr/>
        </p:nvSpPr>
        <p:spPr>
          <a:xfrm>
            <a:off x="414870" y="429226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40" name="CustomShape 28">
            <a:hlinkClick r:id="" action="ppaction://noaction">
              <a:snd r:embed="rId18" name="6.wav"/>
            </a:hlinkClick>
            <a:extLst>
              <a:ext uri="{FF2B5EF4-FFF2-40B4-BE49-F238E27FC236}">
                <a16:creationId xmlns:a16="http://schemas.microsoft.com/office/drawing/2014/main" id="{8C710314-353F-436E-8EA1-46B9EBA3D181}"/>
              </a:ext>
            </a:extLst>
          </p:cNvPr>
          <p:cNvSpPr/>
          <p:nvPr/>
        </p:nvSpPr>
        <p:spPr>
          <a:xfrm>
            <a:off x="431495" y="489073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graphicFrame>
        <p:nvGraphicFramePr>
          <p:cNvPr id="2" name="Table 3">
            <a:extLst>
              <a:ext uri="{FF2B5EF4-FFF2-40B4-BE49-F238E27FC236}">
                <a16:creationId xmlns:a16="http://schemas.microsoft.com/office/drawing/2014/main" id="{665AF240-A8D1-4A22-9A4D-D9B5939294BA}"/>
              </a:ext>
            </a:extLst>
          </p:cNvPr>
          <p:cNvGraphicFramePr>
            <a:graphicFrameLocks noGrp="1"/>
          </p:cNvGraphicFramePr>
          <p:nvPr/>
        </p:nvGraphicFramePr>
        <p:xfrm>
          <a:off x="1135559" y="1625549"/>
          <a:ext cx="10647567" cy="5050064"/>
        </p:xfrm>
        <a:graphic>
          <a:graphicData uri="http://schemas.openxmlformats.org/drawingml/2006/table">
            <a:tbl>
              <a:tblPr firstRow="1" bandRow="1">
                <a:tableStyleId>{5940675A-B579-460E-94D1-54222C63F5DA}</a:tableStyleId>
              </a:tblPr>
              <a:tblGrid>
                <a:gridCol w="3685824">
                  <a:extLst>
                    <a:ext uri="{9D8B030D-6E8A-4147-A177-3AD203B41FA5}">
                      <a16:colId xmlns:a16="http://schemas.microsoft.com/office/drawing/2014/main" val="1625690531"/>
                    </a:ext>
                  </a:extLst>
                </a:gridCol>
                <a:gridCol w="6961743">
                  <a:extLst>
                    <a:ext uri="{9D8B030D-6E8A-4147-A177-3AD203B41FA5}">
                      <a16:colId xmlns:a16="http://schemas.microsoft.com/office/drawing/2014/main" val="2951002914"/>
                    </a:ext>
                  </a:extLst>
                </a:gridCol>
              </a:tblGrid>
              <a:tr h="631258">
                <a:tc>
                  <a:txBody>
                    <a:bodyPr/>
                    <a:lstStyle/>
                    <a:p>
                      <a:pPr algn="ctr"/>
                      <a:r>
                        <a:rPr lang="en-GB" sz="2400" dirty="0" err="1">
                          <a:solidFill>
                            <a:srgbClr val="002060"/>
                          </a:solidFill>
                          <a:latin typeface="Century Gothic" panose="020B0502020202020204" pitchFamily="34" charset="0"/>
                        </a:rPr>
                        <a:t>neuf</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ans</a:t>
                      </a:r>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cadeau</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have a present.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70829854"/>
                  </a:ext>
                </a:extLst>
              </a:tr>
              <a:tr h="631258">
                <a:tc>
                  <a:txBody>
                    <a:bodyPr/>
                    <a:lstStyle/>
                    <a:p>
                      <a:pPr algn="ctr"/>
                      <a:r>
                        <a:rPr lang="en-GB" sz="2400" dirty="0" err="1">
                          <a:solidFill>
                            <a:srgbClr val="002060"/>
                          </a:solidFill>
                          <a:latin typeface="Century Gothic" panose="020B0502020202020204" pitchFamily="34" charset="0"/>
                        </a:rPr>
                        <a:t>faim</a:t>
                      </a:r>
                      <a:r>
                        <a:rPr lang="en-GB" sz="2400" dirty="0">
                          <a:solidFill>
                            <a:srgbClr val="002060"/>
                          </a:solidFill>
                          <a:latin typeface="Century Gothic" panose="020B0502020202020204" pitchFamily="34" charset="0"/>
                        </a:rPr>
                        <a:t> | fruit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am hungry.</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87378468"/>
                  </a:ext>
                </a:extLst>
              </a:tr>
              <a:tr h="631258">
                <a:tc>
                  <a:txBody>
                    <a:bodyPr/>
                    <a:lstStyle/>
                    <a:p>
                      <a:pPr algn="ctr"/>
                      <a:r>
                        <a:rPr lang="en-GB" sz="2400" dirty="0">
                          <a:solidFill>
                            <a:srgbClr val="002060"/>
                          </a:solidFill>
                          <a:latin typeface="Century Gothic" panose="020B0502020202020204" pitchFamily="34" charset="0"/>
                        </a:rPr>
                        <a:t>tort | gâteau</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have a cake.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39737868"/>
                  </a:ext>
                </a:extLst>
              </a:tr>
              <a:tr h="631258">
                <a:tc>
                  <a:txBody>
                    <a:bodyPr/>
                    <a:lstStyle/>
                    <a:p>
                      <a:pPr algn="ctr"/>
                      <a:r>
                        <a:rPr lang="en-GB" sz="2400" dirty="0" err="1">
                          <a:solidFill>
                            <a:srgbClr val="002060"/>
                          </a:solidFill>
                          <a:latin typeface="Century Gothic" panose="020B0502020202020204" pitchFamily="34" charset="0"/>
                        </a:rPr>
                        <a:t>soif</a:t>
                      </a:r>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bouteille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am thirsty.</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1229782"/>
                  </a:ext>
                </a:extLst>
              </a:tr>
              <a:tr h="631258">
                <a:tc>
                  <a:txBody>
                    <a:bodyPr/>
                    <a:lstStyle/>
                    <a:p>
                      <a:pPr algn="ctr"/>
                      <a:r>
                        <a:rPr lang="en-GB" sz="2400" dirty="0">
                          <a:solidFill>
                            <a:srgbClr val="002060"/>
                          </a:solidFill>
                          <a:latin typeface="Century Gothic" panose="020B0502020202020204" pitchFamily="34" charset="0"/>
                        </a:rPr>
                        <a:t>raison | </a:t>
                      </a:r>
                      <a:r>
                        <a:rPr lang="en-GB" sz="2400" dirty="0" err="1">
                          <a:solidFill>
                            <a:srgbClr val="002060"/>
                          </a:solidFill>
                          <a:latin typeface="Century Gothic" panose="020B0502020202020204" pitchFamily="34" charset="0"/>
                        </a:rPr>
                        <a:t>professeure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have a (female) teacher.</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02228271"/>
                  </a:ext>
                </a:extLst>
              </a:tr>
              <a:tr h="631258">
                <a:tc>
                  <a:txBody>
                    <a:bodyPr/>
                    <a:lstStyle/>
                    <a:p>
                      <a:pPr algn="ctr"/>
                      <a:r>
                        <a:rPr lang="en-GB" sz="2400" dirty="0" err="1">
                          <a:solidFill>
                            <a:srgbClr val="002060"/>
                          </a:solidFill>
                          <a:latin typeface="Century Gothic" panose="020B0502020202020204" pitchFamily="34" charset="0"/>
                        </a:rPr>
                        <a:t>maison</a:t>
                      </a:r>
                      <a:r>
                        <a:rPr lang="en-GB" sz="2400" dirty="0">
                          <a:solidFill>
                            <a:srgbClr val="002060"/>
                          </a:solidFill>
                          <a:latin typeface="Century Gothic" panose="020B0502020202020204" pitchFamily="34" charset="0"/>
                        </a:rPr>
                        <a:t> | tort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have a house.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16999532"/>
                  </a:ext>
                </a:extLst>
              </a:tr>
              <a:tr h="631258">
                <a:tc>
                  <a:txBody>
                    <a:bodyPr/>
                    <a:lstStyle/>
                    <a:p>
                      <a:pPr algn="ctr"/>
                      <a:r>
                        <a:rPr lang="en-GB" sz="2400" dirty="0">
                          <a:solidFill>
                            <a:srgbClr val="002060"/>
                          </a:solidFill>
                          <a:latin typeface="Century Gothic" panose="020B0502020202020204" pitchFamily="34" charset="0"/>
                        </a:rPr>
                        <a:t>chat | raison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am right.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37075284"/>
                  </a:ext>
                </a:extLst>
              </a:tr>
              <a:tr h="631258">
                <a:tc>
                  <a:txBody>
                    <a:bodyPr/>
                    <a:lstStyle/>
                    <a:p>
                      <a:pPr algn="ctr"/>
                      <a:r>
                        <a:rPr lang="en-GB" sz="2400" dirty="0" err="1">
                          <a:solidFill>
                            <a:srgbClr val="002060"/>
                          </a:solidFill>
                          <a:latin typeface="Century Gothic" panose="020B0502020202020204" pitchFamily="34" charset="0"/>
                        </a:rPr>
                        <a:t>faim</a:t>
                      </a:r>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vélo</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have a bike.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30768564"/>
                  </a:ext>
                </a:extLst>
              </a:tr>
            </a:tbl>
          </a:graphicData>
        </a:graphic>
      </p:graphicFrame>
      <p:sp>
        <p:nvSpPr>
          <p:cNvPr id="50" name="Rectangle: Rounded Corners 49">
            <a:extLst>
              <a:ext uri="{FF2B5EF4-FFF2-40B4-BE49-F238E27FC236}">
                <a16:creationId xmlns:a16="http://schemas.microsoft.com/office/drawing/2014/main" id="{A4BF75C7-CDB0-4E08-8B63-FF3BBE8AB6AE}"/>
              </a:ext>
            </a:extLst>
          </p:cNvPr>
          <p:cNvSpPr/>
          <p:nvPr/>
        </p:nvSpPr>
        <p:spPr>
          <a:xfrm>
            <a:off x="4862694" y="1690798"/>
            <a:ext cx="4869912" cy="510953"/>
          </a:xfrm>
          <a:prstGeom prst="round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pic>
        <p:nvPicPr>
          <p:cNvPr id="29" name="Picture 28" descr="Icon&#10;&#10;Description automatically generated">
            <a:extLst>
              <a:ext uri="{FF2B5EF4-FFF2-40B4-BE49-F238E27FC236}">
                <a16:creationId xmlns:a16="http://schemas.microsoft.com/office/drawing/2014/main" id="{FDCDEC01-2849-4021-8BBA-ECABB15E9C1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057552" y="8262"/>
            <a:ext cx="1059840" cy="1059840"/>
          </a:xfrm>
          <a:prstGeom prst="rect">
            <a:avLst/>
          </a:prstGeom>
        </p:spPr>
      </p:pic>
      <p:sp>
        <p:nvSpPr>
          <p:cNvPr id="30" name="Title 1">
            <a:extLst>
              <a:ext uri="{FF2B5EF4-FFF2-40B4-BE49-F238E27FC236}">
                <a16:creationId xmlns:a16="http://schemas.microsoft.com/office/drawing/2014/main" id="{FC8D6422-29E1-44B6-BD72-A35DD244C414}"/>
              </a:ext>
            </a:extLst>
          </p:cNvPr>
          <p:cNvSpPr txBox="1">
            <a:spLocks/>
          </p:cNvSpPr>
          <p:nvPr/>
        </p:nvSpPr>
        <p:spPr>
          <a:xfrm>
            <a:off x="10957709" y="956519"/>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3B350D1A-7D42-4829-982A-B58DB8274ED9}"/>
              </a:ext>
            </a:extLst>
          </p:cNvPr>
          <p:cNvSpPr>
            <a:spLocks noGrp="1"/>
          </p:cNvSpPr>
          <p:nvPr>
            <p:ph type="title"/>
          </p:nvPr>
        </p:nvSpPr>
        <p:spPr>
          <a:xfrm>
            <a:off x="11057552" y="983497"/>
            <a:ext cx="1241424" cy="424815"/>
          </a:xfrm>
        </p:spPr>
        <p:txBody>
          <a:bodyPr/>
          <a:lstStyle/>
          <a:p>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6" name="Rectangle: Rounded Corners 5">
            <a:extLst>
              <a:ext uri="{FF2B5EF4-FFF2-40B4-BE49-F238E27FC236}">
                <a16:creationId xmlns:a16="http://schemas.microsoft.com/office/drawing/2014/main" id="{7DAD6957-E773-458D-A920-AAD3207B2FE6}"/>
              </a:ext>
            </a:extLst>
          </p:cNvPr>
          <p:cNvSpPr/>
          <p:nvPr/>
        </p:nvSpPr>
        <p:spPr>
          <a:xfrm>
            <a:off x="3073940" y="1736485"/>
            <a:ext cx="1526109" cy="419578"/>
          </a:xfrm>
          <a:prstGeom prst="roundRect">
            <a:avLst/>
          </a:prstGeom>
          <a:noFill/>
          <a:ln w="38100">
            <a:solidFill>
              <a:srgbClr val="E895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3BA7DD39-125C-47FA-9346-859B8A9AB9CA}"/>
              </a:ext>
            </a:extLst>
          </p:cNvPr>
          <p:cNvSpPr/>
          <p:nvPr/>
        </p:nvSpPr>
        <p:spPr>
          <a:xfrm>
            <a:off x="2101174" y="2400278"/>
            <a:ext cx="822475" cy="342922"/>
          </a:xfrm>
          <a:prstGeom prst="roundRect">
            <a:avLst/>
          </a:prstGeom>
          <a:noFill/>
          <a:ln w="38100">
            <a:solidFill>
              <a:srgbClr val="E895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63F959D0-374C-4238-8D32-7D8FF540019F}"/>
              </a:ext>
            </a:extLst>
          </p:cNvPr>
          <p:cNvSpPr/>
          <p:nvPr/>
        </p:nvSpPr>
        <p:spPr>
          <a:xfrm>
            <a:off x="4862694" y="2304610"/>
            <a:ext cx="4869912" cy="510953"/>
          </a:xfrm>
          <a:prstGeom prst="round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47" name="Rectangle: Rounded Corners 46">
            <a:extLst>
              <a:ext uri="{FF2B5EF4-FFF2-40B4-BE49-F238E27FC236}">
                <a16:creationId xmlns:a16="http://schemas.microsoft.com/office/drawing/2014/main" id="{76E4E708-F53C-49AC-9971-0AF3E0361BBB}"/>
              </a:ext>
            </a:extLst>
          </p:cNvPr>
          <p:cNvSpPr/>
          <p:nvPr/>
        </p:nvSpPr>
        <p:spPr>
          <a:xfrm>
            <a:off x="2759412" y="2979394"/>
            <a:ext cx="1526109" cy="419578"/>
          </a:xfrm>
          <a:prstGeom prst="roundRect">
            <a:avLst/>
          </a:prstGeom>
          <a:noFill/>
          <a:ln w="38100">
            <a:solidFill>
              <a:srgbClr val="E895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AFA7F29F-7008-4EB3-9C07-84999CFD4F0A}"/>
              </a:ext>
            </a:extLst>
          </p:cNvPr>
          <p:cNvSpPr/>
          <p:nvPr/>
        </p:nvSpPr>
        <p:spPr>
          <a:xfrm>
            <a:off x="4862694" y="2918422"/>
            <a:ext cx="4869912" cy="510953"/>
          </a:xfrm>
          <a:prstGeom prst="round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53" name="Rectangle: Rounded Corners 52">
            <a:extLst>
              <a:ext uri="{FF2B5EF4-FFF2-40B4-BE49-F238E27FC236}">
                <a16:creationId xmlns:a16="http://schemas.microsoft.com/office/drawing/2014/main" id="{ED3B8D38-E424-440D-996C-9F06C98F3FF1}"/>
              </a:ext>
            </a:extLst>
          </p:cNvPr>
          <p:cNvSpPr/>
          <p:nvPr/>
        </p:nvSpPr>
        <p:spPr>
          <a:xfrm>
            <a:off x="1689936" y="3702211"/>
            <a:ext cx="822475" cy="342922"/>
          </a:xfrm>
          <a:prstGeom prst="roundRect">
            <a:avLst/>
          </a:prstGeom>
          <a:noFill/>
          <a:ln w="38100">
            <a:solidFill>
              <a:srgbClr val="E895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51F2B951-0753-4EC4-9179-7D28DF03E9E1}"/>
              </a:ext>
            </a:extLst>
          </p:cNvPr>
          <p:cNvSpPr/>
          <p:nvPr/>
        </p:nvSpPr>
        <p:spPr>
          <a:xfrm>
            <a:off x="4862694" y="3594074"/>
            <a:ext cx="4869912" cy="510953"/>
          </a:xfrm>
          <a:prstGeom prst="round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55" name="Rectangle: Rounded Corners 54">
            <a:extLst>
              <a:ext uri="{FF2B5EF4-FFF2-40B4-BE49-F238E27FC236}">
                <a16:creationId xmlns:a16="http://schemas.microsoft.com/office/drawing/2014/main" id="{166D24E7-DE8D-45FB-98A5-E7DF6CBCE085}"/>
              </a:ext>
            </a:extLst>
          </p:cNvPr>
          <p:cNvSpPr/>
          <p:nvPr/>
        </p:nvSpPr>
        <p:spPr>
          <a:xfrm>
            <a:off x="2642112" y="4276657"/>
            <a:ext cx="1957937" cy="476160"/>
          </a:xfrm>
          <a:prstGeom prst="roundRect">
            <a:avLst/>
          </a:prstGeom>
          <a:noFill/>
          <a:ln w="38100">
            <a:solidFill>
              <a:srgbClr val="E895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7413A55B-C83C-45A9-8D7C-91EBC3947F16}"/>
              </a:ext>
            </a:extLst>
          </p:cNvPr>
          <p:cNvSpPr/>
          <p:nvPr/>
        </p:nvSpPr>
        <p:spPr>
          <a:xfrm>
            <a:off x="4862694" y="4203714"/>
            <a:ext cx="4869912" cy="510953"/>
          </a:xfrm>
          <a:prstGeom prst="round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61" name="Rectangle: Rounded Corners 60">
            <a:extLst>
              <a:ext uri="{FF2B5EF4-FFF2-40B4-BE49-F238E27FC236}">
                <a16:creationId xmlns:a16="http://schemas.microsoft.com/office/drawing/2014/main" id="{1539C3A2-58FA-4AF6-9DF9-BE83B74D1796}"/>
              </a:ext>
            </a:extLst>
          </p:cNvPr>
          <p:cNvSpPr/>
          <p:nvPr/>
        </p:nvSpPr>
        <p:spPr>
          <a:xfrm>
            <a:off x="1906621" y="4884213"/>
            <a:ext cx="1186875" cy="476160"/>
          </a:xfrm>
          <a:prstGeom prst="roundRect">
            <a:avLst/>
          </a:prstGeom>
          <a:noFill/>
          <a:ln w="38100">
            <a:solidFill>
              <a:srgbClr val="E895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Rounded Corners 61">
            <a:extLst>
              <a:ext uri="{FF2B5EF4-FFF2-40B4-BE49-F238E27FC236}">
                <a16:creationId xmlns:a16="http://schemas.microsoft.com/office/drawing/2014/main" id="{3F1EB321-05A7-48AA-83F4-E602689AC15A}"/>
              </a:ext>
            </a:extLst>
          </p:cNvPr>
          <p:cNvSpPr/>
          <p:nvPr/>
        </p:nvSpPr>
        <p:spPr>
          <a:xfrm>
            <a:off x="4862694" y="4843483"/>
            <a:ext cx="4869912" cy="510953"/>
          </a:xfrm>
          <a:prstGeom prst="round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63" name="Rectangle: Rounded Corners 62">
            <a:extLst>
              <a:ext uri="{FF2B5EF4-FFF2-40B4-BE49-F238E27FC236}">
                <a16:creationId xmlns:a16="http://schemas.microsoft.com/office/drawing/2014/main" id="{34985B75-5E1D-405D-83DC-5D384505E4DB}"/>
              </a:ext>
            </a:extLst>
          </p:cNvPr>
          <p:cNvSpPr/>
          <p:nvPr/>
        </p:nvSpPr>
        <p:spPr>
          <a:xfrm>
            <a:off x="2991122" y="5500864"/>
            <a:ext cx="1186875" cy="476160"/>
          </a:xfrm>
          <a:prstGeom prst="roundRect">
            <a:avLst/>
          </a:prstGeom>
          <a:noFill/>
          <a:ln w="38100">
            <a:solidFill>
              <a:srgbClr val="E895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Rounded Corners 63">
            <a:extLst>
              <a:ext uri="{FF2B5EF4-FFF2-40B4-BE49-F238E27FC236}">
                <a16:creationId xmlns:a16="http://schemas.microsoft.com/office/drawing/2014/main" id="{44ED878E-61DD-4350-A333-E770B81708BD}"/>
              </a:ext>
            </a:extLst>
          </p:cNvPr>
          <p:cNvSpPr/>
          <p:nvPr/>
        </p:nvSpPr>
        <p:spPr>
          <a:xfrm>
            <a:off x="4862694" y="5483468"/>
            <a:ext cx="4869912" cy="510953"/>
          </a:xfrm>
          <a:prstGeom prst="round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65" name="Rectangle: Rounded Corners 64">
            <a:extLst>
              <a:ext uri="{FF2B5EF4-FFF2-40B4-BE49-F238E27FC236}">
                <a16:creationId xmlns:a16="http://schemas.microsoft.com/office/drawing/2014/main" id="{50CE88B9-A743-4719-9D46-3FFB8E292870}"/>
              </a:ext>
            </a:extLst>
          </p:cNvPr>
          <p:cNvSpPr/>
          <p:nvPr/>
        </p:nvSpPr>
        <p:spPr>
          <a:xfrm>
            <a:off x="3098646" y="6136902"/>
            <a:ext cx="1186875" cy="476160"/>
          </a:xfrm>
          <a:prstGeom prst="roundRect">
            <a:avLst/>
          </a:prstGeom>
          <a:noFill/>
          <a:ln w="38100">
            <a:solidFill>
              <a:srgbClr val="E895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Rounded Corners 65">
            <a:extLst>
              <a:ext uri="{FF2B5EF4-FFF2-40B4-BE49-F238E27FC236}">
                <a16:creationId xmlns:a16="http://schemas.microsoft.com/office/drawing/2014/main" id="{DABED0C1-21C6-4302-84B2-D24F1E814BD4}"/>
              </a:ext>
            </a:extLst>
          </p:cNvPr>
          <p:cNvSpPr/>
          <p:nvPr/>
        </p:nvSpPr>
        <p:spPr>
          <a:xfrm>
            <a:off x="4862694" y="6079540"/>
            <a:ext cx="4869912" cy="510953"/>
          </a:xfrm>
          <a:prstGeom prst="round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67" name="CustomShape 28">
            <a:hlinkClick r:id="" action="ppaction://noaction">
              <a:snd r:embed="rId17" name="7.wav"/>
            </a:hlinkClick>
            <a:extLst>
              <a:ext uri="{FF2B5EF4-FFF2-40B4-BE49-F238E27FC236}">
                <a16:creationId xmlns:a16="http://schemas.microsoft.com/office/drawing/2014/main" id="{9D257CE0-5FBA-461F-8F5E-A63F76EC9D26}"/>
              </a:ext>
            </a:extLst>
          </p:cNvPr>
          <p:cNvSpPr/>
          <p:nvPr/>
        </p:nvSpPr>
        <p:spPr>
          <a:xfrm>
            <a:off x="414870" y="553376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8" name="CustomShape 28">
            <a:hlinkClick r:id="" action="ppaction://noaction">
              <a:snd r:embed="rId16" name="8.wav"/>
            </a:hlinkClick>
            <a:extLst>
              <a:ext uri="{FF2B5EF4-FFF2-40B4-BE49-F238E27FC236}">
                <a16:creationId xmlns:a16="http://schemas.microsoft.com/office/drawing/2014/main" id="{305F21F2-4706-4127-938B-26281C2FFE78}"/>
              </a:ext>
            </a:extLst>
          </p:cNvPr>
          <p:cNvSpPr/>
          <p:nvPr/>
        </p:nvSpPr>
        <p:spPr>
          <a:xfrm>
            <a:off x="414100" y="617680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138551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50"/>
                                        </p:tgtEl>
                                      </p:cBhvr>
                                    </p:animEffect>
                                    <p:set>
                                      <p:cBhvr>
                                        <p:cTn id="11"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7_2_2.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46"/>
                                        </p:tgtEl>
                                      </p:cBhvr>
                                    </p:animEffect>
                                    <p:set>
                                      <p:cBhvr>
                                        <p:cTn id="20"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4" name="7_3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52"/>
                                        </p:tgtEl>
                                      </p:cBhvr>
                                    </p:animEffect>
                                    <p:set>
                                      <p:cBhvr>
                                        <p:cTn id="29"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5" name="7_4_2.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54"/>
                                        </p:tgtEl>
                                      </p:cBhvr>
                                    </p:animEffect>
                                    <p:set>
                                      <p:cBhvr>
                                        <p:cTn id="38"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6" name="7_5_2.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56"/>
                                        </p:tgtEl>
                                      </p:cBhvr>
                                    </p:animEffect>
                                    <p:set>
                                      <p:cBhvr>
                                        <p:cTn id="47" dur="1" fill="hold">
                                          <p:stCondLst>
                                            <p:cond delay="499"/>
                                          </p:stCondLst>
                                        </p:cTn>
                                        <p:tgtEl>
                                          <p:spTgt spid="56"/>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7" name="7_6_2.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62"/>
                                        </p:tgtEl>
                                      </p:cBhvr>
                                    </p:animEffect>
                                    <p:set>
                                      <p:cBhvr>
                                        <p:cTn id="56"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8" name="7_7_2.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0" nodeType="clickEffect">
                                  <p:stCondLst>
                                    <p:cond delay="0"/>
                                  </p:stCondLst>
                                  <p:childTnLst>
                                    <p:animEffect transition="out" filter="fade">
                                      <p:cBhvr>
                                        <p:cTn id="64" dur="500"/>
                                        <p:tgtEl>
                                          <p:spTgt spid="64"/>
                                        </p:tgtEl>
                                      </p:cBhvr>
                                    </p:animEffect>
                                    <p:set>
                                      <p:cBhvr>
                                        <p:cTn id="65" dur="1" fill="hold">
                                          <p:stCondLst>
                                            <p:cond delay="499"/>
                                          </p:stCondLst>
                                        </p:cTn>
                                        <p:tgtEl>
                                          <p:spTgt spid="64"/>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9" name="7_8_2.wav"/>
                                        </p:tgtEl>
                                      </p:cMediaNode>
                                    </p:audio>
                                  </p:sub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66"/>
                                        </p:tgtEl>
                                      </p:cBhvr>
                                    </p:animEffect>
                                    <p:set>
                                      <p:cBhvr>
                                        <p:cTn id="74" dur="1" fill="hold">
                                          <p:stCondLst>
                                            <p:cond delay="499"/>
                                          </p:stCondLst>
                                        </p:cTn>
                                        <p:tgtEl>
                                          <p:spTgt spid="66"/>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10" name="7_9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6" grpId="0" animBg="1"/>
      <p:bldP spid="45" grpId="0" animBg="1"/>
      <p:bldP spid="46" grpId="0" animBg="1"/>
      <p:bldP spid="47" grpId="0" animBg="1"/>
      <p:bldP spid="52" grpId="0" animBg="1"/>
      <p:bldP spid="53" grpId="0" animBg="1"/>
      <p:bldP spid="54" grpId="0" animBg="1"/>
      <p:bldP spid="55" grpId="0" animBg="1"/>
      <p:bldP spid="56" grpId="0" animBg="1"/>
      <p:bldP spid="61" grpId="0" animBg="1"/>
      <p:bldP spid="62" grpId="0" animBg="1"/>
      <p:bldP spid="63" grpId="0" animBg="1"/>
      <p:bldP spid="64" grpId="0" animBg="1"/>
      <p:bldP spid="65" grpId="0" animBg="1"/>
      <p:bldP spid="6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a:solidFill>
                  <a:schemeClr val="bg1"/>
                </a:solidFill>
                <a:latin typeface="Century Gothic" panose="020B0502020202020204" pitchFamily="34" charset="0"/>
              </a:rPr>
              <a:t>Au revoir !</a:t>
            </a:r>
            <a:endParaRPr lang="en-GB" sz="6000" b="1" dirty="0">
              <a:solidFill>
                <a:schemeClr val="bg1"/>
              </a:solidFill>
              <a:latin typeface="Century Gothic" panose="020B0502020202020204" pitchFamily="34" charset="0"/>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11568</TotalTime>
  <Words>1651</Words>
  <Application>Microsoft Office PowerPoint</Application>
  <PresentationFormat>Widescreen</PresentationFormat>
  <Paragraphs>219</Paragraphs>
  <Slides>8</Slides>
  <Notes>8</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8</vt:i4>
      </vt:variant>
    </vt:vector>
  </HeadingPairs>
  <TitlesOfParts>
    <vt:vector size="19" baseType="lpstr">
      <vt:lpstr>Arial</vt:lpstr>
      <vt:lpstr>Calibri</vt:lpstr>
      <vt:lpstr>Century Gothic</vt:lpstr>
      <vt:lpstr>Modern Love</vt:lpstr>
      <vt:lpstr>Symbol</vt:lpstr>
      <vt:lpstr>Tw Cen MT</vt:lpstr>
      <vt:lpstr>Wingdings</vt:lpstr>
      <vt:lpstr>1_Office Theme</vt:lpstr>
      <vt:lpstr>3_Office Theme</vt:lpstr>
      <vt:lpstr>4_Office Theme</vt:lpstr>
      <vt:lpstr>1_NCELP Theme</vt:lpstr>
      <vt:lpstr>Describing things and people</vt:lpstr>
      <vt:lpstr> [j/soft g]</vt:lpstr>
      <vt:lpstr> [j/soft g]</vt:lpstr>
      <vt:lpstr>prononcer</vt:lpstr>
      <vt:lpstr>Avoir not être </vt:lpstr>
      <vt:lpstr>lire</vt:lpstr>
      <vt:lpstr>écouter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234</cp:revision>
  <dcterms:created xsi:type="dcterms:W3CDTF">2022-02-01T12:00:57Z</dcterms:created>
  <dcterms:modified xsi:type="dcterms:W3CDTF">2023-06-05T04:18:50Z</dcterms:modified>
</cp:coreProperties>
</file>