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09" r:id="rId3"/>
    <p:sldMasterId id="2147483733" r:id="rId4"/>
  </p:sldMasterIdLst>
  <p:notesMasterIdLst>
    <p:notesMasterId r:id="rId13"/>
  </p:notesMasterIdLst>
  <p:sldIdLst>
    <p:sldId id="339" r:id="rId5"/>
    <p:sldId id="375" r:id="rId6"/>
    <p:sldId id="923" r:id="rId7"/>
    <p:sldId id="955" r:id="rId8"/>
    <p:sldId id="708" r:id="rId9"/>
    <p:sldId id="951" r:id="rId10"/>
    <p:sldId id="956" r:id="rId11"/>
    <p:sldId id="29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50E"/>
    <a:srgbClr val="786EB1"/>
    <a:srgbClr val="D4D1E7"/>
    <a:srgbClr val="BAE18F"/>
    <a:srgbClr val="26859D"/>
    <a:srgbClr val="CAEAF2"/>
    <a:srgbClr val="FEF7EC"/>
    <a:srgbClr val="FF0066"/>
    <a:srgbClr val="009600"/>
    <a:srgbClr val="5FC0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880AA8-EA28-4F44-8FD3-229EA18A5500}" v="6" dt="2022-06-07T19:56:28.6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98" autoAdjust="0"/>
    <p:restoredTop sz="85427" autoAdjust="0"/>
  </p:normalViewPr>
  <p:slideViewPr>
    <p:cSldViewPr snapToGrid="0">
      <p:cViewPr varScale="1">
        <p:scale>
          <a:sx n="73" d="100"/>
          <a:sy n="73" d="100"/>
        </p:scale>
        <p:origin x="1027" y="67"/>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1FCCCD-E798-48A9-924A-0ED04D57B851}" type="datetimeFigureOut">
              <a:rPr lang="en-GB" smtClean="0"/>
              <a:t>09/04/2023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2A2373-DCE9-4BD7-AD7C-A72E41A65391}" type="slidenum">
              <a:rPr lang="en-GB" smtClean="0"/>
              <a:t>‹#›</a:t>
            </a:fld>
            <a:endParaRPr lang="en-GB"/>
          </a:p>
        </p:txBody>
      </p:sp>
    </p:spTree>
    <p:extLst>
      <p:ext uri="{BB962C8B-B14F-4D97-AF65-F5344CB8AC3E}">
        <p14:creationId xmlns:p14="http://schemas.microsoft.com/office/powerpoint/2010/main" val="1705554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laceHolder 1"/>
          <p:cNvSpPr>
            <a:spLocks noGrp="1" noRot="1" noChangeAspect="1"/>
          </p:cNvSpPr>
          <p:nvPr>
            <p:ph type="sldImg"/>
          </p:nvPr>
        </p:nvSpPr>
        <p:spPr>
          <a:xfrm>
            <a:off x="685800" y="1143000"/>
            <a:ext cx="5486400" cy="3086100"/>
          </a:xfrm>
          <a:prstGeom prst="rect">
            <a:avLst/>
          </a:prstGeom>
        </p:spPr>
      </p:sp>
      <p:sp>
        <p:nvSpPr>
          <p:cNvPr id="285" name="PlaceHolder 2"/>
          <p:cNvSpPr>
            <a:spLocks noGrp="1"/>
          </p:cNvSpPr>
          <p:nvPr>
            <p:ph type="body"/>
          </p:nvPr>
        </p:nvSpPr>
        <p:spPr>
          <a:xfrm>
            <a:off x="685800" y="4400640"/>
            <a:ext cx="5485680" cy="3599640"/>
          </a:xfrm>
          <a:prstGeom prst="rect">
            <a:avLst/>
          </a:prstGeom>
        </p:spPr>
        <p:txBody>
          <a:bodyPr lIns="0" tIns="0" rIns="0" bIns="0"/>
          <a:lstStyle/>
          <a:p>
            <a:pPr marL="0" indent="-216000">
              <a:lnSpc>
                <a:spcPct val="100000"/>
              </a:lnSpc>
            </a:pPr>
            <a:r>
              <a:rPr lang="en-GB" sz="1200" b="0" strike="noStrike" spc="-1" dirty="0">
                <a:solidFill>
                  <a:srgbClr val="000000"/>
                </a:solidFill>
                <a:latin typeface="Calibri"/>
                <a:ea typeface="Calibri"/>
              </a:rPr>
              <a:t>Artwork by Steve Clarke. Pronoun pictures from NCELP (www.ncelp.org). All additional pictures selected from </a:t>
            </a:r>
            <a:r>
              <a:rPr lang="en-GB" sz="1200" b="0" strike="noStrike" spc="-1" dirty="0" err="1">
                <a:solidFill>
                  <a:srgbClr val="000000"/>
                </a:solidFill>
                <a:latin typeface="Calibri"/>
                <a:ea typeface="Calibri"/>
              </a:rPr>
              <a:t>Pixabay</a:t>
            </a:r>
            <a:r>
              <a:rPr lang="en-GB" sz="1200" b="0" strike="noStrike" spc="-1" dirty="0">
                <a:solidFill>
                  <a:srgbClr val="000000"/>
                </a:solidFill>
                <a:latin typeface="Calibri"/>
                <a:ea typeface="Calibri"/>
              </a:rPr>
              <a:t> and are</a:t>
            </a:r>
          </a:p>
          <a:p>
            <a:pPr marL="0" indent="-216000">
              <a:lnSpc>
                <a:spcPct val="100000"/>
              </a:lnSpc>
            </a:pPr>
            <a:r>
              <a:rPr lang="en-GB" sz="1200" b="0" strike="noStrike" spc="-1" dirty="0">
                <a:solidFill>
                  <a:srgbClr val="000000"/>
                </a:solidFill>
                <a:latin typeface="Calibri"/>
                <a:ea typeface="Calibri"/>
              </a:rPr>
              <a:t>available under a Creative Commons license, no attribution required.</a:t>
            </a:r>
            <a:endParaRPr lang="en-GB" sz="1200" b="0" strike="noStrike" spc="-1" dirty="0">
              <a:latin typeface="Arial"/>
            </a:endParaRPr>
          </a:p>
          <a:p>
            <a:pPr marL="0" indent="-216000" algn="l">
              <a:lnSpc>
                <a:spcPct val="100000"/>
              </a:lnSpc>
            </a:pPr>
            <a:r>
              <a:rPr lang="en-GB" sz="1200" b="1" strike="noStrike" spc="-1" dirty="0">
                <a:latin typeface="Arial"/>
              </a:rPr>
              <a:t>The AUDIO version of the lesson material includes additional audio for the new language presented (phonics, vocabulary) and audio for the instructions on the slide.</a:t>
            </a:r>
          </a:p>
          <a:p>
            <a:pPr marL="0" indent="-216000" algn="l">
              <a:lnSpc>
                <a:spcPct val="100000"/>
              </a:lnSpc>
            </a:pPr>
            <a:r>
              <a:rPr lang="en-GB" sz="1200" b="1" strike="noStrike" spc="-1" dirty="0">
                <a:latin typeface="Arial"/>
              </a:rPr>
              <a:t>In addition, it includes VIDEO clips of the phonics and the phonics’ source words.  Pupils can be encouraged to look at the shape of the mouth/lips on slides where these appear, and try to copy it/them.</a:t>
            </a:r>
          </a:p>
          <a:p>
            <a:pPr marL="0" indent="-216000">
              <a:lnSpc>
                <a:spcPct val="100000"/>
              </a:lnSpc>
            </a:pPr>
            <a:endParaRPr lang="en-GB" sz="1200" b="0" strike="noStrike" spc="-1" dirty="0">
              <a:latin typeface="Arial"/>
            </a:endParaRPr>
          </a:p>
          <a:p>
            <a:pPr marL="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dirty="0">
                <a:solidFill>
                  <a:srgbClr val="002060"/>
                </a:solidFill>
                <a:latin typeface="Century Gothic"/>
                <a:ea typeface="Century Gothic"/>
                <a:cs typeface="Century Gothic"/>
                <a:sym typeface="Century Gothic"/>
              </a:rPr>
              <a:t>Phonics: </a:t>
            </a:r>
            <a:r>
              <a:rPr lang="fr-FR" sz="1200" b="0" dirty="0">
                <a:solidFill>
                  <a:srgbClr val="002060"/>
                </a:solidFill>
                <a:latin typeface="Century Gothic"/>
                <a:ea typeface="Century Gothic"/>
                <a:cs typeface="Century Gothic"/>
                <a:sym typeface="Century Gothic"/>
              </a:rPr>
              <a:t>[</a:t>
            </a:r>
            <a:r>
              <a:rPr lang="fr-FR" sz="1200" b="1" dirty="0">
                <a:solidFill>
                  <a:srgbClr val="002060"/>
                </a:solidFill>
                <a:latin typeface="Century Gothic"/>
                <a:ea typeface="Century Gothic"/>
                <a:cs typeface="Century Gothic"/>
                <a:sym typeface="Century Gothic"/>
              </a:rPr>
              <a:t>j</a:t>
            </a:r>
            <a:r>
              <a:rPr lang="fr-FR" sz="1200" b="0" dirty="0">
                <a:solidFill>
                  <a:srgbClr val="002060"/>
                </a:solidFill>
                <a:latin typeface="Century Gothic"/>
                <a:ea typeface="Century Gothic"/>
                <a:cs typeface="Century Gothic"/>
                <a:sym typeface="Century Gothic"/>
              </a:rPr>
              <a:t>] (</a:t>
            </a:r>
            <a:r>
              <a:rPr lang="fr-FR" sz="1200" b="1" dirty="0">
                <a:solidFill>
                  <a:srgbClr val="002060"/>
                </a:solidFill>
                <a:latin typeface="Century Gothic"/>
                <a:ea typeface="Century Gothic"/>
                <a:cs typeface="Century Gothic"/>
                <a:sym typeface="Century Gothic"/>
              </a:rPr>
              <a:t>soft g</a:t>
            </a:r>
            <a:r>
              <a:rPr lang="fr-FR" sz="1200" b="0" dirty="0">
                <a:solidFill>
                  <a:srgbClr val="002060"/>
                </a:solidFill>
                <a:latin typeface="Century Gothic"/>
                <a:ea typeface="Century Gothic"/>
                <a:cs typeface="Century Gothic"/>
                <a:sym typeface="Century Gothic"/>
              </a:rPr>
              <a:t>) </a:t>
            </a:r>
            <a:r>
              <a:rPr lang="fr-FR" sz="1200" b="1" dirty="0">
                <a:solidFill>
                  <a:srgbClr val="002060"/>
                </a:solidFill>
                <a:latin typeface="Century Gothic"/>
                <a:ea typeface="Century Gothic"/>
                <a:cs typeface="Century Gothic"/>
                <a:sym typeface="Century Gothic"/>
              </a:rPr>
              <a:t>jour </a:t>
            </a:r>
            <a:r>
              <a:rPr lang="fr-FR" sz="1200" b="0" dirty="0">
                <a:solidFill>
                  <a:srgbClr val="002060"/>
                </a:solidFill>
                <a:latin typeface="Century Gothic"/>
                <a:ea typeface="Century Gothic"/>
                <a:cs typeface="Century Gothic"/>
                <a:sym typeface="Century Gothic"/>
              </a:rPr>
              <a:t>[78]</a:t>
            </a:r>
            <a:r>
              <a:rPr lang="fr-FR" sz="1200" b="1" dirty="0">
                <a:solidFill>
                  <a:srgbClr val="002060"/>
                </a:solidFill>
                <a:latin typeface="Century Gothic"/>
                <a:ea typeface="Century Gothic"/>
                <a:cs typeface="Century Gothic"/>
                <a:sym typeface="Century Gothic"/>
              </a:rPr>
              <a:t> j’ai </a:t>
            </a:r>
            <a:r>
              <a:rPr lang="fr-FR" sz="1200" b="0" dirty="0">
                <a:solidFill>
                  <a:srgbClr val="002060"/>
                </a:solidFill>
                <a:latin typeface="Century Gothic"/>
                <a:ea typeface="Century Gothic"/>
                <a:cs typeface="Century Gothic"/>
                <a:sym typeface="Century Gothic"/>
              </a:rPr>
              <a:t>[8 - avoir] </a:t>
            </a:r>
            <a:r>
              <a:rPr lang="fr-FR" sz="1200" b="1" dirty="0">
                <a:solidFill>
                  <a:srgbClr val="002060"/>
                </a:solidFill>
                <a:latin typeface="Century Gothic"/>
                <a:ea typeface="Century Gothic"/>
                <a:cs typeface="Century Gothic"/>
                <a:sym typeface="Century Gothic"/>
              </a:rPr>
              <a:t>génial</a:t>
            </a:r>
            <a:r>
              <a:rPr lang="fr-FR" sz="1200" b="0" dirty="0">
                <a:solidFill>
                  <a:srgbClr val="002060"/>
                </a:solidFill>
                <a:latin typeface="Century Gothic"/>
                <a:ea typeface="Century Gothic"/>
                <a:cs typeface="Century Gothic"/>
                <a:sym typeface="Century Gothic"/>
              </a:rPr>
              <a:t> [3872] </a:t>
            </a:r>
            <a:r>
              <a:rPr lang="fr-FR" sz="1200" b="1" dirty="0">
                <a:solidFill>
                  <a:srgbClr val="002060"/>
                </a:solidFill>
                <a:latin typeface="Century Gothic"/>
                <a:ea typeface="Century Gothic"/>
                <a:cs typeface="Century Gothic"/>
                <a:sym typeface="Century Gothic"/>
              </a:rPr>
              <a:t>gymnastique </a:t>
            </a:r>
            <a:r>
              <a:rPr lang="fr-FR" sz="1200" b="0" dirty="0">
                <a:solidFill>
                  <a:srgbClr val="002060"/>
                </a:solidFill>
                <a:latin typeface="Century Gothic"/>
                <a:ea typeface="Century Gothic"/>
                <a:cs typeface="Century Gothic"/>
                <a:sym typeface="Century Gothic"/>
              </a:rPr>
              <a:t>[&gt;5000] </a:t>
            </a:r>
            <a:r>
              <a:rPr lang="fr-FR" sz="1200" b="1" dirty="0">
                <a:solidFill>
                  <a:srgbClr val="002060"/>
                </a:solidFill>
                <a:latin typeface="Century Gothic"/>
                <a:ea typeface="Century Gothic"/>
                <a:cs typeface="Century Gothic"/>
                <a:sym typeface="Century Gothic"/>
              </a:rPr>
              <a:t>déjà</a:t>
            </a:r>
            <a:r>
              <a:rPr lang="fr-FR" sz="1200" b="0" dirty="0">
                <a:solidFill>
                  <a:srgbClr val="002060"/>
                </a:solidFill>
                <a:latin typeface="Century Gothic"/>
                <a:ea typeface="Century Gothic"/>
                <a:cs typeface="Century Gothic"/>
                <a:sym typeface="Century Gothic"/>
              </a:rPr>
              <a:t> [58]</a:t>
            </a:r>
            <a:endParaRPr lang="it-IT" sz="1200" b="1" strike="noStrike" spc="-1" dirty="0">
              <a:solidFill>
                <a:srgbClr val="002060"/>
              </a:solidFill>
              <a:latin typeface="Century Gothic"/>
              <a:ea typeface="Century Gothic"/>
            </a:endParaRPr>
          </a:p>
          <a:p>
            <a:pPr marL="0" indent="-216000">
              <a:lnSpc>
                <a:spcPct val="100000"/>
              </a:lnSpc>
            </a:pPr>
            <a:endParaRPr lang="it-IT" sz="1200" b="1" strike="noStrike" spc="-1" dirty="0">
              <a:solidFill>
                <a:srgbClr val="002060"/>
              </a:solidFill>
              <a:latin typeface="Century Gothic"/>
              <a:ea typeface="Century Gothic"/>
            </a:endParaRPr>
          </a:p>
          <a:p>
            <a:pPr marL="0" indent="-216000">
              <a:lnSpc>
                <a:spcPct val="100000"/>
              </a:lnSpc>
            </a:pPr>
            <a:r>
              <a:rPr lang="it-IT" sz="1200" b="1" strike="noStrike" spc="-1" dirty="0">
                <a:solidFill>
                  <a:srgbClr val="002060"/>
                </a:solidFill>
                <a:latin typeface="Century Gothic"/>
                <a:ea typeface="Century Gothic"/>
              </a:rPr>
              <a:t>Vocabulary </a:t>
            </a:r>
            <a:r>
              <a:rPr lang="it-IT" sz="1200" b="0" strike="noStrike" spc="-1" dirty="0">
                <a:solidFill>
                  <a:srgbClr val="002060"/>
                </a:solidFill>
                <a:latin typeface="Century Gothic"/>
                <a:ea typeface="Century Gothic"/>
              </a:rPr>
              <a:t>(new words in </a:t>
            </a:r>
            <a:r>
              <a:rPr lang="it-IT" sz="1200" b="1" strike="noStrike" spc="-1" dirty="0">
                <a:solidFill>
                  <a:srgbClr val="002060"/>
                </a:solidFill>
                <a:latin typeface="Century Gothic"/>
                <a:ea typeface="Century Gothic"/>
              </a:rPr>
              <a:t>bold</a:t>
            </a:r>
            <a:r>
              <a:rPr lang="it-IT" sz="1200" b="0" strike="noStrike" spc="-1" dirty="0">
                <a:solidFill>
                  <a:srgbClr val="002060"/>
                </a:solidFill>
                <a:latin typeface="Century Gothic"/>
                <a:ea typeface="Century Gothic"/>
              </a:rPr>
              <a:t>): </a:t>
            </a:r>
            <a:r>
              <a:rPr lang="fr-FR" sz="1200" b="1" strike="noStrike" spc="-1" dirty="0">
                <a:solidFill>
                  <a:srgbClr val="002060"/>
                </a:solidFill>
                <a:latin typeface="Century Gothic"/>
                <a:ea typeface="Century Gothic"/>
              </a:rPr>
              <a:t> an </a:t>
            </a:r>
            <a:r>
              <a:rPr lang="fr-FR" sz="1200" b="0" strike="noStrike" spc="-1" dirty="0">
                <a:solidFill>
                  <a:srgbClr val="002060"/>
                </a:solidFill>
                <a:latin typeface="Century Gothic"/>
                <a:ea typeface="Century Gothic"/>
              </a:rPr>
              <a:t>[76] </a:t>
            </a:r>
            <a:r>
              <a:rPr lang="fr-FR" sz="1200" b="1" strike="noStrike" spc="-1" dirty="0">
                <a:solidFill>
                  <a:srgbClr val="002060"/>
                </a:solidFill>
                <a:latin typeface="Century Gothic"/>
                <a:ea typeface="Century Gothic"/>
              </a:rPr>
              <a:t>faim </a:t>
            </a:r>
            <a:r>
              <a:rPr lang="fr-FR" sz="1200" b="0" strike="noStrike" spc="-1" dirty="0">
                <a:solidFill>
                  <a:srgbClr val="002060"/>
                </a:solidFill>
                <a:latin typeface="Century Gothic"/>
                <a:ea typeface="Century Gothic"/>
              </a:rPr>
              <a:t>[1986] </a:t>
            </a:r>
            <a:r>
              <a:rPr lang="fr-FR" sz="1200" b="1" strike="noStrike" spc="-1" dirty="0">
                <a:solidFill>
                  <a:srgbClr val="002060"/>
                </a:solidFill>
                <a:latin typeface="Century Gothic"/>
                <a:ea typeface="Century Gothic"/>
              </a:rPr>
              <a:t>raison </a:t>
            </a:r>
            <a:r>
              <a:rPr lang="fr-FR" sz="1200" b="0" strike="noStrike" spc="-1" dirty="0">
                <a:solidFill>
                  <a:srgbClr val="002060"/>
                </a:solidFill>
                <a:latin typeface="Century Gothic"/>
                <a:ea typeface="Century Gothic"/>
              </a:rPr>
              <a:t>[72] </a:t>
            </a:r>
            <a:r>
              <a:rPr lang="fr-FR" sz="1200" b="1" strike="noStrike" spc="-1" dirty="0">
                <a:solidFill>
                  <a:srgbClr val="002060"/>
                </a:solidFill>
                <a:latin typeface="Century Gothic"/>
                <a:ea typeface="Century Gothic"/>
              </a:rPr>
              <a:t>soif </a:t>
            </a:r>
            <a:r>
              <a:rPr lang="fr-FR" sz="1200" b="0" strike="noStrike" spc="-1" dirty="0">
                <a:solidFill>
                  <a:srgbClr val="002060"/>
                </a:solidFill>
                <a:latin typeface="Century Gothic"/>
                <a:ea typeface="Century Gothic"/>
              </a:rPr>
              <a:t>[4659] </a:t>
            </a:r>
            <a:r>
              <a:rPr lang="fr-FR" sz="1200" b="1" strike="noStrike" spc="-1" dirty="0">
                <a:solidFill>
                  <a:srgbClr val="002060"/>
                </a:solidFill>
                <a:latin typeface="Century Gothic"/>
                <a:ea typeface="Century Gothic"/>
              </a:rPr>
              <a:t>tort </a:t>
            </a:r>
            <a:r>
              <a:rPr lang="fr-FR" sz="1200" b="0" strike="noStrike" spc="-1" dirty="0">
                <a:solidFill>
                  <a:srgbClr val="002060"/>
                </a:solidFill>
                <a:latin typeface="Century Gothic"/>
                <a:ea typeface="Century Gothic"/>
              </a:rPr>
              <a:t>[1652]</a:t>
            </a:r>
          </a:p>
          <a:p>
            <a:pPr marL="0" indent="-216000">
              <a:lnSpc>
                <a:spcPct val="100000"/>
              </a:lnSpc>
            </a:pPr>
            <a:r>
              <a:rPr lang="en-GB" sz="1200" b="0" i="0" strike="noStrike" spc="-1" dirty="0">
                <a:solidFill>
                  <a:srgbClr val="002060"/>
                </a:solidFill>
                <a:latin typeface="Century Gothic"/>
                <a:ea typeface="Century Gothic"/>
              </a:rPr>
              <a:t>Revisit 1: </a:t>
            </a:r>
            <a:r>
              <a:rPr lang="fr-FR" sz="1200" b="0" i="0" u="none" strike="noStrike" kern="1200" dirty="0">
                <a:solidFill>
                  <a:schemeClr val="tx1"/>
                </a:solidFill>
                <a:effectLst/>
                <a:latin typeface="+mn-lt"/>
                <a:ea typeface="+mn-ea"/>
                <a:cs typeface="+mn-cs"/>
              </a:rPr>
              <a:t>professeur, professeure [110] sympathique [4164] comment [234]</a:t>
            </a:r>
          </a:p>
          <a:p>
            <a:pPr marL="0" indent="-216000">
              <a:lnSpc>
                <a:spcPct val="100000"/>
              </a:lnSpc>
            </a:pPr>
            <a:r>
              <a:rPr lang="en-GB" sz="1200" b="0" i="0" strike="noStrike" spc="-1" dirty="0">
                <a:solidFill>
                  <a:srgbClr val="002060"/>
                </a:solidFill>
                <a:effectLst/>
                <a:latin typeface="Century Gothic"/>
                <a:ea typeface="+mn-ea"/>
                <a:cs typeface="+mn-cs"/>
              </a:rPr>
              <a:t>Revisit 2: </a:t>
            </a:r>
            <a:r>
              <a:rPr lang="fr-FR" sz="1200" b="0" i="0" strike="noStrike" spc="-1" dirty="0">
                <a:solidFill>
                  <a:srgbClr val="002060"/>
                </a:solidFill>
                <a:effectLst/>
                <a:latin typeface="Century Gothic"/>
                <a:ea typeface="+mn-ea"/>
                <a:cs typeface="+mn-cs"/>
              </a:rPr>
              <a:t>aider [413] aimer [232] habiter [1186] école [477] aussi [44]  à (meaning ‘in’) [4]</a:t>
            </a:r>
          </a:p>
          <a:p>
            <a:pPr marL="0" indent="-216000">
              <a:lnSpc>
                <a:spcPct val="100000"/>
              </a:lnSpc>
            </a:pPr>
            <a:endParaRPr lang="en-GB" sz="1100" dirty="0">
              <a:solidFill>
                <a:schemeClr val="dk1"/>
              </a:solidFill>
              <a:effectLst/>
              <a:latin typeface="Century Gothic" panose="020B0502020202020204" pitchFamily="34" charset="0"/>
              <a:ea typeface="+mn-ea"/>
              <a:cs typeface="+mn-cs"/>
            </a:endParaRPr>
          </a:p>
          <a:p>
            <a:pPr marL="0" indent="-216000">
              <a:lnSpc>
                <a:spcPct val="100000"/>
              </a:lnSpc>
            </a:pPr>
            <a:r>
              <a:rPr lang="en-GB" sz="1100" dirty="0" err="1">
                <a:solidFill>
                  <a:schemeClr val="dk1"/>
                </a:solidFill>
                <a:effectLst/>
                <a:latin typeface="Century Gothic" panose="020B0502020202020204" pitchFamily="34" charset="0"/>
                <a:ea typeface="+mn-ea"/>
                <a:cs typeface="+mn-cs"/>
              </a:rPr>
              <a:t>Londsale</a:t>
            </a:r>
            <a:r>
              <a:rPr lang="en-GB" sz="1100" dirty="0">
                <a:solidFill>
                  <a:schemeClr val="dk1"/>
                </a:solidFill>
                <a:effectLst/>
                <a:latin typeface="Century Gothic" panose="020B0502020202020204" pitchFamily="34" charset="0"/>
                <a:ea typeface="+mn-ea"/>
                <a:cs typeface="+mn-cs"/>
              </a:rPr>
              <a:t>, D., &amp; Le Bras, Y.  (2009). </a:t>
            </a:r>
            <a:r>
              <a:rPr lang="en-GB" sz="1100" i="1" dirty="0">
                <a:solidFill>
                  <a:schemeClr val="dk1"/>
                </a:solidFill>
                <a:effectLst/>
                <a:latin typeface="Century Gothic" panose="020B0502020202020204" pitchFamily="34" charset="0"/>
                <a:ea typeface="+mn-ea"/>
                <a:cs typeface="+mn-cs"/>
              </a:rPr>
              <a:t>A Frequency Dictionary of French: Core vocabulary for learners </a:t>
            </a:r>
            <a:r>
              <a:rPr lang="en-GB" sz="1100" dirty="0">
                <a:solidFill>
                  <a:schemeClr val="dk1"/>
                </a:solidFill>
                <a:effectLst/>
                <a:latin typeface="Century Gothic" panose="020B0502020202020204" pitchFamily="34" charset="0"/>
                <a:ea typeface="+mn-ea"/>
                <a:cs typeface="+mn-cs"/>
              </a:rPr>
              <a:t>London: Routledge.</a:t>
            </a:r>
          </a:p>
          <a:p>
            <a:pPr marL="0" indent="-216000">
              <a:lnSpc>
                <a:spcPct val="100000"/>
              </a:lnSpc>
            </a:pPr>
            <a:endParaRPr lang="en-GB" sz="1100" b="0" strike="noStrike" spc="-1" dirty="0">
              <a:latin typeface="Arial"/>
            </a:endParaRPr>
          </a:p>
          <a:p>
            <a:pPr marL="0" indent="-216000">
              <a:lnSpc>
                <a:spcPct val="100000"/>
              </a:lnSpc>
            </a:pPr>
            <a:r>
              <a:rPr lang="en-GB" sz="1100" b="0" strike="noStrike" spc="-1" dirty="0">
                <a:solidFill>
                  <a:srgbClr val="000000"/>
                </a:solidFill>
                <a:latin typeface="Calibri"/>
                <a:ea typeface="Calibri"/>
              </a:rPr>
              <a:t>The frequency rankings for words that occur in this PowerPoint which have been</a:t>
            </a:r>
            <a:r>
              <a:rPr lang="en-GB" sz="1100" b="0" i="1" strike="noStrike" spc="-1" dirty="0">
                <a:solidFill>
                  <a:srgbClr val="000000"/>
                </a:solidFill>
                <a:latin typeface="Calibri"/>
                <a:ea typeface="Calibri"/>
              </a:rPr>
              <a:t> previously</a:t>
            </a:r>
            <a:r>
              <a:rPr lang="en-GB" sz="1100" b="0" strike="noStrike" spc="-1" dirty="0">
                <a:solidFill>
                  <a:srgbClr val="000000"/>
                </a:solidFill>
                <a:latin typeface="Calibri"/>
                <a:ea typeface="Calibri"/>
              </a:rPr>
              <a:t> introduced in these resources are given in the SOW and in the resources that first introduced and formally re-visited those words.  </a:t>
            </a:r>
            <a:r>
              <a:rPr lang="en-GB" sz="1200" b="0" strike="noStrike" spc="-1" dirty="0">
                <a:solidFill>
                  <a:srgbClr val="000000"/>
                </a:solidFill>
                <a:latin typeface="Calibri"/>
                <a:ea typeface="Calibri"/>
              </a:rPr>
              <a:t>For any </a:t>
            </a:r>
            <a:r>
              <a:rPr lang="en-GB" sz="1200" b="0" i="1" strike="noStrike" spc="-1" dirty="0">
                <a:solidFill>
                  <a:srgbClr val="000000"/>
                </a:solidFill>
                <a:latin typeface="Calibri"/>
                <a:ea typeface="Calibri"/>
              </a:rPr>
              <a:t>other </a:t>
            </a:r>
            <a:r>
              <a:rPr lang="en-GB" sz="1200" b="0" strike="noStrike" spc="-1" dirty="0">
                <a:solidFill>
                  <a:srgbClr val="000000"/>
                </a:solidFill>
                <a:latin typeface="Calibri"/>
                <a:ea typeface="Calibri"/>
              </a:rPr>
              <a:t>words that occur incidentally in this PowerPoint, frequency rankings will be provided in the notes field wherever possible.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endParaRPr lang="en-GB" sz="1200" b="0" strike="noStrike" spc="-1" dirty="0">
              <a:latin typeface="Arial"/>
            </a:endParaRPr>
          </a:p>
        </p:txBody>
      </p:sp>
      <p:sp>
        <p:nvSpPr>
          <p:cNvPr id="286"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CD74213-264C-415B-8B29-4DFEF3354BDA}"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introduce SSC </a:t>
            </a:r>
            <a:r>
              <a:rPr lang="en-GB" b="1" baseline="0" dirty="0"/>
              <a:t>[j/soft 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dirty="0"/>
            </a:br>
            <a:r>
              <a:rPr lang="en-GB" b="0" dirty="0"/>
              <a:t>1. Present the letter(s) and say the </a:t>
            </a:r>
            <a:r>
              <a:rPr lang="en-GB" b="1" dirty="0"/>
              <a:t>[</a:t>
            </a:r>
            <a:r>
              <a:rPr lang="en-GB" b="1" baseline="0" dirty="0"/>
              <a:t>j/soft g</a:t>
            </a:r>
            <a:r>
              <a:rPr lang="en-GB" b="1" dirty="0"/>
              <a:t>] </a:t>
            </a:r>
            <a:r>
              <a:rPr lang="en-GB" b="0" dirty="0"/>
              <a:t>sound first, on its own. Students repeat it with you.</a:t>
            </a:r>
            <a:br>
              <a:rPr lang="en-GB" b="0" dirty="0"/>
            </a:br>
            <a:r>
              <a:rPr lang="en-GB" b="0" dirty="0"/>
              <a:t>2. Bring up the word </a:t>
            </a:r>
            <a:r>
              <a:rPr lang="en-GB" b="0" baseline="0" dirty="0"/>
              <a:t>”</a:t>
            </a:r>
            <a:r>
              <a:rPr lang="en-GB" sz="1200" b="1" baseline="0" dirty="0">
                <a:solidFill>
                  <a:srgbClr val="002060"/>
                </a:solidFill>
                <a:latin typeface="Century Gothic" panose="020B0502020202020204" pitchFamily="34" charset="0"/>
              </a:rPr>
              <a:t>jour</a:t>
            </a:r>
            <a:r>
              <a:rPr lang="en-GB" sz="1200" b="0" kern="1200" dirty="0">
                <a:solidFill>
                  <a:schemeClr val="tx1"/>
                </a:solidFill>
                <a:latin typeface="Century Gothic" panose="020B0502020202020204" pitchFamily="34" charset="0"/>
                <a:ea typeface="+mn-ea"/>
                <a:cs typeface="+mn-cs"/>
              </a:rPr>
              <a:t>”</a:t>
            </a:r>
            <a:r>
              <a:rPr lang="en-GB" b="0" dirty="0"/>
              <a:t> on its own, say</a:t>
            </a:r>
            <a:r>
              <a:rPr lang="en-GB" b="0" baseline="0" dirty="0"/>
              <a:t> it, students repeat it, so that they have the opportunity to focus all of their attention on the connection between the written word and its sound.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3. Roll back the animations and work through 1-3 again, but this time, dropping your voice completely to listen carefully to the students saying the </a:t>
            </a:r>
            <a:r>
              <a:rPr lang="en-GB" b="1" baseline="0" dirty="0"/>
              <a:t>[j/soft g</a:t>
            </a:r>
            <a:r>
              <a:rPr lang="en-GB" b="1" dirty="0"/>
              <a:t>] </a:t>
            </a:r>
            <a:r>
              <a:rPr lang="en-GB" baseline="0" dirty="0"/>
              <a:t>sound, pronouncing </a:t>
            </a:r>
            <a:r>
              <a:rPr lang="en-GB" b="0" baseline="0" dirty="0"/>
              <a:t>”</a:t>
            </a:r>
            <a:r>
              <a:rPr lang="en-GB" b="1" baseline="0" dirty="0"/>
              <a:t>jour</a:t>
            </a:r>
            <a:r>
              <a:rPr lang="en-GB" sz="1200" b="0" kern="1200" dirty="0">
                <a:solidFill>
                  <a:schemeClr val="tx1"/>
                </a:solidFill>
                <a:latin typeface="Century Gothic" panose="020B0502020202020204" pitchFamily="34" charset="0"/>
                <a:ea typeface="+mn-ea"/>
                <a:cs typeface="+mn-cs"/>
              </a:rPr>
              <a:t>”</a:t>
            </a:r>
            <a:r>
              <a:rPr lang="en-GB" sz="1200" b="0" kern="1200" baseline="0" dirty="0">
                <a:solidFill>
                  <a:schemeClr val="tx1"/>
                </a:solidFill>
                <a:latin typeface="Century Gothic" panose="020B0502020202020204" pitchFamily="34" charset="0"/>
                <a:ea typeface="+mn-ea"/>
                <a:cs typeface="+mn-cs"/>
              </a:rPr>
              <a:t> </a:t>
            </a:r>
            <a:r>
              <a:rPr lang="en-GB" baseline="0" dirty="0"/>
              <a:t>and, if using, doing the gesture.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Gesture suggestion</a:t>
            </a:r>
            <a:r>
              <a:rPr lang="en-GB"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https://www.signbsl.com/sign/day </a:t>
            </a:r>
            <a:br>
              <a:rPr lang="en-GB" baseline="0" dirty="0"/>
            </a:br>
            <a:r>
              <a:rPr lang="en-GB" baseline="0" dirty="0"/>
              <a:t>The sign is both palms facing inwards, towards each other, finger tips slightly overlapping – then pulled apart – the motion mimes the break of day with the sun rising.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Word frequency </a:t>
            </a:r>
            <a:r>
              <a:rPr lang="en-GB" b="1" baseline="0" dirty="0"/>
              <a:t>(1 is the most frequent word in French):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jour </a:t>
            </a:r>
            <a:r>
              <a:rPr lang="en-GB" baseline="0" dirty="0"/>
              <a:t>[78].</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endParaRPr lang="en-GB" dirty="0"/>
          </a:p>
          <a:p>
            <a:pPr marL="720" indent="0">
              <a:lnSpc>
                <a:spcPct val="100000"/>
              </a:lnSpc>
              <a:buClr>
                <a:srgbClr val="000000"/>
              </a:buClr>
              <a:buFont typeface="Calibri"/>
              <a:buNone/>
            </a:pPr>
            <a:endParaRPr lang="en-GB" sz="1200" b="0" strike="noStrike" spc="-1" dirty="0">
              <a:solidFill>
                <a:srgbClr val="000000"/>
              </a:solidFill>
              <a:latin typeface="Arial"/>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287354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2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introduce SSC </a:t>
            </a:r>
            <a:r>
              <a:rPr lang="en-GB" b="1" baseline="0" dirty="0"/>
              <a:t>[j/soft 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Introduce</a:t>
            </a:r>
            <a:r>
              <a:rPr lang="en-GB" baseline="0" dirty="0"/>
              <a:t> and elicit the pronunciation of the </a:t>
            </a:r>
            <a:r>
              <a:rPr lang="en-GB" b="1" baseline="0" dirty="0"/>
              <a:t>individual SSC [j/soft g] </a:t>
            </a:r>
            <a:r>
              <a:rPr lang="en-GB" baseline="0" dirty="0"/>
              <a:t>and then the </a:t>
            </a:r>
            <a:r>
              <a:rPr lang="en-GB" b="1" baseline="0" dirty="0"/>
              <a:t>source</a:t>
            </a:r>
            <a:r>
              <a:rPr lang="en-GB" baseline="0" dirty="0"/>
              <a:t> word again ‘</a:t>
            </a:r>
            <a:r>
              <a:rPr lang="en-GB" b="1" baseline="0" dirty="0"/>
              <a:t>jour</a:t>
            </a:r>
            <a:r>
              <a:rPr lang="en-GB" baseline="0" dirty="0"/>
              <a:t>’ (with gesture, if using).</a:t>
            </a:r>
            <a:br>
              <a:rPr lang="en-GB" baseline="0" dirty="0"/>
            </a:br>
            <a:r>
              <a:rPr lang="en-GB" baseline="0" dirty="0"/>
              <a:t>2. Then present and elicit the pronunciation of the four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a:t>
            </a:r>
            <a:br>
              <a:rPr lang="en-GB" baseline="0" dirty="0"/>
            </a:br>
            <a:r>
              <a:rPr lang="fr-FR" sz="1200" b="1" dirty="0">
                <a:solidFill>
                  <a:srgbClr val="002060"/>
                </a:solidFill>
                <a:latin typeface="Century Gothic"/>
                <a:ea typeface="Century Gothic"/>
                <a:cs typeface="Century Gothic"/>
                <a:sym typeface="Century Gothic"/>
              </a:rPr>
              <a:t>jour </a:t>
            </a:r>
            <a:r>
              <a:rPr lang="fr-FR" sz="1200" b="0" dirty="0">
                <a:solidFill>
                  <a:srgbClr val="002060"/>
                </a:solidFill>
                <a:latin typeface="Century Gothic"/>
                <a:ea typeface="Century Gothic"/>
                <a:cs typeface="Century Gothic"/>
                <a:sym typeface="Century Gothic"/>
              </a:rPr>
              <a:t>[78]</a:t>
            </a:r>
            <a:r>
              <a:rPr lang="fr-FR" sz="1200" b="1" dirty="0">
                <a:solidFill>
                  <a:srgbClr val="002060"/>
                </a:solidFill>
                <a:latin typeface="Century Gothic"/>
                <a:ea typeface="Century Gothic"/>
                <a:cs typeface="Century Gothic"/>
                <a:sym typeface="Century Gothic"/>
              </a:rPr>
              <a:t> j’ai </a:t>
            </a:r>
            <a:r>
              <a:rPr lang="fr-FR" sz="1200" b="0" dirty="0">
                <a:solidFill>
                  <a:srgbClr val="002060"/>
                </a:solidFill>
                <a:latin typeface="Century Gothic"/>
                <a:ea typeface="Century Gothic"/>
                <a:cs typeface="Century Gothic"/>
                <a:sym typeface="Century Gothic"/>
              </a:rPr>
              <a:t>[8 - avoir] </a:t>
            </a:r>
            <a:r>
              <a:rPr lang="fr-FR" sz="1200" b="1" dirty="0">
                <a:solidFill>
                  <a:srgbClr val="002060"/>
                </a:solidFill>
                <a:latin typeface="Century Gothic"/>
                <a:ea typeface="Century Gothic"/>
                <a:cs typeface="Century Gothic"/>
                <a:sym typeface="Century Gothic"/>
              </a:rPr>
              <a:t>génial</a:t>
            </a:r>
            <a:r>
              <a:rPr lang="fr-FR" sz="1200" b="0" dirty="0">
                <a:solidFill>
                  <a:srgbClr val="002060"/>
                </a:solidFill>
                <a:latin typeface="Century Gothic"/>
                <a:ea typeface="Century Gothic"/>
                <a:cs typeface="Century Gothic"/>
                <a:sym typeface="Century Gothic"/>
              </a:rPr>
              <a:t> [3872] </a:t>
            </a:r>
            <a:r>
              <a:rPr lang="fr-FR" sz="1200" b="1" dirty="0">
                <a:solidFill>
                  <a:srgbClr val="002060"/>
                </a:solidFill>
                <a:latin typeface="Century Gothic"/>
                <a:ea typeface="Century Gothic"/>
                <a:cs typeface="Century Gothic"/>
                <a:sym typeface="Century Gothic"/>
              </a:rPr>
              <a:t>gymnastique </a:t>
            </a:r>
            <a:r>
              <a:rPr lang="fr-FR" sz="1200" b="0" dirty="0">
                <a:solidFill>
                  <a:srgbClr val="002060"/>
                </a:solidFill>
                <a:latin typeface="Century Gothic"/>
                <a:ea typeface="Century Gothic"/>
                <a:cs typeface="Century Gothic"/>
                <a:sym typeface="Century Gothic"/>
              </a:rPr>
              <a:t>[&gt;5000] </a:t>
            </a:r>
            <a:r>
              <a:rPr lang="fr-FR" sz="1200" b="1" dirty="0">
                <a:solidFill>
                  <a:srgbClr val="002060"/>
                </a:solidFill>
                <a:latin typeface="Century Gothic"/>
                <a:ea typeface="Century Gothic"/>
                <a:cs typeface="Century Gothic"/>
                <a:sym typeface="Century Gothic"/>
              </a:rPr>
              <a:t>déjà</a:t>
            </a:r>
            <a:r>
              <a:rPr lang="fr-FR" sz="1200" b="0" dirty="0">
                <a:solidFill>
                  <a:srgbClr val="002060"/>
                </a:solidFill>
                <a:latin typeface="Century Gothic"/>
                <a:ea typeface="Century Gothic"/>
                <a:cs typeface="Century Gothic"/>
                <a:sym typeface="Century Gothic"/>
              </a:rPr>
              <a:t> [58]</a:t>
            </a:r>
            <a:endParaRPr lang="it-IT" sz="1200" b="1" strike="noStrike" spc="-1" dirty="0">
              <a:solidFill>
                <a:srgbClr val="002060"/>
              </a:solidFill>
              <a:latin typeface="Century Gothic"/>
              <a:ea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pPr marL="720" indent="0">
              <a:lnSpc>
                <a:spcPct val="100000"/>
              </a:lnSpc>
              <a:buClr>
                <a:srgbClr val="000000"/>
              </a:buClr>
              <a:buFont typeface="Calibri"/>
              <a:buNone/>
            </a:pPr>
            <a:endParaRPr lang="en-GB" sz="1200" b="0" strike="noStrike" spc="-1" dirty="0">
              <a:solidFill>
                <a:srgbClr val="000000"/>
              </a:solidFill>
              <a:latin typeface="Arial"/>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1239197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5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consolidate SSC </a:t>
            </a:r>
            <a:r>
              <a:rPr lang="en-GB" b="1" baseline="0" dirty="0"/>
              <a:t>[</a:t>
            </a:r>
            <a:r>
              <a:rPr lang="en-GB" sz="1200" b="1" dirty="0">
                <a:solidFill>
                  <a:srgbClr val="115076"/>
                </a:solidFill>
                <a:latin typeface="Century Gothic" panose="020B0502020202020204" pitchFamily="34" charset="0"/>
                <a:cs typeface="Calibri" panose="020F0502020204030204" pitchFamily="34" charset="0"/>
              </a:rPr>
              <a:t>j/soft g</a:t>
            </a:r>
            <a:r>
              <a:rPr lang="en-GB" b="1" baseline="0" dirty="0"/>
              <a:t>] </a:t>
            </a:r>
            <a:r>
              <a:rPr lang="en-GB" b="0" baseline="0" dirty="0"/>
              <a:t>and hard</a:t>
            </a:r>
            <a:r>
              <a:rPr lang="en-GB" b="1" baseline="0" dirty="0"/>
              <a:t> [g].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Pupils write 1-8 and two column headings: [j/soft g] and hard [g].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Click to listen.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Pupils tick the correct SSC in their columns.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Click to reveal the answers and pupils pronounce the words.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Note: they have been taught some of these words so teachers may want to elicit English meanings for additional consolidation. They will be learning the unknown words in upcoming lessons.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720" indent="0">
              <a:lnSpc>
                <a:spcPct val="100000"/>
              </a:lnSpc>
              <a:buClr>
                <a:srgbClr val="000000"/>
              </a:buClr>
              <a:buFont typeface="Calibri"/>
              <a:buNone/>
            </a:pPr>
            <a:endParaRPr lang="en-GB" sz="1200" b="0" strike="noStrike" spc="-1" dirty="0">
              <a:solidFill>
                <a:srgbClr val="000000"/>
              </a:solidFill>
              <a:latin typeface="Arial"/>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3368481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C0991E3-852B-4B68-8515-03D1561126FB}"/>
              </a:ext>
            </a:extLst>
          </p:cNvPr>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2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a:t>
            </a:r>
            <a:r>
              <a:rPr lang="en-GB" b="0" dirty="0"/>
              <a:t> </a:t>
            </a:r>
            <a:r>
              <a:rPr lang="en-US" b="0" dirty="0"/>
              <a:t>to </a:t>
            </a:r>
            <a:r>
              <a:rPr lang="en-GB" b="0" dirty="0"/>
              <a:t>present new uses of </a:t>
            </a:r>
            <a:r>
              <a:rPr lang="en-GB" b="1" i="1" dirty="0" err="1"/>
              <a:t>avoir</a:t>
            </a:r>
            <a:r>
              <a:rPr lang="en-GB" b="1" i="1" dirty="0"/>
              <a:t> </a:t>
            </a:r>
            <a:r>
              <a:rPr lang="en-GB" b="0" dirty="0"/>
              <a:t>expressions meaning ‘be’.</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1" dirty="0"/>
            </a:br>
            <a:r>
              <a:rPr lang="en-GB" b="0" dirty="0"/>
              <a:t>1. Click to present the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sym typeface="Wingdings" panose="05000000000000000000" pitchFamily="2" charset="2"/>
              </a:rPr>
              <a:t>2. Elicit responses from pupils, following the animated question marks.</a:t>
            </a:r>
            <a:endParaRPr lang="en-GB" baseline="0" dirty="0">
              <a:sym typeface="Wingdings" panose="05000000000000000000" pitchFamily="2" charset="2"/>
            </a:endParaRPr>
          </a:p>
          <a:p>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r>
              <a:rPr lang="en-US" sz="1200" b="1" kern="1200" dirty="0">
                <a:solidFill>
                  <a:schemeClr val="tx1"/>
                </a:solidFill>
                <a:effectLst/>
                <a:latin typeface="+mn-lt"/>
                <a:ea typeface="+mn-ea"/>
                <a:cs typeface="+mn-cs"/>
              </a:rPr>
              <a:t>Timing: 5 minutes</a:t>
            </a:r>
          </a:p>
          <a:p>
            <a:endParaRPr lang="en-US" b="1" dirty="0"/>
          </a:p>
          <a:p>
            <a:r>
              <a:rPr lang="en-US" b="1" dirty="0"/>
              <a:t>Aim: </a:t>
            </a:r>
            <a:r>
              <a:rPr lang="en-US" b="0" dirty="0"/>
              <a:t>to</a:t>
            </a:r>
            <a:r>
              <a:rPr lang="en-US" b="1" dirty="0"/>
              <a:t> </a:t>
            </a:r>
            <a:r>
              <a:rPr lang="en-US" b="0" dirty="0"/>
              <a:t>consolidate written comprehension of this week’s vocabulary and a range of previously taught vocabulary.</a:t>
            </a:r>
            <a:endParaRPr lang="en-US" b="1" dirty="0"/>
          </a:p>
          <a:p>
            <a:endParaRPr lang="en-US" b="1" dirty="0"/>
          </a:p>
          <a:p>
            <a:r>
              <a:rPr lang="en-US" b="1" dirty="0"/>
              <a:t>Procedure: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noProof="0" dirty="0">
                <a:solidFill>
                  <a:schemeClr val="tx1"/>
                </a:solidFill>
                <a:effectLst/>
                <a:latin typeface="+mn-lt"/>
                <a:ea typeface="+mn-ea"/>
                <a:cs typeface="+mn-cs"/>
              </a:rPr>
              <a:t>1. Pupils write 1-6 for each speech bubble they note the missing word.</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dirty="0">
                <a:solidFill>
                  <a:schemeClr val="tx1"/>
                </a:solidFill>
                <a:effectLst/>
                <a:latin typeface="+mn-lt"/>
                <a:ea typeface="+mn-ea"/>
                <a:cs typeface="+mn-cs"/>
              </a:rPr>
              <a:t>2. Elicit the answers from pupils (for additional pronunciation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dirty="0">
                <a:solidFill>
                  <a:schemeClr val="tx1"/>
                </a:solidFill>
                <a:effectLst/>
                <a:latin typeface="+mn-lt"/>
                <a:ea typeface="+mn-ea"/>
                <a:cs typeface="+mn-cs"/>
              </a:rPr>
              <a:t>3. Click to reveal the written 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dirty="0">
                <a:solidFill>
                  <a:schemeClr val="tx1"/>
                </a:solidFill>
                <a:effectLst/>
                <a:latin typeface="+mn-lt"/>
                <a:ea typeface="+mn-ea"/>
                <a:cs typeface="+mn-cs"/>
              </a:rPr>
              <a:t>4. Click on the speech bubble to hear the full audio, if desired. Alternatively use it as a listen and check stage.</a:t>
            </a: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2146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r>
              <a:rPr lang="en-US" sz="1200" b="1" kern="1200" dirty="0">
                <a:solidFill>
                  <a:schemeClr val="tx1"/>
                </a:solidFill>
                <a:effectLst/>
                <a:latin typeface="+mn-lt"/>
                <a:ea typeface="+mn-ea"/>
                <a:cs typeface="+mn-cs"/>
              </a:rPr>
              <a:t>Timing: 10 minutes</a:t>
            </a:r>
          </a:p>
          <a:p>
            <a:endParaRPr lang="en-US" b="1" dirty="0"/>
          </a:p>
          <a:p>
            <a:r>
              <a:rPr lang="en-US" b="1" dirty="0"/>
              <a:t>Aim: </a:t>
            </a:r>
            <a:r>
              <a:rPr lang="en-US" b="0" dirty="0"/>
              <a:t>to</a:t>
            </a:r>
            <a:r>
              <a:rPr lang="en-US" b="1" dirty="0"/>
              <a:t> </a:t>
            </a:r>
            <a:r>
              <a:rPr lang="en-US" b="0" dirty="0" err="1"/>
              <a:t>practise</a:t>
            </a:r>
            <a:r>
              <a:rPr lang="en-US" b="0" dirty="0"/>
              <a:t> aural distinction between </a:t>
            </a:r>
            <a:r>
              <a:rPr lang="en-US" b="0" dirty="0" err="1"/>
              <a:t>avoir</a:t>
            </a:r>
            <a:r>
              <a:rPr lang="en-US" b="0" dirty="0"/>
              <a:t> + noun (with article) and </a:t>
            </a:r>
            <a:r>
              <a:rPr lang="en-US" b="0" dirty="0" err="1"/>
              <a:t>avoir</a:t>
            </a:r>
            <a:r>
              <a:rPr lang="en-US" b="0" dirty="0"/>
              <a:t> meaning ‘be’ with no article.</a:t>
            </a:r>
            <a:br>
              <a:rPr lang="en-US" b="0" dirty="0"/>
            </a:br>
            <a:endParaRPr lang="en-US" b="1" dirty="0"/>
          </a:p>
          <a:p>
            <a:r>
              <a:rPr lang="en-US" b="1" dirty="0"/>
              <a:t>Procedure: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i="0" u="none" strike="noStrike" kern="1200" baseline="0" noProof="0" dirty="0">
                <a:solidFill>
                  <a:schemeClr val="tx1"/>
                </a:solidFill>
                <a:effectLst/>
                <a:latin typeface="+mn-lt"/>
                <a:ea typeface="+mn-ea"/>
                <a:cs typeface="+mn-cs"/>
              </a:rPr>
              <a:t>Pupils write 1-8.</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i="0" u="none" strike="noStrike" kern="1200" baseline="0" noProof="0" dirty="0">
                <a:solidFill>
                  <a:schemeClr val="tx1"/>
                </a:solidFill>
                <a:effectLst/>
                <a:latin typeface="+mn-lt"/>
                <a:ea typeface="+mn-ea"/>
                <a:cs typeface="+mn-cs"/>
              </a:rPr>
              <a:t>They listen to each sentence and decide which word completes it, based on the presence or absence of an article.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i="0" u="none" strike="noStrike" kern="1200" baseline="0" noProof="0" dirty="0">
                <a:solidFill>
                  <a:schemeClr val="tx1"/>
                </a:solidFill>
                <a:effectLst/>
                <a:latin typeface="+mn-lt"/>
                <a:ea typeface="+mn-ea"/>
                <a:cs typeface="+mn-cs"/>
              </a:rPr>
              <a:t>They then either write or feed back orally the meaning of the sentence.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i="0" u="none" strike="noStrike" kern="1200" baseline="0" noProof="0" dirty="0">
                <a:solidFill>
                  <a:schemeClr val="tx1"/>
                </a:solidFill>
                <a:effectLst/>
                <a:latin typeface="+mn-lt"/>
                <a:ea typeface="+mn-ea"/>
                <a:cs typeface="+mn-cs"/>
              </a:rPr>
              <a:t>Click to reveal the correct end to the sentence and the English meaning.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noProof="0" dirty="0">
                <a:solidFill>
                  <a:schemeClr val="tx1"/>
                </a:solidFill>
                <a:effectLst/>
                <a:latin typeface="+mn-lt"/>
                <a:ea typeface="+mn-ea"/>
                <a:cs typeface="+mn-cs"/>
              </a:rPr>
              <a:t>Transcript:</a:t>
            </a:r>
          </a:p>
          <a:p>
            <a:pPr algn="l">
              <a:lnSpc>
                <a:spcPct val="107000"/>
              </a:lnSpc>
              <a:spcAft>
                <a:spcPts val="800"/>
              </a:spcAft>
            </a:pPr>
            <a:r>
              <a:rPr lang="en-US" sz="1800" b="0"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J’ai</a:t>
            </a:r>
            <a:r>
              <a:rPr lang="en-US"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 un [</a:t>
            </a:r>
            <a:r>
              <a:rPr lang="en-US" sz="1800" b="0"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cadeau</a:t>
            </a:r>
            <a:r>
              <a:rPr lang="en-US"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a:t>
            </a: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800"/>
              </a:spcAft>
            </a:pPr>
            <a:r>
              <a:rPr lang="en-US" sz="1800" b="0"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J’ai</a:t>
            </a:r>
            <a:r>
              <a:rPr lang="en-US"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 [</a:t>
            </a:r>
            <a:r>
              <a:rPr lang="en-US" sz="1800" b="0"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faim</a:t>
            </a:r>
            <a:r>
              <a:rPr lang="en-US"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a:t>
            </a: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800"/>
              </a:spcAft>
            </a:pPr>
            <a:r>
              <a:rPr lang="en-US" sz="1800" b="0"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J’ai</a:t>
            </a:r>
            <a:r>
              <a:rPr lang="en-US"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 un [gâteau].</a:t>
            </a: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800"/>
              </a:spcAft>
            </a:pPr>
            <a:r>
              <a:rPr lang="en-US" sz="1800" b="0"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J’ai</a:t>
            </a:r>
            <a:r>
              <a:rPr lang="en-US"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 [</a:t>
            </a:r>
            <a:r>
              <a:rPr lang="en-US" sz="1800" b="0"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soif</a:t>
            </a:r>
            <a:r>
              <a:rPr lang="en-US"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a:t>
            </a: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800"/>
              </a:spcAft>
            </a:pPr>
            <a:r>
              <a:rPr lang="en-US" sz="1800" b="0"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J’ai</a:t>
            </a:r>
            <a:r>
              <a:rPr lang="en-US"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 </a:t>
            </a:r>
            <a:r>
              <a:rPr lang="en-US" sz="1800" b="0"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une</a:t>
            </a:r>
            <a:r>
              <a:rPr lang="en-US"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 [</a:t>
            </a:r>
            <a:r>
              <a:rPr lang="en-US" sz="1800" b="0"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professeure</a:t>
            </a:r>
            <a:r>
              <a:rPr lang="en-US"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a:t>
            </a: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800"/>
              </a:spcAft>
            </a:pPr>
            <a:r>
              <a:rPr lang="en-US" sz="1800" b="0"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J’ai</a:t>
            </a:r>
            <a:r>
              <a:rPr lang="en-US"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 </a:t>
            </a:r>
            <a:r>
              <a:rPr lang="en-US" sz="1800" b="0"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une</a:t>
            </a:r>
            <a:r>
              <a:rPr lang="en-US"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 [</a:t>
            </a:r>
            <a:r>
              <a:rPr lang="en-US" sz="1800" b="0"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maison</a:t>
            </a:r>
            <a:r>
              <a:rPr lang="en-US"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a:t>
            </a: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800"/>
              </a:spcAft>
            </a:pPr>
            <a:r>
              <a:rPr lang="en-US" sz="1800" b="0"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J’ai</a:t>
            </a:r>
            <a:r>
              <a:rPr lang="en-US"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 [raison].</a:t>
            </a: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800"/>
              </a:spcAft>
            </a:pPr>
            <a:r>
              <a:rPr lang="en-US" sz="1800" b="0"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J’ai</a:t>
            </a:r>
            <a:r>
              <a:rPr lang="en-US"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 un [</a:t>
            </a:r>
            <a:r>
              <a:rPr lang="en-US" sz="1800" b="0"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vélo</a:t>
            </a:r>
            <a:r>
              <a:rPr lang="en-US"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a:t>
            </a: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noProof="0" dirty="0">
              <a:solidFill>
                <a:schemeClr val="tx1"/>
              </a:solidFill>
              <a:effectLst/>
              <a:latin typeface="+mn-lt"/>
              <a:ea typeface="+mn-ea"/>
              <a:cs typeface="+mn-cs"/>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64042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30023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150638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045259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1469813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44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3324044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475658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652853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1049196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3739718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609995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661589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lvl="0"/>
            <a:r>
              <a:rPr lang="en-US"/>
              <a:t>Click to edit Master text styles</a:t>
            </a: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642292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643661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52991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299674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463433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086649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0257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133567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03547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580200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669340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125714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49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09/04/2023</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349899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09/04/2023</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6102103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09/04/2023</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864124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09/04/2023</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5390366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2414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454501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936279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32986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91248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9012763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6751041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64749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09/04/2023</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5548930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09/04/2023</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1628848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09/04/2023</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8783651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09/04/2023</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240302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334072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114203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a:t>Click to edit Master text styles</a:t>
            </a: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819141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661697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711616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82075970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31664731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34614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75845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audio" Target="../media/audio9.wav"/><Relationship Id="rId3" Type="http://schemas.openxmlformats.org/officeDocument/2006/relationships/image" Target="../media/image6.png"/><Relationship Id="rId7" Type="http://schemas.openxmlformats.org/officeDocument/2006/relationships/audio" Target="../media/audio3.wav"/><Relationship Id="rId12" Type="http://schemas.openxmlformats.org/officeDocument/2006/relationships/audio" Target="../media/audio8.wav"/><Relationship Id="rId17" Type="http://schemas.openxmlformats.org/officeDocument/2006/relationships/image" Target="../media/image16.png"/><Relationship Id="rId2" Type="http://schemas.openxmlformats.org/officeDocument/2006/relationships/notesSlide" Target="../notesSlides/notesSlide4.xml"/><Relationship Id="rId16" Type="http://schemas.openxmlformats.org/officeDocument/2006/relationships/audio" Target="../media/audio12.wav"/><Relationship Id="rId1" Type="http://schemas.openxmlformats.org/officeDocument/2006/relationships/slideLayout" Target="../slideLayouts/slideLayout13.xml"/><Relationship Id="rId6" Type="http://schemas.openxmlformats.org/officeDocument/2006/relationships/audio" Target="../media/audio2.wav"/><Relationship Id="rId11" Type="http://schemas.openxmlformats.org/officeDocument/2006/relationships/audio" Target="../media/audio7.wav"/><Relationship Id="rId5" Type="http://schemas.openxmlformats.org/officeDocument/2006/relationships/image" Target="../media/image15.svg"/><Relationship Id="rId15" Type="http://schemas.openxmlformats.org/officeDocument/2006/relationships/audio" Target="../media/audio11.wav"/><Relationship Id="rId10" Type="http://schemas.openxmlformats.org/officeDocument/2006/relationships/audio" Target="../media/audio6.wav"/><Relationship Id="rId4" Type="http://schemas.openxmlformats.org/officeDocument/2006/relationships/image" Target="../media/image14.png"/><Relationship Id="rId9" Type="http://schemas.openxmlformats.org/officeDocument/2006/relationships/audio" Target="../media/audio5.wav"/><Relationship Id="rId14" Type="http://schemas.openxmlformats.org/officeDocument/2006/relationships/audio" Target="../media/audio10.wav"/></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image" Target="../media/image4.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gif"/><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22.gif"/><Relationship Id="rId5" Type="http://schemas.openxmlformats.org/officeDocument/2006/relationships/image" Target="../media/image15.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audio" Target="../media/audio18.wav"/><Relationship Id="rId13" Type="http://schemas.openxmlformats.org/officeDocument/2006/relationships/audio" Target="../media/audio21.wav"/><Relationship Id="rId18" Type="http://schemas.openxmlformats.org/officeDocument/2006/relationships/audio" Target="../media/audio25.wav"/><Relationship Id="rId3" Type="http://schemas.openxmlformats.org/officeDocument/2006/relationships/audio" Target="../media/audio13.wav"/><Relationship Id="rId7" Type="http://schemas.openxmlformats.org/officeDocument/2006/relationships/audio" Target="../media/audio17.wav"/><Relationship Id="rId12" Type="http://schemas.openxmlformats.org/officeDocument/2006/relationships/image" Target="../media/image15.svg"/><Relationship Id="rId17" Type="http://schemas.openxmlformats.org/officeDocument/2006/relationships/audio" Target="../media/audio24.wav"/><Relationship Id="rId2" Type="http://schemas.openxmlformats.org/officeDocument/2006/relationships/notesSlide" Target="../notesSlides/notesSlide7.xml"/><Relationship Id="rId16" Type="http://schemas.openxmlformats.org/officeDocument/2006/relationships/audio" Target="../media/audio23.wav"/><Relationship Id="rId1" Type="http://schemas.openxmlformats.org/officeDocument/2006/relationships/slideLayout" Target="../slideLayouts/slideLayout16.xml"/><Relationship Id="rId6" Type="http://schemas.openxmlformats.org/officeDocument/2006/relationships/audio" Target="../media/audio16.wav"/><Relationship Id="rId11" Type="http://schemas.openxmlformats.org/officeDocument/2006/relationships/image" Target="../media/image14.png"/><Relationship Id="rId5" Type="http://schemas.openxmlformats.org/officeDocument/2006/relationships/audio" Target="../media/audio15.wav"/><Relationship Id="rId15" Type="http://schemas.openxmlformats.org/officeDocument/2006/relationships/image" Target="../media/image22.gif"/><Relationship Id="rId10" Type="http://schemas.openxmlformats.org/officeDocument/2006/relationships/audio" Target="../media/audio20.wav"/><Relationship Id="rId19" Type="http://schemas.openxmlformats.org/officeDocument/2006/relationships/image" Target="../media/image24.png"/><Relationship Id="rId4" Type="http://schemas.openxmlformats.org/officeDocument/2006/relationships/audio" Target="../media/audio14.wav"/><Relationship Id="rId9" Type="http://schemas.openxmlformats.org/officeDocument/2006/relationships/audio" Target="../media/audio19.wav"/><Relationship Id="rId14" Type="http://schemas.openxmlformats.org/officeDocument/2006/relationships/audio" Target="../media/audio22.wav"/></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stomShape 1"/>
          <p:cNvSpPr/>
          <p:nvPr/>
        </p:nvSpPr>
        <p:spPr>
          <a:xfrm>
            <a:off x="0" y="9015"/>
            <a:ext cx="4350240" cy="68572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46" name="CustomShape 2"/>
          <p:cNvSpPr/>
          <p:nvPr/>
        </p:nvSpPr>
        <p:spPr>
          <a:xfrm>
            <a:off x="5959980" y="4734448"/>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a:ln>
                  <a:noFill/>
                </a:ln>
                <a:solidFill>
                  <a:srgbClr val="FF0000"/>
                </a:solidFill>
                <a:effectLst/>
                <a:uLnTx/>
                <a:uFillTx/>
                <a:latin typeface="Modern Love" panose="04090805081005020601" pitchFamily="82" charset="0"/>
                <a:ea typeface="+mn-ea"/>
                <a:cs typeface="Arial"/>
                <a:sym typeface="Arial"/>
              </a:rPr>
              <a:t>rouge</a:t>
            </a:r>
            <a:endParaRPr kumimoji="0" lang="en-GB" sz="1400" b="0" i="0" u="none" strike="noStrike" kern="0" cap="none" spc="0" normalizeH="0" baseline="0" noProof="0" dirty="0">
              <a:ln>
                <a:noFill/>
              </a:ln>
              <a:solidFill>
                <a:srgbClr val="FF0000"/>
              </a:solidFill>
              <a:effectLst/>
              <a:uLnTx/>
              <a:uFillTx/>
              <a:latin typeface="Modern Love" panose="04090805081005020601" pitchFamily="82" charset="0"/>
              <a:ea typeface="+mn-ea"/>
              <a:cs typeface="Arial"/>
              <a:sym typeface="Arial"/>
            </a:endParaRPr>
          </a:p>
        </p:txBody>
      </p:sp>
      <p:pic>
        <p:nvPicPr>
          <p:cNvPr id="12" name="Picture 11" descr="A picture containing text, electronics, computer, display&#10;&#10;Description automatically generated">
            <a:extLst>
              <a:ext uri="{FF2B5EF4-FFF2-40B4-BE49-F238E27FC236}">
                <a16:creationId xmlns:a16="http://schemas.microsoft.com/office/drawing/2014/main" id="{9E6F2143-2D08-4F52-8FAE-C0BD51AD3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507" y="375430"/>
            <a:ext cx="5084505" cy="4359018"/>
          </a:xfrm>
          <a:prstGeom prst="rect">
            <a:avLst/>
          </a:prstGeom>
        </p:spPr>
      </p:pic>
      <p:sp>
        <p:nvSpPr>
          <p:cNvPr id="2" name="Title 1">
            <a:extLst>
              <a:ext uri="{FF2B5EF4-FFF2-40B4-BE49-F238E27FC236}">
                <a16:creationId xmlns:a16="http://schemas.microsoft.com/office/drawing/2014/main" id="{F55CF993-3D71-4C59-9D34-78FA39EC2FDE}"/>
              </a:ext>
            </a:extLst>
          </p:cNvPr>
          <p:cNvSpPr>
            <a:spLocks noGrp="1"/>
          </p:cNvSpPr>
          <p:nvPr>
            <p:ph type="title"/>
          </p:nvPr>
        </p:nvSpPr>
        <p:spPr>
          <a:xfrm>
            <a:off x="0" y="106103"/>
            <a:ext cx="4350240" cy="1144800"/>
          </a:xfrm>
        </p:spPr>
        <p:txBody>
          <a:bodyPr>
            <a:noAutofit/>
          </a:bodyPr>
          <a:lstStyle/>
          <a:p>
            <a:pPr algn="ctr"/>
            <a:r>
              <a:rPr lang="en-GB" sz="3200" b="1" spc="-1" dirty="0">
                <a:solidFill>
                  <a:schemeClr val="bg1"/>
                </a:solidFill>
                <a:latin typeface="Century Gothic" panose="020B0502020202020204" pitchFamily="34" charset="0"/>
                <a:ea typeface="Century Gothic"/>
              </a:rPr>
              <a:t>Describing things and people</a:t>
            </a:r>
            <a:endParaRPr lang="en-GB" sz="3200" dirty="0"/>
          </a:p>
        </p:txBody>
      </p:sp>
      <p:sp>
        <p:nvSpPr>
          <p:cNvPr id="7" name="CustomShape 3">
            <a:extLst>
              <a:ext uri="{FF2B5EF4-FFF2-40B4-BE49-F238E27FC236}">
                <a16:creationId xmlns:a16="http://schemas.microsoft.com/office/drawing/2014/main" id="{527D8509-23D0-4DD8-9B33-4BAB0429369D}"/>
              </a:ext>
            </a:extLst>
          </p:cNvPr>
          <p:cNvSpPr/>
          <p:nvPr/>
        </p:nvSpPr>
        <p:spPr>
          <a:xfrm>
            <a:off x="-1" y="5346087"/>
            <a:ext cx="4540469" cy="150289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endParaRPr kumimoji="0" lang="en-GB" sz="28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45792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2800" b="1" spc="-1" dirty="0">
                <a:solidFill>
                  <a:srgbClr val="FFFFFF"/>
                </a:solidFill>
                <a:latin typeface="Century Gothic" panose="020B0502020202020204" pitchFamily="34" charset="0"/>
                <a:ea typeface="Century Gothic"/>
                <a:sym typeface="Arial"/>
              </a:rPr>
              <a:t>« Avoir » meaning ‘be’</a:t>
            </a:r>
          </a:p>
          <a:p>
            <a:pPr marL="45792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28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sym typeface="Arial"/>
              </a:rPr>
              <a:t>SSC [j/soft g]</a:t>
            </a:r>
          </a:p>
        </p:txBody>
      </p:sp>
      <p:sp>
        <p:nvSpPr>
          <p:cNvPr id="4" name="Speech Bubble: Rectangle with Corners Rounded 3">
            <a:extLst>
              <a:ext uri="{FF2B5EF4-FFF2-40B4-BE49-F238E27FC236}">
                <a16:creationId xmlns:a16="http://schemas.microsoft.com/office/drawing/2014/main" id="{61632281-C863-4CFE-A14A-683F2AA7A816}"/>
              </a:ext>
            </a:extLst>
          </p:cNvPr>
          <p:cNvSpPr/>
          <p:nvPr/>
        </p:nvSpPr>
        <p:spPr>
          <a:xfrm>
            <a:off x="1680968" y="3933893"/>
            <a:ext cx="2286604" cy="661693"/>
          </a:xfrm>
          <a:prstGeom prst="wedgeRoundRectCallout">
            <a:avLst>
              <a:gd name="adj1" fmla="val -68965"/>
              <a:gd name="adj2" fmla="val 52091"/>
              <a:gd name="adj3" fmla="val 16667"/>
            </a:avLst>
          </a:prstGeom>
          <a:solidFill>
            <a:schemeClr val="bg1"/>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rgbClr val="002060"/>
                </a:solidFill>
                <a:latin typeface="Century Gothic" panose="020B0502020202020204" pitchFamily="34" charset="0"/>
              </a:rPr>
              <a:t>J’ai</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neuf</a:t>
            </a:r>
            <a:r>
              <a:rPr lang="en-GB" sz="2400" b="1" dirty="0">
                <a:solidFill>
                  <a:srgbClr val="002060"/>
                </a:solidFill>
                <a:latin typeface="Century Gothic" panose="020B0502020202020204" pitchFamily="34" charset="0"/>
              </a:rPr>
              <a:t> ans.</a:t>
            </a:r>
          </a:p>
        </p:txBody>
      </p:sp>
      <p:pic>
        <p:nvPicPr>
          <p:cNvPr id="6" name="Picture 5" descr="A picture containing lamp&#10;&#10;Description automatically generated">
            <a:extLst>
              <a:ext uri="{FF2B5EF4-FFF2-40B4-BE49-F238E27FC236}">
                <a16:creationId xmlns:a16="http://schemas.microsoft.com/office/drawing/2014/main" id="{A88424A5-0DC6-4B14-82C0-CD73C1624E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98" y="4124726"/>
            <a:ext cx="1444430" cy="1336097"/>
          </a:xfrm>
          <a:prstGeom prst="rect">
            <a:avLst/>
          </a:prstGeom>
        </p:spPr>
      </p:pic>
      <p:sp>
        <p:nvSpPr>
          <p:cNvPr id="13" name="Speech Bubble: Rectangle with Corners Rounded 12">
            <a:extLst>
              <a:ext uri="{FF2B5EF4-FFF2-40B4-BE49-F238E27FC236}">
                <a16:creationId xmlns:a16="http://schemas.microsoft.com/office/drawing/2014/main" id="{B54507C1-4481-460E-B758-7241601CE100}"/>
              </a:ext>
            </a:extLst>
          </p:cNvPr>
          <p:cNvSpPr/>
          <p:nvPr/>
        </p:nvSpPr>
        <p:spPr>
          <a:xfrm>
            <a:off x="2285640" y="1580217"/>
            <a:ext cx="1945014" cy="612169"/>
          </a:xfrm>
          <a:prstGeom prst="wedgeRoundRectCallout">
            <a:avLst>
              <a:gd name="adj1" fmla="val -68965"/>
              <a:gd name="adj2" fmla="val 52091"/>
              <a:gd name="adj3" fmla="val 16667"/>
            </a:avLst>
          </a:prstGeom>
          <a:solidFill>
            <a:schemeClr val="bg1"/>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rgbClr val="002060"/>
                </a:solidFill>
                <a:latin typeface="Century Gothic" panose="020B0502020202020204" pitchFamily="34" charset="0"/>
              </a:rPr>
              <a:t>J’ai</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faim</a:t>
            </a:r>
            <a:r>
              <a:rPr lang="en-GB" sz="2400" b="1" dirty="0">
                <a:solidFill>
                  <a:srgbClr val="002060"/>
                </a:solidFill>
                <a:latin typeface="Century Gothic" panose="020B0502020202020204" pitchFamily="34" charset="0"/>
              </a:rPr>
              <a:t> !</a:t>
            </a:r>
          </a:p>
        </p:txBody>
      </p:sp>
      <p:sp>
        <p:nvSpPr>
          <p:cNvPr id="14" name="Speech Bubble: Rectangle with Corners Rounded 13">
            <a:extLst>
              <a:ext uri="{FF2B5EF4-FFF2-40B4-BE49-F238E27FC236}">
                <a16:creationId xmlns:a16="http://schemas.microsoft.com/office/drawing/2014/main" id="{88A56BDB-1B3F-4978-86BD-04D72DE142A9}"/>
              </a:ext>
            </a:extLst>
          </p:cNvPr>
          <p:cNvSpPr/>
          <p:nvPr/>
        </p:nvSpPr>
        <p:spPr>
          <a:xfrm>
            <a:off x="340626" y="2618022"/>
            <a:ext cx="1945014" cy="612169"/>
          </a:xfrm>
          <a:prstGeom prst="wedgeRoundRectCallout">
            <a:avLst>
              <a:gd name="adj1" fmla="val 38346"/>
              <a:gd name="adj2" fmla="val 76801"/>
              <a:gd name="adj3" fmla="val 16667"/>
            </a:avLst>
          </a:prstGeom>
          <a:solidFill>
            <a:schemeClr val="bg1"/>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rgbClr val="002060"/>
                </a:solidFill>
                <a:latin typeface="Century Gothic" panose="020B0502020202020204" pitchFamily="34" charset="0"/>
              </a:rPr>
              <a:t>J’ai</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soif</a:t>
            </a:r>
            <a:r>
              <a:rPr lang="en-GB" sz="2400" b="1" dirty="0">
                <a:solidFill>
                  <a:srgbClr val="002060"/>
                </a:solidFill>
                <a:latin typeface="Century Gothic" panose="020B0502020202020204" pitchFamily="34" charset="0"/>
              </a:rPr>
              <a:t> !</a:t>
            </a:r>
          </a:p>
        </p:txBody>
      </p:sp>
      <p:pic>
        <p:nvPicPr>
          <p:cNvPr id="15" name="Picture 4" descr="Hunger, Eat, Hungry, Comic, Food, Not, Appetite, Full">
            <a:extLst>
              <a:ext uri="{FF2B5EF4-FFF2-40B4-BE49-F238E27FC236}">
                <a16:creationId xmlns:a16="http://schemas.microsoft.com/office/drawing/2014/main" id="{7A32A941-595D-4891-A559-2E7B257A9CF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726" y="1347991"/>
            <a:ext cx="1752701" cy="110273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93204245-FB31-419C-9ED7-BC5879CEAD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26131">
            <a:off x="2638687" y="2661936"/>
            <a:ext cx="1342120" cy="1235170"/>
          </a:xfrm>
          <a:prstGeom prst="rect">
            <a:avLst/>
          </a:prstGeom>
        </p:spPr>
      </p:pic>
    </p:spTree>
  </p:cSld>
  <p:clrMapOvr>
    <a:masterClrMapping/>
  </p:clrMapOvr>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11283981" y="127730"/>
            <a:ext cx="775440" cy="775440"/>
          </a:xfrm>
          <a:prstGeom prst="rect">
            <a:avLst/>
          </a:prstGeom>
          <a:ln>
            <a:noFill/>
          </a:ln>
        </p:spPr>
      </p:pic>
      <p:sp>
        <p:nvSpPr>
          <p:cNvPr id="55" name="CustomShape 3"/>
          <p:cNvSpPr/>
          <p:nvPr/>
        </p:nvSpPr>
        <p:spPr>
          <a:xfrm>
            <a:off x="10604782" y="1053061"/>
            <a:ext cx="1587218" cy="362668"/>
          </a:xfrm>
          <a:prstGeom prst="rect">
            <a:avLst/>
          </a:prstGeom>
          <a:solidFill>
            <a:srgbClr val="FF0066"/>
          </a:solid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sym typeface="Arial"/>
              </a:rPr>
              <a:t>prononcer</a:t>
            </a: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sym typeface="Arial"/>
            </a:endParaRPr>
          </a:p>
        </p:txBody>
      </p:sp>
      <p:sp>
        <p:nvSpPr>
          <p:cNvPr id="2" name="Title 1">
            <a:extLst>
              <a:ext uri="{FF2B5EF4-FFF2-40B4-BE49-F238E27FC236}">
                <a16:creationId xmlns:a16="http://schemas.microsoft.com/office/drawing/2014/main" id="{281877FE-F3C4-4FE5-BF56-318F705D9434}"/>
              </a:ext>
            </a:extLst>
          </p:cNvPr>
          <p:cNvSpPr>
            <a:spLocks noGrp="1"/>
          </p:cNvSpPr>
          <p:nvPr>
            <p:ph type="title"/>
          </p:nvPr>
        </p:nvSpPr>
        <p:spPr>
          <a:xfrm>
            <a:off x="-168579" y="145694"/>
            <a:ext cx="10135598" cy="994003"/>
          </a:xfrm>
        </p:spPr>
        <p:txBody>
          <a:bodyPr/>
          <a:lstStyle/>
          <a:p>
            <a:r>
              <a:rPr lang="en-GB" sz="7200" b="1" spc="-1" dirty="0">
                <a:solidFill>
                  <a:srgbClr val="002060"/>
                </a:solidFill>
                <a:latin typeface="Century Gothic" panose="020B0502020202020204" pitchFamily="34" charset="0"/>
                <a:ea typeface="Century Gothic"/>
              </a:rPr>
              <a:t> [j/soft g]</a:t>
            </a:r>
            <a:endParaRPr lang="en-GB" sz="7200" dirty="0"/>
          </a:p>
        </p:txBody>
      </p:sp>
      <p:sp>
        <p:nvSpPr>
          <p:cNvPr id="11" name="TextBox 10">
            <a:extLst>
              <a:ext uri="{FF2B5EF4-FFF2-40B4-BE49-F238E27FC236}">
                <a16:creationId xmlns:a16="http://schemas.microsoft.com/office/drawing/2014/main" id="{2929D0A9-22A4-4FCE-8F88-E5BB8BA206D3}"/>
              </a:ext>
            </a:extLst>
          </p:cNvPr>
          <p:cNvSpPr txBox="1"/>
          <p:nvPr/>
        </p:nvSpPr>
        <p:spPr>
          <a:xfrm>
            <a:off x="3780350" y="4070976"/>
            <a:ext cx="4470469" cy="1323439"/>
          </a:xfrm>
          <a:prstGeom prst="rect">
            <a:avLst/>
          </a:prstGeom>
          <a:noFill/>
        </p:spPr>
        <p:txBody>
          <a:bodyPr wrap="square" rtlCol="0">
            <a:spAutoFit/>
          </a:bodyPr>
          <a:lstStyle/>
          <a:p>
            <a:pPr lvl="0" algn="ctr">
              <a:defRPr/>
            </a:pPr>
            <a:r>
              <a:rPr kumimoji="0" lang="en-GB" sz="8000" b="1" i="0" u="none" strike="noStrike" kern="1200" cap="none" spc="0" normalizeH="0" baseline="0" noProof="0" dirty="0">
                <a:ln>
                  <a:noFill/>
                </a:ln>
                <a:solidFill>
                  <a:srgbClr val="FF0066"/>
                </a:solidFill>
                <a:effectLst/>
                <a:uLnTx/>
                <a:uFillTx/>
                <a:latin typeface="Century Gothic" panose="020B0502020202020204" pitchFamily="34" charset="0"/>
              </a:rPr>
              <a:t>j</a:t>
            </a:r>
            <a:r>
              <a:rPr lang="en-GB" sz="8000" dirty="0">
                <a:solidFill>
                  <a:srgbClr val="002060"/>
                </a:solidFill>
                <a:latin typeface="Century Gothic" panose="020B0502020202020204" pitchFamily="34" charset="0"/>
              </a:rPr>
              <a:t>our</a:t>
            </a:r>
            <a:endParaRPr kumimoji="0" lang="en-GB" sz="80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grpSp>
        <p:nvGrpSpPr>
          <p:cNvPr id="3" name="Group 2">
            <a:extLst>
              <a:ext uri="{FF2B5EF4-FFF2-40B4-BE49-F238E27FC236}">
                <a16:creationId xmlns:a16="http://schemas.microsoft.com/office/drawing/2014/main" id="{36E8B7D4-BC6A-4DC1-A573-D4272C197A55}"/>
              </a:ext>
            </a:extLst>
          </p:cNvPr>
          <p:cNvGrpSpPr/>
          <p:nvPr/>
        </p:nvGrpSpPr>
        <p:grpSpPr>
          <a:xfrm>
            <a:off x="3883455" y="1318795"/>
            <a:ext cx="4405351" cy="2390725"/>
            <a:chOff x="3883455" y="1318795"/>
            <a:chExt cx="4405351" cy="2390725"/>
          </a:xfrm>
        </p:grpSpPr>
        <p:pic>
          <p:nvPicPr>
            <p:cNvPr id="7" name="Picture 2" descr="the sun">
              <a:extLst>
                <a:ext uri="{FF2B5EF4-FFF2-40B4-BE49-F238E27FC236}">
                  <a16:creationId xmlns:a16="http://schemas.microsoft.com/office/drawing/2014/main" id="{C4390437-35FB-4ADE-AB04-CFD6BFF4888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83455" y="1506331"/>
              <a:ext cx="2194375" cy="22031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moon with a red cross through it">
              <a:extLst>
                <a:ext uri="{FF2B5EF4-FFF2-40B4-BE49-F238E27FC236}">
                  <a16:creationId xmlns:a16="http://schemas.microsoft.com/office/drawing/2014/main" id="{D8E40C09-3AF3-4ACD-B446-8DE15EFECB10}"/>
                </a:ext>
              </a:extLst>
            </p:cNvPr>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982985" y="1318795"/>
              <a:ext cx="2305821" cy="2305821"/>
            </a:xfrm>
            <a:prstGeom prst="rect">
              <a:avLst/>
            </a:prstGeom>
          </p:spPr>
        </p:pic>
        <p:pic>
          <p:nvPicPr>
            <p:cNvPr id="9" name="Picture 8" descr="Shape, arrow&#10;&#10;Description automatically generated">
              <a:extLst>
                <a:ext uri="{FF2B5EF4-FFF2-40B4-BE49-F238E27FC236}">
                  <a16:creationId xmlns:a16="http://schemas.microsoft.com/office/drawing/2014/main" id="{0FD08AA6-EBFC-48ED-B130-06C6A28024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7559" y="1765155"/>
              <a:ext cx="1851247" cy="1258269"/>
            </a:xfrm>
            <a:prstGeom prst="rect">
              <a:avLst/>
            </a:prstGeom>
          </p:spPr>
        </p:pic>
      </p:grpSp>
    </p:spTree>
    <p:extLst>
      <p:ext uri="{BB962C8B-B14F-4D97-AF65-F5344CB8AC3E}">
        <p14:creationId xmlns:p14="http://schemas.microsoft.com/office/powerpoint/2010/main" val="387382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4"/>
          <a:stretch/>
        </p:blipFill>
        <p:spPr>
          <a:xfrm>
            <a:off x="11283981" y="127730"/>
            <a:ext cx="775440" cy="775440"/>
          </a:xfrm>
          <a:prstGeom prst="rect">
            <a:avLst/>
          </a:prstGeom>
          <a:ln>
            <a:noFill/>
          </a:ln>
        </p:spPr>
      </p:pic>
      <p:sp>
        <p:nvSpPr>
          <p:cNvPr id="55" name="CustomShape 3"/>
          <p:cNvSpPr/>
          <p:nvPr/>
        </p:nvSpPr>
        <p:spPr>
          <a:xfrm>
            <a:off x="10604782" y="1053061"/>
            <a:ext cx="1587218" cy="362668"/>
          </a:xfrm>
          <a:prstGeom prst="rect">
            <a:avLst/>
          </a:prstGeom>
          <a:solidFill>
            <a:srgbClr val="FF0066"/>
          </a:solid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sym typeface="Arial"/>
              </a:rPr>
              <a:t>prononcer</a:t>
            </a: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sym typeface="Arial"/>
            </a:endParaRPr>
          </a:p>
        </p:txBody>
      </p:sp>
      <p:sp>
        <p:nvSpPr>
          <p:cNvPr id="2" name="Title 1">
            <a:extLst>
              <a:ext uri="{FF2B5EF4-FFF2-40B4-BE49-F238E27FC236}">
                <a16:creationId xmlns:a16="http://schemas.microsoft.com/office/drawing/2014/main" id="{281877FE-F3C4-4FE5-BF56-318F705D9434}"/>
              </a:ext>
            </a:extLst>
          </p:cNvPr>
          <p:cNvSpPr>
            <a:spLocks noGrp="1"/>
          </p:cNvSpPr>
          <p:nvPr>
            <p:ph type="title"/>
          </p:nvPr>
        </p:nvSpPr>
        <p:spPr>
          <a:xfrm>
            <a:off x="-168579" y="145694"/>
            <a:ext cx="10135598" cy="994003"/>
          </a:xfrm>
        </p:spPr>
        <p:txBody>
          <a:bodyPr/>
          <a:lstStyle/>
          <a:p>
            <a:r>
              <a:rPr lang="en-GB" sz="7200" b="1" spc="-1" dirty="0">
                <a:solidFill>
                  <a:srgbClr val="002060"/>
                </a:solidFill>
                <a:latin typeface="Century Gothic" panose="020B0502020202020204" pitchFamily="34" charset="0"/>
                <a:ea typeface="Century Gothic"/>
              </a:rPr>
              <a:t> [j</a:t>
            </a:r>
            <a:r>
              <a:rPr lang="en-GB" sz="7200" b="1" spc="-1">
                <a:solidFill>
                  <a:srgbClr val="002060"/>
                </a:solidFill>
                <a:latin typeface="Century Gothic" panose="020B0502020202020204" pitchFamily="34" charset="0"/>
                <a:ea typeface="Century Gothic"/>
              </a:rPr>
              <a:t>/soft g]</a:t>
            </a:r>
            <a:endParaRPr lang="en-GB" sz="7200" dirty="0"/>
          </a:p>
        </p:txBody>
      </p:sp>
      <p:sp>
        <p:nvSpPr>
          <p:cNvPr id="11" name="TextBox 10">
            <a:extLst>
              <a:ext uri="{FF2B5EF4-FFF2-40B4-BE49-F238E27FC236}">
                <a16:creationId xmlns:a16="http://schemas.microsoft.com/office/drawing/2014/main" id="{D78F8008-F275-429C-AE07-5DF1BE441C13}"/>
              </a:ext>
            </a:extLst>
          </p:cNvPr>
          <p:cNvSpPr txBox="1"/>
          <p:nvPr/>
        </p:nvSpPr>
        <p:spPr>
          <a:xfrm>
            <a:off x="8338668" y="2805986"/>
            <a:ext cx="3059723" cy="830997"/>
          </a:xfrm>
          <a:prstGeom prst="rect">
            <a:avLst/>
          </a:prstGeom>
          <a:noFill/>
        </p:spPr>
        <p:txBody>
          <a:bodyPr wrap="square" rtlCol="0">
            <a:spAutoFit/>
          </a:bodyPr>
          <a:lstStyle/>
          <a:p>
            <a:pPr lvl="0" algn="ctr">
              <a:defRPr/>
            </a:pPr>
            <a:r>
              <a:rPr kumimoji="0" lang="en-GB" sz="4800" b="1" i="0" u="none" strike="noStrike" kern="1200" cap="none" spc="0" normalizeH="0" baseline="0" noProof="0" dirty="0">
                <a:ln>
                  <a:noFill/>
                </a:ln>
                <a:solidFill>
                  <a:srgbClr val="FF0066"/>
                </a:solidFill>
                <a:effectLst/>
                <a:uLnTx/>
                <a:uFillTx/>
                <a:latin typeface="Century Gothic" panose="020B0502020202020204" pitchFamily="34" charset="0"/>
              </a:rPr>
              <a:t>g</a:t>
            </a:r>
            <a:r>
              <a:rPr lang="en-GB" sz="4800" dirty="0" err="1">
                <a:solidFill>
                  <a:srgbClr val="002060"/>
                </a:solidFill>
                <a:latin typeface="Century Gothic" panose="020B0502020202020204" pitchFamily="34" charset="0"/>
              </a:rPr>
              <a:t>énial</a:t>
            </a:r>
            <a:endPar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2" name="TextBox 11">
            <a:extLst>
              <a:ext uri="{FF2B5EF4-FFF2-40B4-BE49-F238E27FC236}">
                <a16:creationId xmlns:a16="http://schemas.microsoft.com/office/drawing/2014/main" id="{0CB5C4BE-B8E7-43D6-9CFA-61084BE7D546}"/>
              </a:ext>
            </a:extLst>
          </p:cNvPr>
          <p:cNvSpPr txBox="1"/>
          <p:nvPr/>
        </p:nvSpPr>
        <p:spPr>
          <a:xfrm>
            <a:off x="221090" y="2805986"/>
            <a:ext cx="3991740" cy="830997"/>
          </a:xfrm>
          <a:prstGeom prst="rect">
            <a:avLst/>
          </a:prstGeom>
          <a:noFill/>
        </p:spPr>
        <p:txBody>
          <a:bodyPr wrap="square" rtlCol="0">
            <a:spAutoFit/>
          </a:bodyPr>
          <a:lstStyle/>
          <a:p>
            <a:pPr lvl="0" algn="ctr">
              <a:defRPr/>
            </a:pPr>
            <a:r>
              <a:rPr kumimoji="0" lang="en-GB" sz="4800" b="1" i="0" u="none" strike="noStrike" kern="1200" cap="none" spc="0" normalizeH="0" baseline="0" noProof="0" dirty="0">
                <a:ln>
                  <a:noFill/>
                </a:ln>
                <a:solidFill>
                  <a:srgbClr val="FF0066"/>
                </a:solidFill>
                <a:effectLst/>
                <a:uLnTx/>
                <a:uFillTx/>
                <a:latin typeface="Century Gothic" panose="020B0502020202020204" pitchFamily="34" charset="0"/>
              </a:rPr>
              <a:t>j’</a:t>
            </a:r>
            <a:r>
              <a:rPr lang="en-GB" sz="4800" dirty="0">
                <a:solidFill>
                  <a:srgbClr val="002060"/>
                </a:solidFill>
                <a:latin typeface="Century Gothic" panose="020B0502020202020204" pitchFamily="34" charset="0"/>
              </a:rPr>
              <a:t>ai</a:t>
            </a:r>
            <a:endPar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20" name="TextBox 19">
            <a:extLst>
              <a:ext uri="{FF2B5EF4-FFF2-40B4-BE49-F238E27FC236}">
                <a16:creationId xmlns:a16="http://schemas.microsoft.com/office/drawing/2014/main" id="{ADDAC545-8342-4020-84A7-A55ABB7C4456}"/>
              </a:ext>
            </a:extLst>
          </p:cNvPr>
          <p:cNvSpPr txBox="1"/>
          <p:nvPr/>
        </p:nvSpPr>
        <p:spPr>
          <a:xfrm>
            <a:off x="7493173" y="5590845"/>
            <a:ext cx="4470468" cy="830997"/>
          </a:xfrm>
          <a:prstGeom prst="rect">
            <a:avLst/>
          </a:prstGeom>
          <a:noFill/>
        </p:spPr>
        <p:txBody>
          <a:bodyPr wrap="square" rtlCol="0">
            <a:spAutoFit/>
          </a:bodyPr>
          <a:lstStyle/>
          <a:p>
            <a:pPr lvl="0" algn="ctr">
              <a:defRPr/>
            </a:pPr>
            <a:r>
              <a:rPr kumimoji="0" lang="en-GB" sz="4800" b="1" i="0" u="none" strike="noStrike" kern="1200" cap="none" spc="0" normalizeH="0" baseline="0" noProof="0" dirty="0">
                <a:ln>
                  <a:noFill/>
                </a:ln>
                <a:solidFill>
                  <a:srgbClr val="FF0066"/>
                </a:solidFill>
                <a:effectLst/>
                <a:uLnTx/>
                <a:uFillTx/>
                <a:latin typeface="Century Gothic" panose="020B0502020202020204" pitchFamily="34" charset="0"/>
              </a:rPr>
              <a:t>g</a:t>
            </a:r>
            <a:r>
              <a:rPr lang="en-GB" sz="4800" dirty="0" err="1">
                <a:solidFill>
                  <a:srgbClr val="002060"/>
                </a:solidFill>
                <a:latin typeface="Century Gothic" panose="020B0502020202020204" pitchFamily="34" charset="0"/>
              </a:rPr>
              <a:t>ymnastique</a:t>
            </a:r>
            <a:endPar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23" name="TextBox 22">
            <a:extLst>
              <a:ext uri="{FF2B5EF4-FFF2-40B4-BE49-F238E27FC236}">
                <a16:creationId xmlns:a16="http://schemas.microsoft.com/office/drawing/2014/main" id="{92EB1CA2-C3C7-4C30-9760-B34F3ACA5BC4}"/>
              </a:ext>
            </a:extLst>
          </p:cNvPr>
          <p:cNvSpPr txBox="1"/>
          <p:nvPr/>
        </p:nvSpPr>
        <p:spPr>
          <a:xfrm>
            <a:off x="768578" y="5590846"/>
            <a:ext cx="305972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err="1">
                <a:ln>
                  <a:noFill/>
                </a:ln>
                <a:solidFill>
                  <a:srgbClr val="002060"/>
                </a:solidFill>
                <a:effectLst/>
                <a:uLnTx/>
                <a:uFillTx/>
                <a:latin typeface="Century Gothic" panose="020B0502020202020204" pitchFamily="34" charset="0"/>
              </a:rPr>
              <a:t>dé</a:t>
            </a:r>
            <a:r>
              <a:rPr lang="en-GB" sz="4800" b="1" dirty="0">
                <a:solidFill>
                  <a:srgbClr val="FF0066"/>
                </a:solidFill>
                <a:latin typeface="Century Gothic" panose="020B0502020202020204" pitchFamily="34" charset="0"/>
              </a:rPr>
              <a:t>j</a:t>
            </a: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rPr>
              <a:t>à</a:t>
            </a:r>
          </a:p>
        </p:txBody>
      </p:sp>
      <p:sp>
        <p:nvSpPr>
          <p:cNvPr id="18" name="TextBox 17">
            <a:extLst>
              <a:ext uri="{FF2B5EF4-FFF2-40B4-BE49-F238E27FC236}">
                <a16:creationId xmlns:a16="http://schemas.microsoft.com/office/drawing/2014/main" id="{4922BD8A-481B-4FBE-8068-88A74CF716DD}"/>
              </a:ext>
            </a:extLst>
          </p:cNvPr>
          <p:cNvSpPr txBox="1"/>
          <p:nvPr/>
        </p:nvSpPr>
        <p:spPr>
          <a:xfrm>
            <a:off x="3860765" y="4026634"/>
            <a:ext cx="4470469" cy="1323439"/>
          </a:xfrm>
          <a:prstGeom prst="rect">
            <a:avLst/>
          </a:prstGeom>
          <a:noFill/>
        </p:spPr>
        <p:txBody>
          <a:bodyPr wrap="square" rtlCol="0">
            <a:spAutoFit/>
          </a:bodyPr>
          <a:lstStyle/>
          <a:p>
            <a:pPr lvl="0" algn="ctr">
              <a:defRPr/>
            </a:pPr>
            <a:r>
              <a:rPr kumimoji="0" lang="en-GB" sz="8000" b="1" i="0" u="none" strike="noStrike" kern="1200" cap="none" spc="0" normalizeH="0" baseline="0" noProof="0" dirty="0">
                <a:ln>
                  <a:noFill/>
                </a:ln>
                <a:solidFill>
                  <a:srgbClr val="FF0066"/>
                </a:solidFill>
                <a:effectLst/>
                <a:uLnTx/>
                <a:uFillTx/>
                <a:latin typeface="Century Gothic" panose="020B0502020202020204" pitchFamily="34" charset="0"/>
              </a:rPr>
              <a:t>j</a:t>
            </a:r>
            <a:r>
              <a:rPr lang="en-GB" sz="8000" dirty="0">
                <a:solidFill>
                  <a:srgbClr val="002060"/>
                </a:solidFill>
                <a:latin typeface="Century Gothic" panose="020B0502020202020204" pitchFamily="34" charset="0"/>
              </a:rPr>
              <a:t>our</a:t>
            </a:r>
            <a:endParaRPr kumimoji="0" lang="en-GB" sz="80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grpSp>
        <p:nvGrpSpPr>
          <p:cNvPr id="6" name="Group 5">
            <a:extLst>
              <a:ext uri="{FF2B5EF4-FFF2-40B4-BE49-F238E27FC236}">
                <a16:creationId xmlns:a16="http://schemas.microsoft.com/office/drawing/2014/main" id="{BEABC501-9BC1-4753-8D6B-FBEA655E3103}"/>
              </a:ext>
            </a:extLst>
          </p:cNvPr>
          <p:cNvGrpSpPr/>
          <p:nvPr/>
        </p:nvGrpSpPr>
        <p:grpSpPr>
          <a:xfrm>
            <a:off x="4322368" y="2110265"/>
            <a:ext cx="3656804" cy="1833264"/>
            <a:chOff x="5002772" y="2134052"/>
            <a:chExt cx="2401783" cy="1196629"/>
          </a:xfrm>
        </p:grpSpPr>
        <p:pic>
          <p:nvPicPr>
            <p:cNvPr id="25" name="Picture 2" descr="the sun">
              <a:extLst>
                <a:ext uri="{FF2B5EF4-FFF2-40B4-BE49-F238E27FC236}">
                  <a16:creationId xmlns:a16="http://schemas.microsoft.com/office/drawing/2014/main" id="{0CC10926-A1CB-4966-AE81-4632B935E6D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002772" y="2197545"/>
              <a:ext cx="1128603" cy="113313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moon with a red cross through it">
              <a:extLst>
                <a:ext uri="{FF2B5EF4-FFF2-40B4-BE49-F238E27FC236}">
                  <a16:creationId xmlns:a16="http://schemas.microsoft.com/office/drawing/2014/main" id="{B7F6F7DD-1069-4AE1-82FA-91DF7EB845D4}"/>
                </a:ext>
              </a:extLst>
            </p:cNvPr>
            <p:cNvPicPr>
              <a:picLocks noChangeAspect="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077830" y="2134052"/>
              <a:ext cx="1196629" cy="1196629"/>
            </a:xfrm>
            <a:prstGeom prst="rect">
              <a:avLst/>
            </a:prstGeom>
          </p:spPr>
        </p:pic>
        <p:pic>
          <p:nvPicPr>
            <p:cNvPr id="5" name="Picture 4" descr="Shape, arrow&#10;&#10;Description automatically generated">
              <a:extLst>
                <a:ext uri="{FF2B5EF4-FFF2-40B4-BE49-F238E27FC236}">
                  <a16:creationId xmlns:a16="http://schemas.microsoft.com/office/drawing/2014/main" id="{49EC5309-73F2-4708-9243-2FBBB9544F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81937" y="2390487"/>
              <a:ext cx="1222618" cy="830998"/>
            </a:xfrm>
            <a:prstGeom prst="rect">
              <a:avLst/>
            </a:prstGeom>
          </p:spPr>
        </p:pic>
      </p:grpSp>
      <p:grpSp>
        <p:nvGrpSpPr>
          <p:cNvPr id="14" name="Group 13">
            <a:extLst>
              <a:ext uri="{FF2B5EF4-FFF2-40B4-BE49-F238E27FC236}">
                <a16:creationId xmlns:a16="http://schemas.microsoft.com/office/drawing/2014/main" id="{020A9D5C-9058-43AE-8A9A-75EF50384053}"/>
              </a:ext>
            </a:extLst>
          </p:cNvPr>
          <p:cNvGrpSpPr/>
          <p:nvPr/>
        </p:nvGrpSpPr>
        <p:grpSpPr>
          <a:xfrm>
            <a:off x="353961" y="1338935"/>
            <a:ext cx="3384907" cy="1666568"/>
            <a:chOff x="353961" y="1338935"/>
            <a:chExt cx="3384907" cy="1666568"/>
          </a:xfrm>
        </p:grpSpPr>
        <p:pic>
          <p:nvPicPr>
            <p:cNvPr id="9" name="Picture 8" descr="Shape&#10;&#10;Description automatically generated with medium confidence">
              <a:extLst>
                <a:ext uri="{FF2B5EF4-FFF2-40B4-BE49-F238E27FC236}">
                  <a16:creationId xmlns:a16="http://schemas.microsoft.com/office/drawing/2014/main" id="{E98C6CA3-46AD-4368-A796-C12A5CB11C70}"/>
                </a:ext>
              </a:extLst>
            </p:cNvPr>
            <p:cNvPicPr>
              <a:picLocks noChangeAspect="1"/>
            </p:cNvPicPr>
            <p:nvPr/>
          </p:nvPicPr>
          <p:blipFill>
            <a:blip r:embed="rId8">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53961" y="1338935"/>
              <a:ext cx="3333135" cy="1666568"/>
            </a:xfrm>
            <a:prstGeom prst="rect">
              <a:avLst/>
            </a:prstGeom>
          </p:spPr>
        </p:pic>
        <p:sp>
          <p:nvSpPr>
            <p:cNvPr id="10" name="TextBox 9">
              <a:extLst>
                <a:ext uri="{FF2B5EF4-FFF2-40B4-BE49-F238E27FC236}">
                  <a16:creationId xmlns:a16="http://schemas.microsoft.com/office/drawing/2014/main" id="{DDF9B8C8-2498-4591-AD00-EADCF5783E8E}"/>
                </a:ext>
              </a:extLst>
            </p:cNvPr>
            <p:cNvSpPr txBox="1"/>
            <p:nvPr/>
          </p:nvSpPr>
          <p:spPr>
            <a:xfrm>
              <a:off x="2020528" y="1858297"/>
              <a:ext cx="1718340" cy="646331"/>
            </a:xfrm>
            <a:prstGeom prst="rect">
              <a:avLst/>
            </a:prstGeom>
            <a:noFill/>
          </p:spPr>
          <p:txBody>
            <a:bodyPr wrap="square" rtlCol="0">
              <a:spAutoFit/>
            </a:bodyPr>
            <a:lstStyle/>
            <a:p>
              <a:r>
                <a:rPr lang="en-GB" sz="3600" dirty="0">
                  <a:solidFill>
                    <a:srgbClr val="002060"/>
                  </a:solidFill>
                  <a:latin typeface="Century Gothic" panose="020B0502020202020204" pitchFamily="34" charset="0"/>
                </a:rPr>
                <a:t>I have</a:t>
              </a:r>
            </a:p>
          </p:txBody>
        </p:sp>
      </p:grpSp>
      <p:pic>
        <p:nvPicPr>
          <p:cNvPr id="37" name="Picture 36" descr="smiling face">
            <a:extLst>
              <a:ext uri="{FF2B5EF4-FFF2-40B4-BE49-F238E27FC236}">
                <a16:creationId xmlns:a16="http://schemas.microsoft.com/office/drawing/2014/main" id="{E2FA7598-52C3-4D7F-AA1D-9D5AF3DA2FE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89439" y="1468325"/>
            <a:ext cx="1532238" cy="1532238"/>
          </a:xfrm>
          <a:prstGeom prst="rect">
            <a:avLst/>
          </a:prstGeom>
        </p:spPr>
      </p:pic>
      <p:pic>
        <p:nvPicPr>
          <p:cNvPr id="16" name="Picture 15" descr="A picture containing text, clipart&#10;&#10;Description automatically generated">
            <a:extLst>
              <a:ext uri="{FF2B5EF4-FFF2-40B4-BE49-F238E27FC236}">
                <a16:creationId xmlns:a16="http://schemas.microsoft.com/office/drawing/2014/main" id="{2C74F0FD-2BB5-4DB8-997D-04EE3400B27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1160138">
            <a:off x="768577" y="4587366"/>
            <a:ext cx="3059723" cy="917917"/>
          </a:xfrm>
          <a:prstGeom prst="rect">
            <a:avLst/>
          </a:prstGeom>
        </p:spPr>
      </p:pic>
      <p:pic>
        <p:nvPicPr>
          <p:cNvPr id="21" name="Picture 20" descr="Shape&#10;&#10;Description automatically generated with medium confidence">
            <a:extLst>
              <a:ext uri="{FF2B5EF4-FFF2-40B4-BE49-F238E27FC236}">
                <a16:creationId xmlns:a16="http://schemas.microsoft.com/office/drawing/2014/main" id="{98684B10-E1F8-4761-9862-BEEF341F25DB}"/>
              </a:ext>
            </a:extLst>
          </p:cNvPr>
          <p:cNvPicPr>
            <a:picLocks noChangeAspect="1"/>
          </p:cNvPicPr>
          <p:nvPr/>
        </p:nvPicPr>
        <p:blipFill>
          <a:blip r:embed="rId11">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702649" y="4026635"/>
            <a:ext cx="2169399" cy="1584678"/>
          </a:xfrm>
          <a:prstGeom prst="rect">
            <a:avLst/>
          </a:prstGeom>
        </p:spPr>
      </p:pic>
    </p:spTree>
    <p:extLst>
      <p:ext uri="{BB962C8B-B14F-4D97-AF65-F5344CB8AC3E}">
        <p14:creationId xmlns:p14="http://schemas.microsoft.com/office/powerpoint/2010/main" val="173430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subTnLst>
                                    <p:audio>
                                      <p:cMediaNode>
                                        <p:cTn display="0" masterRel="sameClick">
                                          <p:stCondLst>
                                            <p:cond evt="begin" delay="0">
                                              <p:tn val="33"/>
                                            </p:cond>
                                          </p:stCondLst>
                                          <p:endCondLst>
                                            <p:cond evt="onStopAudio" delay="0">
                                              <p:tgtEl>
                                                <p:sldTgt/>
                                              </p:tgtEl>
                                            </p:cond>
                                          </p:endCondLst>
                                        </p:cTn>
                                        <p:tgtEl>
                                          <p:sndTgt r:embed="rId3" name="genial.wav"/>
                                        </p:tgtEl>
                                      </p:cMediaNode>
                                    </p:audio>
                                  </p:sub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0" grpId="0"/>
      <p:bldP spid="23"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11283981" y="127730"/>
            <a:ext cx="775440" cy="775440"/>
          </a:xfrm>
          <a:prstGeom prst="rect">
            <a:avLst/>
          </a:prstGeom>
          <a:ln>
            <a:noFill/>
          </a:ln>
        </p:spPr>
      </p:pic>
      <p:sp>
        <p:nvSpPr>
          <p:cNvPr id="55" name="CustomShape 3"/>
          <p:cNvSpPr/>
          <p:nvPr/>
        </p:nvSpPr>
        <p:spPr>
          <a:xfrm>
            <a:off x="10604782" y="1053061"/>
            <a:ext cx="1587218" cy="362668"/>
          </a:xfrm>
          <a:prstGeom prst="rect">
            <a:avLst/>
          </a:prstGeom>
          <a:solidFill>
            <a:srgbClr val="FF0066"/>
          </a:solid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sym typeface="Arial"/>
            </a:endParaRPr>
          </a:p>
        </p:txBody>
      </p:sp>
      <p:pic>
        <p:nvPicPr>
          <p:cNvPr id="21" name="Graphic 20" descr="Teacher">
            <a:extLst>
              <a:ext uri="{FF2B5EF4-FFF2-40B4-BE49-F238E27FC236}">
                <a16:creationId xmlns:a16="http://schemas.microsoft.com/office/drawing/2014/main" id="{C7F8DB86-CAAB-47A3-BF48-677AE960C8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8162" y="-11469"/>
            <a:ext cx="914400" cy="914400"/>
          </a:xfrm>
          <a:prstGeom prst="rect">
            <a:avLst/>
          </a:prstGeom>
        </p:spPr>
      </p:pic>
      <p:sp>
        <p:nvSpPr>
          <p:cNvPr id="22" name="Speech Bubble: Rectangle with Corners Rounded 21">
            <a:hlinkClick r:id="" action="ppaction://noaction">
              <a:snd r:embed="rId6" name="4_1.wav"/>
            </a:hlinkClick>
            <a:extLst>
              <a:ext uri="{FF2B5EF4-FFF2-40B4-BE49-F238E27FC236}">
                <a16:creationId xmlns:a16="http://schemas.microsoft.com/office/drawing/2014/main" id="{D21F4A35-5B3A-4F50-B832-5D4552AC1AFF}"/>
              </a:ext>
            </a:extLst>
          </p:cNvPr>
          <p:cNvSpPr/>
          <p:nvPr/>
        </p:nvSpPr>
        <p:spPr>
          <a:xfrm>
            <a:off x="1357587" y="156650"/>
            <a:ext cx="4571265" cy="547644"/>
          </a:xfrm>
          <a:prstGeom prst="wedgeRoundRectCallout">
            <a:avLst>
              <a:gd name="adj1" fmla="val -53936"/>
              <a:gd name="adj2" fmla="val 10200"/>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rPr>
              <a:t>. Écoute les noms des animaux. C’est [ien] ou [(a)in]?</a:t>
            </a:r>
            <a:endParaRPr kumimoji="0" lang="en-GB" sz="1800" b="0" i="0" u="none" strike="noStrike" kern="1200" cap="none" spc="0" normalizeH="0" baseline="0" noProof="0" dirty="0">
              <a:ln>
                <a:noFill/>
              </a:ln>
              <a:solidFill>
                <a:prstClr val="white"/>
              </a:solidFill>
              <a:effectLst/>
              <a:uLnTx/>
              <a:uFillTx/>
              <a:latin typeface="Arial"/>
            </a:endParaRPr>
          </a:p>
        </p:txBody>
      </p:sp>
      <p:sp>
        <p:nvSpPr>
          <p:cNvPr id="25" name="CustomShape 7">
            <a:hlinkClick r:id="" action="ppaction://noaction">
              <a:snd r:embed="rId6" name="4_1.wav"/>
            </a:hlinkClick>
            <a:extLst>
              <a:ext uri="{FF2B5EF4-FFF2-40B4-BE49-F238E27FC236}">
                <a16:creationId xmlns:a16="http://schemas.microsoft.com/office/drawing/2014/main" id="{ADB631A1-56EC-43FC-B334-56A0FB11257A}"/>
              </a:ext>
            </a:extLst>
          </p:cNvPr>
          <p:cNvSpPr/>
          <p:nvPr/>
        </p:nvSpPr>
        <p:spPr>
          <a:xfrm>
            <a:off x="1394548" y="199582"/>
            <a:ext cx="4642631" cy="45534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srgbClr val="002060"/>
                </a:solidFill>
                <a:effectLst/>
                <a:uLnTx/>
                <a:uFillTx/>
                <a:latin typeface="Century Gothic"/>
                <a:ea typeface="Century Gothic"/>
              </a:rPr>
              <a:t>Écoute. C’est [j/soft g] ou [g] ?</a:t>
            </a:r>
            <a:r>
              <a:rPr kumimoji="0" lang="en-GB" sz="2400" b="1" i="0" u="none" strike="noStrike" kern="1200" cap="none" spc="-1" normalizeH="0" baseline="0" noProof="0" dirty="0">
                <a:ln>
                  <a:noFill/>
                </a:ln>
                <a:solidFill>
                  <a:srgbClr val="002060"/>
                </a:solidFill>
                <a:effectLst/>
                <a:uLnTx/>
                <a:uFillTx/>
                <a:latin typeface="Century Gothic"/>
                <a:ea typeface="Century Gothic"/>
              </a:rPr>
              <a:t> </a:t>
            </a:r>
            <a:endParaRPr kumimoji="0" lang="en-GB" sz="2400" b="1" i="0" u="none" strike="noStrike" kern="1200" cap="none" spc="-1" normalizeH="0" baseline="0" noProof="0" dirty="0">
              <a:ln>
                <a:noFill/>
              </a:ln>
              <a:solidFill>
                <a:prstClr val="black"/>
              </a:solidFill>
              <a:effectLst/>
              <a:uLnTx/>
              <a:uFillTx/>
              <a:latin typeface="Arial"/>
            </a:endParaRPr>
          </a:p>
        </p:txBody>
      </p:sp>
      <p:sp>
        <p:nvSpPr>
          <p:cNvPr id="8" name="Title 7">
            <a:extLst>
              <a:ext uri="{FF2B5EF4-FFF2-40B4-BE49-F238E27FC236}">
                <a16:creationId xmlns:a16="http://schemas.microsoft.com/office/drawing/2014/main" id="{7E8DEE0E-4396-4594-A805-35FD2481B071}"/>
              </a:ext>
            </a:extLst>
          </p:cNvPr>
          <p:cNvSpPr>
            <a:spLocks noGrp="1"/>
          </p:cNvSpPr>
          <p:nvPr>
            <p:ph type="title"/>
          </p:nvPr>
        </p:nvSpPr>
        <p:spPr>
          <a:xfrm>
            <a:off x="10774740" y="1064647"/>
            <a:ext cx="1587218" cy="362668"/>
          </a:xfrm>
        </p:spPr>
        <p:txBody>
          <a:bodyPr/>
          <a:lstStyle/>
          <a:p>
            <a:r>
              <a:rPr kumimoji="0" lang="en-GB" sz="20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sym typeface="Arial"/>
              </a:rPr>
              <a:t>prononcer</a:t>
            </a:r>
            <a:endParaRPr lang="en-GB" sz="2000" dirty="0"/>
          </a:p>
        </p:txBody>
      </p:sp>
      <p:sp>
        <p:nvSpPr>
          <p:cNvPr id="11" name="Speech Bubble: Rectangle with Corners Rounded 10">
            <a:hlinkClick r:id="" action="ppaction://noaction">
              <a:snd r:embed="rId7" name="p_ii.wav"/>
            </a:hlinkClick>
            <a:extLst>
              <a:ext uri="{FF2B5EF4-FFF2-40B4-BE49-F238E27FC236}">
                <a16:creationId xmlns:a16="http://schemas.microsoft.com/office/drawing/2014/main" id="{3C4B21E3-D03A-4A9C-9759-1DEA1A1C91F9}"/>
              </a:ext>
            </a:extLst>
          </p:cNvPr>
          <p:cNvSpPr/>
          <p:nvPr/>
        </p:nvSpPr>
        <p:spPr>
          <a:xfrm>
            <a:off x="6229234" y="127730"/>
            <a:ext cx="3884709" cy="547644"/>
          </a:xfrm>
          <a:prstGeom prst="wedgeRoundRectCallout">
            <a:avLst>
              <a:gd name="adj1" fmla="val -53936"/>
              <a:gd name="adj2" fmla="val 10200"/>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rPr>
              <a:t>. Écoute les noms des animaux. C’est [ien] ou [(a)in]?</a:t>
            </a:r>
            <a:endParaRPr kumimoji="0" lang="en-GB" sz="1800" b="0" i="0" u="none" strike="noStrike" kern="1200" cap="none" spc="0" normalizeH="0" baseline="0" noProof="0" dirty="0">
              <a:ln>
                <a:noFill/>
              </a:ln>
              <a:solidFill>
                <a:prstClr val="white"/>
              </a:solidFill>
              <a:effectLst/>
              <a:uLnTx/>
              <a:uFillTx/>
              <a:latin typeface="Arial"/>
            </a:endParaRPr>
          </a:p>
        </p:txBody>
      </p:sp>
      <p:sp>
        <p:nvSpPr>
          <p:cNvPr id="12" name="CustomShape 7">
            <a:hlinkClick r:id="" action="ppaction://noaction">
              <a:snd r:embed="rId8" name="p_ii.wav"/>
            </a:hlinkClick>
            <a:extLst>
              <a:ext uri="{FF2B5EF4-FFF2-40B4-BE49-F238E27FC236}">
                <a16:creationId xmlns:a16="http://schemas.microsoft.com/office/drawing/2014/main" id="{551846B1-7F92-44CC-A15C-30B5C425898F}"/>
              </a:ext>
            </a:extLst>
          </p:cNvPr>
          <p:cNvSpPr/>
          <p:nvPr/>
        </p:nvSpPr>
        <p:spPr>
          <a:xfrm>
            <a:off x="6180891" y="190431"/>
            <a:ext cx="3884709" cy="3880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002060"/>
                </a:solidFill>
                <a:effectLst/>
                <a:uLnTx/>
                <a:uFillTx/>
                <a:latin typeface="Century Gothic"/>
                <a:ea typeface="Century Gothic"/>
              </a:rPr>
              <a:t> </a:t>
            </a:r>
            <a:r>
              <a:rPr kumimoji="0" lang="en-GB" sz="2400" b="1" i="0" u="none" strike="noStrike" kern="1200" cap="none" spc="-1" normalizeH="0" baseline="0" noProof="0" dirty="0" err="1">
                <a:ln>
                  <a:noFill/>
                </a:ln>
                <a:solidFill>
                  <a:srgbClr val="002060"/>
                </a:solidFill>
                <a:effectLst/>
                <a:uLnTx/>
                <a:uFillTx/>
                <a:latin typeface="Century Gothic"/>
                <a:ea typeface="Century Gothic"/>
              </a:rPr>
              <a:t>Puis</a:t>
            </a:r>
            <a:r>
              <a:rPr kumimoji="0" lang="en-GB" sz="2400" b="1" i="0" u="none" strike="noStrike" kern="1200" cap="none" spc="-1" normalizeH="0" baseline="0" noProof="0" dirty="0">
                <a:ln>
                  <a:noFill/>
                </a:ln>
                <a:solidFill>
                  <a:srgbClr val="002060"/>
                </a:solidFill>
                <a:effectLst/>
                <a:uLnTx/>
                <a:uFillTx/>
                <a:latin typeface="Century Gothic"/>
                <a:ea typeface="Century Gothic"/>
              </a:rPr>
              <a:t>, </a:t>
            </a:r>
            <a:r>
              <a:rPr kumimoji="0" lang="en-GB" sz="2400" b="1" i="0" u="none" strike="noStrike" kern="1200" cap="none" spc="-1" normalizeH="0" baseline="0" noProof="0" dirty="0" err="1">
                <a:ln>
                  <a:noFill/>
                </a:ln>
                <a:solidFill>
                  <a:srgbClr val="002060"/>
                </a:solidFill>
                <a:effectLst/>
                <a:uLnTx/>
                <a:uFillTx/>
                <a:latin typeface="Century Gothic"/>
                <a:ea typeface="Century Gothic"/>
              </a:rPr>
              <a:t>prononce</a:t>
            </a:r>
            <a:r>
              <a:rPr kumimoji="0" lang="en-GB" sz="2400" b="1" i="0" u="none" strike="noStrike" kern="1200" cap="none" spc="-1" normalizeH="0" baseline="0" noProof="0" dirty="0">
                <a:ln>
                  <a:noFill/>
                </a:ln>
                <a:solidFill>
                  <a:srgbClr val="002060"/>
                </a:solidFill>
                <a:effectLst/>
                <a:uLnTx/>
                <a:uFillTx/>
                <a:latin typeface="Century Gothic"/>
                <a:ea typeface="Century Gothic"/>
              </a:rPr>
              <a:t> les mots.</a:t>
            </a:r>
            <a:endParaRPr kumimoji="0" lang="en-GB" sz="2400" b="1" i="0" u="none" strike="noStrike" kern="1200" cap="none" spc="-1" normalizeH="0" baseline="0" noProof="0" dirty="0">
              <a:ln>
                <a:noFill/>
              </a:ln>
              <a:solidFill>
                <a:prstClr val="black"/>
              </a:solidFill>
              <a:effectLst/>
              <a:uLnTx/>
              <a:uFillTx/>
              <a:latin typeface="Arial"/>
            </a:endParaRPr>
          </a:p>
        </p:txBody>
      </p:sp>
      <p:graphicFrame>
        <p:nvGraphicFramePr>
          <p:cNvPr id="13" name="Table 4">
            <a:extLst>
              <a:ext uri="{FF2B5EF4-FFF2-40B4-BE49-F238E27FC236}">
                <a16:creationId xmlns:a16="http://schemas.microsoft.com/office/drawing/2014/main" id="{16F3E9DE-3930-4A62-9C35-C13B026CD67F}"/>
              </a:ext>
            </a:extLst>
          </p:cNvPr>
          <p:cNvGraphicFramePr>
            <a:graphicFrameLocks noGrp="1"/>
          </p:cNvGraphicFramePr>
          <p:nvPr/>
        </p:nvGraphicFramePr>
        <p:xfrm>
          <a:off x="805103" y="2324239"/>
          <a:ext cx="5123749" cy="3723676"/>
        </p:xfrm>
        <a:graphic>
          <a:graphicData uri="http://schemas.openxmlformats.org/drawingml/2006/table">
            <a:tbl>
              <a:tblPr firstRow="1" bandRow="1"/>
              <a:tblGrid>
                <a:gridCol w="3560420">
                  <a:extLst>
                    <a:ext uri="{9D8B030D-6E8A-4147-A177-3AD203B41FA5}">
                      <a16:colId xmlns:a16="http://schemas.microsoft.com/office/drawing/2014/main" val="1697490510"/>
                    </a:ext>
                  </a:extLst>
                </a:gridCol>
                <a:gridCol w="825910">
                  <a:extLst>
                    <a:ext uri="{9D8B030D-6E8A-4147-A177-3AD203B41FA5}">
                      <a16:colId xmlns:a16="http://schemas.microsoft.com/office/drawing/2014/main" val="2312480290"/>
                    </a:ext>
                  </a:extLst>
                </a:gridCol>
                <a:gridCol w="737419">
                  <a:extLst>
                    <a:ext uri="{9D8B030D-6E8A-4147-A177-3AD203B41FA5}">
                      <a16:colId xmlns:a16="http://schemas.microsoft.com/office/drawing/2014/main" val="139873084"/>
                    </a:ext>
                  </a:extLst>
                </a:gridCol>
              </a:tblGrid>
              <a:tr h="93091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800" b="1" dirty="0">
                          <a:solidFill>
                            <a:srgbClr val="002060"/>
                          </a:solidFill>
                          <a:latin typeface="Century Gothic" panose="020B0502020202020204" pitchFamily="34" charset="0"/>
                        </a:rPr>
                        <a:t>l a  p l a g e</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endParaRPr lang="en-GB" sz="2800" dirty="0">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endParaRPr lang="en-GB" sz="2800" dirty="0">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3754542"/>
                  </a:ext>
                </a:extLst>
              </a:tr>
              <a:tr h="93091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en-GB" sz="2800" b="1" dirty="0">
                          <a:solidFill>
                            <a:srgbClr val="002060"/>
                          </a:solidFill>
                          <a:latin typeface="Century Gothic" panose="020B0502020202020204" pitchFamily="34" charset="0"/>
                        </a:rPr>
                        <a:t>c o u r a g e u x</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endParaRPr lang="en-GB" sz="2800" dirty="0">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endParaRPr lang="en-GB" sz="2800" dirty="0">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2467240"/>
                  </a:ext>
                </a:extLst>
              </a:tr>
              <a:tr h="93091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en-GB" sz="2800" b="1" dirty="0">
                          <a:solidFill>
                            <a:srgbClr val="002060"/>
                          </a:solidFill>
                          <a:latin typeface="Century Gothic" panose="020B0502020202020204" pitchFamily="34" charset="0"/>
                        </a:rPr>
                        <a:t>l a  l a n g u e</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endParaRPr lang="en-GB" sz="2800" dirty="0">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endParaRPr lang="en-GB" sz="2800" dirty="0">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1902142"/>
                  </a:ext>
                </a:extLst>
              </a:tr>
              <a:tr h="93091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en-GB" sz="2800" b="1" dirty="0">
                          <a:solidFill>
                            <a:srgbClr val="002060"/>
                          </a:solidFill>
                          <a:latin typeface="Century Gothic" panose="020B0502020202020204" pitchFamily="34" charset="0"/>
                        </a:rPr>
                        <a:t>l a   g a u c h e</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endParaRPr lang="en-GB" sz="2800" dirty="0">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endParaRPr lang="en-GB" sz="2800" dirty="0">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1003426"/>
                  </a:ext>
                </a:extLst>
              </a:tr>
            </a:tbl>
          </a:graphicData>
        </a:graphic>
      </p:graphicFrame>
      <p:sp>
        <p:nvSpPr>
          <p:cNvPr id="15" name="CustomShape 23">
            <a:hlinkClick r:id="" action="ppaction://noaction">
              <a:snd r:embed="rId9" name="4_2.wav"/>
            </a:hlinkClick>
            <a:extLst>
              <a:ext uri="{FF2B5EF4-FFF2-40B4-BE49-F238E27FC236}">
                <a16:creationId xmlns:a16="http://schemas.microsoft.com/office/drawing/2014/main" id="{48049F1C-AFA7-4B4C-8E03-5B844D47231C}"/>
              </a:ext>
            </a:extLst>
          </p:cNvPr>
          <p:cNvSpPr/>
          <p:nvPr/>
        </p:nvSpPr>
        <p:spPr>
          <a:xfrm>
            <a:off x="211978" y="2648109"/>
            <a:ext cx="498726" cy="461665"/>
          </a:xfrm>
          <a:prstGeom prst="actionButtonBlank">
            <a:avLst/>
          </a:prstGeom>
          <a:solidFill>
            <a:srgbClr val="EFF9FB"/>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1" normalizeH="0" baseline="0" noProof="0" dirty="0">
                <a:ln>
                  <a:noFill/>
                </a:ln>
                <a:solidFill>
                  <a:srgbClr val="FF0066"/>
                </a:solidFill>
                <a:effectLst/>
                <a:uLnTx/>
                <a:uFillTx/>
                <a:latin typeface="Century Gothic" panose="020B0502020202020204" pitchFamily="34" charset="0"/>
                <a:ea typeface="+mn-ea"/>
                <a:cs typeface="+mn-cs"/>
              </a:rPr>
              <a:t>1</a:t>
            </a:r>
            <a:endParaRPr kumimoji="0" lang="en-GB" sz="2400" b="0" i="0" u="none" strike="noStrike" kern="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6" name="CustomShape 23">
            <a:hlinkClick r:id="" action="ppaction://noaction">
              <a:snd r:embed="rId10" name="4_3.wav"/>
            </a:hlinkClick>
            <a:extLst>
              <a:ext uri="{FF2B5EF4-FFF2-40B4-BE49-F238E27FC236}">
                <a16:creationId xmlns:a16="http://schemas.microsoft.com/office/drawing/2014/main" id="{D7EC1C62-4BDF-4C12-8B0A-C4FBC2E1E322}"/>
              </a:ext>
            </a:extLst>
          </p:cNvPr>
          <p:cNvSpPr/>
          <p:nvPr/>
        </p:nvSpPr>
        <p:spPr>
          <a:xfrm>
            <a:off x="203052" y="3468495"/>
            <a:ext cx="498726" cy="461665"/>
          </a:xfrm>
          <a:prstGeom prst="actionButtonBlank">
            <a:avLst/>
          </a:prstGeom>
          <a:solidFill>
            <a:srgbClr val="EFF9FB"/>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1" normalizeH="0" baseline="0" noProof="0" dirty="0">
                <a:ln>
                  <a:noFill/>
                </a:ln>
                <a:solidFill>
                  <a:srgbClr val="FF0066"/>
                </a:solidFill>
                <a:effectLst/>
                <a:uLnTx/>
                <a:uFillTx/>
                <a:latin typeface="Century Gothic" panose="020B0502020202020204" pitchFamily="34" charset="0"/>
                <a:ea typeface="+mn-ea"/>
                <a:cs typeface="+mn-cs"/>
              </a:rPr>
              <a:t>2</a:t>
            </a:r>
            <a:endParaRPr kumimoji="0" lang="en-GB" sz="2400" b="0" i="0" u="none" strike="noStrike" kern="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7" name="CustomShape 23">
            <a:hlinkClick r:id="" action="ppaction://noaction">
              <a:snd r:embed="rId11" name="4_4.wav"/>
            </a:hlinkClick>
            <a:extLst>
              <a:ext uri="{FF2B5EF4-FFF2-40B4-BE49-F238E27FC236}">
                <a16:creationId xmlns:a16="http://schemas.microsoft.com/office/drawing/2014/main" id="{DDCFB24A-4E9D-4318-82EA-2D4B5E58508F}"/>
              </a:ext>
            </a:extLst>
          </p:cNvPr>
          <p:cNvSpPr/>
          <p:nvPr/>
        </p:nvSpPr>
        <p:spPr>
          <a:xfrm>
            <a:off x="206020" y="4442412"/>
            <a:ext cx="498726" cy="461665"/>
          </a:xfrm>
          <a:prstGeom prst="actionButtonBlank">
            <a:avLst/>
          </a:prstGeom>
          <a:solidFill>
            <a:srgbClr val="EFF9FB"/>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1" normalizeH="0" baseline="0" noProof="0" dirty="0">
                <a:ln>
                  <a:noFill/>
                </a:ln>
                <a:solidFill>
                  <a:srgbClr val="FF0066"/>
                </a:solidFill>
                <a:effectLst/>
                <a:uLnTx/>
                <a:uFillTx/>
                <a:latin typeface="Century Gothic" panose="020B0502020202020204" pitchFamily="34" charset="0"/>
                <a:ea typeface="+mn-ea"/>
                <a:cs typeface="+mn-cs"/>
              </a:rPr>
              <a:t>3</a:t>
            </a:r>
            <a:endParaRPr kumimoji="0" lang="en-GB" sz="2400" b="0" i="0" u="none" strike="noStrike" kern="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8" name="CustomShape 23">
            <a:hlinkClick r:id="" action="ppaction://noaction">
              <a:snd r:embed="rId12" name="4_5.wav"/>
            </a:hlinkClick>
            <a:extLst>
              <a:ext uri="{FF2B5EF4-FFF2-40B4-BE49-F238E27FC236}">
                <a16:creationId xmlns:a16="http://schemas.microsoft.com/office/drawing/2014/main" id="{857946AA-3F8D-4757-A425-B1D6963067A8}"/>
              </a:ext>
            </a:extLst>
          </p:cNvPr>
          <p:cNvSpPr/>
          <p:nvPr/>
        </p:nvSpPr>
        <p:spPr>
          <a:xfrm>
            <a:off x="186717" y="5336321"/>
            <a:ext cx="498726" cy="461665"/>
          </a:xfrm>
          <a:prstGeom prst="actionButtonBlank">
            <a:avLst/>
          </a:prstGeom>
          <a:solidFill>
            <a:srgbClr val="EFF9FB"/>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1" normalizeH="0" baseline="0" noProof="0" dirty="0">
                <a:ln>
                  <a:noFill/>
                </a:ln>
                <a:solidFill>
                  <a:srgbClr val="FF0066"/>
                </a:solidFill>
                <a:effectLst/>
                <a:uLnTx/>
                <a:uFillTx/>
                <a:latin typeface="Century Gothic" panose="020B0502020202020204" pitchFamily="34" charset="0"/>
                <a:ea typeface="+mn-ea"/>
                <a:cs typeface="+mn-cs"/>
              </a:rPr>
              <a:t>4</a:t>
            </a:r>
            <a:endParaRPr kumimoji="0" lang="en-GB" sz="2400" b="0" i="0" u="none" strike="noStrike" kern="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9" name="CustomShape 23">
            <a:hlinkClick r:id="" action="ppaction://noaction">
              <a:snd r:embed="rId13" name="4_6.wav"/>
            </a:hlinkClick>
            <a:extLst>
              <a:ext uri="{FF2B5EF4-FFF2-40B4-BE49-F238E27FC236}">
                <a16:creationId xmlns:a16="http://schemas.microsoft.com/office/drawing/2014/main" id="{549BB894-C51B-4921-9BBB-2693A4480356}"/>
              </a:ext>
            </a:extLst>
          </p:cNvPr>
          <p:cNvSpPr/>
          <p:nvPr/>
        </p:nvSpPr>
        <p:spPr>
          <a:xfrm>
            <a:off x="6353338" y="2690734"/>
            <a:ext cx="498726" cy="461665"/>
          </a:xfrm>
          <a:prstGeom prst="actionButtonBlank">
            <a:avLst/>
          </a:prstGeom>
          <a:solidFill>
            <a:srgbClr val="EFF9FB"/>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1" normalizeH="0" baseline="0" noProof="0" dirty="0">
                <a:ln>
                  <a:noFill/>
                </a:ln>
                <a:solidFill>
                  <a:srgbClr val="FF0066"/>
                </a:solidFill>
                <a:effectLst/>
                <a:uLnTx/>
                <a:uFillTx/>
                <a:latin typeface="Century Gothic" panose="020B0502020202020204" pitchFamily="34" charset="0"/>
                <a:ea typeface="+mn-ea"/>
                <a:cs typeface="+mn-cs"/>
              </a:rPr>
              <a:t>5</a:t>
            </a:r>
            <a:endParaRPr kumimoji="0" lang="en-GB" sz="2400" b="0" i="0" u="none" strike="noStrike" kern="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0" name="CustomShape 23">
            <a:hlinkClick r:id="" action="ppaction://noaction">
              <a:snd r:embed="rId14" name="4_7.wav"/>
            </a:hlinkClick>
            <a:extLst>
              <a:ext uri="{FF2B5EF4-FFF2-40B4-BE49-F238E27FC236}">
                <a16:creationId xmlns:a16="http://schemas.microsoft.com/office/drawing/2014/main" id="{70AB55BD-FAC0-457E-8FE9-8D5BFD8D929B}"/>
              </a:ext>
            </a:extLst>
          </p:cNvPr>
          <p:cNvSpPr/>
          <p:nvPr/>
        </p:nvSpPr>
        <p:spPr>
          <a:xfrm>
            <a:off x="6353338" y="3583178"/>
            <a:ext cx="498726" cy="461665"/>
          </a:xfrm>
          <a:prstGeom prst="actionButtonBlank">
            <a:avLst/>
          </a:prstGeom>
          <a:solidFill>
            <a:srgbClr val="EFF9FB"/>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1" normalizeH="0" baseline="0" noProof="0" dirty="0">
                <a:ln>
                  <a:noFill/>
                </a:ln>
                <a:solidFill>
                  <a:srgbClr val="FF0066"/>
                </a:solidFill>
                <a:effectLst/>
                <a:uLnTx/>
                <a:uFillTx/>
                <a:latin typeface="Century Gothic" panose="020B0502020202020204" pitchFamily="34" charset="0"/>
                <a:ea typeface="+mn-ea"/>
                <a:cs typeface="+mn-cs"/>
              </a:rPr>
              <a:t>6</a:t>
            </a:r>
            <a:endParaRPr kumimoji="0" lang="en-GB" sz="2400" b="0" i="0" u="none" strike="noStrike" kern="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3" name="CustomShape 23">
            <a:hlinkClick r:id="" action="ppaction://noaction">
              <a:snd r:embed="rId15" name="4_8.wav"/>
            </a:hlinkClick>
            <a:extLst>
              <a:ext uri="{FF2B5EF4-FFF2-40B4-BE49-F238E27FC236}">
                <a16:creationId xmlns:a16="http://schemas.microsoft.com/office/drawing/2014/main" id="{2D4EA39B-BD60-49CF-A2DE-CFB94183D6F0}"/>
              </a:ext>
            </a:extLst>
          </p:cNvPr>
          <p:cNvSpPr/>
          <p:nvPr/>
        </p:nvSpPr>
        <p:spPr>
          <a:xfrm>
            <a:off x="6353338" y="4492690"/>
            <a:ext cx="498726" cy="461665"/>
          </a:xfrm>
          <a:prstGeom prst="actionButtonBlank">
            <a:avLst/>
          </a:prstGeom>
          <a:solidFill>
            <a:srgbClr val="EFF9FB"/>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1" normalizeH="0" baseline="0" noProof="0" dirty="0">
                <a:ln>
                  <a:noFill/>
                </a:ln>
                <a:solidFill>
                  <a:srgbClr val="FF0066"/>
                </a:solidFill>
                <a:effectLst/>
                <a:uLnTx/>
                <a:uFillTx/>
                <a:latin typeface="Century Gothic" panose="020B0502020202020204" pitchFamily="34" charset="0"/>
                <a:ea typeface="+mn-ea"/>
                <a:cs typeface="+mn-cs"/>
              </a:rPr>
              <a:t>7</a:t>
            </a:r>
            <a:endParaRPr kumimoji="0" lang="en-GB" sz="2400" b="0" i="0" u="none" strike="noStrike" kern="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4" name="CustomShape 23">
            <a:hlinkClick r:id="" action="ppaction://noaction">
              <a:snd r:embed="rId16" name="4_9.wav"/>
            </a:hlinkClick>
            <a:extLst>
              <a:ext uri="{FF2B5EF4-FFF2-40B4-BE49-F238E27FC236}">
                <a16:creationId xmlns:a16="http://schemas.microsoft.com/office/drawing/2014/main" id="{08360559-C4AC-4F19-A6DA-DB378F194D8F}"/>
              </a:ext>
            </a:extLst>
          </p:cNvPr>
          <p:cNvSpPr/>
          <p:nvPr/>
        </p:nvSpPr>
        <p:spPr>
          <a:xfrm>
            <a:off x="6353338" y="5387859"/>
            <a:ext cx="498726" cy="461665"/>
          </a:xfrm>
          <a:prstGeom prst="actionButtonBlank">
            <a:avLst/>
          </a:prstGeom>
          <a:solidFill>
            <a:srgbClr val="EFF9FB"/>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1" normalizeH="0" baseline="0" noProof="0" dirty="0">
                <a:ln>
                  <a:noFill/>
                </a:ln>
                <a:solidFill>
                  <a:srgbClr val="FF0066"/>
                </a:solidFill>
                <a:effectLst/>
                <a:uLnTx/>
                <a:uFillTx/>
                <a:latin typeface="Century Gothic" panose="020B0502020202020204" pitchFamily="34" charset="0"/>
                <a:ea typeface="+mn-ea"/>
                <a:cs typeface="+mn-cs"/>
              </a:rPr>
              <a:t>8</a:t>
            </a:r>
            <a:endParaRPr kumimoji="0" lang="en-GB" sz="2400" b="0" i="0" u="none" strike="noStrike" kern="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9" name="TextBox 28">
            <a:extLst>
              <a:ext uri="{FF2B5EF4-FFF2-40B4-BE49-F238E27FC236}">
                <a16:creationId xmlns:a16="http://schemas.microsoft.com/office/drawing/2014/main" id="{F7A257C7-654A-45F7-9639-C9ED980A4128}"/>
              </a:ext>
            </a:extLst>
          </p:cNvPr>
          <p:cNvSpPr txBox="1"/>
          <p:nvPr/>
        </p:nvSpPr>
        <p:spPr>
          <a:xfrm>
            <a:off x="4175330" y="1924289"/>
            <a:ext cx="2178008"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[j/soft g]  [g]</a:t>
            </a:r>
            <a:endParaRPr kumimoji="0" lang="en-GB" sz="2000" b="0" i="0" u="none" strike="noStrike" kern="0" cap="none" spc="0" normalizeH="0" baseline="0" noProof="0" dirty="0">
              <a:ln>
                <a:noFill/>
              </a:ln>
              <a:solidFill>
                <a:srgbClr val="000000"/>
              </a:solidFill>
              <a:effectLst/>
              <a:uLnTx/>
              <a:uFillTx/>
              <a:latin typeface="Arial"/>
            </a:endParaRPr>
          </a:p>
        </p:txBody>
      </p:sp>
      <p:pic>
        <p:nvPicPr>
          <p:cNvPr id="30" name="Picture 29">
            <a:extLst>
              <a:ext uri="{FF2B5EF4-FFF2-40B4-BE49-F238E27FC236}">
                <a16:creationId xmlns:a16="http://schemas.microsoft.com/office/drawing/2014/main" id="{5B5D3FFD-A8AB-4649-8018-73303F583E2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589513" y="2546743"/>
            <a:ext cx="409801" cy="426875"/>
          </a:xfrm>
          <a:prstGeom prst="rect">
            <a:avLst/>
          </a:prstGeom>
        </p:spPr>
      </p:pic>
      <p:pic>
        <p:nvPicPr>
          <p:cNvPr id="31" name="Picture 30">
            <a:extLst>
              <a:ext uri="{FF2B5EF4-FFF2-40B4-BE49-F238E27FC236}">
                <a16:creationId xmlns:a16="http://schemas.microsoft.com/office/drawing/2014/main" id="{ACB470B2-AC8F-4F96-82BA-1118C3E3269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357277" y="5353715"/>
            <a:ext cx="409801" cy="426875"/>
          </a:xfrm>
          <a:prstGeom prst="rect">
            <a:avLst/>
          </a:prstGeom>
        </p:spPr>
      </p:pic>
      <p:pic>
        <p:nvPicPr>
          <p:cNvPr id="32" name="Picture 31">
            <a:extLst>
              <a:ext uri="{FF2B5EF4-FFF2-40B4-BE49-F238E27FC236}">
                <a16:creationId xmlns:a16="http://schemas.microsoft.com/office/drawing/2014/main" id="{F8A0F630-8734-41AC-9DD7-B62EB3AED6A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589513" y="3485889"/>
            <a:ext cx="409801" cy="426875"/>
          </a:xfrm>
          <a:prstGeom prst="rect">
            <a:avLst/>
          </a:prstGeom>
        </p:spPr>
      </p:pic>
      <p:graphicFrame>
        <p:nvGraphicFramePr>
          <p:cNvPr id="34" name="Table 4">
            <a:extLst>
              <a:ext uri="{FF2B5EF4-FFF2-40B4-BE49-F238E27FC236}">
                <a16:creationId xmlns:a16="http://schemas.microsoft.com/office/drawing/2014/main" id="{CA848C68-EBEB-4669-B102-1C64F5E3F7A8}"/>
              </a:ext>
            </a:extLst>
          </p:cNvPr>
          <p:cNvGraphicFramePr>
            <a:graphicFrameLocks noGrp="1"/>
          </p:cNvGraphicFramePr>
          <p:nvPr/>
        </p:nvGraphicFramePr>
        <p:xfrm>
          <a:off x="6990736" y="2392806"/>
          <a:ext cx="5058453" cy="3657056"/>
        </p:xfrm>
        <a:graphic>
          <a:graphicData uri="http://schemas.openxmlformats.org/drawingml/2006/table">
            <a:tbl>
              <a:tblPr firstRow="1" bandRow="1"/>
              <a:tblGrid>
                <a:gridCol w="3570953">
                  <a:extLst>
                    <a:ext uri="{9D8B030D-6E8A-4147-A177-3AD203B41FA5}">
                      <a16:colId xmlns:a16="http://schemas.microsoft.com/office/drawing/2014/main" val="1697490510"/>
                    </a:ext>
                  </a:extLst>
                </a:gridCol>
                <a:gridCol w="731520">
                  <a:extLst>
                    <a:ext uri="{9D8B030D-6E8A-4147-A177-3AD203B41FA5}">
                      <a16:colId xmlns:a16="http://schemas.microsoft.com/office/drawing/2014/main" val="2312480290"/>
                    </a:ext>
                  </a:extLst>
                </a:gridCol>
                <a:gridCol w="755980">
                  <a:extLst>
                    <a:ext uri="{9D8B030D-6E8A-4147-A177-3AD203B41FA5}">
                      <a16:colId xmlns:a16="http://schemas.microsoft.com/office/drawing/2014/main" val="139873084"/>
                    </a:ext>
                  </a:extLst>
                </a:gridCol>
              </a:tblGrid>
              <a:tr h="91426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en-GB" sz="2800" b="1" dirty="0">
                          <a:solidFill>
                            <a:srgbClr val="002060"/>
                          </a:solidFill>
                          <a:latin typeface="Century Gothic" panose="020B0502020202020204" pitchFamily="34" charset="0"/>
                        </a:rPr>
                        <a:t>l e  v </a:t>
                      </a:r>
                      <a:r>
                        <a:rPr lang="en-GB" sz="2800" b="1" dirty="0" err="1">
                          <a:solidFill>
                            <a:srgbClr val="002060"/>
                          </a:solidFill>
                          <a:latin typeface="Century Gothic" panose="020B0502020202020204" pitchFamily="34" charset="0"/>
                        </a:rPr>
                        <a:t>i</a:t>
                      </a:r>
                      <a:r>
                        <a:rPr lang="en-GB" sz="2800" b="1" dirty="0">
                          <a:solidFill>
                            <a:srgbClr val="002060"/>
                          </a:solidFill>
                          <a:latin typeface="Century Gothic" panose="020B0502020202020204" pitchFamily="34" charset="0"/>
                        </a:rPr>
                        <a:t> l </a:t>
                      </a:r>
                      <a:r>
                        <a:rPr lang="en-GB" sz="2800" b="1" dirty="0" err="1">
                          <a:solidFill>
                            <a:srgbClr val="002060"/>
                          </a:solidFill>
                          <a:latin typeface="Century Gothic" panose="020B0502020202020204" pitchFamily="34" charset="0"/>
                        </a:rPr>
                        <a:t>l</a:t>
                      </a:r>
                      <a:r>
                        <a:rPr lang="en-GB" sz="2800" b="1" dirty="0">
                          <a:solidFill>
                            <a:srgbClr val="002060"/>
                          </a:solidFill>
                          <a:latin typeface="Century Gothic" panose="020B0502020202020204" pitchFamily="34" charset="0"/>
                        </a:rPr>
                        <a:t> a g e</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endParaRPr lang="en-GB" sz="2800" dirty="0">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endParaRPr lang="en-GB" sz="2800" dirty="0">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3754542"/>
                  </a:ext>
                </a:extLst>
              </a:tr>
              <a:tr h="91426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en-GB" sz="2800" b="1" dirty="0">
                          <a:solidFill>
                            <a:srgbClr val="002060"/>
                          </a:solidFill>
                          <a:latin typeface="Century Gothic" panose="020B0502020202020204" pitchFamily="34" charset="0"/>
                        </a:rPr>
                        <a:t>g r a n d</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endParaRPr lang="en-GB" sz="2800" dirty="0">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endParaRPr lang="en-GB" sz="2800" dirty="0">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2467240"/>
                  </a:ext>
                </a:extLst>
              </a:tr>
              <a:tr h="91426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en-GB" sz="2800" b="1" dirty="0">
                          <a:solidFill>
                            <a:srgbClr val="002060"/>
                          </a:solidFill>
                          <a:latin typeface="Century Gothic" panose="020B0502020202020204" pitchFamily="34" charset="0"/>
                        </a:rPr>
                        <a:t>m a n g e r</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endParaRPr lang="en-GB" sz="2800" dirty="0">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endParaRPr lang="en-GB" sz="2800" dirty="0">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1902142"/>
                  </a:ext>
                </a:extLst>
              </a:tr>
              <a:tr h="91426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en-GB" sz="2800" b="1" dirty="0">
                          <a:solidFill>
                            <a:srgbClr val="002060"/>
                          </a:solidFill>
                          <a:latin typeface="Century Gothic" panose="020B0502020202020204" pitchFamily="34" charset="0"/>
                        </a:rPr>
                        <a:t> j a u n e</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endParaRPr lang="en-GB" sz="2800" dirty="0">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endParaRPr lang="en-GB" sz="2800" dirty="0">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1003426"/>
                  </a:ext>
                </a:extLst>
              </a:tr>
            </a:tbl>
          </a:graphicData>
        </a:graphic>
      </p:graphicFrame>
      <p:pic>
        <p:nvPicPr>
          <p:cNvPr id="41" name="Picture 40">
            <a:extLst>
              <a:ext uri="{FF2B5EF4-FFF2-40B4-BE49-F238E27FC236}">
                <a16:creationId xmlns:a16="http://schemas.microsoft.com/office/drawing/2014/main" id="{5B56233B-4A68-4690-9677-5EAEAAF83CB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770923" y="4498354"/>
            <a:ext cx="409801" cy="426875"/>
          </a:xfrm>
          <a:prstGeom prst="rect">
            <a:avLst/>
          </a:prstGeom>
        </p:spPr>
      </p:pic>
      <p:pic>
        <p:nvPicPr>
          <p:cNvPr id="42" name="Picture 41">
            <a:extLst>
              <a:ext uri="{FF2B5EF4-FFF2-40B4-BE49-F238E27FC236}">
                <a16:creationId xmlns:a16="http://schemas.microsoft.com/office/drawing/2014/main" id="{2BDCDF49-7E6A-45C5-BDBA-49B4446D1F9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770923" y="2720873"/>
            <a:ext cx="409801" cy="426875"/>
          </a:xfrm>
          <a:prstGeom prst="rect">
            <a:avLst/>
          </a:prstGeom>
        </p:spPr>
      </p:pic>
      <p:pic>
        <p:nvPicPr>
          <p:cNvPr id="43" name="Picture 42">
            <a:extLst>
              <a:ext uri="{FF2B5EF4-FFF2-40B4-BE49-F238E27FC236}">
                <a16:creationId xmlns:a16="http://schemas.microsoft.com/office/drawing/2014/main" id="{C3261564-2FFE-4219-9A59-ABAF55F80B7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501630" y="3509456"/>
            <a:ext cx="409801" cy="426875"/>
          </a:xfrm>
          <a:prstGeom prst="rect">
            <a:avLst/>
          </a:prstGeom>
        </p:spPr>
      </p:pic>
      <p:pic>
        <p:nvPicPr>
          <p:cNvPr id="60" name="Picture 59">
            <a:extLst>
              <a:ext uri="{FF2B5EF4-FFF2-40B4-BE49-F238E27FC236}">
                <a16:creationId xmlns:a16="http://schemas.microsoft.com/office/drawing/2014/main" id="{F51E2DD9-1884-4945-B0F7-117314CCB95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742660" y="5399780"/>
            <a:ext cx="409801" cy="426875"/>
          </a:xfrm>
          <a:prstGeom prst="rect">
            <a:avLst/>
          </a:prstGeom>
        </p:spPr>
      </p:pic>
      <p:pic>
        <p:nvPicPr>
          <p:cNvPr id="63" name="Picture 62">
            <a:extLst>
              <a:ext uri="{FF2B5EF4-FFF2-40B4-BE49-F238E27FC236}">
                <a16:creationId xmlns:a16="http://schemas.microsoft.com/office/drawing/2014/main" id="{9C28BBBC-3954-4230-816C-54A3CF7A3D8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374388" y="4400253"/>
            <a:ext cx="409801" cy="426875"/>
          </a:xfrm>
          <a:prstGeom prst="rect">
            <a:avLst/>
          </a:prstGeom>
        </p:spPr>
      </p:pic>
      <p:sp>
        <p:nvSpPr>
          <p:cNvPr id="68" name="Rectangle: Rounded Corners 67">
            <a:extLst>
              <a:ext uri="{FF2B5EF4-FFF2-40B4-BE49-F238E27FC236}">
                <a16:creationId xmlns:a16="http://schemas.microsoft.com/office/drawing/2014/main" id="{8AC42516-29D4-478F-8BA1-4D3F18C42336}"/>
              </a:ext>
            </a:extLst>
          </p:cNvPr>
          <p:cNvSpPr/>
          <p:nvPr/>
        </p:nvSpPr>
        <p:spPr>
          <a:xfrm>
            <a:off x="2347824" y="3523536"/>
            <a:ext cx="376244" cy="495300"/>
          </a:xfrm>
          <a:prstGeom prst="roundRect">
            <a:avLst/>
          </a:prstGeom>
          <a:solidFill>
            <a:srgbClr val="FF0066"/>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Arial"/>
                <a:ea typeface="+mn-ea"/>
                <a:cs typeface="+mn-cs"/>
              </a:rPr>
              <a:t>_</a:t>
            </a:r>
          </a:p>
        </p:txBody>
      </p:sp>
      <p:sp>
        <p:nvSpPr>
          <p:cNvPr id="80" name="Speech Bubble: Rectangle with Corners Rounded 79">
            <a:extLst>
              <a:ext uri="{FF2B5EF4-FFF2-40B4-BE49-F238E27FC236}">
                <a16:creationId xmlns:a16="http://schemas.microsoft.com/office/drawing/2014/main" id="{E67AD697-DD0C-4BE8-AA42-E07E04C240BC}"/>
              </a:ext>
            </a:extLst>
          </p:cNvPr>
          <p:cNvSpPr/>
          <p:nvPr/>
        </p:nvSpPr>
        <p:spPr>
          <a:xfrm>
            <a:off x="134537" y="1104244"/>
            <a:ext cx="3812436" cy="1044231"/>
          </a:xfrm>
          <a:prstGeom prst="wedgeRoundRectCallout">
            <a:avLst>
              <a:gd name="adj1" fmla="val 53233"/>
              <a:gd name="adj2" fmla="val 34869"/>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000" b="0" i="0" u="none" strike="noStrike" kern="1200" cap="none" spc="0" normalizeH="0" baseline="0" noProof="0" dirty="0">
                <a:ln>
                  <a:noFill/>
                </a:ln>
                <a:solidFill>
                  <a:srgbClr val="002060"/>
                </a:solidFill>
                <a:effectLst/>
                <a:uLnTx/>
                <a:uFillTx/>
                <a:latin typeface="Century Gothic" panose="020F0302020204030204"/>
              </a:rPr>
              <a:t>[</a:t>
            </a:r>
            <a:r>
              <a:rPr kumimoji="0" lang="en-GB" sz="2000" b="1" i="0" u="none" strike="noStrike" kern="1200" cap="none" spc="0" normalizeH="0" baseline="0" noProof="0" dirty="0">
                <a:ln>
                  <a:noFill/>
                </a:ln>
                <a:solidFill>
                  <a:srgbClr val="002060"/>
                </a:solidFill>
                <a:effectLst/>
                <a:uLnTx/>
                <a:uFillTx/>
                <a:latin typeface="Century Gothic" panose="020F0302020204030204"/>
              </a:rPr>
              <a:t>j</a:t>
            </a:r>
            <a:r>
              <a:rPr kumimoji="0" lang="en-GB" sz="2000" b="0" i="0" u="none" strike="noStrike" kern="1200" cap="none" spc="0" normalizeH="0" baseline="0" noProof="0" dirty="0">
                <a:ln>
                  <a:noFill/>
                </a:ln>
                <a:solidFill>
                  <a:srgbClr val="002060"/>
                </a:solidFill>
                <a:effectLst/>
                <a:uLnTx/>
                <a:uFillTx/>
                <a:latin typeface="Century Gothic" panose="020F0302020204030204"/>
              </a:rPr>
              <a:t>] and soft [</a:t>
            </a:r>
            <a:r>
              <a:rPr kumimoji="0" lang="en-GB" sz="2000" b="1" i="0" u="none" strike="noStrike" kern="1200" cap="none" spc="0" normalizeH="0" baseline="0" noProof="0" dirty="0">
                <a:ln>
                  <a:noFill/>
                </a:ln>
                <a:solidFill>
                  <a:srgbClr val="002060"/>
                </a:solidFill>
                <a:effectLst/>
                <a:uLnTx/>
                <a:uFillTx/>
                <a:latin typeface="Century Gothic" panose="020F0302020204030204"/>
              </a:rPr>
              <a:t>g</a:t>
            </a:r>
            <a:r>
              <a:rPr kumimoji="0" lang="en-GB" sz="2000" b="0" i="0" u="none" strike="noStrike" kern="1200" cap="none" spc="0" normalizeH="0" baseline="0" noProof="0" dirty="0">
                <a:ln>
                  <a:noFill/>
                </a:ln>
                <a:solidFill>
                  <a:srgbClr val="002060"/>
                </a:solidFill>
                <a:effectLst/>
                <a:uLnTx/>
                <a:uFillTx/>
                <a:latin typeface="Century Gothic" panose="020F0302020204030204"/>
              </a:rPr>
              <a:t>] sound the same. Can you remember how these words are spelt?</a:t>
            </a:r>
          </a:p>
        </p:txBody>
      </p:sp>
      <p:sp>
        <p:nvSpPr>
          <p:cNvPr id="45" name="TextBox 44">
            <a:extLst>
              <a:ext uri="{FF2B5EF4-FFF2-40B4-BE49-F238E27FC236}">
                <a16:creationId xmlns:a16="http://schemas.microsoft.com/office/drawing/2014/main" id="{042B0C6F-E0C6-499F-883D-181FB240881D}"/>
              </a:ext>
            </a:extLst>
          </p:cNvPr>
          <p:cNvSpPr txBox="1"/>
          <p:nvPr/>
        </p:nvSpPr>
        <p:spPr>
          <a:xfrm>
            <a:off x="10479345" y="1973210"/>
            <a:ext cx="2178008"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[j/soft g]  [g]</a:t>
            </a:r>
            <a:endParaRPr kumimoji="0" lang="en-GB" sz="2000" b="0" i="0" u="none" strike="noStrike" kern="0" cap="none" spc="0" normalizeH="0" baseline="0" noProof="0" dirty="0">
              <a:ln>
                <a:noFill/>
              </a:ln>
              <a:solidFill>
                <a:srgbClr val="000000"/>
              </a:solidFill>
              <a:effectLst/>
              <a:uLnTx/>
              <a:uFillTx/>
              <a:latin typeface="Arial"/>
            </a:endParaRPr>
          </a:p>
        </p:txBody>
      </p:sp>
      <p:sp>
        <p:nvSpPr>
          <p:cNvPr id="46" name="Rectangle: Rounded Corners 45">
            <a:extLst>
              <a:ext uri="{FF2B5EF4-FFF2-40B4-BE49-F238E27FC236}">
                <a16:creationId xmlns:a16="http://schemas.microsoft.com/office/drawing/2014/main" id="{6BA0AD5C-56FB-4209-9A15-EBA8EF4A73D7}"/>
              </a:ext>
            </a:extLst>
          </p:cNvPr>
          <p:cNvSpPr/>
          <p:nvPr/>
        </p:nvSpPr>
        <p:spPr>
          <a:xfrm>
            <a:off x="2299196" y="2564340"/>
            <a:ext cx="376244" cy="495300"/>
          </a:xfrm>
          <a:prstGeom prst="roundRect">
            <a:avLst/>
          </a:prstGeom>
          <a:solidFill>
            <a:srgbClr val="FF0066"/>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Arial"/>
                <a:ea typeface="+mn-ea"/>
                <a:cs typeface="+mn-cs"/>
              </a:rPr>
              <a:t>_</a:t>
            </a:r>
          </a:p>
        </p:txBody>
      </p:sp>
      <p:sp>
        <p:nvSpPr>
          <p:cNvPr id="47" name="Rectangle: Rounded Corners 46">
            <a:extLst>
              <a:ext uri="{FF2B5EF4-FFF2-40B4-BE49-F238E27FC236}">
                <a16:creationId xmlns:a16="http://schemas.microsoft.com/office/drawing/2014/main" id="{7552F33C-C208-458B-A5BD-831F4CCC768F}"/>
              </a:ext>
            </a:extLst>
          </p:cNvPr>
          <p:cNvSpPr/>
          <p:nvPr/>
        </p:nvSpPr>
        <p:spPr>
          <a:xfrm>
            <a:off x="2290430" y="4429929"/>
            <a:ext cx="376244" cy="495300"/>
          </a:xfrm>
          <a:prstGeom prst="roundRect">
            <a:avLst/>
          </a:prstGeom>
          <a:solidFill>
            <a:srgbClr val="FF0066"/>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Arial"/>
                <a:ea typeface="+mn-ea"/>
                <a:cs typeface="+mn-cs"/>
              </a:rPr>
              <a:t>_</a:t>
            </a:r>
          </a:p>
        </p:txBody>
      </p:sp>
      <p:sp>
        <p:nvSpPr>
          <p:cNvPr id="48" name="Rectangle: Rounded Corners 47">
            <a:extLst>
              <a:ext uri="{FF2B5EF4-FFF2-40B4-BE49-F238E27FC236}">
                <a16:creationId xmlns:a16="http://schemas.microsoft.com/office/drawing/2014/main" id="{F3747E3A-7A10-4ADF-BE63-F6C172876833}"/>
              </a:ext>
            </a:extLst>
          </p:cNvPr>
          <p:cNvSpPr/>
          <p:nvPr/>
        </p:nvSpPr>
        <p:spPr>
          <a:xfrm>
            <a:off x="1559205" y="5379788"/>
            <a:ext cx="376244" cy="495300"/>
          </a:xfrm>
          <a:prstGeom prst="roundRect">
            <a:avLst/>
          </a:prstGeom>
          <a:solidFill>
            <a:srgbClr val="FF0066"/>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Arial"/>
                <a:ea typeface="+mn-ea"/>
                <a:cs typeface="+mn-cs"/>
              </a:rPr>
              <a:t>_</a:t>
            </a:r>
          </a:p>
        </p:txBody>
      </p:sp>
      <p:sp>
        <p:nvSpPr>
          <p:cNvPr id="49" name="Rectangle: Rounded Corners 48">
            <a:extLst>
              <a:ext uri="{FF2B5EF4-FFF2-40B4-BE49-F238E27FC236}">
                <a16:creationId xmlns:a16="http://schemas.microsoft.com/office/drawing/2014/main" id="{D1DF7B35-DF09-4575-8017-F4AC151EEF6E}"/>
              </a:ext>
            </a:extLst>
          </p:cNvPr>
          <p:cNvSpPr/>
          <p:nvPr/>
        </p:nvSpPr>
        <p:spPr>
          <a:xfrm>
            <a:off x="8805580" y="2614474"/>
            <a:ext cx="376244" cy="495300"/>
          </a:xfrm>
          <a:prstGeom prst="roundRect">
            <a:avLst/>
          </a:prstGeom>
          <a:solidFill>
            <a:srgbClr val="FF0066"/>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Arial"/>
                <a:ea typeface="+mn-ea"/>
                <a:cs typeface="+mn-cs"/>
              </a:rPr>
              <a:t>_</a:t>
            </a:r>
          </a:p>
        </p:txBody>
      </p:sp>
      <p:sp>
        <p:nvSpPr>
          <p:cNvPr id="50" name="Rectangle: Rounded Corners 49">
            <a:extLst>
              <a:ext uri="{FF2B5EF4-FFF2-40B4-BE49-F238E27FC236}">
                <a16:creationId xmlns:a16="http://schemas.microsoft.com/office/drawing/2014/main" id="{01B9E7C6-9E4F-4CA0-AACA-72831646A82C}"/>
              </a:ext>
            </a:extLst>
          </p:cNvPr>
          <p:cNvSpPr/>
          <p:nvPr/>
        </p:nvSpPr>
        <p:spPr>
          <a:xfrm>
            <a:off x="7044137" y="3566360"/>
            <a:ext cx="376244" cy="495300"/>
          </a:xfrm>
          <a:prstGeom prst="roundRect">
            <a:avLst/>
          </a:prstGeom>
          <a:solidFill>
            <a:srgbClr val="FF0066"/>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Arial"/>
                <a:ea typeface="+mn-ea"/>
                <a:cs typeface="+mn-cs"/>
              </a:rPr>
              <a:t>_</a:t>
            </a:r>
          </a:p>
        </p:txBody>
      </p:sp>
      <p:sp>
        <p:nvSpPr>
          <p:cNvPr id="51" name="Rectangle: Rounded Corners 50">
            <a:extLst>
              <a:ext uri="{FF2B5EF4-FFF2-40B4-BE49-F238E27FC236}">
                <a16:creationId xmlns:a16="http://schemas.microsoft.com/office/drawing/2014/main" id="{62AB8909-4D59-400C-9D97-998B9D3A7EB0}"/>
              </a:ext>
            </a:extLst>
          </p:cNvPr>
          <p:cNvSpPr/>
          <p:nvPr/>
        </p:nvSpPr>
        <p:spPr>
          <a:xfrm>
            <a:off x="8110349" y="4492690"/>
            <a:ext cx="376244" cy="495300"/>
          </a:xfrm>
          <a:prstGeom prst="roundRect">
            <a:avLst/>
          </a:prstGeom>
          <a:solidFill>
            <a:srgbClr val="FF0066"/>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Arial"/>
                <a:ea typeface="+mn-ea"/>
                <a:cs typeface="+mn-cs"/>
              </a:rPr>
              <a:t>_</a:t>
            </a:r>
          </a:p>
        </p:txBody>
      </p:sp>
      <p:sp>
        <p:nvSpPr>
          <p:cNvPr id="52" name="Rectangle: Rounded Corners 51">
            <a:extLst>
              <a:ext uri="{FF2B5EF4-FFF2-40B4-BE49-F238E27FC236}">
                <a16:creationId xmlns:a16="http://schemas.microsoft.com/office/drawing/2014/main" id="{5226C901-1F7F-493D-A12F-A2DBBACFCABA}"/>
              </a:ext>
            </a:extLst>
          </p:cNvPr>
          <p:cNvSpPr/>
          <p:nvPr/>
        </p:nvSpPr>
        <p:spPr>
          <a:xfrm>
            <a:off x="7036442" y="5399780"/>
            <a:ext cx="376244" cy="495300"/>
          </a:xfrm>
          <a:prstGeom prst="roundRect">
            <a:avLst/>
          </a:prstGeom>
          <a:solidFill>
            <a:srgbClr val="FF0066"/>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Arial"/>
                <a:ea typeface="+mn-ea"/>
                <a:cs typeface="+mn-cs"/>
              </a:rPr>
              <a:t>_</a:t>
            </a:r>
          </a:p>
        </p:txBody>
      </p:sp>
    </p:spTree>
    <p:extLst>
      <p:ext uri="{BB962C8B-B14F-4D97-AF65-F5344CB8AC3E}">
        <p14:creationId xmlns:p14="http://schemas.microsoft.com/office/powerpoint/2010/main" val="210964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0" presetClass="exit" presetSubtype="0" fill="hold" grpId="0" nodeType="withEffect">
                                  <p:stCondLst>
                                    <p:cond delay="0"/>
                                  </p:stCondLst>
                                  <p:childTnLst>
                                    <p:animEffect transition="out" filter="fade">
                                      <p:cBhvr>
                                        <p:cTn id="12" dur="500"/>
                                        <p:tgtEl>
                                          <p:spTgt spid="46"/>
                                        </p:tgtEl>
                                      </p:cBhvr>
                                    </p:animEffect>
                                    <p:set>
                                      <p:cBhvr>
                                        <p:cTn id="13" dur="1" fill="hold">
                                          <p:stCondLst>
                                            <p:cond delay="499"/>
                                          </p:stCondLst>
                                        </p:cTn>
                                        <p:tgtEl>
                                          <p:spTgt spid="4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68"/>
                                        </p:tgtEl>
                                      </p:cBhvr>
                                    </p:animEffect>
                                    <p:set>
                                      <p:cBhvr>
                                        <p:cTn id="18" dur="1" fill="hold">
                                          <p:stCondLst>
                                            <p:cond delay="499"/>
                                          </p:stCondLst>
                                        </p:cTn>
                                        <p:tgtEl>
                                          <p:spTgt spid="6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47"/>
                                        </p:tgtEl>
                                      </p:cBhvr>
                                    </p:animEffect>
                                    <p:set>
                                      <p:cBhvr>
                                        <p:cTn id="25" dur="1" fill="hold">
                                          <p:stCondLst>
                                            <p:cond delay="499"/>
                                          </p:stCondLst>
                                        </p:cTn>
                                        <p:tgtEl>
                                          <p:spTgt spid="47"/>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6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48"/>
                                        </p:tgtEl>
                                      </p:cBhvr>
                                    </p:animEffect>
                                    <p:set>
                                      <p:cBhvr>
                                        <p:cTn id="32" dur="1" fill="hold">
                                          <p:stCondLst>
                                            <p:cond delay="499"/>
                                          </p:stCondLst>
                                        </p:cTn>
                                        <p:tgtEl>
                                          <p:spTgt spid="48"/>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49"/>
                                        </p:tgtEl>
                                      </p:cBhvr>
                                    </p:animEffect>
                                    <p:set>
                                      <p:cBhvr>
                                        <p:cTn id="39" dur="1" fill="hold">
                                          <p:stCondLst>
                                            <p:cond delay="499"/>
                                          </p:stCondLst>
                                        </p:cTn>
                                        <p:tgtEl>
                                          <p:spTgt spid="49"/>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50"/>
                                        </p:tgtEl>
                                      </p:cBhvr>
                                    </p:animEffect>
                                    <p:set>
                                      <p:cBhvr>
                                        <p:cTn id="46" dur="1" fill="hold">
                                          <p:stCondLst>
                                            <p:cond delay="499"/>
                                          </p:stCondLst>
                                        </p:cTn>
                                        <p:tgtEl>
                                          <p:spTgt spid="50"/>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51"/>
                                        </p:tgtEl>
                                      </p:cBhvr>
                                    </p:animEffect>
                                    <p:set>
                                      <p:cBhvr>
                                        <p:cTn id="53" dur="1" fill="hold">
                                          <p:stCondLst>
                                            <p:cond delay="499"/>
                                          </p:stCondLst>
                                        </p:cTn>
                                        <p:tgtEl>
                                          <p:spTgt spid="51"/>
                                        </p:tgtEl>
                                        <p:attrNameLst>
                                          <p:attrName>style.visibility</p:attrName>
                                        </p:attrNameLst>
                                      </p:cBhvr>
                                      <p:to>
                                        <p:strVal val="hidden"/>
                                      </p:to>
                                    </p:set>
                                  </p:childTnLst>
                                </p:cTn>
                              </p:par>
                              <p:par>
                                <p:cTn id="54" presetID="1" presetClass="entr" presetSubtype="0" fill="hold" nodeType="withEffect">
                                  <p:stCondLst>
                                    <p:cond delay="0"/>
                                  </p:stCondLst>
                                  <p:childTnLst>
                                    <p:set>
                                      <p:cBhvr>
                                        <p:cTn id="55" dur="1" fill="hold">
                                          <p:stCondLst>
                                            <p:cond delay="0"/>
                                          </p:stCondLst>
                                        </p:cTn>
                                        <p:tgtEl>
                                          <p:spTgt spid="4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500"/>
                                        <p:tgtEl>
                                          <p:spTgt spid="52"/>
                                        </p:tgtEl>
                                      </p:cBhvr>
                                    </p:animEffect>
                                    <p:set>
                                      <p:cBhvr>
                                        <p:cTn id="60" dur="1" fill="hold">
                                          <p:stCondLst>
                                            <p:cond delay="499"/>
                                          </p:stCondLst>
                                        </p:cTn>
                                        <p:tgtEl>
                                          <p:spTgt spid="52"/>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80" grpId="0" animBg="1"/>
      <p:bldP spid="46" grpId="0" animBg="1"/>
      <p:bldP spid="47" grpId="0" animBg="1"/>
      <p:bldP spid="48" grpId="0" animBg="1"/>
      <p:bldP spid="49" grpId="0" animBg="1"/>
      <p:bldP spid="50" grpId="0" animBg="1"/>
      <p:bldP spid="51" grpId="0" animBg="1"/>
      <p:bldP spid="5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Google Shape;170;p8"/>
          <p:cNvPicPr/>
          <p:nvPr/>
        </p:nvPicPr>
        <p:blipFill>
          <a:blip r:embed="rId3"/>
          <a:stretch/>
        </p:blipFill>
        <p:spPr>
          <a:xfrm>
            <a:off x="10721400" y="111744"/>
            <a:ext cx="1329840" cy="1331640"/>
          </a:xfrm>
          <a:prstGeom prst="rect">
            <a:avLst/>
          </a:prstGeom>
          <a:ln>
            <a:noFill/>
          </a:ln>
        </p:spPr>
      </p:pic>
      <p:sp>
        <p:nvSpPr>
          <p:cNvPr id="2" name="Title 1">
            <a:extLst>
              <a:ext uri="{FF2B5EF4-FFF2-40B4-BE49-F238E27FC236}">
                <a16:creationId xmlns:a16="http://schemas.microsoft.com/office/drawing/2014/main" id="{695DE2CF-C479-4832-BEE8-6FF1D832AF36}"/>
              </a:ext>
            </a:extLst>
          </p:cNvPr>
          <p:cNvSpPr>
            <a:spLocks noGrp="1"/>
          </p:cNvSpPr>
          <p:nvPr>
            <p:ph type="title"/>
          </p:nvPr>
        </p:nvSpPr>
        <p:spPr>
          <a:xfrm>
            <a:off x="149365" y="69569"/>
            <a:ext cx="10449362" cy="523220"/>
          </a:xfrm>
        </p:spPr>
        <p:txBody>
          <a:bodyPr anchor="t"/>
          <a:lstStyle/>
          <a:p>
            <a:r>
              <a:rPr lang="en-GB" sz="3600" b="1" spc="-1" dirty="0" err="1">
                <a:solidFill>
                  <a:srgbClr val="1E4E79"/>
                </a:solidFill>
                <a:latin typeface="Century Gothic" panose="020B0502020202020204" pitchFamily="34" charset="0"/>
              </a:rPr>
              <a:t>Avoir</a:t>
            </a:r>
            <a:r>
              <a:rPr lang="en-GB" sz="3600" b="1" spc="-1" dirty="0">
                <a:solidFill>
                  <a:srgbClr val="1E4E79"/>
                </a:solidFill>
                <a:latin typeface="Century Gothic" panose="020B0502020202020204" pitchFamily="34" charset="0"/>
              </a:rPr>
              <a:t> not </a:t>
            </a:r>
            <a:r>
              <a:rPr lang="en-GB" sz="3600" b="1" spc="-1" dirty="0" err="1">
                <a:solidFill>
                  <a:srgbClr val="1E4E79"/>
                </a:solidFill>
                <a:latin typeface="Century Gothic" panose="020B0502020202020204" pitchFamily="34" charset="0"/>
              </a:rPr>
              <a:t>être</a:t>
            </a:r>
            <a:r>
              <a:rPr lang="en-GB" sz="3600" b="1" spc="-1" dirty="0">
                <a:solidFill>
                  <a:srgbClr val="1E4E79"/>
                </a:solidFill>
                <a:latin typeface="Century Gothic" panose="020B0502020202020204" pitchFamily="34" charset="0"/>
              </a:rPr>
              <a:t> </a:t>
            </a:r>
            <a:endParaRPr lang="en-GB" sz="3600" dirty="0"/>
          </a:p>
        </p:txBody>
      </p:sp>
      <p:sp>
        <p:nvSpPr>
          <p:cNvPr id="43" name="Rectangle 42">
            <a:extLst>
              <a:ext uri="{FF2B5EF4-FFF2-40B4-BE49-F238E27FC236}">
                <a16:creationId xmlns:a16="http://schemas.microsoft.com/office/drawing/2014/main" id="{4143ABAD-B43C-45A4-8275-5E66FBB7CD67}"/>
              </a:ext>
            </a:extLst>
          </p:cNvPr>
          <p:cNvSpPr/>
          <p:nvPr/>
        </p:nvSpPr>
        <p:spPr>
          <a:xfrm>
            <a:off x="149365" y="656711"/>
            <a:ext cx="1044936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1" normalizeH="0" baseline="0" noProof="0" dirty="0">
                <a:ln>
                  <a:noFill/>
                </a:ln>
                <a:solidFill>
                  <a:srgbClr val="002060"/>
                </a:solidFill>
                <a:effectLst/>
                <a:uLnTx/>
                <a:uFillTx/>
                <a:latin typeface="Century Gothic" panose="020B0502020202020204" pitchFamily="34" charset="0"/>
              </a:rPr>
              <a:t>You know that </a:t>
            </a: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rPr>
              <a:t>avoir</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rPr>
              <a:t> </a:t>
            </a:r>
            <a:r>
              <a:rPr kumimoji="0" lang="en-GB" sz="2400" b="0" i="0" u="none" strike="noStrike" kern="1200" cap="none" spc="-1" normalizeH="0" baseline="0" noProof="0" dirty="0">
                <a:ln>
                  <a:noFill/>
                </a:ln>
                <a:solidFill>
                  <a:srgbClr val="002060"/>
                </a:solidFill>
                <a:effectLst/>
                <a:uLnTx/>
                <a:uFillTx/>
                <a:latin typeface="Century Gothic" panose="020B0502020202020204" pitchFamily="34" charset="0"/>
              </a:rPr>
              <a:t>means ‘to have, having’:</a:t>
            </a:r>
            <a:endParaRPr kumimoji="0" lang="en-GB" sz="16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pic>
        <p:nvPicPr>
          <p:cNvPr id="92" name="Google Shape;183;p8">
            <a:extLst>
              <a:ext uri="{FF2B5EF4-FFF2-40B4-BE49-F238E27FC236}">
                <a16:creationId xmlns:a16="http://schemas.microsoft.com/office/drawing/2014/main" id="{7D591CE0-294E-4A90-81DC-38CBE3377757}"/>
              </a:ext>
            </a:extLst>
          </p:cNvPr>
          <p:cNvPicPr preferRelativeResize="0"/>
          <p:nvPr/>
        </p:nvPicPr>
        <p:blipFill rotWithShape="1">
          <a:blip r:embed="rId4">
            <a:alphaModFix/>
          </a:blip>
          <a:srcRect/>
          <a:stretch/>
        </p:blipFill>
        <p:spPr>
          <a:xfrm>
            <a:off x="3105803" y="1326372"/>
            <a:ext cx="369037" cy="416098"/>
          </a:xfrm>
          <a:prstGeom prst="rect">
            <a:avLst/>
          </a:prstGeom>
          <a:noFill/>
          <a:ln>
            <a:noFill/>
          </a:ln>
        </p:spPr>
      </p:pic>
      <p:sp>
        <p:nvSpPr>
          <p:cNvPr id="93" name="TextBox 92">
            <a:extLst>
              <a:ext uri="{FF2B5EF4-FFF2-40B4-BE49-F238E27FC236}">
                <a16:creationId xmlns:a16="http://schemas.microsoft.com/office/drawing/2014/main" id="{85F0BB52-E948-47BD-A3B3-CB5225A59247}"/>
              </a:ext>
            </a:extLst>
          </p:cNvPr>
          <p:cNvSpPr txBox="1"/>
          <p:nvPr/>
        </p:nvSpPr>
        <p:spPr>
          <a:xfrm>
            <a:off x="444993" y="1326372"/>
            <a:ext cx="2107780"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000" dirty="0" err="1">
                <a:solidFill>
                  <a:srgbClr val="002060"/>
                </a:solidFill>
                <a:latin typeface="Century Gothic" panose="020B0502020202020204" pitchFamily="34" charset="0"/>
              </a:rPr>
              <a:t>J’</a:t>
            </a:r>
            <a:r>
              <a:rPr lang="en-GB" sz="2000" b="1" dirty="0" err="1">
                <a:solidFill>
                  <a:srgbClr val="002060"/>
                </a:solidFill>
                <a:latin typeface="Century Gothic" panose="020B0502020202020204" pitchFamily="34" charset="0"/>
              </a:rPr>
              <a:t>ai</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un </a:t>
            </a:r>
            <a:r>
              <a:rPr lang="en-GB" sz="2000" dirty="0" err="1">
                <a:solidFill>
                  <a:srgbClr val="002060"/>
                </a:solidFill>
                <a:latin typeface="Century Gothic" panose="020B0502020202020204" pitchFamily="34" charset="0"/>
              </a:rPr>
              <a:t>chien</a:t>
            </a:r>
            <a:r>
              <a:rPr lang="en-GB" sz="2000" dirty="0">
                <a:solidFill>
                  <a:srgbClr val="002060"/>
                </a:solidFill>
                <a:latin typeface="Century Gothic" panose="020B0502020202020204" pitchFamily="34" charset="0"/>
              </a:rPr>
              <a:t>.</a:t>
            </a:r>
            <a:endParaRPr kumimoji="0" lang="en-GB" sz="20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94" name="TextBox 93">
            <a:extLst>
              <a:ext uri="{FF2B5EF4-FFF2-40B4-BE49-F238E27FC236}">
                <a16:creationId xmlns:a16="http://schemas.microsoft.com/office/drawing/2014/main" id="{1BE15A16-69F6-41F8-A7F8-25419188FB80}"/>
              </a:ext>
            </a:extLst>
          </p:cNvPr>
          <p:cNvSpPr txBox="1"/>
          <p:nvPr/>
        </p:nvSpPr>
        <p:spPr>
          <a:xfrm>
            <a:off x="3252807" y="1310384"/>
            <a:ext cx="249317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I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rPr>
              <a:t>have</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 a dog.</a:t>
            </a:r>
          </a:p>
        </p:txBody>
      </p:sp>
      <p:sp>
        <p:nvSpPr>
          <p:cNvPr id="38" name="TextBox 37">
            <a:extLst>
              <a:ext uri="{FF2B5EF4-FFF2-40B4-BE49-F238E27FC236}">
                <a16:creationId xmlns:a16="http://schemas.microsoft.com/office/drawing/2014/main" id="{C91DC100-C0B5-404F-A64E-38081828970A}"/>
              </a:ext>
            </a:extLst>
          </p:cNvPr>
          <p:cNvSpPr txBox="1"/>
          <p:nvPr/>
        </p:nvSpPr>
        <p:spPr>
          <a:xfrm>
            <a:off x="6446018" y="1326372"/>
            <a:ext cx="3349788"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000" dirty="0">
                <a:solidFill>
                  <a:srgbClr val="002060"/>
                </a:solidFill>
                <a:latin typeface="Century Gothic" panose="020B0502020202020204" pitchFamily="34" charset="0"/>
              </a:rPr>
              <a:t>Elle </a:t>
            </a:r>
            <a:r>
              <a:rPr lang="en-GB" sz="2000" b="1" dirty="0">
                <a:solidFill>
                  <a:srgbClr val="002060"/>
                </a:solidFill>
                <a:latin typeface="Century Gothic" panose="020B0502020202020204" pitchFamily="34" charset="0"/>
              </a:rPr>
              <a:t>a </a:t>
            </a:r>
            <a:r>
              <a:rPr lang="en-GB" sz="2000" dirty="0">
                <a:solidFill>
                  <a:srgbClr val="002060"/>
                </a:solidFill>
                <a:latin typeface="Century Gothic" panose="020B0502020202020204" pitchFamily="34" charset="0"/>
              </a:rPr>
              <a:t>un chat.</a:t>
            </a:r>
            <a:endParaRPr kumimoji="0" lang="en-GB" sz="2000" i="0" u="none" strike="noStrike" kern="1200" cap="none" spc="0" normalizeH="0" baseline="0" noProof="0" dirty="0">
              <a:ln>
                <a:noFill/>
              </a:ln>
              <a:solidFill>
                <a:srgbClr val="002060"/>
              </a:solidFill>
              <a:effectLst/>
              <a:uLnTx/>
              <a:uFillTx/>
              <a:latin typeface="Century Gothic" panose="020B0502020202020204" pitchFamily="34" charset="0"/>
            </a:endParaRPr>
          </a:p>
        </p:txBody>
      </p:sp>
      <p:pic>
        <p:nvPicPr>
          <p:cNvPr id="39" name="Google Shape;183;p8">
            <a:extLst>
              <a:ext uri="{FF2B5EF4-FFF2-40B4-BE49-F238E27FC236}">
                <a16:creationId xmlns:a16="http://schemas.microsoft.com/office/drawing/2014/main" id="{36653AA8-6322-4F58-8153-8FCFBFF1C545}"/>
              </a:ext>
            </a:extLst>
          </p:cNvPr>
          <p:cNvPicPr preferRelativeResize="0"/>
          <p:nvPr/>
        </p:nvPicPr>
        <p:blipFill rotWithShape="1">
          <a:blip r:embed="rId4">
            <a:alphaModFix/>
          </a:blip>
          <a:srcRect/>
          <a:stretch/>
        </p:blipFill>
        <p:spPr>
          <a:xfrm>
            <a:off x="8717162" y="1323239"/>
            <a:ext cx="369037" cy="416098"/>
          </a:xfrm>
          <a:prstGeom prst="rect">
            <a:avLst/>
          </a:prstGeom>
          <a:noFill/>
          <a:ln>
            <a:noFill/>
          </a:ln>
        </p:spPr>
      </p:pic>
      <p:sp>
        <p:nvSpPr>
          <p:cNvPr id="46" name="TextBox 45">
            <a:extLst>
              <a:ext uri="{FF2B5EF4-FFF2-40B4-BE49-F238E27FC236}">
                <a16:creationId xmlns:a16="http://schemas.microsoft.com/office/drawing/2014/main" id="{CCA04A74-6BDD-4749-9D60-E97117F9F923}"/>
              </a:ext>
            </a:extLst>
          </p:cNvPr>
          <p:cNvSpPr txBox="1"/>
          <p:nvPr/>
        </p:nvSpPr>
        <p:spPr>
          <a:xfrm>
            <a:off x="8864166" y="1307251"/>
            <a:ext cx="249317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She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rPr>
              <a:t>has</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 a cat.</a:t>
            </a:r>
          </a:p>
        </p:txBody>
      </p:sp>
      <p:sp>
        <p:nvSpPr>
          <p:cNvPr id="53" name="Rectangle 52">
            <a:extLst>
              <a:ext uri="{FF2B5EF4-FFF2-40B4-BE49-F238E27FC236}">
                <a16:creationId xmlns:a16="http://schemas.microsoft.com/office/drawing/2014/main" id="{7530E692-F1E3-4C91-A765-B0D69A70010B}"/>
              </a:ext>
            </a:extLst>
          </p:cNvPr>
          <p:cNvSpPr/>
          <p:nvPr/>
        </p:nvSpPr>
        <p:spPr>
          <a:xfrm>
            <a:off x="202479" y="2082053"/>
            <a:ext cx="1044936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1" normalizeH="0" baseline="0" noProof="0" dirty="0">
                <a:ln>
                  <a:noFill/>
                </a:ln>
                <a:solidFill>
                  <a:srgbClr val="002060"/>
                </a:solidFill>
                <a:effectLst/>
                <a:uLnTx/>
                <a:uFillTx/>
                <a:latin typeface="Century Gothic" panose="020B0502020202020204" pitchFamily="34" charset="0"/>
              </a:rPr>
              <a:t>In French, we sometimes also use</a:t>
            </a:r>
            <a:r>
              <a:rPr kumimoji="0" lang="en-GB" sz="2400" b="0" i="0" u="none" strike="noStrike" kern="1200" cap="none" spc="-1" normalizeH="0" noProof="0" dirty="0">
                <a:ln>
                  <a:noFill/>
                </a:ln>
                <a:solidFill>
                  <a:srgbClr val="002060"/>
                </a:solidFill>
                <a:effectLst/>
                <a:uLnTx/>
                <a:uFillTx/>
                <a:latin typeface="Century Gothic" panose="020B0502020202020204" pitchFamily="34" charset="0"/>
              </a:rPr>
              <a:t> </a:t>
            </a: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rPr>
              <a:t>avoir</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rPr>
              <a:t> </a:t>
            </a:r>
            <a:r>
              <a:rPr lang="en-GB" sz="2400" spc="-1" dirty="0">
                <a:solidFill>
                  <a:srgbClr val="002060"/>
                </a:solidFill>
                <a:latin typeface="Century Gothic" panose="020B0502020202020204" pitchFamily="34" charset="0"/>
              </a:rPr>
              <a:t>to mean</a:t>
            </a:r>
            <a:r>
              <a:rPr kumimoji="0" lang="en-GB" sz="2400" b="0" i="0" u="none" strike="noStrike" kern="1200" cap="none" spc="-1" normalizeH="0" baseline="0" noProof="0" dirty="0">
                <a:ln>
                  <a:noFill/>
                </a:ln>
                <a:solidFill>
                  <a:srgbClr val="002060"/>
                </a:solidFill>
                <a:effectLst/>
                <a:uLnTx/>
                <a:uFillTx/>
                <a:latin typeface="Century Gothic" panose="020B0502020202020204" pitchFamily="34" charset="0"/>
              </a:rPr>
              <a:t> ‘to be, being’:</a:t>
            </a:r>
            <a:endParaRPr kumimoji="0" lang="en-GB" sz="16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pic>
        <p:nvPicPr>
          <p:cNvPr id="54" name="Google Shape;183;p8">
            <a:extLst>
              <a:ext uri="{FF2B5EF4-FFF2-40B4-BE49-F238E27FC236}">
                <a16:creationId xmlns:a16="http://schemas.microsoft.com/office/drawing/2014/main" id="{41956191-2B59-4D96-B1A6-11A1C09DE3BD}"/>
              </a:ext>
            </a:extLst>
          </p:cNvPr>
          <p:cNvPicPr preferRelativeResize="0"/>
          <p:nvPr/>
        </p:nvPicPr>
        <p:blipFill rotWithShape="1">
          <a:blip r:embed="rId4">
            <a:alphaModFix/>
          </a:blip>
          <a:srcRect/>
          <a:stretch/>
        </p:blipFill>
        <p:spPr>
          <a:xfrm>
            <a:off x="3105803" y="2740563"/>
            <a:ext cx="369037" cy="416098"/>
          </a:xfrm>
          <a:prstGeom prst="rect">
            <a:avLst/>
          </a:prstGeom>
          <a:noFill/>
          <a:ln>
            <a:noFill/>
          </a:ln>
        </p:spPr>
      </p:pic>
      <p:sp>
        <p:nvSpPr>
          <p:cNvPr id="56" name="TextBox 55">
            <a:extLst>
              <a:ext uri="{FF2B5EF4-FFF2-40B4-BE49-F238E27FC236}">
                <a16:creationId xmlns:a16="http://schemas.microsoft.com/office/drawing/2014/main" id="{E49723E5-2FE5-4154-9F07-7F14C3D28827}"/>
              </a:ext>
            </a:extLst>
          </p:cNvPr>
          <p:cNvSpPr txBox="1"/>
          <p:nvPr/>
        </p:nvSpPr>
        <p:spPr>
          <a:xfrm>
            <a:off x="444993" y="2740563"/>
            <a:ext cx="2107780"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000" dirty="0" err="1">
                <a:solidFill>
                  <a:srgbClr val="002060"/>
                </a:solidFill>
                <a:latin typeface="Century Gothic" panose="020B0502020202020204" pitchFamily="34" charset="0"/>
              </a:rPr>
              <a:t>J’</a:t>
            </a:r>
            <a:r>
              <a:rPr lang="en-GB" sz="2000" b="1" dirty="0" err="1">
                <a:solidFill>
                  <a:srgbClr val="002060"/>
                </a:solidFill>
                <a:latin typeface="Century Gothic" panose="020B0502020202020204" pitchFamily="34" charset="0"/>
              </a:rPr>
              <a:t>ai</a:t>
            </a:r>
            <a:r>
              <a:rPr lang="en-GB" sz="2000" b="1"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faim</a:t>
            </a:r>
            <a:r>
              <a:rPr lang="en-GB" sz="2000" dirty="0">
                <a:solidFill>
                  <a:srgbClr val="002060"/>
                </a:solidFill>
                <a:latin typeface="Century Gothic" panose="020B0502020202020204" pitchFamily="34" charset="0"/>
              </a:rPr>
              <a:t>.</a:t>
            </a:r>
            <a:endParaRPr kumimoji="0" lang="en-GB" sz="20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60" name="TextBox 59">
            <a:extLst>
              <a:ext uri="{FF2B5EF4-FFF2-40B4-BE49-F238E27FC236}">
                <a16:creationId xmlns:a16="http://schemas.microsoft.com/office/drawing/2014/main" id="{4CEB996A-E5E7-460F-8BF6-45ED28D3B1EA}"/>
              </a:ext>
            </a:extLst>
          </p:cNvPr>
          <p:cNvSpPr txBox="1"/>
          <p:nvPr/>
        </p:nvSpPr>
        <p:spPr>
          <a:xfrm>
            <a:off x="3406737" y="2739846"/>
            <a:ext cx="199462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I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rPr>
              <a:t>am</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 hungry.</a:t>
            </a:r>
          </a:p>
        </p:txBody>
      </p:sp>
      <p:pic>
        <p:nvPicPr>
          <p:cNvPr id="61" name="Google Shape;183;p8">
            <a:extLst>
              <a:ext uri="{FF2B5EF4-FFF2-40B4-BE49-F238E27FC236}">
                <a16:creationId xmlns:a16="http://schemas.microsoft.com/office/drawing/2014/main" id="{6373516D-D08B-4969-95F7-B6EB592949DF}"/>
              </a:ext>
            </a:extLst>
          </p:cNvPr>
          <p:cNvPicPr preferRelativeResize="0"/>
          <p:nvPr/>
        </p:nvPicPr>
        <p:blipFill rotWithShape="1">
          <a:blip r:embed="rId4">
            <a:alphaModFix/>
          </a:blip>
          <a:srcRect/>
          <a:stretch/>
        </p:blipFill>
        <p:spPr>
          <a:xfrm>
            <a:off x="3105803" y="3837474"/>
            <a:ext cx="369037" cy="416098"/>
          </a:xfrm>
          <a:prstGeom prst="rect">
            <a:avLst/>
          </a:prstGeom>
          <a:noFill/>
          <a:ln>
            <a:noFill/>
          </a:ln>
        </p:spPr>
      </p:pic>
      <p:sp>
        <p:nvSpPr>
          <p:cNvPr id="62" name="TextBox 61">
            <a:extLst>
              <a:ext uri="{FF2B5EF4-FFF2-40B4-BE49-F238E27FC236}">
                <a16:creationId xmlns:a16="http://schemas.microsoft.com/office/drawing/2014/main" id="{CF8948D7-9D0C-45EC-863D-7C612A283C7E}"/>
              </a:ext>
            </a:extLst>
          </p:cNvPr>
          <p:cNvSpPr txBox="1"/>
          <p:nvPr/>
        </p:nvSpPr>
        <p:spPr>
          <a:xfrm>
            <a:off x="444993" y="3837474"/>
            <a:ext cx="2107780"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000" dirty="0">
                <a:solidFill>
                  <a:srgbClr val="002060"/>
                </a:solidFill>
                <a:latin typeface="Century Gothic" panose="020B0502020202020204" pitchFamily="34" charset="0"/>
              </a:rPr>
              <a:t>Tu </a:t>
            </a:r>
            <a:r>
              <a:rPr lang="en-GB" sz="2000" b="1" dirty="0">
                <a:solidFill>
                  <a:srgbClr val="002060"/>
                </a:solidFill>
                <a:latin typeface="Century Gothic" panose="020B0502020202020204" pitchFamily="34" charset="0"/>
              </a:rPr>
              <a:t>as </a:t>
            </a:r>
            <a:r>
              <a:rPr lang="en-GB" sz="2000" dirty="0" err="1">
                <a:solidFill>
                  <a:srgbClr val="002060"/>
                </a:solidFill>
                <a:latin typeface="Century Gothic" panose="020B0502020202020204" pitchFamily="34" charset="0"/>
              </a:rPr>
              <a:t>soif</a:t>
            </a:r>
            <a:endParaRPr kumimoji="0" lang="en-GB" sz="20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64" name="TextBox 63">
            <a:extLst>
              <a:ext uri="{FF2B5EF4-FFF2-40B4-BE49-F238E27FC236}">
                <a16:creationId xmlns:a16="http://schemas.microsoft.com/office/drawing/2014/main" id="{73701178-DA47-4BFE-9409-CF55E10219B4}"/>
              </a:ext>
            </a:extLst>
          </p:cNvPr>
          <p:cNvSpPr txBox="1"/>
          <p:nvPr/>
        </p:nvSpPr>
        <p:spPr>
          <a:xfrm>
            <a:off x="3252807" y="3821486"/>
            <a:ext cx="249317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You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rPr>
              <a:t>are</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 thirsty.</a:t>
            </a:r>
          </a:p>
        </p:txBody>
      </p:sp>
      <p:pic>
        <p:nvPicPr>
          <p:cNvPr id="65" name="Google Shape;183;p8">
            <a:extLst>
              <a:ext uri="{FF2B5EF4-FFF2-40B4-BE49-F238E27FC236}">
                <a16:creationId xmlns:a16="http://schemas.microsoft.com/office/drawing/2014/main" id="{29F74B19-8D68-42D5-9C02-4028C3CC9BBD}"/>
              </a:ext>
            </a:extLst>
          </p:cNvPr>
          <p:cNvPicPr preferRelativeResize="0"/>
          <p:nvPr/>
        </p:nvPicPr>
        <p:blipFill rotWithShape="1">
          <a:blip r:embed="rId4">
            <a:alphaModFix/>
          </a:blip>
          <a:srcRect/>
          <a:stretch/>
        </p:blipFill>
        <p:spPr>
          <a:xfrm>
            <a:off x="3105803" y="4928531"/>
            <a:ext cx="369037" cy="416098"/>
          </a:xfrm>
          <a:prstGeom prst="rect">
            <a:avLst/>
          </a:prstGeom>
          <a:noFill/>
          <a:ln>
            <a:noFill/>
          </a:ln>
        </p:spPr>
      </p:pic>
      <p:sp>
        <p:nvSpPr>
          <p:cNvPr id="66" name="TextBox 65">
            <a:extLst>
              <a:ext uri="{FF2B5EF4-FFF2-40B4-BE49-F238E27FC236}">
                <a16:creationId xmlns:a16="http://schemas.microsoft.com/office/drawing/2014/main" id="{4AFBF5BE-92E5-4246-A8FB-078FAEB5610D}"/>
              </a:ext>
            </a:extLst>
          </p:cNvPr>
          <p:cNvSpPr txBox="1"/>
          <p:nvPr/>
        </p:nvSpPr>
        <p:spPr>
          <a:xfrm>
            <a:off x="444993" y="4928531"/>
            <a:ext cx="2107780"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000" dirty="0">
                <a:solidFill>
                  <a:srgbClr val="002060"/>
                </a:solidFill>
                <a:latin typeface="Century Gothic" panose="020B0502020202020204" pitchFamily="34" charset="0"/>
              </a:rPr>
              <a:t>Il </a:t>
            </a:r>
            <a:r>
              <a:rPr lang="en-GB" sz="2000" b="1" dirty="0">
                <a:solidFill>
                  <a:srgbClr val="002060"/>
                </a:solidFill>
                <a:latin typeface="Century Gothic" panose="020B0502020202020204" pitchFamily="34" charset="0"/>
              </a:rPr>
              <a:t>a </a:t>
            </a:r>
            <a:r>
              <a:rPr lang="en-GB" sz="2000" dirty="0">
                <a:solidFill>
                  <a:srgbClr val="002060"/>
                </a:solidFill>
                <a:latin typeface="Century Gothic" panose="020B0502020202020204" pitchFamily="34" charset="0"/>
              </a:rPr>
              <a:t>raison.</a:t>
            </a:r>
            <a:endParaRPr kumimoji="0" lang="en-GB" sz="20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70" name="TextBox 69">
            <a:extLst>
              <a:ext uri="{FF2B5EF4-FFF2-40B4-BE49-F238E27FC236}">
                <a16:creationId xmlns:a16="http://schemas.microsoft.com/office/drawing/2014/main" id="{63E5151D-3235-42D8-A583-6F01D4A2C333}"/>
              </a:ext>
            </a:extLst>
          </p:cNvPr>
          <p:cNvSpPr txBox="1"/>
          <p:nvPr/>
        </p:nvSpPr>
        <p:spPr>
          <a:xfrm>
            <a:off x="3105803" y="4928531"/>
            <a:ext cx="249317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He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rPr>
              <a:t>is</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 right.</a:t>
            </a:r>
          </a:p>
        </p:txBody>
      </p:sp>
      <p:pic>
        <p:nvPicPr>
          <p:cNvPr id="71" name="Google Shape;183;p8">
            <a:extLst>
              <a:ext uri="{FF2B5EF4-FFF2-40B4-BE49-F238E27FC236}">
                <a16:creationId xmlns:a16="http://schemas.microsoft.com/office/drawing/2014/main" id="{B65C5AD6-7EB0-4B96-BA5B-FA3E1D0ED47B}"/>
              </a:ext>
            </a:extLst>
          </p:cNvPr>
          <p:cNvPicPr preferRelativeResize="0"/>
          <p:nvPr/>
        </p:nvPicPr>
        <p:blipFill rotWithShape="1">
          <a:blip r:embed="rId4">
            <a:alphaModFix/>
          </a:blip>
          <a:srcRect/>
          <a:stretch/>
        </p:blipFill>
        <p:spPr>
          <a:xfrm>
            <a:off x="3105803" y="5962429"/>
            <a:ext cx="369037" cy="416098"/>
          </a:xfrm>
          <a:prstGeom prst="rect">
            <a:avLst/>
          </a:prstGeom>
          <a:noFill/>
          <a:ln>
            <a:noFill/>
          </a:ln>
        </p:spPr>
      </p:pic>
      <p:sp>
        <p:nvSpPr>
          <p:cNvPr id="72" name="TextBox 71">
            <a:extLst>
              <a:ext uri="{FF2B5EF4-FFF2-40B4-BE49-F238E27FC236}">
                <a16:creationId xmlns:a16="http://schemas.microsoft.com/office/drawing/2014/main" id="{C48B35DD-367F-4FDA-A8AE-762789BCC71E}"/>
              </a:ext>
            </a:extLst>
          </p:cNvPr>
          <p:cNvSpPr txBox="1"/>
          <p:nvPr/>
        </p:nvSpPr>
        <p:spPr>
          <a:xfrm>
            <a:off x="444993" y="5962429"/>
            <a:ext cx="2107780"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000" dirty="0">
                <a:solidFill>
                  <a:srgbClr val="002060"/>
                </a:solidFill>
                <a:latin typeface="Century Gothic" panose="020B0502020202020204" pitchFamily="34" charset="0"/>
              </a:rPr>
              <a:t>Elle </a:t>
            </a:r>
            <a:r>
              <a:rPr lang="en-GB" sz="2000" b="1" dirty="0">
                <a:solidFill>
                  <a:srgbClr val="002060"/>
                </a:solidFill>
                <a:latin typeface="Century Gothic" panose="020B0502020202020204" pitchFamily="34" charset="0"/>
              </a:rPr>
              <a:t>a </a:t>
            </a:r>
            <a:r>
              <a:rPr lang="en-GB" sz="2000" dirty="0">
                <a:solidFill>
                  <a:srgbClr val="002060"/>
                </a:solidFill>
                <a:latin typeface="Century Gothic" panose="020B0502020202020204" pitchFamily="34" charset="0"/>
              </a:rPr>
              <a:t>tort.</a:t>
            </a:r>
            <a:endParaRPr kumimoji="0" lang="en-GB" sz="20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73" name="TextBox 72">
            <a:extLst>
              <a:ext uri="{FF2B5EF4-FFF2-40B4-BE49-F238E27FC236}">
                <a16:creationId xmlns:a16="http://schemas.microsoft.com/office/drawing/2014/main" id="{A38D2A88-5BF4-41BB-A306-6DB251559227}"/>
              </a:ext>
            </a:extLst>
          </p:cNvPr>
          <p:cNvSpPr txBox="1"/>
          <p:nvPr/>
        </p:nvSpPr>
        <p:spPr>
          <a:xfrm>
            <a:off x="3252807" y="5946441"/>
            <a:ext cx="249317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She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rPr>
              <a:t>is</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 wrong.</a:t>
            </a:r>
          </a:p>
        </p:txBody>
      </p:sp>
      <p:pic>
        <p:nvPicPr>
          <p:cNvPr id="75" name="Picture 4" descr="Hunger, Eat, Hungry, Comic, Food, Not, Appetite, Full">
            <a:extLst>
              <a:ext uri="{FF2B5EF4-FFF2-40B4-BE49-F238E27FC236}">
                <a16:creationId xmlns:a16="http://schemas.microsoft.com/office/drawing/2014/main" id="{46DC7DDB-E97D-44FA-80EB-B2F6DC12602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63399" y="2644760"/>
            <a:ext cx="965889" cy="607704"/>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75">
            <a:extLst>
              <a:ext uri="{FF2B5EF4-FFF2-40B4-BE49-F238E27FC236}">
                <a16:creationId xmlns:a16="http://schemas.microsoft.com/office/drawing/2014/main" id="{B13E06E5-C747-4C8C-92AF-2C4636EEA4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52387" y="5805342"/>
            <a:ext cx="485842" cy="539825"/>
          </a:xfrm>
          <a:prstGeom prst="rect">
            <a:avLst/>
          </a:prstGeom>
        </p:spPr>
      </p:pic>
      <p:pic>
        <p:nvPicPr>
          <p:cNvPr id="77" name="Picture 76">
            <a:extLst>
              <a:ext uri="{FF2B5EF4-FFF2-40B4-BE49-F238E27FC236}">
                <a16:creationId xmlns:a16="http://schemas.microsoft.com/office/drawing/2014/main" id="{4A4828F7-2088-43EC-B93B-C07E9D13DF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326131">
            <a:off x="1938578" y="3629832"/>
            <a:ext cx="851251" cy="783417"/>
          </a:xfrm>
          <a:prstGeom prst="rect">
            <a:avLst/>
          </a:prstGeom>
        </p:spPr>
      </p:pic>
      <p:pic>
        <p:nvPicPr>
          <p:cNvPr id="78" name="Picture 77">
            <a:extLst>
              <a:ext uri="{FF2B5EF4-FFF2-40B4-BE49-F238E27FC236}">
                <a16:creationId xmlns:a16="http://schemas.microsoft.com/office/drawing/2014/main" id="{21F9FCA1-5A82-436B-9589-353E4ABE764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31799" y="4674097"/>
            <a:ext cx="519252" cy="540361"/>
          </a:xfrm>
          <a:prstGeom prst="rect">
            <a:avLst/>
          </a:prstGeom>
        </p:spPr>
      </p:pic>
      <p:sp>
        <p:nvSpPr>
          <p:cNvPr id="3" name="Rectangle 2">
            <a:extLst>
              <a:ext uri="{FF2B5EF4-FFF2-40B4-BE49-F238E27FC236}">
                <a16:creationId xmlns:a16="http://schemas.microsoft.com/office/drawing/2014/main" id="{CC071980-2996-44AC-9DEE-D4EB0C0A09B9}"/>
              </a:ext>
            </a:extLst>
          </p:cNvPr>
          <p:cNvSpPr/>
          <p:nvPr/>
        </p:nvSpPr>
        <p:spPr>
          <a:xfrm>
            <a:off x="6083178" y="2638892"/>
            <a:ext cx="5763065" cy="2035206"/>
          </a:xfrm>
          <a:prstGeom prst="rect">
            <a:avLst/>
          </a:prstGeom>
          <a:solidFill>
            <a:srgbClr val="BAE1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1027A65A-9DE7-4F20-AD32-15AFDEA924A0}"/>
              </a:ext>
            </a:extLst>
          </p:cNvPr>
          <p:cNvSpPr/>
          <p:nvPr/>
        </p:nvSpPr>
        <p:spPr>
          <a:xfrm>
            <a:off x="6132662" y="2700911"/>
            <a:ext cx="576306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1" normalizeH="0" baseline="0" noProof="0" dirty="0">
                <a:ln>
                  <a:noFill/>
                </a:ln>
                <a:solidFill>
                  <a:srgbClr val="002060"/>
                </a:solidFill>
                <a:effectLst/>
                <a:uLnTx/>
                <a:uFillTx/>
                <a:latin typeface="Century Gothic" panose="020B0502020202020204" pitchFamily="34" charset="0"/>
              </a:rPr>
              <a:t>We also</a:t>
            </a:r>
            <a:r>
              <a:rPr kumimoji="0" lang="en-GB" sz="2400" b="0" i="0" u="none" strike="noStrike" kern="1200" cap="none" spc="-1" normalizeH="0" noProof="0" dirty="0">
                <a:ln>
                  <a:noFill/>
                </a:ln>
                <a:solidFill>
                  <a:srgbClr val="002060"/>
                </a:solidFill>
                <a:effectLst/>
                <a:uLnTx/>
                <a:uFillTx/>
                <a:latin typeface="Century Gothic" panose="020B0502020202020204" pitchFamily="34" charset="0"/>
              </a:rPr>
              <a:t> use </a:t>
            </a:r>
            <a:r>
              <a:rPr kumimoji="0" lang="en-GB" sz="2400" b="1" i="0" u="none" strike="noStrike" kern="1200" cap="none" spc="-1" normalizeH="0" noProof="0" dirty="0" err="1">
                <a:ln>
                  <a:noFill/>
                </a:ln>
                <a:solidFill>
                  <a:srgbClr val="002060"/>
                </a:solidFill>
                <a:effectLst/>
                <a:uLnTx/>
                <a:uFillTx/>
                <a:latin typeface="Century Gothic" panose="020B0502020202020204" pitchFamily="34" charset="0"/>
              </a:rPr>
              <a:t>avoir</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rPr>
              <a:t> </a:t>
            </a:r>
            <a:r>
              <a:rPr kumimoji="0" lang="en-GB" sz="2400" b="0" i="0" u="none" strike="noStrike" kern="1200" cap="none" spc="-1" normalizeH="0" noProof="0" dirty="0">
                <a:ln>
                  <a:noFill/>
                </a:ln>
                <a:solidFill>
                  <a:srgbClr val="002060"/>
                </a:solidFill>
                <a:effectLst/>
                <a:uLnTx/>
                <a:uFillTx/>
                <a:latin typeface="Century Gothic" panose="020B0502020202020204" pitchFamily="34" charset="0"/>
              </a:rPr>
              <a:t>to say our age:</a:t>
            </a:r>
            <a:endParaRPr kumimoji="0" lang="en-GB" sz="16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80" name="TextBox 79">
            <a:extLst>
              <a:ext uri="{FF2B5EF4-FFF2-40B4-BE49-F238E27FC236}">
                <a16:creationId xmlns:a16="http://schemas.microsoft.com/office/drawing/2014/main" id="{75314555-1A37-4E66-9907-08C4840DBACE}"/>
              </a:ext>
            </a:extLst>
          </p:cNvPr>
          <p:cNvSpPr txBox="1"/>
          <p:nvPr/>
        </p:nvSpPr>
        <p:spPr>
          <a:xfrm>
            <a:off x="6156681" y="3404713"/>
            <a:ext cx="2107780" cy="400110"/>
          </a:xfrm>
          <a:prstGeom prst="rect">
            <a:avLst/>
          </a:prstGeom>
          <a:solidFill>
            <a:schemeClr val="bg1"/>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000" dirty="0" err="1">
                <a:solidFill>
                  <a:srgbClr val="002060"/>
                </a:solidFill>
                <a:latin typeface="Century Gothic" panose="020B0502020202020204" pitchFamily="34" charset="0"/>
              </a:rPr>
              <a:t>J’</a:t>
            </a:r>
            <a:r>
              <a:rPr lang="en-GB" sz="2000" b="1" dirty="0" err="1">
                <a:solidFill>
                  <a:srgbClr val="002060"/>
                </a:solidFill>
                <a:latin typeface="Century Gothic" panose="020B0502020202020204" pitchFamily="34" charset="0"/>
              </a:rPr>
              <a:t>ai</a:t>
            </a:r>
            <a:r>
              <a:rPr lang="en-GB" sz="2000" b="1"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neuf</a:t>
            </a:r>
            <a:r>
              <a:rPr lang="en-GB" sz="2000" dirty="0">
                <a:solidFill>
                  <a:srgbClr val="002060"/>
                </a:solidFill>
                <a:latin typeface="Century Gothic" panose="020B0502020202020204" pitchFamily="34" charset="0"/>
              </a:rPr>
              <a:t> ans.</a:t>
            </a:r>
            <a:endParaRPr kumimoji="0" lang="en-GB" sz="2000" i="0" u="none" strike="noStrike" kern="1200" cap="none" spc="0" normalizeH="0" baseline="0" noProof="0" dirty="0">
              <a:ln>
                <a:noFill/>
              </a:ln>
              <a:solidFill>
                <a:srgbClr val="002060"/>
              </a:solidFill>
              <a:effectLst/>
              <a:uLnTx/>
              <a:uFillTx/>
              <a:latin typeface="Century Gothic" panose="020B0502020202020204" pitchFamily="34" charset="0"/>
            </a:endParaRPr>
          </a:p>
        </p:txBody>
      </p:sp>
      <p:pic>
        <p:nvPicPr>
          <p:cNvPr id="81" name="Google Shape;183;p8">
            <a:extLst>
              <a:ext uri="{FF2B5EF4-FFF2-40B4-BE49-F238E27FC236}">
                <a16:creationId xmlns:a16="http://schemas.microsoft.com/office/drawing/2014/main" id="{FCFC08AB-BDCF-40B8-B21B-35280E18F1E5}"/>
              </a:ext>
            </a:extLst>
          </p:cNvPr>
          <p:cNvPicPr preferRelativeResize="0"/>
          <p:nvPr/>
        </p:nvPicPr>
        <p:blipFill rotWithShape="1">
          <a:blip r:embed="rId4">
            <a:clrChange>
              <a:clrFrom>
                <a:srgbClr val="FFFFFF"/>
              </a:clrFrom>
              <a:clrTo>
                <a:srgbClr val="FFFFFF">
                  <a:alpha val="0"/>
                </a:srgbClr>
              </a:clrTo>
            </a:clrChange>
            <a:alphaModFix/>
          </a:blip>
          <a:srcRect/>
          <a:stretch/>
        </p:blipFill>
        <p:spPr>
          <a:xfrm>
            <a:off x="8563232" y="3408324"/>
            <a:ext cx="369037" cy="416098"/>
          </a:xfrm>
          <a:prstGeom prst="rect">
            <a:avLst/>
          </a:prstGeom>
          <a:noFill/>
          <a:ln>
            <a:noFill/>
          </a:ln>
        </p:spPr>
      </p:pic>
      <p:sp>
        <p:nvSpPr>
          <p:cNvPr id="82" name="TextBox 81">
            <a:extLst>
              <a:ext uri="{FF2B5EF4-FFF2-40B4-BE49-F238E27FC236}">
                <a16:creationId xmlns:a16="http://schemas.microsoft.com/office/drawing/2014/main" id="{AF9AE122-1C09-410A-839E-B9C05A37BE36}"/>
              </a:ext>
            </a:extLst>
          </p:cNvPr>
          <p:cNvSpPr txBox="1"/>
          <p:nvPr/>
        </p:nvSpPr>
        <p:spPr>
          <a:xfrm>
            <a:off x="9086198" y="3407607"/>
            <a:ext cx="2610389" cy="40011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I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rPr>
              <a:t>am</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 nine years old.</a:t>
            </a:r>
          </a:p>
        </p:txBody>
      </p:sp>
      <p:sp>
        <p:nvSpPr>
          <p:cNvPr id="52" name="Speech Bubble: Rectangle with Corners Rounded 51">
            <a:extLst>
              <a:ext uri="{FF2B5EF4-FFF2-40B4-BE49-F238E27FC236}">
                <a16:creationId xmlns:a16="http://schemas.microsoft.com/office/drawing/2014/main" id="{25079E22-59CE-4CAC-B965-3ECBEA351C48}"/>
              </a:ext>
            </a:extLst>
          </p:cNvPr>
          <p:cNvSpPr/>
          <p:nvPr/>
        </p:nvSpPr>
        <p:spPr>
          <a:xfrm>
            <a:off x="6956955" y="3919595"/>
            <a:ext cx="3641771" cy="621200"/>
          </a:xfrm>
          <a:prstGeom prst="wedgeRoundRectCallout">
            <a:avLst>
              <a:gd name="adj1" fmla="val -40592"/>
              <a:gd name="adj2" fmla="val -77796"/>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000" i="0" u="none" strike="noStrike" kern="1200" cap="none" spc="0" normalizeH="0" baseline="0" noProof="0" dirty="0">
                <a:ln>
                  <a:noFill/>
                </a:ln>
                <a:solidFill>
                  <a:srgbClr val="002060"/>
                </a:solidFill>
                <a:effectLst/>
                <a:uLnTx/>
                <a:uFillTx/>
                <a:latin typeface="Century Gothic" panose="020B0502020202020204" pitchFamily="34" charset="0"/>
              </a:rPr>
              <a:t>Word for word,</a:t>
            </a:r>
            <a:r>
              <a:rPr kumimoji="0" lang="en-GB" sz="2000" i="0" u="none" strike="noStrike" kern="1200" cap="none" spc="0" normalizeH="0" noProof="0" dirty="0">
                <a:ln>
                  <a:noFill/>
                </a:ln>
                <a:solidFill>
                  <a:srgbClr val="002060"/>
                </a:solidFill>
                <a:effectLst/>
                <a:uLnTx/>
                <a:uFillTx/>
                <a:latin typeface="Century Gothic" panose="020B0502020202020204" pitchFamily="34" charset="0"/>
              </a:rPr>
              <a:t> this means </a:t>
            </a:r>
            <a:r>
              <a:rPr kumimoji="0" lang="en-GB" sz="2000" b="1" i="0" u="none" strike="noStrike" kern="1200" cap="none" spc="0" normalizeH="0" noProof="0" dirty="0">
                <a:ln>
                  <a:noFill/>
                </a:ln>
                <a:solidFill>
                  <a:srgbClr val="002060"/>
                </a:solidFill>
                <a:effectLst/>
                <a:uLnTx/>
                <a:uFillTx/>
                <a:latin typeface="Century Gothic" panose="020B0502020202020204" pitchFamily="34" charset="0"/>
              </a:rPr>
              <a:t>‘I have nine years’.</a:t>
            </a:r>
            <a:endParaRPr kumimoji="0" lang="en-GB" sz="2000" i="0" u="none" strike="noStrike" kern="1200" cap="none" spc="0" normalizeH="0" baseline="0" noProof="0" dirty="0">
              <a:ln>
                <a:noFill/>
              </a:ln>
              <a:solidFill>
                <a:srgbClr val="002060"/>
              </a:solidFill>
              <a:effectLst/>
              <a:uLnTx/>
              <a:uFillTx/>
              <a:latin typeface="Century Gothic" panose="020F0302020204030204"/>
            </a:endParaRPr>
          </a:p>
        </p:txBody>
      </p:sp>
      <p:sp>
        <p:nvSpPr>
          <p:cNvPr id="83" name="Speech Bubble: Rectangle with Corners Rounded 82">
            <a:extLst>
              <a:ext uri="{FF2B5EF4-FFF2-40B4-BE49-F238E27FC236}">
                <a16:creationId xmlns:a16="http://schemas.microsoft.com/office/drawing/2014/main" id="{1F4FA489-4A3E-4FDA-9ED2-56BF13A6B419}"/>
              </a:ext>
            </a:extLst>
          </p:cNvPr>
          <p:cNvSpPr/>
          <p:nvPr/>
        </p:nvSpPr>
        <p:spPr>
          <a:xfrm>
            <a:off x="5879668" y="5034028"/>
            <a:ext cx="3447212" cy="1648125"/>
          </a:xfrm>
          <a:prstGeom prst="wedgeRoundRectCallout">
            <a:avLst>
              <a:gd name="adj1" fmla="val -68922"/>
              <a:gd name="adj2" fmla="val -35134"/>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i="0" u="none" strike="noStrike" kern="1200" cap="none" spc="0" normalizeH="0" baseline="0" noProof="0" dirty="0">
                <a:ln>
                  <a:noFill/>
                </a:ln>
                <a:solidFill>
                  <a:srgbClr val="002060"/>
                </a:solidFill>
                <a:effectLst/>
                <a:uLnTx/>
                <a:uFillTx/>
                <a:latin typeface="Century Gothic" panose="020B0502020202020204" pitchFamily="34" charset="0"/>
              </a:rPr>
              <a:t>These </a:t>
            </a:r>
            <a:r>
              <a:rPr lang="en-GB" noProof="0" dirty="0">
                <a:solidFill>
                  <a:srgbClr val="002060"/>
                </a:solidFill>
                <a:latin typeface="Century Gothic" panose="020B0502020202020204" pitchFamily="34" charset="0"/>
              </a:rPr>
              <a:t>literally </a:t>
            </a:r>
            <a:r>
              <a:rPr kumimoji="0" lang="en-GB" i="0" u="none" strike="noStrike" kern="1200" cap="none" spc="0" normalizeH="0" baseline="0" noProof="0" dirty="0">
                <a:ln>
                  <a:noFill/>
                </a:ln>
                <a:solidFill>
                  <a:srgbClr val="002060"/>
                </a:solidFill>
                <a:effectLst/>
                <a:uLnTx/>
                <a:uFillTx/>
                <a:latin typeface="Century Gothic" panose="020B0502020202020204" pitchFamily="34" charset="0"/>
              </a:rPr>
              <a:t>mean:</a:t>
            </a:r>
            <a:r>
              <a:rPr kumimoji="0" lang="en-GB" i="0" u="none" strike="noStrike" kern="1200" cap="none" spc="0" normalizeH="0" noProof="0" dirty="0">
                <a:ln>
                  <a:noFill/>
                </a:ln>
                <a:solidFill>
                  <a:srgbClr val="002060"/>
                </a:solidFill>
                <a:effectLst/>
                <a:uLnTx/>
                <a:uFillTx/>
                <a:latin typeface="Century Gothic" panose="020B0502020202020204" pitchFamily="34" charset="0"/>
              </a:rPr>
              <a:t> </a:t>
            </a:r>
            <a:br>
              <a:rPr kumimoji="0" lang="en-GB" i="0" u="none" strike="noStrike" kern="1200" cap="none" spc="0" normalizeH="0" noProof="0" dirty="0">
                <a:ln>
                  <a:noFill/>
                </a:ln>
                <a:solidFill>
                  <a:srgbClr val="002060"/>
                </a:solidFill>
                <a:effectLst/>
                <a:uLnTx/>
                <a:uFillTx/>
                <a:latin typeface="Century Gothic" panose="020B0502020202020204" pitchFamily="34" charset="0"/>
              </a:rPr>
            </a:br>
            <a:r>
              <a:rPr kumimoji="0" lang="en-GB" i="0" u="none" strike="noStrike" kern="1200" cap="none" spc="0" normalizeH="0" noProof="0" dirty="0">
                <a:ln>
                  <a:noFill/>
                </a:ln>
                <a:solidFill>
                  <a:srgbClr val="002060"/>
                </a:solidFill>
                <a:effectLst/>
                <a:uLnTx/>
                <a:uFillTx/>
                <a:latin typeface="Century Gothic" panose="020B0502020202020204" pitchFamily="34" charset="0"/>
              </a:rPr>
              <a:t>I have hunger.</a:t>
            </a:r>
            <a:br>
              <a:rPr kumimoji="0" lang="en-GB" i="0" u="none" strike="noStrike" kern="1200" cap="none" spc="0" normalizeH="0" noProof="0" dirty="0">
                <a:ln>
                  <a:noFill/>
                </a:ln>
                <a:solidFill>
                  <a:srgbClr val="002060"/>
                </a:solidFill>
                <a:effectLst/>
                <a:uLnTx/>
                <a:uFillTx/>
                <a:latin typeface="Century Gothic" panose="020B0502020202020204" pitchFamily="34" charset="0"/>
              </a:rPr>
            </a:br>
            <a:r>
              <a:rPr kumimoji="0" lang="en-GB" i="0" u="none" strike="noStrike" kern="1200" cap="none" spc="0" normalizeH="0" noProof="0" dirty="0">
                <a:ln>
                  <a:noFill/>
                </a:ln>
                <a:solidFill>
                  <a:srgbClr val="002060"/>
                </a:solidFill>
                <a:effectLst/>
                <a:uLnTx/>
                <a:uFillTx/>
                <a:latin typeface="Century Gothic" panose="020B0502020202020204" pitchFamily="34" charset="0"/>
              </a:rPr>
              <a:t>You have thirst.</a:t>
            </a:r>
            <a:br>
              <a:rPr kumimoji="0" lang="en-GB" i="0" u="none" strike="noStrike" kern="1200" cap="none" spc="0" normalizeH="0" noProof="0" dirty="0">
                <a:ln>
                  <a:noFill/>
                </a:ln>
                <a:solidFill>
                  <a:srgbClr val="002060"/>
                </a:solidFill>
                <a:effectLst/>
                <a:uLnTx/>
                <a:uFillTx/>
                <a:latin typeface="Century Gothic" panose="020B0502020202020204" pitchFamily="34" charset="0"/>
              </a:rPr>
            </a:br>
            <a:r>
              <a:rPr kumimoji="0" lang="en-GB" i="0" u="none" strike="noStrike" kern="1200" cap="none" spc="0" normalizeH="0" noProof="0" dirty="0">
                <a:ln>
                  <a:noFill/>
                </a:ln>
                <a:solidFill>
                  <a:srgbClr val="002060"/>
                </a:solidFill>
                <a:effectLst/>
                <a:uLnTx/>
                <a:uFillTx/>
                <a:latin typeface="Century Gothic" panose="020B0502020202020204" pitchFamily="34" charset="0"/>
              </a:rPr>
              <a:t>He has reason/right.</a:t>
            </a:r>
            <a:br>
              <a:rPr kumimoji="0" lang="en-GB" i="0" u="none" strike="noStrike" kern="1200" cap="none" spc="0" normalizeH="0" noProof="0" dirty="0">
                <a:ln>
                  <a:noFill/>
                </a:ln>
                <a:solidFill>
                  <a:srgbClr val="002060"/>
                </a:solidFill>
                <a:effectLst/>
                <a:uLnTx/>
                <a:uFillTx/>
                <a:latin typeface="Century Gothic" panose="020B0502020202020204" pitchFamily="34" charset="0"/>
              </a:rPr>
            </a:br>
            <a:r>
              <a:rPr kumimoji="0" lang="en-GB" i="0" u="none" strike="noStrike" kern="1200" cap="none" spc="0" normalizeH="0" noProof="0" dirty="0">
                <a:ln>
                  <a:noFill/>
                </a:ln>
                <a:solidFill>
                  <a:srgbClr val="002060"/>
                </a:solidFill>
                <a:effectLst/>
                <a:uLnTx/>
                <a:uFillTx/>
                <a:latin typeface="Century Gothic" panose="020B0502020202020204" pitchFamily="34" charset="0"/>
              </a:rPr>
              <a:t>She has wrong.</a:t>
            </a:r>
            <a:endParaRPr kumimoji="0" lang="en-GB" i="0" u="none" strike="noStrike" kern="1200" cap="none" spc="0" normalizeH="0" baseline="0" noProof="0" dirty="0">
              <a:ln>
                <a:noFill/>
              </a:ln>
              <a:solidFill>
                <a:srgbClr val="002060"/>
              </a:solidFill>
              <a:effectLst/>
              <a:uLnTx/>
              <a:uFillTx/>
              <a:latin typeface="Century Gothic" panose="020F0302020204030204"/>
            </a:endParaRPr>
          </a:p>
        </p:txBody>
      </p:sp>
    </p:spTree>
    <p:extLst>
      <p:ext uri="{BB962C8B-B14F-4D97-AF65-F5344CB8AC3E}">
        <p14:creationId xmlns:p14="http://schemas.microsoft.com/office/powerpoint/2010/main" val="47517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7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75"/>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77"/>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78"/>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7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8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8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82"/>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93" grpId="0"/>
      <p:bldP spid="94" grpId="0"/>
      <p:bldP spid="38" grpId="0"/>
      <p:bldP spid="46" grpId="0"/>
      <p:bldP spid="53" grpId="0"/>
      <p:bldP spid="56" grpId="0"/>
      <p:bldP spid="60" grpId="0"/>
      <p:bldP spid="62" grpId="0"/>
      <p:bldP spid="64" grpId="0"/>
      <p:bldP spid="66" grpId="0"/>
      <p:bldP spid="70" grpId="0"/>
      <p:bldP spid="72" grpId="0"/>
      <p:bldP spid="73" grpId="0"/>
      <p:bldP spid="79" grpId="0"/>
      <p:bldP spid="80" grpId="0" animBg="1"/>
      <p:bldP spid="82" grpId="0" animBg="1"/>
      <p:bldP spid="52" grpId="0" animBg="1"/>
      <p:bldP spid="8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1317229" y="1047117"/>
            <a:ext cx="648000" cy="374973"/>
          </a:xfrm>
          <a:solidFill>
            <a:srgbClr val="786EB1"/>
          </a:solidFill>
        </p:spPr>
        <p:txBody>
          <a:bodyPr/>
          <a:lstStyle/>
          <a:p>
            <a:pPr algn="ctr"/>
            <a:r>
              <a:rPr lang="en-GB" sz="2000" b="1" dirty="0">
                <a:solidFill>
                  <a:schemeClr val="bg1"/>
                </a:solidFill>
                <a:latin typeface="Century Gothic" panose="020B0502020202020204" pitchFamily="34" charset="0"/>
              </a:rPr>
              <a:t>lire</a:t>
            </a:r>
          </a:p>
        </p:txBody>
      </p:sp>
      <p:pic>
        <p:nvPicPr>
          <p:cNvPr id="7" name="Picture 6" descr="Icon&#10;&#10;Description automatically generated">
            <a:extLst>
              <a:ext uri="{FF2B5EF4-FFF2-40B4-BE49-F238E27FC236}">
                <a16:creationId xmlns:a16="http://schemas.microsoft.com/office/drawing/2014/main" id="{37C2F242-F61A-407E-A728-82ED0CAA60F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0458" y="0"/>
            <a:ext cx="1101542" cy="1101542"/>
          </a:xfrm>
          <a:prstGeom prst="rect">
            <a:avLst/>
          </a:prstGeom>
        </p:spPr>
      </p:pic>
      <p:pic>
        <p:nvPicPr>
          <p:cNvPr id="33" name="Graphic 32" descr="Teacher">
            <a:extLst>
              <a:ext uri="{FF2B5EF4-FFF2-40B4-BE49-F238E27FC236}">
                <a16:creationId xmlns:a16="http://schemas.microsoft.com/office/drawing/2014/main" id="{20560B41-1442-4959-BD90-120C8CB78A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1210" y="-19046"/>
            <a:ext cx="914400" cy="914400"/>
          </a:xfrm>
          <a:prstGeom prst="rect">
            <a:avLst/>
          </a:prstGeom>
        </p:spPr>
      </p:pic>
      <p:sp>
        <p:nvSpPr>
          <p:cNvPr id="34" name="Speech Bubble: Rectangle with Corners Rounded 33">
            <a:extLst>
              <a:ext uri="{FF2B5EF4-FFF2-40B4-BE49-F238E27FC236}">
                <a16:creationId xmlns:a16="http://schemas.microsoft.com/office/drawing/2014/main" id="{C503B75F-EEA8-474E-BD01-2DFDCD149CF0}"/>
              </a:ext>
            </a:extLst>
          </p:cNvPr>
          <p:cNvSpPr/>
          <p:nvPr/>
        </p:nvSpPr>
        <p:spPr>
          <a:xfrm>
            <a:off x="1075610" y="182385"/>
            <a:ext cx="10014848" cy="508626"/>
          </a:xfrm>
          <a:prstGeom prst="wedgeRoundRectCallout">
            <a:avLst>
              <a:gd name="adj1" fmla="val -52280"/>
              <a:gd name="adj2" fmla="val -15513"/>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36" name="CustomShape 7">
            <a:extLst>
              <a:ext uri="{FF2B5EF4-FFF2-40B4-BE49-F238E27FC236}">
                <a16:creationId xmlns:a16="http://schemas.microsoft.com/office/drawing/2014/main" id="{D74C7BB7-F8B7-4B43-96F0-E457B05A48D8}"/>
              </a:ext>
            </a:extLst>
          </p:cNvPr>
          <p:cNvSpPr/>
          <p:nvPr/>
        </p:nvSpPr>
        <p:spPr>
          <a:xfrm>
            <a:off x="1075610" y="206858"/>
            <a:ext cx="10014848" cy="3880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Lis les phrases. Le mot correct,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rPr>
              <a:t>c’est</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 quoi ?</a:t>
            </a:r>
            <a:endParaRPr kumimoji="0" lang="en-GB" sz="2400" b="1" i="0" u="none" strike="noStrike" kern="1200" cap="none" spc="-1" normalizeH="0" baseline="0" noProof="0" dirty="0">
              <a:ln>
                <a:noFill/>
              </a:ln>
              <a:solidFill>
                <a:prstClr val="black"/>
              </a:solidFill>
              <a:effectLst/>
              <a:uLnTx/>
              <a:uFillTx/>
              <a:latin typeface="Arial"/>
            </a:endParaRPr>
          </a:p>
        </p:txBody>
      </p:sp>
      <p:pic>
        <p:nvPicPr>
          <p:cNvPr id="4" name="Picture 3" descr="A person wearing a striped shirt&#10;&#10;Description automatically generated with medium confidence">
            <a:extLst>
              <a:ext uri="{FF2B5EF4-FFF2-40B4-BE49-F238E27FC236}">
                <a16:creationId xmlns:a16="http://schemas.microsoft.com/office/drawing/2014/main" id="{80D21741-6D1A-4DD4-AF0B-4ECEC094F3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8285" y="1080954"/>
            <a:ext cx="1244625" cy="1263773"/>
          </a:xfrm>
          <a:prstGeom prst="rect">
            <a:avLst/>
          </a:prstGeom>
        </p:spPr>
      </p:pic>
      <p:pic>
        <p:nvPicPr>
          <p:cNvPr id="6" name="Picture 5" descr="A person wearing a striped shirt&#10;&#10;Description automatically generated with low confidence">
            <a:extLst>
              <a:ext uri="{FF2B5EF4-FFF2-40B4-BE49-F238E27FC236}">
                <a16:creationId xmlns:a16="http://schemas.microsoft.com/office/drawing/2014/main" id="{92EEFAE9-8A45-461A-881D-02F0D0EF36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95126" y="1080953"/>
            <a:ext cx="1244625" cy="1263773"/>
          </a:xfrm>
          <a:prstGeom prst="rect">
            <a:avLst/>
          </a:prstGeom>
        </p:spPr>
      </p:pic>
      <p:sp>
        <p:nvSpPr>
          <p:cNvPr id="8" name="Speech Bubble: Rectangle with Corners Rounded 7">
            <a:extLst>
              <a:ext uri="{FF2B5EF4-FFF2-40B4-BE49-F238E27FC236}">
                <a16:creationId xmlns:a16="http://schemas.microsoft.com/office/drawing/2014/main" id="{ABE5BF85-ED38-4FB2-8A87-A6A166CDE5AD}"/>
              </a:ext>
            </a:extLst>
          </p:cNvPr>
          <p:cNvSpPr/>
          <p:nvPr/>
        </p:nvSpPr>
        <p:spPr>
          <a:xfrm>
            <a:off x="1996412" y="1005366"/>
            <a:ext cx="4380271" cy="1086430"/>
          </a:xfrm>
          <a:prstGeom prst="wedgeRoundRectCallout">
            <a:avLst>
              <a:gd name="adj1" fmla="val -63257"/>
              <a:gd name="adj2" fmla="val 11394"/>
              <a:gd name="adj3" fmla="val 16667"/>
            </a:avLst>
          </a:prstGeom>
          <a:solidFill>
            <a:srgbClr val="D4D1E7"/>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a:solidFill>
                  <a:srgbClr val="002060"/>
                </a:solidFill>
                <a:latin typeface="Century Gothic" panose="020B0502020202020204" pitchFamily="34" charset="0"/>
              </a:rPr>
              <a:t>J’aide</a:t>
            </a:r>
            <a:r>
              <a:rPr lang="en-GB" sz="2800" dirty="0">
                <a:solidFill>
                  <a:srgbClr val="002060"/>
                </a:solidFill>
                <a:latin typeface="Century Gothic" panose="020B0502020202020204" pitchFamily="34" charset="0"/>
              </a:rPr>
              <a:t> maman avec le déjeuner. </a:t>
            </a:r>
            <a:r>
              <a:rPr lang="en-GB" sz="2800" dirty="0" err="1">
                <a:solidFill>
                  <a:srgbClr val="002060"/>
                </a:solidFill>
                <a:latin typeface="Century Gothic" panose="020B0502020202020204" pitchFamily="34" charset="0"/>
              </a:rPr>
              <a:t>J’ai</a:t>
            </a:r>
            <a:r>
              <a:rPr lang="en-GB" sz="2800"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faim</a:t>
            </a:r>
            <a:r>
              <a:rPr lang="en-GB" sz="2800" dirty="0">
                <a:solidFill>
                  <a:srgbClr val="002060"/>
                </a:solidFill>
                <a:latin typeface="Century Gothic" panose="020B0502020202020204" pitchFamily="34" charset="0"/>
              </a:rPr>
              <a:t> !</a:t>
            </a:r>
          </a:p>
        </p:txBody>
      </p:sp>
      <p:sp>
        <p:nvSpPr>
          <p:cNvPr id="10" name="Oval 9">
            <a:extLst>
              <a:ext uri="{FF2B5EF4-FFF2-40B4-BE49-F238E27FC236}">
                <a16:creationId xmlns:a16="http://schemas.microsoft.com/office/drawing/2014/main" id="{566F8548-DE48-49D3-B028-B84F2DB438D0}"/>
              </a:ext>
            </a:extLst>
          </p:cNvPr>
          <p:cNvSpPr/>
          <p:nvPr/>
        </p:nvSpPr>
        <p:spPr>
          <a:xfrm>
            <a:off x="161210" y="967650"/>
            <a:ext cx="457200" cy="451796"/>
          </a:xfrm>
          <a:prstGeom prst="ellipse">
            <a:avLst/>
          </a:prstGeom>
          <a:solidFill>
            <a:srgbClr val="786EB1"/>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1</a:t>
            </a:r>
          </a:p>
        </p:txBody>
      </p:sp>
      <p:sp>
        <p:nvSpPr>
          <p:cNvPr id="35" name="Speech Bubble: Rectangle with Corners Rounded 34">
            <a:extLst>
              <a:ext uri="{FF2B5EF4-FFF2-40B4-BE49-F238E27FC236}">
                <a16:creationId xmlns:a16="http://schemas.microsoft.com/office/drawing/2014/main" id="{A2083CAA-9C94-4A6E-B031-A150F51375EA}"/>
              </a:ext>
            </a:extLst>
          </p:cNvPr>
          <p:cNvSpPr/>
          <p:nvPr/>
        </p:nvSpPr>
        <p:spPr>
          <a:xfrm>
            <a:off x="8058195" y="1169625"/>
            <a:ext cx="2865995" cy="1086430"/>
          </a:xfrm>
          <a:prstGeom prst="wedgeRoundRectCallout">
            <a:avLst>
              <a:gd name="adj1" fmla="val -63772"/>
              <a:gd name="adj2" fmla="val 534"/>
              <a:gd name="adj3" fmla="val 16667"/>
            </a:avLst>
          </a:prstGeom>
          <a:solidFill>
            <a:srgbClr val="D4D1E7"/>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latin typeface="Century Gothic" panose="020B0502020202020204" pitchFamily="34" charset="0"/>
              </a:rPr>
              <a:t>2+2=5 ?! Non ! </a:t>
            </a:r>
            <a:br>
              <a:rPr lang="en-GB" sz="2800" dirty="0">
                <a:solidFill>
                  <a:srgbClr val="002060"/>
                </a:solidFill>
                <a:latin typeface="Century Gothic" panose="020B0502020202020204" pitchFamily="34" charset="0"/>
              </a:rPr>
            </a:br>
            <a:r>
              <a:rPr lang="en-GB" sz="2800" dirty="0">
                <a:solidFill>
                  <a:srgbClr val="002060"/>
                </a:solidFill>
                <a:latin typeface="Century Gothic" panose="020B0502020202020204" pitchFamily="34" charset="0"/>
              </a:rPr>
              <a:t>Tu as </a:t>
            </a:r>
            <a:r>
              <a:rPr lang="en-GB" sz="2800" b="1" dirty="0">
                <a:solidFill>
                  <a:srgbClr val="002060"/>
                </a:solidFill>
                <a:latin typeface="Century Gothic" panose="020B0502020202020204" pitchFamily="34" charset="0"/>
              </a:rPr>
              <a:t>tort  </a:t>
            </a:r>
            <a:r>
              <a:rPr lang="en-GB" sz="2800" dirty="0">
                <a:solidFill>
                  <a:srgbClr val="002060"/>
                </a:solidFill>
                <a:latin typeface="Century Gothic" panose="020B0502020202020204" pitchFamily="34" charset="0"/>
              </a:rPr>
              <a:t>!</a:t>
            </a:r>
          </a:p>
        </p:txBody>
      </p:sp>
      <p:sp>
        <p:nvSpPr>
          <p:cNvPr id="37" name="Rectangle: Rounded Corners 36">
            <a:extLst>
              <a:ext uri="{FF2B5EF4-FFF2-40B4-BE49-F238E27FC236}">
                <a16:creationId xmlns:a16="http://schemas.microsoft.com/office/drawing/2014/main" id="{D1158FBC-E6F8-43C0-B896-02A0E041F649}"/>
              </a:ext>
            </a:extLst>
          </p:cNvPr>
          <p:cNvSpPr/>
          <p:nvPr/>
        </p:nvSpPr>
        <p:spPr>
          <a:xfrm>
            <a:off x="9469642" y="1754362"/>
            <a:ext cx="796413" cy="411562"/>
          </a:xfrm>
          <a:prstGeom prst="roundRect">
            <a:avLst/>
          </a:prstGeom>
          <a:solidFill>
            <a:srgbClr val="D4D1E7"/>
          </a:solidFill>
          <a:ln>
            <a:solidFill>
              <a:srgbClr val="D4D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2060"/>
                </a:solidFill>
                <a:latin typeface="Century Gothic" panose="020B0502020202020204" pitchFamily="34" charset="0"/>
              </a:rPr>
              <a:t>____</a:t>
            </a:r>
          </a:p>
        </p:txBody>
      </p:sp>
      <p:sp>
        <p:nvSpPr>
          <p:cNvPr id="38" name="Oval 37">
            <a:extLst>
              <a:ext uri="{FF2B5EF4-FFF2-40B4-BE49-F238E27FC236}">
                <a16:creationId xmlns:a16="http://schemas.microsoft.com/office/drawing/2014/main" id="{E2750046-65F3-467D-B7C7-5C8DB3BAB140}"/>
              </a:ext>
            </a:extLst>
          </p:cNvPr>
          <p:cNvSpPr/>
          <p:nvPr/>
        </p:nvSpPr>
        <p:spPr>
          <a:xfrm>
            <a:off x="7495937" y="943727"/>
            <a:ext cx="457200" cy="451796"/>
          </a:xfrm>
          <a:prstGeom prst="ellipse">
            <a:avLst/>
          </a:prstGeom>
          <a:solidFill>
            <a:srgbClr val="786EB1"/>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2</a:t>
            </a:r>
          </a:p>
        </p:txBody>
      </p:sp>
      <p:sp>
        <p:nvSpPr>
          <p:cNvPr id="39" name="Oval 38">
            <a:extLst>
              <a:ext uri="{FF2B5EF4-FFF2-40B4-BE49-F238E27FC236}">
                <a16:creationId xmlns:a16="http://schemas.microsoft.com/office/drawing/2014/main" id="{28446C20-FDE6-4A4F-B53F-3E6C773605B8}"/>
              </a:ext>
            </a:extLst>
          </p:cNvPr>
          <p:cNvSpPr/>
          <p:nvPr/>
        </p:nvSpPr>
        <p:spPr>
          <a:xfrm>
            <a:off x="161210" y="2932059"/>
            <a:ext cx="457200" cy="451796"/>
          </a:xfrm>
          <a:prstGeom prst="ellipse">
            <a:avLst/>
          </a:prstGeom>
          <a:solidFill>
            <a:srgbClr val="786EB1"/>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3</a:t>
            </a:r>
          </a:p>
        </p:txBody>
      </p:sp>
      <p:sp>
        <p:nvSpPr>
          <p:cNvPr id="40" name="Oval 39">
            <a:extLst>
              <a:ext uri="{FF2B5EF4-FFF2-40B4-BE49-F238E27FC236}">
                <a16:creationId xmlns:a16="http://schemas.microsoft.com/office/drawing/2014/main" id="{3CD763E6-C420-4697-90E0-40E470C6672F}"/>
              </a:ext>
            </a:extLst>
          </p:cNvPr>
          <p:cNvSpPr/>
          <p:nvPr/>
        </p:nvSpPr>
        <p:spPr>
          <a:xfrm>
            <a:off x="7600995" y="2839050"/>
            <a:ext cx="457200" cy="451796"/>
          </a:xfrm>
          <a:prstGeom prst="ellipse">
            <a:avLst/>
          </a:prstGeom>
          <a:solidFill>
            <a:srgbClr val="786EB1"/>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4</a:t>
            </a:r>
          </a:p>
        </p:txBody>
      </p:sp>
      <p:sp>
        <p:nvSpPr>
          <p:cNvPr id="41" name="Oval 40">
            <a:extLst>
              <a:ext uri="{FF2B5EF4-FFF2-40B4-BE49-F238E27FC236}">
                <a16:creationId xmlns:a16="http://schemas.microsoft.com/office/drawing/2014/main" id="{E9933C6C-5F5B-4F3D-9EB6-A9666F513710}"/>
              </a:ext>
            </a:extLst>
          </p:cNvPr>
          <p:cNvSpPr/>
          <p:nvPr/>
        </p:nvSpPr>
        <p:spPr>
          <a:xfrm>
            <a:off x="209212" y="4643992"/>
            <a:ext cx="457200" cy="451796"/>
          </a:xfrm>
          <a:prstGeom prst="ellipse">
            <a:avLst/>
          </a:prstGeom>
          <a:solidFill>
            <a:srgbClr val="786EB1"/>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5</a:t>
            </a:r>
          </a:p>
        </p:txBody>
      </p:sp>
      <p:sp>
        <p:nvSpPr>
          <p:cNvPr id="42" name="Oval 41">
            <a:extLst>
              <a:ext uri="{FF2B5EF4-FFF2-40B4-BE49-F238E27FC236}">
                <a16:creationId xmlns:a16="http://schemas.microsoft.com/office/drawing/2014/main" id="{4C715FFA-1FC7-4406-A6B2-003B935CFCF9}"/>
              </a:ext>
            </a:extLst>
          </p:cNvPr>
          <p:cNvSpPr/>
          <p:nvPr/>
        </p:nvSpPr>
        <p:spPr>
          <a:xfrm>
            <a:off x="7543939" y="4620069"/>
            <a:ext cx="457200" cy="451796"/>
          </a:xfrm>
          <a:prstGeom prst="ellipse">
            <a:avLst/>
          </a:prstGeom>
          <a:solidFill>
            <a:srgbClr val="786EB1"/>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6</a:t>
            </a:r>
          </a:p>
        </p:txBody>
      </p:sp>
      <p:pic>
        <p:nvPicPr>
          <p:cNvPr id="43" name="Picture 42" descr="A person wearing a striped shirt&#10;&#10;Description automatically generated with medium confidence">
            <a:extLst>
              <a:ext uri="{FF2B5EF4-FFF2-40B4-BE49-F238E27FC236}">
                <a16:creationId xmlns:a16="http://schemas.microsoft.com/office/drawing/2014/main" id="{30AF291C-7125-4F4C-86CD-9BBA71D0B1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232" y="2908136"/>
            <a:ext cx="1244625" cy="1263773"/>
          </a:xfrm>
          <a:prstGeom prst="rect">
            <a:avLst/>
          </a:prstGeom>
        </p:spPr>
      </p:pic>
      <p:sp>
        <p:nvSpPr>
          <p:cNvPr id="44" name="Speech Bubble: Rectangle with Corners Rounded 43">
            <a:extLst>
              <a:ext uri="{FF2B5EF4-FFF2-40B4-BE49-F238E27FC236}">
                <a16:creationId xmlns:a16="http://schemas.microsoft.com/office/drawing/2014/main" id="{769ECDD7-EF73-4297-A72C-45A17C8AB2AB}"/>
              </a:ext>
            </a:extLst>
          </p:cNvPr>
          <p:cNvSpPr/>
          <p:nvPr/>
        </p:nvSpPr>
        <p:spPr>
          <a:xfrm>
            <a:off x="2063219" y="2699207"/>
            <a:ext cx="4380271" cy="1263773"/>
          </a:xfrm>
          <a:prstGeom prst="wedgeRoundRectCallout">
            <a:avLst>
              <a:gd name="adj1" fmla="val -63257"/>
              <a:gd name="adj2" fmla="val 11394"/>
              <a:gd name="adj3" fmla="val 16667"/>
            </a:avLst>
          </a:prstGeom>
          <a:solidFill>
            <a:srgbClr val="D4D1E7"/>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a:solidFill>
                  <a:srgbClr val="002060"/>
                </a:solidFill>
                <a:latin typeface="Century Gothic" panose="020B0502020202020204" pitchFamily="34" charset="0"/>
              </a:rPr>
              <a:t>Aujourd’hui</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c’est</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l’anniversaire</a:t>
            </a:r>
            <a:r>
              <a:rPr lang="en-GB" sz="2800" dirty="0">
                <a:solidFill>
                  <a:srgbClr val="002060"/>
                </a:solidFill>
                <a:latin typeface="Century Gothic" panose="020B0502020202020204" pitchFamily="34" charset="0"/>
              </a:rPr>
              <a:t> de Gérard. Il a dix </a:t>
            </a:r>
            <a:r>
              <a:rPr lang="en-GB" sz="2800" b="1" dirty="0">
                <a:solidFill>
                  <a:srgbClr val="002060"/>
                </a:solidFill>
                <a:latin typeface="Century Gothic" panose="020B0502020202020204" pitchFamily="34" charset="0"/>
              </a:rPr>
              <a:t>ans</a:t>
            </a:r>
            <a:r>
              <a:rPr lang="en-GB" sz="2800" dirty="0">
                <a:solidFill>
                  <a:srgbClr val="002060"/>
                </a:solidFill>
                <a:latin typeface="Century Gothic" panose="020B0502020202020204" pitchFamily="34" charset="0"/>
              </a:rPr>
              <a:t>.</a:t>
            </a:r>
          </a:p>
        </p:txBody>
      </p:sp>
      <p:sp>
        <p:nvSpPr>
          <p:cNvPr id="48" name="Rectangle: Rounded Corners 47">
            <a:extLst>
              <a:ext uri="{FF2B5EF4-FFF2-40B4-BE49-F238E27FC236}">
                <a16:creationId xmlns:a16="http://schemas.microsoft.com/office/drawing/2014/main" id="{4090D704-8675-4679-A8D8-4067B64E0C56}"/>
              </a:ext>
            </a:extLst>
          </p:cNvPr>
          <p:cNvSpPr/>
          <p:nvPr/>
        </p:nvSpPr>
        <p:spPr>
          <a:xfrm>
            <a:off x="5148443" y="3479660"/>
            <a:ext cx="965447" cy="411562"/>
          </a:xfrm>
          <a:prstGeom prst="roundRect">
            <a:avLst/>
          </a:prstGeom>
          <a:solidFill>
            <a:srgbClr val="D4D1E7"/>
          </a:solidFill>
          <a:ln>
            <a:solidFill>
              <a:srgbClr val="D4D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2060"/>
                </a:solidFill>
                <a:latin typeface="Century Gothic" panose="020B0502020202020204" pitchFamily="34" charset="0"/>
              </a:rPr>
              <a:t>____.</a:t>
            </a:r>
          </a:p>
        </p:txBody>
      </p:sp>
      <p:sp>
        <p:nvSpPr>
          <p:cNvPr id="49" name="Speech Bubble: Rectangle with Corners Rounded 48">
            <a:extLst>
              <a:ext uri="{FF2B5EF4-FFF2-40B4-BE49-F238E27FC236}">
                <a16:creationId xmlns:a16="http://schemas.microsoft.com/office/drawing/2014/main" id="{F619190C-663C-456E-AA81-548EE441A197}"/>
              </a:ext>
            </a:extLst>
          </p:cNvPr>
          <p:cNvSpPr/>
          <p:nvPr/>
        </p:nvSpPr>
        <p:spPr>
          <a:xfrm>
            <a:off x="8371410" y="2699207"/>
            <a:ext cx="3759270" cy="1086430"/>
          </a:xfrm>
          <a:prstGeom prst="wedgeRoundRectCallout">
            <a:avLst>
              <a:gd name="adj1" fmla="val -58280"/>
              <a:gd name="adj2" fmla="val 4607"/>
              <a:gd name="adj3" fmla="val 16667"/>
            </a:avLst>
          </a:prstGeom>
          <a:solidFill>
            <a:srgbClr val="D4D1E7"/>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a:solidFill>
                  <a:srgbClr val="002060"/>
                </a:solidFill>
                <a:latin typeface="Century Gothic" panose="020B0502020202020204" pitchFamily="34" charset="0"/>
              </a:rPr>
              <a:t>Où</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est</a:t>
            </a:r>
            <a:r>
              <a:rPr lang="en-GB" sz="2800" dirty="0">
                <a:solidFill>
                  <a:srgbClr val="002060"/>
                </a:solidFill>
                <a:latin typeface="Century Gothic" panose="020B0502020202020204" pitchFamily="34" charset="0"/>
              </a:rPr>
              <a:t> ma </a:t>
            </a:r>
            <a:br>
              <a:rPr lang="en-GB" sz="2800" dirty="0">
                <a:solidFill>
                  <a:srgbClr val="002060"/>
                </a:solidFill>
                <a:latin typeface="Century Gothic" panose="020B0502020202020204" pitchFamily="34" charset="0"/>
              </a:rPr>
            </a:br>
            <a:r>
              <a:rPr lang="en-GB" sz="2800" dirty="0" err="1">
                <a:solidFill>
                  <a:srgbClr val="002060"/>
                </a:solidFill>
                <a:latin typeface="Century Gothic" panose="020B0502020202020204" pitchFamily="34" charset="0"/>
              </a:rPr>
              <a:t>bouteille</a:t>
            </a:r>
            <a:r>
              <a:rPr lang="en-GB" sz="2800" dirty="0">
                <a:solidFill>
                  <a:srgbClr val="002060"/>
                </a:solidFill>
                <a:latin typeface="Century Gothic" panose="020B0502020202020204" pitchFamily="34" charset="0"/>
              </a:rPr>
              <a:t> ? </a:t>
            </a:r>
            <a:r>
              <a:rPr lang="en-GB" sz="2800" dirty="0" err="1">
                <a:solidFill>
                  <a:srgbClr val="002060"/>
                </a:solidFill>
                <a:latin typeface="Century Gothic" panose="020B0502020202020204" pitchFamily="34" charset="0"/>
              </a:rPr>
              <a:t>J’ai</a:t>
            </a:r>
            <a:r>
              <a:rPr lang="en-GB" sz="2800"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soif</a:t>
            </a:r>
            <a:r>
              <a:rPr lang="en-GB" sz="2800" dirty="0">
                <a:solidFill>
                  <a:srgbClr val="002060"/>
                </a:solidFill>
                <a:latin typeface="Century Gothic" panose="020B0502020202020204" pitchFamily="34" charset="0"/>
              </a:rPr>
              <a:t> !</a:t>
            </a:r>
          </a:p>
        </p:txBody>
      </p:sp>
      <p:sp>
        <p:nvSpPr>
          <p:cNvPr id="50" name="Rectangle: Rounded Corners 49">
            <a:extLst>
              <a:ext uri="{FF2B5EF4-FFF2-40B4-BE49-F238E27FC236}">
                <a16:creationId xmlns:a16="http://schemas.microsoft.com/office/drawing/2014/main" id="{B58E208C-18E2-4946-B2E0-2A850B408FD3}"/>
              </a:ext>
            </a:extLst>
          </p:cNvPr>
          <p:cNvSpPr/>
          <p:nvPr/>
        </p:nvSpPr>
        <p:spPr>
          <a:xfrm>
            <a:off x="11168816" y="3259124"/>
            <a:ext cx="796413" cy="411562"/>
          </a:xfrm>
          <a:prstGeom prst="roundRect">
            <a:avLst/>
          </a:prstGeom>
          <a:solidFill>
            <a:srgbClr val="D4D1E7"/>
          </a:solidFill>
          <a:ln>
            <a:solidFill>
              <a:srgbClr val="D4D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2060"/>
                </a:solidFill>
                <a:latin typeface="Century Gothic" panose="020B0502020202020204" pitchFamily="34" charset="0"/>
              </a:rPr>
              <a:t>___!</a:t>
            </a:r>
          </a:p>
        </p:txBody>
      </p:sp>
      <p:pic>
        <p:nvPicPr>
          <p:cNvPr id="51" name="Picture 50" descr="A person wearing a striped shirt&#10;&#10;Description automatically generated with low confidence">
            <a:extLst>
              <a:ext uri="{FF2B5EF4-FFF2-40B4-BE49-F238E27FC236}">
                <a16:creationId xmlns:a16="http://schemas.microsoft.com/office/drawing/2014/main" id="{0A025AB9-714B-43B1-A1CD-D18D9EC829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95126" y="2823334"/>
            <a:ext cx="1244625" cy="1263773"/>
          </a:xfrm>
          <a:prstGeom prst="rect">
            <a:avLst/>
          </a:prstGeom>
        </p:spPr>
      </p:pic>
      <p:pic>
        <p:nvPicPr>
          <p:cNvPr id="60" name="Picture 59" descr="A person wearing a striped shirt&#10;&#10;Description automatically generated with medium confidence">
            <a:extLst>
              <a:ext uri="{FF2B5EF4-FFF2-40B4-BE49-F238E27FC236}">
                <a16:creationId xmlns:a16="http://schemas.microsoft.com/office/drawing/2014/main" id="{A32B5C38-42AF-43A4-91E5-FD28CE1DF9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232" y="4821408"/>
            <a:ext cx="1244625" cy="1263773"/>
          </a:xfrm>
          <a:prstGeom prst="rect">
            <a:avLst/>
          </a:prstGeom>
        </p:spPr>
      </p:pic>
      <p:sp>
        <p:nvSpPr>
          <p:cNvPr id="61" name="Speech Bubble: Rectangle with Corners Rounded 60">
            <a:extLst>
              <a:ext uri="{FF2B5EF4-FFF2-40B4-BE49-F238E27FC236}">
                <a16:creationId xmlns:a16="http://schemas.microsoft.com/office/drawing/2014/main" id="{C8791349-2A2C-4153-9511-6AFCE089F555}"/>
              </a:ext>
            </a:extLst>
          </p:cNvPr>
          <p:cNvSpPr/>
          <p:nvPr/>
        </p:nvSpPr>
        <p:spPr>
          <a:xfrm>
            <a:off x="2063219" y="4612479"/>
            <a:ext cx="4380271" cy="1263773"/>
          </a:xfrm>
          <a:prstGeom prst="wedgeRoundRectCallout">
            <a:avLst>
              <a:gd name="adj1" fmla="val -63257"/>
              <a:gd name="adj2" fmla="val 11394"/>
              <a:gd name="adj3" fmla="val 16667"/>
            </a:avLst>
          </a:prstGeom>
          <a:solidFill>
            <a:srgbClr val="D4D1E7"/>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latin typeface="Century Gothic" panose="020B0502020202020204" pitchFamily="34" charset="0"/>
              </a:rPr>
              <a:t>La </a:t>
            </a:r>
            <a:r>
              <a:rPr lang="en-GB" sz="2800" dirty="0" err="1">
                <a:solidFill>
                  <a:srgbClr val="002060"/>
                </a:solidFill>
                <a:latin typeface="Century Gothic" panose="020B0502020202020204" pitchFamily="34" charset="0"/>
              </a:rPr>
              <a:t>réponse</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est</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correcte</a:t>
            </a:r>
            <a:r>
              <a:rPr lang="en-GB" sz="2800" dirty="0">
                <a:solidFill>
                  <a:srgbClr val="002060"/>
                </a:solidFill>
                <a:latin typeface="Century Gothic" panose="020B0502020202020204" pitchFamily="34" charset="0"/>
              </a:rPr>
              <a:t>.  Elle a </a:t>
            </a:r>
            <a:r>
              <a:rPr lang="en-GB" sz="2800" b="1" dirty="0">
                <a:solidFill>
                  <a:srgbClr val="002060"/>
                </a:solidFill>
                <a:latin typeface="Century Gothic" panose="020B0502020202020204" pitchFamily="34" charset="0"/>
              </a:rPr>
              <a:t>raison</a:t>
            </a:r>
            <a:r>
              <a:rPr lang="en-GB" sz="2800" dirty="0">
                <a:solidFill>
                  <a:srgbClr val="002060"/>
                </a:solidFill>
                <a:latin typeface="Century Gothic" panose="020B0502020202020204" pitchFamily="34" charset="0"/>
              </a:rPr>
              <a:t>.</a:t>
            </a:r>
          </a:p>
        </p:txBody>
      </p:sp>
      <p:sp>
        <p:nvSpPr>
          <p:cNvPr id="62" name="Rectangle: Rounded Corners 61">
            <a:extLst>
              <a:ext uri="{FF2B5EF4-FFF2-40B4-BE49-F238E27FC236}">
                <a16:creationId xmlns:a16="http://schemas.microsoft.com/office/drawing/2014/main" id="{64507366-84EF-4C91-81C3-12732D9D8D00}"/>
              </a:ext>
            </a:extLst>
          </p:cNvPr>
          <p:cNvSpPr/>
          <p:nvPr/>
        </p:nvSpPr>
        <p:spPr>
          <a:xfrm>
            <a:off x="5101057" y="5247513"/>
            <a:ext cx="994943" cy="411562"/>
          </a:xfrm>
          <a:prstGeom prst="roundRect">
            <a:avLst/>
          </a:prstGeom>
          <a:solidFill>
            <a:srgbClr val="D4D1E7"/>
          </a:solidFill>
          <a:ln>
            <a:solidFill>
              <a:srgbClr val="D4D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2060"/>
                </a:solidFill>
                <a:latin typeface="Century Gothic" panose="020B0502020202020204" pitchFamily="34" charset="0"/>
              </a:rPr>
              <a:t>____</a:t>
            </a:r>
          </a:p>
        </p:txBody>
      </p:sp>
      <p:sp>
        <p:nvSpPr>
          <p:cNvPr id="63" name="Speech Bubble: Rectangle with Corners Rounded 62">
            <a:extLst>
              <a:ext uri="{FF2B5EF4-FFF2-40B4-BE49-F238E27FC236}">
                <a16:creationId xmlns:a16="http://schemas.microsoft.com/office/drawing/2014/main" id="{8DB58F22-DE64-4B1C-9902-87D69CAAB80C}"/>
              </a:ext>
            </a:extLst>
          </p:cNvPr>
          <p:cNvSpPr/>
          <p:nvPr/>
        </p:nvSpPr>
        <p:spPr>
          <a:xfrm>
            <a:off x="8834283" y="4420519"/>
            <a:ext cx="3167539" cy="1367061"/>
          </a:xfrm>
          <a:prstGeom prst="wedgeRoundRectCallout">
            <a:avLst>
              <a:gd name="adj1" fmla="val -69920"/>
              <a:gd name="adj2" fmla="val 2449"/>
              <a:gd name="adj3" fmla="val 16667"/>
            </a:avLst>
          </a:prstGeom>
          <a:solidFill>
            <a:srgbClr val="D4D1E7"/>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latin typeface="Century Gothic" panose="020B0502020202020204" pitchFamily="34" charset="0"/>
              </a:rPr>
              <a:t>Tu </a:t>
            </a:r>
            <a:r>
              <a:rPr lang="en-GB" sz="2800" dirty="0" err="1">
                <a:solidFill>
                  <a:srgbClr val="002060"/>
                </a:solidFill>
                <a:latin typeface="Century Gothic" panose="020B0502020202020204" pitchFamily="34" charset="0"/>
              </a:rPr>
              <a:t>aimes</a:t>
            </a:r>
            <a:r>
              <a:rPr lang="en-GB" sz="2800" dirty="0">
                <a:solidFill>
                  <a:srgbClr val="002060"/>
                </a:solidFill>
                <a:latin typeface="Century Gothic" panose="020B0502020202020204" pitchFamily="34" charset="0"/>
              </a:rPr>
              <a:t> les </a:t>
            </a:r>
            <a:r>
              <a:rPr lang="en-GB" sz="2800" dirty="0" err="1">
                <a:solidFill>
                  <a:srgbClr val="002060"/>
                </a:solidFill>
                <a:latin typeface="Century Gothic" panose="020B0502020202020204" pitchFamily="34" charset="0"/>
              </a:rPr>
              <a:t>sandwichs</a:t>
            </a:r>
            <a:r>
              <a:rPr lang="en-GB" sz="2800" dirty="0">
                <a:solidFill>
                  <a:srgbClr val="002060"/>
                </a:solidFill>
                <a:latin typeface="Century Gothic" panose="020B0502020202020204" pitchFamily="34" charset="0"/>
              </a:rPr>
              <a:t> ? </a:t>
            </a:r>
            <a:br>
              <a:rPr lang="en-GB" sz="2800" dirty="0">
                <a:solidFill>
                  <a:srgbClr val="002060"/>
                </a:solidFill>
                <a:latin typeface="Century Gothic" panose="020B0502020202020204" pitchFamily="34" charset="0"/>
              </a:rPr>
            </a:br>
            <a:r>
              <a:rPr lang="en-GB" sz="2800" dirty="0">
                <a:solidFill>
                  <a:srgbClr val="002060"/>
                </a:solidFill>
                <a:latin typeface="Century Gothic" panose="020B0502020202020204" pitchFamily="34" charset="0"/>
              </a:rPr>
              <a:t>Tu as </a:t>
            </a:r>
            <a:r>
              <a:rPr lang="en-GB" sz="2800" b="1" dirty="0" err="1">
                <a:solidFill>
                  <a:srgbClr val="002060"/>
                </a:solidFill>
                <a:latin typeface="Century Gothic" panose="020B0502020202020204" pitchFamily="34" charset="0"/>
              </a:rPr>
              <a:t>faim</a:t>
            </a:r>
            <a:r>
              <a:rPr lang="en-GB" sz="2800" dirty="0">
                <a:solidFill>
                  <a:srgbClr val="002060"/>
                </a:solidFill>
                <a:latin typeface="Century Gothic" panose="020B0502020202020204" pitchFamily="34" charset="0"/>
              </a:rPr>
              <a:t> ?</a:t>
            </a:r>
          </a:p>
        </p:txBody>
      </p:sp>
      <p:sp>
        <p:nvSpPr>
          <p:cNvPr id="9" name="Rectangle: Rounded Corners 8">
            <a:extLst>
              <a:ext uri="{FF2B5EF4-FFF2-40B4-BE49-F238E27FC236}">
                <a16:creationId xmlns:a16="http://schemas.microsoft.com/office/drawing/2014/main" id="{6914CA06-5228-48EF-AEA9-AFFA26F43EF3}"/>
              </a:ext>
            </a:extLst>
          </p:cNvPr>
          <p:cNvSpPr/>
          <p:nvPr/>
        </p:nvSpPr>
        <p:spPr>
          <a:xfrm>
            <a:off x="10372403" y="5323415"/>
            <a:ext cx="796413" cy="411562"/>
          </a:xfrm>
          <a:prstGeom prst="roundRect">
            <a:avLst/>
          </a:prstGeom>
          <a:solidFill>
            <a:srgbClr val="D4D1E7"/>
          </a:solidFill>
          <a:ln>
            <a:solidFill>
              <a:srgbClr val="D4D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2060"/>
                </a:solidFill>
                <a:latin typeface="Century Gothic" panose="020B0502020202020204" pitchFamily="34" charset="0"/>
              </a:rPr>
              <a:t>____</a:t>
            </a:r>
          </a:p>
        </p:txBody>
      </p:sp>
      <p:pic>
        <p:nvPicPr>
          <p:cNvPr id="64" name="Picture 63" descr="A person wearing a striped shirt&#10;&#10;Description automatically generated with medium confidence">
            <a:extLst>
              <a:ext uri="{FF2B5EF4-FFF2-40B4-BE49-F238E27FC236}">
                <a16:creationId xmlns:a16="http://schemas.microsoft.com/office/drawing/2014/main" id="{AFB2AF31-2DE0-42B0-A78C-D0E02E4C93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4321" y="4821407"/>
            <a:ext cx="1244625" cy="1263773"/>
          </a:xfrm>
          <a:prstGeom prst="rect">
            <a:avLst/>
          </a:prstGeom>
        </p:spPr>
      </p:pic>
      <p:sp>
        <p:nvSpPr>
          <p:cNvPr id="65" name="Rectangle: Rounded Corners 64">
            <a:extLst>
              <a:ext uri="{FF2B5EF4-FFF2-40B4-BE49-F238E27FC236}">
                <a16:creationId xmlns:a16="http://schemas.microsoft.com/office/drawing/2014/main" id="{6908974F-048B-4084-9D26-988D377E97B6}"/>
              </a:ext>
            </a:extLst>
          </p:cNvPr>
          <p:cNvSpPr/>
          <p:nvPr/>
        </p:nvSpPr>
        <p:spPr>
          <a:xfrm>
            <a:off x="4935165" y="1548581"/>
            <a:ext cx="796413" cy="411562"/>
          </a:xfrm>
          <a:prstGeom prst="roundRect">
            <a:avLst/>
          </a:prstGeom>
          <a:solidFill>
            <a:srgbClr val="D4D1E7"/>
          </a:solidFill>
          <a:ln>
            <a:solidFill>
              <a:srgbClr val="D4D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2060"/>
                </a:solidFill>
                <a:latin typeface="Century Gothic" panose="020B0502020202020204" pitchFamily="34" charset="0"/>
              </a:rPr>
              <a:t>____</a:t>
            </a:r>
          </a:p>
        </p:txBody>
      </p:sp>
      <p:graphicFrame>
        <p:nvGraphicFramePr>
          <p:cNvPr id="11" name="Table 11">
            <a:extLst>
              <a:ext uri="{FF2B5EF4-FFF2-40B4-BE49-F238E27FC236}">
                <a16:creationId xmlns:a16="http://schemas.microsoft.com/office/drawing/2014/main" id="{AE46EE73-CB6A-4126-B972-38247C2037C3}"/>
              </a:ext>
            </a:extLst>
          </p:cNvPr>
          <p:cNvGraphicFramePr>
            <a:graphicFrameLocks noGrp="1"/>
          </p:cNvGraphicFramePr>
          <p:nvPr>
            <p:extLst>
              <p:ext uri="{D42A27DB-BD31-4B8C-83A1-F6EECF244321}">
                <p14:modId xmlns:p14="http://schemas.microsoft.com/office/powerpoint/2010/main" val="349469464"/>
              </p:ext>
            </p:extLst>
          </p:nvPr>
        </p:nvGraphicFramePr>
        <p:xfrm>
          <a:off x="1549982" y="6217479"/>
          <a:ext cx="8868070" cy="518160"/>
        </p:xfrm>
        <a:graphic>
          <a:graphicData uri="http://schemas.openxmlformats.org/drawingml/2006/table">
            <a:tbl>
              <a:tblPr firstRow="1" bandRow="1">
                <a:tableStyleId>{5940675A-B579-460E-94D1-54222C63F5DA}</a:tableStyleId>
              </a:tblPr>
              <a:tblGrid>
                <a:gridCol w="1773614">
                  <a:extLst>
                    <a:ext uri="{9D8B030D-6E8A-4147-A177-3AD203B41FA5}">
                      <a16:colId xmlns:a16="http://schemas.microsoft.com/office/drawing/2014/main" val="379370326"/>
                    </a:ext>
                  </a:extLst>
                </a:gridCol>
                <a:gridCol w="1773614">
                  <a:extLst>
                    <a:ext uri="{9D8B030D-6E8A-4147-A177-3AD203B41FA5}">
                      <a16:colId xmlns:a16="http://schemas.microsoft.com/office/drawing/2014/main" val="1008407485"/>
                    </a:ext>
                  </a:extLst>
                </a:gridCol>
                <a:gridCol w="1773614">
                  <a:extLst>
                    <a:ext uri="{9D8B030D-6E8A-4147-A177-3AD203B41FA5}">
                      <a16:colId xmlns:a16="http://schemas.microsoft.com/office/drawing/2014/main" val="3215176698"/>
                    </a:ext>
                  </a:extLst>
                </a:gridCol>
                <a:gridCol w="1773614">
                  <a:extLst>
                    <a:ext uri="{9D8B030D-6E8A-4147-A177-3AD203B41FA5}">
                      <a16:colId xmlns:a16="http://schemas.microsoft.com/office/drawing/2014/main" val="3783323863"/>
                    </a:ext>
                  </a:extLst>
                </a:gridCol>
                <a:gridCol w="1773614">
                  <a:extLst>
                    <a:ext uri="{9D8B030D-6E8A-4147-A177-3AD203B41FA5}">
                      <a16:colId xmlns:a16="http://schemas.microsoft.com/office/drawing/2014/main" val="3601317474"/>
                    </a:ext>
                  </a:extLst>
                </a:gridCol>
              </a:tblGrid>
              <a:tr h="451796">
                <a:tc>
                  <a:txBody>
                    <a:bodyPr/>
                    <a:lstStyle/>
                    <a:p>
                      <a:pPr algn="ctr"/>
                      <a:r>
                        <a:rPr lang="en-GB" sz="2800" b="1" dirty="0" err="1">
                          <a:solidFill>
                            <a:srgbClr val="002060"/>
                          </a:solidFill>
                          <a:latin typeface="Century Gothic" panose="020B0502020202020204" pitchFamily="34" charset="0"/>
                        </a:rPr>
                        <a:t>ans</a:t>
                      </a:r>
                      <a:endParaRPr lang="en-GB" sz="2800" b="1" dirty="0">
                        <a:solidFill>
                          <a:srgbClr val="002060"/>
                        </a:solidFill>
                        <a:latin typeface="Century Gothic" panose="020B0502020202020204" pitchFamily="34" charset="0"/>
                      </a:endParaRPr>
                    </a:p>
                  </a:txBody>
                  <a:tcPr anchor="ctr">
                    <a:lnL w="12700" cap="flat" cmpd="sng" algn="ctr">
                      <a:solidFill>
                        <a:schemeClr val="tx1"/>
                      </a:solidFill>
                      <a:prstDash val="sysDashDotDot"/>
                      <a:round/>
                      <a:headEnd type="none" w="med" len="med"/>
                      <a:tailEnd type="none" w="med" len="med"/>
                    </a:lnL>
                    <a:lnR w="12700" cap="flat" cmpd="sng" algn="ctr">
                      <a:solidFill>
                        <a:schemeClr val="tx1"/>
                      </a:solidFill>
                      <a:prstDash val="sysDashDotDot"/>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Dot"/>
                      <a:round/>
                      <a:headEnd type="none" w="med" len="med"/>
                      <a:tailEnd type="none" w="med" len="med"/>
                    </a:lnB>
                  </a:tcPr>
                </a:tc>
                <a:tc>
                  <a:txBody>
                    <a:bodyPr/>
                    <a:lstStyle/>
                    <a:p>
                      <a:pPr algn="ctr"/>
                      <a:r>
                        <a:rPr lang="en-GB" sz="2800" b="1" dirty="0" err="1">
                          <a:solidFill>
                            <a:srgbClr val="002060"/>
                          </a:solidFill>
                          <a:latin typeface="Century Gothic" panose="020B0502020202020204" pitchFamily="34" charset="0"/>
                        </a:rPr>
                        <a:t>soif</a:t>
                      </a:r>
                      <a:endParaRPr lang="en-GB" sz="2800" b="1" dirty="0">
                        <a:solidFill>
                          <a:srgbClr val="002060"/>
                        </a:solidFill>
                        <a:latin typeface="Century Gothic" panose="020B0502020202020204" pitchFamily="34" charset="0"/>
                      </a:endParaRPr>
                    </a:p>
                  </a:txBody>
                  <a:tcPr anchor="ctr">
                    <a:lnL w="12700" cap="flat" cmpd="sng" algn="ctr">
                      <a:solidFill>
                        <a:schemeClr val="tx1"/>
                      </a:solidFill>
                      <a:prstDash val="sysDashDotDot"/>
                      <a:round/>
                      <a:headEnd type="none" w="med" len="med"/>
                      <a:tailEnd type="none" w="med" len="med"/>
                    </a:lnL>
                    <a:lnR w="12700" cap="flat" cmpd="sng" algn="ctr">
                      <a:solidFill>
                        <a:schemeClr val="tx1"/>
                      </a:solidFill>
                      <a:prstDash val="sysDashDotDot"/>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Dot"/>
                      <a:round/>
                      <a:headEnd type="none" w="med" len="med"/>
                      <a:tailEnd type="none" w="med" len="med"/>
                    </a:lnB>
                  </a:tcPr>
                </a:tc>
                <a:tc>
                  <a:txBody>
                    <a:bodyPr/>
                    <a:lstStyle/>
                    <a:p>
                      <a:pPr algn="ctr"/>
                      <a:r>
                        <a:rPr lang="en-GB" sz="2800" b="1" dirty="0">
                          <a:solidFill>
                            <a:srgbClr val="002060"/>
                          </a:solidFill>
                          <a:latin typeface="Century Gothic" panose="020B0502020202020204" pitchFamily="34" charset="0"/>
                        </a:rPr>
                        <a:t>tort</a:t>
                      </a:r>
                    </a:p>
                  </a:txBody>
                  <a:tcPr anchor="ctr">
                    <a:lnL w="12700" cap="flat" cmpd="sng" algn="ctr">
                      <a:solidFill>
                        <a:schemeClr val="tx1"/>
                      </a:solidFill>
                      <a:prstDash val="sysDashDotDot"/>
                      <a:round/>
                      <a:headEnd type="none" w="med" len="med"/>
                      <a:tailEnd type="none" w="med" len="med"/>
                    </a:lnL>
                    <a:lnR w="12700" cap="flat" cmpd="sng" algn="ctr">
                      <a:solidFill>
                        <a:schemeClr val="tx1"/>
                      </a:solidFill>
                      <a:prstDash val="sysDashDotDot"/>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Dot"/>
                      <a:round/>
                      <a:headEnd type="none" w="med" len="med"/>
                      <a:tailEnd type="none" w="med" len="med"/>
                    </a:lnB>
                  </a:tcPr>
                </a:tc>
                <a:tc>
                  <a:txBody>
                    <a:bodyPr/>
                    <a:lstStyle/>
                    <a:p>
                      <a:pPr algn="ctr"/>
                      <a:r>
                        <a:rPr lang="en-GB" sz="2800" b="1" dirty="0" err="1">
                          <a:solidFill>
                            <a:srgbClr val="002060"/>
                          </a:solidFill>
                          <a:latin typeface="Century Gothic" panose="020B0502020202020204" pitchFamily="34" charset="0"/>
                        </a:rPr>
                        <a:t>faim</a:t>
                      </a:r>
                      <a:endParaRPr lang="en-GB" sz="2800" b="1" dirty="0">
                        <a:solidFill>
                          <a:srgbClr val="002060"/>
                        </a:solidFill>
                        <a:latin typeface="Century Gothic" panose="020B0502020202020204" pitchFamily="34" charset="0"/>
                      </a:endParaRPr>
                    </a:p>
                  </a:txBody>
                  <a:tcPr anchor="ctr">
                    <a:lnL w="12700" cap="flat" cmpd="sng" algn="ctr">
                      <a:solidFill>
                        <a:schemeClr val="tx1"/>
                      </a:solidFill>
                      <a:prstDash val="sysDashDotDot"/>
                      <a:round/>
                      <a:headEnd type="none" w="med" len="med"/>
                      <a:tailEnd type="none" w="med" len="med"/>
                    </a:lnL>
                    <a:lnR w="12700" cap="flat" cmpd="sng" algn="ctr">
                      <a:solidFill>
                        <a:schemeClr val="tx1"/>
                      </a:solidFill>
                      <a:prstDash val="sysDashDotDot"/>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Dot"/>
                      <a:round/>
                      <a:headEnd type="none" w="med" len="med"/>
                      <a:tailEnd type="none" w="med" len="med"/>
                    </a:lnB>
                  </a:tcPr>
                </a:tc>
                <a:tc>
                  <a:txBody>
                    <a:bodyPr/>
                    <a:lstStyle/>
                    <a:p>
                      <a:pPr algn="ctr"/>
                      <a:r>
                        <a:rPr lang="en-GB" sz="2800" b="1" dirty="0">
                          <a:solidFill>
                            <a:srgbClr val="002060"/>
                          </a:solidFill>
                          <a:latin typeface="Century Gothic" panose="020B0502020202020204" pitchFamily="34" charset="0"/>
                        </a:rPr>
                        <a:t>raison</a:t>
                      </a:r>
                    </a:p>
                  </a:txBody>
                  <a:tcPr anchor="ctr">
                    <a:lnL w="12700" cap="flat" cmpd="sng" algn="ctr">
                      <a:solidFill>
                        <a:schemeClr val="tx1"/>
                      </a:solidFill>
                      <a:prstDash val="sysDashDotDot"/>
                      <a:round/>
                      <a:headEnd type="none" w="med" len="med"/>
                      <a:tailEnd type="none" w="med" len="med"/>
                    </a:lnL>
                    <a:lnR w="12700" cap="flat" cmpd="sng" algn="ctr">
                      <a:solidFill>
                        <a:schemeClr val="tx1"/>
                      </a:solidFill>
                      <a:prstDash val="sysDashDotDot"/>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4255819705"/>
                  </a:ext>
                </a:extLst>
              </a:tr>
            </a:tbl>
          </a:graphicData>
        </a:graphic>
      </p:graphicFrame>
    </p:spTree>
    <p:extLst>
      <p:ext uri="{BB962C8B-B14F-4D97-AF65-F5344CB8AC3E}">
        <p14:creationId xmlns:p14="http://schemas.microsoft.com/office/powerpoint/2010/main" val="342479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8" grpId="0" animBg="1"/>
      <p:bldP spid="50" grpId="0" animBg="1"/>
      <p:bldP spid="62" grpId="0" animBg="1"/>
      <p:bldP spid="9"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Graphic 32" descr="Teacher">
            <a:extLst>
              <a:ext uri="{FF2B5EF4-FFF2-40B4-BE49-F238E27FC236}">
                <a16:creationId xmlns:a16="http://schemas.microsoft.com/office/drawing/2014/main" id="{20560B41-1442-4959-BD90-120C8CB78A8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61210" y="-19046"/>
            <a:ext cx="914400" cy="914400"/>
          </a:xfrm>
          <a:prstGeom prst="rect">
            <a:avLst/>
          </a:prstGeom>
        </p:spPr>
      </p:pic>
      <p:sp>
        <p:nvSpPr>
          <p:cNvPr id="34" name="Speech Bubble: Rectangle with Corners Rounded 33">
            <a:hlinkClick r:id="" action="ppaction://noaction">
              <a:snd r:embed="rId13" name="8_1.wav"/>
            </a:hlinkClick>
            <a:extLst>
              <a:ext uri="{FF2B5EF4-FFF2-40B4-BE49-F238E27FC236}">
                <a16:creationId xmlns:a16="http://schemas.microsoft.com/office/drawing/2014/main" id="{C503B75F-EEA8-474E-BD01-2DFDCD149CF0}"/>
              </a:ext>
            </a:extLst>
          </p:cNvPr>
          <p:cNvSpPr/>
          <p:nvPr/>
        </p:nvSpPr>
        <p:spPr>
          <a:xfrm>
            <a:off x="1075610" y="182385"/>
            <a:ext cx="6870961" cy="508626"/>
          </a:xfrm>
          <a:prstGeom prst="wedgeRoundRectCallout">
            <a:avLst>
              <a:gd name="adj1" fmla="val -52280"/>
              <a:gd name="adj2" fmla="val -15513"/>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36" name="CustomShape 7">
            <a:hlinkClick r:id="" action="ppaction://noaction">
              <a:snd r:embed="rId14" name="7_1.wav"/>
            </a:hlinkClick>
            <a:extLst>
              <a:ext uri="{FF2B5EF4-FFF2-40B4-BE49-F238E27FC236}">
                <a16:creationId xmlns:a16="http://schemas.microsoft.com/office/drawing/2014/main" id="{D74C7BB7-F8B7-4B43-96F0-E457B05A48D8}"/>
              </a:ext>
            </a:extLst>
          </p:cNvPr>
          <p:cNvSpPr/>
          <p:nvPr/>
        </p:nvSpPr>
        <p:spPr>
          <a:xfrm>
            <a:off x="1099706" y="182385"/>
            <a:ext cx="6870961" cy="48415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rPr>
              <a:t>Écoute</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rPr>
              <a:t>L’option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rPr>
              <a:t>correcte</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rPr>
              <a:t>c’est</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 quoi ?</a:t>
            </a:r>
            <a:endParaRPr kumimoji="0" lang="en-GB" sz="2400" b="1" i="0" u="none" strike="noStrike" kern="1200" cap="none" spc="-1" normalizeH="0" baseline="0" noProof="0" dirty="0">
              <a:ln>
                <a:noFill/>
              </a:ln>
              <a:solidFill>
                <a:prstClr val="black"/>
              </a:solidFill>
              <a:effectLst/>
              <a:uLnTx/>
              <a:uFillTx/>
              <a:latin typeface="Arial"/>
            </a:endParaRPr>
          </a:p>
        </p:txBody>
      </p:sp>
      <p:pic>
        <p:nvPicPr>
          <p:cNvPr id="22" name="Picture 21" descr="A person wearing a striped shirt&#10;&#10;Description automatically generated with medium confidence">
            <a:extLst>
              <a:ext uri="{FF2B5EF4-FFF2-40B4-BE49-F238E27FC236}">
                <a16:creationId xmlns:a16="http://schemas.microsoft.com/office/drawing/2014/main" id="{7DCD2ECD-CB70-4C65-8B6F-F858DE66D94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428527" y="206184"/>
            <a:ext cx="1397860" cy="1419365"/>
          </a:xfrm>
          <a:prstGeom prst="rect">
            <a:avLst/>
          </a:prstGeom>
        </p:spPr>
      </p:pic>
      <p:sp>
        <p:nvSpPr>
          <p:cNvPr id="25" name="CustomShape 23">
            <a:hlinkClick r:id="" action="ppaction://noaction">
              <a:snd r:embed="rId16" name="1.wav"/>
            </a:hlinkClick>
            <a:extLst>
              <a:ext uri="{FF2B5EF4-FFF2-40B4-BE49-F238E27FC236}">
                <a16:creationId xmlns:a16="http://schemas.microsoft.com/office/drawing/2014/main" id="{A34C96AA-58E7-4AEF-BC87-5E0F4521E646}"/>
              </a:ext>
            </a:extLst>
          </p:cNvPr>
          <p:cNvSpPr/>
          <p:nvPr/>
        </p:nvSpPr>
        <p:spPr>
          <a:xfrm>
            <a:off x="422334" y="1708268"/>
            <a:ext cx="464040" cy="396360"/>
          </a:xfrm>
          <a:prstGeom prst="actionButtonBlank">
            <a:avLst/>
          </a:prstGeom>
          <a:solidFill>
            <a:srgbClr val="EFF9FB"/>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FF0066"/>
                </a:solidFill>
                <a:effectLst/>
                <a:uLnTx/>
                <a:uFillTx/>
                <a:latin typeface="Century Gothic" panose="020B0502020202020204" pitchFamily="34" charset="0"/>
                <a:ea typeface="DejaVu Sans"/>
              </a:rPr>
              <a:t>1</a:t>
            </a: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35" name="CustomShape 24">
            <a:hlinkClick r:id="" action="ppaction://noaction">
              <a:snd r:embed="rId17" name="2.wav"/>
            </a:hlinkClick>
            <a:extLst>
              <a:ext uri="{FF2B5EF4-FFF2-40B4-BE49-F238E27FC236}">
                <a16:creationId xmlns:a16="http://schemas.microsoft.com/office/drawing/2014/main" id="{C1F572EF-AA22-4157-B454-73A145F17222}"/>
              </a:ext>
            </a:extLst>
          </p:cNvPr>
          <p:cNvSpPr/>
          <p:nvPr/>
        </p:nvSpPr>
        <p:spPr>
          <a:xfrm>
            <a:off x="422334" y="2408412"/>
            <a:ext cx="464040" cy="396360"/>
          </a:xfrm>
          <a:prstGeom prst="actionButtonBlank">
            <a:avLst/>
          </a:prstGeom>
          <a:solidFill>
            <a:srgbClr val="EFF9FB"/>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rgbClr val="FF0066"/>
                </a:solidFill>
                <a:effectLst/>
                <a:uLnTx/>
                <a:uFillTx/>
                <a:latin typeface="Century Gothic" panose="020B0502020202020204" pitchFamily="34" charset="0"/>
                <a:ea typeface="DejaVu Sans"/>
              </a:rPr>
              <a:t>2</a:t>
            </a:r>
            <a:endParaRPr kumimoji="0" lang="en-GB" sz="2000" b="0" i="0" u="none" strike="noStrike" kern="1200" cap="none" spc="-1" normalizeH="0" baseline="0" noProof="0">
              <a:ln>
                <a:noFill/>
              </a:ln>
              <a:solidFill>
                <a:prstClr val="black"/>
              </a:solidFill>
              <a:effectLst/>
              <a:uLnTx/>
              <a:uFillTx/>
              <a:latin typeface="Century Gothic" panose="020B0502020202020204" pitchFamily="34" charset="0"/>
            </a:endParaRPr>
          </a:p>
        </p:txBody>
      </p:sp>
      <p:sp>
        <p:nvSpPr>
          <p:cNvPr id="37" name="CustomShape 25">
            <a:hlinkClick r:id="" action="ppaction://noaction">
              <a:snd r:embed="rId16" name="3.wav"/>
            </a:hlinkClick>
            <a:extLst>
              <a:ext uri="{FF2B5EF4-FFF2-40B4-BE49-F238E27FC236}">
                <a16:creationId xmlns:a16="http://schemas.microsoft.com/office/drawing/2014/main" id="{8E81381B-F368-46F4-9E00-5B9978FFE19B}"/>
              </a:ext>
            </a:extLst>
          </p:cNvPr>
          <p:cNvSpPr/>
          <p:nvPr/>
        </p:nvSpPr>
        <p:spPr>
          <a:xfrm>
            <a:off x="408874" y="3051447"/>
            <a:ext cx="464040" cy="396360"/>
          </a:xfrm>
          <a:prstGeom prst="actionButtonBlank">
            <a:avLst/>
          </a:prstGeom>
          <a:solidFill>
            <a:srgbClr val="EFF9FB"/>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rgbClr val="FF0066"/>
                </a:solidFill>
                <a:effectLst/>
                <a:uLnTx/>
                <a:uFillTx/>
                <a:latin typeface="Century Gothic" panose="020B0502020202020204" pitchFamily="34" charset="0"/>
                <a:ea typeface="DejaVu Sans"/>
              </a:rPr>
              <a:t>3</a:t>
            </a:r>
            <a:endParaRPr kumimoji="0" lang="en-GB" sz="2000" b="0" i="0" u="none" strike="noStrike" kern="1200" cap="none" spc="-1" normalizeH="0" baseline="0" noProof="0">
              <a:ln>
                <a:noFill/>
              </a:ln>
              <a:solidFill>
                <a:prstClr val="black"/>
              </a:solidFill>
              <a:effectLst/>
              <a:uLnTx/>
              <a:uFillTx/>
              <a:latin typeface="Century Gothic" panose="020B0502020202020204" pitchFamily="34" charset="0"/>
            </a:endParaRPr>
          </a:p>
        </p:txBody>
      </p:sp>
      <p:sp>
        <p:nvSpPr>
          <p:cNvPr id="38" name="CustomShape 26">
            <a:hlinkClick r:id="" action="ppaction://noaction">
              <a:snd r:embed="rId17" name="4.wav"/>
            </a:hlinkClick>
            <a:extLst>
              <a:ext uri="{FF2B5EF4-FFF2-40B4-BE49-F238E27FC236}">
                <a16:creationId xmlns:a16="http://schemas.microsoft.com/office/drawing/2014/main" id="{A6DB006A-15FB-4D2D-80ED-470AE6D65FAD}"/>
              </a:ext>
            </a:extLst>
          </p:cNvPr>
          <p:cNvSpPr/>
          <p:nvPr/>
        </p:nvSpPr>
        <p:spPr>
          <a:xfrm>
            <a:off x="422334" y="3694482"/>
            <a:ext cx="464040" cy="396360"/>
          </a:xfrm>
          <a:prstGeom prst="actionButtonBlank">
            <a:avLst/>
          </a:prstGeom>
          <a:solidFill>
            <a:srgbClr val="EFF9FB"/>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rgbClr val="FF0066"/>
                </a:solidFill>
                <a:effectLst/>
                <a:uLnTx/>
                <a:uFillTx/>
                <a:latin typeface="Century Gothic" panose="020B0502020202020204" pitchFamily="34" charset="0"/>
                <a:ea typeface="DejaVu Sans"/>
              </a:rPr>
              <a:t>4</a:t>
            </a:r>
            <a:endParaRPr kumimoji="0" lang="en-GB" sz="2000" b="0" i="0" u="none" strike="noStrike" kern="1200" cap="none" spc="-1" normalizeH="0" baseline="0" noProof="0">
              <a:ln>
                <a:noFill/>
              </a:ln>
              <a:solidFill>
                <a:prstClr val="black"/>
              </a:solidFill>
              <a:effectLst/>
              <a:uLnTx/>
              <a:uFillTx/>
              <a:latin typeface="Century Gothic" panose="020B0502020202020204" pitchFamily="34" charset="0"/>
            </a:endParaRPr>
          </a:p>
        </p:txBody>
      </p:sp>
      <p:sp>
        <p:nvSpPr>
          <p:cNvPr id="39" name="CustomShape 27">
            <a:hlinkClick r:id="" action="ppaction://noaction">
              <a:snd r:embed="rId18" name="5.wav"/>
            </a:hlinkClick>
            <a:extLst>
              <a:ext uri="{FF2B5EF4-FFF2-40B4-BE49-F238E27FC236}">
                <a16:creationId xmlns:a16="http://schemas.microsoft.com/office/drawing/2014/main" id="{949C4EE4-A4C2-45DB-A242-4C2D7697434A}"/>
              </a:ext>
            </a:extLst>
          </p:cNvPr>
          <p:cNvSpPr/>
          <p:nvPr/>
        </p:nvSpPr>
        <p:spPr>
          <a:xfrm>
            <a:off x="414870" y="4292267"/>
            <a:ext cx="464040" cy="396360"/>
          </a:xfrm>
          <a:prstGeom prst="actionButtonBlank">
            <a:avLst/>
          </a:prstGeom>
          <a:solidFill>
            <a:srgbClr val="EFF9FB"/>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rgbClr val="FF0066"/>
                </a:solidFill>
                <a:effectLst/>
                <a:uLnTx/>
                <a:uFillTx/>
                <a:latin typeface="Century Gothic" panose="020B0502020202020204" pitchFamily="34" charset="0"/>
                <a:ea typeface="DejaVu Sans"/>
              </a:rPr>
              <a:t>5</a:t>
            </a:r>
            <a:endParaRPr kumimoji="0" lang="en-GB" sz="2000" b="0" i="0" u="none" strike="noStrike" kern="1200" cap="none" spc="-1" normalizeH="0" baseline="0" noProof="0">
              <a:ln>
                <a:noFill/>
              </a:ln>
              <a:solidFill>
                <a:prstClr val="black"/>
              </a:solidFill>
              <a:effectLst/>
              <a:uLnTx/>
              <a:uFillTx/>
              <a:latin typeface="Century Gothic" panose="020B0502020202020204" pitchFamily="34" charset="0"/>
            </a:endParaRPr>
          </a:p>
        </p:txBody>
      </p:sp>
      <p:sp>
        <p:nvSpPr>
          <p:cNvPr id="40" name="CustomShape 28">
            <a:hlinkClick r:id="" action="ppaction://noaction">
              <a:snd r:embed="rId18" name="6.wav"/>
            </a:hlinkClick>
            <a:extLst>
              <a:ext uri="{FF2B5EF4-FFF2-40B4-BE49-F238E27FC236}">
                <a16:creationId xmlns:a16="http://schemas.microsoft.com/office/drawing/2014/main" id="{8C710314-353F-436E-8EA1-46B9EBA3D181}"/>
              </a:ext>
            </a:extLst>
          </p:cNvPr>
          <p:cNvSpPr/>
          <p:nvPr/>
        </p:nvSpPr>
        <p:spPr>
          <a:xfrm>
            <a:off x="431495" y="4890732"/>
            <a:ext cx="464040" cy="396360"/>
          </a:xfrm>
          <a:prstGeom prst="actionButtonBlank">
            <a:avLst/>
          </a:prstGeom>
          <a:solidFill>
            <a:srgbClr val="EFF9FB"/>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rgbClr val="FF0066"/>
                </a:solidFill>
                <a:effectLst/>
                <a:uLnTx/>
                <a:uFillTx/>
                <a:latin typeface="Century Gothic" panose="020B0502020202020204" pitchFamily="34" charset="0"/>
                <a:ea typeface="DejaVu Sans"/>
              </a:rPr>
              <a:t>6</a:t>
            </a:r>
            <a:endParaRPr kumimoji="0" lang="en-GB" sz="2000" b="0" i="0" u="none" strike="noStrike" kern="1200" cap="none" spc="-1" normalizeH="0" baseline="0" noProof="0">
              <a:ln>
                <a:noFill/>
              </a:ln>
              <a:solidFill>
                <a:prstClr val="black"/>
              </a:solidFill>
              <a:effectLst/>
              <a:uLnTx/>
              <a:uFillTx/>
              <a:latin typeface="Century Gothic" panose="020B0502020202020204" pitchFamily="34" charset="0"/>
            </a:endParaRPr>
          </a:p>
        </p:txBody>
      </p:sp>
      <p:graphicFrame>
        <p:nvGraphicFramePr>
          <p:cNvPr id="2" name="Table 3">
            <a:extLst>
              <a:ext uri="{FF2B5EF4-FFF2-40B4-BE49-F238E27FC236}">
                <a16:creationId xmlns:a16="http://schemas.microsoft.com/office/drawing/2014/main" id="{665AF240-A8D1-4A22-9A4D-D9B5939294BA}"/>
              </a:ext>
            </a:extLst>
          </p:cNvPr>
          <p:cNvGraphicFramePr>
            <a:graphicFrameLocks noGrp="1"/>
          </p:cNvGraphicFramePr>
          <p:nvPr/>
        </p:nvGraphicFramePr>
        <p:xfrm>
          <a:off x="1135559" y="1625549"/>
          <a:ext cx="10647567" cy="5050064"/>
        </p:xfrm>
        <a:graphic>
          <a:graphicData uri="http://schemas.openxmlformats.org/drawingml/2006/table">
            <a:tbl>
              <a:tblPr firstRow="1" bandRow="1">
                <a:tableStyleId>{5940675A-B579-460E-94D1-54222C63F5DA}</a:tableStyleId>
              </a:tblPr>
              <a:tblGrid>
                <a:gridCol w="3685824">
                  <a:extLst>
                    <a:ext uri="{9D8B030D-6E8A-4147-A177-3AD203B41FA5}">
                      <a16:colId xmlns:a16="http://schemas.microsoft.com/office/drawing/2014/main" val="1625690531"/>
                    </a:ext>
                  </a:extLst>
                </a:gridCol>
                <a:gridCol w="6961743">
                  <a:extLst>
                    <a:ext uri="{9D8B030D-6E8A-4147-A177-3AD203B41FA5}">
                      <a16:colId xmlns:a16="http://schemas.microsoft.com/office/drawing/2014/main" val="2951002914"/>
                    </a:ext>
                  </a:extLst>
                </a:gridCol>
              </a:tblGrid>
              <a:tr h="631258">
                <a:tc>
                  <a:txBody>
                    <a:bodyPr/>
                    <a:lstStyle/>
                    <a:p>
                      <a:pPr algn="ctr"/>
                      <a:r>
                        <a:rPr lang="en-GB" sz="2400" dirty="0" err="1">
                          <a:solidFill>
                            <a:srgbClr val="002060"/>
                          </a:solidFill>
                          <a:latin typeface="Century Gothic" panose="020B0502020202020204" pitchFamily="34" charset="0"/>
                        </a:rPr>
                        <a:t>neuf</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ans</a:t>
                      </a:r>
                      <a:r>
                        <a:rPr lang="en-GB" sz="2400" dirty="0">
                          <a:solidFill>
                            <a:srgbClr val="002060"/>
                          </a:solidFill>
                          <a:latin typeface="Century Gothic" panose="020B0502020202020204" pitchFamily="34" charset="0"/>
                        </a:rPr>
                        <a:t> | </a:t>
                      </a:r>
                      <a:r>
                        <a:rPr lang="en-GB" sz="2400" dirty="0" err="1">
                          <a:solidFill>
                            <a:srgbClr val="002060"/>
                          </a:solidFill>
                          <a:latin typeface="Century Gothic" panose="020B0502020202020204" pitchFamily="34" charset="0"/>
                        </a:rPr>
                        <a:t>cadeau</a:t>
                      </a:r>
                      <a:endParaRPr lang="en-GB" sz="240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 have a present.</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270829854"/>
                  </a:ext>
                </a:extLst>
              </a:tr>
              <a:tr h="631258">
                <a:tc>
                  <a:txBody>
                    <a:bodyPr/>
                    <a:lstStyle/>
                    <a:p>
                      <a:pPr algn="ctr"/>
                      <a:r>
                        <a:rPr lang="en-GB" sz="2400" dirty="0" err="1">
                          <a:solidFill>
                            <a:srgbClr val="002060"/>
                          </a:solidFill>
                          <a:latin typeface="Century Gothic" panose="020B0502020202020204" pitchFamily="34" charset="0"/>
                        </a:rPr>
                        <a:t>faim</a:t>
                      </a:r>
                      <a:r>
                        <a:rPr lang="en-GB" sz="2400" dirty="0">
                          <a:solidFill>
                            <a:srgbClr val="002060"/>
                          </a:solidFill>
                          <a:latin typeface="Century Gothic" panose="020B0502020202020204" pitchFamily="34" charset="0"/>
                        </a:rPr>
                        <a:t> | fruit</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 am hungry.</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287378468"/>
                  </a:ext>
                </a:extLst>
              </a:tr>
              <a:tr h="631258">
                <a:tc>
                  <a:txBody>
                    <a:bodyPr/>
                    <a:lstStyle/>
                    <a:p>
                      <a:pPr algn="ctr"/>
                      <a:r>
                        <a:rPr lang="en-GB" sz="2400" dirty="0">
                          <a:solidFill>
                            <a:srgbClr val="002060"/>
                          </a:solidFill>
                          <a:latin typeface="Century Gothic" panose="020B0502020202020204" pitchFamily="34" charset="0"/>
                        </a:rPr>
                        <a:t>tort | gâteau</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 have a cake.</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539737868"/>
                  </a:ext>
                </a:extLst>
              </a:tr>
              <a:tr h="631258">
                <a:tc>
                  <a:txBody>
                    <a:bodyPr/>
                    <a:lstStyle/>
                    <a:p>
                      <a:pPr algn="ctr"/>
                      <a:r>
                        <a:rPr lang="en-GB" sz="2400" dirty="0" err="1">
                          <a:solidFill>
                            <a:srgbClr val="002060"/>
                          </a:solidFill>
                          <a:latin typeface="Century Gothic" panose="020B0502020202020204" pitchFamily="34" charset="0"/>
                        </a:rPr>
                        <a:t>soif</a:t>
                      </a:r>
                      <a:r>
                        <a:rPr lang="en-GB" sz="2400" dirty="0">
                          <a:solidFill>
                            <a:srgbClr val="002060"/>
                          </a:solidFill>
                          <a:latin typeface="Century Gothic" panose="020B0502020202020204" pitchFamily="34" charset="0"/>
                        </a:rPr>
                        <a:t> | </a:t>
                      </a:r>
                      <a:r>
                        <a:rPr lang="en-GB" sz="2400" dirty="0" err="1">
                          <a:solidFill>
                            <a:srgbClr val="002060"/>
                          </a:solidFill>
                          <a:latin typeface="Century Gothic" panose="020B0502020202020204" pitchFamily="34" charset="0"/>
                        </a:rPr>
                        <a:t>bouteille</a:t>
                      </a:r>
                      <a:endParaRPr lang="en-GB" sz="240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 am thirsty.</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021229782"/>
                  </a:ext>
                </a:extLst>
              </a:tr>
              <a:tr h="631258">
                <a:tc>
                  <a:txBody>
                    <a:bodyPr/>
                    <a:lstStyle/>
                    <a:p>
                      <a:pPr algn="ctr"/>
                      <a:r>
                        <a:rPr lang="en-GB" sz="2400" dirty="0">
                          <a:solidFill>
                            <a:srgbClr val="002060"/>
                          </a:solidFill>
                          <a:latin typeface="Century Gothic" panose="020B0502020202020204" pitchFamily="34" charset="0"/>
                        </a:rPr>
                        <a:t>raison | </a:t>
                      </a:r>
                      <a:r>
                        <a:rPr lang="en-GB" sz="2400" dirty="0" err="1">
                          <a:solidFill>
                            <a:srgbClr val="002060"/>
                          </a:solidFill>
                          <a:latin typeface="Century Gothic" panose="020B0502020202020204" pitchFamily="34" charset="0"/>
                        </a:rPr>
                        <a:t>professeure</a:t>
                      </a:r>
                      <a:endParaRPr lang="en-GB" sz="240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 have a (female) teacher.</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802228271"/>
                  </a:ext>
                </a:extLst>
              </a:tr>
              <a:tr h="631258">
                <a:tc>
                  <a:txBody>
                    <a:bodyPr/>
                    <a:lstStyle/>
                    <a:p>
                      <a:pPr algn="ctr"/>
                      <a:r>
                        <a:rPr lang="en-GB" sz="2400" dirty="0" err="1">
                          <a:solidFill>
                            <a:srgbClr val="002060"/>
                          </a:solidFill>
                          <a:latin typeface="Century Gothic" panose="020B0502020202020204" pitchFamily="34" charset="0"/>
                        </a:rPr>
                        <a:t>maison</a:t>
                      </a:r>
                      <a:r>
                        <a:rPr lang="en-GB" sz="2400" dirty="0">
                          <a:solidFill>
                            <a:srgbClr val="002060"/>
                          </a:solidFill>
                          <a:latin typeface="Century Gothic" panose="020B0502020202020204" pitchFamily="34" charset="0"/>
                        </a:rPr>
                        <a:t> | tort</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 have a house.</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216999532"/>
                  </a:ext>
                </a:extLst>
              </a:tr>
              <a:tr h="631258">
                <a:tc>
                  <a:txBody>
                    <a:bodyPr/>
                    <a:lstStyle/>
                    <a:p>
                      <a:pPr algn="ctr"/>
                      <a:r>
                        <a:rPr lang="en-GB" sz="2400" dirty="0">
                          <a:solidFill>
                            <a:srgbClr val="002060"/>
                          </a:solidFill>
                          <a:latin typeface="Century Gothic" panose="020B0502020202020204" pitchFamily="34" charset="0"/>
                        </a:rPr>
                        <a:t>chat | raison</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 am right.</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637075284"/>
                  </a:ext>
                </a:extLst>
              </a:tr>
              <a:tr h="631258">
                <a:tc>
                  <a:txBody>
                    <a:bodyPr/>
                    <a:lstStyle/>
                    <a:p>
                      <a:pPr algn="ctr"/>
                      <a:r>
                        <a:rPr lang="en-GB" sz="2400" dirty="0" err="1">
                          <a:solidFill>
                            <a:srgbClr val="002060"/>
                          </a:solidFill>
                          <a:latin typeface="Century Gothic" panose="020B0502020202020204" pitchFamily="34" charset="0"/>
                        </a:rPr>
                        <a:t>faim</a:t>
                      </a:r>
                      <a:r>
                        <a:rPr lang="en-GB" sz="2400" dirty="0">
                          <a:solidFill>
                            <a:srgbClr val="002060"/>
                          </a:solidFill>
                          <a:latin typeface="Century Gothic" panose="020B0502020202020204" pitchFamily="34" charset="0"/>
                        </a:rPr>
                        <a:t> | </a:t>
                      </a:r>
                      <a:r>
                        <a:rPr lang="en-GB" sz="2400" dirty="0" err="1">
                          <a:solidFill>
                            <a:srgbClr val="002060"/>
                          </a:solidFill>
                          <a:latin typeface="Century Gothic" panose="020B0502020202020204" pitchFamily="34" charset="0"/>
                        </a:rPr>
                        <a:t>vélo</a:t>
                      </a:r>
                      <a:endParaRPr lang="en-GB" sz="240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 have a bike.</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930768564"/>
                  </a:ext>
                </a:extLst>
              </a:tr>
            </a:tbl>
          </a:graphicData>
        </a:graphic>
      </p:graphicFrame>
      <p:sp>
        <p:nvSpPr>
          <p:cNvPr id="50" name="Rectangle: Rounded Corners 49">
            <a:extLst>
              <a:ext uri="{FF2B5EF4-FFF2-40B4-BE49-F238E27FC236}">
                <a16:creationId xmlns:a16="http://schemas.microsoft.com/office/drawing/2014/main" id="{A4BF75C7-CDB0-4E08-8B63-FF3BBE8AB6AE}"/>
              </a:ext>
            </a:extLst>
          </p:cNvPr>
          <p:cNvSpPr/>
          <p:nvPr/>
        </p:nvSpPr>
        <p:spPr>
          <a:xfrm>
            <a:off x="4862694" y="1690798"/>
            <a:ext cx="4869912" cy="510953"/>
          </a:xfrm>
          <a:prstGeom prst="roundRect">
            <a:avLst/>
          </a:prstGeom>
          <a:solidFill>
            <a:schemeClr val="accent6">
              <a:lumMod val="40000"/>
              <a:lumOff val="60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Arial"/>
                <a:ea typeface="+mn-ea"/>
                <a:cs typeface="+mn-cs"/>
              </a:rPr>
              <a:t>____________________________________</a:t>
            </a:r>
          </a:p>
        </p:txBody>
      </p:sp>
      <p:pic>
        <p:nvPicPr>
          <p:cNvPr id="29" name="Picture 28" descr="Icon&#10;&#10;Description automatically generated">
            <a:extLst>
              <a:ext uri="{FF2B5EF4-FFF2-40B4-BE49-F238E27FC236}">
                <a16:creationId xmlns:a16="http://schemas.microsoft.com/office/drawing/2014/main" id="{FDCDEC01-2849-4021-8BBA-ECABB15E9C1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057552" y="8262"/>
            <a:ext cx="1059840" cy="1059840"/>
          </a:xfrm>
          <a:prstGeom prst="rect">
            <a:avLst/>
          </a:prstGeom>
        </p:spPr>
      </p:pic>
      <p:sp>
        <p:nvSpPr>
          <p:cNvPr id="30" name="Title 1">
            <a:extLst>
              <a:ext uri="{FF2B5EF4-FFF2-40B4-BE49-F238E27FC236}">
                <a16:creationId xmlns:a16="http://schemas.microsoft.com/office/drawing/2014/main" id="{FC8D6422-29E1-44B6-BD72-A35DD244C414}"/>
              </a:ext>
            </a:extLst>
          </p:cNvPr>
          <p:cNvSpPr txBox="1">
            <a:spLocks/>
          </p:cNvSpPr>
          <p:nvPr/>
        </p:nvSpPr>
        <p:spPr>
          <a:xfrm>
            <a:off x="10957709" y="956519"/>
            <a:ext cx="1241424" cy="424815"/>
          </a:xfrm>
          <a:prstGeom prst="rect">
            <a:avLst/>
          </a:prstGeom>
          <a:solidFill>
            <a:schemeClr val="accent6">
              <a:lumMod val="40000"/>
              <a:lumOff val="60000"/>
            </a:schemeClr>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5" name="Title 4">
            <a:extLst>
              <a:ext uri="{FF2B5EF4-FFF2-40B4-BE49-F238E27FC236}">
                <a16:creationId xmlns:a16="http://schemas.microsoft.com/office/drawing/2014/main" id="{3B350D1A-7D42-4829-982A-B58DB8274ED9}"/>
              </a:ext>
            </a:extLst>
          </p:cNvPr>
          <p:cNvSpPr>
            <a:spLocks noGrp="1"/>
          </p:cNvSpPr>
          <p:nvPr>
            <p:ph type="title"/>
          </p:nvPr>
        </p:nvSpPr>
        <p:spPr>
          <a:xfrm>
            <a:off x="11057552" y="983497"/>
            <a:ext cx="1241424" cy="424815"/>
          </a:xfrm>
        </p:spPr>
        <p:txBody>
          <a:bodyPr/>
          <a:lstStyle/>
          <a:p>
            <a:r>
              <a:rPr lang="en-GB" sz="2000" b="1" dirty="0" err="1">
                <a:solidFill>
                  <a:srgbClr val="002060"/>
                </a:solidFill>
                <a:latin typeface="Century Gothic" panose="020B0502020202020204" pitchFamily="34" charset="0"/>
              </a:rPr>
              <a:t>écouter</a:t>
            </a:r>
            <a:endParaRPr lang="en-GB" sz="2000" b="1" dirty="0">
              <a:solidFill>
                <a:srgbClr val="002060"/>
              </a:solidFill>
              <a:latin typeface="Century Gothic" panose="020B0502020202020204" pitchFamily="34" charset="0"/>
            </a:endParaRPr>
          </a:p>
        </p:txBody>
      </p:sp>
      <p:sp>
        <p:nvSpPr>
          <p:cNvPr id="6" name="Rectangle: Rounded Corners 5">
            <a:extLst>
              <a:ext uri="{FF2B5EF4-FFF2-40B4-BE49-F238E27FC236}">
                <a16:creationId xmlns:a16="http://schemas.microsoft.com/office/drawing/2014/main" id="{7DAD6957-E773-458D-A920-AAD3207B2FE6}"/>
              </a:ext>
            </a:extLst>
          </p:cNvPr>
          <p:cNvSpPr/>
          <p:nvPr/>
        </p:nvSpPr>
        <p:spPr>
          <a:xfrm>
            <a:off x="3073940" y="1736485"/>
            <a:ext cx="1526109" cy="419578"/>
          </a:xfrm>
          <a:prstGeom prst="roundRect">
            <a:avLst/>
          </a:prstGeom>
          <a:noFill/>
          <a:ln w="38100">
            <a:solidFill>
              <a:srgbClr val="E895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Rounded Corners 44">
            <a:extLst>
              <a:ext uri="{FF2B5EF4-FFF2-40B4-BE49-F238E27FC236}">
                <a16:creationId xmlns:a16="http://schemas.microsoft.com/office/drawing/2014/main" id="{3BA7DD39-125C-47FA-9346-859B8A9AB9CA}"/>
              </a:ext>
            </a:extLst>
          </p:cNvPr>
          <p:cNvSpPr/>
          <p:nvPr/>
        </p:nvSpPr>
        <p:spPr>
          <a:xfrm>
            <a:off x="2101174" y="2400278"/>
            <a:ext cx="822475" cy="342922"/>
          </a:xfrm>
          <a:prstGeom prst="roundRect">
            <a:avLst/>
          </a:prstGeom>
          <a:noFill/>
          <a:ln w="38100">
            <a:solidFill>
              <a:srgbClr val="E895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63F959D0-374C-4238-8D32-7D8FF540019F}"/>
              </a:ext>
            </a:extLst>
          </p:cNvPr>
          <p:cNvSpPr/>
          <p:nvPr/>
        </p:nvSpPr>
        <p:spPr>
          <a:xfrm>
            <a:off x="4862694" y="2304610"/>
            <a:ext cx="4869912" cy="510953"/>
          </a:xfrm>
          <a:prstGeom prst="roundRect">
            <a:avLst/>
          </a:prstGeom>
          <a:solidFill>
            <a:schemeClr val="accent6">
              <a:lumMod val="40000"/>
              <a:lumOff val="60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Arial"/>
                <a:ea typeface="+mn-ea"/>
                <a:cs typeface="+mn-cs"/>
              </a:rPr>
              <a:t>____________________________________</a:t>
            </a:r>
          </a:p>
        </p:txBody>
      </p:sp>
      <p:sp>
        <p:nvSpPr>
          <p:cNvPr id="47" name="Rectangle: Rounded Corners 46">
            <a:extLst>
              <a:ext uri="{FF2B5EF4-FFF2-40B4-BE49-F238E27FC236}">
                <a16:creationId xmlns:a16="http://schemas.microsoft.com/office/drawing/2014/main" id="{76E4E708-F53C-49AC-9971-0AF3E0361BBB}"/>
              </a:ext>
            </a:extLst>
          </p:cNvPr>
          <p:cNvSpPr/>
          <p:nvPr/>
        </p:nvSpPr>
        <p:spPr>
          <a:xfrm>
            <a:off x="2759412" y="2979394"/>
            <a:ext cx="1526109" cy="419578"/>
          </a:xfrm>
          <a:prstGeom prst="roundRect">
            <a:avLst/>
          </a:prstGeom>
          <a:noFill/>
          <a:ln w="38100">
            <a:solidFill>
              <a:srgbClr val="E895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Rounded Corners 51">
            <a:extLst>
              <a:ext uri="{FF2B5EF4-FFF2-40B4-BE49-F238E27FC236}">
                <a16:creationId xmlns:a16="http://schemas.microsoft.com/office/drawing/2014/main" id="{AFA7F29F-7008-4EB3-9C07-84999CFD4F0A}"/>
              </a:ext>
            </a:extLst>
          </p:cNvPr>
          <p:cNvSpPr/>
          <p:nvPr/>
        </p:nvSpPr>
        <p:spPr>
          <a:xfrm>
            <a:off x="4862694" y="2918422"/>
            <a:ext cx="4869912" cy="510953"/>
          </a:xfrm>
          <a:prstGeom prst="roundRect">
            <a:avLst/>
          </a:prstGeom>
          <a:solidFill>
            <a:schemeClr val="accent6">
              <a:lumMod val="40000"/>
              <a:lumOff val="60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Arial"/>
                <a:ea typeface="+mn-ea"/>
                <a:cs typeface="+mn-cs"/>
              </a:rPr>
              <a:t>____________________________________</a:t>
            </a:r>
          </a:p>
        </p:txBody>
      </p:sp>
      <p:sp>
        <p:nvSpPr>
          <p:cNvPr id="53" name="Rectangle: Rounded Corners 52">
            <a:extLst>
              <a:ext uri="{FF2B5EF4-FFF2-40B4-BE49-F238E27FC236}">
                <a16:creationId xmlns:a16="http://schemas.microsoft.com/office/drawing/2014/main" id="{ED3B8D38-E424-440D-996C-9F06C98F3FF1}"/>
              </a:ext>
            </a:extLst>
          </p:cNvPr>
          <p:cNvSpPr/>
          <p:nvPr/>
        </p:nvSpPr>
        <p:spPr>
          <a:xfrm>
            <a:off x="1689936" y="3702211"/>
            <a:ext cx="822475" cy="342922"/>
          </a:xfrm>
          <a:prstGeom prst="roundRect">
            <a:avLst/>
          </a:prstGeom>
          <a:noFill/>
          <a:ln w="38100">
            <a:solidFill>
              <a:srgbClr val="E895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Rounded Corners 53">
            <a:extLst>
              <a:ext uri="{FF2B5EF4-FFF2-40B4-BE49-F238E27FC236}">
                <a16:creationId xmlns:a16="http://schemas.microsoft.com/office/drawing/2014/main" id="{51F2B951-0753-4EC4-9179-7D28DF03E9E1}"/>
              </a:ext>
            </a:extLst>
          </p:cNvPr>
          <p:cNvSpPr/>
          <p:nvPr/>
        </p:nvSpPr>
        <p:spPr>
          <a:xfrm>
            <a:off x="4862694" y="3594074"/>
            <a:ext cx="4869912" cy="510953"/>
          </a:xfrm>
          <a:prstGeom prst="roundRect">
            <a:avLst/>
          </a:prstGeom>
          <a:solidFill>
            <a:schemeClr val="accent6">
              <a:lumMod val="40000"/>
              <a:lumOff val="60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Arial"/>
                <a:ea typeface="+mn-ea"/>
                <a:cs typeface="+mn-cs"/>
              </a:rPr>
              <a:t>____________________________________</a:t>
            </a:r>
          </a:p>
        </p:txBody>
      </p:sp>
      <p:sp>
        <p:nvSpPr>
          <p:cNvPr id="55" name="Rectangle: Rounded Corners 54">
            <a:extLst>
              <a:ext uri="{FF2B5EF4-FFF2-40B4-BE49-F238E27FC236}">
                <a16:creationId xmlns:a16="http://schemas.microsoft.com/office/drawing/2014/main" id="{166D24E7-DE8D-45FB-98A5-E7DF6CBCE085}"/>
              </a:ext>
            </a:extLst>
          </p:cNvPr>
          <p:cNvSpPr/>
          <p:nvPr/>
        </p:nvSpPr>
        <p:spPr>
          <a:xfrm>
            <a:off x="2642112" y="4276657"/>
            <a:ext cx="1957937" cy="476160"/>
          </a:xfrm>
          <a:prstGeom prst="roundRect">
            <a:avLst/>
          </a:prstGeom>
          <a:noFill/>
          <a:ln w="38100">
            <a:solidFill>
              <a:srgbClr val="E895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Rounded Corners 55">
            <a:extLst>
              <a:ext uri="{FF2B5EF4-FFF2-40B4-BE49-F238E27FC236}">
                <a16:creationId xmlns:a16="http://schemas.microsoft.com/office/drawing/2014/main" id="{7413A55B-C83C-45A9-8D7C-91EBC3947F16}"/>
              </a:ext>
            </a:extLst>
          </p:cNvPr>
          <p:cNvSpPr/>
          <p:nvPr/>
        </p:nvSpPr>
        <p:spPr>
          <a:xfrm>
            <a:off x="4862694" y="4203714"/>
            <a:ext cx="4869912" cy="510953"/>
          </a:xfrm>
          <a:prstGeom prst="roundRect">
            <a:avLst/>
          </a:prstGeom>
          <a:solidFill>
            <a:schemeClr val="accent6">
              <a:lumMod val="40000"/>
              <a:lumOff val="60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Arial"/>
                <a:ea typeface="+mn-ea"/>
                <a:cs typeface="+mn-cs"/>
              </a:rPr>
              <a:t>____________________________________</a:t>
            </a:r>
          </a:p>
        </p:txBody>
      </p:sp>
      <p:sp>
        <p:nvSpPr>
          <p:cNvPr id="61" name="Rectangle: Rounded Corners 60">
            <a:extLst>
              <a:ext uri="{FF2B5EF4-FFF2-40B4-BE49-F238E27FC236}">
                <a16:creationId xmlns:a16="http://schemas.microsoft.com/office/drawing/2014/main" id="{1539C3A2-58FA-4AF6-9DF9-BE83B74D1796}"/>
              </a:ext>
            </a:extLst>
          </p:cNvPr>
          <p:cNvSpPr/>
          <p:nvPr/>
        </p:nvSpPr>
        <p:spPr>
          <a:xfrm>
            <a:off x="1906621" y="4884213"/>
            <a:ext cx="1186875" cy="476160"/>
          </a:xfrm>
          <a:prstGeom prst="roundRect">
            <a:avLst/>
          </a:prstGeom>
          <a:noFill/>
          <a:ln w="38100">
            <a:solidFill>
              <a:srgbClr val="E895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Rounded Corners 61">
            <a:extLst>
              <a:ext uri="{FF2B5EF4-FFF2-40B4-BE49-F238E27FC236}">
                <a16:creationId xmlns:a16="http://schemas.microsoft.com/office/drawing/2014/main" id="{3F1EB321-05A7-48AA-83F4-E602689AC15A}"/>
              </a:ext>
            </a:extLst>
          </p:cNvPr>
          <p:cNvSpPr/>
          <p:nvPr/>
        </p:nvSpPr>
        <p:spPr>
          <a:xfrm>
            <a:off x="4862694" y="4843483"/>
            <a:ext cx="4869912" cy="510953"/>
          </a:xfrm>
          <a:prstGeom prst="roundRect">
            <a:avLst/>
          </a:prstGeom>
          <a:solidFill>
            <a:schemeClr val="accent6">
              <a:lumMod val="40000"/>
              <a:lumOff val="60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Arial"/>
                <a:ea typeface="+mn-ea"/>
                <a:cs typeface="+mn-cs"/>
              </a:rPr>
              <a:t>____________________________________</a:t>
            </a:r>
          </a:p>
        </p:txBody>
      </p:sp>
      <p:sp>
        <p:nvSpPr>
          <p:cNvPr id="63" name="Rectangle: Rounded Corners 62">
            <a:extLst>
              <a:ext uri="{FF2B5EF4-FFF2-40B4-BE49-F238E27FC236}">
                <a16:creationId xmlns:a16="http://schemas.microsoft.com/office/drawing/2014/main" id="{34985B75-5E1D-405D-83DC-5D384505E4DB}"/>
              </a:ext>
            </a:extLst>
          </p:cNvPr>
          <p:cNvSpPr/>
          <p:nvPr/>
        </p:nvSpPr>
        <p:spPr>
          <a:xfrm>
            <a:off x="2991122" y="5500864"/>
            <a:ext cx="1186875" cy="476160"/>
          </a:xfrm>
          <a:prstGeom prst="roundRect">
            <a:avLst/>
          </a:prstGeom>
          <a:noFill/>
          <a:ln w="38100">
            <a:solidFill>
              <a:srgbClr val="E895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Rounded Corners 63">
            <a:extLst>
              <a:ext uri="{FF2B5EF4-FFF2-40B4-BE49-F238E27FC236}">
                <a16:creationId xmlns:a16="http://schemas.microsoft.com/office/drawing/2014/main" id="{44ED878E-61DD-4350-A333-E770B81708BD}"/>
              </a:ext>
            </a:extLst>
          </p:cNvPr>
          <p:cNvSpPr/>
          <p:nvPr/>
        </p:nvSpPr>
        <p:spPr>
          <a:xfrm>
            <a:off x="4862694" y="5483468"/>
            <a:ext cx="4869912" cy="510953"/>
          </a:xfrm>
          <a:prstGeom prst="roundRect">
            <a:avLst/>
          </a:prstGeom>
          <a:solidFill>
            <a:schemeClr val="accent6">
              <a:lumMod val="40000"/>
              <a:lumOff val="60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Arial"/>
                <a:ea typeface="+mn-ea"/>
                <a:cs typeface="+mn-cs"/>
              </a:rPr>
              <a:t>____________________________________</a:t>
            </a:r>
          </a:p>
        </p:txBody>
      </p:sp>
      <p:sp>
        <p:nvSpPr>
          <p:cNvPr id="65" name="Rectangle: Rounded Corners 64">
            <a:extLst>
              <a:ext uri="{FF2B5EF4-FFF2-40B4-BE49-F238E27FC236}">
                <a16:creationId xmlns:a16="http://schemas.microsoft.com/office/drawing/2014/main" id="{50CE88B9-A743-4719-9D46-3FFB8E292870}"/>
              </a:ext>
            </a:extLst>
          </p:cNvPr>
          <p:cNvSpPr/>
          <p:nvPr/>
        </p:nvSpPr>
        <p:spPr>
          <a:xfrm>
            <a:off x="3098646" y="6136902"/>
            <a:ext cx="1186875" cy="476160"/>
          </a:xfrm>
          <a:prstGeom prst="roundRect">
            <a:avLst/>
          </a:prstGeom>
          <a:noFill/>
          <a:ln w="38100">
            <a:solidFill>
              <a:srgbClr val="E895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Rounded Corners 65">
            <a:extLst>
              <a:ext uri="{FF2B5EF4-FFF2-40B4-BE49-F238E27FC236}">
                <a16:creationId xmlns:a16="http://schemas.microsoft.com/office/drawing/2014/main" id="{DABED0C1-21C6-4302-84B2-D24F1E814BD4}"/>
              </a:ext>
            </a:extLst>
          </p:cNvPr>
          <p:cNvSpPr/>
          <p:nvPr/>
        </p:nvSpPr>
        <p:spPr>
          <a:xfrm>
            <a:off x="4862694" y="6079540"/>
            <a:ext cx="4869912" cy="510953"/>
          </a:xfrm>
          <a:prstGeom prst="roundRect">
            <a:avLst/>
          </a:prstGeom>
          <a:solidFill>
            <a:schemeClr val="accent6">
              <a:lumMod val="40000"/>
              <a:lumOff val="60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Arial"/>
                <a:ea typeface="+mn-ea"/>
                <a:cs typeface="+mn-cs"/>
              </a:rPr>
              <a:t>____________________________________</a:t>
            </a:r>
          </a:p>
        </p:txBody>
      </p:sp>
      <p:sp>
        <p:nvSpPr>
          <p:cNvPr id="67" name="CustomShape 28">
            <a:hlinkClick r:id="" action="ppaction://noaction">
              <a:snd r:embed="rId17" name="7.wav"/>
            </a:hlinkClick>
            <a:extLst>
              <a:ext uri="{FF2B5EF4-FFF2-40B4-BE49-F238E27FC236}">
                <a16:creationId xmlns:a16="http://schemas.microsoft.com/office/drawing/2014/main" id="{9D257CE0-5FBA-461F-8F5E-A63F76EC9D26}"/>
              </a:ext>
            </a:extLst>
          </p:cNvPr>
          <p:cNvSpPr/>
          <p:nvPr/>
        </p:nvSpPr>
        <p:spPr>
          <a:xfrm>
            <a:off x="414870" y="5533767"/>
            <a:ext cx="464040" cy="396360"/>
          </a:xfrm>
          <a:prstGeom prst="actionButtonBlank">
            <a:avLst/>
          </a:prstGeom>
          <a:solidFill>
            <a:srgbClr val="EFF9FB"/>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FF0066"/>
                </a:solidFill>
                <a:effectLst/>
                <a:uLnTx/>
                <a:uFillTx/>
                <a:latin typeface="Century Gothic" panose="020B0502020202020204" pitchFamily="34" charset="0"/>
                <a:ea typeface="DejaVu Sans"/>
              </a:rPr>
              <a:t>7</a:t>
            </a: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68" name="CustomShape 28">
            <a:hlinkClick r:id="" action="ppaction://noaction">
              <a:snd r:embed="rId16" name="8.wav"/>
            </a:hlinkClick>
            <a:extLst>
              <a:ext uri="{FF2B5EF4-FFF2-40B4-BE49-F238E27FC236}">
                <a16:creationId xmlns:a16="http://schemas.microsoft.com/office/drawing/2014/main" id="{305F21F2-4706-4127-938B-26281C2FFE78}"/>
              </a:ext>
            </a:extLst>
          </p:cNvPr>
          <p:cNvSpPr/>
          <p:nvPr/>
        </p:nvSpPr>
        <p:spPr>
          <a:xfrm>
            <a:off x="414100" y="6176802"/>
            <a:ext cx="464040" cy="396360"/>
          </a:xfrm>
          <a:prstGeom prst="actionButtonBlank">
            <a:avLst/>
          </a:prstGeom>
          <a:solidFill>
            <a:srgbClr val="EFF9FB"/>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FF0066"/>
                </a:solidFill>
                <a:effectLst/>
                <a:uLnTx/>
                <a:uFillTx/>
                <a:latin typeface="Century Gothic" panose="020B0502020202020204" pitchFamily="34" charset="0"/>
                <a:ea typeface="DejaVu Sans"/>
              </a:rPr>
              <a:t>8</a:t>
            </a: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Tree>
    <p:extLst>
      <p:ext uri="{BB962C8B-B14F-4D97-AF65-F5344CB8AC3E}">
        <p14:creationId xmlns:p14="http://schemas.microsoft.com/office/powerpoint/2010/main" val="138551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50"/>
                                        </p:tgtEl>
                                      </p:cBhvr>
                                    </p:animEffect>
                                    <p:set>
                                      <p:cBhvr>
                                        <p:cTn id="11" dur="1" fill="hold">
                                          <p:stCondLst>
                                            <p:cond delay="499"/>
                                          </p:stCondLst>
                                        </p:cTn>
                                        <p:tgtEl>
                                          <p:spTgt spid="50"/>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3" name="7_2_2.wav"/>
                                        </p:tgtEl>
                                      </p:cMediaNode>
                                    </p:audio>
                                  </p:sub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46"/>
                                        </p:tgtEl>
                                      </p:cBhvr>
                                    </p:animEffect>
                                    <p:set>
                                      <p:cBhvr>
                                        <p:cTn id="20" dur="1" fill="hold">
                                          <p:stCondLst>
                                            <p:cond delay="499"/>
                                          </p:stCondLst>
                                        </p:cTn>
                                        <p:tgtEl>
                                          <p:spTgt spid="46"/>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4" name="7_3_2.wav"/>
                                        </p:tgtEl>
                                      </p:cMediaNode>
                                    </p:audio>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52"/>
                                        </p:tgtEl>
                                      </p:cBhvr>
                                    </p:animEffect>
                                    <p:set>
                                      <p:cBhvr>
                                        <p:cTn id="29" dur="1" fill="hold">
                                          <p:stCondLst>
                                            <p:cond delay="499"/>
                                          </p:stCondLst>
                                        </p:cTn>
                                        <p:tgtEl>
                                          <p:spTgt spid="52"/>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5" name="7_4_2.wav"/>
                                        </p:tgtEl>
                                      </p:cMediaNode>
                                    </p:audio>
                                  </p:sub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54"/>
                                        </p:tgtEl>
                                      </p:cBhvr>
                                    </p:animEffect>
                                    <p:set>
                                      <p:cBhvr>
                                        <p:cTn id="38" dur="1" fill="hold">
                                          <p:stCondLst>
                                            <p:cond delay="499"/>
                                          </p:stCondLst>
                                        </p:cTn>
                                        <p:tgtEl>
                                          <p:spTgt spid="54"/>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6" name="7_5_2.wav"/>
                                        </p:tgtEl>
                                      </p:cMediaNode>
                                    </p:audio>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56"/>
                                        </p:tgtEl>
                                      </p:cBhvr>
                                    </p:animEffect>
                                    <p:set>
                                      <p:cBhvr>
                                        <p:cTn id="47" dur="1" fill="hold">
                                          <p:stCondLst>
                                            <p:cond delay="499"/>
                                          </p:stCondLst>
                                        </p:cTn>
                                        <p:tgtEl>
                                          <p:spTgt spid="56"/>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7" name="7_6_2.wav"/>
                                        </p:tgtEl>
                                      </p:cMediaNode>
                                    </p:audio>
                                  </p:sub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6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0" nodeType="clickEffect">
                                  <p:stCondLst>
                                    <p:cond delay="0"/>
                                  </p:stCondLst>
                                  <p:childTnLst>
                                    <p:animEffect transition="out" filter="fade">
                                      <p:cBhvr>
                                        <p:cTn id="55" dur="500"/>
                                        <p:tgtEl>
                                          <p:spTgt spid="62"/>
                                        </p:tgtEl>
                                      </p:cBhvr>
                                    </p:animEffect>
                                    <p:set>
                                      <p:cBhvr>
                                        <p:cTn id="56" dur="1" fill="hold">
                                          <p:stCondLst>
                                            <p:cond delay="499"/>
                                          </p:stCondLst>
                                        </p:cTn>
                                        <p:tgtEl>
                                          <p:spTgt spid="62"/>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8" name="7_7_2.wav"/>
                                        </p:tgtEl>
                                      </p:cMediaNode>
                                    </p:audio>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0" nodeType="clickEffect">
                                  <p:stCondLst>
                                    <p:cond delay="0"/>
                                  </p:stCondLst>
                                  <p:childTnLst>
                                    <p:animEffect transition="out" filter="fade">
                                      <p:cBhvr>
                                        <p:cTn id="64" dur="500"/>
                                        <p:tgtEl>
                                          <p:spTgt spid="64"/>
                                        </p:tgtEl>
                                      </p:cBhvr>
                                    </p:animEffect>
                                    <p:set>
                                      <p:cBhvr>
                                        <p:cTn id="65" dur="1" fill="hold">
                                          <p:stCondLst>
                                            <p:cond delay="499"/>
                                          </p:stCondLst>
                                        </p:cTn>
                                        <p:tgtEl>
                                          <p:spTgt spid="64"/>
                                        </p:tgtEl>
                                        <p:attrNameLst>
                                          <p:attrName>style.visibility</p:attrName>
                                        </p:attrNameLst>
                                      </p:cBhvr>
                                      <p:to>
                                        <p:strVal val="hidden"/>
                                      </p:to>
                                    </p:set>
                                  </p:childTnLst>
                                  <p:subTnLst>
                                    <p:audio>
                                      <p:cMediaNode>
                                        <p:cTn display="0" masterRel="sameClick">
                                          <p:stCondLst>
                                            <p:cond evt="begin" delay="0">
                                              <p:tn val="63"/>
                                            </p:cond>
                                          </p:stCondLst>
                                          <p:endCondLst>
                                            <p:cond evt="onStopAudio" delay="0">
                                              <p:tgtEl>
                                                <p:sldTgt/>
                                              </p:tgtEl>
                                            </p:cond>
                                          </p:endCondLst>
                                        </p:cTn>
                                        <p:tgtEl>
                                          <p:sndTgt r:embed="rId9" name="7_8_2.wav"/>
                                        </p:tgtEl>
                                      </p:cMediaNode>
                                    </p:audio>
                                  </p:sub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5"/>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0" nodeType="clickEffect">
                                  <p:stCondLst>
                                    <p:cond delay="0"/>
                                  </p:stCondLst>
                                  <p:childTnLst>
                                    <p:animEffect transition="out" filter="fade">
                                      <p:cBhvr>
                                        <p:cTn id="73" dur="500"/>
                                        <p:tgtEl>
                                          <p:spTgt spid="66"/>
                                        </p:tgtEl>
                                      </p:cBhvr>
                                    </p:animEffect>
                                    <p:set>
                                      <p:cBhvr>
                                        <p:cTn id="74" dur="1" fill="hold">
                                          <p:stCondLst>
                                            <p:cond delay="499"/>
                                          </p:stCondLst>
                                        </p:cTn>
                                        <p:tgtEl>
                                          <p:spTgt spid="66"/>
                                        </p:tgtEl>
                                        <p:attrNameLst>
                                          <p:attrName>style.visibility</p:attrName>
                                        </p:attrNameLst>
                                      </p:cBhvr>
                                      <p:to>
                                        <p:strVal val="hidden"/>
                                      </p:to>
                                    </p:set>
                                  </p:childTnLst>
                                  <p:subTnLst>
                                    <p:audio>
                                      <p:cMediaNode>
                                        <p:cTn display="0" masterRel="sameClick">
                                          <p:stCondLst>
                                            <p:cond evt="begin" delay="0">
                                              <p:tn val="72"/>
                                            </p:cond>
                                          </p:stCondLst>
                                          <p:endCondLst>
                                            <p:cond evt="onStopAudio" delay="0">
                                              <p:tgtEl>
                                                <p:sldTgt/>
                                              </p:tgtEl>
                                            </p:cond>
                                          </p:endCondLst>
                                        </p:cTn>
                                        <p:tgtEl>
                                          <p:sndTgt r:embed="rId10" name="7_9_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6" grpId="0" animBg="1"/>
      <p:bldP spid="45" grpId="0" animBg="1"/>
      <p:bldP spid="46" grpId="0" animBg="1"/>
      <p:bldP spid="47" grpId="0" animBg="1"/>
      <p:bldP spid="52" grpId="0" animBg="1"/>
      <p:bldP spid="53" grpId="0" animBg="1"/>
      <p:bldP spid="54" grpId="0" animBg="1"/>
      <p:bldP spid="55" grpId="0" animBg="1"/>
      <p:bldP spid="56" grpId="0" animBg="1"/>
      <p:bldP spid="61" grpId="0" animBg="1"/>
      <p:bldP spid="62" grpId="0" animBg="1"/>
      <p:bldP spid="63" grpId="0" animBg="1"/>
      <p:bldP spid="64" grpId="0" animBg="1"/>
      <p:bldP spid="65"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CustomShape 1"/>
          <p:cNvSpPr/>
          <p:nvPr/>
        </p:nvSpPr>
        <p:spPr>
          <a:xfrm>
            <a:off x="0" y="0"/>
            <a:ext cx="4350240" cy="68572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2" name="Title 1">
            <a:extLst>
              <a:ext uri="{FF2B5EF4-FFF2-40B4-BE49-F238E27FC236}">
                <a16:creationId xmlns:a16="http://schemas.microsoft.com/office/drawing/2014/main" id="{24BB08CD-FDA4-46B1-8623-507F63ABF87A}"/>
              </a:ext>
            </a:extLst>
          </p:cNvPr>
          <p:cNvSpPr>
            <a:spLocks noGrp="1"/>
          </p:cNvSpPr>
          <p:nvPr>
            <p:ph type="title"/>
          </p:nvPr>
        </p:nvSpPr>
        <p:spPr>
          <a:xfrm rot="20294405">
            <a:off x="238991" y="2856240"/>
            <a:ext cx="4216910" cy="1144800"/>
          </a:xfrm>
        </p:spPr>
        <p:txBody>
          <a:bodyPr/>
          <a:lstStyle/>
          <a:p>
            <a:r>
              <a:rPr lang="en-GB" sz="6000" b="1">
                <a:solidFill>
                  <a:schemeClr val="bg1"/>
                </a:solidFill>
                <a:latin typeface="Century Gothic" panose="020B0502020202020204" pitchFamily="34" charset="0"/>
              </a:rPr>
              <a:t>Au revoir !</a:t>
            </a:r>
            <a:endParaRPr lang="en-GB" sz="6000" b="1" dirty="0">
              <a:solidFill>
                <a:schemeClr val="bg1"/>
              </a:solidFill>
              <a:latin typeface="Century Gothic" panose="020B0502020202020204" pitchFamily="34" charset="0"/>
            </a:endParaRPr>
          </a:p>
        </p:txBody>
      </p:sp>
      <p:sp>
        <p:nvSpPr>
          <p:cNvPr id="11" name="CustomShape 2">
            <a:extLst>
              <a:ext uri="{FF2B5EF4-FFF2-40B4-BE49-F238E27FC236}">
                <a16:creationId xmlns:a16="http://schemas.microsoft.com/office/drawing/2014/main" id="{F3560F50-441E-4149-9EAE-DE5F5533F96A}"/>
              </a:ext>
            </a:extLst>
          </p:cNvPr>
          <p:cNvSpPr/>
          <p:nvPr/>
        </p:nvSpPr>
        <p:spPr>
          <a:xfrm>
            <a:off x="5564172" y="4843962"/>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
                <a:srgbClr val="FF3333"/>
              </a:buClr>
              <a:buSzPts val="9600"/>
              <a:buFontTx/>
              <a:buNone/>
              <a:tabLst/>
              <a:defRPr/>
            </a:pPr>
            <a:r>
              <a:rPr kumimoji="0" lang="en-GB" sz="9600" b="1" i="0" u="none" strike="noStrike" kern="0" cap="none" spc="0" normalizeH="0" baseline="0" noProof="0" dirty="0">
                <a:ln>
                  <a:noFill/>
                </a:ln>
                <a:solidFill>
                  <a:srgbClr val="FF0000"/>
                </a:solidFill>
                <a:effectLst/>
                <a:uLnTx/>
                <a:uFillTx/>
                <a:latin typeface="Modern Love" panose="04090805081005020601" pitchFamily="82" charset="0"/>
                <a:cs typeface="Arial"/>
                <a:sym typeface="Arial"/>
              </a:rPr>
              <a:t>rouge</a:t>
            </a:r>
            <a:endParaRPr kumimoji="0" lang="en-GB" sz="1400" b="0" i="0" u="none" strike="noStrike" kern="0" cap="none" spc="0" normalizeH="0" baseline="0" noProof="0" dirty="0">
              <a:ln>
                <a:noFill/>
              </a:ln>
              <a:solidFill>
                <a:srgbClr val="FF0000"/>
              </a:solidFill>
              <a:effectLst/>
              <a:uLnTx/>
              <a:uFillTx/>
              <a:latin typeface="Modern Love" panose="04090805081005020601" pitchFamily="82" charset="0"/>
              <a:cs typeface="Arial"/>
              <a:sym typeface="Arial"/>
            </a:endParaRPr>
          </a:p>
        </p:txBody>
      </p:sp>
      <p:pic>
        <p:nvPicPr>
          <p:cNvPr id="5" name="Picture 4" descr="A picture containing text, electronics, computer, display&#10;&#10;Description automatically generated">
            <a:extLst>
              <a:ext uri="{FF2B5EF4-FFF2-40B4-BE49-F238E27FC236}">
                <a16:creationId xmlns:a16="http://schemas.microsoft.com/office/drawing/2014/main" id="{1AC97B20-350B-4BEA-A803-79712922EE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1795" y="459558"/>
            <a:ext cx="5084505" cy="4359018"/>
          </a:xfrm>
          <a:prstGeom prst="rect">
            <a:avLst/>
          </a:prstGeom>
        </p:spPr>
      </p:pic>
    </p:spTree>
    <p:extLst>
      <p:ext uri="{BB962C8B-B14F-4D97-AF65-F5344CB8AC3E}">
        <p14:creationId xmlns:p14="http://schemas.microsoft.com/office/powerpoint/2010/main" val="7499887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_Resources" id="{11A74820-D49C-4102-A547-EA352E383B78}" vid="{F925F16B-5C62-4A9E-8DE9-3F9C4922FCE2}"/>
    </a:ext>
  </a:extLst>
</a:theme>
</file>

<file path=ppt/theme/theme4.xml><?xml version="1.0" encoding="utf-8"?>
<a:theme xmlns:a="http://schemas.openxmlformats.org/drawingml/2006/main" name="1_NCELP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 Theme" id="{4C2BE813-E61A-3747-9A86-4627A18065B5}" vid="{CF4FE9D7-7BAB-7346-97A2-D95A5D98848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11642</TotalTime>
  <Words>1651</Words>
  <Application>Microsoft Office PowerPoint</Application>
  <PresentationFormat>Widescreen</PresentationFormat>
  <Paragraphs>219</Paragraphs>
  <Slides>8</Slides>
  <Notes>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8</vt:i4>
      </vt:variant>
    </vt:vector>
  </HeadingPairs>
  <TitlesOfParts>
    <vt:vector size="19" baseType="lpstr">
      <vt:lpstr>Arial</vt:lpstr>
      <vt:lpstr>Calibri</vt:lpstr>
      <vt:lpstr>Century Gothic</vt:lpstr>
      <vt:lpstr>Modern Love</vt:lpstr>
      <vt:lpstr>Symbol</vt:lpstr>
      <vt:lpstr>Tw Cen MT</vt:lpstr>
      <vt:lpstr>Wingdings</vt:lpstr>
      <vt:lpstr>1_Office Theme</vt:lpstr>
      <vt:lpstr>3_Office Theme</vt:lpstr>
      <vt:lpstr>4_Office Theme</vt:lpstr>
      <vt:lpstr>1_NCELP Theme</vt:lpstr>
      <vt:lpstr>Describing things and people</vt:lpstr>
      <vt:lpstr> [j/soft g]</vt:lpstr>
      <vt:lpstr> [j/soft g]</vt:lpstr>
      <vt:lpstr>prononcer</vt:lpstr>
      <vt:lpstr>Avoir not être </vt:lpstr>
      <vt:lpstr>lire</vt:lpstr>
      <vt:lpstr>écouter</vt:lpstr>
      <vt:lpstr>Au revoir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234</cp:revision>
  <dcterms:created xsi:type="dcterms:W3CDTF">2022-02-01T12:00:57Z</dcterms:created>
  <dcterms:modified xsi:type="dcterms:W3CDTF">2023-04-09T12:12:17Z</dcterms:modified>
</cp:coreProperties>
</file>