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Lst>
  <p:notesMasterIdLst>
    <p:notesMasterId r:id="rId15"/>
  </p:notesMasterIdLst>
  <p:sldIdLst>
    <p:sldId id="339" r:id="rId4"/>
    <p:sldId id="375" r:id="rId5"/>
    <p:sldId id="923" r:id="rId6"/>
    <p:sldId id="955" r:id="rId7"/>
    <p:sldId id="708" r:id="rId8"/>
    <p:sldId id="951" r:id="rId9"/>
    <p:sldId id="948" r:id="rId10"/>
    <p:sldId id="956" r:id="rId11"/>
    <p:sldId id="953" r:id="rId12"/>
    <p:sldId id="957" r:id="rId13"/>
    <p:sldId id="290"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6EB1"/>
    <a:srgbClr val="26859D"/>
    <a:srgbClr val="D4D1E7"/>
    <a:srgbClr val="CAEAF2"/>
    <a:srgbClr val="FEF7EC"/>
    <a:srgbClr val="FF0066"/>
    <a:srgbClr val="009600"/>
    <a:srgbClr val="5FC0D7"/>
    <a:srgbClr val="75C9DD"/>
    <a:srgbClr val="9DD9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249" autoAdjust="0"/>
  </p:normalViewPr>
  <p:slideViewPr>
    <p:cSldViewPr snapToGrid="0">
      <p:cViewPr varScale="1">
        <p:scale>
          <a:sx n="114" d="100"/>
          <a:sy n="114" d="100"/>
        </p:scale>
        <p:origin x="408" y="120"/>
      </p:cViewPr>
      <p:guideLst/>
    </p:cSldViewPr>
  </p:slideViewPr>
  <p:notesTextViewPr>
    <p:cViewPr>
      <p:scale>
        <a:sx n="3" d="2"/>
        <a:sy n="3" d="2"/>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08/04/2023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1" strike="noStrike" spc="-1" dirty="0">
                <a:solidFill>
                  <a:srgbClr val="000000"/>
                </a:solidFill>
                <a:latin typeface="Calibri"/>
                <a:ea typeface="Calibri"/>
              </a:rPr>
              <a:t>Note</a:t>
            </a:r>
            <a:r>
              <a:rPr lang="en-GB" sz="1200" b="0" strike="noStrike" spc="-1" dirty="0">
                <a:solidFill>
                  <a:srgbClr val="000000"/>
                </a:solidFill>
                <a:latin typeface="Calibri"/>
                <a:ea typeface="Calibri"/>
              </a:rPr>
              <a:t>: This week pupils are introduced to </a:t>
            </a:r>
            <a:r>
              <a:rPr lang="en-GB" sz="1200" b="1" strike="noStrike" spc="-1" dirty="0" err="1">
                <a:solidFill>
                  <a:srgbClr val="000000"/>
                </a:solidFill>
                <a:latin typeface="Calibri"/>
                <a:ea typeface="Calibri"/>
              </a:rPr>
              <a:t>Tintin</a:t>
            </a:r>
            <a:r>
              <a:rPr lang="en-GB" sz="1200" b="0" strike="noStrike" spc="-1" dirty="0">
                <a:solidFill>
                  <a:srgbClr val="000000"/>
                </a:solidFill>
                <a:latin typeface="Calibri"/>
                <a:ea typeface="Calibri"/>
              </a:rPr>
              <a:t> and a few of the characters from the comic strip.  Most of these activities are in the follow ups so don’t skip over those! In this first part of the week’s material, we just see glimpses of a few characters on the slides.  At the start of this lesson, when showing pupils this title slide, perhaps elicit pronunciation of the main character’s name – practising the SSC [(a)in] which pupils practised last week – and tell them that he is a character from a very famous Belgian comic strip, written in French, because French is one of the languages spoken by people in Belgium.</a:t>
            </a:r>
          </a:p>
          <a:p>
            <a:pPr marL="0" indent="-216000">
              <a:lnSpc>
                <a:spcPct val="100000"/>
              </a:lnSpc>
            </a:pPr>
            <a:endParaRPr lang="en-GB" sz="1200" b="0" strike="noStrike" spc="-1" dirty="0">
              <a:solidFill>
                <a:srgbClr val="000000"/>
              </a:solidFill>
              <a:latin typeface="Calibri"/>
              <a:ea typeface="Calibri"/>
            </a:endParaRPr>
          </a:p>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 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 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a:t>
            </a:r>
            <a:r>
              <a:rPr lang="en-GB" sz="1200" b="1" dirty="0" err="1">
                <a:solidFill>
                  <a:srgbClr val="002060"/>
                </a:solidFill>
                <a:latin typeface="Century Gothic"/>
                <a:ea typeface="Century Gothic"/>
                <a:cs typeface="Century Gothic"/>
                <a:sym typeface="Century Gothic"/>
              </a:rPr>
              <a:t>qu</a:t>
            </a:r>
            <a:r>
              <a:rPr lang="en-GB" sz="1200" b="0" dirty="0">
                <a:solidFill>
                  <a:srgbClr val="002060"/>
                </a:solidFill>
                <a:latin typeface="Century Gothic"/>
                <a:ea typeface="Century Gothic"/>
                <a:cs typeface="Century Gothic"/>
                <a:sym typeface="Century Gothic"/>
              </a:rPr>
              <a:t>] </a:t>
            </a:r>
            <a:r>
              <a:rPr lang="fr-FR" sz="1200" b="1" dirty="0">
                <a:solidFill>
                  <a:srgbClr val="002060"/>
                </a:solidFill>
                <a:latin typeface="Century Gothic"/>
                <a:ea typeface="Century Gothic"/>
                <a:cs typeface="Century Gothic"/>
                <a:sym typeface="Century Gothic"/>
              </a:rPr>
              <a:t>question </a:t>
            </a:r>
            <a:r>
              <a:rPr lang="fr-FR" sz="1200" b="0" dirty="0">
                <a:solidFill>
                  <a:srgbClr val="002060"/>
                </a:solidFill>
                <a:latin typeface="Century Gothic"/>
                <a:ea typeface="Century Gothic"/>
                <a:cs typeface="Century Gothic"/>
                <a:sym typeface="Century Gothic"/>
              </a:rPr>
              <a:t>[144] </a:t>
            </a:r>
            <a:r>
              <a:rPr lang="fr-FR" sz="1200" b="1" dirty="0">
                <a:solidFill>
                  <a:srgbClr val="002060"/>
                </a:solidFill>
                <a:latin typeface="Century Gothic"/>
                <a:ea typeface="Century Gothic"/>
                <a:cs typeface="Century Gothic"/>
                <a:sym typeface="Century Gothic"/>
              </a:rPr>
              <a:t>quatre</a:t>
            </a:r>
            <a:r>
              <a:rPr lang="fr-FR" sz="1200" b="0" dirty="0">
                <a:solidFill>
                  <a:srgbClr val="002060"/>
                </a:solidFill>
                <a:latin typeface="Century Gothic"/>
                <a:ea typeface="Century Gothic"/>
                <a:cs typeface="Century Gothic"/>
                <a:sym typeface="Century Gothic"/>
              </a:rPr>
              <a:t> [283] </a:t>
            </a:r>
            <a:r>
              <a:rPr lang="fr-FR" sz="1200" b="1" dirty="0">
                <a:solidFill>
                  <a:srgbClr val="002060"/>
                </a:solidFill>
                <a:latin typeface="Century Gothic"/>
                <a:ea typeface="Century Gothic"/>
                <a:cs typeface="Century Gothic"/>
                <a:sym typeface="Century Gothic"/>
              </a:rPr>
              <a:t>musique</a:t>
            </a:r>
            <a:r>
              <a:rPr lang="fr-FR" sz="1200" b="0" dirty="0">
                <a:solidFill>
                  <a:srgbClr val="002060"/>
                </a:solidFill>
                <a:latin typeface="Century Gothic"/>
                <a:ea typeface="Century Gothic"/>
                <a:cs typeface="Century Gothic"/>
                <a:sym typeface="Century Gothic"/>
              </a:rPr>
              <a:t> [1139] </a:t>
            </a:r>
            <a:r>
              <a:rPr lang="fr-FR" sz="1200" b="1" dirty="0">
                <a:solidFill>
                  <a:srgbClr val="002060"/>
                </a:solidFill>
                <a:latin typeface="Century Gothic"/>
                <a:ea typeface="Century Gothic"/>
                <a:cs typeface="Century Gothic"/>
                <a:sym typeface="Century Gothic"/>
              </a:rPr>
              <a:t>expliquer</a:t>
            </a:r>
            <a:r>
              <a:rPr lang="fr-FR" sz="1200" b="0" dirty="0">
                <a:solidFill>
                  <a:srgbClr val="002060"/>
                </a:solidFill>
                <a:latin typeface="Century Gothic"/>
                <a:ea typeface="Century Gothic"/>
                <a:cs typeface="Century Gothic"/>
                <a:sym typeface="Century Gothic"/>
              </a:rPr>
              <a:t> [252]  </a:t>
            </a:r>
            <a:r>
              <a:rPr lang="fr-FR" sz="1200" b="1" dirty="0">
                <a:solidFill>
                  <a:srgbClr val="002060"/>
                </a:solidFill>
                <a:latin typeface="Century Gothic"/>
                <a:ea typeface="Century Gothic"/>
                <a:cs typeface="Century Gothic"/>
                <a:sym typeface="Century Gothic"/>
              </a:rPr>
              <a:t>unique </a:t>
            </a:r>
            <a:r>
              <a:rPr lang="fr-FR" sz="1200" b="0" dirty="0">
                <a:solidFill>
                  <a:srgbClr val="002060"/>
                </a:solidFill>
                <a:latin typeface="Century Gothic"/>
                <a:ea typeface="Century Gothic"/>
                <a:cs typeface="Century Gothic"/>
                <a:sym typeface="Century Gothic"/>
              </a:rPr>
              <a:t>[402] </a:t>
            </a:r>
            <a:endParaRPr lang="en-GB" sz="1200" b="0" dirty="0">
              <a:solidFill>
                <a:srgbClr val="002060"/>
              </a:solidFill>
              <a:latin typeface="Century Gothic"/>
              <a:ea typeface="Century Gothic"/>
              <a:cs typeface="Century Gothic"/>
              <a:sym typeface="Century Gothic"/>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cousin, cousine </a:t>
            </a:r>
            <a:r>
              <a:rPr lang="fr-FR" sz="1200" b="0" strike="noStrike" spc="-1" dirty="0">
                <a:solidFill>
                  <a:srgbClr val="002060"/>
                </a:solidFill>
                <a:latin typeface="Century Gothic"/>
                <a:ea typeface="Century Gothic"/>
              </a:rPr>
              <a:t>[3387] </a:t>
            </a:r>
            <a:r>
              <a:rPr lang="fr-FR" sz="1200" b="1" strike="noStrike" spc="-1" dirty="0">
                <a:solidFill>
                  <a:srgbClr val="002060"/>
                </a:solidFill>
                <a:latin typeface="Century Gothic"/>
                <a:ea typeface="Century Gothic"/>
              </a:rPr>
              <a:t>femme</a:t>
            </a:r>
            <a:r>
              <a:rPr lang="fr-FR" sz="1200" b="0" strike="noStrike" spc="-1" dirty="0">
                <a:solidFill>
                  <a:srgbClr val="002060"/>
                </a:solidFill>
                <a:latin typeface="Century Gothic"/>
                <a:ea typeface="Century Gothic"/>
              </a:rPr>
              <a:t> [154] </a:t>
            </a:r>
            <a:r>
              <a:rPr lang="fr-FR" sz="1200" b="1" strike="noStrike" spc="-1" dirty="0">
                <a:solidFill>
                  <a:srgbClr val="002060"/>
                </a:solidFill>
                <a:latin typeface="Century Gothic"/>
                <a:ea typeface="Century Gothic"/>
              </a:rPr>
              <a:t>homme</a:t>
            </a:r>
            <a:r>
              <a:rPr lang="fr-FR" sz="1200" b="0" strike="noStrike" spc="-1" dirty="0">
                <a:solidFill>
                  <a:srgbClr val="002060"/>
                </a:solidFill>
                <a:latin typeface="Century Gothic"/>
                <a:ea typeface="Century Gothic"/>
              </a:rPr>
              <a:t> [136] </a:t>
            </a:r>
            <a:r>
              <a:rPr lang="fr-FR" sz="1200" b="1" strike="noStrike" spc="-1" dirty="0">
                <a:solidFill>
                  <a:srgbClr val="002060"/>
                </a:solidFill>
                <a:latin typeface="Century Gothic"/>
                <a:ea typeface="Century Gothic"/>
              </a:rPr>
              <a:t>bleu </a:t>
            </a:r>
            <a:r>
              <a:rPr lang="fr-FR" sz="1200" b="0" strike="noStrike" spc="-1" dirty="0">
                <a:solidFill>
                  <a:srgbClr val="002060"/>
                </a:solidFill>
                <a:latin typeface="Century Gothic"/>
                <a:ea typeface="Century Gothic"/>
              </a:rPr>
              <a:t>[1216]  </a:t>
            </a:r>
            <a:r>
              <a:rPr lang="fr-FR" sz="1200" b="1" strike="noStrike" spc="-1" dirty="0">
                <a:solidFill>
                  <a:srgbClr val="002060"/>
                </a:solidFill>
                <a:latin typeface="Century Gothic"/>
                <a:ea typeface="Century Gothic"/>
              </a:rPr>
              <a:t>rouge </a:t>
            </a:r>
            <a:r>
              <a:rPr lang="fr-FR" sz="1200" b="0" strike="noStrike" spc="-1" dirty="0">
                <a:solidFill>
                  <a:srgbClr val="002060"/>
                </a:solidFill>
                <a:latin typeface="Century Gothic"/>
                <a:ea typeface="Century Gothic"/>
              </a:rPr>
              <a:t>[987] </a:t>
            </a: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différent [350] lent [2572] vert [1060] très [66]</a:t>
            </a: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passer [90] manger [1338] ami, amie [467] déjeuner [2724] weekend [2475] mon, ma [60] ton, ta [330] voici [1103]</a:t>
            </a: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Picture attribution (</a:t>
            </a:r>
            <a:r>
              <a:rPr lang="en-US" sz="1200" b="1" kern="1200" dirty="0" err="1">
                <a:solidFill>
                  <a:schemeClr val="tx1"/>
                </a:solidFill>
                <a:effectLst/>
                <a:latin typeface="+mn-lt"/>
                <a:ea typeface="+mn-ea"/>
                <a:cs typeface="+mn-cs"/>
              </a:rPr>
              <a:t>Tintin</a:t>
            </a:r>
            <a:r>
              <a:rPr lang="en-US" sz="1200" b="1" kern="1200" dirty="0">
                <a:solidFill>
                  <a:schemeClr val="tx1"/>
                </a:solidFill>
                <a:effectLst/>
                <a:latin typeface="+mn-lt"/>
                <a:ea typeface="+mn-ea"/>
                <a:cs typeface="+mn-cs"/>
              </a:rPr>
              <a:t> and le Capitaine Haddock): </a:t>
            </a:r>
            <a:r>
              <a:rPr lang="en-US" dirty="0" err="1"/>
              <a:t>infomatique</a:t>
            </a:r>
            <a:r>
              <a:rPr lang="en-US" dirty="0"/>
              <a:t>/William Murphy, CC BY-SA 2.0, via Wikimedia Commons</a:t>
            </a:r>
            <a:endParaRPr lang="en-GB" dirty="0"/>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Timing: 6 minutes</a:t>
            </a:r>
          </a:p>
          <a:p>
            <a:endParaRPr lang="en-US" b="1" dirty="0"/>
          </a:p>
          <a:p>
            <a:r>
              <a:rPr lang="en-US" b="1" dirty="0"/>
              <a:t>Aim: </a:t>
            </a:r>
            <a:r>
              <a:rPr lang="en-US" b="0" dirty="0"/>
              <a:t>to</a:t>
            </a:r>
            <a:r>
              <a:rPr lang="en-US" b="1" dirty="0"/>
              <a:t> </a:t>
            </a:r>
            <a:r>
              <a:rPr lang="en-US" b="0" dirty="0" err="1"/>
              <a:t>practise</a:t>
            </a:r>
            <a:r>
              <a:rPr lang="en-US" b="0" dirty="0"/>
              <a:t> comprehension of different meanings of ‘</a:t>
            </a:r>
            <a:r>
              <a:rPr lang="en-US" b="0" dirty="0" err="1"/>
              <a:t>c’est</a:t>
            </a:r>
            <a:r>
              <a:rPr lang="en-US" b="0" dirty="0"/>
              <a:t>’.</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Explain that </a:t>
            </a:r>
            <a:r>
              <a:rPr lang="en-GB" sz="1200" b="0" i="0" u="none" strike="noStrike" kern="1200" baseline="0" noProof="0" dirty="0" err="1">
                <a:solidFill>
                  <a:schemeClr val="tx1"/>
                </a:solidFill>
                <a:effectLst/>
                <a:latin typeface="+mn-lt"/>
                <a:ea typeface="+mn-ea"/>
                <a:cs typeface="+mn-cs"/>
              </a:rPr>
              <a:t>Tintin</a:t>
            </a:r>
            <a:r>
              <a:rPr lang="en-GB" sz="1200" b="0" i="0" u="none" strike="noStrike" kern="1200" baseline="0" noProof="0" dirty="0">
                <a:solidFill>
                  <a:schemeClr val="tx1"/>
                </a:solidFill>
                <a:effectLst/>
                <a:latin typeface="+mn-lt"/>
                <a:ea typeface="+mn-ea"/>
                <a:cs typeface="+mn-cs"/>
              </a:rPr>
              <a:t> has lots of adventures in the stories, encounters lots of things and meets lots of people along the way.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Say that they are going to listen (and/or listen and read) to some of the *sorts of* things and people that are in Tintin’s adventures and say what/who they are in English. *</a:t>
            </a:r>
            <a:r>
              <a:rPr lang="fr-FR" sz="1200" b="0" i="1" u="none" strike="noStrike" kern="1200" dirty="0">
                <a:solidFill>
                  <a:schemeClr val="tx1"/>
                </a:solidFill>
                <a:effectLst/>
                <a:latin typeface="+mn-lt"/>
                <a:ea typeface="+mn-ea"/>
                <a:cs typeface="+mn-cs"/>
              </a:rPr>
              <a:t>Note that not all the objects are known to appear in the comics.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Note: depending on the level of challenge required, pupils could first listen only and see if they can work out what/who.  If they need more support, a picture appears on the next mouse click. Pupils then decide whether their English sentence starts she, he or it. They should use she or he when it makes sense to do so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Teachers elicit English answers and confirm orally (see answers below, if needed).</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fr-FR" sz="1200" b="0" i="0" u="none" strike="noStrike" kern="1200" dirty="0">
              <a:solidFill>
                <a:schemeClr val="tx1"/>
              </a:solidFill>
              <a:effectLst/>
              <a:latin typeface="+mn-lt"/>
              <a:ea typeface="+mn-ea"/>
              <a:cs typeface="+mn-cs"/>
            </a:endParaRPr>
          </a:p>
          <a:p>
            <a:pPr algn="l">
              <a:lnSpc>
                <a:spcPct val="107000"/>
              </a:lnSpc>
              <a:spcAft>
                <a:spcPts val="800"/>
              </a:spcAft>
            </a:pPr>
            <a:r>
              <a:rPr lang="fr-FR" sz="1200" b="1" i="0" u="none" strike="noStrike" kern="1200" dirty="0">
                <a:solidFill>
                  <a:schemeClr val="tx1"/>
                </a:solidFill>
                <a:effectLst/>
                <a:latin typeface="+mn-lt"/>
                <a:ea typeface="+mn-ea"/>
                <a:cs typeface="+mn-cs"/>
              </a:rPr>
              <a:t>Transcript:</a:t>
            </a:r>
            <a:br>
              <a:rPr lang="fr-FR" sz="1200" b="0" i="0" u="none" strike="noStrike" kern="1200" dirty="0">
                <a:solidFill>
                  <a:schemeClr val="tx1"/>
                </a:solidFill>
                <a:effectLst/>
                <a:latin typeface="+mn-lt"/>
                <a:ea typeface="+mn-ea"/>
                <a:cs typeface="+mn-cs"/>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vélo bleu.</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ami très sympa.</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une voiture lente.</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pPr algn="l">
              <a:lnSpc>
                <a:spcPct val="107000"/>
              </a:lnSpc>
              <a:spcAft>
                <a:spcPts val="800"/>
              </a:spcAft>
            </a:pP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fruit rouge.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une femme française.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homme différent.</a:t>
            </a:r>
            <a:endParaRPr lang="en-GB" sz="1800" b="0" dirty="0">
              <a:effectLst/>
              <a:latin typeface="Calibri" panose="020F0502020204030204" pitchFamily="34" charset="0"/>
              <a:ea typeface="Calibri" panose="020F0502020204030204" pitchFamily="34" charset="0"/>
              <a:cs typeface="Calibri" panose="020F0502020204030204" pitchFamily="34" charset="0"/>
            </a:endParaRPr>
          </a:p>
          <a:p>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jeu difficile.</a:t>
            </a:r>
            <a:b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s-ES_tradnl"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C’est un animal vert.</a:t>
            </a:r>
          </a:p>
          <a:p>
            <a:endParaRPr lang="es-ES_tradnl" sz="1800" b="0" i="0" u="none" strike="noStrike" kern="1200" dirty="0">
              <a:solidFill>
                <a:srgbClr val="002060"/>
              </a:solidFill>
              <a:effectLst/>
              <a:latin typeface="Century Gothic" panose="020B0502020202020204" pitchFamily="34" charset="0"/>
              <a:ea typeface="+mn-ea"/>
              <a:cs typeface="Nirmala UI" panose="020B0502040204020203" pitchFamily="34" charset="0"/>
            </a:endParaRPr>
          </a:p>
          <a:p>
            <a:r>
              <a:rPr lang="fr-FR" sz="1200" b="1" i="0" u="none" strike="noStrike" kern="1200" dirty="0">
                <a:solidFill>
                  <a:schemeClr val="tx1"/>
                </a:solidFill>
                <a:effectLst/>
                <a:latin typeface="+mn-lt"/>
                <a:ea typeface="+mn-ea"/>
                <a:cs typeface="+mn-cs"/>
              </a:rPr>
              <a:t>Answers:</a:t>
            </a:r>
            <a:br>
              <a:rPr lang="fr-FR" sz="1200" b="1"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blue bike.</a:t>
            </a:r>
          </a:p>
          <a:p>
            <a:r>
              <a:rPr lang="fr-FR" sz="1200" b="0" i="0" u="none" strike="noStrike" kern="1200" dirty="0">
                <a:solidFill>
                  <a:schemeClr val="tx1"/>
                </a:solidFill>
                <a:effectLst/>
                <a:latin typeface="+mn-lt"/>
                <a:ea typeface="+mn-ea"/>
                <a:cs typeface="+mn-cs"/>
              </a:rPr>
              <a:t>He’s a very nice friend.</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slow car.</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red fruit.</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She’s a French woman.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He’s a difficult man. </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difficult game.</a:t>
            </a:r>
            <a:br>
              <a:rPr lang="fr-FR" sz="1200" b="0" i="0" u="none" strike="noStrike" kern="1200" dirty="0">
                <a:solidFill>
                  <a:schemeClr val="tx1"/>
                </a:solidFill>
                <a:effectLst/>
                <a:latin typeface="+mn-lt"/>
                <a:ea typeface="+mn-ea"/>
                <a:cs typeface="+mn-cs"/>
              </a:rPr>
            </a:br>
            <a:r>
              <a:rPr lang="fr-FR" sz="1200" b="0" i="0" u="none" strike="noStrike" kern="1200" dirty="0">
                <a:solidFill>
                  <a:schemeClr val="tx1"/>
                </a:solidFill>
                <a:effectLst/>
                <a:latin typeface="+mn-lt"/>
                <a:ea typeface="+mn-ea"/>
                <a:cs typeface="+mn-cs"/>
              </a:rPr>
              <a:t>It’s a green animal.</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61736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1 minute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0" dirty="0"/>
            </a:br>
            <a:r>
              <a:rPr lang="en-GB" b="0" dirty="0"/>
              <a:t>1. Present the letter(s) and say the </a:t>
            </a:r>
            <a:r>
              <a:rPr lang="en-GB" b="1" dirty="0"/>
              <a:t>[</a:t>
            </a:r>
            <a:r>
              <a:rPr lang="en-GB" b="1" dirty="0" err="1"/>
              <a:t>qu</a:t>
            </a:r>
            <a:r>
              <a:rPr lang="en-GB" b="1" dirty="0"/>
              <a:t>] </a:t>
            </a:r>
            <a:r>
              <a:rPr lang="en-GB" b="0" dirty="0"/>
              <a:t>sound first, on its own. Students repeat it with you.</a:t>
            </a:r>
            <a:br>
              <a:rPr lang="en-GB" b="0" dirty="0"/>
            </a:br>
            <a:r>
              <a:rPr lang="en-GB" b="0" dirty="0"/>
              <a:t>2. Bring up the word </a:t>
            </a:r>
            <a:r>
              <a:rPr lang="en-GB" b="0" baseline="0" dirty="0"/>
              <a:t>”</a:t>
            </a:r>
            <a:r>
              <a:rPr lang="en-GB" sz="1200" b="1" baseline="0" dirty="0">
                <a:solidFill>
                  <a:srgbClr val="002060"/>
                </a:solidFill>
                <a:latin typeface="Century Gothic" panose="020B0502020202020204" pitchFamily="34" charset="0"/>
              </a:rPr>
              <a:t>question</a:t>
            </a:r>
            <a:r>
              <a:rPr lang="en-GB" sz="1200" b="0" kern="1200" dirty="0">
                <a:solidFill>
                  <a:schemeClr val="tx1"/>
                </a:solidFill>
                <a:latin typeface="Century Gothic" panose="020B0502020202020204" pitchFamily="34" charset="0"/>
                <a:ea typeface="+mn-ea"/>
                <a:cs typeface="+mn-cs"/>
              </a:rPr>
              <a:t>”</a:t>
            </a:r>
            <a:r>
              <a:rPr lang="en-GB" b="0" dirty="0"/>
              <a:t> on its own, say</a:t>
            </a:r>
            <a:r>
              <a:rPr lang="en-GB" b="0" baseline="0" dirty="0"/>
              <a:t> it, students repeat it, so that they have the opportunity to focus all of their attention on the connection between the written word and its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3. Say the word and do the gesture, if using.</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4. Roll back the animations and work through 1-3 again, but this time, dropping your voice completely to listen carefully to the students saying the </a:t>
            </a:r>
            <a:r>
              <a:rPr lang="en-GB" b="1" dirty="0"/>
              <a:t>[</a:t>
            </a:r>
            <a:r>
              <a:rPr lang="en-GB" b="1" dirty="0" err="1"/>
              <a:t>qu</a:t>
            </a:r>
            <a:r>
              <a:rPr lang="en-GB" b="1" dirty="0"/>
              <a:t>] </a:t>
            </a:r>
            <a:r>
              <a:rPr lang="en-GB" baseline="0" dirty="0"/>
              <a:t>sound, pronouncing </a:t>
            </a:r>
            <a:r>
              <a:rPr lang="en-GB" b="0" baseline="0" dirty="0"/>
              <a:t>”</a:t>
            </a:r>
            <a:r>
              <a:rPr lang="en-GB" b="1" baseline="0" dirty="0"/>
              <a:t>question</a:t>
            </a:r>
            <a:r>
              <a:rPr lang="en-GB" sz="1200" b="0" kern="1200" dirty="0">
                <a:solidFill>
                  <a:schemeClr val="tx1"/>
                </a:solidFill>
                <a:latin typeface="Century Gothic" panose="020B0502020202020204" pitchFamily="34" charset="0"/>
                <a:ea typeface="+mn-ea"/>
                <a:cs typeface="+mn-cs"/>
              </a:rPr>
              <a:t>”</a:t>
            </a:r>
            <a:r>
              <a:rPr lang="en-GB" sz="1200" b="0" kern="1200" baseline="0" dirty="0">
                <a:solidFill>
                  <a:schemeClr val="tx1"/>
                </a:solidFill>
                <a:latin typeface="Century Gothic" panose="020B0502020202020204" pitchFamily="34" charset="0"/>
                <a:ea typeface="+mn-ea"/>
                <a:cs typeface="+mn-cs"/>
              </a:rPr>
              <a:t> </a:t>
            </a:r>
            <a:r>
              <a:rPr lang="en-GB" baseline="0" dirty="0"/>
              <a:t>and, if using, doing the gesture.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Gesture</a:t>
            </a:r>
            <a:r>
              <a:rPr lang="en-GB" baseline="0" dirty="0"/>
              <a:t>: https://www.signbsl.com/sign/question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The 2</a:t>
            </a:r>
            <a:r>
              <a:rPr lang="en-GB" baseline="30000" dirty="0"/>
              <a:t>nd</a:t>
            </a:r>
            <a:r>
              <a:rPr lang="en-GB" baseline="0" dirty="0"/>
              <a:t> video from the left – trace the shape of a question mark in the air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Word frequency </a:t>
            </a:r>
            <a:r>
              <a:rPr lang="en-GB" b="1" baseline="0" dirty="0"/>
              <a:t>(1 is the most frequent word in French):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question </a:t>
            </a:r>
            <a:r>
              <a:rPr lang="en-GB" baseline="0" dirty="0"/>
              <a:t>[144]</a:t>
            </a:r>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GB"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2873547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2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introduce SSC </a:t>
            </a:r>
            <a:r>
              <a:rPr lang="en-GB" b="1" baseline="0" dirty="0"/>
              <a:t>[</a:t>
            </a:r>
            <a:r>
              <a:rPr lang="en-GB" b="1" baseline="0" dirty="0" err="1"/>
              <a:t>qu</a:t>
            </a:r>
            <a:r>
              <a:rPr lang="en-GB" b="1" baseline="0"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Introduce</a:t>
            </a:r>
            <a:r>
              <a:rPr lang="en-GB" baseline="0" dirty="0"/>
              <a:t> and elicit the pronunciation of the </a:t>
            </a:r>
            <a:r>
              <a:rPr lang="en-GB" b="1" baseline="0" dirty="0"/>
              <a:t>individual SSC [</a:t>
            </a:r>
            <a:r>
              <a:rPr lang="en-GB" b="1" baseline="0" dirty="0" err="1"/>
              <a:t>qu</a:t>
            </a:r>
            <a:r>
              <a:rPr lang="en-GB" b="1" baseline="0" dirty="0"/>
              <a:t>] </a:t>
            </a:r>
            <a:r>
              <a:rPr lang="en-GB" baseline="0" dirty="0"/>
              <a:t>and then the </a:t>
            </a:r>
            <a:r>
              <a:rPr lang="en-GB" b="1" baseline="0" dirty="0"/>
              <a:t>source</a:t>
            </a:r>
            <a:r>
              <a:rPr lang="en-GB" baseline="0" dirty="0"/>
              <a:t> word again ‘</a:t>
            </a:r>
            <a:r>
              <a:rPr lang="en-GB" b="1" baseline="0" dirty="0"/>
              <a:t>question</a:t>
            </a:r>
            <a:r>
              <a:rPr lang="en-GB" baseline="0" dirty="0"/>
              <a:t>’ (with gesture, if using).</a:t>
            </a:r>
            <a:br>
              <a:rPr lang="en-GB" baseline="0" dirty="0"/>
            </a:br>
            <a:r>
              <a:rPr lang="en-GB" baseline="0" dirty="0"/>
              <a:t>2. Then present and elicit the pronunciation of the four </a:t>
            </a:r>
            <a:r>
              <a:rPr lang="en-GB" b="1" baseline="0" dirty="0"/>
              <a:t>cluster</a:t>
            </a:r>
            <a:r>
              <a:rPr lang="en-GB" baseline="0" dirty="0"/>
              <a:t> words.</a:t>
            </a:r>
          </a:p>
          <a:p>
            <a:pPr marL="0" marR="0" lvl="0" indent="0" algn="l" defTabSz="914400" rtl="0" eaLnBrk="1" fontAlgn="auto" latinLnBrk="0" hangingPunct="1">
              <a:lnSpc>
                <a:spcPct val="100000"/>
              </a:lnSpc>
              <a:spcBef>
                <a:spcPts val="0"/>
              </a:spcBef>
              <a:spcAft>
                <a:spcPts val="0"/>
              </a:spcAft>
              <a:buClrTx/>
              <a:buSzTx/>
              <a:buFontTx/>
              <a:buNone/>
              <a:tabLst/>
              <a:defRPr/>
            </a:pPr>
            <a:br>
              <a:rPr lang="en-GB" baseline="0" dirty="0"/>
            </a:br>
            <a:r>
              <a:rPr lang="en-GB" baseline="0" dirty="0"/>
              <a:t>The cluster words have been chosen for their high-frequency, from a range of word classes, with the SSC (where possible) positioned within a variety of syllables within the words (e.g. initial, 2</a:t>
            </a:r>
            <a:r>
              <a:rPr lang="en-GB" baseline="30000" dirty="0"/>
              <a:t>nd</a:t>
            </a:r>
            <a:r>
              <a:rPr lang="en-GB" baseline="0" dirty="0"/>
              <a:t>, final etc.). Additionally, we have tried to use words that build cumulatively on previously taught SSCs (see the Phonics Teaching Sequence document) and do not include new SSCs. Where new SSCs are used, they are often consonants which have a similar symbol-sound correspondence in English.</a:t>
            </a:r>
            <a:br>
              <a:rPr lang="en-GB" baseline="0" dirty="0"/>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a:t>
            </a:r>
            <a:br>
              <a:rPr lang="en-GB" baseline="0" dirty="0"/>
            </a:br>
            <a:r>
              <a:rPr lang="en-GB" b="1" baseline="0" dirty="0"/>
              <a:t>quatre </a:t>
            </a:r>
            <a:r>
              <a:rPr lang="en-GB" baseline="0" dirty="0"/>
              <a:t>[283] </a:t>
            </a:r>
            <a:r>
              <a:rPr lang="en-GB" b="1" baseline="0" dirty="0"/>
              <a:t>musique </a:t>
            </a:r>
            <a:r>
              <a:rPr lang="en-GB" b="0" baseline="0" dirty="0"/>
              <a:t>[1139]</a:t>
            </a:r>
            <a:r>
              <a:rPr lang="en-GB" baseline="0" dirty="0"/>
              <a:t> </a:t>
            </a:r>
            <a:r>
              <a:rPr lang="en-GB" b="1" baseline="0" dirty="0" err="1"/>
              <a:t>expliquer</a:t>
            </a:r>
            <a:r>
              <a:rPr lang="en-GB" baseline="0" dirty="0"/>
              <a:t> [252] </a:t>
            </a:r>
            <a:r>
              <a:rPr lang="en-GB" b="1" baseline="0" dirty="0"/>
              <a:t>unique</a:t>
            </a:r>
            <a:r>
              <a:rPr lang="en-GB" baseline="0" dirty="0"/>
              <a:t> [402] </a:t>
            </a:r>
            <a:r>
              <a:rPr lang="en-GB" b="1" baseline="0" dirty="0"/>
              <a:t>question </a:t>
            </a:r>
            <a:r>
              <a:rPr lang="en-GB" baseline="0" dirty="0"/>
              <a:t>[144]</a:t>
            </a:r>
            <a:br>
              <a:rPr lang="en-GB" baseline="0" dirty="0"/>
            </a:br>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123919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Aim: </a:t>
            </a:r>
            <a:r>
              <a:rPr lang="en-GB" b="0" baseline="0" dirty="0"/>
              <a:t>to consolidate SSC </a:t>
            </a:r>
            <a:r>
              <a:rPr lang="en-GB" b="1" baseline="0" dirty="0"/>
              <a:t>[</a:t>
            </a:r>
            <a:r>
              <a:rPr lang="en-GB" sz="1200" b="1" dirty="0" err="1">
                <a:solidFill>
                  <a:srgbClr val="115076"/>
                </a:solidFill>
                <a:latin typeface="Century Gothic" panose="020B0502020202020204" pitchFamily="34" charset="0"/>
                <a:cs typeface="Calibri" panose="020F0502020204030204" pitchFamily="34" charset="0"/>
              </a:rPr>
              <a:t>qu</a:t>
            </a:r>
            <a:r>
              <a:rPr lang="en-GB" b="1" baseline="0" dirty="0"/>
              <a:t>] </a:t>
            </a:r>
            <a:r>
              <a:rPr lang="en-GB" b="0" baseline="0" dirty="0"/>
              <a:t>and hard</a:t>
            </a:r>
            <a:r>
              <a:rPr lang="en-GB" b="1" baseline="0" dirty="0"/>
              <a:t>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dirty="0"/>
              <a:t>Pupils write 1-10 and two column headings: [</a:t>
            </a:r>
            <a:r>
              <a:rPr lang="en-GB" dirty="0" err="1"/>
              <a:t>qu</a:t>
            </a:r>
            <a:r>
              <a:rPr lang="en-GB" dirty="0"/>
              <a:t>] and hard [c].</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listen.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Pupils tick the correct SSC in their columns.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Click to reveal the answers and pupils pronounce the words.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aseline="0" dirty="0"/>
              <a:t>Note: they have been taught these words so teachers may want to elicit English meanings for additional consolidation.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720" indent="0">
              <a:lnSpc>
                <a:spcPct val="100000"/>
              </a:lnSpc>
              <a:buClr>
                <a:srgbClr val="000000"/>
              </a:buClr>
              <a:buFont typeface="Calibri"/>
              <a:buNone/>
            </a:pPr>
            <a:endParaRPr lang="en-GB" sz="1200" b="0" strike="noStrike" spc="-1" dirty="0">
              <a:solidFill>
                <a:srgbClr val="000000"/>
              </a:solidFill>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684813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recap the formation of some person nouns, adding ‘e’ for the feminine form.</a:t>
            </a:r>
            <a:br>
              <a:rPr lang="en-GB" b="0" dirty="0"/>
            </a:b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to</a:t>
            </a:r>
            <a:r>
              <a:rPr lang="en-US" b="1" dirty="0"/>
              <a:t> </a:t>
            </a:r>
            <a:r>
              <a:rPr lang="en-US" b="0" dirty="0"/>
              <a:t>consolidate written recognition of male and female noun forms, and to gain a further encounter with this week’s and previously taught vocabulary.</a:t>
            </a:r>
            <a:endParaRPr lang="en-US" b="1" dirty="0"/>
          </a:p>
          <a:p>
            <a:endParaRPr lang="en-US" b="1" dirty="0"/>
          </a:p>
          <a:p>
            <a:r>
              <a:rPr lang="en-US" b="1" dirty="0"/>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noProof="0" dirty="0">
                <a:solidFill>
                  <a:schemeClr val="tx1"/>
                </a:solidFill>
                <a:effectLst/>
                <a:latin typeface="+mn-lt"/>
                <a:ea typeface="+mn-ea"/>
                <a:cs typeface="+mn-cs"/>
              </a:rPr>
              <a:t>1. Pupils write 1-6 and two headings ‘un homme’ and ‘</a:t>
            </a:r>
            <a:r>
              <a:rPr lang="en-GB" sz="1200" b="0" i="0" u="none" strike="noStrike" kern="1200" baseline="0" noProof="0" dirty="0" err="1">
                <a:solidFill>
                  <a:schemeClr val="tx1"/>
                </a:solidFill>
                <a:effectLst/>
                <a:latin typeface="+mn-lt"/>
                <a:ea typeface="+mn-ea"/>
                <a:cs typeface="+mn-cs"/>
              </a:rPr>
              <a:t>une</a:t>
            </a:r>
            <a:r>
              <a:rPr lang="en-GB" sz="1200" b="0" i="0" u="none" strike="noStrike" kern="1200" baseline="0" noProof="0" dirty="0">
                <a:solidFill>
                  <a:schemeClr val="tx1"/>
                </a:solidFill>
                <a:effectLst/>
                <a:latin typeface="+mn-lt"/>
                <a:ea typeface="+mn-ea"/>
                <a:cs typeface="+mn-cs"/>
              </a:rPr>
              <a:t> femme’ and choose </a:t>
            </a:r>
            <a:r>
              <a:rPr lang="en-GB" sz="1200" b="0" i="1" u="none" strike="noStrike" kern="1200" baseline="0" noProof="0" dirty="0">
                <a:solidFill>
                  <a:schemeClr val="tx1"/>
                </a:solidFill>
                <a:effectLst/>
                <a:latin typeface="+mn-lt"/>
                <a:ea typeface="+mn-ea"/>
                <a:cs typeface="+mn-cs"/>
              </a:rPr>
              <a:t>‘un homme’ </a:t>
            </a:r>
            <a:r>
              <a:rPr lang="en-GB" sz="1200" b="0" i="0" u="none" strike="noStrike" kern="1200" baseline="0" noProof="0" dirty="0">
                <a:solidFill>
                  <a:schemeClr val="tx1"/>
                </a:solidFill>
                <a:effectLst/>
                <a:latin typeface="+mn-lt"/>
                <a:ea typeface="+mn-ea"/>
                <a:cs typeface="+mn-cs"/>
              </a:rPr>
              <a:t>or </a:t>
            </a:r>
            <a:r>
              <a:rPr lang="en-GB" sz="1200" b="0" i="1" u="none" strike="noStrike" kern="1200" baseline="0" noProof="0" dirty="0">
                <a:solidFill>
                  <a:schemeClr val="tx1"/>
                </a:solidFill>
                <a:effectLst/>
                <a:latin typeface="+mn-lt"/>
                <a:ea typeface="+mn-ea"/>
                <a:cs typeface="+mn-cs"/>
              </a:rPr>
              <a:t>‘</a:t>
            </a:r>
            <a:r>
              <a:rPr lang="en-GB" sz="1200" b="0" i="1" u="none" strike="noStrike" kern="1200" baseline="0" noProof="0" dirty="0" err="1">
                <a:solidFill>
                  <a:schemeClr val="tx1"/>
                </a:solidFill>
                <a:effectLst/>
                <a:latin typeface="+mn-lt"/>
                <a:ea typeface="+mn-ea"/>
                <a:cs typeface="+mn-cs"/>
              </a:rPr>
              <a:t>une</a:t>
            </a:r>
            <a:r>
              <a:rPr lang="en-GB" sz="1200" b="0" i="1" u="none" strike="noStrike" kern="1200" baseline="0" noProof="0" dirty="0">
                <a:solidFill>
                  <a:schemeClr val="tx1"/>
                </a:solidFill>
                <a:effectLst/>
                <a:latin typeface="+mn-lt"/>
                <a:ea typeface="+mn-ea"/>
                <a:cs typeface="+mn-cs"/>
              </a:rPr>
              <a:t> femme’</a:t>
            </a:r>
            <a:r>
              <a:rPr lang="en-GB" sz="1200" b="0" i="0" u="none" strike="noStrike" kern="1200" baseline="0" noProof="0" dirty="0">
                <a:solidFill>
                  <a:schemeClr val="tx1"/>
                </a:solidFill>
                <a:effectLst/>
                <a:latin typeface="+mn-lt"/>
                <a:ea typeface="+mn-ea"/>
                <a:cs typeface="+mn-cs"/>
              </a:rPr>
              <a:t> for each.</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2. Click to reveal the answers.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b="0" i="0" u="none" strike="noStrike" kern="1200" dirty="0">
                <a:solidFill>
                  <a:schemeClr val="tx1"/>
                </a:solidFill>
                <a:effectLst/>
                <a:latin typeface="+mn-lt"/>
                <a:ea typeface="+mn-ea"/>
                <a:cs typeface="+mn-cs"/>
              </a:rPr>
              <a:t>3. Then elicit, chorally, the full word with article and click to reveal each time.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2146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revisit singular persons of </a:t>
            </a:r>
            <a:r>
              <a:rPr lang="en-GB" b="0" i="1" dirty="0" err="1"/>
              <a:t>avoir</a:t>
            </a:r>
            <a:r>
              <a:rPr lang="en-GB" b="0" dirty="0"/>
              <a:t> and </a:t>
            </a:r>
            <a:r>
              <a:rPr lang="en-GB" b="0" i="1" dirty="0" err="1"/>
              <a:t>être</a:t>
            </a:r>
            <a:r>
              <a:rPr lang="en-GB" b="0" dirty="0"/>
              <a:t>.</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39590559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r>
              <a:rPr lang="en-US" sz="1200" b="1" kern="1200" dirty="0">
                <a:solidFill>
                  <a:schemeClr val="tx1"/>
                </a:solidFill>
                <a:effectLst/>
                <a:latin typeface="+mn-lt"/>
                <a:ea typeface="+mn-ea"/>
                <a:cs typeface="+mn-cs"/>
              </a:rPr>
              <a:t>Timing: 10 minutes</a:t>
            </a:r>
          </a:p>
          <a:p>
            <a:endParaRPr lang="en-US" b="1" dirty="0"/>
          </a:p>
          <a:p>
            <a:r>
              <a:rPr lang="en-US" b="1" dirty="0"/>
              <a:t>Aim: </a:t>
            </a:r>
            <a:r>
              <a:rPr lang="en-US" b="0" dirty="0"/>
              <a:t>to</a:t>
            </a:r>
            <a:r>
              <a:rPr lang="en-US" b="1" dirty="0"/>
              <a:t> </a:t>
            </a:r>
            <a:r>
              <a:rPr lang="en-US" b="0" dirty="0"/>
              <a:t>consolidate aural recognition and transcription of </a:t>
            </a:r>
            <a:r>
              <a:rPr lang="en-US" b="0" i="1" dirty="0" err="1"/>
              <a:t>avoir</a:t>
            </a:r>
            <a:r>
              <a:rPr lang="en-US" b="0" i="1" dirty="0"/>
              <a:t> </a:t>
            </a:r>
            <a:r>
              <a:rPr lang="en-US" b="0" dirty="0"/>
              <a:t>and </a:t>
            </a:r>
            <a:r>
              <a:rPr lang="en-US" b="0" i="1" dirty="0" err="1"/>
              <a:t>être</a:t>
            </a:r>
            <a:r>
              <a:rPr lang="en-US" b="0" dirty="0"/>
              <a:t>, and written comprehension of these and other vocabulary.</a:t>
            </a:r>
          </a:p>
          <a:p>
            <a:endParaRPr lang="en-US" b="1" dirty="0"/>
          </a:p>
          <a:p>
            <a:r>
              <a:rPr lang="en-US" b="1" dirty="0"/>
              <a:t>Procedure:</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b="0" i="0" u="none" strike="noStrike" kern="1200" baseline="0" noProof="0" dirty="0">
                <a:solidFill>
                  <a:schemeClr val="tx1"/>
                </a:solidFill>
                <a:effectLst/>
                <a:latin typeface="+mn-lt"/>
                <a:ea typeface="+mn-ea"/>
                <a:cs typeface="+mn-cs"/>
              </a:rPr>
              <a:t>Pupils write 1-6.</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Explain that Jean-Michel is doing his English homework and the class is going to help. The homework is to listen and complete the sentence in French first and then to translate it all into English (trickier for Jean-Michel than for them, so they can help).</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Click to listen to each sentence. Pupils write the missing verb forms only.</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Then elicit, chorally the full sentence and click to reveal each verb.</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Then elicit the English meanings of each sentence.  There is no need for pupils to write these down.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fr-FR" sz="1200" b="0" i="0" u="none" strike="noStrike" kern="1200" dirty="0">
                <a:solidFill>
                  <a:schemeClr val="tx1"/>
                </a:solidFill>
                <a:effectLst/>
                <a:latin typeface="+mn-lt"/>
                <a:ea typeface="+mn-ea"/>
                <a:cs typeface="+mn-cs"/>
              </a:rPr>
              <a:t>Respond to anything that pupils find tricky (e.g. translating the word order of the sentences with noun + adjective).</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4042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6C0991E3-852B-4B68-8515-03D1561126FB}"/>
              </a:ext>
            </a:extLst>
          </p:cNvPr>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a:t>
            </a:r>
            <a:r>
              <a:rPr lang="en-GB" b="0" dirty="0"/>
              <a:t> </a:t>
            </a:r>
            <a:r>
              <a:rPr lang="en-US" b="0" dirty="0"/>
              <a:t>to </a:t>
            </a:r>
            <a:r>
              <a:rPr lang="en-GB" b="0" dirty="0"/>
              <a:t>explain additional meanings of </a:t>
            </a:r>
            <a:r>
              <a:rPr lang="en-GB" b="0" dirty="0" err="1"/>
              <a:t>c’est</a:t>
            </a:r>
            <a:r>
              <a:rPr lang="en-GB" b="0" dirty="0"/>
              <a:t> and use with people, where English uses ‘she’ or ‘he’.</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Procedure:</a:t>
            </a:r>
            <a:br>
              <a:rPr lang="en-GB" b="1" dirty="0"/>
            </a:br>
            <a:r>
              <a:rPr lang="en-GB" b="0" dirty="0"/>
              <a:t>1. Click to present the information.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sym typeface="Wingdings" panose="05000000000000000000" pitchFamily="2" charset="2"/>
              </a:rPr>
              <a:t>2. Elicit responses from pupils, following the animated question marks.</a:t>
            </a:r>
            <a:endParaRPr lang="en-GB" baseline="0" dirty="0">
              <a:sym typeface="Wingdings" panose="05000000000000000000" pitchFamily="2" charset="2"/>
            </a:endParaRPr>
          </a:p>
          <a:p>
            <a:endParaRPr lang="en-GB" dirty="0"/>
          </a:p>
        </p:txBody>
      </p:sp>
    </p:spTree>
    <p:extLst>
      <p:ext uri="{BB962C8B-B14F-4D97-AF65-F5344CB8AC3E}">
        <p14:creationId xmlns:p14="http://schemas.microsoft.com/office/powerpoint/2010/main" val="27276838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08/04/2023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08/04/2023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8.wav"/><Relationship Id="rId18" Type="http://schemas.openxmlformats.org/officeDocument/2006/relationships/image" Target="../media/image36.png"/><Relationship Id="rId3" Type="http://schemas.openxmlformats.org/officeDocument/2006/relationships/image" Target="../media/image25.png"/><Relationship Id="rId21" Type="http://schemas.openxmlformats.org/officeDocument/2006/relationships/image" Target="../media/image39.png"/><Relationship Id="rId7" Type="http://schemas.openxmlformats.org/officeDocument/2006/relationships/audio" Target="../media/audio22.wav"/><Relationship Id="rId12" Type="http://schemas.openxmlformats.org/officeDocument/2006/relationships/audio" Target="../media/audio27.wav"/><Relationship Id="rId17" Type="http://schemas.openxmlformats.org/officeDocument/2006/relationships/image" Target="../media/image35.jpg"/><Relationship Id="rId2" Type="http://schemas.openxmlformats.org/officeDocument/2006/relationships/notesSlide" Target="../notesSlides/notesSlide10.xml"/><Relationship Id="rId16" Type="http://schemas.openxmlformats.org/officeDocument/2006/relationships/image" Target="../media/image34.png"/><Relationship Id="rId20" Type="http://schemas.openxmlformats.org/officeDocument/2006/relationships/image" Target="../media/image38.png"/><Relationship Id="rId1" Type="http://schemas.openxmlformats.org/officeDocument/2006/relationships/slideLayout" Target="../slideLayouts/slideLayout16.xml"/><Relationship Id="rId6" Type="http://schemas.openxmlformats.org/officeDocument/2006/relationships/audio" Target="../media/audio21.wav"/><Relationship Id="rId11" Type="http://schemas.openxmlformats.org/officeDocument/2006/relationships/audio" Target="../media/audio26.wav"/><Relationship Id="rId24" Type="http://schemas.openxmlformats.org/officeDocument/2006/relationships/image" Target="../media/image42.png"/><Relationship Id="rId5" Type="http://schemas.openxmlformats.org/officeDocument/2006/relationships/image" Target="../media/image15.svg"/><Relationship Id="rId15" Type="http://schemas.openxmlformats.org/officeDocument/2006/relationships/image" Target="../media/image4.png"/><Relationship Id="rId23" Type="http://schemas.openxmlformats.org/officeDocument/2006/relationships/image" Target="../media/image41.png"/><Relationship Id="rId10" Type="http://schemas.openxmlformats.org/officeDocument/2006/relationships/audio" Target="../media/audio25.wav"/><Relationship Id="rId19" Type="http://schemas.openxmlformats.org/officeDocument/2006/relationships/image" Target="../media/image37.png"/><Relationship Id="rId4" Type="http://schemas.openxmlformats.org/officeDocument/2006/relationships/image" Target="../media/image14.png"/><Relationship Id="rId9" Type="http://schemas.openxmlformats.org/officeDocument/2006/relationships/audio" Target="../media/audio24.wav"/><Relationship Id="rId14" Type="http://schemas.openxmlformats.org/officeDocument/2006/relationships/audio" Target="../media/audio29.wav"/><Relationship Id="rId22" Type="http://schemas.openxmlformats.org/officeDocument/2006/relationships/image" Target="../media/image40.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7.sv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sv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audio" Target="../media/audio3.wav"/><Relationship Id="rId13" Type="http://schemas.openxmlformats.org/officeDocument/2006/relationships/audio" Target="../media/audio8.wav"/><Relationship Id="rId18" Type="http://schemas.openxmlformats.org/officeDocument/2006/relationships/audio" Target="../media/audio12.wav"/><Relationship Id="rId3" Type="http://schemas.openxmlformats.org/officeDocument/2006/relationships/image" Target="../media/image5.png"/><Relationship Id="rId7" Type="http://schemas.openxmlformats.org/officeDocument/2006/relationships/audio" Target="../media/audio2.wav"/><Relationship Id="rId12" Type="http://schemas.openxmlformats.org/officeDocument/2006/relationships/audio" Target="../media/audio7.wav"/><Relationship Id="rId17" Type="http://schemas.openxmlformats.org/officeDocument/2006/relationships/image" Target="../media/image16.png"/><Relationship Id="rId2" Type="http://schemas.openxmlformats.org/officeDocument/2006/relationships/notesSlide" Target="../notesSlides/notesSlide4.xml"/><Relationship Id="rId16" Type="http://schemas.openxmlformats.org/officeDocument/2006/relationships/audio" Target="../media/audio11.wav"/><Relationship Id="rId1" Type="http://schemas.openxmlformats.org/officeDocument/2006/relationships/slideLayout" Target="../slideLayouts/slideLayout13.xml"/><Relationship Id="rId6" Type="http://schemas.openxmlformats.org/officeDocument/2006/relationships/audio" Target="../media/audio1.wav"/><Relationship Id="rId11" Type="http://schemas.openxmlformats.org/officeDocument/2006/relationships/audio" Target="../media/audio6.wav"/><Relationship Id="rId5" Type="http://schemas.openxmlformats.org/officeDocument/2006/relationships/image" Target="../media/image15.svg"/><Relationship Id="rId15" Type="http://schemas.openxmlformats.org/officeDocument/2006/relationships/audio" Target="../media/audio10.wav"/><Relationship Id="rId10" Type="http://schemas.openxmlformats.org/officeDocument/2006/relationships/audio" Target="../media/audio5.wav"/><Relationship Id="rId19" Type="http://schemas.openxmlformats.org/officeDocument/2006/relationships/audio" Target="../media/audio13.wav"/><Relationship Id="rId4" Type="http://schemas.openxmlformats.org/officeDocument/2006/relationships/image" Target="../media/image14.png"/><Relationship Id="rId9" Type="http://schemas.openxmlformats.org/officeDocument/2006/relationships/audio" Target="../media/audio4.wav"/><Relationship Id="rId1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7.png"/><Relationship Id="rId7" Type="http://schemas.openxmlformats.org/officeDocument/2006/relationships/image" Target="../media/image21.gif"/><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20.gif"/><Relationship Id="rId5" Type="http://schemas.openxmlformats.org/officeDocument/2006/relationships/image" Target="../media/image19.gif"/><Relationship Id="rId10" Type="http://schemas.openxmlformats.org/officeDocument/2006/relationships/image" Target="../media/image24.gif"/><Relationship Id="rId4" Type="http://schemas.openxmlformats.org/officeDocument/2006/relationships/image" Target="../media/image18.png"/><Relationship Id="rId9" Type="http://schemas.openxmlformats.org/officeDocument/2006/relationships/image" Target="../media/image23.gif"/></Relationships>
</file>

<file path=ppt/slides/_rels/slide6.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25.png"/><Relationship Id="rId7"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6.png"/><Relationship Id="rId5" Type="http://schemas.openxmlformats.org/officeDocument/2006/relationships/image" Target="../media/image15.svg"/><Relationship Id="rId4" Type="http://schemas.openxmlformats.org/officeDocument/2006/relationships/image" Target="../media/image14.png"/><Relationship Id="rId9" Type="http://schemas.openxmlformats.org/officeDocument/2006/relationships/image" Target="../media/image28.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image" Target="../media/image30.gif"/><Relationship Id="rId5" Type="http://schemas.openxmlformats.org/officeDocument/2006/relationships/image" Target="../media/image2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audio" Target="../media/audio19.wav"/><Relationship Id="rId3" Type="http://schemas.openxmlformats.org/officeDocument/2006/relationships/image" Target="../media/image25.png"/><Relationship Id="rId7" Type="http://schemas.openxmlformats.org/officeDocument/2006/relationships/image" Target="../media/image24.gif"/><Relationship Id="rId12" Type="http://schemas.openxmlformats.org/officeDocument/2006/relationships/audio" Target="../media/audio18.wav"/><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14.wav"/><Relationship Id="rId11" Type="http://schemas.openxmlformats.org/officeDocument/2006/relationships/audio" Target="../media/audio17.wav"/><Relationship Id="rId5" Type="http://schemas.openxmlformats.org/officeDocument/2006/relationships/image" Target="../media/image15.svg"/><Relationship Id="rId10" Type="http://schemas.openxmlformats.org/officeDocument/2006/relationships/audio" Target="../media/audio16.wav"/><Relationship Id="rId4" Type="http://schemas.openxmlformats.org/officeDocument/2006/relationships/image" Target="../media/image14.png"/><Relationship Id="rId9" Type="http://schemas.openxmlformats.org/officeDocument/2006/relationships/audio" Target="../media/audio15.wav"/><Relationship Id="rId14" Type="http://schemas.openxmlformats.org/officeDocument/2006/relationships/audio" Target="../media/audio20.wav"/></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image" Target="../media/image33.jpg"/><Relationship Id="rId5" Type="http://schemas.openxmlformats.org/officeDocument/2006/relationships/image" Target="../media/image30.gif"/><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0" y="5346087"/>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avoir ou être</a:t>
            </a: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SSC [qu]</a:t>
            </a:r>
          </a:p>
        </p:txBody>
      </p:sp>
      <p:pic>
        <p:nvPicPr>
          <p:cNvPr id="10" name="Content Placeholder 4" descr="A picture containing text, sky, tree&#10;&#10;Description automatically generated">
            <a:extLst>
              <a:ext uri="{FF2B5EF4-FFF2-40B4-BE49-F238E27FC236}">
                <a16:creationId xmlns:a16="http://schemas.microsoft.com/office/drawing/2014/main" id="{001B5F1E-5938-4186-B593-A943AB635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8856" y="1499752"/>
            <a:ext cx="3942459" cy="2638573"/>
          </a:xfrm>
          <a:prstGeom prst="rect">
            <a:avLst/>
          </a:prstGeom>
        </p:spPr>
      </p:pic>
      <p:pic>
        <p:nvPicPr>
          <p:cNvPr id="11" name="Picture 10" descr="A picture containing text, vector graphics&#10;&#10;Description automatically generated">
            <a:extLst>
              <a:ext uri="{FF2B5EF4-FFF2-40B4-BE49-F238E27FC236}">
                <a16:creationId xmlns:a16="http://schemas.microsoft.com/office/drawing/2014/main" id="{7DA3F044-4632-45E8-B498-835030536F0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5973" y="2938599"/>
            <a:ext cx="1945014" cy="2897150"/>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C6F67AA0-1EF2-4FBF-B92D-1F95B65835EE}"/>
              </a:ext>
            </a:extLst>
          </p:cNvPr>
          <p:cNvSpPr txBox="1"/>
          <p:nvPr/>
        </p:nvSpPr>
        <p:spPr>
          <a:xfrm>
            <a:off x="318685" y="1572732"/>
            <a:ext cx="5413897" cy="461665"/>
          </a:xfrm>
          <a:prstGeom prst="rect">
            <a:avLst/>
          </a:prstGeom>
          <a:noFill/>
        </p:spPr>
        <p:txBody>
          <a:bodyPr wrap="square" rtlCol="0">
            <a:spAutoFit/>
          </a:bodyPr>
          <a:lstStyle/>
          <a:p>
            <a:r>
              <a:rPr lang="en-GB" sz="2400" b="1" dirty="0">
                <a:solidFill>
                  <a:schemeClr val="bg1"/>
                </a:solidFill>
                <a:latin typeface="Segoe Print" panose="02000600000000000000" pitchFamily="2" charset="0"/>
              </a:rPr>
              <a:t>Les </a:t>
            </a:r>
            <a:r>
              <a:rPr lang="en-GB" sz="2400" b="1" dirty="0" err="1">
                <a:solidFill>
                  <a:schemeClr val="bg1"/>
                </a:solidFill>
                <a:latin typeface="Segoe Print" panose="02000600000000000000" pitchFamily="2" charset="0"/>
              </a:rPr>
              <a:t>aventures</a:t>
            </a:r>
            <a:r>
              <a:rPr lang="en-GB" sz="2400" b="1" dirty="0">
                <a:solidFill>
                  <a:schemeClr val="bg1"/>
                </a:solidFill>
                <a:latin typeface="Segoe Print" panose="02000600000000000000" pitchFamily="2" charset="0"/>
              </a:rPr>
              <a:t> de </a:t>
            </a:r>
            <a:r>
              <a:rPr lang="en-GB" sz="2400" b="1" dirty="0" err="1">
                <a:solidFill>
                  <a:schemeClr val="bg1"/>
                </a:solidFill>
                <a:latin typeface="Segoe Print" panose="02000600000000000000" pitchFamily="2" charset="0"/>
              </a:rPr>
              <a:t>Tintin</a:t>
            </a:r>
            <a:endParaRPr lang="en-GB" sz="2400" b="1" dirty="0">
              <a:solidFill>
                <a:schemeClr val="bg1"/>
              </a:solidFill>
              <a:latin typeface="Segoe Print" panose="02000600000000000000" pitchFamily="2" charset="0"/>
            </a:endParaRPr>
          </a:p>
        </p:txBody>
      </p:sp>
      <p:sp>
        <p:nvSpPr>
          <p:cNvPr id="4" name="Speech Bubble: Rectangle with Corners Rounded 3">
            <a:extLst>
              <a:ext uri="{FF2B5EF4-FFF2-40B4-BE49-F238E27FC236}">
                <a16:creationId xmlns:a16="http://schemas.microsoft.com/office/drawing/2014/main" id="{61632281-C863-4CFE-A14A-683F2AA7A816}"/>
              </a:ext>
            </a:extLst>
          </p:cNvPr>
          <p:cNvSpPr/>
          <p:nvPr/>
        </p:nvSpPr>
        <p:spPr>
          <a:xfrm>
            <a:off x="1492378" y="2064637"/>
            <a:ext cx="1945014" cy="1045804"/>
          </a:xfrm>
          <a:prstGeom prst="wedgeRoundRectCallout">
            <a:avLst>
              <a:gd name="adj1" fmla="val -68965"/>
              <a:gd name="adj2" fmla="val 52091"/>
              <a:gd name="adj3" fmla="val 16667"/>
            </a:avLst>
          </a:prstGeom>
          <a:solidFill>
            <a:schemeClr val="bg1"/>
          </a:solidFill>
          <a:ln>
            <a:solidFill>
              <a:srgbClr val="FF000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rgbClr val="002060"/>
                </a:solidFill>
                <a:latin typeface="Century Gothic" panose="020B0502020202020204" pitchFamily="34" charset="0"/>
              </a:rPr>
              <a:t>Salut ! Je </a:t>
            </a:r>
            <a:r>
              <a:rPr lang="en-GB" sz="2400" b="1" dirty="0" err="1">
                <a:solidFill>
                  <a:srgbClr val="002060"/>
                </a:solidFill>
                <a:latin typeface="Century Gothic" panose="020B0502020202020204" pitchFamily="34" charset="0"/>
              </a:rPr>
              <a:t>suis</a:t>
            </a:r>
            <a:r>
              <a:rPr lang="en-GB" sz="2400" b="1" dirty="0">
                <a:solidFill>
                  <a:srgbClr val="002060"/>
                </a:solidFill>
                <a:latin typeface="Century Gothic" panose="020B0502020202020204" pitchFamily="34" charset="0"/>
              </a:rPr>
              <a:t> </a:t>
            </a:r>
            <a:r>
              <a:rPr lang="en-GB" sz="2400" b="1" dirty="0" err="1">
                <a:solidFill>
                  <a:srgbClr val="002060"/>
                </a:solidFill>
                <a:latin typeface="Century Gothic" panose="020B0502020202020204" pitchFamily="34" charset="0"/>
              </a:rPr>
              <a:t>Tintin</a:t>
            </a:r>
            <a:r>
              <a:rPr lang="en-GB" sz="2400" b="1" dirty="0">
                <a:solidFill>
                  <a:srgbClr val="002060"/>
                </a:solidFill>
                <a:latin typeface="Century Gothic" panose="020B0502020202020204" pitchFamily="34" charset="0"/>
              </a:rPr>
              <a:t>.</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40779" cy="437848"/>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10_1.wav"/>
            </a:hlinkClick>
            <a:extLst>
              <a:ext uri="{FF2B5EF4-FFF2-40B4-BE49-F238E27FC236}">
                <a16:creationId xmlns:a16="http://schemas.microsoft.com/office/drawing/2014/main" id="{D74C7BB7-F8B7-4B43-96F0-E457B05A48D8}"/>
              </a:ext>
            </a:extLst>
          </p:cNvPr>
          <p:cNvSpPr/>
          <p:nvPr/>
        </p:nvSpPr>
        <p:spPr>
          <a:xfrm>
            <a:off x="1075611" y="141894"/>
            <a:ext cx="10506790" cy="43784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Comment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dit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-on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‘she/he/it is’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‘it is’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25" name="CustomShape 23">
            <a:hlinkClick r:id="" action="ppaction://noaction">
              <a:snd r:embed="rId7" name="10_2.wav"/>
            </a:hlinkClick>
            <a:extLst>
              <a:ext uri="{FF2B5EF4-FFF2-40B4-BE49-F238E27FC236}">
                <a16:creationId xmlns:a16="http://schemas.microsoft.com/office/drawing/2014/main" id="{A34C96AA-58E7-4AEF-BC87-5E0F4521E646}"/>
              </a:ext>
            </a:extLst>
          </p:cNvPr>
          <p:cNvSpPr/>
          <p:nvPr/>
        </p:nvSpPr>
        <p:spPr>
          <a:xfrm>
            <a:off x="1387876" y="11823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8" name="10_3.wav"/>
            </a:hlinkClick>
            <a:extLst>
              <a:ext uri="{FF2B5EF4-FFF2-40B4-BE49-F238E27FC236}">
                <a16:creationId xmlns:a16="http://schemas.microsoft.com/office/drawing/2014/main" id="{C1F572EF-AA22-4157-B454-73A145F17222}"/>
              </a:ext>
            </a:extLst>
          </p:cNvPr>
          <p:cNvSpPr/>
          <p:nvPr/>
        </p:nvSpPr>
        <p:spPr>
          <a:xfrm>
            <a:off x="1410360" y="274973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9" name="10_4.wav"/>
            </a:hlinkClick>
            <a:extLst>
              <a:ext uri="{FF2B5EF4-FFF2-40B4-BE49-F238E27FC236}">
                <a16:creationId xmlns:a16="http://schemas.microsoft.com/office/drawing/2014/main" id="{8E81381B-F368-46F4-9E00-5B9978FFE19B}"/>
              </a:ext>
            </a:extLst>
          </p:cNvPr>
          <p:cNvSpPr/>
          <p:nvPr/>
        </p:nvSpPr>
        <p:spPr>
          <a:xfrm>
            <a:off x="1410360" y="42261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0" name="10_5.wav"/>
            </a:hlinkClick>
            <a:extLst>
              <a:ext uri="{FF2B5EF4-FFF2-40B4-BE49-F238E27FC236}">
                <a16:creationId xmlns:a16="http://schemas.microsoft.com/office/drawing/2014/main" id="{A6DB006A-15FB-4D2D-80ED-470AE6D65FAD}"/>
              </a:ext>
            </a:extLst>
          </p:cNvPr>
          <p:cNvSpPr/>
          <p:nvPr/>
        </p:nvSpPr>
        <p:spPr>
          <a:xfrm>
            <a:off x="1410360" y="589631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1" name="10_6.wav"/>
            </a:hlinkClick>
            <a:extLst>
              <a:ext uri="{FF2B5EF4-FFF2-40B4-BE49-F238E27FC236}">
                <a16:creationId xmlns:a16="http://schemas.microsoft.com/office/drawing/2014/main" id="{949C4EE4-A4C2-45DB-A242-4C2D7697434A}"/>
              </a:ext>
            </a:extLst>
          </p:cNvPr>
          <p:cNvSpPr/>
          <p:nvPr/>
        </p:nvSpPr>
        <p:spPr>
          <a:xfrm>
            <a:off x="6613731" y="118237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2" name="10_7.wav"/>
            </a:hlinkClick>
            <a:extLst>
              <a:ext uri="{FF2B5EF4-FFF2-40B4-BE49-F238E27FC236}">
                <a16:creationId xmlns:a16="http://schemas.microsoft.com/office/drawing/2014/main" id="{8C710314-353F-436E-8EA1-46B9EBA3D181}"/>
              </a:ext>
            </a:extLst>
          </p:cNvPr>
          <p:cNvSpPr/>
          <p:nvPr/>
        </p:nvSpPr>
        <p:spPr>
          <a:xfrm>
            <a:off x="6613731" y="2714187"/>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9" name="CustomShape 27">
            <a:hlinkClick r:id="" action="ppaction://noaction">
              <a:snd r:embed="rId13" name="10_8.wav"/>
            </a:hlinkClick>
            <a:extLst>
              <a:ext uri="{FF2B5EF4-FFF2-40B4-BE49-F238E27FC236}">
                <a16:creationId xmlns:a16="http://schemas.microsoft.com/office/drawing/2014/main" id="{837F9A91-A1F6-4CDA-B97C-6D23F4FCED73}"/>
              </a:ext>
            </a:extLst>
          </p:cNvPr>
          <p:cNvSpPr/>
          <p:nvPr/>
        </p:nvSpPr>
        <p:spPr>
          <a:xfrm>
            <a:off x="6613731" y="418762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0" name="CustomShape 28">
            <a:hlinkClick r:id="" action="ppaction://noaction">
              <a:snd r:embed="rId14" name="10_9.wav"/>
            </a:hlinkClick>
            <a:extLst>
              <a:ext uri="{FF2B5EF4-FFF2-40B4-BE49-F238E27FC236}">
                <a16:creationId xmlns:a16="http://schemas.microsoft.com/office/drawing/2014/main" id="{0506D83B-BA09-4D8D-8570-7B29F59D34CF}"/>
              </a:ext>
            </a:extLst>
          </p:cNvPr>
          <p:cNvSpPr/>
          <p:nvPr/>
        </p:nvSpPr>
        <p:spPr>
          <a:xfrm>
            <a:off x="6613731" y="585924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pic>
        <p:nvPicPr>
          <p:cNvPr id="31" name="Picture 30" descr="A picture containing text, vector graphics&#10;&#10;Description automatically generated">
            <a:extLst>
              <a:ext uri="{FF2B5EF4-FFF2-40B4-BE49-F238E27FC236}">
                <a16:creationId xmlns:a16="http://schemas.microsoft.com/office/drawing/2014/main" id="{78F3CD56-F68C-4DE8-9E59-4FDE1F876F43}"/>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84284" y="660724"/>
            <a:ext cx="1605387" cy="2391267"/>
          </a:xfrm>
          <a:prstGeom prst="rect">
            <a:avLst/>
          </a:prstGeom>
        </p:spPr>
      </p:pic>
      <p:pic>
        <p:nvPicPr>
          <p:cNvPr id="32" name="Picture 31" descr="Icon&#10;&#10;Description automatically generated">
            <a:extLst>
              <a:ext uri="{FF2B5EF4-FFF2-40B4-BE49-F238E27FC236}">
                <a16:creationId xmlns:a16="http://schemas.microsoft.com/office/drawing/2014/main" id="{6E6644C5-9BE6-4AF0-81E3-2C8D6EBC54B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071201" y="1568917"/>
            <a:ext cx="1059840" cy="1059840"/>
          </a:xfrm>
          <a:prstGeom prst="rect">
            <a:avLst/>
          </a:prstGeom>
        </p:spPr>
      </p:pic>
      <p:sp>
        <p:nvSpPr>
          <p:cNvPr id="45" name="Title 1">
            <a:extLst>
              <a:ext uri="{FF2B5EF4-FFF2-40B4-BE49-F238E27FC236}">
                <a16:creationId xmlns:a16="http://schemas.microsoft.com/office/drawing/2014/main" id="{604A9AA9-C9E4-4C69-AD95-F2350CA3D5D2}"/>
              </a:ext>
            </a:extLst>
          </p:cNvPr>
          <p:cNvSpPr txBox="1">
            <a:spLocks/>
          </p:cNvSpPr>
          <p:nvPr/>
        </p:nvSpPr>
        <p:spPr>
          <a:xfrm>
            <a:off x="10950576" y="2600302"/>
            <a:ext cx="1241424"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rPr>
              <a:t>écouter</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6" name="Content Placeholder 6" descr="A group of people dancing&#10;&#10;Description automatically generated with medium confidence">
            <a:extLst>
              <a:ext uri="{FF2B5EF4-FFF2-40B4-BE49-F238E27FC236}">
                <a16:creationId xmlns:a16="http://schemas.microsoft.com/office/drawing/2014/main" id="{6E644971-F743-4786-8536-9F8ED21E0B14}"/>
              </a:ext>
            </a:extLst>
          </p:cNvPr>
          <p:cNvPicPr>
            <a:picLocks noChangeAspect="1"/>
          </p:cNvPicPr>
          <p:nvPr/>
        </p:nvPicPr>
        <p:blipFill rotWithShape="1">
          <a:blip r:embed="rId17">
            <a:extLst>
              <a:ext uri="{28A0092B-C50C-407E-A947-70E740481C1C}">
                <a14:useLocalDpi xmlns:a14="http://schemas.microsoft.com/office/drawing/2010/main" val="0"/>
              </a:ext>
            </a:extLst>
          </a:blip>
          <a:srcRect t="30556" r="61093"/>
          <a:stretch/>
        </p:blipFill>
        <p:spPr>
          <a:xfrm>
            <a:off x="2740926" y="2183187"/>
            <a:ext cx="1514971" cy="1521005"/>
          </a:xfrm>
          <a:prstGeom prst="rect">
            <a:avLst/>
          </a:prstGeom>
          <a:effectLst>
            <a:outerShdw blurRad="50800" dist="38100" dir="5400000" algn="t" rotWithShape="0">
              <a:prstClr val="black">
                <a:alpha val="40000"/>
              </a:prstClr>
            </a:outerShdw>
          </a:effectLst>
        </p:spPr>
      </p:pic>
      <p:pic>
        <p:nvPicPr>
          <p:cNvPr id="5" name="Picture 4" descr="A picture containing text, bicycle, transport, wheel&#10;&#10;Description automatically generated">
            <a:extLst>
              <a:ext uri="{FF2B5EF4-FFF2-40B4-BE49-F238E27FC236}">
                <a16:creationId xmlns:a16="http://schemas.microsoft.com/office/drawing/2014/main" id="{CB5C9AF0-A0F4-4B94-B79D-C6F511956F2D}"/>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2531232" y="865473"/>
            <a:ext cx="1850571" cy="1113234"/>
          </a:xfrm>
          <a:prstGeom prst="rect">
            <a:avLst/>
          </a:prstGeom>
        </p:spPr>
      </p:pic>
      <p:pic>
        <p:nvPicPr>
          <p:cNvPr id="8" name="Picture 7" descr="A picture containing car, old, yellow, transport&#10;&#10;Description automatically generated">
            <a:extLst>
              <a:ext uri="{FF2B5EF4-FFF2-40B4-BE49-F238E27FC236}">
                <a16:creationId xmlns:a16="http://schemas.microsoft.com/office/drawing/2014/main" id="{20C557D5-FE7E-40C2-A74A-DCB1A8D6F2F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2510395" y="3987418"/>
            <a:ext cx="2346627" cy="1296145"/>
          </a:xfrm>
          <a:prstGeom prst="rect">
            <a:avLst/>
          </a:prstGeom>
        </p:spPr>
      </p:pic>
      <p:pic>
        <p:nvPicPr>
          <p:cNvPr id="10" name="Picture 9" descr="A picture containing cherry&#10;&#10;Description automatically generated">
            <a:extLst>
              <a:ext uri="{FF2B5EF4-FFF2-40B4-BE49-F238E27FC236}">
                <a16:creationId xmlns:a16="http://schemas.microsoft.com/office/drawing/2014/main" id="{57FCD11B-7F60-4A1D-A2CA-A2A5FDF300A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983111" y="5477142"/>
            <a:ext cx="935746" cy="1030770"/>
          </a:xfrm>
          <a:prstGeom prst="rect">
            <a:avLst/>
          </a:prstGeom>
        </p:spPr>
      </p:pic>
      <p:pic>
        <p:nvPicPr>
          <p:cNvPr id="12" name="Picture 11" descr="A black rectangle with a black background&#10;&#10;Description automatically generated with low confidence">
            <a:extLst>
              <a:ext uri="{FF2B5EF4-FFF2-40B4-BE49-F238E27FC236}">
                <a16:creationId xmlns:a16="http://schemas.microsoft.com/office/drawing/2014/main" id="{3D22491D-4000-4D32-8028-78F066A6CFB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7861374" y="837185"/>
            <a:ext cx="1267962" cy="1363858"/>
          </a:xfrm>
          <a:prstGeom prst="rect">
            <a:avLst/>
          </a:prstGeom>
        </p:spPr>
      </p:pic>
      <p:pic>
        <p:nvPicPr>
          <p:cNvPr id="14" name="Picture 13" descr="A picture containing suit, dark, night sky&#10;&#10;Description automatically generated">
            <a:extLst>
              <a:ext uri="{FF2B5EF4-FFF2-40B4-BE49-F238E27FC236}">
                <a16:creationId xmlns:a16="http://schemas.microsoft.com/office/drawing/2014/main" id="{FE446410-EBB4-486A-A591-F41EADED9143}"/>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113731" y="2339921"/>
            <a:ext cx="787219" cy="1574437"/>
          </a:xfrm>
          <a:prstGeom prst="rect">
            <a:avLst/>
          </a:prstGeom>
        </p:spPr>
      </p:pic>
      <p:pic>
        <p:nvPicPr>
          <p:cNvPr id="16" name="Picture 15" descr="Icon&#10;&#10;Description automatically generated">
            <a:extLst>
              <a:ext uri="{FF2B5EF4-FFF2-40B4-BE49-F238E27FC236}">
                <a16:creationId xmlns:a16="http://schemas.microsoft.com/office/drawing/2014/main" id="{DBCFAB32-7FF3-4598-B135-4D7F0DED0A9E}"/>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253485" y="5555643"/>
            <a:ext cx="647465" cy="1133727"/>
          </a:xfrm>
          <a:prstGeom prst="rect">
            <a:avLst/>
          </a:prstGeom>
        </p:spPr>
      </p:pic>
      <p:pic>
        <p:nvPicPr>
          <p:cNvPr id="18" name="Picture 17" descr="A picture containing shape&#10;&#10;Description automatically generated">
            <a:extLst>
              <a:ext uri="{FF2B5EF4-FFF2-40B4-BE49-F238E27FC236}">
                <a16:creationId xmlns:a16="http://schemas.microsoft.com/office/drawing/2014/main" id="{8AB445B3-29D9-48D4-B0B7-835B3EE398A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7906520" y="3997697"/>
            <a:ext cx="1341393" cy="1341393"/>
          </a:xfrm>
          <a:prstGeom prst="rect">
            <a:avLst/>
          </a:prstGeom>
        </p:spPr>
      </p:pic>
    </p:spTree>
    <p:extLst>
      <p:ext uri="{BB962C8B-B14F-4D97-AF65-F5344CB8AC3E}">
        <p14:creationId xmlns:p14="http://schemas.microsoft.com/office/powerpoint/2010/main" val="1175345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2929D0A9-22A4-4FCE-8F88-E5BB8BA206D3}"/>
              </a:ext>
            </a:extLst>
          </p:cNvPr>
          <p:cNvSpPr txBox="1"/>
          <p:nvPr/>
        </p:nvSpPr>
        <p:spPr>
          <a:xfrm>
            <a:off x="3747751" y="4250074"/>
            <a:ext cx="4470469" cy="1323439"/>
          </a:xfrm>
          <a:prstGeom prst="rect">
            <a:avLst/>
          </a:prstGeom>
          <a:noFill/>
        </p:spPr>
        <p:txBody>
          <a:bodyPr wrap="square" rtlCol="0">
            <a:spAutoFit/>
          </a:bodyPr>
          <a:lstStyle/>
          <a:p>
            <a:pPr lvl="0" algn="ctr">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lang="en-GB" sz="8000" dirty="0" err="1">
                <a:solidFill>
                  <a:srgbClr val="002060"/>
                </a:solidFill>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6" name="Graphic 5" descr="Help with solid fill">
            <a:extLst>
              <a:ext uri="{FF2B5EF4-FFF2-40B4-BE49-F238E27FC236}">
                <a16:creationId xmlns:a16="http://schemas.microsoft.com/office/drawing/2014/main" id="{A8273D5D-CABC-4B5B-988E-0A6F06281C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73820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 name="Title 1">
            <a:extLst>
              <a:ext uri="{FF2B5EF4-FFF2-40B4-BE49-F238E27FC236}">
                <a16:creationId xmlns:a16="http://schemas.microsoft.com/office/drawing/2014/main" id="{281877FE-F3C4-4FE5-BF56-318F705D9434}"/>
              </a:ext>
            </a:extLst>
          </p:cNvPr>
          <p:cNvSpPr>
            <a:spLocks noGrp="1"/>
          </p:cNvSpPr>
          <p:nvPr>
            <p:ph type="title"/>
          </p:nvPr>
        </p:nvSpPr>
        <p:spPr>
          <a:xfrm>
            <a:off x="-168579" y="145694"/>
            <a:ext cx="10135598" cy="994003"/>
          </a:xfrm>
        </p:spPr>
        <p:txBody>
          <a:bodyPr/>
          <a:lstStyle/>
          <a:p>
            <a:r>
              <a:rPr lang="en-GB" sz="7200" b="1" spc="-1" dirty="0">
                <a:solidFill>
                  <a:srgbClr val="002060"/>
                </a:solidFill>
                <a:latin typeface="Century Gothic" panose="020B0502020202020204" pitchFamily="34" charset="0"/>
                <a:ea typeface="Century Gothic"/>
              </a:rPr>
              <a:t> [</a:t>
            </a:r>
            <a:r>
              <a:rPr lang="en-GB" sz="7200" b="1" spc="-1" dirty="0" err="1">
                <a:solidFill>
                  <a:srgbClr val="002060"/>
                </a:solidFill>
                <a:latin typeface="Century Gothic" panose="020B0502020202020204" pitchFamily="34" charset="0"/>
                <a:ea typeface="Century Gothic"/>
              </a:rPr>
              <a:t>qu</a:t>
            </a:r>
            <a:r>
              <a:rPr lang="en-GB" sz="7200" b="1" spc="-1" dirty="0">
                <a:solidFill>
                  <a:srgbClr val="002060"/>
                </a:solidFill>
                <a:latin typeface="Century Gothic" panose="020B0502020202020204" pitchFamily="34" charset="0"/>
                <a:ea typeface="Century Gothic"/>
              </a:rPr>
              <a:t>]</a:t>
            </a:r>
            <a:endParaRPr lang="en-GB" sz="7200" dirty="0"/>
          </a:p>
        </p:txBody>
      </p:sp>
      <p:sp>
        <p:nvSpPr>
          <p:cNvPr id="11" name="TextBox 10">
            <a:extLst>
              <a:ext uri="{FF2B5EF4-FFF2-40B4-BE49-F238E27FC236}">
                <a16:creationId xmlns:a16="http://schemas.microsoft.com/office/drawing/2014/main" id="{D78F8008-F275-429C-AE07-5DF1BE441C13}"/>
              </a:ext>
            </a:extLst>
          </p:cNvPr>
          <p:cNvSpPr txBox="1"/>
          <p:nvPr/>
        </p:nvSpPr>
        <p:spPr>
          <a:xfrm>
            <a:off x="8338668" y="2805986"/>
            <a:ext cx="3059723" cy="830997"/>
          </a:xfrm>
          <a:prstGeom prst="rect">
            <a:avLst/>
          </a:prstGeom>
          <a:noFill/>
        </p:spPr>
        <p:txBody>
          <a:bodyPr wrap="square" rtlCol="0">
            <a:spAutoFit/>
          </a:bodyPr>
          <a:lstStyle/>
          <a:p>
            <a:pPr lvl="0" algn="ctr">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expli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lang="en-GB" sz="4800" dirty="0">
                <a:solidFill>
                  <a:srgbClr val="002060"/>
                </a:solidFill>
                <a:latin typeface="Century Gothic" panose="020B0502020202020204" pitchFamily="34" charset="0"/>
              </a:rPr>
              <a:t>er</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0CB5C4BE-B8E7-43D6-9CFA-61084BE7D546}"/>
              </a:ext>
            </a:extLst>
          </p:cNvPr>
          <p:cNvSpPr txBox="1"/>
          <p:nvPr/>
        </p:nvSpPr>
        <p:spPr>
          <a:xfrm>
            <a:off x="221090" y="2805986"/>
            <a:ext cx="3991740" cy="830997"/>
          </a:xfrm>
          <a:prstGeom prst="rect">
            <a:avLst/>
          </a:prstGeom>
          <a:noFill/>
        </p:spPr>
        <p:txBody>
          <a:bodyPr wrap="square" rtlCol="0">
            <a:spAutoFit/>
          </a:bodyPr>
          <a:lstStyle/>
          <a:p>
            <a:pPr lvl="0" algn="ctr">
              <a:defRPr/>
            </a:pP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lang="en-GB" sz="4800" dirty="0" err="1">
                <a:solidFill>
                  <a:srgbClr val="002060"/>
                </a:solidFill>
                <a:latin typeface="Century Gothic" panose="020B0502020202020204" pitchFamily="34" charset="0"/>
              </a:rPr>
              <a:t>atre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ADDAC545-8342-4020-84A7-A55ABB7C4456}"/>
              </a:ext>
            </a:extLst>
          </p:cNvPr>
          <p:cNvSpPr txBox="1"/>
          <p:nvPr/>
        </p:nvSpPr>
        <p:spPr>
          <a:xfrm>
            <a:off x="7970397" y="5590845"/>
            <a:ext cx="3993243" cy="830997"/>
          </a:xfrm>
          <a:prstGeom prst="rect">
            <a:avLst/>
          </a:prstGeom>
          <a:noFill/>
        </p:spPr>
        <p:txBody>
          <a:bodyPr wrap="square" rtlCol="0">
            <a:spAutoFit/>
          </a:bodyPr>
          <a:lstStyle/>
          <a:p>
            <a:pPr lvl="0" algn="ctr">
              <a:defRPr/>
            </a:pPr>
            <a:r>
              <a:rPr kumimoji="0" lang="en-GB" sz="4800" b="0" i="0" u="none" strike="noStrike" kern="1200" cap="none" spc="0" normalizeH="0" baseline="0" noProof="0" dirty="0" err="1">
                <a:ln>
                  <a:noFill/>
                </a:ln>
                <a:solidFill>
                  <a:srgbClr val="002060"/>
                </a:solidFill>
                <a:effectLst/>
                <a:uLnTx/>
                <a:uFillTx/>
                <a:latin typeface="Century Gothic" panose="020B0502020202020204" pitchFamily="34" charset="0"/>
              </a:rPr>
              <a:t>uni</a:t>
            </a:r>
            <a:r>
              <a:rPr kumimoji="0" lang="en-GB" sz="48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lang="en-GB" sz="4800" dirty="0">
                <a:solidFill>
                  <a:srgbClr val="002060"/>
                </a:solidFill>
                <a:latin typeface="Century Gothic" panose="020B0502020202020204" pitchFamily="34" charset="0"/>
              </a:rPr>
              <a:t>e</a:t>
            </a:r>
            <a:endPar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92EB1CA2-C3C7-4C30-9760-B34F3ACA5BC4}"/>
              </a:ext>
            </a:extLst>
          </p:cNvPr>
          <p:cNvSpPr txBox="1"/>
          <p:nvPr/>
        </p:nvSpPr>
        <p:spPr>
          <a:xfrm>
            <a:off x="768578" y="5590846"/>
            <a:ext cx="3059723"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musi</a:t>
            </a:r>
            <a:r>
              <a:rPr kumimoji="0" lang="en-GB" sz="4800" b="1" i="0" u="none" strike="noStrike" kern="1200" cap="none" spc="0" normalizeH="0" baseline="0" noProof="0" dirty="0">
                <a:ln>
                  <a:noFill/>
                </a:ln>
                <a:solidFill>
                  <a:srgbClr val="FF0066"/>
                </a:solidFill>
                <a:effectLst/>
                <a:uLnTx/>
                <a:uFillTx/>
                <a:latin typeface="Century Gothic" panose="020B0502020202020204" pitchFamily="34" charset="0"/>
              </a:rPr>
              <a:t>qu</a:t>
            </a: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rPr>
              <a:t>e</a:t>
            </a:r>
          </a:p>
        </p:txBody>
      </p:sp>
      <p:sp>
        <p:nvSpPr>
          <p:cNvPr id="18" name="TextBox 17">
            <a:extLst>
              <a:ext uri="{FF2B5EF4-FFF2-40B4-BE49-F238E27FC236}">
                <a16:creationId xmlns:a16="http://schemas.microsoft.com/office/drawing/2014/main" id="{4922BD8A-481B-4FBE-8068-88A74CF716DD}"/>
              </a:ext>
            </a:extLst>
          </p:cNvPr>
          <p:cNvSpPr txBox="1"/>
          <p:nvPr/>
        </p:nvSpPr>
        <p:spPr>
          <a:xfrm>
            <a:off x="3747751" y="4250074"/>
            <a:ext cx="4470469" cy="1323439"/>
          </a:xfrm>
          <a:prstGeom prst="rect">
            <a:avLst/>
          </a:prstGeom>
          <a:noFill/>
        </p:spPr>
        <p:txBody>
          <a:bodyPr wrap="square" rtlCol="0">
            <a:spAutoFit/>
          </a:bodyPr>
          <a:lstStyle/>
          <a:p>
            <a:pPr lvl="0" algn="ctr">
              <a:defRPr/>
            </a:pPr>
            <a:r>
              <a:rPr kumimoji="0" lang="en-GB" sz="8000" b="1" i="0" u="none" strike="noStrike" kern="1200" cap="none" spc="0" normalizeH="0" baseline="0" noProof="0" dirty="0" err="1">
                <a:ln>
                  <a:noFill/>
                </a:ln>
                <a:solidFill>
                  <a:srgbClr val="FF0066"/>
                </a:solidFill>
                <a:effectLst/>
                <a:uLnTx/>
                <a:uFillTx/>
                <a:latin typeface="Century Gothic" panose="020B0502020202020204" pitchFamily="34" charset="0"/>
              </a:rPr>
              <a:t>qu</a:t>
            </a:r>
            <a:r>
              <a:rPr lang="en-GB" sz="8000" dirty="0" err="1">
                <a:solidFill>
                  <a:srgbClr val="002060"/>
                </a:solidFill>
                <a:latin typeface="Century Gothic" panose="020B0502020202020204" pitchFamily="34" charset="0"/>
              </a:rPr>
              <a:t>estion</a:t>
            </a:r>
            <a:endParaRPr kumimoji="0" lang="en-GB" sz="8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19" name="Graphic 18" descr="Help with solid fill">
            <a:extLst>
              <a:ext uri="{FF2B5EF4-FFF2-40B4-BE49-F238E27FC236}">
                <a16:creationId xmlns:a16="http://schemas.microsoft.com/office/drawing/2014/main" id="{2BC6C222-5D47-41CB-8917-4F6B852FA20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374182" y="1234395"/>
            <a:ext cx="3217606" cy="3217606"/>
          </a:xfrm>
          <a:prstGeom prst="rect">
            <a:avLst/>
          </a:prstGeom>
          <a:effectLst>
            <a:outerShdw blurRad="50800" dist="38100" dir="5400000" algn="t" rotWithShape="0">
              <a:prstClr val="black">
                <a:alpha val="40000"/>
              </a:prstClr>
            </a:outerShdw>
          </a:effectLst>
        </p:spPr>
      </p:pic>
      <p:pic>
        <p:nvPicPr>
          <p:cNvPr id="4" name="Picture 3" descr="A picture containing text, sign, vector graphics&#10;&#10;Description automatically generated">
            <a:extLst>
              <a:ext uri="{FF2B5EF4-FFF2-40B4-BE49-F238E27FC236}">
                <a16:creationId xmlns:a16="http://schemas.microsoft.com/office/drawing/2014/main" id="{5CC63016-B69E-44F9-AF71-0129EFDF6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32078" y="1260641"/>
            <a:ext cx="1135157" cy="1677831"/>
          </a:xfrm>
          <a:prstGeom prst="rect">
            <a:avLst/>
          </a:prstGeom>
        </p:spPr>
      </p:pic>
      <p:grpSp>
        <p:nvGrpSpPr>
          <p:cNvPr id="36" name="Group 35">
            <a:extLst>
              <a:ext uri="{FF2B5EF4-FFF2-40B4-BE49-F238E27FC236}">
                <a16:creationId xmlns:a16="http://schemas.microsoft.com/office/drawing/2014/main" id="{39831EB9-5422-45FE-810E-197585F6EE5B}"/>
              </a:ext>
            </a:extLst>
          </p:cNvPr>
          <p:cNvGrpSpPr/>
          <p:nvPr/>
        </p:nvGrpSpPr>
        <p:grpSpPr>
          <a:xfrm>
            <a:off x="8781922" y="4321460"/>
            <a:ext cx="2616469" cy="1210818"/>
            <a:chOff x="8781922" y="4409780"/>
            <a:chExt cx="2616469" cy="1210818"/>
          </a:xfrm>
        </p:grpSpPr>
        <p:pic>
          <p:nvPicPr>
            <p:cNvPr id="7" name="Picture 6" descr="Shape, arrow&#10;&#10;Description automatically generated">
              <a:extLst>
                <a:ext uri="{FF2B5EF4-FFF2-40B4-BE49-F238E27FC236}">
                  <a16:creationId xmlns:a16="http://schemas.microsoft.com/office/drawing/2014/main" id="{5C37FBF5-EB29-4042-B5B9-77201A38C41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2" y="5118231"/>
              <a:ext cx="857373" cy="502367"/>
            </a:xfrm>
            <a:prstGeom prst="rect">
              <a:avLst/>
            </a:prstGeom>
          </p:spPr>
        </p:pic>
        <p:pic>
          <p:nvPicPr>
            <p:cNvPr id="13" name="Picture 12" descr="Shape, arrow&#10;&#10;Description automatically generated">
              <a:extLst>
                <a:ext uri="{FF2B5EF4-FFF2-40B4-BE49-F238E27FC236}">
                  <a16:creationId xmlns:a16="http://schemas.microsoft.com/office/drawing/2014/main" id="{BD7A2E35-08A1-4E2B-B968-A96AB9F649D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655469" y="5075842"/>
              <a:ext cx="855093" cy="502367"/>
            </a:xfrm>
            <a:prstGeom prst="rect">
              <a:avLst/>
            </a:prstGeom>
          </p:spPr>
        </p:pic>
        <p:pic>
          <p:nvPicPr>
            <p:cNvPr id="31" name="Picture 30" descr="Shape, arrow&#10;&#10;Description automatically generated">
              <a:extLst>
                <a:ext uri="{FF2B5EF4-FFF2-40B4-BE49-F238E27FC236}">
                  <a16:creationId xmlns:a16="http://schemas.microsoft.com/office/drawing/2014/main" id="{77A89EA2-B33D-4065-8B6C-E377F15D0AE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81923" y="4452000"/>
              <a:ext cx="857373" cy="502367"/>
            </a:xfrm>
            <a:prstGeom prst="rect">
              <a:avLst/>
            </a:prstGeom>
          </p:spPr>
        </p:pic>
        <p:pic>
          <p:nvPicPr>
            <p:cNvPr id="32" name="Picture 31" descr="Shape, arrow&#10;&#10;Description automatically generated">
              <a:extLst>
                <a:ext uri="{FF2B5EF4-FFF2-40B4-BE49-F238E27FC236}">
                  <a16:creationId xmlns:a16="http://schemas.microsoft.com/office/drawing/2014/main" id="{0EF8C1E5-3545-419B-AF48-36850195CE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41018" y="5052088"/>
              <a:ext cx="857373" cy="502367"/>
            </a:xfrm>
            <a:prstGeom prst="rect">
              <a:avLst/>
            </a:prstGeom>
          </p:spPr>
        </p:pic>
        <p:pic>
          <p:nvPicPr>
            <p:cNvPr id="33" name="Picture 32" descr="Shape, arrow&#10;&#10;Description automatically generated">
              <a:extLst>
                <a:ext uri="{FF2B5EF4-FFF2-40B4-BE49-F238E27FC236}">
                  <a16:creationId xmlns:a16="http://schemas.microsoft.com/office/drawing/2014/main" id="{F1A470D8-27DA-4BC2-86F2-8F8E0BC6EB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39296" y="4430890"/>
              <a:ext cx="857373" cy="502367"/>
            </a:xfrm>
            <a:prstGeom prst="rect">
              <a:avLst/>
            </a:prstGeom>
          </p:spPr>
        </p:pic>
        <p:pic>
          <p:nvPicPr>
            <p:cNvPr id="34" name="Picture 33" descr="Shape, arrow&#10;&#10;Description automatically generated">
              <a:extLst>
                <a:ext uri="{FF2B5EF4-FFF2-40B4-BE49-F238E27FC236}">
                  <a16:creationId xmlns:a16="http://schemas.microsoft.com/office/drawing/2014/main" id="{23B62826-36EE-47C9-83CC-9D9E15411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90799" y="4409780"/>
              <a:ext cx="857373" cy="502367"/>
            </a:xfrm>
            <a:prstGeom prst="rect">
              <a:avLst/>
            </a:prstGeom>
          </p:spPr>
        </p:pic>
      </p:grpSp>
      <p:grpSp>
        <p:nvGrpSpPr>
          <p:cNvPr id="35" name="Group 34">
            <a:extLst>
              <a:ext uri="{FF2B5EF4-FFF2-40B4-BE49-F238E27FC236}">
                <a16:creationId xmlns:a16="http://schemas.microsoft.com/office/drawing/2014/main" id="{B283245B-3CA1-430B-AB8D-1A4F3D10C5DB}"/>
              </a:ext>
            </a:extLst>
          </p:cNvPr>
          <p:cNvGrpSpPr/>
          <p:nvPr/>
        </p:nvGrpSpPr>
        <p:grpSpPr>
          <a:xfrm>
            <a:off x="8579071" y="1027169"/>
            <a:ext cx="2198006" cy="1932990"/>
            <a:chOff x="8579071" y="1027169"/>
            <a:chExt cx="2198006" cy="1932990"/>
          </a:xfrm>
        </p:grpSpPr>
        <p:pic>
          <p:nvPicPr>
            <p:cNvPr id="28" name="Picture 27" descr="A picture containing icon&#10;&#10;Description automatically generated">
              <a:extLst>
                <a:ext uri="{FF2B5EF4-FFF2-40B4-BE49-F238E27FC236}">
                  <a16:creationId xmlns:a16="http://schemas.microsoft.com/office/drawing/2014/main" id="{F0533565-5E1E-43B5-907D-8874FA94E73C}"/>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579071" y="1027169"/>
              <a:ext cx="1890706" cy="1932990"/>
            </a:xfrm>
            <a:prstGeom prst="rect">
              <a:avLst/>
            </a:prstGeom>
          </p:spPr>
        </p:pic>
        <p:sp>
          <p:nvSpPr>
            <p:cNvPr id="30" name="TextBox 29">
              <a:extLst>
                <a:ext uri="{FF2B5EF4-FFF2-40B4-BE49-F238E27FC236}">
                  <a16:creationId xmlns:a16="http://schemas.microsoft.com/office/drawing/2014/main" id="{44A3E2E9-24B0-4E5B-A74F-6FBC3AFF04A4}"/>
                </a:ext>
              </a:extLst>
            </p:cNvPr>
            <p:cNvSpPr txBox="1"/>
            <p:nvPr/>
          </p:nvSpPr>
          <p:spPr>
            <a:xfrm rot="20734402">
              <a:off x="8682806" y="1488970"/>
              <a:ext cx="2094271" cy="400110"/>
            </a:xfrm>
            <a:prstGeom prst="rect">
              <a:avLst/>
            </a:prstGeom>
            <a:noFill/>
          </p:spPr>
          <p:txBody>
            <a:bodyPr wrap="square" rtlCol="0">
              <a:spAutoFit/>
            </a:bodyPr>
            <a:lstStyle/>
            <a:p>
              <a:pPr algn="ctr"/>
              <a:r>
                <a:rPr lang="en-GB" sz="2000" b="1" dirty="0">
                  <a:solidFill>
                    <a:srgbClr val="002060"/>
                  </a:solidFill>
                  <a:latin typeface="Century Gothic" panose="020B0502020202020204" pitchFamily="34" charset="0"/>
                </a:rPr>
                <a:t>to explain</a:t>
              </a:r>
            </a:p>
          </p:txBody>
        </p:sp>
      </p:grpSp>
      <p:grpSp>
        <p:nvGrpSpPr>
          <p:cNvPr id="39" name="Group 38">
            <a:extLst>
              <a:ext uri="{FF2B5EF4-FFF2-40B4-BE49-F238E27FC236}">
                <a16:creationId xmlns:a16="http://schemas.microsoft.com/office/drawing/2014/main" id="{EECB272A-DECE-41B1-930E-ED27F333FF73}"/>
              </a:ext>
            </a:extLst>
          </p:cNvPr>
          <p:cNvGrpSpPr/>
          <p:nvPr/>
        </p:nvGrpSpPr>
        <p:grpSpPr>
          <a:xfrm>
            <a:off x="513915" y="3770720"/>
            <a:ext cx="2970694" cy="2065154"/>
            <a:chOff x="513915" y="3770720"/>
            <a:chExt cx="2970694" cy="2065154"/>
          </a:xfrm>
        </p:grpSpPr>
        <p:pic>
          <p:nvPicPr>
            <p:cNvPr id="24" name="Picture 23" descr="Shape&#10;&#10;Description automatically generated with medium confidence">
              <a:extLst>
                <a:ext uri="{FF2B5EF4-FFF2-40B4-BE49-F238E27FC236}">
                  <a16:creationId xmlns:a16="http://schemas.microsoft.com/office/drawing/2014/main" id="{AB3077B4-D493-452D-AAE7-E85518612FC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32933">
              <a:off x="513915" y="3770720"/>
              <a:ext cx="2970694" cy="1485347"/>
            </a:xfrm>
            <a:prstGeom prst="rect">
              <a:avLst/>
            </a:prstGeom>
          </p:spPr>
        </p:pic>
        <p:pic>
          <p:nvPicPr>
            <p:cNvPr id="38" name="Picture 37" descr="A group of people wearing clothing&#10;&#10;Description automatically generated with low confidence">
              <a:extLst>
                <a:ext uri="{FF2B5EF4-FFF2-40B4-BE49-F238E27FC236}">
                  <a16:creationId xmlns:a16="http://schemas.microsoft.com/office/drawing/2014/main" id="{0D7F111C-B586-434B-8357-6CFE761CA5E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5128" y="3896219"/>
              <a:ext cx="2213978" cy="1939655"/>
            </a:xfrm>
            <a:prstGeom prst="rect">
              <a:avLst/>
            </a:prstGeom>
          </p:spPr>
        </p:pic>
      </p:grpSp>
    </p:spTree>
    <p:extLst>
      <p:ext uri="{BB962C8B-B14F-4D97-AF65-F5344CB8AC3E}">
        <p14:creationId xmlns:p14="http://schemas.microsoft.com/office/powerpoint/2010/main" val="1734303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20" grpId="0"/>
      <p:bldP spid="23" grpId="0"/>
      <p:bldP spid="1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Google Shape;111;p3"/>
          <p:cNvPicPr/>
          <p:nvPr/>
        </p:nvPicPr>
        <p:blipFill>
          <a:blip r:embed="rId3"/>
          <a:stretch/>
        </p:blipFill>
        <p:spPr>
          <a:xfrm>
            <a:off x="11283981" y="127730"/>
            <a:ext cx="775440" cy="775440"/>
          </a:xfrm>
          <a:prstGeom prst="rect">
            <a:avLst/>
          </a:prstGeom>
          <a:ln>
            <a:noFill/>
          </a:ln>
        </p:spPr>
      </p:pic>
      <p:sp>
        <p:nvSpPr>
          <p:cNvPr id="55" name="CustomShape 3"/>
          <p:cNvSpPr/>
          <p:nvPr/>
        </p:nvSpPr>
        <p:spPr>
          <a:xfrm>
            <a:off x="10604782" y="1053061"/>
            <a:ext cx="1587218" cy="362668"/>
          </a:xfrm>
          <a:prstGeom prst="rect">
            <a:avLst/>
          </a:prstGeom>
          <a:solidFill>
            <a:srgbClr val="FF0066"/>
          </a:solidFill>
          <a:ln>
            <a:noFill/>
          </a:ln>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1" name="Graphic 20" descr="Teacher">
            <a:extLst>
              <a:ext uri="{FF2B5EF4-FFF2-40B4-BE49-F238E27FC236}">
                <a16:creationId xmlns:a16="http://schemas.microsoft.com/office/drawing/2014/main" id="{C7F8DB86-CAAB-47A3-BF48-677AE960C8E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0163" y="122661"/>
            <a:ext cx="914400" cy="914400"/>
          </a:xfrm>
          <a:prstGeom prst="rect">
            <a:avLst/>
          </a:prstGeom>
        </p:spPr>
      </p:pic>
      <p:sp>
        <p:nvSpPr>
          <p:cNvPr id="22" name="Speech Bubble: Rectangle with Corners Rounded 21">
            <a:hlinkClick r:id="" action="ppaction://noaction">
              <a:snd r:embed="rId6" name="4_1.wav"/>
            </a:hlinkClick>
            <a:extLst>
              <a:ext uri="{FF2B5EF4-FFF2-40B4-BE49-F238E27FC236}">
                <a16:creationId xmlns:a16="http://schemas.microsoft.com/office/drawing/2014/main" id="{D21F4A35-5B3A-4F50-B832-5D4552AC1AFF}"/>
              </a:ext>
            </a:extLst>
          </p:cNvPr>
          <p:cNvSpPr/>
          <p:nvPr/>
        </p:nvSpPr>
        <p:spPr>
          <a:xfrm>
            <a:off x="1357587" y="156650"/>
            <a:ext cx="457126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25" name="CustomShape 7">
            <a:hlinkClick r:id="" action="ppaction://noaction">
              <a:snd r:embed="rId6" name="4_1.wav"/>
            </a:hlinkClick>
            <a:extLst>
              <a:ext uri="{FF2B5EF4-FFF2-40B4-BE49-F238E27FC236}">
                <a16:creationId xmlns:a16="http://schemas.microsoft.com/office/drawing/2014/main" id="{ADB631A1-56EC-43FC-B334-56A0FB11257A}"/>
              </a:ext>
            </a:extLst>
          </p:cNvPr>
          <p:cNvSpPr/>
          <p:nvPr/>
        </p:nvSpPr>
        <p:spPr>
          <a:xfrm>
            <a:off x="1394549" y="199582"/>
            <a:ext cx="4534304"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Écoute. C’est [qu] ou [c]?</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8" name="Title 7">
            <a:extLst>
              <a:ext uri="{FF2B5EF4-FFF2-40B4-BE49-F238E27FC236}">
                <a16:creationId xmlns:a16="http://schemas.microsoft.com/office/drawing/2014/main" id="{7E8DEE0E-4396-4594-A805-35FD2481B071}"/>
              </a:ext>
            </a:extLst>
          </p:cNvPr>
          <p:cNvSpPr>
            <a:spLocks noGrp="1"/>
          </p:cNvSpPr>
          <p:nvPr>
            <p:ph type="title"/>
          </p:nvPr>
        </p:nvSpPr>
        <p:spPr>
          <a:xfrm>
            <a:off x="10774740" y="1064647"/>
            <a:ext cx="1587218" cy="362668"/>
          </a:xfrm>
        </p:spPr>
        <p:txBody>
          <a:bodyPr/>
          <a:lstStyle/>
          <a:p>
            <a:r>
              <a:rPr kumimoji="0" lang="en-GB" sz="2000" b="1" i="0" u="none" strike="noStrike" kern="1200" cap="none" spc="-1" normalizeH="0" baseline="0" noProof="0" dirty="0" err="1">
                <a:ln>
                  <a:noFill/>
                </a:ln>
                <a:solidFill>
                  <a:srgbClr val="FFFFFF"/>
                </a:solidFill>
                <a:effectLst/>
                <a:uLnTx/>
                <a:uFillTx/>
                <a:latin typeface="Century Gothic" panose="020B0502020202020204" pitchFamily="34" charset="0"/>
                <a:ea typeface="Century Gothic"/>
                <a:sym typeface="Arial"/>
              </a:rPr>
              <a:t>prononcer</a:t>
            </a:r>
            <a:endParaRPr lang="en-GB" sz="2000" dirty="0"/>
          </a:p>
        </p:txBody>
      </p:sp>
      <p:sp>
        <p:nvSpPr>
          <p:cNvPr id="11" name="Speech Bubble: Rectangle with Corners Rounded 10">
            <a:hlinkClick r:id="" action="ppaction://noaction">
              <a:snd r:embed="rId7" name="p_ii.wav"/>
            </a:hlinkClick>
            <a:extLst>
              <a:ext uri="{FF2B5EF4-FFF2-40B4-BE49-F238E27FC236}">
                <a16:creationId xmlns:a16="http://schemas.microsoft.com/office/drawing/2014/main" id="{3C4B21E3-D03A-4A9C-9759-1DEA1A1C91F9}"/>
              </a:ext>
            </a:extLst>
          </p:cNvPr>
          <p:cNvSpPr/>
          <p:nvPr/>
        </p:nvSpPr>
        <p:spPr>
          <a:xfrm>
            <a:off x="6154821" y="117867"/>
            <a:ext cx="388470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2" name="CustomShape 7">
            <a:hlinkClick r:id="" action="ppaction://noaction">
              <a:snd r:embed="rId8" name="p_ii.wav"/>
            </a:hlinkClick>
            <a:extLst>
              <a:ext uri="{FF2B5EF4-FFF2-40B4-BE49-F238E27FC236}">
                <a16:creationId xmlns:a16="http://schemas.microsoft.com/office/drawing/2014/main" id="{551846B1-7F92-44CC-A15C-30B5C425898F}"/>
              </a:ext>
            </a:extLst>
          </p:cNvPr>
          <p:cNvSpPr/>
          <p:nvPr/>
        </p:nvSpPr>
        <p:spPr>
          <a:xfrm>
            <a:off x="6180891" y="190431"/>
            <a:ext cx="3884709"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srgbClr val="002060"/>
                </a:solidFill>
                <a:effectLst/>
                <a:uLnTx/>
                <a:uFillTx/>
                <a:latin typeface="Century Gothic"/>
                <a:ea typeface="Century Gothic"/>
              </a:rPr>
              <a:t>Puis</a:t>
            </a:r>
            <a:r>
              <a:rPr kumimoji="0" lang="en-GB" sz="2400" b="1" i="0" u="none" strike="noStrike" kern="1200" cap="none" spc="-1" normalizeH="0" baseline="0" noProof="0" dirty="0">
                <a:ln>
                  <a:noFill/>
                </a:ln>
                <a:solidFill>
                  <a:srgbClr val="002060"/>
                </a:solidFill>
                <a:effectLst/>
                <a:uLnTx/>
                <a:uFillTx/>
                <a:latin typeface="Century Gothic"/>
                <a:ea typeface="Century Gothic"/>
              </a:rPr>
              <a:t>, </a:t>
            </a:r>
            <a:r>
              <a:rPr kumimoji="0" lang="en-GB" sz="2400" b="1" i="0" u="none" strike="noStrike" kern="1200" cap="none" spc="-1" normalizeH="0" baseline="0" noProof="0" dirty="0" err="1">
                <a:ln>
                  <a:noFill/>
                </a:ln>
                <a:solidFill>
                  <a:srgbClr val="002060"/>
                </a:solidFill>
                <a:effectLst/>
                <a:uLnTx/>
                <a:uFillTx/>
                <a:latin typeface="Century Gothic"/>
                <a:ea typeface="Century Gothic"/>
              </a:rPr>
              <a:t>prononce</a:t>
            </a:r>
            <a:r>
              <a:rPr kumimoji="0" lang="en-GB" sz="2400" b="1" i="0" u="none" strike="noStrike" kern="1200" cap="none" spc="-1" normalizeH="0" baseline="0" noProof="0" dirty="0">
                <a:ln>
                  <a:noFill/>
                </a:ln>
                <a:solidFill>
                  <a:srgbClr val="002060"/>
                </a:solidFill>
                <a:effectLst/>
                <a:uLnTx/>
                <a:uFillTx/>
                <a:latin typeface="Century Gothic"/>
                <a:ea typeface="Century Gothic"/>
              </a:rPr>
              <a:t> les mots.</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13" name="Table 4">
            <a:extLst>
              <a:ext uri="{FF2B5EF4-FFF2-40B4-BE49-F238E27FC236}">
                <a16:creationId xmlns:a16="http://schemas.microsoft.com/office/drawing/2014/main" id="{16F3E9DE-3930-4A62-9C35-C13B026CD67F}"/>
              </a:ext>
            </a:extLst>
          </p:cNvPr>
          <p:cNvGraphicFramePr>
            <a:graphicFrameLocks noGrp="1"/>
          </p:cNvGraphicFramePr>
          <p:nvPr/>
        </p:nvGraphicFramePr>
        <p:xfrm>
          <a:off x="701864" y="1801550"/>
          <a:ext cx="5123749" cy="4654595"/>
        </p:xfrm>
        <a:graphic>
          <a:graphicData uri="http://schemas.openxmlformats.org/drawingml/2006/table">
            <a:tbl>
              <a:tblPr firstRow="1" bandRow="1"/>
              <a:tblGrid>
                <a:gridCol w="3560420">
                  <a:extLst>
                    <a:ext uri="{9D8B030D-6E8A-4147-A177-3AD203B41FA5}">
                      <a16:colId xmlns:a16="http://schemas.microsoft.com/office/drawing/2014/main" val="1697490510"/>
                    </a:ext>
                  </a:extLst>
                </a:gridCol>
                <a:gridCol w="825910">
                  <a:extLst>
                    <a:ext uri="{9D8B030D-6E8A-4147-A177-3AD203B41FA5}">
                      <a16:colId xmlns:a16="http://schemas.microsoft.com/office/drawing/2014/main" val="2312480290"/>
                    </a:ext>
                  </a:extLst>
                </a:gridCol>
                <a:gridCol w="737419">
                  <a:extLst>
                    <a:ext uri="{9D8B030D-6E8A-4147-A177-3AD203B41FA5}">
                      <a16:colId xmlns:a16="http://schemas.microsoft.com/office/drawing/2014/main" val="139873084"/>
                    </a:ext>
                  </a:extLst>
                </a:gridCol>
              </a:tblGrid>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2800" b="1" dirty="0">
                          <a:solidFill>
                            <a:srgbClr val="002060"/>
                          </a:solidFill>
                          <a:latin typeface="Century Gothic" panose="020B0502020202020204" pitchFamily="34" charset="0"/>
                        </a:rPr>
                        <a:t>c   a l m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e   s a 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s y m p a t h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q u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3091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a v e c</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309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b="1" dirty="0">
                          <a:solidFill>
                            <a:srgbClr val="002060"/>
                          </a:solidFill>
                          <a:latin typeface="Century Gothic" panose="020B0502020202020204" pitchFamily="34" charset="0"/>
                        </a:rPr>
                        <a:t>q u a t r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18991863"/>
                  </a:ext>
                </a:extLst>
              </a:tr>
            </a:tbl>
          </a:graphicData>
        </a:graphic>
      </p:graphicFrame>
      <p:sp>
        <p:nvSpPr>
          <p:cNvPr id="15" name="CustomShape 23">
            <a:hlinkClick r:id="" action="ppaction://noaction">
              <a:snd r:embed="rId9" name="4_2.wav"/>
            </a:hlinkClick>
            <a:extLst>
              <a:ext uri="{FF2B5EF4-FFF2-40B4-BE49-F238E27FC236}">
                <a16:creationId xmlns:a16="http://schemas.microsoft.com/office/drawing/2014/main" id="{48049F1C-AFA7-4B4C-8E03-5B844D47231C}"/>
              </a:ext>
            </a:extLst>
          </p:cNvPr>
          <p:cNvSpPr/>
          <p:nvPr/>
        </p:nvSpPr>
        <p:spPr>
          <a:xfrm>
            <a:off x="108739" y="212542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6" name="CustomShape 23">
            <a:hlinkClick r:id="" action="ppaction://noaction">
              <a:snd r:embed="rId10" name="4_3.wav"/>
            </a:hlinkClick>
            <a:extLst>
              <a:ext uri="{FF2B5EF4-FFF2-40B4-BE49-F238E27FC236}">
                <a16:creationId xmlns:a16="http://schemas.microsoft.com/office/drawing/2014/main" id="{D7EC1C62-4BDF-4C12-8B0A-C4FBC2E1E322}"/>
              </a:ext>
            </a:extLst>
          </p:cNvPr>
          <p:cNvSpPr/>
          <p:nvPr/>
        </p:nvSpPr>
        <p:spPr>
          <a:xfrm>
            <a:off x="99813" y="294580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2</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7" name="CustomShape 23">
            <a:hlinkClick r:id="" action="ppaction://noaction">
              <a:snd r:embed="rId11" name="4_4.wav"/>
            </a:hlinkClick>
            <a:extLst>
              <a:ext uri="{FF2B5EF4-FFF2-40B4-BE49-F238E27FC236}">
                <a16:creationId xmlns:a16="http://schemas.microsoft.com/office/drawing/2014/main" id="{DDCFB24A-4E9D-4318-82EA-2D4B5E58508F}"/>
              </a:ext>
            </a:extLst>
          </p:cNvPr>
          <p:cNvSpPr/>
          <p:nvPr/>
        </p:nvSpPr>
        <p:spPr>
          <a:xfrm>
            <a:off x="102781" y="3919723"/>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3</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8" name="CustomShape 23">
            <a:hlinkClick r:id="" action="ppaction://noaction">
              <a:snd r:embed="rId12" name="4_5.wav"/>
            </a:hlinkClick>
            <a:extLst>
              <a:ext uri="{FF2B5EF4-FFF2-40B4-BE49-F238E27FC236}">
                <a16:creationId xmlns:a16="http://schemas.microsoft.com/office/drawing/2014/main" id="{857946AA-3F8D-4757-A425-B1D6963067A8}"/>
              </a:ext>
            </a:extLst>
          </p:cNvPr>
          <p:cNvSpPr/>
          <p:nvPr/>
        </p:nvSpPr>
        <p:spPr>
          <a:xfrm>
            <a:off x="83478" y="481363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4</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CustomShape 23">
            <a:hlinkClick r:id="" action="ppaction://noaction">
              <a:snd r:embed="rId13" name="4_6.wav"/>
            </a:hlinkClick>
            <a:extLst>
              <a:ext uri="{FF2B5EF4-FFF2-40B4-BE49-F238E27FC236}">
                <a16:creationId xmlns:a16="http://schemas.microsoft.com/office/drawing/2014/main" id="{549BB894-C51B-4921-9BBB-2693A4480356}"/>
              </a:ext>
            </a:extLst>
          </p:cNvPr>
          <p:cNvSpPr/>
          <p:nvPr/>
        </p:nvSpPr>
        <p:spPr>
          <a:xfrm>
            <a:off x="99813" y="5737207"/>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5</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0" name="CustomShape 23">
            <a:hlinkClick r:id="" action="ppaction://noaction">
              <a:snd r:embed="rId14" name="4_7.wav"/>
            </a:hlinkClick>
            <a:extLst>
              <a:ext uri="{FF2B5EF4-FFF2-40B4-BE49-F238E27FC236}">
                <a16:creationId xmlns:a16="http://schemas.microsoft.com/office/drawing/2014/main" id="{70AB55BD-FAC0-457E-8FE9-8D5BFD8D929B}"/>
              </a:ext>
            </a:extLst>
          </p:cNvPr>
          <p:cNvSpPr/>
          <p:nvPr/>
        </p:nvSpPr>
        <p:spPr>
          <a:xfrm>
            <a:off x="6225726" y="2125420"/>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6</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3" name="CustomShape 23">
            <a:hlinkClick r:id="" action="ppaction://noaction">
              <a:snd r:embed="rId15" name="4_8.wav"/>
            </a:hlinkClick>
            <a:extLst>
              <a:ext uri="{FF2B5EF4-FFF2-40B4-BE49-F238E27FC236}">
                <a16:creationId xmlns:a16="http://schemas.microsoft.com/office/drawing/2014/main" id="{2D4EA39B-BD60-49CF-A2DE-CFB94183D6F0}"/>
              </a:ext>
            </a:extLst>
          </p:cNvPr>
          <p:cNvSpPr/>
          <p:nvPr/>
        </p:nvSpPr>
        <p:spPr>
          <a:xfrm>
            <a:off x="6225726" y="3058655"/>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7</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4" name="CustomShape 23">
            <a:hlinkClick r:id="" action="ppaction://noaction">
              <a:snd r:embed="rId16" name="4_9.wav"/>
            </a:hlinkClick>
            <a:extLst>
              <a:ext uri="{FF2B5EF4-FFF2-40B4-BE49-F238E27FC236}">
                <a16:creationId xmlns:a16="http://schemas.microsoft.com/office/drawing/2014/main" id="{08360559-C4AC-4F19-A6DA-DB378F194D8F}"/>
              </a:ext>
            </a:extLst>
          </p:cNvPr>
          <p:cNvSpPr/>
          <p:nvPr/>
        </p:nvSpPr>
        <p:spPr>
          <a:xfrm>
            <a:off x="6225858" y="3981081"/>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8</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extBox 28">
            <a:extLst>
              <a:ext uri="{FF2B5EF4-FFF2-40B4-BE49-F238E27FC236}">
                <a16:creationId xmlns:a16="http://schemas.microsoft.com/office/drawing/2014/main" id="{F7A257C7-654A-45F7-9639-C9ED980A4128}"/>
              </a:ext>
            </a:extLst>
          </p:cNvPr>
          <p:cNvSpPr txBox="1"/>
          <p:nvPr/>
        </p:nvSpPr>
        <p:spPr>
          <a:xfrm>
            <a:off x="4104622" y="1324808"/>
            <a:ext cx="2178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t>
            </a:r>
            <a:endParaRPr kumimoji="0" lang="en-GB" sz="2400" b="0" i="0" u="none" strike="noStrike" kern="0" cap="none" spc="0" normalizeH="0" baseline="0" noProof="0" dirty="0">
              <a:ln>
                <a:noFill/>
              </a:ln>
              <a:solidFill>
                <a:srgbClr val="000000"/>
              </a:solidFill>
              <a:effectLst/>
              <a:uLnTx/>
              <a:uFillTx/>
              <a:latin typeface="Arial"/>
            </a:endParaRPr>
          </a:p>
        </p:txBody>
      </p:sp>
      <p:pic>
        <p:nvPicPr>
          <p:cNvPr id="30" name="Picture 29">
            <a:extLst>
              <a:ext uri="{FF2B5EF4-FFF2-40B4-BE49-F238E27FC236}">
                <a16:creationId xmlns:a16="http://schemas.microsoft.com/office/drawing/2014/main" id="{5B5D3FFD-A8AB-4649-8018-73303F583E2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27644" y="2067110"/>
            <a:ext cx="409801" cy="426875"/>
          </a:xfrm>
          <a:prstGeom prst="rect">
            <a:avLst/>
          </a:prstGeom>
        </p:spPr>
      </p:pic>
      <p:pic>
        <p:nvPicPr>
          <p:cNvPr id="31" name="Picture 30">
            <a:extLst>
              <a:ext uri="{FF2B5EF4-FFF2-40B4-BE49-F238E27FC236}">
                <a16:creationId xmlns:a16="http://schemas.microsoft.com/office/drawing/2014/main" id="{ACB470B2-AC8F-4F96-82BA-1118C3E3269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54038" y="4831026"/>
            <a:ext cx="409801" cy="426875"/>
          </a:xfrm>
          <a:prstGeom prst="rect">
            <a:avLst/>
          </a:prstGeom>
        </p:spPr>
      </p:pic>
      <p:pic>
        <p:nvPicPr>
          <p:cNvPr id="32" name="Picture 31">
            <a:extLst>
              <a:ext uri="{FF2B5EF4-FFF2-40B4-BE49-F238E27FC236}">
                <a16:creationId xmlns:a16="http://schemas.microsoft.com/office/drawing/2014/main" id="{F8A0F630-8734-41AC-9DD7-B62EB3AED6A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227643" y="2915739"/>
            <a:ext cx="409801" cy="426875"/>
          </a:xfrm>
          <a:prstGeom prst="rect">
            <a:avLst/>
          </a:prstGeom>
        </p:spPr>
      </p:pic>
      <p:graphicFrame>
        <p:nvGraphicFramePr>
          <p:cNvPr id="34" name="Table 4">
            <a:extLst>
              <a:ext uri="{FF2B5EF4-FFF2-40B4-BE49-F238E27FC236}">
                <a16:creationId xmlns:a16="http://schemas.microsoft.com/office/drawing/2014/main" id="{CA848C68-EBEB-4669-B102-1C64F5E3F7A8}"/>
              </a:ext>
            </a:extLst>
          </p:cNvPr>
          <p:cNvGraphicFramePr>
            <a:graphicFrameLocks noGrp="1"/>
          </p:cNvGraphicFramePr>
          <p:nvPr/>
        </p:nvGraphicFramePr>
        <p:xfrm>
          <a:off x="6887497" y="1870117"/>
          <a:ext cx="5058453" cy="4571320"/>
        </p:xfrm>
        <a:graphic>
          <a:graphicData uri="http://schemas.openxmlformats.org/drawingml/2006/table">
            <a:tbl>
              <a:tblPr firstRow="1" bandRow="1"/>
              <a:tblGrid>
                <a:gridCol w="3570953">
                  <a:extLst>
                    <a:ext uri="{9D8B030D-6E8A-4147-A177-3AD203B41FA5}">
                      <a16:colId xmlns:a16="http://schemas.microsoft.com/office/drawing/2014/main" val="1697490510"/>
                    </a:ext>
                  </a:extLst>
                </a:gridCol>
                <a:gridCol w="731520">
                  <a:extLst>
                    <a:ext uri="{9D8B030D-6E8A-4147-A177-3AD203B41FA5}">
                      <a16:colId xmlns:a16="http://schemas.microsoft.com/office/drawing/2014/main" val="2312480290"/>
                    </a:ext>
                  </a:extLst>
                </a:gridCol>
                <a:gridCol w="755980">
                  <a:extLst>
                    <a:ext uri="{9D8B030D-6E8A-4147-A177-3AD203B41FA5}">
                      <a16:colId xmlns:a16="http://schemas.microsoft.com/office/drawing/2014/main" val="139873084"/>
                    </a:ext>
                  </a:extLst>
                </a:gridCol>
              </a:tblGrid>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h a q u 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737545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c   o m </a:t>
                      </a:r>
                      <a:r>
                        <a:rPr lang="en-GB" sz="2800" b="1" dirty="0" err="1">
                          <a:solidFill>
                            <a:srgbClr val="002060"/>
                          </a:solidFill>
                          <a:latin typeface="Century Gothic" panose="020B0502020202020204" pitchFamily="34" charset="0"/>
                        </a:rPr>
                        <a:t>m</a:t>
                      </a:r>
                      <a:r>
                        <a:rPr lang="en-GB" sz="2800" b="1" dirty="0">
                          <a:solidFill>
                            <a:srgbClr val="002060"/>
                          </a:solidFill>
                          <a:latin typeface="Century Gothic" panose="020B0502020202020204" pitchFamily="34" charset="0"/>
                        </a:rPr>
                        <a:t> e n 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42467240"/>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l e   c a d e a u</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11902142"/>
                  </a:ext>
                </a:extLst>
              </a:tr>
              <a:tr h="914264">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en-GB" sz="2800" b="1" dirty="0">
                          <a:solidFill>
                            <a:srgbClr val="002060"/>
                          </a:solidFill>
                          <a:latin typeface="Century Gothic" panose="020B0502020202020204" pitchFamily="34" charset="0"/>
                        </a:rPr>
                        <a:t>q u o </a:t>
                      </a:r>
                      <a:r>
                        <a:rPr lang="en-GB" sz="2800" b="1" dirty="0" err="1">
                          <a:solidFill>
                            <a:srgbClr val="002060"/>
                          </a:solidFill>
                          <a:latin typeface="Century Gothic" panose="020B0502020202020204" pitchFamily="34" charset="0"/>
                        </a:rPr>
                        <a:t>i</a:t>
                      </a:r>
                      <a:endParaRPr lang="en-GB" sz="2800" b="1" dirty="0">
                        <a:solidFill>
                          <a:srgbClr val="002060"/>
                        </a:solidFill>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71003426"/>
                  </a:ext>
                </a:extLst>
              </a:tr>
              <a:tr h="914264">
                <a:tc>
                  <a:txBody>
                    <a:bodyPr/>
                    <a:lstStyle/>
                    <a:p>
                      <a:pPr algn="l"/>
                      <a:r>
                        <a:rPr lang="en-GB" sz="2800" b="1" dirty="0">
                          <a:solidFill>
                            <a:srgbClr val="002060"/>
                          </a:solidFill>
                          <a:latin typeface="Century Gothic" panose="020B0502020202020204" pitchFamily="34" charset="0"/>
                        </a:rPr>
                        <a:t>c   o m b </a:t>
                      </a:r>
                      <a:r>
                        <a:rPr lang="en-GB" sz="2800" b="1" dirty="0" err="1">
                          <a:solidFill>
                            <a:srgbClr val="002060"/>
                          </a:solidFill>
                          <a:latin typeface="Century Gothic" panose="020B0502020202020204" pitchFamily="34" charset="0"/>
                        </a:rPr>
                        <a:t>i</a:t>
                      </a:r>
                      <a:r>
                        <a:rPr lang="en-GB" sz="2800" b="1" dirty="0">
                          <a:solidFill>
                            <a:srgbClr val="002060"/>
                          </a:solidFill>
                          <a:latin typeface="Century Gothic" panose="020B0502020202020204" pitchFamily="34" charset="0"/>
                        </a:rPr>
                        <a:t> e 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endParaRPr lang="en-GB" sz="2800" dirty="0">
                        <a:latin typeface="Century Gothic" panose="020B0502020202020204" pitchFamily="34" charset="0"/>
                      </a:endParaRP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39942544"/>
                  </a:ext>
                </a:extLst>
              </a:tr>
            </a:tbl>
          </a:graphicData>
        </a:graphic>
      </p:graphicFrame>
      <p:sp>
        <p:nvSpPr>
          <p:cNvPr id="36" name="Rectangle: Rounded Corners 35">
            <a:extLst>
              <a:ext uri="{FF2B5EF4-FFF2-40B4-BE49-F238E27FC236}">
                <a16:creationId xmlns:a16="http://schemas.microsoft.com/office/drawing/2014/main" id="{1A90569E-22A0-40D4-8B3A-34D65C9C1677}"/>
              </a:ext>
            </a:extLst>
          </p:cNvPr>
          <p:cNvSpPr/>
          <p:nvPr/>
        </p:nvSpPr>
        <p:spPr>
          <a:xfrm>
            <a:off x="701864" y="2006287"/>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pic>
        <p:nvPicPr>
          <p:cNvPr id="40" name="Picture 39">
            <a:extLst>
              <a:ext uri="{FF2B5EF4-FFF2-40B4-BE49-F238E27FC236}">
                <a16:creationId xmlns:a16="http://schemas.microsoft.com/office/drawing/2014/main" id="{D3CFC43C-C490-4F17-BAAD-BD3A7353554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281528" y="5746314"/>
            <a:ext cx="409801" cy="426875"/>
          </a:xfrm>
          <a:prstGeom prst="rect">
            <a:avLst/>
          </a:prstGeom>
        </p:spPr>
      </p:pic>
      <p:pic>
        <p:nvPicPr>
          <p:cNvPr id="41" name="Picture 40">
            <a:extLst>
              <a:ext uri="{FF2B5EF4-FFF2-40B4-BE49-F238E27FC236}">
                <a16:creationId xmlns:a16="http://schemas.microsoft.com/office/drawing/2014/main" id="{5B56233B-4A68-4690-9677-5EAEAAF83CB3}"/>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63448" y="3959537"/>
            <a:ext cx="409801" cy="426875"/>
          </a:xfrm>
          <a:prstGeom prst="rect">
            <a:avLst/>
          </a:prstGeom>
        </p:spPr>
      </p:pic>
      <p:pic>
        <p:nvPicPr>
          <p:cNvPr id="42" name="Picture 41">
            <a:extLst>
              <a:ext uri="{FF2B5EF4-FFF2-40B4-BE49-F238E27FC236}">
                <a16:creationId xmlns:a16="http://schemas.microsoft.com/office/drawing/2014/main" id="{2BDCDF49-7E6A-45C5-BDBA-49B4446D1F9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67684" y="2198184"/>
            <a:ext cx="409801" cy="426875"/>
          </a:xfrm>
          <a:prstGeom prst="rect">
            <a:avLst/>
          </a:prstGeom>
        </p:spPr>
      </p:pic>
      <p:pic>
        <p:nvPicPr>
          <p:cNvPr id="43" name="Picture 42">
            <a:extLst>
              <a:ext uri="{FF2B5EF4-FFF2-40B4-BE49-F238E27FC236}">
                <a16:creationId xmlns:a16="http://schemas.microsoft.com/office/drawing/2014/main" id="{C3261564-2FFE-4219-9A59-ABAF55F80B7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8391" y="2986767"/>
            <a:ext cx="409801" cy="426875"/>
          </a:xfrm>
          <a:prstGeom prst="rect">
            <a:avLst/>
          </a:prstGeom>
        </p:spPr>
      </p:pic>
      <p:sp>
        <p:nvSpPr>
          <p:cNvPr id="53" name="TextBox 52">
            <a:extLst>
              <a:ext uri="{FF2B5EF4-FFF2-40B4-BE49-F238E27FC236}">
                <a16:creationId xmlns:a16="http://schemas.microsoft.com/office/drawing/2014/main" id="{75B6B033-6A24-4928-9CB7-3EBD2125C5D9}"/>
              </a:ext>
            </a:extLst>
          </p:cNvPr>
          <p:cNvSpPr txBox="1"/>
          <p:nvPr/>
        </p:nvSpPr>
        <p:spPr>
          <a:xfrm>
            <a:off x="10484277" y="1408452"/>
            <a:ext cx="2178008"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a:t>
            </a:r>
            <a:r>
              <a:rPr kumimoji="0" lang="en-GB" sz="2400" b="1" i="0" u="none" strike="noStrike" kern="0" cap="none" spc="0" normalizeH="0" baseline="0" noProof="0" dirty="0" err="1">
                <a:ln>
                  <a:noFill/>
                </a:ln>
                <a:solidFill>
                  <a:srgbClr val="002060"/>
                </a:solidFill>
                <a:effectLst/>
                <a:uLnTx/>
                <a:uFillTx/>
                <a:latin typeface="Century Gothic"/>
                <a:ea typeface="Century Gothic"/>
                <a:cs typeface="Century Gothic"/>
                <a:sym typeface="Century Gothic"/>
              </a:rPr>
              <a:t>qu</a:t>
            </a:r>
            <a:r>
              <a:rPr kumimoji="0" lang="en-GB" sz="2400" b="1" i="0" u="none" strike="noStrike" kern="0" cap="none" spc="0" normalizeH="0" baseline="0" noProof="0" dirty="0">
                <a:ln>
                  <a:noFill/>
                </a:ln>
                <a:solidFill>
                  <a:srgbClr val="002060"/>
                </a:solidFill>
                <a:effectLst/>
                <a:uLnTx/>
                <a:uFillTx/>
                <a:latin typeface="Century Gothic"/>
                <a:ea typeface="Century Gothic"/>
                <a:cs typeface="Century Gothic"/>
                <a:sym typeface="Century Gothic"/>
              </a:rPr>
              <a:t>]   [c]</a:t>
            </a:r>
            <a:endParaRPr kumimoji="0" lang="en-GB" sz="2400" b="0" i="0" u="none" strike="noStrike" kern="0" cap="none" spc="0" normalizeH="0" baseline="0" noProof="0" dirty="0">
              <a:ln>
                <a:noFill/>
              </a:ln>
              <a:solidFill>
                <a:srgbClr val="000000"/>
              </a:solidFill>
              <a:effectLst/>
              <a:uLnTx/>
              <a:uFillTx/>
              <a:latin typeface="Arial"/>
            </a:endParaRPr>
          </a:p>
        </p:txBody>
      </p:sp>
      <p:sp>
        <p:nvSpPr>
          <p:cNvPr id="56" name="CustomShape 23">
            <a:hlinkClick r:id="" action="ppaction://noaction">
              <a:snd r:embed="rId18" name="4_10.wav"/>
            </a:hlinkClick>
            <a:extLst>
              <a:ext uri="{FF2B5EF4-FFF2-40B4-BE49-F238E27FC236}">
                <a16:creationId xmlns:a16="http://schemas.microsoft.com/office/drawing/2014/main" id="{372C0BF3-98B2-4C75-8D6D-0AC4B16C1AFF}"/>
              </a:ext>
            </a:extLst>
          </p:cNvPr>
          <p:cNvSpPr/>
          <p:nvPr/>
        </p:nvSpPr>
        <p:spPr>
          <a:xfrm>
            <a:off x="6219181" y="4908132"/>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1" normalizeH="0" baseline="0" noProof="0" dirty="0">
                <a:ln>
                  <a:noFill/>
                </a:ln>
                <a:solidFill>
                  <a:srgbClr val="FF0066"/>
                </a:solidFill>
                <a:effectLst/>
                <a:uLnTx/>
                <a:uFillTx/>
                <a:latin typeface="Century Gothic" panose="020B0502020202020204" pitchFamily="34" charset="0"/>
              </a:rPr>
              <a:t>9</a:t>
            </a:r>
            <a:endParaRPr kumimoji="0" lang="en-GB" sz="24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57" name="CustomShape 23">
            <a:hlinkClick r:id="" action="ppaction://noaction">
              <a:snd r:embed="rId19" name="4_11.wav"/>
            </a:hlinkClick>
            <a:extLst>
              <a:ext uri="{FF2B5EF4-FFF2-40B4-BE49-F238E27FC236}">
                <a16:creationId xmlns:a16="http://schemas.microsoft.com/office/drawing/2014/main" id="{08599C81-1B90-4CD8-95B4-3EEF6FAEBB99}"/>
              </a:ext>
            </a:extLst>
          </p:cNvPr>
          <p:cNvSpPr/>
          <p:nvPr/>
        </p:nvSpPr>
        <p:spPr>
          <a:xfrm>
            <a:off x="6219181" y="5814166"/>
            <a:ext cx="498726" cy="461665"/>
          </a:xfrm>
          <a:prstGeom prst="actionButtonBlank">
            <a:avLst/>
          </a:prstGeom>
          <a:solidFill>
            <a:srgbClr val="EFF9FB"/>
          </a:solidFill>
          <a:ln w="25400" cap="flat" cmpd="sng" algn="ctr">
            <a:solidFill>
              <a:srgbClr val="A5A5A5">
                <a:lumMod val="75000"/>
              </a:srgbClr>
            </a:solidFill>
            <a:prstDash val="solid"/>
            <a:round/>
          </a:ln>
          <a:effectLst>
            <a:outerShdw blurRad="50800" dist="38100" dir="5400000" algn="t" rotWithShape="0">
              <a:srgbClr val="000000">
                <a:alpha val="40000"/>
              </a:srgbClr>
            </a:outerShdw>
          </a:effectLst>
        </p:spPr>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1" normalizeH="0" baseline="0" noProof="0" dirty="0">
                <a:ln>
                  <a:noFill/>
                </a:ln>
                <a:solidFill>
                  <a:srgbClr val="FF0066"/>
                </a:solidFill>
                <a:effectLst/>
                <a:uLnTx/>
                <a:uFillTx/>
                <a:latin typeface="Century Gothic" panose="020B0502020202020204" pitchFamily="34" charset="0"/>
                <a:ea typeface="+mn-ea"/>
                <a:cs typeface="+mn-cs"/>
              </a:rPr>
              <a:t>10</a:t>
            </a:r>
            <a:endParaRPr kumimoji="0" lang="en-GB" sz="2000" b="0" i="0" u="none" strike="noStrike" kern="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60" name="Picture 59">
            <a:extLst>
              <a:ext uri="{FF2B5EF4-FFF2-40B4-BE49-F238E27FC236}">
                <a16:creationId xmlns:a16="http://schemas.microsoft.com/office/drawing/2014/main" id="{F51E2DD9-1884-4945-B0F7-117314CCB95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639421" y="4877091"/>
            <a:ext cx="409801" cy="426875"/>
          </a:xfrm>
          <a:prstGeom prst="rect">
            <a:avLst/>
          </a:prstGeom>
        </p:spPr>
      </p:pic>
      <p:pic>
        <p:nvPicPr>
          <p:cNvPr id="61" name="Picture 60">
            <a:extLst>
              <a:ext uri="{FF2B5EF4-FFF2-40B4-BE49-F238E27FC236}">
                <a16:creationId xmlns:a16="http://schemas.microsoft.com/office/drawing/2014/main" id="{7CB2E3EE-453F-4459-85F4-AEE775C4E35C}"/>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1398391" y="5804939"/>
            <a:ext cx="409801" cy="426875"/>
          </a:xfrm>
          <a:prstGeom prst="rect">
            <a:avLst/>
          </a:prstGeom>
        </p:spPr>
      </p:pic>
      <p:pic>
        <p:nvPicPr>
          <p:cNvPr id="63" name="Picture 62">
            <a:extLst>
              <a:ext uri="{FF2B5EF4-FFF2-40B4-BE49-F238E27FC236}">
                <a16:creationId xmlns:a16="http://schemas.microsoft.com/office/drawing/2014/main" id="{9C28BBBC-3954-4230-816C-54A3CF7A3D8A}"/>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72749" y="3913798"/>
            <a:ext cx="409801" cy="426875"/>
          </a:xfrm>
          <a:prstGeom prst="rect">
            <a:avLst/>
          </a:prstGeom>
        </p:spPr>
      </p:pic>
      <p:sp>
        <p:nvSpPr>
          <p:cNvPr id="68" name="Rectangle: Rounded Corners 67">
            <a:extLst>
              <a:ext uri="{FF2B5EF4-FFF2-40B4-BE49-F238E27FC236}">
                <a16:creationId xmlns:a16="http://schemas.microsoft.com/office/drawing/2014/main" id="{8AC42516-29D4-478F-8BA1-4D3F18C42336}"/>
              </a:ext>
            </a:extLst>
          </p:cNvPr>
          <p:cNvSpPr/>
          <p:nvPr/>
        </p:nvSpPr>
        <p:spPr>
          <a:xfrm>
            <a:off x="2092161" y="2953440"/>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0" name="Rectangle: Rounded Corners 69">
            <a:extLst>
              <a:ext uri="{FF2B5EF4-FFF2-40B4-BE49-F238E27FC236}">
                <a16:creationId xmlns:a16="http://schemas.microsoft.com/office/drawing/2014/main" id="{7B6B75E6-8167-4BC3-BD17-9458BC30BA6A}"/>
              </a:ext>
            </a:extLst>
          </p:cNvPr>
          <p:cNvSpPr/>
          <p:nvPr/>
        </p:nvSpPr>
        <p:spPr>
          <a:xfrm>
            <a:off x="3104968" y="392532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2" name="Rectangle: Rounded Corners 71">
            <a:extLst>
              <a:ext uri="{FF2B5EF4-FFF2-40B4-BE49-F238E27FC236}">
                <a16:creationId xmlns:a16="http://schemas.microsoft.com/office/drawing/2014/main" id="{B66C495F-D29A-4CB5-B143-E518D0725F5D}"/>
              </a:ext>
            </a:extLst>
          </p:cNvPr>
          <p:cNvSpPr/>
          <p:nvPr/>
        </p:nvSpPr>
        <p:spPr>
          <a:xfrm>
            <a:off x="1668360" y="4831623"/>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4" name="Rectangle: Rounded Corners 73">
            <a:extLst>
              <a:ext uri="{FF2B5EF4-FFF2-40B4-BE49-F238E27FC236}">
                <a16:creationId xmlns:a16="http://schemas.microsoft.com/office/drawing/2014/main" id="{80DBB695-2C18-4DCC-B8F6-874B311EA3F7}"/>
              </a:ext>
            </a:extLst>
          </p:cNvPr>
          <p:cNvSpPr/>
          <p:nvPr/>
        </p:nvSpPr>
        <p:spPr>
          <a:xfrm>
            <a:off x="718542" y="574631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5" name="Rectangle: Rounded Corners 74">
            <a:extLst>
              <a:ext uri="{FF2B5EF4-FFF2-40B4-BE49-F238E27FC236}">
                <a16:creationId xmlns:a16="http://schemas.microsoft.com/office/drawing/2014/main" id="{15B3C18B-1A86-4EC3-B0CE-CE5AB792E251}"/>
              </a:ext>
            </a:extLst>
          </p:cNvPr>
          <p:cNvSpPr/>
          <p:nvPr/>
        </p:nvSpPr>
        <p:spPr>
          <a:xfrm>
            <a:off x="7883150" y="2102681"/>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6" name="Rectangle: Rounded Corners 75">
            <a:extLst>
              <a:ext uri="{FF2B5EF4-FFF2-40B4-BE49-F238E27FC236}">
                <a16:creationId xmlns:a16="http://schemas.microsoft.com/office/drawing/2014/main" id="{DD07FB89-5AD1-4DC3-9EC7-F14E0BF7A054}"/>
              </a:ext>
            </a:extLst>
          </p:cNvPr>
          <p:cNvSpPr/>
          <p:nvPr/>
        </p:nvSpPr>
        <p:spPr>
          <a:xfrm>
            <a:off x="6920335" y="3022740"/>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7" name="Rectangle: Rounded Corners 76">
            <a:extLst>
              <a:ext uri="{FF2B5EF4-FFF2-40B4-BE49-F238E27FC236}">
                <a16:creationId xmlns:a16="http://schemas.microsoft.com/office/drawing/2014/main" id="{FD8DABFC-56E2-422F-9A14-7BE88EA08572}"/>
              </a:ext>
            </a:extLst>
          </p:cNvPr>
          <p:cNvSpPr/>
          <p:nvPr/>
        </p:nvSpPr>
        <p:spPr>
          <a:xfrm>
            <a:off x="7390168" y="3916178"/>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8" name="Rectangle: Rounded Corners 77">
            <a:extLst>
              <a:ext uri="{FF2B5EF4-FFF2-40B4-BE49-F238E27FC236}">
                <a16:creationId xmlns:a16="http://schemas.microsoft.com/office/drawing/2014/main" id="{B10FC767-D128-4403-8A9D-980720C1ACFE}"/>
              </a:ext>
            </a:extLst>
          </p:cNvPr>
          <p:cNvSpPr/>
          <p:nvPr/>
        </p:nvSpPr>
        <p:spPr>
          <a:xfrm>
            <a:off x="6918332" y="484480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79" name="Rectangle: Rounded Corners 78">
            <a:extLst>
              <a:ext uri="{FF2B5EF4-FFF2-40B4-BE49-F238E27FC236}">
                <a16:creationId xmlns:a16="http://schemas.microsoft.com/office/drawing/2014/main" id="{63D89970-46D6-46EE-A0AB-11AC6DBC56C0}"/>
              </a:ext>
            </a:extLst>
          </p:cNvPr>
          <p:cNvSpPr/>
          <p:nvPr/>
        </p:nvSpPr>
        <p:spPr>
          <a:xfrm>
            <a:off x="6904678" y="5736514"/>
            <a:ext cx="604791" cy="495300"/>
          </a:xfrm>
          <a:prstGeom prst="roundRect">
            <a:avLst/>
          </a:prstGeom>
          <a:solidFill>
            <a:srgbClr val="FF0066"/>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a:t>
            </a:r>
          </a:p>
        </p:txBody>
      </p:sp>
      <p:sp>
        <p:nvSpPr>
          <p:cNvPr id="80" name="Speech Bubble: Rectangle with Corners Rounded 79">
            <a:extLst>
              <a:ext uri="{FF2B5EF4-FFF2-40B4-BE49-F238E27FC236}">
                <a16:creationId xmlns:a16="http://schemas.microsoft.com/office/drawing/2014/main" id="{E67AD697-DD0C-4BE8-AA42-E07E04C240BC}"/>
              </a:ext>
            </a:extLst>
          </p:cNvPr>
          <p:cNvSpPr/>
          <p:nvPr/>
        </p:nvSpPr>
        <p:spPr>
          <a:xfrm>
            <a:off x="5945527" y="790143"/>
            <a:ext cx="4303298" cy="914400"/>
          </a:xfrm>
          <a:prstGeom prst="wedgeRoundRectCallout">
            <a:avLst>
              <a:gd name="adj1" fmla="val -59727"/>
              <a:gd name="adj2" fmla="val 2680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qu</a:t>
            </a:r>
            <a:r>
              <a:rPr kumimoji="0" lang="en-GB" sz="2000" b="0" i="0" u="none" strike="noStrike" kern="1200" cap="none" spc="0" normalizeH="0" baseline="0" noProof="0" dirty="0">
                <a:ln>
                  <a:noFill/>
                </a:ln>
                <a:solidFill>
                  <a:srgbClr val="002060"/>
                </a:solidFill>
                <a:effectLst/>
                <a:uLnTx/>
                <a:uFillTx/>
                <a:latin typeface="Century Gothic" panose="020F0302020204030204"/>
              </a:rPr>
              <a:t>] and hard [</a:t>
            </a:r>
            <a:r>
              <a:rPr kumimoji="0" lang="en-GB" sz="2000" b="1" i="0" u="none" strike="noStrike" kern="1200" cap="none" spc="0" normalizeH="0" baseline="0" noProof="0" dirty="0">
                <a:ln>
                  <a:noFill/>
                </a:ln>
                <a:solidFill>
                  <a:srgbClr val="002060"/>
                </a:solidFill>
                <a:effectLst/>
                <a:uLnTx/>
                <a:uFillTx/>
                <a:latin typeface="Century Gothic" panose="020F0302020204030204"/>
              </a:rPr>
              <a:t>c</a:t>
            </a:r>
            <a:r>
              <a:rPr kumimoji="0" lang="en-GB" sz="2000" b="0" i="0" u="none" strike="noStrike" kern="1200" cap="none" spc="0" normalizeH="0" baseline="0" noProof="0" dirty="0">
                <a:ln>
                  <a:noFill/>
                </a:ln>
                <a:solidFill>
                  <a:srgbClr val="002060"/>
                </a:solidFill>
                <a:effectLst/>
                <a:uLnTx/>
                <a:uFillTx/>
                <a:latin typeface="Century Gothic" panose="020F0302020204030204"/>
              </a:rPr>
              <a:t>] sound the same. Can you remember how these words are spelt?</a:t>
            </a:r>
          </a:p>
        </p:txBody>
      </p:sp>
    </p:spTree>
    <p:extLst>
      <p:ext uri="{BB962C8B-B14F-4D97-AF65-F5344CB8AC3E}">
        <p14:creationId xmlns:p14="http://schemas.microsoft.com/office/powerpoint/2010/main" val="2109647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grpId="0" nodeType="clickEffect">
                                  <p:stCondLst>
                                    <p:cond delay="0"/>
                                  </p:stCondLst>
                                  <p:childTnLst>
                                    <p:animEffect transition="out" filter="fade">
                                      <p:cBhvr>
                                        <p:cTn id="10" dur="500"/>
                                        <p:tgtEl>
                                          <p:spTgt spid="36"/>
                                        </p:tgtEl>
                                      </p:cBhvr>
                                    </p:animEffect>
                                    <p:set>
                                      <p:cBhvr>
                                        <p:cTn id="11" dur="1" fill="hold">
                                          <p:stCondLst>
                                            <p:cond delay="499"/>
                                          </p:stCondLst>
                                        </p:cTn>
                                        <p:tgtEl>
                                          <p:spTgt spid="36"/>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3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0" nodeType="clickEffect">
                                  <p:stCondLst>
                                    <p:cond delay="0"/>
                                  </p:stCondLst>
                                  <p:childTnLst>
                                    <p:animEffect transition="out" filter="fade">
                                      <p:cBhvr>
                                        <p:cTn id="17" dur="500"/>
                                        <p:tgtEl>
                                          <p:spTgt spid="68"/>
                                        </p:tgtEl>
                                      </p:cBhvr>
                                    </p:animEffect>
                                    <p:set>
                                      <p:cBhvr>
                                        <p:cTn id="18" dur="1" fill="hold">
                                          <p:stCondLst>
                                            <p:cond delay="499"/>
                                          </p:stCondLst>
                                        </p:cTn>
                                        <p:tgtEl>
                                          <p:spTgt spid="68"/>
                                        </p:tgtEl>
                                        <p:attrNameLst>
                                          <p:attrName>style.visibility</p:attrName>
                                        </p:attrNameLst>
                                      </p:cBhvr>
                                      <p:to>
                                        <p:strVal val="hidden"/>
                                      </p:to>
                                    </p:set>
                                  </p:childTnLst>
                                </p:cTn>
                              </p:par>
                              <p:par>
                                <p:cTn id="19" presetID="1" presetClass="entr" presetSubtype="0" fill="hold"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70"/>
                                        </p:tgtEl>
                                      </p:cBhvr>
                                    </p:animEffect>
                                    <p:set>
                                      <p:cBhvr>
                                        <p:cTn id="25" dur="1" fill="hold">
                                          <p:stCondLst>
                                            <p:cond delay="499"/>
                                          </p:stCondLst>
                                        </p:cTn>
                                        <p:tgtEl>
                                          <p:spTgt spid="70"/>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63"/>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72"/>
                                        </p:tgtEl>
                                      </p:cBhvr>
                                    </p:animEffect>
                                    <p:set>
                                      <p:cBhvr>
                                        <p:cTn id="32" dur="1" fill="hold">
                                          <p:stCondLst>
                                            <p:cond delay="499"/>
                                          </p:stCondLst>
                                        </p:cTn>
                                        <p:tgtEl>
                                          <p:spTgt spid="72"/>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74"/>
                                        </p:tgtEl>
                                      </p:cBhvr>
                                    </p:animEffect>
                                    <p:set>
                                      <p:cBhvr>
                                        <p:cTn id="39" dur="1" fill="hold">
                                          <p:stCondLst>
                                            <p:cond delay="499"/>
                                          </p:stCondLst>
                                        </p:cTn>
                                        <p:tgtEl>
                                          <p:spTgt spid="74"/>
                                        </p:tgtEl>
                                        <p:attrNameLst>
                                          <p:attrName>style.visibility</p:attrName>
                                        </p:attrNameLst>
                                      </p:cBhvr>
                                      <p:to>
                                        <p:strVal val="hidden"/>
                                      </p:to>
                                    </p:set>
                                  </p:childTnLst>
                                </p:cTn>
                              </p:par>
                              <p:par>
                                <p:cTn id="40" presetID="1"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0" nodeType="clickEffect">
                                  <p:stCondLst>
                                    <p:cond delay="0"/>
                                  </p:stCondLst>
                                  <p:childTnLst>
                                    <p:animEffect transition="out" filter="fade">
                                      <p:cBhvr>
                                        <p:cTn id="45" dur="500"/>
                                        <p:tgtEl>
                                          <p:spTgt spid="75"/>
                                        </p:tgtEl>
                                      </p:cBhvr>
                                    </p:animEffect>
                                    <p:set>
                                      <p:cBhvr>
                                        <p:cTn id="46" dur="1" fill="hold">
                                          <p:stCondLst>
                                            <p:cond delay="499"/>
                                          </p:stCondLst>
                                        </p:cTn>
                                        <p:tgtEl>
                                          <p:spTgt spid="75"/>
                                        </p:tgtEl>
                                        <p:attrNameLst>
                                          <p:attrName>style.visibility</p:attrName>
                                        </p:attrNameLst>
                                      </p:cBhvr>
                                      <p:to>
                                        <p:strVal val="hidden"/>
                                      </p:to>
                                    </p:set>
                                  </p:childTnLst>
                                </p:cTn>
                              </p:par>
                              <p:par>
                                <p:cTn id="47" presetID="1" presetClass="entr" presetSubtype="0" fill="hold" nodeType="withEffect">
                                  <p:stCondLst>
                                    <p:cond delay="0"/>
                                  </p:stCondLst>
                                  <p:childTnLst>
                                    <p:set>
                                      <p:cBhvr>
                                        <p:cTn id="48" dur="1" fill="hold">
                                          <p:stCondLst>
                                            <p:cond delay="0"/>
                                          </p:stCondLst>
                                        </p:cTn>
                                        <p:tgtEl>
                                          <p:spTgt spid="4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0" presetClass="exit" presetSubtype="0" fill="hold" grpId="0" nodeType="clickEffect">
                                  <p:stCondLst>
                                    <p:cond delay="0"/>
                                  </p:stCondLst>
                                  <p:childTnLst>
                                    <p:animEffect transition="out" filter="fade">
                                      <p:cBhvr>
                                        <p:cTn id="52" dur="500"/>
                                        <p:tgtEl>
                                          <p:spTgt spid="76"/>
                                        </p:tgtEl>
                                      </p:cBhvr>
                                    </p:animEffect>
                                    <p:set>
                                      <p:cBhvr>
                                        <p:cTn id="53" dur="1" fill="hold">
                                          <p:stCondLst>
                                            <p:cond delay="499"/>
                                          </p:stCondLst>
                                        </p:cTn>
                                        <p:tgtEl>
                                          <p:spTgt spid="76"/>
                                        </p:tgtEl>
                                        <p:attrNameLst>
                                          <p:attrName>style.visibility</p:attrName>
                                        </p:attrNameLst>
                                      </p:cBhvr>
                                      <p:to>
                                        <p:strVal val="hidden"/>
                                      </p:to>
                                    </p:set>
                                  </p:childTnLst>
                                </p:cTn>
                              </p:par>
                              <p:par>
                                <p:cTn id="54" presetID="1"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0" nodeType="clickEffect">
                                  <p:stCondLst>
                                    <p:cond delay="0"/>
                                  </p:stCondLst>
                                  <p:childTnLst>
                                    <p:animEffect transition="out" filter="fade">
                                      <p:cBhvr>
                                        <p:cTn id="59" dur="500"/>
                                        <p:tgtEl>
                                          <p:spTgt spid="77"/>
                                        </p:tgtEl>
                                      </p:cBhvr>
                                    </p:animEffect>
                                    <p:set>
                                      <p:cBhvr>
                                        <p:cTn id="60" dur="1" fill="hold">
                                          <p:stCondLst>
                                            <p:cond delay="499"/>
                                          </p:stCondLst>
                                        </p:cTn>
                                        <p:tgtEl>
                                          <p:spTgt spid="77"/>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4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78"/>
                                        </p:tgtEl>
                                      </p:cBhvr>
                                    </p:animEffect>
                                    <p:set>
                                      <p:cBhvr>
                                        <p:cTn id="67" dur="1" fill="hold">
                                          <p:stCondLst>
                                            <p:cond delay="499"/>
                                          </p:stCondLst>
                                        </p:cTn>
                                        <p:tgtEl>
                                          <p:spTgt spid="78"/>
                                        </p:tgtEl>
                                        <p:attrNameLst>
                                          <p:attrName>style.visibility</p:attrName>
                                        </p:attrNameLst>
                                      </p:cBhvr>
                                      <p:to>
                                        <p:strVal val="hidden"/>
                                      </p:to>
                                    </p:set>
                                  </p:childTnLst>
                                </p:cTn>
                              </p:par>
                              <p:par>
                                <p:cTn id="68" presetID="1" presetClass="entr" presetSubtype="0" fill="hold" nodeType="withEffect">
                                  <p:stCondLst>
                                    <p:cond delay="0"/>
                                  </p:stCondLst>
                                  <p:childTnLst>
                                    <p:set>
                                      <p:cBhvr>
                                        <p:cTn id="69" dur="1" fill="hold">
                                          <p:stCondLst>
                                            <p:cond delay="0"/>
                                          </p:stCondLst>
                                        </p:cTn>
                                        <p:tgtEl>
                                          <p:spTgt spid="60"/>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0" presetClass="exit" presetSubtype="0" fill="hold" grpId="0" nodeType="clickEffect">
                                  <p:stCondLst>
                                    <p:cond delay="0"/>
                                  </p:stCondLst>
                                  <p:childTnLst>
                                    <p:animEffect transition="out" filter="fade">
                                      <p:cBhvr>
                                        <p:cTn id="73" dur="500"/>
                                        <p:tgtEl>
                                          <p:spTgt spid="79"/>
                                        </p:tgtEl>
                                      </p:cBhvr>
                                    </p:animEffect>
                                    <p:set>
                                      <p:cBhvr>
                                        <p:cTn id="74" dur="1" fill="hold">
                                          <p:stCondLst>
                                            <p:cond delay="499"/>
                                          </p:stCondLst>
                                        </p:cTn>
                                        <p:tgtEl>
                                          <p:spTgt spid="79"/>
                                        </p:tgtEl>
                                        <p:attrNameLst>
                                          <p:attrName>style.visibility</p:attrName>
                                        </p:attrNameLst>
                                      </p:cBhvr>
                                      <p:to>
                                        <p:strVal val="hidden"/>
                                      </p:to>
                                    </p:set>
                                  </p:childTnLst>
                                </p:cTn>
                              </p:par>
                              <p:par>
                                <p:cTn id="75" presetID="1" presetClass="entr" presetSubtype="0" fill="hold" nodeType="withEffect">
                                  <p:stCondLst>
                                    <p:cond delay="0"/>
                                  </p:stCondLst>
                                  <p:childTnLst>
                                    <p:set>
                                      <p:cBhvr>
                                        <p:cTn id="7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68" grpId="0" animBg="1"/>
      <p:bldP spid="70" grpId="0" animBg="1"/>
      <p:bldP spid="72" grpId="0" animBg="1"/>
      <p:bldP spid="74" grpId="0" animBg="1"/>
      <p:bldP spid="75" grpId="0" animBg="1"/>
      <p:bldP spid="76" grpId="0" animBg="1"/>
      <p:bldP spid="77" grpId="0" animBg="1"/>
      <p:bldP spid="78" grpId="0" animBg="1"/>
      <p:bldP spid="79" grpId="0" animBg="1"/>
      <p:bldP spid="8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a:solidFill>
                  <a:srgbClr val="1E4E79"/>
                </a:solidFill>
                <a:latin typeface="Century Gothic" panose="020B0502020202020204" pitchFamily="34" charset="0"/>
                <a:ea typeface="Century Gothic"/>
              </a:rPr>
              <a:t>Male and female person nouns</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5" y="656711"/>
            <a:ext cx="10449362"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The words for ‘man’ and ‘woman’ are different:</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2496893" y="1266125"/>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406286" y="1202901"/>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homme</a:t>
            </a:r>
          </a:p>
        </p:txBody>
      </p:sp>
      <p:sp>
        <p:nvSpPr>
          <p:cNvPr id="94" name="TextBox 93">
            <a:extLst>
              <a:ext uri="{FF2B5EF4-FFF2-40B4-BE49-F238E27FC236}">
                <a16:creationId xmlns:a16="http://schemas.microsoft.com/office/drawing/2014/main" id="{1BE15A16-69F6-41F8-A7F8-25419188FB80}"/>
              </a:ext>
            </a:extLst>
          </p:cNvPr>
          <p:cNvSpPr txBox="1"/>
          <p:nvPr/>
        </p:nvSpPr>
        <p:spPr>
          <a:xfrm>
            <a:off x="2593678" y="120695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man</a:t>
            </a:r>
          </a:p>
        </p:txBody>
      </p:sp>
      <p:sp>
        <p:nvSpPr>
          <p:cNvPr id="95" name="TextBox 94">
            <a:extLst>
              <a:ext uri="{FF2B5EF4-FFF2-40B4-BE49-F238E27FC236}">
                <a16:creationId xmlns:a16="http://schemas.microsoft.com/office/drawing/2014/main" id="{C730CD59-AC10-4855-A979-DC859D8C0D26}"/>
              </a:ext>
            </a:extLst>
          </p:cNvPr>
          <p:cNvSpPr txBox="1"/>
          <p:nvPr/>
        </p:nvSpPr>
        <p:spPr>
          <a:xfrm>
            <a:off x="5535627" y="1207732"/>
            <a:ext cx="200441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 femme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6" name="Google Shape;183;p8">
            <a:extLst>
              <a:ext uri="{FF2B5EF4-FFF2-40B4-BE49-F238E27FC236}">
                <a16:creationId xmlns:a16="http://schemas.microsoft.com/office/drawing/2014/main" id="{5AA1761A-EC47-4AC3-A6BD-74DA0E71BE2D}"/>
              </a:ext>
            </a:extLst>
          </p:cNvPr>
          <p:cNvPicPr preferRelativeResize="0"/>
          <p:nvPr/>
        </p:nvPicPr>
        <p:blipFill rotWithShape="1">
          <a:blip r:embed="rId4">
            <a:alphaModFix/>
          </a:blip>
          <a:srcRect/>
          <a:stretch/>
        </p:blipFill>
        <p:spPr>
          <a:xfrm>
            <a:off x="7756552" y="1258766"/>
            <a:ext cx="369037" cy="416098"/>
          </a:xfrm>
          <a:prstGeom prst="rect">
            <a:avLst/>
          </a:prstGeom>
          <a:noFill/>
          <a:ln>
            <a:noFill/>
          </a:ln>
        </p:spPr>
      </p:pic>
      <p:sp>
        <p:nvSpPr>
          <p:cNvPr id="97" name="TextBox 96">
            <a:extLst>
              <a:ext uri="{FF2B5EF4-FFF2-40B4-BE49-F238E27FC236}">
                <a16:creationId xmlns:a16="http://schemas.microsoft.com/office/drawing/2014/main" id="{9A183BE1-B3FF-44E2-966C-A09E3413ABD0}"/>
              </a:ext>
            </a:extLst>
          </p:cNvPr>
          <p:cNvSpPr txBox="1"/>
          <p:nvPr/>
        </p:nvSpPr>
        <p:spPr>
          <a:xfrm>
            <a:off x="8151572" y="1195266"/>
            <a:ext cx="188083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woman</a:t>
            </a:r>
          </a:p>
        </p:txBody>
      </p:sp>
      <p:sp>
        <p:nvSpPr>
          <p:cNvPr id="37" name="Rectangle 36">
            <a:extLst>
              <a:ext uri="{FF2B5EF4-FFF2-40B4-BE49-F238E27FC236}">
                <a16:creationId xmlns:a16="http://schemas.microsoft.com/office/drawing/2014/main" id="{315E15CC-3119-45AE-B9EC-DE7901900AD6}"/>
              </a:ext>
            </a:extLst>
          </p:cNvPr>
          <p:cNvSpPr/>
          <p:nvPr/>
        </p:nvSpPr>
        <p:spPr>
          <a:xfrm>
            <a:off x="175636" y="1840037"/>
            <a:ext cx="11839471"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Remember that s</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rPr>
              <a:t>ome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people nouns just add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e</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for the feminine form </a:t>
            </a:r>
            <a:b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(just like some adjectives):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0" name="Google Shape;183;p8">
            <a:extLst>
              <a:ext uri="{FF2B5EF4-FFF2-40B4-BE49-F238E27FC236}">
                <a16:creationId xmlns:a16="http://schemas.microsoft.com/office/drawing/2014/main" id="{BA2F02B5-3B73-4B11-AF69-9411E53B10D5}"/>
              </a:ext>
            </a:extLst>
          </p:cNvPr>
          <p:cNvPicPr preferRelativeResize="0"/>
          <p:nvPr/>
        </p:nvPicPr>
        <p:blipFill rotWithShape="1">
          <a:blip r:embed="rId4">
            <a:alphaModFix/>
          </a:blip>
          <a:srcRect/>
          <a:stretch/>
        </p:blipFill>
        <p:spPr>
          <a:xfrm>
            <a:off x="430592" y="4493384"/>
            <a:ext cx="369037" cy="416098"/>
          </a:xfrm>
          <a:prstGeom prst="rect">
            <a:avLst/>
          </a:prstGeom>
          <a:noFill/>
          <a:ln>
            <a:noFill/>
          </a:ln>
        </p:spPr>
      </p:pic>
      <p:sp>
        <p:nvSpPr>
          <p:cNvPr id="41" name="TextBox 40">
            <a:extLst>
              <a:ext uri="{FF2B5EF4-FFF2-40B4-BE49-F238E27FC236}">
                <a16:creationId xmlns:a16="http://schemas.microsoft.com/office/drawing/2014/main" id="{5621FC28-8C41-450B-95CF-78F92FC4964D}"/>
              </a:ext>
            </a:extLst>
          </p:cNvPr>
          <p:cNvSpPr txBox="1"/>
          <p:nvPr/>
        </p:nvSpPr>
        <p:spPr>
          <a:xfrm>
            <a:off x="1121735" y="4481703"/>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friend</a:t>
            </a:r>
          </a:p>
        </p:txBody>
      </p:sp>
      <p:pic>
        <p:nvPicPr>
          <p:cNvPr id="42" name="Google Shape;183;p8">
            <a:extLst>
              <a:ext uri="{FF2B5EF4-FFF2-40B4-BE49-F238E27FC236}">
                <a16:creationId xmlns:a16="http://schemas.microsoft.com/office/drawing/2014/main" id="{283F3235-2236-4D71-AA83-CB6C69849557}"/>
              </a:ext>
            </a:extLst>
          </p:cNvPr>
          <p:cNvPicPr preferRelativeResize="0"/>
          <p:nvPr/>
        </p:nvPicPr>
        <p:blipFill rotWithShape="1">
          <a:blip r:embed="rId4">
            <a:alphaModFix/>
          </a:blip>
          <a:srcRect/>
          <a:stretch/>
        </p:blipFill>
        <p:spPr>
          <a:xfrm>
            <a:off x="6095372" y="4473878"/>
            <a:ext cx="369037" cy="416098"/>
          </a:xfrm>
          <a:prstGeom prst="rect">
            <a:avLst/>
          </a:prstGeom>
          <a:noFill/>
          <a:ln>
            <a:noFill/>
          </a:ln>
        </p:spPr>
      </p:pic>
      <p:sp>
        <p:nvSpPr>
          <p:cNvPr id="44" name="TextBox 43">
            <a:extLst>
              <a:ext uri="{FF2B5EF4-FFF2-40B4-BE49-F238E27FC236}">
                <a16:creationId xmlns:a16="http://schemas.microsoft.com/office/drawing/2014/main" id="{5930B625-1F57-4B7B-80AC-D40E6D4A6FD4}"/>
              </a:ext>
            </a:extLst>
          </p:cNvPr>
          <p:cNvSpPr txBox="1"/>
          <p:nvPr/>
        </p:nvSpPr>
        <p:spPr>
          <a:xfrm>
            <a:off x="6010829" y="4460490"/>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(female) friend.</a:t>
            </a:r>
          </a:p>
        </p:txBody>
      </p:sp>
      <p:pic>
        <p:nvPicPr>
          <p:cNvPr id="55" name="Google Shape;183;p8">
            <a:extLst>
              <a:ext uri="{FF2B5EF4-FFF2-40B4-BE49-F238E27FC236}">
                <a16:creationId xmlns:a16="http://schemas.microsoft.com/office/drawing/2014/main" id="{5A93F960-7310-4073-8AD3-660EED9FD853}"/>
              </a:ext>
            </a:extLst>
          </p:cNvPr>
          <p:cNvPicPr preferRelativeResize="0"/>
          <p:nvPr/>
        </p:nvPicPr>
        <p:blipFill rotWithShape="1">
          <a:blip r:embed="rId4">
            <a:alphaModFix/>
          </a:blip>
          <a:srcRect/>
          <a:stretch/>
        </p:blipFill>
        <p:spPr>
          <a:xfrm>
            <a:off x="400100" y="3268484"/>
            <a:ext cx="369037" cy="416098"/>
          </a:xfrm>
          <a:prstGeom prst="rect">
            <a:avLst/>
          </a:prstGeom>
          <a:noFill/>
          <a:ln>
            <a:noFill/>
          </a:ln>
        </p:spPr>
      </p:pic>
      <p:sp>
        <p:nvSpPr>
          <p:cNvPr id="57" name="TextBox 56">
            <a:extLst>
              <a:ext uri="{FF2B5EF4-FFF2-40B4-BE49-F238E27FC236}">
                <a16:creationId xmlns:a16="http://schemas.microsoft.com/office/drawing/2014/main" id="{BD551E62-6D2C-45BC-8D2C-E80466016802}"/>
              </a:ext>
            </a:extLst>
          </p:cNvPr>
          <p:cNvSpPr txBox="1"/>
          <p:nvPr/>
        </p:nvSpPr>
        <p:spPr>
          <a:xfrm>
            <a:off x="1146983" y="3269079"/>
            <a:ext cx="433568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teacher</a:t>
            </a:r>
          </a:p>
        </p:txBody>
      </p:sp>
      <p:pic>
        <p:nvPicPr>
          <p:cNvPr id="58" name="Google Shape;183;p8">
            <a:extLst>
              <a:ext uri="{FF2B5EF4-FFF2-40B4-BE49-F238E27FC236}">
                <a16:creationId xmlns:a16="http://schemas.microsoft.com/office/drawing/2014/main" id="{01BDA8E6-7733-4E08-B0F7-0600AA6B0766}"/>
              </a:ext>
            </a:extLst>
          </p:cNvPr>
          <p:cNvPicPr preferRelativeResize="0"/>
          <p:nvPr/>
        </p:nvPicPr>
        <p:blipFill rotWithShape="1">
          <a:blip r:embed="rId4">
            <a:alphaModFix/>
          </a:blip>
          <a:srcRect/>
          <a:stretch/>
        </p:blipFill>
        <p:spPr>
          <a:xfrm>
            <a:off x="6017441" y="3255776"/>
            <a:ext cx="369037" cy="416098"/>
          </a:xfrm>
          <a:prstGeom prst="rect">
            <a:avLst/>
          </a:prstGeom>
          <a:noFill/>
          <a:ln>
            <a:noFill/>
          </a:ln>
        </p:spPr>
      </p:pic>
      <p:sp>
        <p:nvSpPr>
          <p:cNvPr id="59" name="TextBox 58">
            <a:extLst>
              <a:ext uri="{FF2B5EF4-FFF2-40B4-BE49-F238E27FC236}">
                <a16:creationId xmlns:a16="http://schemas.microsoft.com/office/drawing/2014/main" id="{E312C546-5291-4721-8F2E-41CDAE47B16A}"/>
              </a:ext>
            </a:extLst>
          </p:cNvPr>
          <p:cNvSpPr txBox="1"/>
          <p:nvPr/>
        </p:nvSpPr>
        <p:spPr>
          <a:xfrm>
            <a:off x="6017442" y="3239441"/>
            <a:ext cx="433568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(female) teacher</a:t>
            </a:r>
          </a:p>
        </p:txBody>
      </p:sp>
      <p:sp>
        <p:nvSpPr>
          <p:cNvPr id="63" name="TextBox 62">
            <a:extLst>
              <a:ext uri="{FF2B5EF4-FFF2-40B4-BE49-F238E27FC236}">
                <a16:creationId xmlns:a16="http://schemas.microsoft.com/office/drawing/2014/main" id="{897AEDE5-DCD5-4008-AA42-00D448CC9BC3}"/>
              </a:ext>
            </a:extLst>
          </p:cNvPr>
          <p:cNvSpPr txBox="1"/>
          <p:nvPr/>
        </p:nvSpPr>
        <p:spPr>
          <a:xfrm>
            <a:off x="331666" y="4031719"/>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ami</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7" name="TextBox 66">
            <a:extLst>
              <a:ext uri="{FF2B5EF4-FFF2-40B4-BE49-F238E27FC236}">
                <a16:creationId xmlns:a16="http://schemas.microsoft.com/office/drawing/2014/main" id="{2ADFEA38-F891-4581-A876-D5A565BECBC0}"/>
              </a:ext>
            </a:extLst>
          </p:cNvPr>
          <p:cNvSpPr txBox="1"/>
          <p:nvPr/>
        </p:nvSpPr>
        <p:spPr>
          <a:xfrm>
            <a:off x="635685" y="2814266"/>
            <a:ext cx="3311286"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8" name="TextBox 67">
            <a:extLst>
              <a:ext uri="{FF2B5EF4-FFF2-40B4-BE49-F238E27FC236}">
                <a16:creationId xmlns:a16="http://schemas.microsoft.com/office/drawing/2014/main" id="{2B06EB3B-102A-4D2E-9424-075765D576AB}"/>
              </a:ext>
            </a:extLst>
          </p:cNvPr>
          <p:cNvSpPr txBox="1"/>
          <p:nvPr/>
        </p:nvSpPr>
        <p:spPr>
          <a:xfrm>
            <a:off x="6121181" y="4008810"/>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ami</a:t>
            </a:r>
            <a:r>
              <a:rPr kumimoji="0" lang="en-GB" sz="2400" b="1" i="0" u="none" strike="noStrike" kern="1200" cap="none" spc="0" normalizeH="0" baseline="0" noProof="0" dirty="0">
                <a:ln>
                  <a:noFill/>
                </a:ln>
                <a:solidFill>
                  <a:srgbClr val="FF0066"/>
                </a:solidFill>
                <a:effectLst/>
                <a:uLnTx/>
                <a:uFillTx/>
                <a:latin typeface="Century Gothic" panose="020B0502020202020204" pitchFamily="34" charset="0"/>
              </a:rPr>
              <a:t>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9" name="TextBox 68">
            <a:extLst>
              <a:ext uri="{FF2B5EF4-FFF2-40B4-BE49-F238E27FC236}">
                <a16:creationId xmlns:a16="http://schemas.microsoft.com/office/drawing/2014/main" id="{70374F3C-0866-43F0-9123-55F2D58424CC}"/>
              </a:ext>
            </a:extLst>
          </p:cNvPr>
          <p:cNvSpPr txBox="1"/>
          <p:nvPr/>
        </p:nvSpPr>
        <p:spPr>
          <a:xfrm>
            <a:off x="5967506" y="2828848"/>
            <a:ext cx="3947128"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professeur</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7CC2F9FF-D731-4E70-AA1F-4C91D892DC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64570" y="2461956"/>
            <a:ext cx="562335" cy="1201310"/>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3E80FA8D-2AA5-41CA-8BD2-7CA293F569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54387" y="2551561"/>
            <a:ext cx="546826" cy="1018346"/>
          </a:xfrm>
          <a:prstGeom prst="rect">
            <a:avLst/>
          </a:prstGeom>
        </p:spPr>
      </p:pic>
      <p:pic>
        <p:nvPicPr>
          <p:cNvPr id="8" name="Picture 7" descr="A child's drawing of a child&#10;&#10;Description automatically generated with low confidence">
            <a:extLst>
              <a:ext uri="{FF2B5EF4-FFF2-40B4-BE49-F238E27FC236}">
                <a16:creationId xmlns:a16="http://schemas.microsoft.com/office/drawing/2014/main" id="{F1CA14F7-95C7-45FC-9581-B5F56CC2D532}"/>
              </a:ext>
            </a:extLst>
          </p:cNvPr>
          <p:cNvPicPr>
            <a:picLocks noChangeAspect="1"/>
          </p:cNvPicPr>
          <p:nvPr/>
        </p:nvPicPr>
        <p:blipFill rotWithShape="1">
          <a:blip r:embed="rId7">
            <a:extLst>
              <a:ext uri="{28A0092B-C50C-407E-A947-70E740481C1C}">
                <a14:useLocalDpi xmlns:a14="http://schemas.microsoft.com/office/drawing/2010/main" val="0"/>
              </a:ext>
            </a:extLst>
          </a:blip>
          <a:srcRect b="50630"/>
          <a:stretch/>
        </p:blipFill>
        <p:spPr>
          <a:xfrm>
            <a:off x="9516452" y="3853705"/>
            <a:ext cx="1447793" cy="1201309"/>
          </a:xfrm>
          <a:prstGeom prst="rect">
            <a:avLst/>
          </a:prstGeom>
        </p:spPr>
      </p:pic>
      <p:pic>
        <p:nvPicPr>
          <p:cNvPr id="10" name="Picture 9" descr="A picture containing toy, doll&#10;&#10;Description automatically generated">
            <a:extLst>
              <a:ext uri="{FF2B5EF4-FFF2-40B4-BE49-F238E27FC236}">
                <a16:creationId xmlns:a16="http://schemas.microsoft.com/office/drawing/2014/main" id="{0A53447C-D740-47DB-B368-A0887578C484}"/>
              </a:ext>
            </a:extLst>
          </p:cNvPr>
          <p:cNvPicPr>
            <a:picLocks noChangeAspect="1"/>
          </p:cNvPicPr>
          <p:nvPr/>
        </p:nvPicPr>
        <p:blipFill rotWithShape="1">
          <a:blip r:embed="rId8">
            <a:extLst>
              <a:ext uri="{28A0092B-C50C-407E-A947-70E740481C1C}">
                <a14:useLocalDpi xmlns:a14="http://schemas.microsoft.com/office/drawing/2010/main" val="0"/>
              </a:ext>
            </a:extLst>
          </a:blip>
          <a:srcRect b="60006"/>
          <a:stretch/>
        </p:blipFill>
        <p:spPr>
          <a:xfrm>
            <a:off x="3999020" y="3853705"/>
            <a:ext cx="1103054" cy="1105047"/>
          </a:xfrm>
          <a:prstGeom prst="rect">
            <a:avLst/>
          </a:prstGeom>
        </p:spPr>
      </p:pic>
      <p:pic>
        <p:nvPicPr>
          <p:cNvPr id="45" name="Google Shape;183;p8">
            <a:extLst>
              <a:ext uri="{FF2B5EF4-FFF2-40B4-BE49-F238E27FC236}">
                <a16:creationId xmlns:a16="http://schemas.microsoft.com/office/drawing/2014/main" id="{ABF7BEFC-4ED3-4B1F-B58F-1BF75C66C7F5}"/>
              </a:ext>
            </a:extLst>
          </p:cNvPr>
          <p:cNvPicPr preferRelativeResize="0"/>
          <p:nvPr/>
        </p:nvPicPr>
        <p:blipFill rotWithShape="1">
          <a:blip r:embed="rId4">
            <a:alphaModFix/>
          </a:blip>
          <a:srcRect/>
          <a:stretch/>
        </p:blipFill>
        <p:spPr>
          <a:xfrm>
            <a:off x="380329" y="5904257"/>
            <a:ext cx="369037" cy="416098"/>
          </a:xfrm>
          <a:prstGeom prst="rect">
            <a:avLst/>
          </a:prstGeom>
          <a:noFill/>
          <a:ln>
            <a:noFill/>
          </a:ln>
        </p:spPr>
      </p:pic>
      <p:sp>
        <p:nvSpPr>
          <p:cNvPr id="47" name="TextBox 46">
            <a:extLst>
              <a:ext uri="{FF2B5EF4-FFF2-40B4-BE49-F238E27FC236}">
                <a16:creationId xmlns:a16="http://schemas.microsoft.com/office/drawing/2014/main" id="{696A256B-9112-4189-A662-A0A98E3A49FE}"/>
              </a:ext>
            </a:extLst>
          </p:cNvPr>
          <p:cNvSpPr txBox="1"/>
          <p:nvPr/>
        </p:nvSpPr>
        <p:spPr>
          <a:xfrm>
            <a:off x="1127338" y="5904257"/>
            <a:ext cx="382084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(male) cousin</a:t>
            </a:r>
          </a:p>
        </p:txBody>
      </p:sp>
      <p:pic>
        <p:nvPicPr>
          <p:cNvPr id="48" name="Google Shape;183;p8">
            <a:extLst>
              <a:ext uri="{FF2B5EF4-FFF2-40B4-BE49-F238E27FC236}">
                <a16:creationId xmlns:a16="http://schemas.microsoft.com/office/drawing/2014/main" id="{3FC12A56-E200-4119-821C-479C26D97DEB}"/>
              </a:ext>
            </a:extLst>
          </p:cNvPr>
          <p:cNvPicPr preferRelativeResize="0"/>
          <p:nvPr/>
        </p:nvPicPr>
        <p:blipFill rotWithShape="1">
          <a:blip r:embed="rId4">
            <a:alphaModFix/>
          </a:blip>
          <a:srcRect/>
          <a:stretch/>
        </p:blipFill>
        <p:spPr>
          <a:xfrm>
            <a:off x="6045109" y="5884751"/>
            <a:ext cx="369037" cy="416098"/>
          </a:xfrm>
          <a:prstGeom prst="rect">
            <a:avLst/>
          </a:prstGeom>
          <a:noFill/>
          <a:ln>
            <a:noFill/>
          </a:ln>
        </p:spPr>
      </p:pic>
      <p:sp>
        <p:nvSpPr>
          <p:cNvPr id="49" name="TextBox 48">
            <a:extLst>
              <a:ext uri="{FF2B5EF4-FFF2-40B4-BE49-F238E27FC236}">
                <a16:creationId xmlns:a16="http://schemas.microsoft.com/office/drawing/2014/main" id="{8B6132CB-4D71-4D53-9049-CAC686858668}"/>
              </a:ext>
            </a:extLst>
          </p:cNvPr>
          <p:cNvSpPr txBox="1"/>
          <p:nvPr/>
        </p:nvSpPr>
        <p:spPr>
          <a:xfrm>
            <a:off x="5967506" y="5874825"/>
            <a:ext cx="422952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(female) cousin</a:t>
            </a:r>
          </a:p>
        </p:txBody>
      </p:sp>
      <p:sp>
        <p:nvSpPr>
          <p:cNvPr id="50" name="TextBox 49">
            <a:extLst>
              <a:ext uri="{FF2B5EF4-FFF2-40B4-BE49-F238E27FC236}">
                <a16:creationId xmlns:a16="http://schemas.microsoft.com/office/drawing/2014/main" id="{70C5975C-EAD8-4DF6-A6A3-8261BB1E9FCE}"/>
              </a:ext>
            </a:extLst>
          </p:cNvPr>
          <p:cNvSpPr txBox="1"/>
          <p:nvPr/>
        </p:nvSpPr>
        <p:spPr>
          <a:xfrm>
            <a:off x="866084" y="5497864"/>
            <a:ext cx="2118539"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un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cousin</a:t>
            </a:r>
          </a:p>
        </p:txBody>
      </p:sp>
      <p:sp>
        <p:nvSpPr>
          <p:cNvPr id="51" name="TextBox 50">
            <a:extLst>
              <a:ext uri="{FF2B5EF4-FFF2-40B4-BE49-F238E27FC236}">
                <a16:creationId xmlns:a16="http://schemas.microsoft.com/office/drawing/2014/main" id="{9567C0A8-8616-4AC3-9F97-AE8A6DC8E6E8}"/>
              </a:ext>
            </a:extLst>
          </p:cNvPr>
          <p:cNvSpPr txBox="1"/>
          <p:nvPr/>
        </p:nvSpPr>
        <p:spPr>
          <a:xfrm>
            <a:off x="6279890" y="5439975"/>
            <a:ext cx="2912230"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cousin</a:t>
            </a:r>
            <a:r>
              <a:rPr kumimoji="0" lang="en-GB" sz="2400" b="1" i="0" u="none" strike="noStrike" kern="1200" cap="none" spc="0" normalizeH="0" baseline="0" noProof="0" dirty="0" err="1">
                <a:ln>
                  <a:noFill/>
                </a:ln>
                <a:solidFill>
                  <a:srgbClr val="FF0066"/>
                </a:solidFill>
                <a:effectLst/>
                <a:uLnTx/>
                <a:uFillTx/>
                <a:latin typeface="Century Gothic" panose="020B0502020202020204" pitchFamily="34" charset="0"/>
              </a:rPr>
              <a:t>e</a:t>
            </a:r>
            <a:r>
              <a:rPr kumimoji="0" lang="en-GB" sz="2400" b="1" i="0" u="none" strike="noStrike" kern="1200" cap="none" spc="0" normalizeH="0" baseline="0" noProof="0" dirty="0">
                <a:ln>
                  <a:noFill/>
                </a:ln>
                <a:solidFill>
                  <a:srgbClr val="00B0F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5" name="Picture 4" descr="A picture containing text, toy, doll&#10;&#10;Description automatically generated">
            <a:extLst>
              <a:ext uri="{FF2B5EF4-FFF2-40B4-BE49-F238E27FC236}">
                <a16:creationId xmlns:a16="http://schemas.microsoft.com/office/drawing/2014/main" id="{BA96815C-0C34-4F86-BB22-4CD1282C359F}"/>
              </a:ext>
            </a:extLst>
          </p:cNvPr>
          <p:cNvPicPr>
            <a:picLocks noChangeAspect="1"/>
          </p:cNvPicPr>
          <p:nvPr/>
        </p:nvPicPr>
        <p:blipFill rotWithShape="1">
          <a:blip r:embed="rId9">
            <a:extLst>
              <a:ext uri="{28A0092B-C50C-407E-A947-70E740481C1C}">
                <a14:useLocalDpi xmlns:a14="http://schemas.microsoft.com/office/drawing/2010/main" val="0"/>
              </a:ext>
            </a:extLst>
          </a:blip>
          <a:srcRect b="33784"/>
          <a:stretch/>
        </p:blipFill>
        <p:spPr>
          <a:xfrm>
            <a:off x="9803114" y="5319038"/>
            <a:ext cx="1100027" cy="1201309"/>
          </a:xfrm>
          <a:prstGeom prst="rect">
            <a:avLst/>
          </a:prstGeom>
        </p:spPr>
      </p:pic>
      <p:pic>
        <p:nvPicPr>
          <p:cNvPr id="9" name="Picture 8" descr="A person wearing a striped shirt&#10;&#10;Description automatically generated with medium confidence">
            <a:extLst>
              <a:ext uri="{FF2B5EF4-FFF2-40B4-BE49-F238E27FC236}">
                <a16:creationId xmlns:a16="http://schemas.microsoft.com/office/drawing/2014/main" id="{86691AA4-B3DA-48E1-A2EF-7D874C106FA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918168" y="5553135"/>
            <a:ext cx="1088304" cy="1105047"/>
          </a:xfrm>
          <a:prstGeom prst="rect">
            <a:avLst/>
          </a:prstGeom>
        </p:spPr>
      </p:pic>
      <p:sp>
        <p:nvSpPr>
          <p:cNvPr id="52" name="Speech Bubble: Rectangle with Corners Rounded 51">
            <a:extLst>
              <a:ext uri="{FF2B5EF4-FFF2-40B4-BE49-F238E27FC236}">
                <a16:creationId xmlns:a16="http://schemas.microsoft.com/office/drawing/2014/main" id="{25079E22-59CE-4CAC-B965-3ECBEA351C48}"/>
              </a:ext>
            </a:extLst>
          </p:cNvPr>
          <p:cNvSpPr/>
          <p:nvPr/>
        </p:nvSpPr>
        <p:spPr>
          <a:xfrm>
            <a:off x="8260574" y="3913898"/>
            <a:ext cx="3877472" cy="1266151"/>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This time, the Silent Final ‘e’ (</a:t>
            </a:r>
            <a:r>
              <a:rPr kumimoji="0" lang="en-GB" sz="2000" b="0" i="0" u="none" strike="noStrike" kern="1200" cap="none" spc="0" normalizeH="0" baseline="0" noProof="0" dirty="0" err="1">
                <a:ln>
                  <a:noFill/>
                </a:ln>
                <a:solidFill>
                  <a:srgbClr val="002060"/>
                </a:solidFill>
                <a:effectLst/>
                <a:uLnTx/>
                <a:uFillTx/>
                <a:latin typeface="Century Gothic" panose="020F0302020204030204"/>
              </a:rPr>
              <a:t>SFe</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means we hear the final consonant.</a:t>
            </a:r>
          </a:p>
        </p:txBody>
      </p:sp>
    </p:spTree>
    <p:extLst>
      <p:ext uri="{BB962C8B-B14F-4D97-AF65-F5344CB8AC3E}">
        <p14:creationId xmlns:p14="http://schemas.microsoft.com/office/powerpoint/2010/main" val="475173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7"/>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6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9"/>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1"/>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6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nodeType="clickEffect">
                                  <p:stCondLst>
                                    <p:cond delay="0"/>
                                  </p:stCondLst>
                                  <p:childTnLst>
                                    <p:set>
                                      <p:cBhvr>
                                        <p:cTn id="84" dur="1" fill="hold">
                                          <p:stCondLst>
                                            <p:cond delay="0"/>
                                          </p:stCondLst>
                                        </p:cTn>
                                        <p:tgtEl>
                                          <p:spTgt spid="42"/>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44"/>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8"/>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5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7"/>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9"/>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51"/>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48"/>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49"/>
                                        </p:tgtEl>
                                        <p:attrNameLst>
                                          <p:attrName>style.visibility</p:attrName>
                                        </p:attrNameLst>
                                      </p:cBhvr>
                                      <p:to>
                                        <p:strVal val="visible"/>
                                      </p:to>
                                    </p:set>
                                  </p:childTnLst>
                                </p:cTn>
                              </p:par>
                              <p:par>
                                <p:cTn id="117" presetID="1" presetClass="entr" presetSubtype="0" fill="hold" nodeType="withEffect">
                                  <p:stCondLst>
                                    <p:cond delay="0"/>
                                  </p:stCondLst>
                                  <p:childTnLst>
                                    <p:set>
                                      <p:cBhvr>
                                        <p:cTn id="118" dur="1" fill="hold">
                                          <p:stCondLst>
                                            <p:cond delay="0"/>
                                          </p:stCondLst>
                                        </p:cTn>
                                        <p:tgtEl>
                                          <p:spTgt spid="5"/>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95" grpId="0"/>
      <p:bldP spid="97" grpId="0"/>
      <p:bldP spid="37" grpId="0"/>
      <p:bldP spid="41" grpId="0"/>
      <p:bldP spid="44" grpId="0"/>
      <p:bldP spid="57" grpId="0"/>
      <p:bldP spid="59" grpId="0"/>
      <p:bldP spid="63" grpId="0" animBg="1"/>
      <p:bldP spid="67" grpId="0" animBg="1"/>
      <p:bldP spid="68" grpId="0" animBg="1"/>
      <p:bldP spid="69" grpId="0" animBg="1"/>
      <p:bldP spid="47" grpId="0"/>
      <p:bldP spid="49" grpId="0"/>
      <p:bldP spid="50" grpId="0" animBg="1"/>
      <p:bldP spid="51" grpId="0" animBg="1"/>
      <p:bldP spid="5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extLst>
              <a:ext uri="{FF2B5EF4-FFF2-40B4-BE49-F238E27FC236}">
                <a16:creationId xmlns:a16="http://schemas.microsoft.com/office/drawing/2014/main" id="{C503B75F-EEA8-474E-BD01-2DFDCD149CF0}"/>
              </a:ext>
            </a:extLst>
          </p:cNvPr>
          <p:cNvSpPr/>
          <p:nvPr/>
        </p:nvSpPr>
        <p:spPr>
          <a:xfrm>
            <a:off x="1075610" y="182385"/>
            <a:ext cx="10014848"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extLst>
              <a:ext uri="{FF2B5EF4-FFF2-40B4-BE49-F238E27FC236}">
                <a16:creationId xmlns:a16="http://schemas.microsoft.com/office/drawing/2014/main" id="{D74C7BB7-F8B7-4B43-96F0-E457B05A48D8}"/>
              </a:ext>
            </a:extLst>
          </p:cNvPr>
          <p:cNvSpPr/>
          <p:nvPr/>
        </p:nvSpPr>
        <p:spPr>
          <a:xfrm>
            <a:off x="1075610" y="206858"/>
            <a:ext cx="100148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un homme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ou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femme ? Coche*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l’option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correcte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45" name="Speech Bubble: Rectangle with Corners Rounded 44">
            <a:extLst>
              <a:ext uri="{FF2B5EF4-FFF2-40B4-BE49-F238E27FC236}">
                <a16:creationId xmlns:a16="http://schemas.microsoft.com/office/drawing/2014/main" id="{5C052CAE-8BC6-4836-AFC5-322CD8635A71}"/>
              </a:ext>
            </a:extLst>
          </p:cNvPr>
          <p:cNvSpPr/>
          <p:nvPr/>
        </p:nvSpPr>
        <p:spPr>
          <a:xfrm>
            <a:off x="1075610" y="792804"/>
            <a:ext cx="4646764" cy="508626"/>
          </a:xfrm>
          <a:prstGeom prst="wedgeRoundRectCallout">
            <a:avLst>
              <a:gd name="adj1" fmla="val -54184"/>
              <a:gd name="adj2" fmla="val -24212"/>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46" name="CustomShape 7">
            <a:extLst>
              <a:ext uri="{FF2B5EF4-FFF2-40B4-BE49-F238E27FC236}">
                <a16:creationId xmlns:a16="http://schemas.microsoft.com/office/drawing/2014/main" id="{2BC7CAED-97E5-4386-AAA6-7A83CD12FC98}"/>
              </a:ext>
            </a:extLst>
          </p:cNvPr>
          <p:cNvSpPr/>
          <p:nvPr/>
        </p:nvSpPr>
        <p:spPr>
          <a:xfrm>
            <a:off x="1075611" y="817277"/>
            <a:ext cx="4794248" cy="38809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Le mot pour ‘the’,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quoi ?</a:t>
            </a:r>
            <a:endParaRPr kumimoji="0" lang="en-GB" sz="2400" b="1" i="0" u="none" strike="noStrike" kern="1200" cap="none" spc="-1" normalizeH="0" baseline="0" noProof="0" dirty="0">
              <a:ln>
                <a:noFill/>
              </a:ln>
              <a:solidFill>
                <a:prstClr val="black"/>
              </a:solidFill>
              <a:effectLst/>
              <a:uLnTx/>
              <a:uFillTx/>
              <a:latin typeface="Arial"/>
            </a:endParaRPr>
          </a:p>
        </p:txBody>
      </p:sp>
      <p:graphicFrame>
        <p:nvGraphicFramePr>
          <p:cNvPr id="26" name="Content Placeholder 5">
            <a:extLst>
              <a:ext uri="{FF2B5EF4-FFF2-40B4-BE49-F238E27FC236}">
                <a16:creationId xmlns:a16="http://schemas.microsoft.com/office/drawing/2014/main" id="{9256828A-942C-4ACC-B5E2-D8B7580F1FC1}"/>
              </a:ext>
            </a:extLst>
          </p:cNvPr>
          <p:cNvGraphicFramePr>
            <a:graphicFrameLocks/>
          </p:cNvGraphicFramePr>
          <p:nvPr>
            <p:extLst>
              <p:ext uri="{D42A27DB-BD31-4B8C-83A1-F6EECF244321}">
                <p14:modId xmlns:p14="http://schemas.microsoft.com/office/powerpoint/2010/main" val="3444068318"/>
              </p:ext>
            </p:extLst>
          </p:nvPr>
        </p:nvGraphicFramePr>
        <p:xfrm>
          <a:off x="1401097" y="1452390"/>
          <a:ext cx="8937523" cy="5043570"/>
        </p:xfrm>
        <a:graphic>
          <a:graphicData uri="http://schemas.openxmlformats.org/drawingml/2006/table">
            <a:tbl>
              <a:tblPr firstRow="1" bandRow="1"/>
              <a:tblGrid>
                <a:gridCol w="572569">
                  <a:extLst>
                    <a:ext uri="{9D8B030D-6E8A-4147-A177-3AD203B41FA5}">
                      <a16:colId xmlns:a16="http://schemas.microsoft.com/office/drawing/2014/main" val="65936079"/>
                    </a:ext>
                  </a:extLst>
                </a:gridCol>
                <a:gridCol w="3125716">
                  <a:extLst>
                    <a:ext uri="{9D8B030D-6E8A-4147-A177-3AD203B41FA5}">
                      <a16:colId xmlns:a16="http://schemas.microsoft.com/office/drawing/2014/main" val="3317005183"/>
                    </a:ext>
                  </a:extLst>
                </a:gridCol>
                <a:gridCol w="2551636">
                  <a:extLst>
                    <a:ext uri="{9D8B030D-6E8A-4147-A177-3AD203B41FA5}">
                      <a16:colId xmlns:a16="http://schemas.microsoft.com/office/drawing/2014/main" val="3434829958"/>
                    </a:ext>
                  </a:extLst>
                </a:gridCol>
                <a:gridCol w="2687602">
                  <a:extLst>
                    <a:ext uri="{9D8B030D-6E8A-4147-A177-3AD203B41FA5}">
                      <a16:colId xmlns:a16="http://schemas.microsoft.com/office/drawing/2014/main" val="4293147557"/>
                    </a:ext>
                  </a:extLst>
                </a:gridCol>
              </a:tblGrid>
              <a:tr h="720510">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b="1"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endParaRPr lang="en-GB" sz="2800" i="0" dirty="0">
                        <a:latin typeface="Century Gothic" panose="020B0502020202020204" pitchFamily="34" charset="0"/>
                      </a:endParaRP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800" i="0" dirty="0">
                          <a:latin typeface="Century Gothic" panose="020B0502020202020204" pitchFamily="34" charset="0"/>
                        </a:rPr>
                        <a:t>un homme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tc>
                  <a:txBody>
                    <a:bodyPr/>
                    <a:lstStyle>
                      <a:lvl1pPr marL="0" algn="l" defTabSz="914400" rtl="0" eaLnBrk="1" latinLnBrk="0" hangingPunct="1">
                        <a:defRPr sz="1800" b="1" kern="1200">
                          <a:solidFill>
                            <a:schemeClr val="lt1"/>
                          </a:solidFill>
                          <a:latin typeface="Tw Cen MT" panose="020B0602020104020603"/>
                        </a:defRPr>
                      </a:lvl1pPr>
                      <a:lvl2pPr marL="457200" algn="l" defTabSz="914400" rtl="0" eaLnBrk="1" latinLnBrk="0" hangingPunct="1">
                        <a:defRPr sz="1800" b="1" kern="1200">
                          <a:solidFill>
                            <a:schemeClr val="lt1"/>
                          </a:solidFill>
                          <a:latin typeface="Tw Cen MT" panose="020B0602020104020603"/>
                        </a:defRPr>
                      </a:lvl2pPr>
                      <a:lvl3pPr marL="914400" algn="l" defTabSz="914400" rtl="0" eaLnBrk="1" latinLnBrk="0" hangingPunct="1">
                        <a:defRPr sz="1800" b="1" kern="1200">
                          <a:solidFill>
                            <a:schemeClr val="lt1"/>
                          </a:solidFill>
                          <a:latin typeface="Tw Cen MT" panose="020B0602020104020603"/>
                        </a:defRPr>
                      </a:lvl3pPr>
                      <a:lvl4pPr marL="1371600" algn="l" defTabSz="914400" rtl="0" eaLnBrk="1" latinLnBrk="0" hangingPunct="1">
                        <a:defRPr sz="1800" b="1" kern="1200">
                          <a:solidFill>
                            <a:schemeClr val="lt1"/>
                          </a:solidFill>
                          <a:latin typeface="Tw Cen MT" panose="020B0602020104020603"/>
                        </a:defRPr>
                      </a:lvl4pPr>
                      <a:lvl5pPr marL="1828800" algn="l" defTabSz="914400" rtl="0" eaLnBrk="1" latinLnBrk="0" hangingPunct="1">
                        <a:defRPr sz="1800" b="1" kern="1200">
                          <a:solidFill>
                            <a:schemeClr val="lt1"/>
                          </a:solidFill>
                          <a:latin typeface="Tw Cen MT" panose="020B0602020104020603"/>
                        </a:defRPr>
                      </a:lvl5pPr>
                      <a:lvl6pPr marL="2286000" algn="l" defTabSz="914400" rtl="0" eaLnBrk="1" latinLnBrk="0" hangingPunct="1">
                        <a:defRPr sz="1800" b="1" kern="1200">
                          <a:solidFill>
                            <a:schemeClr val="lt1"/>
                          </a:solidFill>
                          <a:latin typeface="Tw Cen MT" panose="020B0602020104020603"/>
                        </a:defRPr>
                      </a:lvl6pPr>
                      <a:lvl7pPr marL="2743200" algn="l" defTabSz="914400" rtl="0" eaLnBrk="1" latinLnBrk="0" hangingPunct="1">
                        <a:defRPr sz="1800" b="1" kern="1200">
                          <a:solidFill>
                            <a:schemeClr val="lt1"/>
                          </a:solidFill>
                          <a:latin typeface="Tw Cen MT" panose="020B0602020104020603"/>
                        </a:defRPr>
                      </a:lvl7pPr>
                      <a:lvl8pPr marL="3200400" algn="l" defTabSz="914400" rtl="0" eaLnBrk="1" latinLnBrk="0" hangingPunct="1">
                        <a:defRPr sz="1800" b="1" kern="1200">
                          <a:solidFill>
                            <a:schemeClr val="lt1"/>
                          </a:solidFill>
                          <a:latin typeface="Tw Cen MT" panose="020B0602020104020603"/>
                        </a:defRPr>
                      </a:lvl8pPr>
                      <a:lvl9pPr marL="3657600" algn="l" defTabSz="914400" rtl="0" eaLnBrk="1" latinLnBrk="0" hangingPunct="1">
                        <a:defRPr sz="1800" b="1" kern="1200">
                          <a:solidFill>
                            <a:schemeClr val="lt1"/>
                          </a:solidFill>
                          <a:latin typeface="Tw Cen MT" panose="020B0602020104020603"/>
                        </a:defRPr>
                      </a:lvl9pPr>
                    </a:lstStyle>
                    <a:p>
                      <a:pPr algn="ctr"/>
                      <a:r>
                        <a:rPr lang="en-GB" sz="2800" i="0" dirty="0" err="1">
                          <a:latin typeface="Century Gothic" panose="020B0502020202020204" pitchFamily="34" charset="0"/>
                        </a:rPr>
                        <a:t>une</a:t>
                      </a:r>
                      <a:r>
                        <a:rPr lang="en-GB" sz="2800" i="0" dirty="0">
                          <a:latin typeface="Century Gothic" panose="020B0502020202020204" pitchFamily="34" charset="0"/>
                        </a:rPr>
                        <a:t> femme</a:t>
                      </a:r>
                    </a:p>
                  </a:txBody>
                  <a:tcPr anchor="ctr">
                    <a:lnL w="12700" cmpd="sng">
                      <a:solidFill>
                        <a:sysClr val="window" lastClr="FFFFFF"/>
                      </a:solidFill>
                    </a:lnL>
                    <a:lnR w="12700" cmpd="sng">
                      <a:solidFill>
                        <a:sysClr val="window" lastClr="FFFFFF"/>
                      </a:solidFill>
                    </a:lnR>
                    <a:lnT w="12700" cmpd="sng">
                      <a:solidFill>
                        <a:sysClr val="window" lastClr="FFFFFF"/>
                      </a:solidFill>
                    </a:lnT>
                    <a:lnB w="38100" cmpd="sng">
                      <a:solidFill>
                        <a:sysClr val="window" lastClr="FFFFFF"/>
                      </a:solidFill>
                    </a:lnB>
                    <a:lnTlToBr w="12700" cmpd="sng">
                      <a:noFill/>
                      <a:prstDash val="solid"/>
                    </a:lnTlToBr>
                    <a:lnBlToTr w="12700" cmpd="sng">
                      <a:noFill/>
                      <a:prstDash val="solid"/>
                    </a:lnBlToTr>
                    <a:solidFill>
                      <a:srgbClr val="786EB1"/>
                    </a:solidFill>
                  </a:tcPr>
                </a:tc>
                <a:extLst>
                  <a:ext uri="{0D108BD9-81ED-4DB2-BD59-A6C34878D82A}">
                    <a16:rowId xmlns:a16="http://schemas.microsoft.com/office/drawing/2014/main" val="3585969815"/>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1</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le professeur</a:t>
                      </a:r>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381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720189548"/>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2</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i="0" noProof="0" dirty="0">
                          <a:solidFill>
                            <a:srgbClr val="002060"/>
                          </a:solidFill>
                          <a:latin typeface="Century Gothic" panose="020B0502020202020204" pitchFamily="34" charset="0"/>
                        </a:rPr>
                        <a:t>la cousine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568798639"/>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3</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800" b="1" i="0" noProof="0" dirty="0">
                          <a:solidFill>
                            <a:srgbClr val="002060"/>
                          </a:solidFill>
                          <a:latin typeface="Century Gothic" panose="020B0502020202020204" pitchFamily="34" charset="0"/>
                        </a:rPr>
                        <a:t>l’ amie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2049515245"/>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0" dirty="0">
                          <a:solidFill>
                            <a:srgbClr val="002060"/>
                          </a:solidFill>
                          <a:latin typeface="Century Gothic" panose="020B0502020202020204" pitchFamily="34" charset="0"/>
                        </a:rPr>
                        <a:t>4</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le cousin</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1318049299"/>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en-GB" sz="2800" b="1" i="0" dirty="0">
                          <a:solidFill>
                            <a:srgbClr val="002060"/>
                          </a:solidFill>
                          <a:latin typeface="Century Gothic" panose="020B0502020202020204" pitchFamily="34" charset="0"/>
                        </a:rPr>
                        <a:t>5</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la professeure</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2333934784"/>
                  </a:ext>
                </a:extLst>
              </a:tr>
              <a:tr h="720510">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800" b="1" i="0" dirty="0">
                          <a:solidFill>
                            <a:srgbClr val="002060"/>
                          </a:solidFill>
                          <a:latin typeface="Century Gothic" panose="020B0502020202020204" pitchFamily="34" charset="0"/>
                        </a:rPr>
                        <a:t>6</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r>
                        <a:rPr lang="fr-FR" sz="2800" b="1" i="0" noProof="0" dirty="0">
                          <a:solidFill>
                            <a:srgbClr val="002060"/>
                          </a:solidFill>
                          <a:latin typeface="Century Gothic" panose="020B0502020202020204" pitchFamily="34" charset="0"/>
                        </a:rPr>
                        <a:t>l’ ami</a:t>
                      </a:r>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tc>
                  <a:txBody>
                    <a:bodyPr/>
                    <a:lstStyle>
                      <a:lvl1pPr marL="0" algn="l" defTabSz="914400" rtl="0" eaLnBrk="1" latinLnBrk="0" hangingPunct="1">
                        <a:defRPr sz="1800" kern="1200">
                          <a:solidFill>
                            <a:schemeClr val="dk1"/>
                          </a:solidFill>
                          <a:latin typeface="Tw Cen MT" panose="020B0602020104020603"/>
                        </a:defRPr>
                      </a:lvl1pPr>
                      <a:lvl2pPr marL="457200" algn="l" defTabSz="914400" rtl="0" eaLnBrk="1" latinLnBrk="0" hangingPunct="1">
                        <a:defRPr sz="1800" kern="1200">
                          <a:solidFill>
                            <a:schemeClr val="dk1"/>
                          </a:solidFill>
                          <a:latin typeface="Tw Cen MT" panose="020B0602020104020603"/>
                        </a:defRPr>
                      </a:lvl2pPr>
                      <a:lvl3pPr marL="914400" algn="l" defTabSz="914400" rtl="0" eaLnBrk="1" latinLnBrk="0" hangingPunct="1">
                        <a:defRPr sz="1800" kern="1200">
                          <a:solidFill>
                            <a:schemeClr val="dk1"/>
                          </a:solidFill>
                          <a:latin typeface="Tw Cen MT" panose="020B0602020104020603"/>
                        </a:defRPr>
                      </a:lvl3pPr>
                      <a:lvl4pPr marL="1371600" algn="l" defTabSz="914400" rtl="0" eaLnBrk="1" latinLnBrk="0" hangingPunct="1">
                        <a:defRPr sz="1800" kern="1200">
                          <a:solidFill>
                            <a:schemeClr val="dk1"/>
                          </a:solidFill>
                          <a:latin typeface="Tw Cen MT" panose="020B0602020104020603"/>
                        </a:defRPr>
                      </a:lvl4pPr>
                      <a:lvl5pPr marL="1828800" algn="l" defTabSz="914400" rtl="0" eaLnBrk="1" latinLnBrk="0" hangingPunct="1">
                        <a:defRPr sz="1800" kern="1200">
                          <a:solidFill>
                            <a:schemeClr val="dk1"/>
                          </a:solidFill>
                          <a:latin typeface="Tw Cen MT" panose="020B0602020104020603"/>
                        </a:defRPr>
                      </a:lvl5pPr>
                      <a:lvl6pPr marL="2286000" algn="l" defTabSz="914400" rtl="0" eaLnBrk="1" latinLnBrk="0" hangingPunct="1">
                        <a:defRPr sz="1800" kern="1200">
                          <a:solidFill>
                            <a:schemeClr val="dk1"/>
                          </a:solidFill>
                          <a:latin typeface="Tw Cen MT" panose="020B0602020104020603"/>
                        </a:defRPr>
                      </a:lvl6pPr>
                      <a:lvl7pPr marL="2743200" algn="l" defTabSz="914400" rtl="0" eaLnBrk="1" latinLnBrk="0" hangingPunct="1">
                        <a:defRPr sz="1800" kern="1200">
                          <a:solidFill>
                            <a:schemeClr val="dk1"/>
                          </a:solidFill>
                          <a:latin typeface="Tw Cen MT" panose="020B0602020104020603"/>
                        </a:defRPr>
                      </a:lvl7pPr>
                      <a:lvl8pPr marL="3200400" algn="l" defTabSz="914400" rtl="0" eaLnBrk="1" latinLnBrk="0" hangingPunct="1">
                        <a:defRPr sz="1800" kern="1200">
                          <a:solidFill>
                            <a:schemeClr val="dk1"/>
                          </a:solidFill>
                          <a:latin typeface="Tw Cen MT" panose="020B0602020104020603"/>
                        </a:defRPr>
                      </a:lvl8pPr>
                      <a:lvl9pPr marL="3657600" algn="l" defTabSz="914400" rtl="0" eaLnBrk="1" latinLnBrk="0" hangingPunct="1">
                        <a:defRPr sz="1800" kern="1200">
                          <a:solidFill>
                            <a:schemeClr val="dk1"/>
                          </a:solidFill>
                          <a:latin typeface="Tw Cen MT" panose="020B0602020104020603"/>
                        </a:defRPr>
                      </a:lvl9pPr>
                    </a:lstStyle>
                    <a:p>
                      <a:pPr algn="ctr"/>
                      <a:endParaRPr lang="en-GB" i="0" dirty="0"/>
                    </a:p>
                  </a:txBody>
                  <a:tcPr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4D1E7"/>
                    </a:solidFill>
                  </a:tcPr>
                </a:tc>
                <a:extLst>
                  <a:ext uri="{0D108BD9-81ED-4DB2-BD59-A6C34878D82A}">
                    <a16:rowId xmlns:a16="http://schemas.microsoft.com/office/drawing/2014/main" val="3033093083"/>
                  </a:ext>
                </a:extLst>
              </a:tr>
            </a:tbl>
          </a:graphicData>
        </a:graphic>
      </p:graphicFrame>
      <p:pic>
        <p:nvPicPr>
          <p:cNvPr id="27" name="Picture 26">
            <a:extLst>
              <a:ext uri="{FF2B5EF4-FFF2-40B4-BE49-F238E27FC236}">
                <a16:creationId xmlns:a16="http://schemas.microsoft.com/office/drawing/2014/main" id="{F9926DC1-10CD-41B2-A89E-36395EFD122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52494" y="2275696"/>
            <a:ext cx="498794" cy="519576"/>
          </a:xfrm>
          <a:prstGeom prst="rect">
            <a:avLst/>
          </a:prstGeom>
        </p:spPr>
      </p:pic>
      <p:pic>
        <p:nvPicPr>
          <p:cNvPr id="28" name="Picture 27">
            <a:extLst>
              <a:ext uri="{FF2B5EF4-FFF2-40B4-BE49-F238E27FC236}">
                <a16:creationId xmlns:a16="http://schemas.microsoft.com/office/drawing/2014/main" id="{4C62070E-E428-4450-9C26-7BC6C1CCB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1964" y="3700257"/>
            <a:ext cx="498794" cy="519576"/>
          </a:xfrm>
          <a:prstGeom prst="rect">
            <a:avLst/>
          </a:prstGeom>
        </p:spPr>
      </p:pic>
      <p:pic>
        <p:nvPicPr>
          <p:cNvPr id="29" name="Picture 28">
            <a:extLst>
              <a:ext uri="{FF2B5EF4-FFF2-40B4-BE49-F238E27FC236}">
                <a16:creationId xmlns:a16="http://schemas.microsoft.com/office/drawing/2014/main" id="{9D9880F8-4A41-4695-BD46-AC5D4E8C0A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871964" y="2963396"/>
            <a:ext cx="498794" cy="519576"/>
          </a:xfrm>
          <a:prstGeom prst="rect">
            <a:avLst/>
          </a:prstGeom>
        </p:spPr>
      </p:pic>
      <p:pic>
        <p:nvPicPr>
          <p:cNvPr id="30" name="Picture 29">
            <a:extLst>
              <a:ext uri="{FF2B5EF4-FFF2-40B4-BE49-F238E27FC236}">
                <a16:creationId xmlns:a16="http://schemas.microsoft.com/office/drawing/2014/main" id="{52EC9E4B-9880-429F-9EC1-7205168646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210" y="4397392"/>
            <a:ext cx="498794" cy="519576"/>
          </a:xfrm>
          <a:prstGeom prst="rect">
            <a:avLst/>
          </a:prstGeom>
        </p:spPr>
      </p:pic>
      <p:pic>
        <p:nvPicPr>
          <p:cNvPr id="31" name="Picture 30">
            <a:extLst>
              <a:ext uri="{FF2B5EF4-FFF2-40B4-BE49-F238E27FC236}">
                <a16:creationId xmlns:a16="http://schemas.microsoft.com/office/drawing/2014/main" id="{5CE5C489-5D47-4E5E-9182-848563B3BE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8234" y="5125331"/>
            <a:ext cx="498794" cy="519576"/>
          </a:xfrm>
          <a:prstGeom prst="rect">
            <a:avLst/>
          </a:prstGeom>
        </p:spPr>
      </p:pic>
      <p:pic>
        <p:nvPicPr>
          <p:cNvPr id="32" name="Picture 31">
            <a:extLst>
              <a:ext uri="{FF2B5EF4-FFF2-40B4-BE49-F238E27FC236}">
                <a16:creationId xmlns:a16="http://schemas.microsoft.com/office/drawing/2014/main" id="{66CA94DD-C16E-464E-9098-DFF360109B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93210" y="5782766"/>
            <a:ext cx="498794" cy="519576"/>
          </a:xfrm>
          <a:prstGeom prst="rect">
            <a:avLst/>
          </a:prstGeom>
        </p:spPr>
      </p:pic>
      <p:sp>
        <p:nvSpPr>
          <p:cNvPr id="47" name="Rectangle 46">
            <a:extLst>
              <a:ext uri="{FF2B5EF4-FFF2-40B4-BE49-F238E27FC236}">
                <a16:creationId xmlns:a16="http://schemas.microsoft.com/office/drawing/2014/main" id="{C816CB7D-CF67-45CB-8828-B800ACF32F0E}"/>
              </a:ext>
            </a:extLst>
          </p:cNvPr>
          <p:cNvSpPr/>
          <p:nvPr/>
        </p:nvSpPr>
        <p:spPr>
          <a:xfrm>
            <a:off x="2108892" y="2348515"/>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2" name="Rectangle 51">
            <a:extLst>
              <a:ext uri="{FF2B5EF4-FFF2-40B4-BE49-F238E27FC236}">
                <a16:creationId xmlns:a16="http://schemas.microsoft.com/office/drawing/2014/main" id="{41D80FEE-7989-4E22-AA80-98FAD60BED87}"/>
              </a:ext>
            </a:extLst>
          </p:cNvPr>
          <p:cNvSpPr/>
          <p:nvPr/>
        </p:nvSpPr>
        <p:spPr>
          <a:xfrm>
            <a:off x="2453902" y="3824811"/>
            <a:ext cx="757780" cy="342904"/>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3" name="Rectangle 52">
            <a:extLst>
              <a:ext uri="{FF2B5EF4-FFF2-40B4-BE49-F238E27FC236}">
                <a16:creationId xmlns:a16="http://schemas.microsoft.com/office/drawing/2014/main" id="{66362AF2-8179-4265-B2E2-BE2F271E2C11}"/>
              </a:ext>
            </a:extLst>
          </p:cNvPr>
          <p:cNvSpPr/>
          <p:nvPr/>
        </p:nvSpPr>
        <p:spPr>
          <a:xfrm>
            <a:off x="1978860" y="5270968"/>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4" name="Rectangle 53">
            <a:extLst>
              <a:ext uri="{FF2B5EF4-FFF2-40B4-BE49-F238E27FC236}">
                <a16:creationId xmlns:a16="http://schemas.microsoft.com/office/drawing/2014/main" id="{090010CD-45CD-4D26-B141-3A32DF270832}"/>
              </a:ext>
            </a:extLst>
          </p:cNvPr>
          <p:cNvSpPr/>
          <p:nvPr/>
        </p:nvSpPr>
        <p:spPr>
          <a:xfrm>
            <a:off x="2268090" y="3033190"/>
            <a:ext cx="723900" cy="485724"/>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5" name="Rectangle 54">
            <a:extLst>
              <a:ext uri="{FF2B5EF4-FFF2-40B4-BE49-F238E27FC236}">
                <a16:creationId xmlns:a16="http://schemas.microsoft.com/office/drawing/2014/main" id="{955A7F07-39BD-433C-AB07-8AC46FF45EC6}"/>
              </a:ext>
            </a:extLst>
          </p:cNvPr>
          <p:cNvSpPr/>
          <p:nvPr/>
        </p:nvSpPr>
        <p:spPr>
          <a:xfrm>
            <a:off x="2340810" y="4506176"/>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sp>
        <p:nvSpPr>
          <p:cNvPr id="56" name="Rectangle 55">
            <a:extLst>
              <a:ext uri="{FF2B5EF4-FFF2-40B4-BE49-F238E27FC236}">
                <a16:creationId xmlns:a16="http://schemas.microsoft.com/office/drawing/2014/main" id="{8FAD053A-CF36-464F-A924-23DBC9B90B01}"/>
              </a:ext>
            </a:extLst>
          </p:cNvPr>
          <p:cNvSpPr/>
          <p:nvPr/>
        </p:nvSpPr>
        <p:spPr>
          <a:xfrm>
            <a:off x="2555276" y="5928403"/>
            <a:ext cx="723900" cy="373939"/>
          </a:xfrm>
          <a:prstGeom prst="rect">
            <a:avLst/>
          </a:prstGeom>
          <a:solidFill>
            <a:srgbClr val="D4D1E7"/>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GB" sz="2400" b="0" i="0" u="none" strike="noStrike" kern="0" cap="none" spc="0" normalizeH="0" baseline="0" noProof="0" dirty="0">
                <a:ln>
                  <a:noFill/>
                </a:ln>
                <a:solidFill>
                  <a:srgbClr val="115076"/>
                </a:solidFill>
                <a:effectLst/>
                <a:uLnTx/>
                <a:uFillTx/>
                <a:latin typeface="Century Gothic" panose="020B0502020202020204" pitchFamily="34" charset="0"/>
                <a:ea typeface="+mn-ea"/>
                <a:cs typeface="+mn-cs"/>
              </a:rPr>
              <a:t>___</a:t>
            </a:r>
          </a:p>
        </p:txBody>
      </p:sp>
      <p:pic>
        <p:nvPicPr>
          <p:cNvPr id="57" name="Picture 56" descr="A picture containing toy&#10;&#10;Description automatically generated">
            <a:extLst>
              <a:ext uri="{FF2B5EF4-FFF2-40B4-BE49-F238E27FC236}">
                <a16:creationId xmlns:a16="http://schemas.microsoft.com/office/drawing/2014/main" id="{0CCFCA2E-1F18-4D96-ADDC-3CD9F0496ECE}"/>
              </a:ext>
            </a:extLst>
          </p:cNvPr>
          <p:cNvPicPr>
            <a:picLocks noChangeAspect="1"/>
          </p:cNvPicPr>
          <p:nvPr/>
        </p:nvPicPr>
        <p:blipFill rotWithShape="1">
          <a:blip r:embed="rId7">
            <a:extLst>
              <a:ext uri="{28A0092B-C50C-407E-A947-70E740481C1C}">
                <a14:useLocalDpi xmlns:a14="http://schemas.microsoft.com/office/drawing/2010/main" val="0"/>
              </a:ext>
            </a:extLst>
          </a:blip>
          <a:srcRect l="23701" t="8343" r="15659" b="5162"/>
          <a:stretch/>
        </p:blipFill>
        <p:spPr>
          <a:xfrm>
            <a:off x="10790903" y="5350732"/>
            <a:ext cx="1137028" cy="1081223"/>
          </a:xfrm>
          <a:prstGeom prst="rect">
            <a:avLst/>
          </a:prstGeom>
        </p:spPr>
      </p:pic>
      <p:pic>
        <p:nvPicPr>
          <p:cNvPr id="58" name="Picture 57" descr="A picture containing green, person, toy&#10;&#10;Description automatically generated">
            <a:extLst>
              <a:ext uri="{FF2B5EF4-FFF2-40B4-BE49-F238E27FC236}">
                <a16:creationId xmlns:a16="http://schemas.microsoft.com/office/drawing/2014/main" id="{5FB54C69-953B-4192-84C0-EFAFB49D8D53}"/>
              </a:ext>
            </a:extLst>
          </p:cNvPr>
          <p:cNvPicPr>
            <a:picLocks noChangeAspect="1"/>
          </p:cNvPicPr>
          <p:nvPr/>
        </p:nvPicPr>
        <p:blipFill rotWithShape="1">
          <a:blip r:embed="rId8">
            <a:extLst>
              <a:ext uri="{28A0092B-C50C-407E-A947-70E740481C1C}">
                <a14:useLocalDpi xmlns:a14="http://schemas.microsoft.com/office/drawing/2010/main" val="0"/>
              </a:ext>
            </a:extLst>
          </a:blip>
          <a:srcRect l="34936" t="10965" r="36046" b="10959"/>
          <a:stretch/>
        </p:blipFill>
        <p:spPr>
          <a:xfrm>
            <a:off x="10840038" y="3402461"/>
            <a:ext cx="954381" cy="1711923"/>
          </a:xfrm>
          <a:prstGeom prst="rect">
            <a:avLst/>
          </a:prstGeom>
        </p:spPr>
      </p:pic>
      <p:pic>
        <p:nvPicPr>
          <p:cNvPr id="59" name="Picture 58" descr="A picture containing toy, blue, doll, automaton&#10;&#10;Description automatically generated">
            <a:extLst>
              <a:ext uri="{FF2B5EF4-FFF2-40B4-BE49-F238E27FC236}">
                <a16:creationId xmlns:a16="http://schemas.microsoft.com/office/drawing/2014/main" id="{1124814C-4C66-4512-A530-6A34FF0192EF}"/>
              </a:ext>
            </a:extLst>
          </p:cNvPr>
          <p:cNvPicPr>
            <a:picLocks noChangeAspect="1"/>
          </p:cNvPicPr>
          <p:nvPr/>
        </p:nvPicPr>
        <p:blipFill rotWithShape="1">
          <a:blip r:embed="rId9">
            <a:extLst>
              <a:ext uri="{28A0092B-C50C-407E-A947-70E740481C1C}">
                <a14:useLocalDpi xmlns:a14="http://schemas.microsoft.com/office/drawing/2010/main" val="0"/>
              </a:ext>
            </a:extLst>
          </a:blip>
          <a:srcRect l="25752" r="34813" b="12945"/>
          <a:stretch/>
        </p:blipFill>
        <p:spPr>
          <a:xfrm>
            <a:off x="10840038" y="1772396"/>
            <a:ext cx="930709" cy="1369742"/>
          </a:xfrm>
          <a:prstGeom prst="rect">
            <a:avLst/>
          </a:prstGeom>
        </p:spPr>
      </p:pic>
    </p:spTree>
    <p:extLst>
      <p:ext uri="{BB962C8B-B14F-4D97-AF65-F5344CB8AC3E}">
        <p14:creationId xmlns:p14="http://schemas.microsoft.com/office/powerpoint/2010/main" val="3424790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4"/>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5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53"/>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52" grpId="0" animBg="1"/>
      <p:bldP spid="53" grpId="0" animBg="1"/>
      <p:bldP spid="54" grpId="0" animBg="1"/>
      <p:bldP spid="55" grpId="0" animBg="1"/>
      <p:bldP spid="5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ea typeface="Century Gothic"/>
              </a:rPr>
              <a:t>Avoir</a:t>
            </a:r>
            <a:r>
              <a:rPr lang="en-GB" sz="3600" b="1" spc="-1" dirty="0">
                <a:solidFill>
                  <a:srgbClr val="1E4E79"/>
                </a:solidFill>
                <a:latin typeface="Century Gothic" panose="020B0502020202020204" pitchFamily="34" charset="0"/>
                <a:ea typeface="Century Gothic"/>
              </a:rPr>
              <a:t> et </a:t>
            </a:r>
            <a:r>
              <a:rPr lang="en-GB" sz="3600" b="1" spc="-1" dirty="0" err="1">
                <a:solidFill>
                  <a:srgbClr val="1E4E79"/>
                </a:solidFill>
                <a:latin typeface="Century Gothic" panose="020B0502020202020204" pitchFamily="34" charset="0"/>
                <a:ea typeface="Century Gothic"/>
              </a:rPr>
              <a:t>être</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4" y="656711"/>
            <a:ext cx="107496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spc="-1" dirty="0">
                <a:solidFill>
                  <a:srgbClr val="002060"/>
                </a:solidFill>
                <a:latin typeface="Century Gothic" panose="020B0502020202020204" pitchFamily="34" charset="0"/>
              </a:rPr>
              <a:t>Remember</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to talk about </a:t>
            </a:r>
            <a:r>
              <a:rPr kumimoji="0" lang="en-GB" sz="2400" b="1" i="1" u="none" strike="noStrike" kern="1200" cap="none" spc="-1" normalizeH="0" baseline="0" noProof="0" dirty="0">
                <a:ln>
                  <a:noFill/>
                </a:ln>
                <a:solidFill>
                  <a:srgbClr val="002060"/>
                </a:solidFill>
                <a:effectLst/>
                <a:uLnTx/>
                <a:uFillTx/>
                <a:latin typeface="Century Gothic" panose="020B0502020202020204" pitchFamily="34" charset="0"/>
              </a:rPr>
              <a:t>having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something we use the verb _________:</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5636743" y="1258118"/>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5533771" y="1177179"/>
            <a:ext cx="18063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j’ai</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94" name="TextBox 93">
            <a:extLst>
              <a:ext uri="{FF2B5EF4-FFF2-40B4-BE49-F238E27FC236}">
                <a16:creationId xmlns:a16="http://schemas.microsoft.com/office/drawing/2014/main" id="{1BE15A16-69F6-41F8-A7F8-25419188FB80}"/>
              </a:ext>
            </a:extLst>
          </p:cNvPr>
          <p:cNvSpPr txBox="1"/>
          <p:nvPr/>
        </p:nvSpPr>
        <p:spPr>
          <a:xfrm>
            <a:off x="3210594" y="121255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have</a:t>
            </a:r>
          </a:p>
        </p:txBody>
      </p:sp>
      <p:sp>
        <p:nvSpPr>
          <p:cNvPr id="37" name="Rectangle 36">
            <a:extLst>
              <a:ext uri="{FF2B5EF4-FFF2-40B4-BE49-F238E27FC236}">
                <a16:creationId xmlns:a16="http://schemas.microsoft.com/office/drawing/2014/main" id="{315E15CC-3119-45AE-B9EC-DE7901900AD6}"/>
              </a:ext>
            </a:extLst>
          </p:cNvPr>
          <p:cNvSpPr/>
          <p:nvPr/>
        </p:nvSpPr>
        <p:spPr>
          <a:xfrm>
            <a:off x="149365" y="3606045"/>
            <a:ext cx="11839471"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talk about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being</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something we use the verb _________:</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3" name="TextBox 2">
            <a:extLst>
              <a:ext uri="{FF2B5EF4-FFF2-40B4-BE49-F238E27FC236}">
                <a16:creationId xmlns:a16="http://schemas.microsoft.com/office/drawing/2014/main" id="{9CD6F025-6670-4410-990A-35400F3110C8}"/>
              </a:ext>
            </a:extLst>
          </p:cNvPr>
          <p:cNvSpPr txBox="1"/>
          <p:nvPr/>
        </p:nvSpPr>
        <p:spPr>
          <a:xfrm>
            <a:off x="8977917" y="557780"/>
            <a:ext cx="151782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avoir</a:t>
            </a:r>
            <a:endParaRPr lang="en-GB" sz="2800" b="1" dirty="0">
              <a:solidFill>
                <a:srgbClr val="92D050"/>
              </a:solidFill>
              <a:latin typeface="Century Gothic" panose="020B0502020202020204" pitchFamily="34" charset="0"/>
            </a:endParaRPr>
          </a:p>
        </p:txBody>
      </p:sp>
      <p:pic>
        <p:nvPicPr>
          <p:cNvPr id="46" name="Google Shape;183;p8">
            <a:extLst>
              <a:ext uri="{FF2B5EF4-FFF2-40B4-BE49-F238E27FC236}">
                <a16:creationId xmlns:a16="http://schemas.microsoft.com/office/drawing/2014/main" id="{45F1CFE9-DB96-4DB7-B01B-D4C0D9626CD3}"/>
              </a:ext>
            </a:extLst>
          </p:cNvPr>
          <p:cNvPicPr preferRelativeResize="0"/>
          <p:nvPr/>
        </p:nvPicPr>
        <p:blipFill rotWithShape="1">
          <a:blip r:embed="rId4">
            <a:alphaModFix/>
          </a:blip>
          <a:srcRect/>
          <a:stretch/>
        </p:blipFill>
        <p:spPr>
          <a:xfrm>
            <a:off x="5636743" y="1821063"/>
            <a:ext cx="369037" cy="416098"/>
          </a:xfrm>
          <a:prstGeom prst="rect">
            <a:avLst/>
          </a:prstGeom>
          <a:noFill/>
          <a:ln>
            <a:noFill/>
          </a:ln>
        </p:spPr>
      </p:pic>
      <p:sp>
        <p:nvSpPr>
          <p:cNvPr id="53" name="TextBox 52">
            <a:extLst>
              <a:ext uri="{FF2B5EF4-FFF2-40B4-BE49-F238E27FC236}">
                <a16:creationId xmlns:a16="http://schemas.microsoft.com/office/drawing/2014/main" id="{ED9DC088-B261-4B63-BB70-77205A859085}"/>
              </a:ext>
            </a:extLst>
          </p:cNvPr>
          <p:cNvSpPr txBox="1"/>
          <p:nvPr/>
        </p:nvSpPr>
        <p:spPr>
          <a:xfrm>
            <a:off x="6096000" y="1755155"/>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as</a:t>
            </a:r>
          </a:p>
        </p:txBody>
      </p:sp>
      <p:sp>
        <p:nvSpPr>
          <p:cNvPr id="54" name="TextBox 53">
            <a:extLst>
              <a:ext uri="{FF2B5EF4-FFF2-40B4-BE49-F238E27FC236}">
                <a16:creationId xmlns:a16="http://schemas.microsoft.com/office/drawing/2014/main" id="{5DD702D2-6F2B-4C2D-A075-5F6E4831E29C}"/>
              </a:ext>
            </a:extLst>
          </p:cNvPr>
          <p:cNvSpPr txBox="1"/>
          <p:nvPr/>
        </p:nvSpPr>
        <p:spPr>
          <a:xfrm>
            <a:off x="3210594" y="1775496"/>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have</a:t>
            </a:r>
          </a:p>
        </p:txBody>
      </p:sp>
      <p:pic>
        <p:nvPicPr>
          <p:cNvPr id="56" name="Google Shape;183;p8">
            <a:extLst>
              <a:ext uri="{FF2B5EF4-FFF2-40B4-BE49-F238E27FC236}">
                <a16:creationId xmlns:a16="http://schemas.microsoft.com/office/drawing/2014/main" id="{6C60CAE1-F292-4700-B5B1-6523DFE012A3}"/>
              </a:ext>
            </a:extLst>
          </p:cNvPr>
          <p:cNvPicPr preferRelativeResize="0"/>
          <p:nvPr/>
        </p:nvPicPr>
        <p:blipFill rotWithShape="1">
          <a:blip r:embed="rId4">
            <a:alphaModFix/>
          </a:blip>
          <a:srcRect/>
          <a:stretch/>
        </p:blipFill>
        <p:spPr>
          <a:xfrm>
            <a:off x="5636743" y="2443298"/>
            <a:ext cx="369037" cy="416098"/>
          </a:xfrm>
          <a:prstGeom prst="rect">
            <a:avLst/>
          </a:prstGeom>
          <a:noFill/>
          <a:ln>
            <a:noFill/>
          </a:ln>
        </p:spPr>
      </p:pic>
      <p:sp>
        <p:nvSpPr>
          <p:cNvPr id="60" name="TextBox 59">
            <a:extLst>
              <a:ext uri="{FF2B5EF4-FFF2-40B4-BE49-F238E27FC236}">
                <a16:creationId xmlns:a16="http://schemas.microsoft.com/office/drawing/2014/main" id="{082D2AF4-93A9-41CF-AB5D-FFA02E9681E3}"/>
              </a:ext>
            </a:extLst>
          </p:cNvPr>
          <p:cNvSpPr txBox="1"/>
          <p:nvPr/>
        </p:nvSpPr>
        <p:spPr>
          <a:xfrm>
            <a:off x="6096000" y="2362359"/>
            <a:ext cx="12441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a</a:t>
            </a:r>
          </a:p>
        </p:txBody>
      </p:sp>
      <p:sp>
        <p:nvSpPr>
          <p:cNvPr id="61" name="TextBox 60">
            <a:extLst>
              <a:ext uri="{FF2B5EF4-FFF2-40B4-BE49-F238E27FC236}">
                <a16:creationId xmlns:a16="http://schemas.microsoft.com/office/drawing/2014/main" id="{CDFD2B3E-545A-4CFC-AA5D-F65AC15428EB}"/>
              </a:ext>
            </a:extLst>
          </p:cNvPr>
          <p:cNvSpPr txBox="1"/>
          <p:nvPr/>
        </p:nvSpPr>
        <p:spPr>
          <a:xfrm>
            <a:off x="3210594" y="2397731"/>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has</a:t>
            </a:r>
          </a:p>
        </p:txBody>
      </p:sp>
      <p:pic>
        <p:nvPicPr>
          <p:cNvPr id="62" name="Google Shape;183;p8">
            <a:extLst>
              <a:ext uri="{FF2B5EF4-FFF2-40B4-BE49-F238E27FC236}">
                <a16:creationId xmlns:a16="http://schemas.microsoft.com/office/drawing/2014/main" id="{CDE144D2-AB5B-4BBC-B6D7-7F3DF4DD4EC8}"/>
              </a:ext>
            </a:extLst>
          </p:cNvPr>
          <p:cNvPicPr preferRelativeResize="0"/>
          <p:nvPr/>
        </p:nvPicPr>
        <p:blipFill rotWithShape="1">
          <a:blip r:embed="rId4">
            <a:alphaModFix/>
          </a:blip>
          <a:srcRect/>
          <a:stretch/>
        </p:blipFill>
        <p:spPr>
          <a:xfrm>
            <a:off x="5636743" y="3047455"/>
            <a:ext cx="369037" cy="416098"/>
          </a:xfrm>
          <a:prstGeom prst="rect">
            <a:avLst/>
          </a:prstGeom>
          <a:noFill/>
          <a:ln>
            <a:noFill/>
          </a:ln>
        </p:spPr>
      </p:pic>
      <p:sp>
        <p:nvSpPr>
          <p:cNvPr id="64" name="TextBox 63">
            <a:extLst>
              <a:ext uri="{FF2B5EF4-FFF2-40B4-BE49-F238E27FC236}">
                <a16:creationId xmlns:a16="http://schemas.microsoft.com/office/drawing/2014/main" id="{F581ADA6-321C-47DA-ACE4-DD04143D75A9}"/>
              </a:ext>
            </a:extLst>
          </p:cNvPr>
          <p:cNvSpPr txBox="1"/>
          <p:nvPr/>
        </p:nvSpPr>
        <p:spPr>
          <a:xfrm>
            <a:off x="6096000" y="2980084"/>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a:t>
            </a:r>
          </a:p>
        </p:txBody>
      </p:sp>
      <p:sp>
        <p:nvSpPr>
          <p:cNvPr id="65" name="TextBox 64">
            <a:extLst>
              <a:ext uri="{FF2B5EF4-FFF2-40B4-BE49-F238E27FC236}">
                <a16:creationId xmlns:a16="http://schemas.microsoft.com/office/drawing/2014/main" id="{AEF88097-5532-4A2C-BCBA-2A3292DB7B0B}"/>
              </a:ext>
            </a:extLst>
          </p:cNvPr>
          <p:cNvSpPr txBox="1"/>
          <p:nvPr/>
        </p:nvSpPr>
        <p:spPr>
          <a:xfrm>
            <a:off x="3210594" y="3001888"/>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has</a:t>
            </a:r>
          </a:p>
        </p:txBody>
      </p:sp>
      <p:sp>
        <p:nvSpPr>
          <p:cNvPr id="66" name="TextBox 65">
            <a:extLst>
              <a:ext uri="{FF2B5EF4-FFF2-40B4-BE49-F238E27FC236}">
                <a16:creationId xmlns:a16="http://schemas.microsoft.com/office/drawing/2014/main" id="{5143AFD7-F553-4476-BE42-A4ABCAEB3986}"/>
              </a:ext>
            </a:extLst>
          </p:cNvPr>
          <p:cNvSpPr txBox="1"/>
          <p:nvPr/>
        </p:nvSpPr>
        <p:spPr>
          <a:xfrm>
            <a:off x="7255437" y="3539895"/>
            <a:ext cx="1517827" cy="523220"/>
          </a:xfrm>
          <a:prstGeom prst="rect">
            <a:avLst/>
          </a:prstGeom>
          <a:noFill/>
        </p:spPr>
        <p:txBody>
          <a:bodyPr wrap="square" rtlCol="0">
            <a:spAutoFit/>
          </a:bodyPr>
          <a:lstStyle/>
          <a:p>
            <a:pPr algn="ctr"/>
            <a:r>
              <a:rPr lang="en-GB" sz="2800" b="1" dirty="0" err="1">
                <a:solidFill>
                  <a:srgbClr val="92D050"/>
                </a:solidFill>
                <a:latin typeface="Century Gothic" panose="020B0502020202020204" pitchFamily="34" charset="0"/>
              </a:rPr>
              <a:t>être</a:t>
            </a:r>
            <a:endParaRPr lang="en-GB" sz="2800" b="1" dirty="0">
              <a:solidFill>
                <a:srgbClr val="92D050"/>
              </a:solidFill>
              <a:latin typeface="Century Gothic" panose="020B0502020202020204" pitchFamily="34" charset="0"/>
            </a:endParaRPr>
          </a:p>
        </p:txBody>
      </p:sp>
      <p:pic>
        <p:nvPicPr>
          <p:cNvPr id="70" name="Google Shape;183;p8">
            <a:extLst>
              <a:ext uri="{FF2B5EF4-FFF2-40B4-BE49-F238E27FC236}">
                <a16:creationId xmlns:a16="http://schemas.microsoft.com/office/drawing/2014/main" id="{9E722AA5-CB40-45EC-BFCC-B4640880BF45}"/>
              </a:ext>
            </a:extLst>
          </p:cNvPr>
          <p:cNvPicPr preferRelativeResize="0"/>
          <p:nvPr/>
        </p:nvPicPr>
        <p:blipFill rotWithShape="1">
          <a:blip r:embed="rId4">
            <a:alphaModFix/>
          </a:blip>
          <a:srcRect/>
          <a:stretch/>
        </p:blipFill>
        <p:spPr>
          <a:xfrm>
            <a:off x="5636743" y="4345349"/>
            <a:ext cx="369037" cy="416098"/>
          </a:xfrm>
          <a:prstGeom prst="rect">
            <a:avLst/>
          </a:prstGeom>
          <a:noFill/>
          <a:ln>
            <a:noFill/>
          </a:ln>
        </p:spPr>
      </p:pic>
      <p:sp>
        <p:nvSpPr>
          <p:cNvPr id="71" name="TextBox 70">
            <a:extLst>
              <a:ext uri="{FF2B5EF4-FFF2-40B4-BE49-F238E27FC236}">
                <a16:creationId xmlns:a16="http://schemas.microsoft.com/office/drawing/2014/main" id="{9FCB5D58-C3E9-4F7F-9B07-95275F42D5E8}"/>
              </a:ext>
            </a:extLst>
          </p:cNvPr>
          <p:cNvSpPr txBox="1"/>
          <p:nvPr/>
        </p:nvSpPr>
        <p:spPr>
          <a:xfrm>
            <a:off x="6096000" y="4267713"/>
            <a:ext cx="11539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suis</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2" name="TextBox 71">
            <a:extLst>
              <a:ext uri="{FF2B5EF4-FFF2-40B4-BE49-F238E27FC236}">
                <a16:creationId xmlns:a16="http://schemas.microsoft.com/office/drawing/2014/main" id="{3EB58A2C-7744-40E4-9A7D-6B09226F1911}"/>
              </a:ext>
            </a:extLst>
          </p:cNvPr>
          <p:cNvSpPr txBox="1"/>
          <p:nvPr/>
        </p:nvSpPr>
        <p:spPr>
          <a:xfrm>
            <a:off x="3210594" y="429978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 am</a:t>
            </a:r>
          </a:p>
        </p:txBody>
      </p:sp>
      <p:pic>
        <p:nvPicPr>
          <p:cNvPr id="73" name="Google Shape;183;p8">
            <a:extLst>
              <a:ext uri="{FF2B5EF4-FFF2-40B4-BE49-F238E27FC236}">
                <a16:creationId xmlns:a16="http://schemas.microsoft.com/office/drawing/2014/main" id="{DD97C68E-9A05-49F1-B485-D8C63B0D70F9}"/>
              </a:ext>
            </a:extLst>
          </p:cNvPr>
          <p:cNvPicPr preferRelativeResize="0"/>
          <p:nvPr/>
        </p:nvPicPr>
        <p:blipFill rotWithShape="1">
          <a:blip r:embed="rId4">
            <a:alphaModFix/>
          </a:blip>
          <a:srcRect/>
          <a:stretch/>
        </p:blipFill>
        <p:spPr>
          <a:xfrm>
            <a:off x="5636743" y="4908294"/>
            <a:ext cx="369037" cy="416098"/>
          </a:xfrm>
          <a:prstGeom prst="rect">
            <a:avLst/>
          </a:prstGeom>
          <a:noFill/>
          <a:ln>
            <a:noFill/>
          </a:ln>
        </p:spPr>
      </p:pic>
      <p:sp>
        <p:nvSpPr>
          <p:cNvPr id="74" name="TextBox 73">
            <a:extLst>
              <a:ext uri="{FF2B5EF4-FFF2-40B4-BE49-F238E27FC236}">
                <a16:creationId xmlns:a16="http://schemas.microsoft.com/office/drawing/2014/main" id="{E17989CD-461B-4276-8ACA-C42C72FD4CDB}"/>
              </a:ext>
            </a:extLst>
          </p:cNvPr>
          <p:cNvSpPr txBox="1"/>
          <p:nvPr/>
        </p:nvSpPr>
        <p:spPr>
          <a:xfrm>
            <a:off x="6096000" y="4842386"/>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tu</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es</a:t>
            </a:r>
          </a:p>
        </p:txBody>
      </p:sp>
      <p:sp>
        <p:nvSpPr>
          <p:cNvPr id="75" name="TextBox 74">
            <a:extLst>
              <a:ext uri="{FF2B5EF4-FFF2-40B4-BE49-F238E27FC236}">
                <a16:creationId xmlns:a16="http://schemas.microsoft.com/office/drawing/2014/main" id="{82E6F777-9A77-467A-B191-CCB43B694FCF}"/>
              </a:ext>
            </a:extLst>
          </p:cNvPr>
          <p:cNvSpPr txBox="1"/>
          <p:nvPr/>
        </p:nvSpPr>
        <p:spPr>
          <a:xfrm>
            <a:off x="3210594" y="4862727"/>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you are</a:t>
            </a:r>
          </a:p>
        </p:txBody>
      </p:sp>
      <p:pic>
        <p:nvPicPr>
          <p:cNvPr id="76" name="Google Shape;183;p8">
            <a:extLst>
              <a:ext uri="{FF2B5EF4-FFF2-40B4-BE49-F238E27FC236}">
                <a16:creationId xmlns:a16="http://schemas.microsoft.com/office/drawing/2014/main" id="{81A68E8A-B6D6-4BA0-A324-D3B7DDAFFD35}"/>
              </a:ext>
            </a:extLst>
          </p:cNvPr>
          <p:cNvPicPr preferRelativeResize="0"/>
          <p:nvPr/>
        </p:nvPicPr>
        <p:blipFill rotWithShape="1">
          <a:blip r:embed="rId4">
            <a:alphaModFix/>
          </a:blip>
          <a:srcRect/>
          <a:stretch/>
        </p:blipFill>
        <p:spPr>
          <a:xfrm>
            <a:off x="5636743" y="5530529"/>
            <a:ext cx="369037" cy="416098"/>
          </a:xfrm>
          <a:prstGeom prst="rect">
            <a:avLst/>
          </a:prstGeom>
          <a:noFill/>
          <a:ln>
            <a:noFill/>
          </a:ln>
        </p:spPr>
      </p:pic>
      <p:sp>
        <p:nvSpPr>
          <p:cNvPr id="77" name="TextBox 76">
            <a:extLst>
              <a:ext uri="{FF2B5EF4-FFF2-40B4-BE49-F238E27FC236}">
                <a16:creationId xmlns:a16="http://schemas.microsoft.com/office/drawing/2014/main" id="{4E617F34-DD05-42BA-BF8C-A17B70B216B2}"/>
              </a:ext>
            </a:extLst>
          </p:cNvPr>
          <p:cNvSpPr txBox="1"/>
          <p:nvPr/>
        </p:nvSpPr>
        <p:spPr>
          <a:xfrm>
            <a:off x="6096000" y="5449590"/>
            <a:ext cx="1244128"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il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78" name="TextBox 77">
            <a:extLst>
              <a:ext uri="{FF2B5EF4-FFF2-40B4-BE49-F238E27FC236}">
                <a16:creationId xmlns:a16="http://schemas.microsoft.com/office/drawing/2014/main" id="{CBEEF998-1B1E-4D99-B5C6-BC7805D4C44E}"/>
              </a:ext>
            </a:extLst>
          </p:cNvPr>
          <p:cNvSpPr txBox="1"/>
          <p:nvPr/>
        </p:nvSpPr>
        <p:spPr>
          <a:xfrm>
            <a:off x="3210594" y="5484962"/>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he is</a:t>
            </a:r>
          </a:p>
        </p:txBody>
      </p:sp>
      <p:pic>
        <p:nvPicPr>
          <p:cNvPr id="79" name="Google Shape;183;p8">
            <a:extLst>
              <a:ext uri="{FF2B5EF4-FFF2-40B4-BE49-F238E27FC236}">
                <a16:creationId xmlns:a16="http://schemas.microsoft.com/office/drawing/2014/main" id="{829EFDB4-2AB8-4D00-B1E8-3376553F0EAB}"/>
              </a:ext>
            </a:extLst>
          </p:cNvPr>
          <p:cNvPicPr preferRelativeResize="0"/>
          <p:nvPr/>
        </p:nvPicPr>
        <p:blipFill rotWithShape="1">
          <a:blip r:embed="rId4">
            <a:alphaModFix/>
          </a:blip>
          <a:srcRect/>
          <a:stretch/>
        </p:blipFill>
        <p:spPr>
          <a:xfrm>
            <a:off x="5636743" y="6134686"/>
            <a:ext cx="369037" cy="416098"/>
          </a:xfrm>
          <a:prstGeom prst="rect">
            <a:avLst/>
          </a:prstGeom>
          <a:noFill/>
          <a:ln>
            <a:noFill/>
          </a:ln>
        </p:spPr>
      </p:pic>
      <p:sp>
        <p:nvSpPr>
          <p:cNvPr id="80" name="TextBox 79">
            <a:extLst>
              <a:ext uri="{FF2B5EF4-FFF2-40B4-BE49-F238E27FC236}">
                <a16:creationId xmlns:a16="http://schemas.microsoft.com/office/drawing/2014/main" id="{1B54690C-58B7-458C-AC21-B91C581518C2}"/>
              </a:ext>
            </a:extLst>
          </p:cNvPr>
          <p:cNvSpPr txBox="1"/>
          <p:nvPr/>
        </p:nvSpPr>
        <p:spPr>
          <a:xfrm>
            <a:off x="6096000" y="6067315"/>
            <a:ext cx="13471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endPar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81" name="TextBox 80">
            <a:extLst>
              <a:ext uri="{FF2B5EF4-FFF2-40B4-BE49-F238E27FC236}">
                <a16:creationId xmlns:a16="http://schemas.microsoft.com/office/drawing/2014/main" id="{F0136246-3C4E-454B-A9C7-B02F205E6EA6}"/>
              </a:ext>
            </a:extLst>
          </p:cNvPr>
          <p:cNvSpPr txBox="1"/>
          <p:nvPr/>
        </p:nvSpPr>
        <p:spPr>
          <a:xfrm>
            <a:off x="3210594" y="6089119"/>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she is</a:t>
            </a:r>
          </a:p>
        </p:txBody>
      </p:sp>
      <p:grpSp>
        <p:nvGrpSpPr>
          <p:cNvPr id="18" name="Group 17">
            <a:extLst>
              <a:ext uri="{FF2B5EF4-FFF2-40B4-BE49-F238E27FC236}">
                <a16:creationId xmlns:a16="http://schemas.microsoft.com/office/drawing/2014/main" id="{20939FDB-16BB-4A2E-82BA-59A0C0097EC1}"/>
              </a:ext>
            </a:extLst>
          </p:cNvPr>
          <p:cNvGrpSpPr/>
          <p:nvPr/>
        </p:nvGrpSpPr>
        <p:grpSpPr>
          <a:xfrm>
            <a:off x="7482657" y="1855305"/>
            <a:ext cx="3013087" cy="1550737"/>
            <a:chOff x="7482657" y="1855305"/>
            <a:chExt cx="3013087" cy="1550737"/>
          </a:xfrm>
        </p:grpSpPr>
        <p:sp>
          <p:nvSpPr>
            <p:cNvPr id="52" name="Speech Bubble: Rectangle with Corners Rounded 51">
              <a:extLst>
                <a:ext uri="{FF2B5EF4-FFF2-40B4-BE49-F238E27FC236}">
                  <a16:creationId xmlns:a16="http://schemas.microsoft.com/office/drawing/2014/main" id="{25079E22-59CE-4CAC-B965-3ECBEA351C48}"/>
                </a:ext>
              </a:extLst>
            </p:cNvPr>
            <p:cNvSpPr/>
            <p:nvPr/>
          </p:nvSpPr>
          <p:spPr>
            <a:xfrm>
              <a:off x="7482657" y="2924654"/>
              <a:ext cx="3013087" cy="481388"/>
            </a:xfrm>
            <a:prstGeom prst="wedgeRoundRectCallout">
              <a:avLst>
                <a:gd name="adj1" fmla="val -22917"/>
                <a:gd name="adj2" fmla="val 49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 </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un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chien</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pic>
          <p:nvPicPr>
            <p:cNvPr id="11" name="Picture 10" descr="A picture containing text&#10;&#10;Description automatically generated">
              <a:extLst>
                <a:ext uri="{FF2B5EF4-FFF2-40B4-BE49-F238E27FC236}">
                  <a16:creationId xmlns:a16="http://schemas.microsoft.com/office/drawing/2014/main" id="{2054D4FE-F2B8-440F-99C5-066CC4FCE9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56009" y="1855305"/>
              <a:ext cx="1298561" cy="969348"/>
            </a:xfrm>
            <a:prstGeom prst="rect">
              <a:avLst/>
            </a:prstGeom>
          </p:spPr>
        </p:pic>
        <p:pic>
          <p:nvPicPr>
            <p:cNvPr id="17" name="Picture 16" descr="A picture containing text&#10;&#10;Description automatically generated">
              <a:extLst>
                <a:ext uri="{FF2B5EF4-FFF2-40B4-BE49-F238E27FC236}">
                  <a16:creationId xmlns:a16="http://schemas.microsoft.com/office/drawing/2014/main" id="{82A209B7-0D31-4EA7-AD59-66C71C8CA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21317" y="1925296"/>
              <a:ext cx="723485" cy="863056"/>
            </a:xfrm>
            <a:prstGeom prst="rect">
              <a:avLst/>
            </a:prstGeom>
          </p:spPr>
        </p:pic>
      </p:grpSp>
      <p:grpSp>
        <p:nvGrpSpPr>
          <p:cNvPr id="4" name="Group 3">
            <a:extLst>
              <a:ext uri="{FF2B5EF4-FFF2-40B4-BE49-F238E27FC236}">
                <a16:creationId xmlns:a16="http://schemas.microsoft.com/office/drawing/2014/main" id="{1899F5C3-9F91-4C7C-B38C-91BD73CE76D4}"/>
              </a:ext>
            </a:extLst>
          </p:cNvPr>
          <p:cNvGrpSpPr/>
          <p:nvPr/>
        </p:nvGrpSpPr>
        <p:grpSpPr>
          <a:xfrm>
            <a:off x="7638520" y="4827648"/>
            <a:ext cx="2701360" cy="1614335"/>
            <a:chOff x="7638520" y="4827648"/>
            <a:chExt cx="2701360" cy="1614335"/>
          </a:xfrm>
        </p:grpSpPr>
        <p:grpSp>
          <p:nvGrpSpPr>
            <p:cNvPr id="19" name="Group 18">
              <a:extLst>
                <a:ext uri="{FF2B5EF4-FFF2-40B4-BE49-F238E27FC236}">
                  <a16:creationId xmlns:a16="http://schemas.microsoft.com/office/drawing/2014/main" id="{EBD31D39-B67C-4722-8CF8-5F97DE581837}"/>
                </a:ext>
              </a:extLst>
            </p:cNvPr>
            <p:cNvGrpSpPr/>
            <p:nvPr/>
          </p:nvGrpSpPr>
          <p:grpSpPr>
            <a:xfrm>
              <a:off x="7638520" y="4827648"/>
              <a:ext cx="2701360" cy="1614335"/>
              <a:chOff x="7638520" y="4827648"/>
              <a:chExt cx="2701360" cy="1614335"/>
            </a:xfrm>
          </p:grpSpPr>
          <p:sp>
            <p:nvSpPr>
              <p:cNvPr id="82" name="Speech Bubble: Rectangle with Corners Rounded 81">
                <a:extLst>
                  <a:ext uri="{FF2B5EF4-FFF2-40B4-BE49-F238E27FC236}">
                    <a16:creationId xmlns:a16="http://schemas.microsoft.com/office/drawing/2014/main" id="{FE2E24F3-F0C1-4768-9BF0-30239663DE21}"/>
                  </a:ext>
                </a:extLst>
              </p:cNvPr>
              <p:cNvSpPr/>
              <p:nvPr/>
            </p:nvSpPr>
            <p:spPr>
              <a:xfrm>
                <a:off x="7638520" y="5960595"/>
                <a:ext cx="2701360" cy="481388"/>
              </a:xfrm>
              <a:prstGeom prst="wedgeRoundRectCallout">
                <a:avLst>
                  <a:gd name="adj1" fmla="val -22917"/>
                  <a:gd name="adj2" fmla="val 49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Elle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i="0" u="none" strike="noStrike" kern="1200" cap="none" spc="0" normalizeH="0" baseline="0" noProof="0" dirty="0" err="1">
                    <a:ln>
                      <a:noFill/>
                    </a:ln>
                    <a:solidFill>
                      <a:srgbClr val="002060"/>
                    </a:solidFill>
                    <a:effectLst/>
                    <a:uLnTx/>
                    <a:uFillTx/>
                    <a:latin typeface="Century Gothic" panose="020B0502020202020204" pitchFamily="34" charset="0"/>
                  </a:rPr>
                  <a:t>calme</a:t>
                </a:r>
                <a:r>
                  <a:rPr kumimoji="0" lang="en-GB" sz="2400"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GB" sz="2400" i="0" u="none" strike="noStrike" kern="1200" cap="none" spc="0" normalizeH="0" baseline="0" noProof="0" dirty="0">
                  <a:ln>
                    <a:noFill/>
                  </a:ln>
                  <a:solidFill>
                    <a:srgbClr val="002060"/>
                  </a:solidFill>
                  <a:effectLst/>
                  <a:uLnTx/>
                  <a:uFillTx/>
                  <a:latin typeface="Century Gothic" panose="020F0302020204030204"/>
                </a:endParaRPr>
              </a:p>
            </p:txBody>
          </p:sp>
          <p:pic>
            <p:nvPicPr>
              <p:cNvPr id="83" name="Picture 82" descr="A picture containing text&#10;&#10;Description automatically generated">
                <a:extLst>
                  <a:ext uri="{FF2B5EF4-FFF2-40B4-BE49-F238E27FC236}">
                    <a16:creationId xmlns:a16="http://schemas.microsoft.com/office/drawing/2014/main" id="{F3DDF5EE-6DD1-4766-8E2A-7CEF467BA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9533" y="4827648"/>
                <a:ext cx="1298561" cy="969348"/>
              </a:xfrm>
              <a:prstGeom prst="rect">
                <a:avLst/>
              </a:prstGeom>
            </p:spPr>
          </p:pic>
        </p:grpSp>
        <p:pic>
          <p:nvPicPr>
            <p:cNvPr id="41" name="Picture 40" descr="Icon&#10;&#10;Description automatically generated">
              <a:extLst>
                <a:ext uri="{FF2B5EF4-FFF2-40B4-BE49-F238E27FC236}">
                  <a16:creationId xmlns:a16="http://schemas.microsoft.com/office/drawing/2014/main" id="{0FFF2014-C9C7-4FB2-9A4C-0594863112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156853" y="4828183"/>
              <a:ext cx="884116" cy="941488"/>
            </a:xfrm>
            <a:prstGeom prst="rect">
              <a:avLst/>
            </a:prstGeom>
          </p:spPr>
        </p:pic>
      </p:grpSp>
    </p:spTree>
    <p:extLst>
      <p:ext uri="{BB962C8B-B14F-4D97-AF65-F5344CB8AC3E}">
        <p14:creationId xmlns:p14="http://schemas.microsoft.com/office/powerpoint/2010/main" val="2732051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6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2"/>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72"/>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7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7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75"/>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7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7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78"/>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76"/>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77"/>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1"/>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nodeType="clickEffect">
                                  <p:stCondLst>
                                    <p:cond delay="0"/>
                                  </p:stCondLst>
                                  <p:childTnLst>
                                    <p:set>
                                      <p:cBhvr>
                                        <p:cTn id="110" dur="1" fill="hold">
                                          <p:stCondLst>
                                            <p:cond delay="0"/>
                                          </p:stCondLst>
                                        </p:cTn>
                                        <p:tgtEl>
                                          <p:spTgt spid="79"/>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80"/>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18"/>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nodeType="clickEffect">
                                  <p:stCondLst>
                                    <p:cond delay="0"/>
                                  </p:stCondLst>
                                  <p:childTnLst>
                                    <p:set>
                                      <p:cBhvr>
                                        <p:cTn id="1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37" grpId="0"/>
      <p:bldP spid="3" grpId="0"/>
      <p:bldP spid="53" grpId="0"/>
      <p:bldP spid="54" grpId="0"/>
      <p:bldP spid="60" grpId="0"/>
      <p:bldP spid="61" grpId="0"/>
      <p:bldP spid="64" grpId="0"/>
      <p:bldP spid="65" grpId="0"/>
      <p:bldP spid="66" grpId="0"/>
      <p:bldP spid="71" grpId="0"/>
      <p:bldP spid="72" grpId="0"/>
      <p:bldP spid="74" grpId="0"/>
      <p:bldP spid="75" grpId="0"/>
      <p:bldP spid="77" grpId="0"/>
      <p:bldP spid="78" grpId="0"/>
      <p:bldP spid="80" grpId="0"/>
      <p:bldP spid="8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7229" y="1047117"/>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pic>
        <p:nvPicPr>
          <p:cNvPr id="7" name="Picture 6" descr="Icon&#10;&#10;Description automatically generated">
            <a:extLst>
              <a:ext uri="{FF2B5EF4-FFF2-40B4-BE49-F238E27FC236}">
                <a16:creationId xmlns:a16="http://schemas.microsoft.com/office/drawing/2014/main" id="{37C2F242-F61A-407E-A728-82ED0CAA60FE}"/>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0458" y="0"/>
            <a:ext cx="1101542" cy="1101542"/>
          </a:xfrm>
          <a:prstGeom prst="rect">
            <a:avLst/>
          </a:prstGeom>
        </p:spPr>
      </p:pic>
      <p:pic>
        <p:nvPicPr>
          <p:cNvPr id="33" name="Graphic 32" descr="Teacher">
            <a:extLst>
              <a:ext uri="{FF2B5EF4-FFF2-40B4-BE49-F238E27FC236}">
                <a16:creationId xmlns:a16="http://schemas.microsoft.com/office/drawing/2014/main" id="{20560B41-1442-4959-BD90-120C8CB78A8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61210" y="-19046"/>
            <a:ext cx="914400" cy="914400"/>
          </a:xfrm>
          <a:prstGeom prst="rect">
            <a:avLst/>
          </a:prstGeom>
        </p:spPr>
      </p:pic>
      <p:sp>
        <p:nvSpPr>
          <p:cNvPr id="34" name="Speech Bubble: Rectangle with Corners Rounded 33">
            <a:hlinkClick r:id="" action="ppaction://noaction">
              <a:snd r:embed="rId6" name="8_1.wav"/>
            </a:hlinkClick>
            <a:extLst>
              <a:ext uri="{FF2B5EF4-FFF2-40B4-BE49-F238E27FC236}">
                <a16:creationId xmlns:a16="http://schemas.microsoft.com/office/drawing/2014/main" id="{C503B75F-EEA8-474E-BD01-2DFDCD149CF0}"/>
              </a:ext>
            </a:extLst>
          </p:cNvPr>
          <p:cNvSpPr/>
          <p:nvPr/>
        </p:nvSpPr>
        <p:spPr>
          <a:xfrm>
            <a:off x="1075610" y="182385"/>
            <a:ext cx="6870961" cy="508626"/>
          </a:xfrm>
          <a:prstGeom prst="wedgeRoundRectCallout">
            <a:avLst>
              <a:gd name="adj1" fmla="val -52280"/>
              <a:gd name="adj2" fmla="val -15513"/>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36" name="CustomShape 7">
            <a:hlinkClick r:id="" action="ppaction://noaction">
              <a:snd r:embed="rId6" name="8_1.wav"/>
            </a:hlinkClick>
            <a:extLst>
              <a:ext uri="{FF2B5EF4-FFF2-40B4-BE49-F238E27FC236}">
                <a16:creationId xmlns:a16="http://schemas.microsoft.com/office/drawing/2014/main" id="{D74C7BB7-F8B7-4B43-96F0-E457B05A48D8}"/>
              </a:ext>
            </a:extLst>
          </p:cNvPr>
          <p:cNvSpPr/>
          <p:nvPr/>
        </p:nvSpPr>
        <p:spPr>
          <a:xfrm>
            <a:off x="1099706" y="182385"/>
            <a:ext cx="6870961" cy="48415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Jean-Michel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complète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les devoirs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d’anglais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1" i="0" u="none" strike="noStrike" kern="1200" cap="none" spc="-1" normalizeH="0" baseline="0" noProof="0" dirty="0">
              <a:ln>
                <a:noFill/>
              </a:ln>
              <a:solidFill>
                <a:prstClr val="black"/>
              </a:solidFill>
              <a:effectLst/>
              <a:uLnTx/>
              <a:uFillTx/>
              <a:latin typeface="Arial"/>
            </a:endParaRPr>
          </a:p>
        </p:txBody>
      </p:sp>
      <p:pic>
        <p:nvPicPr>
          <p:cNvPr id="22" name="Picture 21" descr="A person wearing a striped shirt&#10;&#10;Description automatically generated with medium confidence">
            <a:extLst>
              <a:ext uri="{FF2B5EF4-FFF2-40B4-BE49-F238E27FC236}">
                <a16:creationId xmlns:a16="http://schemas.microsoft.com/office/drawing/2014/main" id="{7DCD2ECD-CB70-4C65-8B6F-F858DE66D94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524924" y="2725"/>
            <a:ext cx="1397860" cy="1419365"/>
          </a:xfrm>
          <a:prstGeom prst="rect">
            <a:avLst/>
          </a:prstGeom>
        </p:spPr>
      </p:pic>
      <p:pic>
        <p:nvPicPr>
          <p:cNvPr id="24" name="Picture 23" descr="Icon&#10;&#10;Description automatically generated">
            <a:extLst>
              <a:ext uri="{FF2B5EF4-FFF2-40B4-BE49-F238E27FC236}">
                <a16:creationId xmlns:a16="http://schemas.microsoft.com/office/drawing/2014/main" id="{112486FE-860D-47FA-9CE9-A0318842C5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68198" y="0"/>
            <a:ext cx="1098164" cy="1101543"/>
          </a:xfrm>
          <a:prstGeom prst="rect">
            <a:avLst/>
          </a:prstGeom>
        </p:spPr>
      </p:pic>
      <p:sp>
        <p:nvSpPr>
          <p:cNvPr id="23" name="Title 2">
            <a:extLst>
              <a:ext uri="{FF2B5EF4-FFF2-40B4-BE49-F238E27FC236}">
                <a16:creationId xmlns:a16="http://schemas.microsoft.com/office/drawing/2014/main" id="{9BCE7E45-0001-46CA-A0FB-E12D88071FBC}"/>
              </a:ext>
            </a:extLst>
          </p:cNvPr>
          <p:cNvSpPr txBox="1">
            <a:spLocks/>
          </p:cNvSpPr>
          <p:nvPr/>
        </p:nvSpPr>
        <p:spPr>
          <a:xfrm>
            <a:off x="10126720" y="1056047"/>
            <a:ext cx="781120" cy="374973"/>
          </a:xfrm>
          <a:prstGeom prst="rect">
            <a:avLst/>
          </a:prstGeom>
          <a:solidFill>
            <a:schemeClr val="accent3">
              <a:lumMod val="75000"/>
            </a:schemeClr>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écrire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sp>
        <p:nvSpPr>
          <p:cNvPr id="25" name="CustomShape 23">
            <a:hlinkClick r:id="" action="ppaction://noaction">
              <a:snd r:embed="rId9" name="8_2.wav"/>
            </a:hlinkClick>
            <a:extLst>
              <a:ext uri="{FF2B5EF4-FFF2-40B4-BE49-F238E27FC236}">
                <a16:creationId xmlns:a16="http://schemas.microsoft.com/office/drawing/2014/main" id="{A34C96AA-58E7-4AEF-BC87-5E0F4521E646}"/>
              </a:ext>
            </a:extLst>
          </p:cNvPr>
          <p:cNvSpPr/>
          <p:nvPr/>
        </p:nvSpPr>
        <p:spPr>
          <a:xfrm>
            <a:off x="408874" y="1588825"/>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35" name="CustomShape 24">
            <a:hlinkClick r:id="" action="ppaction://noaction">
              <a:snd r:embed="rId10" name="8_3.wav"/>
            </a:hlinkClick>
            <a:extLst>
              <a:ext uri="{FF2B5EF4-FFF2-40B4-BE49-F238E27FC236}">
                <a16:creationId xmlns:a16="http://schemas.microsoft.com/office/drawing/2014/main" id="{C1F572EF-AA22-4157-B454-73A145F17222}"/>
              </a:ext>
            </a:extLst>
          </p:cNvPr>
          <p:cNvSpPr/>
          <p:nvPr/>
        </p:nvSpPr>
        <p:spPr>
          <a:xfrm>
            <a:off x="408874" y="2484669"/>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7" name="CustomShape 25">
            <a:hlinkClick r:id="" action="ppaction://noaction">
              <a:snd r:embed="rId11" name="8_4.wav"/>
            </a:hlinkClick>
            <a:extLst>
              <a:ext uri="{FF2B5EF4-FFF2-40B4-BE49-F238E27FC236}">
                <a16:creationId xmlns:a16="http://schemas.microsoft.com/office/drawing/2014/main" id="{8E81381B-F368-46F4-9E00-5B9978FFE19B}"/>
              </a:ext>
            </a:extLst>
          </p:cNvPr>
          <p:cNvSpPr/>
          <p:nvPr/>
        </p:nvSpPr>
        <p:spPr>
          <a:xfrm>
            <a:off x="408874" y="339060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8" name="CustomShape 26">
            <a:hlinkClick r:id="" action="ppaction://noaction">
              <a:snd r:embed="rId12" name="8_5.wav"/>
            </a:hlinkClick>
            <a:extLst>
              <a:ext uri="{FF2B5EF4-FFF2-40B4-BE49-F238E27FC236}">
                <a16:creationId xmlns:a16="http://schemas.microsoft.com/office/drawing/2014/main" id="{A6DB006A-15FB-4D2D-80ED-470AE6D65FAD}"/>
              </a:ext>
            </a:extLst>
          </p:cNvPr>
          <p:cNvSpPr/>
          <p:nvPr/>
        </p:nvSpPr>
        <p:spPr>
          <a:xfrm>
            <a:off x="408874" y="428826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39" name="CustomShape 27">
            <a:hlinkClick r:id="" action="ppaction://noaction">
              <a:snd r:embed="rId13" name="8_6.wav"/>
            </a:hlinkClick>
            <a:extLst>
              <a:ext uri="{FF2B5EF4-FFF2-40B4-BE49-F238E27FC236}">
                <a16:creationId xmlns:a16="http://schemas.microsoft.com/office/drawing/2014/main" id="{949C4EE4-A4C2-45DB-A242-4C2D7697434A}"/>
              </a:ext>
            </a:extLst>
          </p:cNvPr>
          <p:cNvSpPr/>
          <p:nvPr/>
        </p:nvSpPr>
        <p:spPr>
          <a:xfrm>
            <a:off x="408874" y="519419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40" name="CustomShape 28">
            <a:hlinkClick r:id="" action="ppaction://noaction">
              <a:snd r:embed="rId14" name="8_7.wav"/>
            </a:hlinkClick>
            <a:extLst>
              <a:ext uri="{FF2B5EF4-FFF2-40B4-BE49-F238E27FC236}">
                <a16:creationId xmlns:a16="http://schemas.microsoft.com/office/drawing/2014/main" id="{8C710314-353F-436E-8EA1-46B9EBA3D181}"/>
              </a:ext>
            </a:extLst>
          </p:cNvPr>
          <p:cNvSpPr/>
          <p:nvPr/>
        </p:nvSpPr>
        <p:spPr>
          <a:xfrm>
            <a:off x="408874" y="6100130"/>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graphicFrame>
        <p:nvGraphicFramePr>
          <p:cNvPr id="2" name="Table 3">
            <a:extLst>
              <a:ext uri="{FF2B5EF4-FFF2-40B4-BE49-F238E27FC236}">
                <a16:creationId xmlns:a16="http://schemas.microsoft.com/office/drawing/2014/main" id="{665AF240-A8D1-4A22-9A4D-D9B5939294BA}"/>
              </a:ext>
            </a:extLst>
          </p:cNvPr>
          <p:cNvGraphicFramePr>
            <a:graphicFrameLocks noGrp="1"/>
          </p:cNvGraphicFramePr>
          <p:nvPr/>
        </p:nvGraphicFramePr>
        <p:xfrm>
          <a:off x="1135558" y="1431020"/>
          <a:ext cx="10647567" cy="5271528"/>
        </p:xfrm>
        <a:graphic>
          <a:graphicData uri="http://schemas.openxmlformats.org/drawingml/2006/table">
            <a:tbl>
              <a:tblPr firstRow="1" bandRow="1">
                <a:tableStyleId>{5940675A-B579-460E-94D1-54222C63F5DA}</a:tableStyleId>
              </a:tblPr>
              <a:tblGrid>
                <a:gridCol w="5504728">
                  <a:extLst>
                    <a:ext uri="{9D8B030D-6E8A-4147-A177-3AD203B41FA5}">
                      <a16:colId xmlns:a16="http://schemas.microsoft.com/office/drawing/2014/main" val="1625690531"/>
                    </a:ext>
                  </a:extLst>
                </a:gridCol>
                <a:gridCol w="5142839">
                  <a:extLst>
                    <a:ext uri="{9D8B030D-6E8A-4147-A177-3AD203B41FA5}">
                      <a16:colId xmlns:a16="http://schemas.microsoft.com/office/drawing/2014/main" val="2951002914"/>
                    </a:ext>
                  </a:extLst>
                </a:gridCol>
              </a:tblGrid>
              <a:tr h="878588">
                <a:tc>
                  <a:txBody>
                    <a:bodyPr/>
                    <a:lstStyle/>
                    <a:p>
                      <a:r>
                        <a:rPr lang="en-GB" sz="2400" dirty="0" err="1">
                          <a:solidFill>
                            <a:srgbClr val="002060"/>
                          </a:solidFill>
                          <a:latin typeface="Century Gothic" panose="020B0502020202020204" pitchFamily="34" charset="0"/>
                        </a:rPr>
                        <a:t>J’ai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professeure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amusante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have a funny (female) teacher.</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70829854"/>
                  </a:ext>
                </a:extLst>
              </a:tr>
              <a:tr h="878588">
                <a:tc>
                  <a:txBody>
                    <a:bodyPr/>
                    <a:lstStyle/>
                    <a:p>
                      <a:r>
                        <a:rPr lang="en-GB" sz="2400" dirty="0">
                          <a:solidFill>
                            <a:srgbClr val="002060"/>
                          </a:solidFill>
                          <a:latin typeface="Century Gothic" panose="020B0502020202020204" pitchFamily="34" charset="0"/>
                        </a:rPr>
                        <a:t>Elle </a:t>
                      </a:r>
                      <a:r>
                        <a:rPr lang="en-GB" sz="2400" dirty="0" err="1">
                          <a:solidFill>
                            <a:srgbClr val="002060"/>
                          </a:solidFill>
                          <a:latin typeface="Century Gothic" panose="020B0502020202020204" pitchFamily="34" charset="0"/>
                        </a:rPr>
                        <a:t>est</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aussi</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très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sympa</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She is also very nice.</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87378468"/>
                  </a:ext>
                </a:extLst>
              </a:tr>
              <a:tr h="878588">
                <a:tc>
                  <a:txBody>
                    <a:bodyPr/>
                    <a:lstStyle/>
                    <a:p>
                      <a:r>
                        <a:rPr lang="en-GB" sz="2400" dirty="0">
                          <a:solidFill>
                            <a:srgbClr val="002060"/>
                          </a:solidFill>
                          <a:latin typeface="Century Gothic" panose="020B0502020202020204" pitchFamily="34" charset="0"/>
                        </a:rPr>
                        <a:t>Tu es    </a:t>
                      </a:r>
                      <a:r>
                        <a:rPr lang="en-GB" sz="2400" dirty="0" err="1">
                          <a:solidFill>
                            <a:srgbClr val="002060"/>
                          </a:solidFill>
                          <a:latin typeface="Century Gothic" panose="020B0502020202020204" pitchFamily="34" charset="0"/>
                        </a:rPr>
                        <a:t>sympa</a:t>
                      </a:r>
                      <a:r>
                        <a:rPr lang="en-GB" sz="2400" dirty="0">
                          <a:solidFill>
                            <a:srgbClr val="002060"/>
                          </a:solidFill>
                          <a:latin typeface="Century Gothic" panose="020B0502020202020204" pitchFamily="34" charset="0"/>
                        </a:rPr>
                        <a:t> et </a:t>
                      </a:r>
                      <a:r>
                        <a:rPr lang="en-GB" sz="2400" dirty="0" err="1">
                          <a:solidFill>
                            <a:srgbClr val="002060"/>
                          </a:solidFill>
                          <a:latin typeface="Century Gothic" panose="020B0502020202020204" pitchFamily="34" charset="0"/>
                        </a:rPr>
                        <a:t>amusant</a:t>
                      </a:r>
                      <a:r>
                        <a:rPr lang="en-GB" sz="2400" dirty="0">
                          <a:solidFill>
                            <a:srgbClr val="002060"/>
                          </a:solidFill>
                          <a:latin typeface="Century Gothic" panose="020B0502020202020204" pitchFamily="34" charset="0"/>
                        </a:rPr>
                        <a:t>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Are you nice and funny?</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39737868"/>
                  </a:ext>
                </a:extLst>
              </a:tr>
              <a:tr h="878588">
                <a:tc>
                  <a:txBody>
                    <a:bodyPr/>
                    <a:lstStyle/>
                    <a:p>
                      <a:r>
                        <a:rPr lang="en-GB" sz="2400" dirty="0">
                          <a:solidFill>
                            <a:srgbClr val="002060"/>
                          </a:solidFill>
                          <a:latin typeface="Century Gothic" panose="020B0502020202020204" pitchFamily="34" charset="0"/>
                        </a:rPr>
                        <a:t>Il a        </a:t>
                      </a: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cousine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intelligente</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He has an intelligent cousin.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21229782"/>
                  </a:ext>
                </a:extLst>
              </a:tr>
              <a:tr h="878588">
                <a:tc>
                  <a:txBody>
                    <a:bodyPr/>
                    <a:lstStyle/>
                    <a:p>
                      <a:r>
                        <a:rPr lang="en-GB" sz="2400" dirty="0">
                          <a:solidFill>
                            <a:srgbClr val="002060"/>
                          </a:solidFill>
                          <a:latin typeface="Century Gothic" panose="020B0502020202020204" pitchFamily="34" charset="0"/>
                        </a:rPr>
                        <a:t>Tu as    un cousin ?</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Do you have a cousin?</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802228271"/>
                  </a:ext>
                </a:extLst>
              </a:tr>
              <a:tr h="878588">
                <a:tc>
                  <a:txBody>
                    <a:bodyPr/>
                    <a:lstStyle/>
                    <a:p>
                      <a:r>
                        <a:rPr lang="en-GB" sz="2400" dirty="0">
                          <a:solidFill>
                            <a:srgbClr val="002060"/>
                          </a:solidFill>
                          <a:latin typeface="Century Gothic" panose="020B0502020202020204" pitchFamily="34" charset="0"/>
                        </a:rPr>
                        <a:t>Je </a:t>
                      </a:r>
                      <a:r>
                        <a:rPr lang="en-GB" sz="2400" dirty="0" err="1">
                          <a:solidFill>
                            <a:srgbClr val="002060"/>
                          </a:solidFill>
                          <a:latin typeface="Century Gothic" panose="020B0502020202020204" pitchFamily="34" charset="0"/>
                        </a:rPr>
                        <a:t>suis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très</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sérieux</a:t>
                      </a:r>
                      <a:r>
                        <a:rPr lang="en-GB" sz="2400" dirty="0">
                          <a:solidFill>
                            <a:srgbClr val="002060"/>
                          </a:solidFill>
                          <a:latin typeface="Century Gothic" panose="020B0502020202020204" pitchFamily="34" charset="0"/>
                        </a:rPr>
                        <a:t>.</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r>
                        <a:rPr lang="en-GB" sz="2400" dirty="0">
                          <a:solidFill>
                            <a:srgbClr val="002060"/>
                          </a:solidFill>
                          <a:latin typeface="Century Gothic" panose="020B0502020202020204" pitchFamily="34" charset="0"/>
                        </a:rPr>
                        <a:t>I am very serious.</a:t>
                      </a:r>
                    </a:p>
                  </a:txBody>
                  <a:tcPr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16999532"/>
                  </a:ext>
                </a:extLst>
              </a:tr>
            </a:tbl>
          </a:graphicData>
        </a:graphic>
      </p:graphicFrame>
      <p:sp>
        <p:nvSpPr>
          <p:cNvPr id="41" name="Rectangle: Rounded Corners 40">
            <a:extLst>
              <a:ext uri="{FF2B5EF4-FFF2-40B4-BE49-F238E27FC236}">
                <a16:creationId xmlns:a16="http://schemas.microsoft.com/office/drawing/2014/main" id="{A6E1BFC3-42E5-48D7-B153-31CC24E0A439}"/>
              </a:ext>
            </a:extLst>
          </p:cNvPr>
          <p:cNvSpPr/>
          <p:nvPr/>
        </p:nvSpPr>
        <p:spPr>
          <a:xfrm>
            <a:off x="1182544" y="1667263"/>
            <a:ext cx="1103456"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2" name="Rectangle: Rounded Corners 41">
            <a:extLst>
              <a:ext uri="{FF2B5EF4-FFF2-40B4-BE49-F238E27FC236}">
                <a16:creationId xmlns:a16="http://schemas.microsoft.com/office/drawing/2014/main" id="{BB159500-8A89-4A1B-86E6-C7B219A4834E}"/>
              </a:ext>
            </a:extLst>
          </p:cNvPr>
          <p:cNvSpPr/>
          <p:nvPr/>
        </p:nvSpPr>
        <p:spPr>
          <a:xfrm>
            <a:off x="1204315" y="2522758"/>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3" name="Rectangle: Rounded Corners 42">
            <a:extLst>
              <a:ext uri="{FF2B5EF4-FFF2-40B4-BE49-F238E27FC236}">
                <a16:creationId xmlns:a16="http://schemas.microsoft.com/office/drawing/2014/main" id="{1CF07672-B9E4-409C-A532-AD9F87699F53}"/>
              </a:ext>
            </a:extLst>
          </p:cNvPr>
          <p:cNvSpPr/>
          <p:nvPr/>
        </p:nvSpPr>
        <p:spPr>
          <a:xfrm>
            <a:off x="1182544" y="3417336"/>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4" name="Rectangle: Rounded Corners 43">
            <a:extLst>
              <a:ext uri="{FF2B5EF4-FFF2-40B4-BE49-F238E27FC236}">
                <a16:creationId xmlns:a16="http://schemas.microsoft.com/office/drawing/2014/main" id="{B1328D3F-BA0F-4958-8A4D-982FE3452B67}"/>
              </a:ext>
            </a:extLst>
          </p:cNvPr>
          <p:cNvSpPr/>
          <p:nvPr/>
        </p:nvSpPr>
        <p:spPr>
          <a:xfrm>
            <a:off x="1204315" y="4271458"/>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8" name="Rectangle: Rounded Corners 47">
            <a:extLst>
              <a:ext uri="{FF2B5EF4-FFF2-40B4-BE49-F238E27FC236}">
                <a16:creationId xmlns:a16="http://schemas.microsoft.com/office/drawing/2014/main" id="{B41FA66E-B256-439E-9A1A-2E0B69312234}"/>
              </a:ext>
            </a:extLst>
          </p:cNvPr>
          <p:cNvSpPr/>
          <p:nvPr/>
        </p:nvSpPr>
        <p:spPr>
          <a:xfrm>
            <a:off x="1204315" y="5095433"/>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49" name="Rectangle: Rounded Corners 48">
            <a:extLst>
              <a:ext uri="{FF2B5EF4-FFF2-40B4-BE49-F238E27FC236}">
                <a16:creationId xmlns:a16="http://schemas.microsoft.com/office/drawing/2014/main" id="{68958553-616D-45C3-8FD3-F52FA26718F8}"/>
              </a:ext>
            </a:extLst>
          </p:cNvPr>
          <p:cNvSpPr/>
          <p:nvPr/>
        </p:nvSpPr>
        <p:spPr>
          <a:xfrm>
            <a:off x="1226087" y="6008381"/>
            <a:ext cx="1081685" cy="488109"/>
          </a:xfrm>
          <a:prstGeom prst="roundRect">
            <a:avLst/>
          </a:prstGeom>
          <a:solidFill>
            <a:srgbClr val="26859D"/>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a:t>
            </a:r>
          </a:p>
        </p:txBody>
      </p:sp>
      <p:sp>
        <p:nvSpPr>
          <p:cNvPr id="50" name="Rectangle: Rounded Corners 49">
            <a:extLst>
              <a:ext uri="{FF2B5EF4-FFF2-40B4-BE49-F238E27FC236}">
                <a16:creationId xmlns:a16="http://schemas.microsoft.com/office/drawing/2014/main" id="{A4BF75C7-CDB0-4E08-8B63-FF3BBE8AB6AE}"/>
              </a:ext>
            </a:extLst>
          </p:cNvPr>
          <p:cNvSpPr/>
          <p:nvPr/>
        </p:nvSpPr>
        <p:spPr>
          <a:xfrm>
            <a:off x="6712489" y="1660076"/>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1" name="Rectangle: Rounded Corners 50">
            <a:extLst>
              <a:ext uri="{FF2B5EF4-FFF2-40B4-BE49-F238E27FC236}">
                <a16:creationId xmlns:a16="http://schemas.microsoft.com/office/drawing/2014/main" id="{C5BD4DE2-B4B2-4574-BEFD-D6BA94A4E7AC}"/>
              </a:ext>
            </a:extLst>
          </p:cNvPr>
          <p:cNvSpPr/>
          <p:nvPr/>
        </p:nvSpPr>
        <p:spPr>
          <a:xfrm>
            <a:off x="6712489" y="2469117"/>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7" name="Rectangle: Rounded Corners 56">
            <a:extLst>
              <a:ext uri="{FF2B5EF4-FFF2-40B4-BE49-F238E27FC236}">
                <a16:creationId xmlns:a16="http://schemas.microsoft.com/office/drawing/2014/main" id="{C31A4146-AA72-4F45-AA81-0A39075E2ECE}"/>
              </a:ext>
            </a:extLst>
          </p:cNvPr>
          <p:cNvSpPr/>
          <p:nvPr/>
        </p:nvSpPr>
        <p:spPr>
          <a:xfrm>
            <a:off x="6712489" y="3333304"/>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8" name="Rectangle: Rounded Corners 57">
            <a:extLst>
              <a:ext uri="{FF2B5EF4-FFF2-40B4-BE49-F238E27FC236}">
                <a16:creationId xmlns:a16="http://schemas.microsoft.com/office/drawing/2014/main" id="{942F9DF7-805F-464A-878F-9C049EE02B8E}"/>
              </a:ext>
            </a:extLst>
          </p:cNvPr>
          <p:cNvSpPr/>
          <p:nvPr/>
        </p:nvSpPr>
        <p:spPr>
          <a:xfrm>
            <a:off x="6712489" y="4230969"/>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59" name="Rectangle: Rounded Corners 58">
            <a:extLst>
              <a:ext uri="{FF2B5EF4-FFF2-40B4-BE49-F238E27FC236}">
                <a16:creationId xmlns:a16="http://schemas.microsoft.com/office/drawing/2014/main" id="{CBC3AD5D-B6DC-44DC-A6A1-93DC1A1AF6E0}"/>
              </a:ext>
            </a:extLst>
          </p:cNvPr>
          <p:cNvSpPr/>
          <p:nvPr/>
        </p:nvSpPr>
        <p:spPr>
          <a:xfrm>
            <a:off x="6712489" y="5095433"/>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
        <p:nvSpPr>
          <p:cNvPr id="60" name="Rectangle: Rounded Corners 59">
            <a:extLst>
              <a:ext uri="{FF2B5EF4-FFF2-40B4-BE49-F238E27FC236}">
                <a16:creationId xmlns:a16="http://schemas.microsoft.com/office/drawing/2014/main" id="{3D1C44DB-F1C6-41E5-BE14-F193BA0F7995}"/>
              </a:ext>
            </a:extLst>
          </p:cNvPr>
          <p:cNvSpPr/>
          <p:nvPr/>
        </p:nvSpPr>
        <p:spPr>
          <a:xfrm>
            <a:off x="6712489" y="6008381"/>
            <a:ext cx="4869912" cy="510953"/>
          </a:xfrm>
          <a:prstGeom prst="roundRect">
            <a:avLst/>
          </a:prstGeom>
          <a:solidFill>
            <a:srgbClr val="786EB1"/>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0" cap="none" spc="0" normalizeH="0" baseline="0" noProof="0" dirty="0">
                <a:ln>
                  <a:noFill/>
                </a:ln>
                <a:solidFill>
                  <a:prstClr val="white"/>
                </a:solidFill>
                <a:effectLst/>
                <a:uLnTx/>
                <a:uFillTx/>
                <a:latin typeface="Arial"/>
                <a:ea typeface="+mn-ea"/>
                <a:cs typeface="+mn-cs"/>
              </a:rPr>
              <a:t>____________________________________</a:t>
            </a:r>
          </a:p>
        </p:txBody>
      </p:sp>
    </p:spTree>
    <p:extLst>
      <p:ext uri="{BB962C8B-B14F-4D97-AF65-F5344CB8AC3E}">
        <p14:creationId xmlns:p14="http://schemas.microsoft.com/office/powerpoint/2010/main" val="1385512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1"/>
                                        </p:tgtEl>
                                      </p:cBhvr>
                                    </p:animEffect>
                                    <p:set>
                                      <p:cBhvr>
                                        <p:cTn id="7" dur="1" fill="hold">
                                          <p:stCondLst>
                                            <p:cond delay="499"/>
                                          </p:stCondLst>
                                        </p:cTn>
                                        <p:tgtEl>
                                          <p:spTgt spid="41"/>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42"/>
                                        </p:tgtEl>
                                      </p:cBhvr>
                                    </p:animEffect>
                                    <p:set>
                                      <p:cBhvr>
                                        <p:cTn id="12" dur="1" fill="hold">
                                          <p:stCondLst>
                                            <p:cond delay="499"/>
                                          </p:stCondLst>
                                        </p:cTn>
                                        <p:tgtEl>
                                          <p:spTgt spid="4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43"/>
                                        </p:tgtEl>
                                      </p:cBhvr>
                                    </p:animEffect>
                                    <p:set>
                                      <p:cBhvr>
                                        <p:cTn id="17" dur="1" fill="hold">
                                          <p:stCondLst>
                                            <p:cond delay="499"/>
                                          </p:stCondLst>
                                        </p:cTn>
                                        <p:tgtEl>
                                          <p:spTgt spid="4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44"/>
                                        </p:tgtEl>
                                      </p:cBhvr>
                                    </p:animEffect>
                                    <p:set>
                                      <p:cBhvr>
                                        <p:cTn id="22" dur="1" fill="hold">
                                          <p:stCondLst>
                                            <p:cond delay="499"/>
                                          </p:stCondLst>
                                        </p:cTn>
                                        <p:tgtEl>
                                          <p:spTgt spid="4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48"/>
                                        </p:tgtEl>
                                      </p:cBhvr>
                                    </p:animEffect>
                                    <p:set>
                                      <p:cBhvr>
                                        <p:cTn id="27" dur="1" fill="hold">
                                          <p:stCondLst>
                                            <p:cond delay="499"/>
                                          </p:stCondLst>
                                        </p:cTn>
                                        <p:tgtEl>
                                          <p:spTgt spid="48"/>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49"/>
                                        </p:tgtEl>
                                      </p:cBhvr>
                                    </p:animEffect>
                                    <p:set>
                                      <p:cBhvr>
                                        <p:cTn id="32" dur="1" fill="hold">
                                          <p:stCondLst>
                                            <p:cond delay="499"/>
                                          </p:stCondLst>
                                        </p:cTn>
                                        <p:tgtEl>
                                          <p:spTgt spid="4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50"/>
                                        </p:tgtEl>
                                      </p:cBhvr>
                                    </p:animEffect>
                                    <p:set>
                                      <p:cBhvr>
                                        <p:cTn id="37" dur="1" fill="hold">
                                          <p:stCondLst>
                                            <p:cond delay="499"/>
                                          </p:stCondLst>
                                        </p:cTn>
                                        <p:tgtEl>
                                          <p:spTgt spid="50"/>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0" nodeType="clickEffect">
                                  <p:stCondLst>
                                    <p:cond delay="0"/>
                                  </p:stCondLst>
                                  <p:childTnLst>
                                    <p:animEffect transition="out" filter="fade">
                                      <p:cBhvr>
                                        <p:cTn id="41" dur="500"/>
                                        <p:tgtEl>
                                          <p:spTgt spid="51"/>
                                        </p:tgtEl>
                                      </p:cBhvr>
                                    </p:animEffect>
                                    <p:set>
                                      <p:cBhvr>
                                        <p:cTn id="42" dur="1" fill="hold">
                                          <p:stCondLst>
                                            <p:cond delay="499"/>
                                          </p:stCondLst>
                                        </p:cTn>
                                        <p:tgtEl>
                                          <p:spTgt spid="5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57"/>
                                        </p:tgtEl>
                                      </p:cBhvr>
                                    </p:animEffect>
                                    <p:set>
                                      <p:cBhvr>
                                        <p:cTn id="47" dur="1" fill="hold">
                                          <p:stCondLst>
                                            <p:cond delay="499"/>
                                          </p:stCondLst>
                                        </p:cTn>
                                        <p:tgtEl>
                                          <p:spTgt spid="57"/>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0" nodeType="clickEffect">
                                  <p:stCondLst>
                                    <p:cond delay="0"/>
                                  </p:stCondLst>
                                  <p:childTnLst>
                                    <p:animEffect transition="out" filter="fade">
                                      <p:cBhvr>
                                        <p:cTn id="51" dur="500"/>
                                        <p:tgtEl>
                                          <p:spTgt spid="58"/>
                                        </p:tgtEl>
                                      </p:cBhvr>
                                    </p:animEffect>
                                    <p:set>
                                      <p:cBhvr>
                                        <p:cTn id="52" dur="1" fill="hold">
                                          <p:stCondLst>
                                            <p:cond delay="499"/>
                                          </p:stCondLst>
                                        </p:cTn>
                                        <p:tgtEl>
                                          <p:spTgt spid="58"/>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59"/>
                                        </p:tgtEl>
                                      </p:cBhvr>
                                    </p:animEffect>
                                    <p:set>
                                      <p:cBhvr>
                                        <p:cTn id="57" dur="1" fill="hold">
                                          <p:stCondLst>
                                            <p:cond delay="499"/>
                                          </p:stCondLst>
                                        </p:cTn>
                                        <p:tgtEl>
                                          <p:spTgt spid="59"/>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0" nodeType="clickEffect">
                                  <p:stCondLst>
                                    <p:cond delay="0"/>
                                  </p:stCondLst>
                                  <p:childTnLst>
                                    <p:animEffect transition="out" filter="fade">
                                      <p:cBhvr>
                                        <p:cTn id="61" dur="500"/>
                                        <p:tgtEl>
                                          <p:spTgt spid="60"/>
                                        </p:tgtEl>
                                      </p:cBhvr>
                                    </p:animEffect>
                                    <p:set>
                                      <p:cBhvr>
                                        <p:cTn id="62" dur="1" fill="hold">
                                          <p:stCondLst>
                                            <p:cond delay="4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P spid="44" grpId="0" animBg="1"/>
      <p:bldP spid="48" grpId="0" animBg="1"/>
      <p:bldP spid="49" grpId="0" animBg="1"/>
      <p:bldP spid="50" grpId="0" animBg="1"/>
      <p:bldP spid="51" grpId="0" animBg="1"/>
      <p:bldP spid="57" grpId="0" animBg="1"/>
      <p:bldP spid="58" grpId="0" animBg="1"/>
      <p:bldP spid="59"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862160" y="104203"/>
            <a:ext cx="1329840" cy="1331640"/>
          </a:xfrm>
          <a:prstGeom prst="rect">
            <a:avLst/>
          </a:prstGeom>
          <a:ln>
            <a:noFill/>
          </a:ln>
        </p:spPr>
      </p:pic>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9365" y="69569"/>
            <a:ext cx="10449362" cy="523220"/>
          </a:xfrm>
        </p:spPr>
        <p:txBody>
          <a:bodyPr anchor="t"/>
          <a:lstStyle/>
          <a:p>
            <a:r>
              <a:rPr lang="en-GB" sz="3600" b="1" spc="-1" dirty="0" err="1">
                <a:solidFill>
                  <a:srgbClr val="1E4E79"/>
                </a:solidFill>
                <a:latin typeface="Century Gothic" panose="020B0502020202020204" pitchFamily="34" charset="0"/>
                <a:ea typeface="Century Gothic"/>
              </a:rPr>
              <a:t>C’est</a:t>
            </a:r>
            <a:endParaRPr lang="en-GB" sz="3600" i="1" dirty="0"/>
          </a:p>
        </p:txBody>
      </p:sp>
      <p:sp>
        <p:nvSpPr>
          <p:cNvPr id="43" name="Rectangle 42">
            <a:extLst>
              <a:ext uri="{FF2B5EF4-FFF2-40B4-BE49-F238E27FC236}">
                <a16:creationId xmlns:a16="http://schemas.microsoft.com/office/drawing/2014/main" id="{4143ABAD-B43C-45A4-8275-5E66FBB7CD67}"/>
              </a:ext>
            </a:extLst>
          </p:cNvPr>
          <p:cNvSpPr/>
          <p:nvPr/>
        </p:nvSpPr>
        <p:spPr>
          <a:xfrm>
            <a:off x="149364" y="656711"/>
            <a:ext cx="109322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We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to mean ‘this is’ or ‘it is/it’s’ when saying </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what</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 something is:</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92" name="Google Shape;183;p8">
            <a:extLst>
              <a:ext uri="{FF2B5EF4-FFF2-40B4-BE49-F238E27FC236}">
                <a16:creationId xmlns:a16="http://schemas.microsoft.com/office/drawing/2014/main" id="{7D591CE0-294E-4A90-81DC-38CBE3377757}"/>
              </a:ext>
            </a:extLst>
          </p:cNvPr>
          <p:cNvPicPr preferRelativeResize="0"/>
          <p:nvPr/>
        </p:nvPicPr>
        <p:blipFill rotWithShape="1">
          <a:blip r:embed="rId4">
            <a:alphaModFix/>
          </a:blip>
          <a:srcRect/>
          <a:stretch/>
        </p:blipFill>
        <p:spPr>
          <a:xfrm>
            <a:off x="5161357" y="1303500"/>
            <a:ext cx="369037" cy="416098"/>
          </a:xfrm>
          <a:prstGeom prst="rect">
            <a:avLst/>
          </a:prstGeom>
          <a:noFill/>
          <a:ln>
            <a:noFill/>
          </a:ln>
        </p:spPr>
      </p:pic>
      <p:sp>
        <p:nvSpPr>
          <p:cNvPr id="93" name="TextBox 92">
            <a:extLst>
              <a:ext uri="{FF2B5EF4-FFF2-40B4-BE49-F238E27FC236}">
                <a16:creationId xmlns:a16="http://schemas.microsoft.com/office/drawing/2014/main" id="{85F0BB52-E948-47BD-A3B3-CB5225A59247}"/>
              </a:ext>
            </a:extLst>
          </p:cNvPr>
          <p:cNvSpPr txBox="1"/>
          <p:nvPr/>
        </p:nvSpPr>
        <p:spPr>
          <a:xfrm>
            <a:off x="696686" y="1524162"/>
            <a:ext cx="28956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un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chien</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94" name="TextBox 93">
            <a:extLst>
              <a:ext uri="{FF2B5EF4-FFF2-40B4-BE49-F238E27FC236}">
                <a16:creationId xmlns:a16="http://schemas.microsoft.com/office/drawing/2014/main" id="{1BE15A16-69F6-41F8-A7F8-25419188FB80}"/>
              </a:ext>
            </a:extLst>
          </p:cNvPr>
          <p:cNvSpPr txBox="1"/>
          <p:nvPr/>
        </p:nvSpPr>
        <p:spPr>
          <a:xfrm>
            <a:off x="5161357" y="1280879"/>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It’s a dog.</a:t>
            </a:r>
          </a:p>
        </p:txBody>
      </p:sp>
      <p:pic>
        <p:nvPicPr>
          <p:cNvPr id="41" name="Picture 40" descr="A picture containing text&#10;&#10;Description automatically generated">
            <a:extLst>
              <a:ext uri="{FF2B5EF4-FFF2-40B4-BE49-F238E27FC236}">
                <a16:creationId xmlns:a16="http://schemas.microsoft.com/office/drawing/2014/main" id="{272EAB79-2837-49C4-97FC-B9EB2AB5999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7375" y="1244136"/>
            <a:ext cx="723485" cy="863056"/>
          </a:xfrm>
          <a:prstGeom prst="rect">
            <a:avLst/>
          </a:prstGeom>
        </p:spPr>
      </p:pic>
      <p:sp>
        <p:nvSpPr>
          <p:cNvPr id="42" name="Rectangle 41">
            <a:extLst>
              <a:ext uri="{FF2B5EF4-FFF2-40B4-BE49-F238E27FC236}">
                <a16:creationId xmlns:a16="http://schemas.microsoft.com/office/drawing/2014/main" id="{DADA3B26-B0A5-4F5A-B70F-2395215CFE3C}"/>
              </a:ext>
            </a:extLst>
          </p:cNvPr>
          <p:cNvSpPr/>
          <p:nvPr/>
        </p:nvSpPr>
        <p:spPr>
          <a:xfrm>
            <a:off x="149364" y="2387380"/>
            <a:ext cx="1074969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rPr>
              <a:t>Also use </a:t>
            </a:r>
            <a:r>
              <a:rPr kumimoji="0" lang="en-GB" sz="2400" b="1" i="0" u="none" strike="noStrike" kern="1200" cap="none" spc="-1"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1" normalizeH="0" baseline="0" noProof="0" dirty="0">
                <a:ln>
                  <a:noFill/>
                </a:ln>
                <a:solidFill>
                  <a:srgbClr val="002060"/>
                </a:solidFill>
                <a:effectLst/>
                <a:uLnTx/>
                <a:uFillTx/>
                <a:latin typeface="Century Gothic" panose="020B0502020202020204" pitchFamily="34" charset="0"/>
              </a:rPr>
              <a:t> </a:t>
            </a:r>
            <a:r>
              <a:rPr lang="en-GB" sz="2400" spc="-1" dirty="0">
                <a:solidFill>
                  <a:srgbClr val="002060"/>
                </a:solidFill>
                <a:latin typeface="Century Gothic" panose="020B0502020202020204" pitchFamily="34" charset="0"/>
              </a:rPr>
              <a:t>with people to say </a:t>
            </a:r>
            <a:r>
              <a:rPr lang="en-GB" sz="2400" b="1" spc="-1" dirty="0">
                <a:solidFill>
                  <a:srgbClr val="002060"/>
                </a:solidFill>
                <a:latin typeface="Century Gothic" panose="020B0502020202020204" pitchFamily="34" charset="0"/>
              </a:rPr>
              <a:t>what</a:t>
            </a:r>
            <a:r>
              <a:rPr lang="en-GB" sz="2400" spc="-1" dirty="0">
                <a:solidFill>
                  <a:srgbClr val="002060"/>
                </a:solidFill>
                <a:latin typeface="Century Gothic" panose="020B0502020202020204" pitchFamily="34" charset="0"/>
              </a:rPr>
              <a:t> or </a:t>
            </a:r>
            <a:r>
              <a:rPr lang="en-GB" sz="2400" b="1" spc="-1" dirty="0">
                <a:solidFill>
                  <a:srgbClr val="002060"/>
                </a:solidFill>
                <a:latin typeface="Century Gothic" panose="020B0502020202020204" pitchFamily="34" charset="0"/>
              </a:rPr>
              <a:t>who</a:t>
            </a:r>
            <a:r>
              <a:rPr lang="en-GB" sz="2400" spc="-1" dirty="0">
                <a:solidFill>
                  <a:srgbClr val="002060"/>
                </a:solidFill>
                <a:latin typeface="Century Gothic" panose="020B0502020202020204" pitchFamily="34" charset="0"/>
              </a:rPr>
              <a:t> they are: </a:t>
            </a:r>
            <a:endParaRPr kumimoji="0" lang="en-GB" sz="16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81C166FE-9D60-40EB-B0F5-1785039746B8}"/>
              </a:ext>
            </a:extLst>
          </p:cNvPr>
          <p:cNvSpPr txBox="1"/>
          <p:nvPr/>
        </p:nvSpPr>
        <p:spPr>
          <a:xfrm>
            <a:off x="696686" y="3198167"/>
            <a:ext cx="2895600"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femme.</a:t>
            </a:r>
          </a:p>
        </p:txBody>
      </p:sp>
      <p:pic>
        <p:nvPicPr>
          <p:cNvPr id="45" name="Google Shape;183;p8">
            <a:extLst>
              <a:ext uri="{FF2B5EF4-FFF2-40B4-BE49-F238E27FC236}">
                <a16:creationId xmlns:a16="http://schemas.microsoft.com/office/drawing/2014/main" id="{7A873F71-C1A0-4A92-9819-919E537831B2}"/>
              </a:ext>
            </a:extLst>
          </p:cNvPr>
          <p:cNvPicPr preferRelativeResize="0"/>
          <p:nvPr/>
        </p:nvPicPr>
        <p:blipFill rotWithShape="1">
          <a:blip r:embed="rId4">
            <a:alphaModFix/>
          </a:blip>
          <a:srcRect/>
          <a:stretch/>
        </p:blipFill>
        <p:spPr>
          <a:xfrm>
            <a:off x="5161357" y="3213530"/>
            <a:ext cx="369037" cy="416098"/>
          </a:xfrm>
          <a:prstGeom prst="rect">
            <a:avLst/>
          </a:prstGeom>
          <a:noFill/>
          <a:ln>
            <a:noFill/>
          </a:ln>
        </p:spPr>
      </p:pic>
      <p:sp>
        <p:nvSpPr>
          <p:cNvPr id="47" name="TextBox 46">
            <a:extLst>
              <a:ext uri="{FF2B5EF4-FFF2-40B4-BE49-F238E27FC236}">
                <a16:creationId xmlns:a16="http://schemas.microsoft.com/office/drawing/2014/main" id="{D979EB3B-C80A-494F-A9E9-86ED9C796E84}"/>
              </a:ext>
            </a:extLst>
          </p:cNvPr>
          <p:cNvSpPr txBox="1"/>
          <p:nvPr/>
        </p:nvSpPr>
        <p:spPr>
          <a:xfrm>
            <a:off x="5488227" y="3190909"/>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It’s a woman.</a:t>
            </a:r>
          </a:p>
        </p:txBody>
      </p:sp>
      <p:pic>
        <p:nvPicPr>
          <p:cNvPr id="48" name="Google Shape;183;p8">
            <a:extLst>
              <a:ext uri="{FF2B5EF4-FFF2-40B4-BE49-F238E27FC236}">
                <a16:creationId xmlns:a16="http://schemas.microsoft.com/office/drawing/2014/main" id="{DD93F82D-9192-446F-82F8-6C563E5BD7D4}"/>
              </a:ext>
            </a:extLst>
          </p:cNvPr>
          <p:cNvPicPr preferRelativeResize="0"/>
          <p:nvPr/>
        </p:nvPicPr>
        <p:blipFill rotWithShape="1">
          <a:blip r:embed="rId4">
            <a:alphaModFix/>
          </a:blip>
          <a:srcRect/>
          <a:stretch/>
        </p:blipFill>
        <p:spPr>
          <a:xfrm>
            <a:off x="5152160" y="3800582"/>
            <a:ext cx="369037" cy="416098"/>
          </a:xfrm>
          <a:prstGeom prst="rect">
            <a:avLst/>
          </a:prstGeom>
          <a:noFill/>
          <a:ln>
            <a:noFill/>
          </a:ln>
        </p:spPr>
      </p:pic>
      <p:sp>
        <p:nvSpPr>
          <p:cNvPr id="49" name="TextBox 48">
            <a:extLst>
              <a:ext uri="{FF2B5EF4-FFF2-40B4-BE49-F238E27FC236}">
                <a16:creationId xmlns:a16="http://schemas.microsoft.com/office/drawing/2014/main" id="{2359D1BC-8285-4EDC-9689-44825EF66213}"/>
              </a:ext>
            </a:extLst>
          </p:cNvPr>
          <p:cNvSpPr txBox="1"/>
          <p:nvPr/>
        </p:nvSpPr>
        <p:spPr>
          <a:xfrm>
            <a:off x="5336678" y="3755015"/>
            <a:ext cx="31556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 woman.</a:t>
            </a:r>
          </a:p>
        </p:txBody>
      </p:sp>
      <p:pic>
        <p:nvPicPr>
          <p:cNvPr id="50" name="Google Shape;183;p8">
            <a:extLst>
              <a:ext uri="{FF2B5EF4-FFF2-40B4-BE49-F238E27FC236}">
                <a16:creationId xmlns:a16="http://schemas.microsoft.com/office/drawing/2014/main" id="{55A376C3-935D-4802-90DF-9B9B71498B54}"/>
              </a:ext>
            </a:extLst>
          </p:cNvPr>
          <p:cNvPicPr preferRelativeResize="0"/>
          <p:nvPr/>
        </p:nvPicPr>
        <p:blipFill rotWithShape="1">
          <a:blip r:embed="rId4">
            <a:alphaModFix/>
          </a:blip>
          <a:srcRect/>
          <a:stretch/>
        </p:blipFill>
        <p:spPr>
          <a:xfrm>
            <a:off x="5161357" y="4446115"/>
            <a:ext cx="369037" cy="416098"/>
          </a:xfrm>
          <a:prstGeom prst="rect">
            <a:avLst/>
          </a:prstGeom>
          <a:noFill/>
          <a:ln>
            <a:noFill/>
          </a:ln>
        </p:spPr>
      </p:pic>
      <p:sp>
        <p:nvSpPr>
          <p:cNvPr id="51" name="TextBox 50">
            <a:extLst>
              <a:ext uri="{FF2B5EF4-FFF2-40B4-BE49-F238E27FC236}">
                <a16:creationId xmlns:a16="http://schemas.microsoft.com/office/drawing/2014/main" id="{5908157D-7171-4C6F-B03F-68425D213726}"/>
              </a:ext>
            </a:extLst>
          </p:cNvPr>
          <p:cNvSpPr txBox="1"/>
          <p:nvPr/>
        </p:nvSpPr>
        <p:spPr>
          <a:xfrm>
            <a:off x="5488227" y="4423494"/>
            <a:ext cx="281986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i</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woman.</a:t>
            </a:r>
          </a:p>
        </p:txBody>
      </p:sp>
      <p:sp>
        <p:nvSpPr>
          <p:cNvPr id="55" name="TextBox 54">
            <a:extLst>
              <a:ext uri="{FF2B5EF4-FFF2-40B4-BE49-F238E27FC236}">
                <a16:creationId xmlns:a16="http://schemas.microsoft.com/office/drawing/2014/main" id="{9D9B3285-8A8F-4308-9C3E-2C1C052D5189}"/>
              </a:ext>
            </a:extLst>
          </p:cNvPr>
          <p:cNvSpPr txBox="1"/>
          <p:nvPr/>
        </p:nvSpPr>
        <p:spPr>
          <a:xfrm>
            <a:off x="696686" y="5019199"/>
            <a:ext cx="4136571" cy="46166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une</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femme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sympa</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57" name="Google Shape;183;p8">
            <a:extLst>
              <a:ext uri="{FF2B5EF4-FFF2-40B4-BE49-F238E27FC236}">
                <a16:creationId xmlns:a16="http://schemas.microsoft.com/office/drawing/2014/main" id="{36ABB6EB-9C95-4445-A035-D2BC4965D5BF}"/>
              </a:ext>
            </a:extLst>
          </p:cNvPr>
          <p:cNvPicPr preferRelativeResize="0"/>
          <p:nvPr/>
        </p:nvPicPr>
        <p:blipFill rotWithShape="1">
          <a:blip r:embed="rId4">
            <a:alphaModFix/>
          </a:blip>
          <a:srcRect/>
          <a:stretch/>
        </p:blipFill>
        <p:spPr>
          <a:xfrm>
            <a:off x="5161357" y="5102681"/>
            <a:ext cx="369037" cy="416098"/>
          </a:xfrm>
          <a:prstGeom prst="rect">
            <a:avLst/>
          </a:prstGeom>
          <a:noFill/>
          <a:ln>
            <a:noFill/>
          </a:ln>
        </p:spPr>
      </p:pic>
      <p:sp>
        <p:nvSpPr>
          <p:cNvPr id="58" name="TextBox 57">
            <a:extLst>
              <a:ext uri="{FF2B5EF4-FFF2-40B4-BE49-F238E27FC236}">
                <a16:creationId xmlns:a16="http://schemas.microsoft.com/office/drawing/2014/main" id="{8EB03610-C63B-450B-AB4D-C28AC143C1C4}"/>
              </a:ext>
            </a:extLst>
          </p:cNvPr>
          <p:cNvSpPr txBox="1"/>
          <p:nvPr/>
        </p:nvSpPr>
        <p:spPr>
          <a:xfrm>
            <a:off x="5488227" y="5080060"/>
            <a:ext cx="318860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It’s a nice woman.</a:t>
            </a:r>
          </a:p>
        </p:txBody>
      </p:sp>
      <p:pic>
        <p:nvPicPr>
          <p:cNvPr id="59" name="Google Shape;183;p8">
            <a:extLst>
              <a:ext uri="{FF2B5EF4-FFF2-40B4-BE49-F238E27FC236}">
                <a16:creationId xmlns:a16="http://schemas.microsoft.com/office/drawing/2014/main" id="{5A35FFF9-24DD-44CA-A45C-1C91F2ACE5B0}"/>
              </a:ext>
            </a:extLst>
          </p:cNvPr>
          <p:cNvPicPr preferRelativeResize="0"/>
          <p:nvPr/>
        </p:nvPicPr>
        <p:blipFill rotWithShape="1">
          <a:blip r:embed="rId4">
            <a:alphaModFix/>
          </a:blip>
          <a:srcRect/>
          <a:stretch/>
        </p:blipFill>
        <p:spPr>
          <a:xfrm>
            <a:off x="5152160" y="5689733"/>
            <a:ext cx="369037" cy="416098"/>
          </a:xfrm>
          <a:prstGeom prst="rect">
            <a:avLst/>
          </a:prstGeom>
          <a:noFill/>
          <a:ln>
            <a:noFill/>
          </a:ln>
        </p:spPr>
      </p:pic>
      <p:sp>
        <p:nvSpPr>
          <p:cNvPr id="63" name="TextBox 62">
            <a:extLst>
              <a:ext uri="{FF2B5EF4-FFF2-40B4-BE49-F238E27FC236}">
                <a16:creationId xmlns:a16="http://schemas.microsoft.com/office/drawing/2014/main" id="{D172A67A-9DD7-4C17-B596-C44B38FD3B86}"/>
              </a:ext>
            </a:extLst>
          </p:cNvPr>
          <p:cNvSpPr txBox="1"/>
          <p:nvPr/>
        </p:nvSpPr>
        <p:spPr>
          <a:xfrm>
            <a:off x="5544209" y="5689733"/>
            <a:ext cx="33401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 nice woman.</a:t>
            </a:r>
          </a:p>
        </p:txBody>
      </p:sp>
      <p:pic>
        <p:nvPicPr>
          <p:cNvPr id="67" name="Google Shape;183;p8">
            <a:extLst>
              <a:ext uri="{FF2B5EF4-FFF2-40B4-BE49-F238E27FC236}">
                <a16:creationId xmlns:a16="http://schemas.microsoft.com/office/drawing/2014/main" id="{E1D18D9A-6413-4B75-91AC-DA7078B6FFBD}"/>
              </a:ext>
            </a:extLst>
          </p:cNvPr>
          <p:cNvPicPr preferRelativeResize="0"/>
          <p:nvPr/>
        </p:nvPicPr>
        <p:blipFill rotWithShape="1">
          <a:blip r:embed="rId4">
            <a:alphaModFix/>
          </a:blip>
          <a:srcRect/>
          <a:stretch/>
        </p:blipFill>
        <p:spPr>
          <a:xfrm>
            <a:off x="5161357" y="6335266"/>
            <a:ext cx="369037" cy="416098"/>
          </a:xfrm>
          <a:prstGeom prst="rect">
            <a:avLst/>
          </a:prstGeom>
          <a:noFill/>
          <a:ln>
            <a:noFill/>
          </a:ln>
        </p:spPr>
      </p:pic>
      <p:sp>
        <p:nvSpPr>
          <p:cNvPr id="68" name="TextBox 67">
            <a:extLst>
              <a:ext uri="{FF2B5EF4-FFF2-40B4-BE49-F238E27FC236}">
                <a16:creationId xmlns:a16="http://schemas.microsoft.com/office/drawing/2014/main" id="{7D4981B2-3AC1-4FF7-82AD-DE20B8ACC88A}"/>
              </a:ext>
            </a:extLst>
          </p:cNvPr>
          <p:cNvSpPr txBox="1"/>
          <p:nvPr/>
        </p:nvSpPr>
        <p:spPr>
          <a:xfrm>
            <a:off x="5488227" y="6312645"/>
            <a:ext cx="3340151"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She</a:t>
            </a:r>
            <a:r>
              <a:rPr kumimoji="0" lang="en-GB" sz="2400" b="1" i="0" u="none" strike="noStrike" kern="1200" cap="none" spc="0" normalizeH="0" noProof="0" dirty="0">
                <a:ln>
                  <a:noFill/>
                </a:ln>
                <a:solidFill>
                  <a:srgbClr val="002060"/>
                </a:solidFill>
                <a:effectLst/>
                <a:uLnTx/>
                <a:uFillTx/>
                <a:latin typeface="Century Gothic" panose="020B0502020202020204" pitchFamily="34" charset="0"/>
              </a:rPr>
              <a:t> is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 nice woman.</a:t>
            </a:r>
          </a:p>
        </p:txBody>
      </p:sp>
      <p:sp>
        <p:nvSpPr>
          <p:cNvPr id="69" name="Speech Bubble: Rectangle with Corners Rounded 68">
            <a:extLst>
              <a:ext uri="{FF2B5EF4-FFF2-40B4-BE49-F238E27FC236}">
                <a16:creationId xmlns:a16="http://schemas.microsoft.com/office/drawing/2014/main" id="{6D7CC430-8B77-4235-9FB5-93C7A02E3E4A}"/>
              </a:ext>
            </a:extLst>
          </p:cNvPr>
          <p:cNvSpPr/>
          <p:nvPr/>
        </p:nvSpPr>
        <p:spPr>
          <a:xfrm>
            <a:off x="8767951" y="3807766"/>
            <a:ext cx="3340151" cy="734924"/>
          </a:xfrm>
          <a:prstGeom prst="wedgeRoundRectCallout">
            <a:avLst>
              <a:gd name="adj1" fmla="val -70161"/>
              <a:gd name="adj2" fmla="val 5883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You can also</a:t>
            </a:r>
            <a:r>
              <a:rPr kumimoji="0" lang="en-GB" sz="2000" b="0" i="0" u="none" strike="noStrike" kern="1200" cap="none" spc="0" normalizeH="0" noProof="0" dirty="0">
                <a:ln>
                  <a:noFill/>
                </a:ln>
                <a:solidFill>
                  <a:srgbClr val="002060"/>
                </a:solidFill>
                <a:effectLst/>
                <a:uLnTx/>
                <a:uFillTx/>
                <a:latin typeface="Century Gothic" panose="020F0302020204030204"/>
              </a:rPr>
              <a:t> say:</a:t>
            </a:r>
            <a:br>
              <a:rPr kumimoji="0" lang="en-GB" sz="2000" b="0" i="0" u="none" strike="noStrike" kern="1200" cap="none" spc="0" normalizeH="0" noProof="0" dirty="0">
                <a:ln>
                  <a:noFill/>
                </a:ln>
                <a:solidFill>
                  <a:srgbClr val="002060"/>
                </a:solidFill>
                <a:effectLst/>
                <a:uLnTx/>
                <a:uFillTx/>
                <a:latin typeface="Century Gothic" panose="020F0302020204030204"/>
              </a:rPr>
            </a:br>
            <a:r>
              <a:rPr kumimoji="0" lang="en-GB" sz="2000" b="1" i="0" u="none" strike="noStrike" kern="1200" cap="none" spc="0" normalizeH="0" noProof="0" dirty="0">
                <a:ln>
                  <a:noFill/>
                </a:ln>
                <a:solidFill>
                  <a:srgbClr val="002060"/>
                </a:solidFill>
                <a:effectLst/>
                <a:uLnTx/>
                <a:uFillTx/>
                <a:latin typeface="Century Gothic" panose="020F0302020204030204"/>
              </a:rPr>
              <a:t>Elle</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1" i="0" u="none" strike="noStrike" kern="1200" cap="none" spc="0" normalizeH="0" noProof="0" dirty="0" err="1">
                <a:ln>
                  <a:noFill/>
                </a:ln>
                <a:solidFill>
                  <a:srgbClr val="002060"/>
                </a:solidFill>
                <a:effectLst/>
                <a:uLnTx/>
                <a:uFillTx/>
                <a:latin typeface="Century Gothic" panose="020F0302020204030204"/>
              </a:rPr>
              <a:t>est</a:t>
            </a:r>
            <a:r>
              <a:rPr kumimoji="0" lang="en-GB" sz="2000" b="1"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noProof="0" dirty="0" err="1">
                <a:ln>
                  <a:noFill/>
                </a:ln>
                <a:solidFill>
                  <a:srgbClr val="002060"/>
                </a:solidFill>
                <a:effectLst/>
                <a:uLnTx/>
                <a:uFillTx/>
                <a:latin typeface="Century Gothic" panose="020F0302020204030204"/>
              </a:rPr>
              <a:t>une</a:t>
            </a:r>
            <a:r>
              <a:rPr kumimoji="0" lang="en-GB" sz="2000" b="0" i="0" u="none" strike="noStrike" kern="1200" cap="none" spc="0" normalizeH="0" noProof="0" dirty="0">
                <a:ln>
                  <a:noFill/>
                </a:ln>
                <a:solidFill>
                  <a:srgbClr val="002060"/>
                </a:solidFill>
                <a:effectLst/>
                <a:uLnTx/>
                <a:uFillTx/>
                <a:latin typeface="Century Gothic" panose="020F0302020204030204"/>
              </a:rPr>
              <a:t> femme.</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4" name="Speech Bubble: Rectangle with Corners Rounded 83">
            <a:extLst>
              <a:ext uri="{FF2B5EF4-FFF2-40B4-BE49-F238E27FC236}">
                <a16:creationId xmlns:a16="http://schemas.microsoft.com/office/drawing/2014/main" id="{D15F42A1-9B82-4053-BBC4-4913035AE87D}"/>
              </a:ext>
            </a:extLst>
          </p:cNvPr>
          <p:cNvSpPr/>
          <p:nvPr/>
        </p:nvSpPr>
        <p:spPr>
          <a:xfrm>
            <a:off x="8767950" y="4835591"/>
            <a:ext cx="3340151" cy="1331639"/>
          </a:xfrm>
          <a:prstGeom prst="wedgeRoundRectCallout">
            <a:avLst>
              <a:gd name="adj1" fmla="val -42133"/>
              <a:gd name="adj2" fmla="val 79572"/>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You can also</a:t>
            </a:r>
            <a:r>
              <a:rPr kumimoji="0" lang="en-GB" sz="2000" b="0" i="0" u="none" strike="noStrike" kern="1200" cap="none" spc="0" normalizeH="0" noProof="0" dirty="0">
                <a:ln>
                  <a:noFill/>
                </a:ln>
                <a:solidFill>
                  <a:srgbClr val="002060"/>
                </a:solidFill>
                <a:effectLst/>
                <a:uLnTx/>
                <a:uFillTx/>
                <a:latin typeface="Century Gothic" panose="020F0302020204030204"/>
              </a:rPr>
              <a:t> say:</a:t>
            </a:r>
            <a:br>
              <a:rPr kumimoji="0" lang="en-GB" sz="2000" b="0" i="0" u="none" strike="noStrike" kern="1200" cap="none" spc="0" normalizeH="0" noProof="0" dirty="0">
                <a:ln>
                  <a:noFill/>
                </a:ln>
                <a:solidFill>
                  <a:srgbClr val="002060"/>
                </a:solidFill>
                <a:effectLst/>
                <a:uLnTx/>
                <a:uFillTx/>
                <a:latin typeface="Century Gothic" panose="020F0302020204030204"/>
              </a:rPr>
            </a:br>
            <a:r>
              <a:rPr kumimoji="0" lang="en-GB" sz="2000" b="1" i="0" u="none" strike="noStrike" kern="1200" cap="none" spc="0" normalizeH="0" noProof="0" dirty="0">
                <a:ln>
                  <a:noFill/>
                </a:ln>
                <a:solidFill>
                  <a:srgbClr val="002060"/>
                </a:solidFill>
                <a:effectLst/>
                <a:uLnTx/>
                <a:uFillTx/>
                <a:latin typeface="Century Gothic" panose="020F0302020204030204"/>
              </a:rPr>
              <a:t>Elle</a:t>
            </a:r>
            <a:r>
              <a:rPr kumimoji="0" lang="en-GB" sz="2000" b="0" i="0" u="none" strike="noStrike" kern="1200" cap="none" spc="0" normalizeH="0" noProof="0" dirty="0">
                <a:ln>
                  <a:noFill/>
                </a:ln>
                <a:solidFill>
                  <a:srgbClr val="002060"/>
                </a:solidFill>
                <a:effectLst/>
                <a:uLnTx/>
                <a:uFillTx/>
                <a:latin typeface="Century Gothic" panose="020F0302020204030204"/>
              </a:rPr>
              <a:t> </a:t>
            </a:r>
            <a:r>
              <a:rPr kumimoji="0" lang="en-GB" sz="2000" b="1" i="0" u="none" strike="noStrike" kern="1200" cap="none" spc="0" normalizeH="0" noProof="0" dirty="0" err="1">
                <a:ln>
                  <a:noFill/>
                </a:ln>
                <a:solidFill>
                  <a:srgbClr val="002060"/>
                </a:solidFill>
                <a:effectLst/>
                <a:uLnTx/>
                <a:uFillTx/>
                <a:latin typeface="Century Gothic" panose="020F0302020204030204"/>
              </a:rPr>
              <a:t>est</a:t>
            </a:r>
            <a:r>
              <a:rPr kumimoji="0" lang="en-GB" sz="2000" b="1" i="0" u="none" strike="noStrike" kern="1200" cap="none" spc="0" normalizeH="0" noProof="0" dirty="0">
                <a:ln>
                  <a:noFill/>
                </a:ln>
                <a:solidFill>
                  <a:srgbClr val="002060"/>
                </a:solidFill>
                <a:effectLst/>
                <a:uLnTx/>
                <a:uFillTx/>
                <a:latin typeface="Century Gothic" panose="020F0302020204030204"/>
              </a:rPr>
              <a:t> </a:t>
            </a:r>
            <a:r>
              <a:rPr kumimoji="0" lang="en-GB" sz="2000" b="0" i="0" u="none" strike="noStrike" kern="1200" cap="none" spc="0" normalizeH="0" noProof="0" dirty="0" err="1">
                <a:ln>
                  <a:noFill/>
                </a:ln>
                <a:solidFill>
                  <a:srgbClr val="002060"/>
                </a:solidFill>
                <a:effectLst/>
                <a:uLnTx/>
                <a:uFillTx/>
                <a:latin typeface="Century Gothic" panose="020F0302020204030204"/>
              </a:rPr>
              <a:t>une</a:t>
            </a:r>
            <a:r>
              <a:rPr kumimoji="0" lang="en-GB" sz="2000" b="0" i="0" u="none" strike="noStrike" kern="1200" cap="none" spc="0" normalizeH="0" noProof="0" dirty="0">
                <a:ln>
                  <a:noFill/>
                </a:ln>
                <a:solidFill>
                  <a:srgbClr val="002060"/>
                </a:solidFill>
                <a:effectLst/>
                <a:uLnTx/>
                <a:uFillTx/>
                <a:latin typeface="Century Gothic" panose="020F0302020204030204"/>
              </a:rPr>
              <a:t> femme </a:t>
            </a:r>
            <a:r>
              <a:rPr kumimoji="0" lang="en-GB" sz="2000" b="0" i="0" u="none" strike="noStrike" kern="1200" cap="none" spc="0" normalizeH="0" noProof="0" dirty="0" err="1">
                <a:ln>
                  <a:noFill/>
                </a:ln>
                <a:solidFill>
                  <a:srgbClr val="002060"/>
                </a:solidFill>
                <a:effectLst/>
                <a:uLnTx/>
                <a:uFillTx/>
                <a:latin typeface="Century Gothic" panose="020F0302020204030204"/>
              </a:rPr>
              <a:t>sympa</a:t>
            </a:r>
            <a:r>
              <a:rPr kumimoji="0" lang="en-GB" sz="2000" b="0" i="0" u="none" strike="noStrike" kern="1200" cap="none" spc="0" normalizeH="0" noProof="0" dirty="0">
                <a:ln>
                  <a:noFill/>
                </a:ln>
                <a:solidFill>
                  <a:srgbClr val="002060"/>
                </a:solidFill>
                <a:effectLst/>
                <a:uLnTx/>
                <a:uFillTx/>
                <a:latin typeface="Century Gothic" panose="020F0302020204030204"/>
              </a:rPr>
              <a:t>.</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sp>
        <p:nvSpPr>
          <p:cNvPr id="85" name="Speech Bubble: Rectangle with Corners Rounded 84">
            <a:extLst>
              <a:ext uri="{FF2B5EF4-FFF2-40B4-BE49-F238E27FC236}">
                <a16:creationId xmlns:a16="http://schemas.microsoft.com/office/drawing/2014/main" id="{1414731A-4391-4B60-9927-475ABBACA769}"/>
              </a:ext>
            </a:extLst>
          </p:cNvPr>
          <p:cNvSpPr/>
          <p:nvPr/>
        </p:nvSpPr>
        <p:spPr>
          <a:xfrm>
            <a:off x="8828378" y="2019960"/>
            <a:ext cx="3124967" cy="734924"/>
          </a:xfrm>
          <a:prstGeom prst="wedgeRoundRectCallout">
            <a:avLst>
              <a:gd name="adj1" fmla="val -65284"/>
              <a:gd name="adj2" fmla="val 32174"/>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000" b="0" i="0" u="none" strike="noStrike" kern="1200" cap="none" spc="0" normalizeH="0" baseline="0" noProof="0" dirty="0">
                <a:ln>
                  <a:noFill/>
                </a:ln>
                <a:solidFill>
                  <a:srgbClr val="002060"/>
                </a:solidFill>
                <a:effectLst/>
                <a:uLnTx/>
                <a:uFillTx/>
                <a:latin typeface="Century Gothic" panose="020F0302020204030204"/>
              </a:rPr>
              <a:t>So </a:t>
            </a:r>
            <a:r>
              <a:rPr kumimoji="0" lang="en-GB" sz="2000" b="1" i="0" u="none" strike="noStrike" kern="1200" cap="none" spc="0" normalizeH="0" baseline="0" noProof="0" dirty="0" err="1">
                <a:ln>
                  <a:noFill/>
                </a:ln>
                <a:solidFill>
                  <a:srgbClr val="002060"/>
                </a:solidFill>
                <a:effectLst/>
                <a:uLnTx/>
                <a:uFillTx/>
                <a:latin typeface="Century Gothic" panose="020F0302020204030204"/>
              </a:rPr>
              <a:t>c’est</a:t>
            </a:r>
            <a:r>
              <a:rPr kumimoji="0" lang="en-GB" sz="2000" b="0" i="0" u="none" strike="noStrike" kern="1200" cap="none" spc="0" normalizeH="0" baseline="0" noProof="0" dirty="0">
                <a:ln>
                  <a:noFill/>
                </a:ln>
                <a:solidFill>
                  <a:srgbClr val="002060"/>
                </a:solidFill>
                <a:effectLst/>
                <a:uLnTx/>
                <a:uFillTx/>
                <a:latin typeface="Century Gothic" panose="020F0302020204030204"/>
              </a:rPr>
              <a:t> can mean </a:t>
            </a:r>
            <a:r>
              <a:rPr kumimoji="0" lang="en-GB" sz="2000" b="1" i="0" u="none" strike="noStrike" kern="1200" cap="none" spc="0" normalizeH="0" baseline="0" noProof="0" dirty="0">
                <a:ln>
                  <a:noFill/>
                </a:ln>
                <a:solidFill>
                  <a:srgbClr val="002060"/>
                </a:solidFill>
                <a:effectLst/>
                <a:uLnTx/>
                <a:uFillTx/>
                <a:latin typeface="Century Gothic" panose="020F0302020204030204"/>
              </a:rPr>
              <a:t>she is</a:t>
            </a:r>
            <a:r>
              <a:rPr kumimoji="0" lang="en-GB" sz="2000" b="0" i="0" u="none" strike="noStrike" kern="1200" cap="none" spc="0" normalizeH="0" baseline="0" noProof="0" dirty="0">
                <a:ln>
                  <a:noFill/>
                </a:ln>
                <a:solidFill>
                  <a:srgbClr val="002060"/>
                </a:solidFill>
                <a:effectLst/>
                <a:uLnTx/>
                <a:uFillTx/>
                <a:latin typeface="Century Gothic" panose="020F0302020204030204"/>
              </a:rPr>
              <a:t>, </a:t>
            </a:r>
            <a:r>
              <a:rPr kumimoji="0" lang="en-GB" sz="2000" b="1" i="0" u="none" strike="noStrike" kern="1200" cap="none" spc="0" normalizeH="0" baseline="0" noProof="0" dirty="0">
                <a:ln>
                  <a:noFill/>
                </a:ln>
                <a:solidFill>
                  <a:srgbClr val="002060"/>
                </a:solidFill>
                <a:effectLst/>
                <a:uLnTx/>
                <a:uFillTx/>
                <a:latin typeface="Century Gothic" panose="020F0302020204030204"/>
              </a:rPr>
              <a:t>he is</a:t>
            </a:r>
            <a:r>
              <a:rPr kumimoji="0" lang="en-GB" sz="2000" b="0" i="0" u="none" strike="noStrike" kern="1200" cap="none" spc="0" normalizeH="0" baseline="0" noProof="0" dirty="0">
                <a:ln>
                  <a:noFill/>
                </a:ln>
                <a:solidFill>
                  <a:srgbClr val="002060"/>
                </a:solidFill>
                <a:effectLst/>
                <a:uLnTx/>
                <a:uFillTx/>
                <a:latin typeface="Century Gothic" panose="020F0302020204030204"/>
              </a:rPr>
              <a:t>,</a:t>
            </a:r>
            <a:r>
              <a:rPr kumimoji="0" lang="en-GB" sz="2000" b="0" i="0" u="none" strike="noStrike" kern="1200" cap="none" spc="0" normalizeH="0" noProof="0" dirty="0">
                <a:ln>
                  <a:noFill/>
                </a:ln>
                <a:solidFill>
                  <a:srgbClr val="002060"/>
                </a:solidFill>
                <a:effectLst/>
                <a:uLnTx/>
                <a:uFillTx/>
                <a:latin typeface="Century Gothic" panose="020F0302020204030204"/>
              </a:rPr>
              <a:t> too.</a:t>
            </a:r>
            <a:endParaRPr kumimoji="0" lang="en-GB" sz="2000" b="0" i="0" u="none" strike="noStrike" kern="1200" cap="none" spc="0" normalizeH="0" baseline="0" noProof="0" dirty="0">
              <a:ln>
                <a:noFill/>
              </a:ln>
              <a:solidFill>
                <a:srgbClr val="002060"/>
              </a:solidFill>
              <a:effectLst/>
              <a:uLnTx/>
              <a:uFillTx/>
              <a:latin typeface="Century Gothic" panose="020F0302020204030204"/>
            </a:endParaRPr>
          </a:p>
        </p:txBody>
      </p:sp>
      <p:pic>
        <p:nvPicPr>
          <p:cNvPr id="5" name="Picture 4" descr="A person wearing a garment&#10;&#10;Description automatically generated with low confidence">
            <a:extLst>
              <a:ext uri="{FF2B5EF4-FFF2-40B4-BE49-F238E27FC236}">
                <a16:creationId xmlns:a16="http://schemas.microsoft.com/office/drawing/2014/main" id="{4C64B043-47A7-4B27-A1AE-341904F2C3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918" y="3493520"/>
            <a:ext cx="1212451" cy="1461159"/>
          </a:xfrm>
          <a:prstGeom prst="rect">
            <a:avLst/>
          </a:prstGeom>
        </p:spPr>
      </p:pic>
      <p:pic>
        <p:nvPicPr>
          <p:cNvPr id="86" name="Google Shape;183;p8">
            <a:extLst>
              <a:ext uri="{FF2B5EF4-FFF2-40B4-BE49-F238E27FC236}">
                <a16:creationId xmlns:a16="http://schemas.microsoft.com/office/drawing/2014/main" id="{3B351D4D-BDBA-4376-8D6F-B655B381B159}"/>
              </a:ext>
            </a:extLst>
          </p:cNvPr>
          <p:cNvPicPr preferRelativeResize="0"/>
          <p:nvPr/>
        </p:nvPicPr>
        <p:blipFill rotWithShape="1">
          <a:blip r:embed="rId4">
            <a:alphaModFix/>
          </a:blip>
          <a:srcRect/>
          <a:stretch/>
        </p:blipFill>
        <p:spPr>
          <a:xfrm>
            <a:off x="5152160" y="1845895"/>
            <a:ext cx="369037" cy="416098"/>
          </a:xfrm>
          <a:prstGeom prst="rect">
            <a:avLst/>
          </a:prstGeom>
          <a:noFill/>
          <a:ln>
            <a:noFill/>
          </a:ln>
        </p:spPr>
      </p:pic>
      <p:sp>
        <p:nvSpPr>
          <p:cNvPr id="87" name="TextBox 86">
            <a:extLst>
              <a:ext uri="{FF2B5EF4-FFF2-40B4-BE49-F238E27FC236}">
                <a16:creationId xmlns:a16="http://schemas.microsoft.com/office/drawing/2014/main" id="{C11D70CA-A678-4363-9DCE-50518059D749}"/>
              </a:ext>
            </a:extLst>
          </p:cNvPr>
          <p:cNvSpPr txBox="1"/>
          <p:nvPr/>
        </p:nvSpPr>
        <p:spPr>
          <a:xfrm>
            <a:off x="5345875" y="1823274"/>
            <a:ext cx="249317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This is a dog.</a:t>
            </a:r>
          </a:p>
        </p:txBody>
      </p:sp>
    </p:spTree>
    <p:extLst>
      <p:ext uri="{BB962C8B-B14F-4D97-AF65-F5344CB8AC3E}">
        <p14:creationId xmlns:p14="http://schemas.microsoft.com/office/powerpoint/2010/main" val="3749371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4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4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9"/>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9"/>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57"/>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59"/>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3"/>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67"/>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8"/>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93" grpId="0"/>
      <p:bldP spid="94" grpId="0"/>
      <p:bldP spid="42" grpId="0"/>
      <p:bldP spid="44" grpId="0"/>
      <p:bldP spid="47" grpId="0"/>
      <p:bldP spid="49" grpId="0"/>
      <p:bldP spid="51" grpId="0"/>
      <p:bldP spid="55" grpId="0"/>
      <p:bldP spid="58" grpId="0"/>
      <p:bldP spid="63" grpId="0"/>
      <p:bldP spid="68" grpId="0"/>
      <p:bldP spid="69" grpId="0" animBg="1"/>
      <p:bldP spid="84" grpId="0" animBg="1"/>
      <p:bldP spid="85" grpId="0" animBg="1"/>
      <p:bldP spid="87" grpId="0"/>
    </p:bld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12126</TotalTime>
  <Words>2306</Words>
  <Application>Microsoft Office PowerPoint</Application>
  <PresentationFormat>Widescreen</PresentationFormat>
  <Paragraphs>296</Paragraphs>
  <Slides>11</Slides>
  <Notes>11</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vt:i4>
      </vt:variant>
    </vt:vector>
  </HeadingPairs>
  <TitlesOfParts>
    <vt:vector size="22" baseType="lpstr">
      <vt:lpstr>Arial</vt:lpstr>
      <vt:lpstr>Calibri</vt:lpstr>
      <vt:lpstr>Century Gothic</vt:lpstr>
      <vt:lpstr>Modern Love</vt:lpstr>
      <vt:lpstr>Segoe Print</vt:lpstr>
      <vt:lpstr>Symbol</vt:lpstr>
      <vt:lpstr>Tw Cen MT</vt:lpstr>
      <vt:lpstr>Wingdings</vt:lpstr>
      <vt:lpstr>1_Office Theme</vt:lpstr>
      <vt:lpstr>3_Office Theme</vt:lpstr>
      <vt:lpstr>4_Office Theme</vt:lpstr>
      <vt:lpstr>Describing things and people</vt:lpstr>
      <vt:lpstr> [qu]</vt:lpstr>
      <vt:lpstr> [qu]</vt:lpstr>
      <vt:lpstr>prononcer</vt:lpstr>
      <vt:lpstr>Male and female person nouns</vt:lpstr>
      <vt:lpstr>lire</vt:lpstr>
      <vt:lpstr>Avoir et être</vt:lpstr>
      <vt:lpstr>lire</vt:lpstr>
      <vt:lpstr>C’est</vt:lpstr>
      <vt:lpstr>lire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207</cp:revision>
  <dcterms:created xsi:type="dcterms:W3CDTF">2022-02-01T12:00:57Z</dcterms:created>
  <dcterms:modified xsi:type="dcterms:W3CDTF">2023-04-09T08:26:23Z</dcterms:modified>
</cp:coreProperties>
</file>