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Lst>
  <p:notesMasterIdLst>
    <p:notesMasterId r:id="rId17"/>
  </p:notesMasterIdLst>
  <p:sldIdLst>
    <p:sldId id="257" r:id="rId4"/>
    <p:sldId id="375" r:id="rId5"/>
    <p:sldId id="923" r:id="rId6"/>
    <p:sldId id="960" r:id="rId7"/>
    <p:sldId id="957" r:id="rId8"/>
    <p:sldId id="948" r:id="rId9"/>
    <p:sldId id="958" r:id="rId10"/>
    <p:sldId id="538" r:id="rId11"/>
    <p:sldId id="833" r:id="rId12"/>
    <p:sldId id="837" r:id="rId13"/>
    <p:sldId id="959" r:id="rId14"/>
    <p:sldId id="366" r:id="rId15"/>
    <p:sldId id="54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59D"/>
    <a:srgbClr val="FF3399"/>
    <a:srgbClr val="FFF7FF"/>
    <a:srgbClr val="786EB1"/>
    <a:srgbClr val="FF0066"/>
    <a:srgbClr val="00A1DA"/>
    <a:srgbClr val="0DFF7A"/>
    <a:srgbClr val="C61717"/>
    <a:srgbClr val="F4B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77438" autoAdjust="0"/>
  </p:normalViewPr>
  <p:slideViewPr>
    <p:cSldViewPr snapToGrid="0">
      <p:cViewPr varScale="1">
        <p:scale>
          <a:sx n="86" d="100"/>
          <a:sy n="86" d="100"/>
        </p:scale>
        <p:origin x="840"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18/05/2022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a:t>
            </a:r>
          </a:p>
          <a:p>
            <a:pPr marL="0" indent="-216000">
              <a:lnSpc>
                <a:spcPct val="100000"/>
              </a:lnSpc>
            </a:pPr>
            <a:r>
              <a:rPr lang="en-GB" sz="1800" b="0" strike="noStrike" spc="-1" dirty="0">
                <a:solidFill>
                  <a:srgbClr val="000000"/>
                </a:solidFill>
                <a:latin typeface="Calibri"/>
                <a:ea typeface="Calibri"/>
              </a:rPr>
              <a:t>available under a Creative Commons license, no attribution required.</a:t>
            </a:r>
            <a:endParaRPr lang="en-GB" sz="1800" b="0" strike="noStrike" spc="-1" dirty="0">
              <a:latin typeface="Arial"/>
            </a:endParaRPr>
          </a:p>
          <a:p>
            <a:pPr marL="0" indent="-216000" algn="l">
              <a:lnSpc>
                <a:spcPct val="100000"/>
              </a:lnSpc>
            </a:pPr>
            <a:r>
              <a:rPr lang="en-GB" sz="1800" b="1" strike="noStrike" spc="-1" dirty="0">
                <a:latin typeface="Arial"/>
              </a:rPr>
              <a:t>The AUDIO version of the lesson material includes additional audio for the new language presented (phonics, vocabulary) and audio for the instructions</a:t>
            </a:r>
          </a:p>
          <a:p>
            <a:pPr marL="0" indent="-216000" algn="l">
              <a:lnSpc>
                <a:spcPct val="100000"/>
              </a:lnSpc>
            </a:pPr>
            <a:r>
              <a:rPr lang="en-GB" sz="1800" b="1" strike="noStrike" spc="-1" dirty="0">
                <a:latin typeface="Arial"/>
              </a:rPr>
              <a:t>on the slide.</a:t>
            </a:r>
          </a:p>
          <a:p>
            <a:pPr marL="0" indent="-216000" algn="l">
              <a:lnSpc>
                <a:spcPct val="100000"/>
              </a:lnSpc>
            </a:pPr>
            <a:r>
              <a:rPr lang="en-GB" sz="1800" b="1" strike="noStrike" spc="-1" dirty="0">
                <a:latin typeface="Arial"/>
              </a:rPr>
              <a:t>In addition, it includes VIDEO clips of the phonics and the phonics’ source words.  Pupils can be encouraged to look at the shape of the mouth/lips on slides where these appear, and try to copy it/them.</a:t>
            </a:r>
          </a:p>
          <a:p>
            <a:pPr marL="0" indent="-216000">
              <a:lnSpc>
                <a:spcPct val="100000"/>
              </a:lnSpc>
            </a:pPr>
            <a:endParaRPr lang="en-GB" sz="1800" b="0" strike="noStrike" spc="-1" dirty="0">
              <a:latin typeface="Arial"/>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dirty="0">
                <a:solidFill>
                  <a:srgbClr val="002060"/>
                </a:solidFill>
                <a:latin typeface="Century Gothic"/>
                <a:ea typeface="Century Gothic"/>
                <a:cs typeface="Century Gothic"/>
                <a:sym typeface="Century Gothic"/>
              </a:rPr>
              <a:t>Phonics: </a:t>
            </a:r>
            <a:r>
              <a:rPr lang="en-GB" sz="1800" b="0" dirty="0">
                <a:solidFill>
                  <a:srgbClr val="002060"/>
                </a:solidFill>
                <a:latin typeface="Century Gothic"/>
                <a:ea typeface="Century Gothic"/>
                <a:cs typeface="Century Gothic"/>
                <a:sym typeface="Century Gothic"/>
              </a:rPr>
              <a:t>[</a:t>
            </a:r>
            <a:r>
              <a:rPr lang="en-GB" sz="1800" b="0" dirty="0" err="1">
                <a:solidFill>
                  <a:srgbClr val="002060"/>
                </a:solidFill>
                <a:latin typeface="Century Gothic"/>
                <a:ea typeface="Century Gothic"/>
                <a:cs typeface="Century Gothic"/>
                <a:sym typeface="Century Gothic"/>
              </a:rPr>
              <a:t>SFe</a:t>
            </a:r>
            <a:r>
              <a:rPr lang="en-GB" sz="1800" b="0" dirty="0">
                <a:solidFill>
                  <a:srgbClr val="002060"/>
                </a:solidFill>
                <a:latin typeface="Century Gothic"/>
                <a:ea typeface="Century Gothic"/>
                <a:cs typeface="Century Gothic"/>
                <a:sym typeface="Century Gothic"/>
              </a:rPr>
              <a:t>] </a:t>
            </a:r>
            <a:r>
              <a:rPr lang="fr-FR" sz="1800" b="0" dirty="0">
                <a:solidFill>
                  <a:srgbClr val="002060"/>
                </a:solidFill>
                <a:latin typeface="Century Gothic"/>
                <a:ea typeface="Century Gothic"/>
                <a:cs typeface="Century Gothic"/>
                <a:sym typeface="Century Gothic"/>
              </a:rPr>
              <a:t>[</a:t>
            </a:r>
            <a:r>
              <a:rPr lang="fr-FR" sz="1800" b="1" dirty="0">
                <a:solidFill>
                  <a:srgbClr val="002060"/>
                </a:solidFill>
                <a:latin typeface="Century Gothic"/>
                <a:ea typeface="Century Gothic"/>
                <a:cs typeface="Century Gothic"/>
                <a:sym typeface="Century Gothic"/>
              </a:rPr>
              <a:t>ç</a:t>
            </a:r>
            <a:r>
              <a:rPr lang="fr-FR" sz="1800" b="0" dirty="0">
                <a:solidFill>
                  <a:srgbClr val="002060"/>
                </a:solidFill>
                <a:latin typeface="Century Gothic"/>
                <a:ea typeface="Century Gothic"/>
                <a:cs typeface="Century Gothic"/>
                <a:sym typeface="Century Gothic"/>
              </a:rPr>
              <a:t>] (and soft </a:t>
            </a:r>
            <a:r>
              <a:rPr lang="fr-FR" sz="1800" b="1" dirty="0">
                <a:solidFill>
                  <a:srgbClr val="002060"/>
                </a:solidFill>
                <a:latin typeface="Century Gothic"/>
                <a:ea typeface="Century Gothic"/>
                <a:cs typeface="Century Gothic"/>
                <a:sym typeface="Century Gothic"/>
              </a:rPr>
              <a:t>-c</a:t>
            </a:r>
            <a:r>
              <a:rPr lang="fr-FR" sz="1800" b="0" dirty="0">
                <a:solidFill>
                  <a:srgbClr val="002060"/>
                </a:solidFill>
                <a:latin typeface="Century Gothic"/>
                <a:ea typeface="Century Gothic"/>
                <a:cs typeface="Century Gothic"/>
                <a:sym typeface="Century Gothic"/>
              </a:rPr>
              <a:t>) </a:t>
            </a:r>
            <a:r>
              <a:rPr lang="fr-FR" sz="1800" b="1" dirty="0">
                <a:solidFill>
                  <a:srgbClr val="002060"/>
                </a:solidFill>
                <a:latin typeface="Century Gothic"/>
                <a:ea typeface="Century Gothic"/>
                <a:cs typeface="Century Gothic"/>
                <a:sym typeface="Century Gothic"/>
              </a:rPr>
              <a:t>ici</a:t>
            </a:r>
            <a:r>
              <a:rPr lang="fr-FR" sz="1800" b="0" dirty="0">
                <a:solidFill>
                  <a:srgbClr val="002060"/>
                </a:solidFill>
                <a:latin typeface="Century Gothic"/>
                <a:ea typeface="Century Gothic"/>
                <a:cs typeface="Century Gothic"/>
                <a:sym typeface="Century Gothic"/>
              </a:rPr>
              <a:t> [167]</a:t>
            </a:r>
            <a:r>
              <a:rPr lang="fr-FR" sz="1800" b="1" dirty="0">
                <a:solidFill>
                  <a:srgbClr val="002060"/>
                </a:solidFill>
                <a:latin typeface="Century Gothic"/>
                <a:ea typeface="Century Gothic"/>
                <a:cs typeface="Century Gothic"/>
                <a:sym typeface="Century Gothic"/>
              </a:rPr>
              <a:t> français </a:t>
            </a:r>
            <a:r>
              <a:rPr lang="fr-FR" sz="1800" b="0" dirty="0">
                <a:solidFill>
                  <a:srgbClr val="002060"/>
                </a:solidFill>
                <a:latin typeface="Century Gothic"/>
                <a:ea typeface="Century Gothic"/>
                <a:cs typeface="Century Gothic"/>
                <a:sym typeface="Century Gothic"/>
              </a:rPr>
              <a:t>[251] </a:t>
            </a:r>
            <a:r>
              <a:rPr lang="fr-FR" sz="1800" b="1" dirty="0">
                <a:solidFill>
                  <a:srgbClr val="002060"/>
                </a:solidFill>
                <a:latin typeface="Century Gothic"/>
                <a:ea typeface="Century Gothic"/>
                <a:cs typeface="Century Gothic"/>
                <a:sym typeface="Century Gothic"/>
              </a:rPr>
              <a:t>garçon</a:t>
            </a:r>
            <a:r>
              <a:rPr lang="fr-FR" sz="1800" b="0" dirty="0">
                <a:solidFill>
                  <a:srgbClr val="002060"/>
                </a:solidFill>
                <a:latin typeface="Century Gothic"/>
                <a:ea typeface="Century Gothic"/>
                <a:cs typeface="Century Gothic"/>
                <a:sym typeface="Century Gothic"/>
              </a:rPr>
              <a:t> [1599] </a:t>
            </a:r>
            <a:r>
              <a:rPr lang="fr-FR" sz="1800" b="1" dirty="0">
                <a:solidFill>
                  <a:srgbClr val="002060"/>
                </a:solidFill>
                <a:latin typeface="Century Gothic"/>
                <a:ea typeface="Century Gothic"/>
                <a:cs typeface="Century Gothic"/>
                <a:sym typeface="Century Gothic"/>
              </a:rPr>
              <a:t>cinéma</a:t>
            </a:r>
            <a:r>
              <a:rPr lang="fr-FR" sz="1800" b="0" dirty="0">
                <a:solidFill>
                  <a:srgbClr val="002060"/>
                </a:solidFill>
                <a:latin typeface="Century Gothic"/>
                <a:ea typeface="Century Gothic"/>
                <a:cs typeface="Century Gothic"/>
                <a:sym typeface="Century Gothic"/>
              </a:rPr>
              <a:t> [1623] </a:t>
            </a:r>
            <a:r>
              <a:rPr lang="fr-FR" sz="1800" b="1" dirty="0">
                <a:solidFill>
                  <a:srgbClr val="002060"/>
                </a:solidFill>
                <a:latin typeface="Century Gothic"/>
                <a:ea typeface="Century Gothic"/>
                <a:cs typeface="Century Gothic"/>
                <a:sym typeface="Century Gothic"/>
              </a:rPr>
              <a:t>décider </a:t>
            </a:r>
            <a:r>
              <a:rPr lang="fr-FR" sz="1800" b="0" dirty="0">
                <a:solidFill>
                  <a:srgbClr val="002060"/>
                </a:solidFill>
                <a:latin typeface="Century Gothic"/>
                <a:ea typeface="Century Gothic"/>
                <a:cs typeface="Century Gothic"/>
                <a:sym typeface="Century Gothic"/>
              </a:rPr>
              <a:t>[165]</a:t>
            </a:r>
            <a:endParaRPr lang="it-IT" sz="1800" b="1" strike="noStrike" spc="-1" dirty="0">
              <a:solidFill>
                <a:srgbClr val="002060"/>
              </a:solidFill>
              <a:latin typeface="Century Gothic"/>
              <a:ea typeface="Century Gothic"/>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it-IT" sz="1800" b="1" strike="noStrike" spc="-1" dirty="0">
              <a:solidFill>
                <a:srgbClr val="002060"/>
              </a:solidFill>
              <a:latin typeface="Century Gothic"/>
              <a:ea typeface="Century Gothic"/>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800" b="1" strike="noStrike" spc="-1" dirty="0">
                <a:solidFill>
                  <a:srgbClr val="002060"/>
                </a:solidFill>
                <a:latin typeface="Century Gothic"/>
                <a:ea typeface="Century Gothic"/>
              </a:rPr>
              <a:t>Vocabulary </a:t>
            </a:r>
            <a:r>
              <a:rPr lang="it-IT" sz="1800" b="0" strike="noStrike" spc="-1" dirty="0">
                <a:solidFill>
                  <a:srgbClr val="002060"/>
                </a:solidFill>
                <a:latin typeface="Century Gothic"/>
                <a:ea typeface="Century Gothic"/>
              </a:rPr>
              <a:t>(new words in </a:t>
            </a:r>
            <a:r>
              <a:rPr lang="it-IT" sz="1800" b="1" strike="noStrike" spc="-1" dirty="0">
                <a:solidFill>
                  <a:srgbClr val="002060"/>
                </a:solidFill>
                <a:latin typeface="Century Gothic"/>
                <a:ea typeface="Century Gothic"/>
              </a:rPr>
              <a:t>bold</a:t>
            </a:r>
            <a:r>
              <a:rPr lang="it-IT" sz="1800" b="0" strike="noStrike" spc="-1" dirty="0">
                <a:solidFill>
                  <a:srgbClr val="002060"/>
                </a:solidFill>
                <a:latin typeface="Century Gothic"/>
                <a:ea typeface="Century Gothic"/>
              </a:rPr>
              <a:t>): </a:t>
            </a:r>
            <a:r>
              <a:rPr lang="fr-FR" sz="1800" b="1" strike="noStrike" spc="-1" dirty="0">
                <a:solidFill>
                  <a:srgbClr val="002060"/>
                </a:solidFill>
                <a:latin typeface="Century Gothic"/>
                <a:ea typeface="Century Gothic"/>
              </a:rPr>
              <a:t> </a:t>
            </a:r>
            <a:r>
              <a:rPr lang="fr-FR" sz="1800" b="1" dirty="0">
                <a:solidFill>
                  <a:srgbClr val="002060"/>
                </a:solidFill>
                <a:latin typeface="Century Gothic"/>
                <a:ea typeface="Century Gothic"/>
                <a:cs typeface="Century Gothic"/>
                <a:sym typeface="Century Gothic"/>
              </a:rPr>
              <a:t>professeur, professeure </a:t>
            </a:r>
            <a:r>
              <a:rPr lang="fr-FR" sz="1800" b="0" dirty="0">
                <a:solidFill>
                  <a:srgbClr val="002060"/>
                </a:solidFill>
                <a:latin typeface="Century Gothic"/>
                <a:ea typeface="Century Gothic"/>
                <a:cs typeface="Century Gothic"/>
                <a:sym typeface="Century Gothic"/>
              </a:rPr>
              <a:t>[110] </a:t>
            </a:r>
            <a:r>
              <a:rPr lang="fr-FR" sz="1800" b="1" dirty="0">
                <a:solidFill>
                  <a:srgbClr val="002060"/>
                </a:solidFill>
                <a:latin typeface="Century Gothic"/>
                <a:ea typeface="Century Gothic"/>
                <a:cs typeface="Century Gothic"/>
                <a:sym typeface="Century Gothic"/>
              </a:rPr>
              <a:t>sympathique </a:t>
            </a:r>
            <a:r>
              <a:rPr lang="fr-FR" sz="1800" b="0" dirty="0">
                <a:solidFill>
                  <a:srgbClr val="002060"/>
                </a:solidFill>
                <a:latin typeface="Century Gothic"/>
                <a:ea typeface="Century Gothic"/>
                <a:cs typeface="Century Gothic"/>
                <a:sym typeface="Century Gothic"/>
              </a:rPr>
              <a:t>[4164]  </a:t>
            </a:r>
            <a:r>
              <a:rPr lang="fr-FR" sz="1800" b="1" dirty="0">
                <a:solidFill>
                  <a:srgbClr val="002060"/>
                </a:solidFill>
                <a:latin typeface="Century Gothic"/>
                <a:ea typeface="Century Gothic"/>
                <a:cs typeface="Century Gothic"/>
                <a:sym typeface="Century Gothic"/>
              </a:rPr>
              <a:t>comment </a:t>
            </a:r>
            <a:r>
              <a:rPr lang="fr-FR" sz="1800" b="0" dirty="0">
                <a:solidFill>
                  <a:srgbClr val="002060"/>
                </a:solidFill>
                <a:latin typeface="Century Gothic"/>
                <a:ea typeface="Century Gothic"/>
                <a:cs typeface="Century Gothic"/>
                <a:sym typeface="Century Gothic"/>
              </a:rPr>
              <a:t>[234]</a:t>
            </a:r>
          </a:p>
          <a:p>
            <a:pPr marL="0" indent="-216000">
              <a:lnSpc>
                <a:spcPct val="100000"/>
              </a:lnSpc>
            </a:pPr>
            <a:r>
              <a:rPr lang="en-GB" sz="1800" b="0" i="0" strike="noStrike" spc="-1" dirty="0">
                <a:solidFill>
                  <a:srgbClr val="002060"/>
                </a:solidFill>
                <a:latin typeface="Century Gothic"/>
                <a:ea typeface="Century Gothic"/>
              </a:rPr>
              <a:t>Revisit 1: </a:t>
            </a:r>
            <a:r>
              <a:rPr lang="fr-FR" sz="1800" b="0" i="0" u="none" strike="noStrike" kern="1200" dirty="0">
                <a:solidFill>
                  <a:schemeClr val="tx1"/>
                </a:solidFill>
                <a:effectLst/>
                <a:latin typeface="+mn-lt"/>
                <a:ea typeface="+mn-ea"/>
                <a:cs typeface="+mn-cs"/>
              </a:rPr>
              <a:t> chose [125] des [2] combien [800] </a:t>
            </a:r>
          </a:p>
          <a:p>
            <a:pPr marL="0" indent="-216000">
              <a:lnSpc>
                <a:spcPct val="100000"/>
              </a:lnSpc>
            </a:pPr>
            <a:r>
              <a:rPr lang="en-GB" sz="1800" b="0" i="0" strike="noStrike" spc="-1" dirty="0">
                <a:solidFill>
                  <a:srgbClr val="002060"/>
                </a:solidFill>
                <a:effectLst/>
                <a:latin typeface="Century Gothic"/>
                <a:ea typeface="+mn-ea"/>
                <a:cs typeface="+mn-cs"/>
              </a:rPr>
              <a:t>Revisit 2: </a:t>
            </a:r>
            <a:r>
              <a:rPr lang="fr-FR" sz="1800" b="0" i="0" strike="noStrike" spc="-1" dirty="0">
                <a:solidFill>
                  <a:srgbClr val="002060"/>
                </a:solidFill>
                <a:effectLst/>
                <a:latin typeface="Century Gothic"/>
                <a:ea typeface="+mn-ea"/>
                <a:cs typeface="+mn-cs"/>
              </a:rPr>
              <a:t>donner [46]  préparer [368] trouver [83] famille [172] frère [1043] mère [645] père [559] sœur [1558] le [1] la [1] à (meaning ‘to’) [4] </a:t>
            </a:r>
            <a:endParaRPr lang="en-GB" sz="1800" b="0" i="0" strike="noStrike" spc="-1" dirty="0">
              <a:solidFill>
                <a:srgbClr val="002060"/>
              </a:solidFill>
              <a:effectLst/>
              <a:latin typeface="Century Gothic"/>
              <a:ea typeface="+mn-ea"/>
              <a:cs typeface="+mn-cs"/>
            </a:endParaRPr>
          </a:p>
          <a:p>
            <a:pPr marL="0" indent="-216000">
              <a:lnSpc>
                <a:spcPct val="100000"/>
              </a:lnSpc>
            </a:pPr>
            <a:endParaRPr lang="en-GB" sz="1600" dirty="0">
              <a:solidFill>
                <a:schemeClr val="dk1"/>
              </a:solidFill>
              <a:effectLst/>
              <a:latin typeface="Century Gothic" panose="020B0502020202020204" pitchFamily="34" charset="0"/>
              <a:ea typeface="+mn-ea"/>
              <a:cs typeface="+mn-cs"/>
            </a:endParaRPr>
          </a:p>
          <a:p>
            <a:pPr marL="0" indent="-216000">
              <a:lnSpc>
                <a:spcPct val="100000"/>
              </a:lnSpc>
            </a:pPr>
            <a:r>
              <a:rPr lang="en-GB" sz="1600" dirty="0" err="1">
                <a:solidFill>
                  <a:schemeClr val="dk1"/>
                </a:solidFill>
                <a:effectLst/>
                <a:latin typeface="Century Gothic" panose="020B0502020202020204" pitchFamily="34" charset="0"/>
                <a:ea typeface="+mn-ea"/>
                <a:cs typeface="+mn-cs"/>
              </a:rPr>
              <a:t>Londsale</a:t>
            </a:r>
            <a:r>
              <a:rPr lang="en-GB" sz="1600" dirty="0">
                <a:solidFill>
                  <a:schemeClr val="dk1"/>
                </a:solidFill>
                <a:effectLst/>
                <a:latin typeface="Century Gothic" panose="020B0502020202020204" pitchFamily="34" charset="0"/>
                <a:ea typeface="+mn-ea"/>
                <a:cs typeface="+mn-cs"/>
              </a:rPr>
              <a:t>, D., &amp; Le Bras, Y.  (2009). </a:t>
            </a:r>
            <a:r>
              <a:rPr lang="en-GB" sz="1600" i="1" dirty="0">
                <a:solidFill>
                  <a:schemeClr val="dk1"/>
                </a:solidFill>
                <a:effectLst/>
                <a:latin typeface="Century Gothic" panose="020B0502020202020204" pitchFamily="34" charset="0"/>
                <a:ea typeface="+mn-ea"/>
                <a:cs typeface="+mn-cs"/>
              </a:rPr>
              <a:t>A Frequency Dictionary of French: Core vocabulary for learners </a:t>
            </a:r>
            <a:r>
              <a:rPr lang="en-GB" sz="1600" dirty="0">
                <a:solidFill>
                  <a:schemeClr val="dk1"/>
                </a:solidFill>
                <a:effectLst/>
                <a:latin typeface="Century Gothic" panose="020B0502020202020204" pitchFamily="34" charset="0"/>
                <a:ea typeface="+mn-ea"/>
                <a:cs typeface="+mn-cs"/>
              </a:rPr>
              <a:t>London: Routledge.</a:t>
            </a:r>
          </a:p>
          <a:p>
            <a:pPr marL="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 introduced and formally re-visited those words.  </a:t>
            </a: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previous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Give pupils a blank grid.  They fill in the French 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earlier are blue, thus more points are awarded for them, to recognise that memories fade and more effort (heavy lifting!) is needed to retrieve them.</a:t>
            </a:r>
            <a:br>
              <a:rPr lang="en-GB" dirty="0"/>
            </a:br>
            <a:endParaRPr lang="en-GB" dirty="0"/>
          </a:p>
          <a:p>
            <a:pPr marL="0" indent="0">
              <a:buNone/>
            </a:pPr>
            <a:endParaRPr lang="en-US" b="0" baseline="0" noProof="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7651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production of the new and revisited language from this week.</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latin typeface="Arial"/>
              </a:rPr>
              <a:t>Do number 1 with pupils to model the task.  </a:t>
            </a:r>
          </a:p>
          <a:p>
            <a:pPr marL="229320" indent="-228600">
              <a:lnSpc>
                <a:spcPct val="100000"/>
              </a:lnSpc>
              <a:buAutoNum type="arabicPeriod"/>
            </a:pPr>
            <a:r>
              <a:rPr lang="en-GB" sz="1200" b="0" strike="noStrike" spc="-1" dirty="0">
                <a:latin typeface="Arial"/>
              </a:rPr>
              <a:t>Click to reveal the answer.</a:t>
            </a:r>
          </a:p>
          <a:p>
            <a:pPr marL="229320" indent="-228600">
              <a:lnSpc>
                <a:spcPct val="100000"/>
              </a:lnSpc>
              <a:buAutoNum type="arabicPeriod"/>
            </a:pPr>
            <a:r>
              <a:rPr lang="en-GB" sz="1200" b="0" strike="noStrike" spc="-1" dirty="0">
                <a:latin typeface="Arial"/>
              </a:rPr>
              <a:t>Pupils complete sentences 2-5.</a:t>
            </a:r>
          </a:p>
          <a:p>
            <a:pPr marL="229320" indent="-228600">
              <a:lnSpc>
                <a:spcPct val="100000"/>
              </a:lnSpc>
              <a:buAutoNum type="arabicPeriod"/>
            </a:pPr>
            <a:r>
              <a:rPr lang="en-GB" sz="1200" b="0" strike="noStrike" spc="-1" dirty="0">
                <a:latin typeface="Arial"/>
              </a:rPr>
              <a:t>Click to reveal the answers.</a:t>
            </a:r>
          </a:p>
          <a:p>
            <a:pPr marL="229320" indent="-228600">
              <a:lnSpc>
                <a:spcPct val="100000"/>
              </a:lnSpc>
              <a:buAutoNum type="arabicPeriod"/>
            </a:pPr>
            <a:endParaRPr lang="en-GB" sz="1200" b="0" strike="noStrike" spc="-1" dirty="0">
              <a:latin typeface="Arial"/>
            </a:endParaRPr>
          </a:p>
          <a:p>
            <a:pPr marL="229320" indent="-228600">
              <a:lnSpc>
                <a:spcPct val="100000"/>
              </a:lnSpc>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0991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HANDOUT 4a</a:t>
            </a: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82187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HANDOUT 4b</a:t>
            </a: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8213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consolidate SSC </a:t>
            </a:r>
            <a:r>
              <a:rPr lang="en-GB" b="1" baseline="0" dirty="0"/>
              <a:t>[</a:t>
            </a:r>
            <a:r>
              <a:rPr lang="en-GB" b="1" baseline="0" dirty="0" err="1"/>
              <a:t>qu</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a:t>
            </a:r>
            <a:r>
              <a:rPr lang="en-GB" b="1" dirty="0" err="1"/>
              <a:t>qu</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baseline="0" dirty="0">
                <a:solidFill>
                  <a:srgbClr val="002060"/>
                </a:solidFill>
                <a:latin typeface="Century Gothic" panose="020B0502020202020204" pitchFamily="34" charset="0"/>
              </a:rPr>
              <a:t>question</a:t>
            </a:r>
            <a:r>
              <a:rPr lang="en-GB" sz="1200" b="0" kern="1200" dirty="0">
                <a:solidFill>
                  <a:schemeClr val="tx1"/>
                </a:solidFill>
                <a:latin typeface="Century Gothic" panose="020B0502020202020204" pitchFamily="34" charset="0"/>
                <a:ea typeface="+mn-ea"/>
                <a:cs typeface="+mn-cs"/>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Say the word and do the gesture, if using.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Roll back the animations and work through 1-3 again, but this time, dropping your voice completely to listen carefully to the students saying the </a:t>
            </a:r>
            <a:r>
              <a:rPr lang="en-GB" b="1" dirty="0"/>
              <a:t>[</a:t>
            </a:r>
            <a:r>
              <a:rPr lang="en-GB" b="1" dirty="0" err="1"/>
              <a:t>qu</a:t>
            </a:r>
            <a:r>
              <a:rPr lang="en-GB" b="1" dirty="0"/>
              <a:t>] </a:t>
            </a:r>
            <a:r>
              <a:rPr lang="en-GB" baseline="0" dirty="0"/>
              <a:t>sound, pronouncing </a:t>
            </a:r>
            <a:r>
              <a:rPr lang="en-GB" b="0" baseline="0" dirty="0"/>
              <a:t>”</a:t>
            </a:r>
            <a:r>
              <a:rPr lang="en-GB" b="1" baseline="0" dirty="0"/>
              <a:t>question</a:t>
            </a:r>
            <a:r>
              <a:rPr lang="en-GB" sz="1200" b="0" kern="1200" dirty="0">
                <a:solidFill>
                  <a:schemeClr val="tx1"/>
                </a:solidFill>
                <a:latin typeface="Century Gothic" panose="020B0502020202020204" pitchFamily="34" charset="0"/>
                <a:ea typeface="+mn-ea"/>
                <a:cs typeface="+mn-cs"/>
              </a:rPr>
              <a:t>”</a:t>
            </a:r>
            <a:r>
              <a:rPr lang="en-GB" sz="1200" b="0" kern="1200" baseline="0" dirty="0">
                <a:solidFill>
                  <a:schemeClr val="tx1"/>
                </a:solidFill>
                <a:latin typeface="Century Gothic" panose="020B0502020202020204" pitchFamily="34" charset="0"/>
                <a:ea typeface="+mn-ea"/>
                <a:cs typeface="+mn-cs"/>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Gesture</a:t>
            </a:r>
            <a:r>
              <a:rPr lang="en-GB" baseline="0" dirty="0"/>
              <a:t>: https://www.signbsl.com/sign/question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2</a:t>
            </a:r>
            <a:r>
              <a:rPr lang="en-GB" baseline="30000" dirty="0"/>
              <a:t>nd</a:t>
            </a:r>
            <a:r>
              <a:rPr lang="en-GB" baseline="0" dirty="0"/>
              <a:t> video from the left – trace the shape of a question mark in the air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question </a:t>
            </a:r>
            <a:r>
              <a:rPr lang="en-GB" baseline="0" dirty="0"/>
              <a:t>[144]</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720" indent="0">
              <a:lnSpc>
                <a:spcPct val="100000"/>
              </a:lnSpc>
              <a:buClr>
                <a:srgbClr val="000000"/>
              </a:buClr>
              <a:buFont typeface="Calibri"/>
              <a:buNone/>
            </a:pPr>
            <a:endParaRPr lang="en-GB" sz="1200" b="0" strike="noStrike" spc="-1" dirty="0">
              <a:solidFill>
                <a:srgbClr val="000000"/>
              </a:solidFill>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8735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consolidate SSC </a:t>
            </a:r>
            <a:r>
              <a:rPr lang="en-GB" b="1" baseline="0" dirty="0"/>
              <a:t>[</a:t>
            </a:r>
            <a:r>
              <a:rPr lang="en-GB" b="1" baseline="0" dirty="0" err="1"/>
              <a:t>qu</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Introduce</a:t>
            </a:r>
            <a:r>
              <a:rPr lang="en-GB" baseline="0" dirty="0"/>
              <a:t> and elicit the pronunciation of the </a:t>
            </a:r>
            <a:r>
              <a:rPr lang="en-GB" b="1" baseline="0" dirty="0"/>
              <a:t>individual SSC [</a:t>
            </a:r>
            <a:r>
              <a:rPr lang="en-GB" b="1" baseline="0" dirty="0" err="1"/>
              <a:t>qu</a:t>
            </a:r>
            <a:r>
              <a:rPr lang="en-GB" b="1" baseline="0" dirty="0"/>
              <a:t>] </a:t>
            </a:r>
            <a:r>
              <a:rPr lang="en-GB" baseline="0" dirty="0"/>
              <a:t>and then the </a:t>
            </a:r>
            <a:r>
              <a:rPr lang="en-GB" b="1" baseline="0" dirty="0"/>
              <a:t>source</a:t>
            </a:r>
            <a:r>
              <a:rPr lang="en-GB" baseline="0" dirty="0"/>
              <a:t> word again ‘</a:t>
            </a:r>
            <a:r>
              <a:rPr lang="en-GB" b="1" baseline="0" dirty="0"/>
              <a:t>question</a:t>
            </a:r>
            <a:r>
              <a:rPr lang="en-GB" baseline="0" dirty="0"/>
              <a:t>’ (with gesture, if using).</a:t>
            </a:r>
            <a:br>
              <a:rPr lang="en-GB" baseline="0" dirty="0"/>
            </a:br>
            <a:r>
              <a:rPr lang="en-GB" baseline="0" dirty="0"/>
              <a:t>2. Then present and elicit the pronunciation of the four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a:t>
            </a:r>
            <a:br>
              <a:rPr lang="en-GB" baseline="0" dirty="0"/>
            </a:br>
            <a:r>
              <a:rPr lang="en-GB" b="1" baseline="0" dirty="0"/>
              <a:t>quatre </a:t>
            </a:r>
            <a:r>
              <a:rPr lang="en-GB" baseline="0" dirty="0"/>
              <a:t>[283] </a:t>
            </a:r>
            <a:r>
              <a:rPr lang="en-GB" b="1" baseline="0" dirty="0"/>
              <a:t>musique </a:t>
            </a:r>
            <a:r>
              <a:rPr lang="en-GB" b="0" baseline="0" dirty="0"/>
              <a:t>[1139]</a:t>
            </a:r>
            <a:r>
              <a:rPr lang="en-GB" baseline="0" dirty="0"/>
              <a:t> </a:t>
            </a:r>
            <a:r>
              <a:rPr lang="en-GB" b="1" baseline="0" dirty="0" err="1"/>
              <a:t>expliquer</a:t>
            </a:r>
            <a:r>
              <a:rPr lang="en-GB" baseline="0" dirty="0"/>
              <a:t> [252] </a:t>
            </a:r>
            <a:r>
              <a:rPr lang="en-GB" b="1" baseline="0" dirty="0"/>
              <a:t>unique</a:t>
            </a:r>
            <a:r>
              <a:rPr lang="en-GB" baseline="0" dirty="0"/>
              <a:t> [402] </a:t>
            </a:r>
            <a:r>
              <a:rPr lang="en-GB" b="1" baseline="0" dirty="0"/>
              <a:t>question </a:t>
            </a:r>
            <a:r>
              <a:rPr lang="en-GB" baseline="0" dirty="0"/>
              <a:t>[144]</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720" indent="0">
              <a:lnSpc>
                <a:spcPct val="100000"/>
              </a:lnSpc>
              <a:buClr>
                <a:srgbClr val="000000"/>
              </a:buClr>
              <a:buFont typeface="Calibri"/>
              <a:buNone/>
            </a:pPr>
            <a:endParaRPr lang="en-GB" sz="1200" b="0" strike="noStrike" spc="-1" dirty="0">
              <a:solidFill>
                <a:srgbClr val="000000"/>
              </a:solidFill>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23919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cs typeface="Calibri" panose="020F0502020204030204" pitchFamily="34" charset="0"/>
              </a:rPr>
              <a:t>Timing: 5 minutes </a:t>
            </a:r>
            <a:r>
              <a:rPr lang="en-GB" b="0" dirty="0">
                <a:latin typeface="Calibri" panose="020F0502020204030204" pitchFamily="34" charset="0"/>
                <a:cs typeface="Calibri" panose="020F0502020204030204" pitchFamily="34" charset="0"/>
              </a:rPr>
              <a:t>[2 rounds]</a:t>
            </a: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Aim: </a:t>
            </a:r>
            <a:r>
              <a:rPr lang="en-GB" b="0" dirty="0">
                <a:latin typeface="Calibri" panose="020F0502020204030204" pitchFamily="34" charset="0"/>
                <a:cs typeface="Calibri" panose="020F0502020204030204" pitchFamily="34" charset="0"/>
              </a:rPr>
              <a:t>To practise the pronunciation of French words with the SSC [-</a:t>
            </a:r>
            <a:r>
              <a:rPr lang="en-GB" b="0" dirty="0" err="1">
                <a:latin typeface="Calibri" panose="020F0502020204030204" pitchFamily="34" charset="0"/>
                <a:cs typeface="Calibri" panose="020F0502020204030204" pitchFamily="34" charset="0"/>
              </a:rPr>
              <a:t>tion</a:t>
            </a:r>
            <a:r>
              <a:rPr lang="en-GB" b="0" dirty="0">
                <a:latin typeface="Calibri" panose="020F0502020204030204" pitchFamily="34" charset="0"/>
                <a:cs typeface="Calibri" panose="020F0502020204030204" pitchFamily="34" charset="0"/>
              </a:rPr>
              <a:t>].</a:t>
            </a: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Procedure:</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Pupils work in pairs to practise pronunciation. They can choose where to start and have one minute to collect as many coins as possible. </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Divide the class in A &amp; B and click to indicate it’s ‘</a:t>
            </a:r>
            <a:r>
              <a:rPr lang="en-GB" b="0" dirty="0" err="1">
                <a:latin typeface="Calibri" panose="020F0502020204030204" pitchFamily="34" charset="0"/>
                <a:cs typeface="Calibri" panose="020F0502020204030204" pitchFamily="34" charset="0"/>
              </a:rPr>
              <a:t>personne</a:t>
            </a:r>
            <a:r>
              <a:rPr lang="en-GB" b="0" dirty="0">
                <a:latin typeface="Calibri" panose="020F0502020204030204" pitchFamily="34" charset="0"/>
                <a:cs typeface="Calibri" panose="020F0502020204030204" pitchFamily="34" charset="0"/>
              </a:rPr>
              <a:t> A’’s turn. </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 A starts from either ‘</a:t>
            </a:r>
            <a:r>
              <a:rPr lang="en-GB" b="0" dirty="0" err="1">
                <a:latin typeface="Calibri" panose="020F0502020204030204" pitchFamily="34" charset="0"/>
                <a:cs typeface="Calibri" panose="020F0502020204030204" pitchFamily="34" charset="0"/>
              </a:rPr>
              <a:t>liquide</a:t>
            </a:r>
            <a:r>
              <a:rPr lang="en-GB" b="0" dirty="0">
                <a:latin typeface="Calibri" panose="020F0502020204030204" pitchFamily="34" charset="0"/>
                <a:cs typeface="Calibri" panose="020F0502020204030204" pitchFamily="34" charset="0"/>
              </a:rPr>
              <a:t>’ ‘</a:t>
            </a:r>
            <a:r>
              <a:rPr lang="en-GB" b="0" dirty="0" err="1">
                <a:latin typeface="Calibri" panose="020F0502020204030204" pitchFamily="34" charset="0"/>
                <a:cs typeface="Calibri" panose="020F0502020204030204" pitchFamily="34" charset="0"/>
              </a:rPr>
              <a:t>qualité</a:t>
            </a:r>
            <a:r>
              <a:rPr lang="en-GB" b="0" dirty="0">
                <a:latin typeface="Calibri" panose="020F0502020204030204" pitchFamily="34" charset="0"/>
                <a:cs typeface="Calibri" panose="020F0502020204030204" pitchFamily="34" charset="0"/>
              </a:rPr>
              <a:t>’ or ‘</a:t>
            </a:r>
            <a:r>
              <a:rPr lang="en-GB" b="0" dirty="0" err="1">
                <a:latin typeface="Calibri" panose="020F0502020204030204" pitchFamily="34" charset="0"/>
                <a:cs typeface="Calibri" panose="020F0502020204030204" pitchFamily="34" charset="0"/>
              </a:rPr>
              <a:t>quantité</a:t>
            </a:r>
            <a:r>
              <a:rPr lang="en-GB" b="0" dirty="0">
                <a:latin typeface="Calibri" panose="020F0502020204030204" pitchFamily="34" charset="0"/>
                <a:cs typeface="Calibri" panose="020F0502020204030204" pitchFamily="34" charset="0"/>
              </a:rPr>
              <a:t>’, and follows the path to pronounce the words and collect the corresponding coins. </a:t>
            </a:r>
            <a:br>
              <a:rPr lang="en-GB" b="0" dirty="0">
                <a:latin typeface="Calibri" panose="020F0502020204030204" pitchFamily="34" charset="0"/>
                <a:cs typeface="Calibri" panose="020F0502020204030204" pitchFamily="34" charset="0"/>
              </a:rPr>
            </a:br>
            <a:r>
              <a:rPr lang="en-GB" b="0" dirty="0">
                <a:latin typeface="Calibri" panose="020F0502020204030204" pitchFamily="34" charset="0"/>
                <a:cs typeface="Calibri" panose="020F0502020204030204" pitchFamily="34" charset="0"/>
              </a:rPr>
              <a:t>Pupil B listens and notes down the number of coins for his/her partner.</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Click to bring up </a:t>
            </a:r>
            <a:r>
              <a:rPr lang="en-GB" b="0" dirty="0" err="1">
                <a:latin typeface="Calibri" panose="020F0502020204030204" pitchFamily="34" charset="0"/>
                <a:cs typeface="Calibri" panose="020F0502020204030204" pitchFamily="34" charset="0"/>
              </a:rPr>
              <a:t>Personne</a:t>
            </a:r>
            <a:r>
              <a:rPr lang="en-GB" b="0" dirty="0">
                <a:latin typeface="Calibri" panose="020F0502020204030204" pitchFamily="34" charset="0"/>
                <a:cs typeface="Calibri" panose="020F0502020204030204" pitchFamily="34" charset="0"/>
              </a:rPr>
              <a:t> B’s turn. </a:t>
            </a: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Click on each word to hear it pronounced, as required.</a:t>
            </a:r>
            <a:endParaRPr lang="en-GB"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720" indent="0">
              <a:lnSpc>
                <a:spcPct val="100000"/>
              </a:lnSpc>
              <a:buClr>
                <a:srgbClr val="000000"/>
              </a:buClr>
              <a:buFont typeface="Calibri"/>
              <a:buNone/>
            </a:pPr>
            <a:r>
              <a:rPr lang="en-GB" sz="1200" b="1" strike="noStrike" spc="-1" dirty="0">
                <a:solidFill>
                  <a:srgbClr val="000000"/>
                </a:solidFill>
                <a:latin typeface="Arial"/>
              </a:rPr>
              <a:t>Frequency of unknown words and cognates</a:t>
            </a:r>
            <a:r>
              <a:rPr lang="en-GB" sz="1200" b="0" strike="noStrike" spc="-1" dirty="0">
                <a:solidFill>
                  <a:srgbClr val="000000"/>
                </a:solidFill>
                <a:latin typeface="Arial"/>
              </a:rPr>
              <a:t>:</a:t>
            </a:r>
            <a:br>
              <a:rPr lang="en-GB" sz="1200" b="0" strike="noStrike" spc="-1" dirty="0">
                <a:solidFill>
                  <a:srgbClr val="000000"/>
                </a:solidFill>
                <a:latin typeface="Arial"/>
              </a:rPr>
            </a:br>
            <a:r>
              <a:rPr lang="en-GB" sz="1200" b="0" strike="noStrike" spc="-1" dirty="0" err="1">
                <a:solidFill>
                  <a:srgbClr val="000000"/>
                </a:solidFill>
                <a:latin typeface="Arial"/>
              </a:rPr>
              <a:t>chèque</a:t>
            </a:r>
            <a:r>
              <a:rPr lang="en-GB" sz="1200" b="0" strike="noStrike" spc="-1" dirty="0">
                <a:solidFill>
                  <a:srgbClr val="000000"/>
                </a:solidFill>
                <a:latin typeface="Arial"/>
              </a:rPr>
              <a:t> [&gt;5000] </a:t>
            </a:r>
            <a:r>
              <a:rPr lang="en-GB" sz="1200" b="0" strike="noStrike" spc="-1" dirty="0" err="1">
                <a:solidFill>
                  <a:srgbClr val="000000"/>
                </a:solidFill>
                <a:latin typeface="Arial"/>
              </a:rPr>
              <a:t>conséquence</a:t>
            </a:r>
            <a:r>
              <a:rPr lang="en-GB" sz="1200" b="0" strike="noStrike" spc="-1" dirty="0">
                <a:solidFill>
                  <a:srgbClr val="000000"/>
                </a:solidFill>
                <a:latin typeface="Arial"/>
              </a:rPr>
              <a:t> [617] </a:t>
            </a:r>
            <a:r>
              <a:rPr lang="en-GB" sz="1200" b="0" strike="noStrike" spc="-1" dirty="0" err="1">
                <a:solidFill>
                  <a:srgbClr val="000000"/>
                </a:solidFill>
                <a:latin typeface="Arial"/>
              </a:rPr>
              <a:t>équipement</a:t>
            </a:r>
            <a:r>
              <a:rPr lang="en-GB" sz="1200" b="0" strike="noStrike" spc="-1" dirty="0">
                <a:solidFill>
                  <a:srgbClr val="000000"/>
                </a:solidFill>
                <a:latin typeface="Arial"/>
              </a:rPr>
              <a:t> [1704] </a:t>
            </a:r>
            <a:r>
              <a:rPr lang="en-GB" sz="1200" b="0" strike="noStrike" spc="-1" dirty="0" err="1">
                <a:solidFill>
                  <a:srgbClr val="000000"/>
                </a:solidFill>
                <a:latin typeface="Arial"/>
              </a:rPr>
              <a:t>équivalent</a:t>
            </a:r>
            <a:r>
              <a:rPr lang="en-GB" sz="1200" b="0" strike="noStrike" spc="-1" dirty="0">
                <a:solidFill>
                  <a:srgbClr val="000000"/>
                </a:solidFill>
                <a:latin typeface="Arial"/>
              </a:rPr>
              <a:t> [2476] </a:t>
            </a:r>
            <a:r>
              <a:rPr lang="en-GB" sz="1200" b="0" strike="noStrike" spc="-1" dirty="0" err="1">
                <a:solidFill>
                  <a:srgbClr val="000000"/>
                </a:solidFill>
                <a:latin typeface="Arial"/>
              </a:rPr>
              <a:t>fréquent</a:t>
            </a:r>
            <a:r>
              <a:rPr lang="en-GB" sz="1200" b="0" strike="noStrike" spc="-1" dirty="0">
                <a:solidFill>
                  <a:srgbClr val="000000"/>
                </a:solidFill>
                <a:latin typeface="Arial"/>
              </a:rPr>
              <a:t> [2684] </a:t>
            </a:r>
            <a:r>
              <a:rPr lang="en-GB" sz="1200" b="0" strike="noStrike" spc="-1" dirty="0" err="1">
                <a:solidFill>
                  <a:srgbClr val="000000"/>
                </a:solidFill>
                <a:latin typeface="Arial"/>
              </a:rPr>
              <a:t>liquide</a:t>
            </a:r>
            <a:r>
              <a:rPr lang="en-GB" sz="1200" b="0" strike="noStrike" spc="-1" dirty="0">
                <a:solidFill>
                  <a:srgbClr val="000000"/>
                </a:solidFill>
                <a:latin typeface="Arial"/>
              </a:rPr>
              <a:t> [3520] </a:t>
            </a:r>
            <a:r>
              <a:rPr lang="en-GB" sz="1200" b="0" strike="noStrike" spc="-1" dirty="0" err="1">
                <a:solidFill>
                  <a:srgbClr val="000000"/>
                </a:solidFill>
                <a:latin typeface="Arial"/>
              </a:rPr>
              <a:t>qualité</a:t>
            </a:r>
            <a:r>
              <a:rPr lang="en-GB" sz="1200" b="0" strike="noStrike" spc="-1" dirty="0">
                <a:solidFill>
                  <a:srgbClr val="000000"/>
                </a:solidFill>
                <a:latin typeface="Arial"/>
              </a:rPr>
              <a:t> [606] </a:t>
            </a:r>
            <a:r>
              <a:rPr lang="en-GB" sz="1200" b="0" strike="noStrike" spc="-1" dirty="0" err="1">
                <a:solidFill>
                  <a:srgbClr val="000000"/>
                </a:solidFill>
                <a:latin typeface="Arial"/>
              </a:rPr>
              <a:t>quantité</a:t>
            </a:r>
            <a:r>
              <a:rPr lang="en-GB" sz="1200" b="0" strike="noStrike" spc="-1" dirty="0">
                <a:solidFill>
                  <a:srgbClr val="000000"/>
                </a:solidFill>
                <a:latin typeface="Arial"/>
              </a:rPr>
              <a:t> [1680] question [144] qualification [4004] </a:t>
            </a:r>
            <a:r>
              <a:rPr lang="en-GB" sz="1200" b="0" strike="noStrike" spc="-1" dirty="0" err="1">
                <a:solidFill>
                  <a:srgbClr val="000000"/>
                </a:solidFill>
                <a:latin typeface="Arial"/>
              </a:rPr>
              <a:t>séquence</a:t>
            </a:r>
            <a:r>
              <a:rPr lang="en-GB" sz="1200" b="0" strike="noStrike" spc="-1" dirty="0">
                <a:solidFill>
                  <a:srgbClr val="000000"/>
                </a:solidFill>
                <a:latin typeface="Arial"/>
              </a:rPr>
              <a:t> [3100] </a:t>
            </a:r>
            <a:r>
              <a:rPr lang="en-GB" sz="1200" b="0" strike="noStrike" spc="-1" dirty="0" err="1">
                <a:solidFill>
                  <a:srgbClr val="000000"/>
                </a:solidFill>
                <a:latin typeface="Arial"/>
              </a:rPr>
              <a:t>tranquille</a:t>
            </a:r>
            <a:r>
              <a:rPr lang="en-GB" sz="1200" b="0" strike="noStrike" spc="-1" dirty="0">
                <a:solidFill>
                  <a:srgbClr val="000000"/>
                </a:solidFill>
                <a:latin typeface="Arial"/>
              </a:rPr>
              <a:t> [2555] </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37708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Timing: </a:t>
            </a:r>
            <a:r>
              <a:rPr lang="en-GB" b="0" dirty="0"/>
              <a:t>10 minutes (3 slides, but one slide can be omitted)</a:t>
            </a:r>
          </a:p>
          <a:p>
            <a:endParaRPr lang="en-GB" b="0" dirty="0"/>
          </a:p>
          <a:p>
            <a:r>
              <a:rPr lang="en-GB" b="1" dirty="0"/>
              <a:t>Aim: </a:t>
            </a:r>
            <a:r>
              <a:rPr lang="en-GB" b="0" dirty="0"/>
              <a:t>To use gender codes in order to be able to use the correct definite and indefinite articles with unknown nouns.</a:t>
            </a:r>
            <a:endParaRPr lang="en-GB" b="0" baseline="0" dirty="0"/>
          </a:p>
          <a:p>
            <a:endParaRPr lang="en-GB" b="1" baseline="0" dirty="0"/>
          </a:p>
          <a:p>
            <a:r>
              <a:rPr lang="en-GB" b="1" baseline="0" dirty="0"/>
              <a:t>Procedure:</a:t>
            </a:r>
            <a:endParaRPr lang="en-GB" b="1" dirty="0"/>
          </a:p>
          <a:p>
            <a:pPr marL="0" indent="0">
              <a:buNone/>
            </a:pPr>
            <a:r>
              <a:rPr lang="en-GB" baseline="0" dirty="0"/>
              <a:t>1.  Teachers read the instruction and clarify the meaning of ‘article’.</a:t>
            </a:r>
          </a:p>
          <a:p>
            <a:pPr marL="0" indent="0">
              <a:buNone/>
            </a:pPr>
            <a:r>
              <a:rPr lang="en-GB" baseline="0" dirty="0"/>
              <a:t>2.  Teachers draw pupils’ attention to the codes for each of the nouns (giraffe, lion, rivière). </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Pupils work in pairs to read the description aloud, selecting the correct translation for ‘the’ or ‘a/an’.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Teacher elicits answers from pupils.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sym typeface="Wingdings" panose="05000000000000000000" pitchFamily="2" charset="2"/>
              </a:rPr>
              <a:t>5. Click the picture to hear the full text for the description, if desired.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6. Pupils can read aloud again (whole class) to practise SSC knowledge, time allowing.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Image attributions: Non-free use rationale</a:t>
            </a:r>
            <a:br>
              <a:rPr lang="en-US" b="0" baseline="0" dirty="0"/>
            </a:br>
            <a:r>
              <a:rPr lang="en-US" b="1" baseline="0" dirty="0" err="1"/>
              <a:t>Hergé</a:t>
            </a:r>
            <a:r>
              <a:rPr lang="en-US" b="0" baseline="0" dirty="0"/>
              <a:t>: https://en.wikipedia.org/wiki/File:Herge_with_bust_of_Tintin.png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Bianca </a:t>
            </a:r>
            <a:r>
              <a:rPr lang="en-US" b="1" baseline="0" dirty="0" err="1"/>
              <a:t>Castafiore</a:t>
            </a:r>
            <a:r>
              <a:rPr lang="en-US" b="0" baseline="0" dirty="0"/>
              <a:t>: https://en.wikipedia.org/wiki/File:Bianca_Castafiore.jpg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err="1"/>
              <a:t>Tintin</a:t>
            </a:r>
            <a:r>
              <a:rPr lang="en-US" b="1" baseline="0" dirty="0"/>
              <a:t> Main cast</a:t>
            </a:r>
            <a:r>
              <a:rPr lang="en-US" b="0" baseline="0" dirty="0"/>
              <a:t>: https://en.wikipedia.org/wiki/File:Tintin-mainCast.png</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48317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understanding of the forms of </a:t>
            </a:r>
            <a:r>
              <a:rPr lang="en-GB" b="0" dirty="0" err="1"/>
              <a:t>avoir</a:t>
            </a:r>
            <a:r>
              <a:rPr lang="en-GB" b="0" dirty="0"/>
              <a:t> and </a:t>
            </a:r>
            <a:r>
              <a:rPr lang="en-GB" b="0" dirty="0" err="1"/>
              <a:t>être</a:t>
            </a:r>
            <a:r>
              <a:rPr lang="en-GB" b="0" dirty="0"/>
              <a:t> in sentences; to practise comprehension of previously taught vocabulary.</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Do the first item with pupils to model the two elements of the task: differentiating between having and being and understanding vocabulary.</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Pupils write 2 – 6 and note either having or being and the correct letter.</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reveal the answers.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Image attribution: Non-free use rationale</a:t>
            </a:r>
            <a:br>
              <a:rPr lang="en-US" b="0" baseline="0" dirty="0"/>
            </a:br>
            <a:r>
              <a:rPr lang="en-US" b="1" baseline="0" dirty="0" err="1"/>
              <a:t>Tintin</a:t>
            </a:r>
            <a:r>
              <a:rPr lang="en-US" b="1" baseline="0" dirty="0"/>
              <a:t> Main cast</a:t>
            </a:r>
            <a:r>
              <a:rPr lang="en-US" b="0" baseline="0" dirty="0"/>
              <a:t>: https://en.wikipedia.org/wiki/File:Tintin-mainCast.png</a:t>
            </a:r>
          </a:p>
          <a:p>
            <a:pPr marL="0" marR="0" lvl="0" indent="0" algn="l" rtl="0">
              <a:lnSpc>
                <a:spcPct val="100000"/>
              </a:lnSpc>
              <a:spcBef>
                <a:spcPts val="0"/>
              </a:spcBef>
              <a:spcAft>
                <a:spcPts val="0"/>
              </a:spcAft>
              <a:buClr>
                <a:schemeClr val="dk1"/>
              </a:buClr>
              <a:buSzPts val="1200"/>
              <a:buFont typeface="Calibri"/>
              <a:buNone/>
            </a:pPr>
            <a:endParaRPr lang="en-GB" sz="1200" b="1"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100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Note: omit this activity if time does not allow for it.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understanding of the forms of </a:t>
            </a:r>
            <a:r>
              <a:rPr lang="en-GB" b="0" dirty="0" err="1"/>
              <a:t>avoir</a:t>
            </a:r>
            <a:r>
              <a:rPr lang="en-GB" b="0" dirty="0"/>
              <a:t> and </a:t>
            </a:r>
            <a:r>
              <a:rPr lang="en-GB" b="0" dirty="0" err="1"/>
              <a:t>être</a:t>
            </a:r>
            <a:r>
              <a:rPr lang="en-GB" b="0" dirty="0"/>
              <a:t> in sentences; to practise comprehension of previously taught vocabulary.</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Do the first item with pupils to model the two elements of the task: differentiating between having and being and understanding vocabulary.</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listen.  Pupils write 2 – 6 and note either having or being and the correct letter.</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reveal the answers.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Image attribution: Non-free use rationale</a:t>
            </a:r>
            <a:br>
              <a:rPr lang="en-US" b="0" baseline="0" dirty="0"/>
            </a:br>
            <a:r>
              <a:rPr lang="en-US" b="1" baseline="0" dirty="0" err="1"/>
              <a:t>Tintin</a:t>
            </a:r>
            <a:r>
              <a:rPr lang="en-US" b="1" baseline="0" dirty="0"/>
              <a:t> Main cast</a:t>
            </a:r>
            <a:r>
              <a:rPr lang="en-US" b="0" baseline="0" dirty="0"/>
              <a:t>: https://en.wikipedia.org/wiki/File:Tintin-mainCast.png</a:t>
            </a:r>
          </a:p>
          <a:p>
            <a:pPr marL="0" marR="0" lvl="0" indent="0" algn="l" rtl="0">
              <a:lnSpc>
                <a:spcPct val="100000"/>
              </a:lnSpc>
              <a:spcBef>
                <a:spcPts val="0"/>
              </a:spcBef>
              <a:spcAft>
                <a:spcPts val="0"/>
              </a:spcAft>
              <a:buClr>
                <a:schemeClr val="dk1"/>
              </a:buClr>
              <a:buSzPts val="1200"/>
              <a:buFont typeface="Calibri"/>
              <a:buNone/>
            </a:pPr>
            <a:endParaRPr lang="en-GB" sz="1200" b="1"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01328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spoken production of the new and revisited language from this week.</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latin typeface="Arial"/>
              </a:rPr>
              <a:t>Do number 1 with pupils to model the task.  </a:t>
            </a:r>
          </a:p>
          <a:p>
            <a:pPr marL="229320" indent="-228600">
              <a:lnSpc>
                <a:spcPct val="100000"/>
              </a:lnSpc>
              <a:buAutoNum type="arabicPeriod"/>
            </a:pPr>
            <a:r>
              <a:rPr lang="en-GB" sz="1200" b="0" strike="noStrike" spc="-1" dirty="0">
                <a:latin typeface="Arial"/>
              </a:rPr>
              <a:t>Click to reveal the answer.</a:t>
            </a:r>
          </a:p>
          <a:p>
            <a:pPr marL="229320" indent="-228600">
              <a:lnSpc>
                <a:spcPct val="100000"/>
              </a:lnSpc>
              <a:buAutoNum type="arabicPeriod"/>
            </a:pPr>
            <a:r>
              <a:rPr lang="en-GB" sz="1200" b="0" strike="noStrike" spc="-1" dirty="0">
                <a:latin typeface="Arial"/>
              </a:rPr>
              <a:t>Click for the next sentence.  Give pupils 30 seconds to work the sentence out orally with a partner.</a:t>
            </a:r>
          </a:p>
          <a:p>
            <a:pPr marL="229320" indent="-228600">
              <a:lnSpc>
                <a:spcPct val="100000"/>
              </a:lnSpc>
              <a:buAutoNum type="arabicPeriod"/>
            </a:pPr>
            <a:r>
              <a:rPr lang="en-GB" sz="1200" b="0" strike="noStrike" spc="-1" dirty="0">
                <a:latin typeface="Arial"/>
              </a:rPr>
              <a:t>Elicit the sentence from the whole class chorally, then click to confirm.</a:t>
            </a:r>
          </a:p>
          <a:p>
            <a:pPr marL="229320" indent="-228600">
              <a:lnSpc>
                <a:spcPct val="100000"/>
              </a:lnSpc>
              <a:buAutoNum type="arabicPeriod"/>
            </a:pPr>
            <a:r>
              <a:rPr lang="en-GB" sz="1200" b="0" strike="noStrike" spc="-1" dirty="0">
                <a:latin typeface="Arial"/>
              </a:rPr>
              <a:t>Repeat steps 3-4 for the remaining sentences.</a:t>
            </a:r>
          </a:p>
          <a:p>
            <a:pPr marL="229320" indent="-228600">
              <a:lnSpc>
                <a:spcPct val="100000"/>
              </a:lnSpc>
              <a:buAutoNum type="arabicPeriod"/>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baseline="0" dirty="0"/>
              <a:t>Image attribution: Non-free use rationale</a:t>
            </a:r>
            <a:br>
              <a:rPr lang="en-US" b="0" baseline="0" dirty="0"/>
            </a:br>
            <a:r>
              <a:rPr lang="en-US" b="1" baseline="0" dirty="0" err="1"/>
              <a:t>Tintin</a:t>
            </a:r>
            <a:r>
              <a:rPr lang="en-US" b="1" baseline="0" dirty="0"/>
              <a:t> Main cast</a:t>
            </a:r>
            <a:r>
              <a:rPr lang="en-US" b="0" baseline="0" dirty="0"/>
              <a:t>: https://en.wikipedia.org/wiki/File:Tintin-mainCast.png</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3529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strike="noStrike" spc="-1" dirty="0">
                <a:latin typeface="Arial"/>
              </a:rPr>
              <a:t>Note: </a:t>
            </a:r>
            <a:r>
              <a:rPr lang="en-GB" sz="1200" b="1" strike="noStrike" spc="-1" dirty="0">
                <a:latin typeface="Arial"/>
              </a:rPr>
              <a:t>bleu</a:t>
            </a:r>
            <a:r>
              <a:rPr lang="en-GB" sz="1200" b="0" strike="noStrike" spc="-1" dirty="0">
                <a:latin typeface="Arial"/>
              </a:rPr>
              <a:t> and </a:t>
            </a:r>
            <a:r>
              <a:rPr lang="en-GB" sz="1200" b="1" strike="noStrike" spc="-1" dirty="0">
                <a:latin typeface="Arial"/>
              </a:rPr>
              <a:t>rouge</a:t>
            </a:r>
            <a:r>
              <a:rPr lang="en-GB" sz="1200" b="0" strike="noStrike" spc="-1" dirty="0">
                <a:latin typeface="Arial"/>
              </a:rPr>
              <a:t> are officially new words this week.  They have not been explicitly practised yet, but pupils have seen rouge every week on the lesson title slide, and bleu is similar to blue, so it is anticipated that pupils may be fine with these, following this practice in Follow up 4.</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Timing: 5-10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previous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Give pupils a blank grid.  They fill in the English 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earlier are blue, thus more points are awarded for them, to recognise that memories fade and more effort (heavy lifting!) is needed to retrieve them.</a:t>
            </a:r>
            <a:br>
              <a:rPr lang="en-GB" dirty="0"/>
            </a:b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60212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02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0957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654382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857495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1074740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109787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05477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45482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032766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83932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62598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13386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18/05/2022</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188085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18/05/2022</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683406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18/05/2022</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068944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18/05/2022</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40437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18/05/2022</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526328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18/05/2022</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90268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18/05/2022</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141542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18/05/2022</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913700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18/05/2022</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185330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18/05/2022</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76617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18/05/2022</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8980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296509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18/05/2022</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25649108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32.pn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9.wav"/><Relationship Id="rId18" Type="http://schemas.openxmlformats.org/officeDocument/2006/relationships/image" Target="../media/image18.svg"/><Relationship Id="rId3" Type="http://schemas.openxmlformats.org/officeDocument/2006/relationships/image" Target="../media/image15.png"/><Relationship Id="rId21" Type="http://schemas.openxmlformats.org/officeDocument/2006/relationships/audio" Target="../media/audio13.wav"/><Relationship Id="rId7" Type="http://schemas.openxmlformats.org/officeDocument/2006/relationships/audio" Target="../media/audio3.wav"/><Relationship Id="rId12" Type="http://schemas.openxmlformats.org/officeDocument/2006/relationships/audio" Target="../media/audio8.wav"/><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audio" Target="../media/audio11.wav"/><Relationship Id="rId20" Type="http://schemas.openxmlformats.org/officeDocument/2006/relationships/audio" Target="../media/audio12.wav"/><Relationship Id="rId1" Type="http://schemas.openxmlformats.org/officeDocument/2006/relationships/slideLayout" Target="../slideLayouts/slideLayout13.xml"/><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audio" Target="../media/audio1.wav"/><Relationship Id="rId15" Type="http://schemas.openxmlformats.org/officeDocument/2006/relationships/audio" Target="../media/audio10.wav"/><Relationship Id="rId10" Type="http://schemas.openxmlformats.org/officeDocument/2006/relationships/audio" Target="../media/audio6.wav"/><Relationship Id="rId19"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audio" Target="../media/audio5.wav"/><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4.jpg"/><Relationship Id="rId11" Type="http://schemas.openxmlformats.org/officeDocument/2006/relationships/image" Target="../media/image23.jp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image" Target="../media/image22.png"/><Relationship Id="rId7" Type="http://schemas.openxmlformats.org/officeDocument/2006/relationships/audio" Target="../media/audio16.wav"/><Relationship Id="rId12"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audio" Target="../media/audio15.wav"/><Relationship Id="rId11" Type="http://schemas.openxmlformats.org/officeDocument/2006/relationships/image" Target="../media/image24.png"/><Relationship Id="rId5" Type="http://schemas.openxmlformats.org/officeDocument/2006/relationships/audio" Target="../media/audio14.wav"/><Relationship Id="rId10" Type="http://schemas.openxmlformats.org/officeDocument/2006/relationships/audio" Target="../media/audio19.wav"/><Relationship Id="rId4" Type="http://schemas.openxmlformats.org/officeDocument/2006/relationships/image" Target="../media/image19.png"/><Relationship Id="rId9" Type="http://schemas.openxmlformats.org/officeDocument/2006/relationships/audio" Target="../media/audio18.wav"/></Relationships>
</file>

<file path=ppt/slides/_rels/slide7.xml.rels><?xml version="1.0" encoding="UTF-8" standalone="yes"?>
<Relationships xmlns="http://schemas.openxmlformats.org/package/2006/relationships"><Relationship Id="rId8" Type="http://schemas.openxmlformats.org/officeDocument/2006/relationships/audio" Target="../media/audio18.wav"/><Relationship Id="rId3" Type="http://schemas.openxmlformats.org/officeDocument/2006/relationships/image" Target="../media/image22.png"/><Relationship Id="rId7" Type="http://schemas.openxmlformats.org/officeDocument/2006/relationships/audio" Target="../media/audio23.wav"/><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audio" Target="../media/audio22.wav"/><Relationship Id="rId11" Type="http://schemas.openxmlformats.org/officeDocument/2006/relationships/image" Target="../media/image5.png"/><Relationship Id="rId5" Type="http://schemas.openxmlformats.org/officeDocument/2006/relationships/audio" Target="../media/audio21.wav"/><Relationship Id="rId10" Type="http://schemas.openxmlformats.org/officeDocument/2006/relationships/image" Target="../media/image24.png"/><Relationship Id="rId4" Type="http://schemas.openxmlformats.org/officeDocument/2006/relationships/audio" Target="../media/audio20.wav"/><Relationship Id="rId9" Type="http://schemas.openxmlformats.org/officeDocument/2006/relationships/audio" Target="../media/audio24.wav"/></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0" name="Google Shape;100;p2"/>
          <p:cNvSpPr/>
          <p:nvPr/>
        </p:nvSpPr>
        <p:spPr>
          <a:xfrm>
            <a:off x="6368181" y="455238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rouge</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84221" y="163664"/>
            <a:ext cx="4079565" cy="1325563"/>
          </a:xfrm>
        </p:spPr>
        <p:txBody>
          <a:bodyPr>
            <a:noAutofit/>
          </a:bodyPr>
          <a:lstStyle/>
          <a:p>
            <a:pPr algn="ctr"/>
            <a:r>
              <a:rPr lang="en-GB" sz="3600" b="1" dirty="0">
                <a:solidFill>
                  <a:srgbClr val="FFFFFF"/>
                </a:solidFill>
                <a:latin typeface="Century Gothic"/>
                <a:ea typeface="Century Gothic"/>
                <a:cs typeface="Century Gothic"/>
                <a:sym typeface="Century Gothic"/>
              </a:rPr>
              <a:t>Describing things and people</a:t>
            </a:r>
            <a:endParaRPr lang="en-GB" sz="3600" dirty="0"/>
          </a:p>
        </p:txBody>
      </p:sp>
      <p:pic>
        <p:nvPicPr>
          <p:cNvPr id="9" name="Picture 8" descr="A picture containing text, electronics, computer, display&#10;&#10;Description automatically generated">
            <a:extLst>
              <a:ext uri="{FF2B5EF4-FFF2-40B4-BE49-F238E27FC236}">
                <a16:creationId xmlns:a16="http://schemas.microsoft.com/office/drawing/2014/main" id="{E1AE3098-F0A5-44EB-9088-BD4E70A68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grpSp>
        <p:nvGrpSpPr>
          <p:cNvPr id="10" name="Group 9">
            <a:extLst>
              <a:ext uri="{FF2B5EF4-FFF2-40B4-BE49-F238E27FC236}">
                <a16:creationId xmlns:a16="http://schemas.microsoft.com/office/drawing/2014/main" id="{4C15034F-7898-48E1-BD78-BBAC6F1A54DA}"/>
              </a:ext>
            </a:extLst>
          </p:cNvPr>
          <p:cNvGrpSpPr/>
          <p:nvPr/>
        </p:nvGrpSpPr>
        <p:grpSpPr>
          <a:xfrm>
            <a:off x="4692775" y="1356657"/>
            <a:ext cx="1403225" cy="909649"/>
            <a:chOff x="10462370" y="146240"/>
            <a:chExt cx="1901190" cy="1224686"/>
          </a:xfrm>
        </p:grpSpPr>
        <p:pic>
          <p:nvPicPr>
            <p:cNvPr id="11" name="Picture 10" descr="Icon&#10;&#10;Description automatically generated">
              <a:extLst>
                <a:ext uri="{FF2B5EF4-FFF2-40B4-BE49-F238E27FC236}">
                  <a16:creationId xmlns:a16="http://schemas.microsoft.com/office/drawing/2014/main" id="{518208CA-41F9-46ED-8247-1F40BC0E1D74}"/>
                </a:ext>
              </a:extLst>
            </p:cNvPr>
            <p:cNvPicPr>
              <a:picLocks noChangeAspect="1"/>
            </p:cNvPicPr>
            <p:nvPr/>
          </p:nvPicPr>
          <p:blipFill rotWithShape="1">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32549" t="21908" r="30637" b="40986"/>
            <a:stretch/>
          </p:blipFill>
          <p:spPr>
            <a:xfrm>
              <a:off x="10869282" y="146240"/>
              <a:ext cx="1215043" cy="1224686"/>
            </a:xfrm>
            <a:prstGeom prst="rect">
              <a:avLst/>
            </a:prstGeom>
          </p:spPr>
        </p:pic>
        <p:pic>
          <p:nvPicPr>
            <p:cNvPr id="12" name="Picture 11">
              <a:extLst>
                <a:ext uri="{FF2B5EF4-FFF2-40B4-BE49-F238E27FC236}">
                  <a16:creationId xmlns:a16="http://schemas.microsoft.com/office/drawing/2014/main" id="{E517089B-E62F-4212-BC97-45390E91CCB4}"/>
                </a:ext>
              </a:extLst>
            </p:cNvPr>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20745017">
              <a:off x="10462370" y="359676"/>
              <a:ext cx="1901190" cy="755495"/>
            </a:xfrm>
            <a:prstGeom prst="rect">
              <a:avLst/>
            </a:prstGeom>
          </p:spPr>
        </p:pic>
      </p:grpSp>
      <p:pic>
        <p:nvPicPr>
          <p:cNvPr id="13" name="Content Placeholder 4" descr="A picture containing text, sky, tree&#10;&#10;Description automatically generated">
            <a:extLst>
              <a:ext uri="{FF2B5EF4-FFF2-40B4-BE49-F238E27FC236}">
                <a16:creationId xmlns:a16="http://schemas.microsoft.com/office/drawing/2014/main" id="{66F514D0-49CA-48CE-9F4C-0091AA675D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856" y="1499752"/>
            <a:ext cx="3942459" cy="2638573"/>
          </a:xfrm>
          <a:prstGeom prst="rect">
            <a:avLst/>
          </a:prstGeom>
        </p:spPr>
      </p:pic>
      <p:pic>
        <p:nvPicPr>
          <p:cNvPr id="14" name="Picture 13" descr="A picture containing text, vector graphics&#10;&#10;Description automatically generated">
            <a:extLst>
              <a:ext uri="{FF2B5EF4-FFF2-40B4-BE49-F238E27FC236}">
                <a16:creationId xmlns:a16="http://schemas.microsoft.com/office/drawing/2014/main" id="{9F1D84EF-15AF-48C6-B07D-B5DA09254F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973" y="2938599"/>
            <a:ext cx="1945014" cy="2897150"/>
          </a:xfrm>
          <a:prstGeom prst="rect">
            <a:avLst/>
          </a:prstGeom>
          <a:effectLst>
            <a:outerShdw blurRad="50800" dist="38100" dir="5400000" algn="t" rotWithShape="0">
              <a:prstClr val="black">
                <a:alpha val="40000"/>
              </a:prstClr>
            </a:outerShdw>
          </a:effectLst>
        </p:spPr>
      </p:pic>
      <p:sp>
        <p:nvSpPr>
          <p:cNvPr id="15" name="Speech Bubble: Rectangle with Corners Rounded 14">
            <a:extLst>
              <a:ext uri="{FF2B5EF4-FFF2-40B4-BE49-F238E27FC236}">
                <a16:creationId xmlns:a16="http://schemas.microsoft.com/office/drawing/2014/main" id="{7F582AB3-1BB6-4B4D-A8EF-918DE06A88C2}"/>
              </a:ext>
            </a:extLst>
          </p:cNvPr>
          <p:cNvSpPr/>
          <p:nvPr/>
        </p:nvSpPr>
        <p:spPr>
          <a:xfrm>
            <a:off x="1492378" y="2064637"/>
            <a:ext cx="1945014" cy="1045804"/>
          </a:xfrm>
          <a:prstGeom prst="wedgeRoundRectCallout">
            <a:avLst>
              <a:gd name="adj1" fmla="val -68965"/>
              <a:gd name="adj2" fmla="val 52091"/>
              <a:gd name="adj3" fmla="val 16667"/>
            </a:avLst>
          </a:prstGeom>
          <a:solidFill>
            <a:schemeClr val="bg1"/>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Salut ! Je </a:t>
            </a:r>
            <a:r>
              <a:rPr lang="en-GB" sz="2400" b="1" dirty="0" err="1">
                <a:solidFill>
                  <a:srgbClr val="002060"/>
                </a:solidFill>
                <a:latin typeface="Century Gothic" panose="020B0502020202020204" pitchFamily="34" charset="0"/>
              </a:rPr>
              <a:t>suis</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Tintin</a:t>
            </a:r>
            <a:r>
              <a:rPr lang="en-GB" sz="2400" b="1" dirty="0">
                <a:solidFill>
                  <a:srgbClr val="002060"/>
                </a:solidFill>
                <a:latin typeface="Century Gothic" panose="020B0502020202020204"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2800" b="1" dirty="0">
                <a:solidFill>
                  <a:srgbClr val="002060"/>
                </a:solidFill>
                <a:latin typeface="Century Gothic"/>
                <a:ea typeface="Century Gothic"/>
                <a:cs typeface="Century Gothic"/>
                <a:sym typeface="Century Gothic"/>
              </a:rPr>
              <a:t>Follow up 4b </a:t>
            </a:r>
            <a:endParaRPr lang="en-GB" sz="2800" dirty="0"/>
          </a:p>
        </p:txBody>
      </p:sp>
      <p:sp>
        <p:nvSpPr>
          <p:cNvPr id="110" name="TextBox 109">
            <a:extLst>
              <a:ext uri="{FF2B5EF4-FFF2-40B4-BE49-F238E27FC236}">
                <a16:creationId xmlns:a16="http://schemas.microsoft.com/office/drawing/2014/main" id="{FC774BB8-B7A3-483B-A275-B0B00586723F}"/>
              </a:ext>
            </a:extLst>
          </p:cNvPr>
          <p:cNvSpPr txBox="1"/>
          <p:nvPr/>
        </p:nvSpPr>
        <p:spPr>
          <a:xfrm>
            <a:off x="6424404" y="-1664245"/>
            <a:ext cx="7905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26E49D80-89C5-409C-B5AA-4477A7C9E9A1}"/>
              </a:ext>
            </a:extLst>
          </p:cNvPr>
          <p:cNvSpPr txBox="1"/>
          <p:nvPr/>
        </p:nvSpPr>
        <p:spPr>
          <a:xfrm>
            <a:off x="3212621" y="166029"/>
            <a:ext cx="2733244" cy="461665"/>
          </a:xfrm>
          <a:prstGeom prst="rect">
            <a:avLst/>
          </a:prstGeom>
          <a:noFill/>
        </p:spPr>
        <p:txBody>
          <a:bodyPr wrap="square">
            <a:spAutoFit/>
          </a:bodyPr>
          <a:lstStyle/>
          <a:p>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français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endParaRPr lang="en-GB" dirty="0"/>
          </a:p>
        </p:txBody>
      </p:sp>
      <p:sp>
        <p:nvSpPr>
          <p:cNvPr id="10" name="TextBox 9">
            <a:extLst>
              <a:ext uri="{FF2B5EF4-FFF2-40B4-BE49-F238E27FC236}">
                <a16:creationId xmlns:a16="http://schemas.microsoft.com/office/drawing/2014/main" id="{26D408BE-C919-4EC8-AA74-23C0D7F5F377}"/>
              </a:ext>
            </a:extLst>
          </p:cNvPr>
          <p:cNvSpPr txBox="1"/>
          <p:nvPr/>
        </p:nvSpPr>
        <p:spPr>
          <a:xfrm>
            <a:off x="5945865" y="149563"/>
            <a:ext cx="2586013" cy="461665"/>
          </a:xfrm>
          <a:prstGeom prst="rect">
            <a:avLst/>
          </a:prstGeom>
          <a:noFill/>
        </p:spPr>
        <p:txBody>
          <a:bodyPr wrap="square">
            <a:spAutoFit/>
          </a:bodyPr>
          <a:lstStyle/>
          <a:p>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endParaRPr lang="en-GB" dirty="0"/>
          </a:p>
        </p:txBody>
      </p:sp>
      <p:pic>
        <p:nvPicPr>
          <p:cNvPr id="12" name="Picture 11">
            <a:extLst>
              <a:ext uri="{FF2B5EF4-FFF2-40B4-BE49-F238E27FC236}">
                <a16:creationId xmlns:a16="http://schemas.microsoft.com/office/drawing/2014/main" id="{646DB022-9ABC-4362-8D0C-7D69BC8F8FB0}"/>
              </a:ext>
            </a:extLst>
          </p:cNvPr>
          <p:cNvPicPr>
            <a:picLocks noChangeAspect="1"/>
          </p:cNvPicPr>
          <p:nvPr/>
        </p:nvPicPr>
        <p:blipFill>
          <a:blip r:embed="rId3"/>
          <a:stretch>
            <a:fillRect/>
          </a:stretch>
        </p:blipFill>
        <p:spPr>
          <a:xfrm>
            <a:off x="720303" y="2857345"/>
            <a:ext cx="1186070" cy="1080360"/>
          </a:xfrm>
          <a:prstGeom prst="rect">
            <a:avLst/>
          </a:prstGeom>
        </p:spPr>
      </p:pic>
      <p:pic>
        <p:nvPicPr>
          <p:cNvPr id="13" name="Picture 12" descr="Icon&#10;&#10;Description automatically generated">
            <a:extLst>
              <a:ext uri="{FF2B5EF4-FFF2-40B4-BE49-F238E27FC236}">
                <a16:creationId xmlns:a16="http://schemas.microsoft.com/office/drawing/2014/main" id="{AA79AF55-8D9E-4F54-AB9F-7C64F3265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777" y="1078021"/>
            <a:ext cx="1186070" cy="1186070"/>
          </a:xfrm>
          <a:prstGeom prst="rect">
            <a:avLst/>
          </a:prstGeom>
        </p:spPr>
      </p:pic>
      <p:pic>
        <p:nvPicPr>
          <p:cNvPr id="14" name="Picture 13">
            <a:extLst>
              <a:ext uri="{FF2B5EF4-FFF2-40B4-BE49-F238E27FC236}">
                <a16:creationId xmlns:a16="http://schemas.microsoft.com/office/drawing/2014/main" id="{F4EF391F-7185-43DB-888E-93C41614F796}"/>
              </a:ext>
            </a:extLst>
          </p:cNvPr>
          <p:cNvPicPr>
            <a:picLocks noChangeAspect="1"/>
          </p:cNvPicPr>
          <p:nvPr/>
        </p:nvPicPr>
        <p:blipFill>
          <a:blip r:embed="rId5"/>
          <a:stretch>
            <a:fillRect/>
          </a:stretch>
        </p:blipFill>
        <p:spPr>
          <a:xfrm>
            <a:off x="922093" y="4558325"/>
            <a:ext cx="804850" cy="762489"/>
          </a:xfrm>
          <a:prstGeom prst="rect">
            <a:avLst/>
          </a:prstGeom>
        </p:spPr>
      </p:pic>
      <p:sp>
        <p:nvSpPr>
          <p:cNvPr id="15" name="TextBox 14">
            <a:extLst>
              <a:ext uri="{FF2B5EF4-FFF2-40B4-BE49-F238E27FC236}">
                <a16:creationId xmlns:a16="http://schemas.microsoft.com/office/drawing/2014/main" id="{ECBBC338-E178-4E0F-9CAB-A446C38D7E5A}"/>
              </a:ext>
            </a:extLst>
          </p:cNvPr>
          <p:cNvSpPr txBox="1"/>
          <p:nvPr/>
        </p:nvSpPr>
        <p:spPr>
          <a:xfrm>
            <a:off x="984081" y="532077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16" name="TextBox 15">
            <a:extLst>
              <a:ext uri="{FF2B5EF4-FFF2-40B4-BE49-F238E27FC236}">
                <a16:creationId xmlns:a16="http://schemas.microsoft.com/office/drawing/2014/main" id="{39A1D7E5-963A-4B67-B769-F6E321F68BA1}"/>
              </a:ext>
            </a:extLst>
          </p:cNvPr>
          <p:cNvSpPr txBox="1"/>
          <p:nvPr/>
        </p:nvSpPr>
        <p:spPr>
          <a:xfrm>
            <a:off x="922093" y="387770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17" name="TextBox 16">
            <a:extLst>
              <a:ext uri="{FF2B5EF4-FFF2-40B4-BE49-F238E27FC236}">
                <a16:creationId xmlns:a16="http://schemas.microsoft.com/office/drawing/2014/main" id="{6B96F05F-0841-462A-8980-73649075DAD8}"/>
              </a:ext>
            </a:extLst>
          </p:cNvPr>
          <p:cNvSpPr txBox="1"/>
          <p:nvPr/>
        </p:nvSpPr>
        <p:spPr>
          <a:xfrm>
            <a:off x="993953" y="200240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18" name="TextBox 17">
            <a:extLst>
              <a:ext uri="{FF2B5EF4-FFF2-40B4-BE49-F238E27FC236}">
                <a16:creationId xmlns:a16="http://schemas.microsoft.com/office/drawing/2014/main" id="{15CE0EFC-CF0B-451D-8115-2F7400E122CF}"/>
              </a:ext>
            </a:extLst>
          </p:cNvPr>
          <p:cNvSpPr txBox="1"/>
          <p:nvPr/>
        </p:nvSpPr>
        <p:spPr>
          <a:xfrm>
            <a:off x="2184381" y="5767634"/>
            <a:ext cx="22158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la femme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19" name="TextBox 18">
            <a:extLst>
              <a:ext uri="{FF2B5EF4-FFF2-40B4-BE49-F238E27FC236}">
                <a16:creationId xmlns:a16="http://schemas.microsoft.com/office/drawing/2014/main" id="{C7F15B3A-B5E1-4517-BF93-AA6FC4542877}"/>
              </a:ext>
            </a:extLst>
          </p:cNvPr>
          <p:cNvSpPr txBox="1"/>
          <p:nvPr/>
        </p:nvSpPr>
        <p:spPr>
          <a:xfrm>
            <a:off x="4584083" y="5741066"/>
            <a:ext cx="2975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err="1">
                <a:solidFill>
                  <a:srgbClr val="002060"/>
                </a:solidFill>
                <a:latin typeface="Century Gothic" panose="020B0502020202020204" pitchFamily="34" charset="0"/>
                <a:cs typeface="Arial"/>
                <a:sym typeface="Arial"/>
              </a:rPr>
              <a:t>l’homme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0" name="TextBox 19">
            <a:extLst>
              <a:ext uri="{FF2B5EF4-FFF2-40B4-BE49-F238E27FC236}">
                <a16:creationId xmlns:a16="http://schemas.microsoft.com/office/drawing/2014/main" id="{6B60A5E3-423D-4C51-8C15-C55D8941F9BE}"/>
              </a:ext>
            </a:extLst>
          </p:cNvPr>
          <p:cNvSpPr txBox="1"/>
          <p:nvPr/>
        </p:nvSpPr>
        <p:spPr>
          <a:xfrm>
            <a:off x="7614455" y="5741066"/>
            <a:ext cx="28184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bleu</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1" name="TextBox 20">
            <a:extLst>
              <a:ext uri="{FF2B5EF4-FFF2-40B4-BE49-F238E27FC236}">
                <a16:creationId xmlns:a16="http://schemas.microsoft.com/office/drawing/2014/main" id="{66414712-A483-4344-9C57-087954814B21}"/>
              </a:ext>
            </a:extLst>
          </p:cNvPr>
          <p:cNvSpPr txBox="1"/>
          <p:nvPr/>
        </p:nvSpPr>
        <p:spPr>
          <a:xfrm>
            <a:off x="2201658" y="4880718"/>
            <a:ext cx="26379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rouge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2" name="TextBox 21">
            <a:extLst>
              <a:ext uri="{FF2B5EF4-FFF2-40B4-BE49-F238E27FC236}">
                <a16:creationId xmlns:a16="http://schemas.microsoft.com/office/drawing/2014/main" id="{74CB81DA-229C-46EA-88FD-D8546030C841}"/>
              </a:ext>
            </a:extLst>
          </p:cNvPr>
          <p:cNvSpPr txBox="1"/>
          <p:nvPr/>
        </p:nvSpPr>
        <p:spPr>
          <a:xfrm>
            <a:off x="4556463" y="4880718"/>
            <a:ext cx="31842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le cousin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3" name="TextBox 22">
            <a:extLst>
              <a:ext uri="{FF2B5EF4-FFF2-40B4-BE49-F238E27FC236}">
                <a16:creationId xmlns:a16="http://schemas.microsoft.com/office/drawing/2014/main" id="{3443510C-6295-4FEB-A75C-CC91E090AA0B}"/>
              </a:ext>
            </a:extLst>
          </p:cNvPr>
          <p:cNvSpPr txBox="1"/>
          <p:nvPr/>
        </p:nvSpPr>
        <p:spPr>
          <a:xfrm>
            <a:off x="7570337" y="4855880"/>
            <a:ext cx="22865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la </a:t>
            </a:r>
            <a:r>
              <a:rPr lang="en-GB" sz="2400" kern="0" dirty="0" err="1">
                <a:solidFill>
                  <a:srgbClr val="002060"/>
                </a:solidFill>
                <a:latin typeface="Century Gothic" panose="020B0502020202020204" pitchFamily="34" charset="0"/>
                <a:cs typeface="Arial"/>
                <a:sym typeface="Arial"/>
              </a:rPr>
              <a:t>cousine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4" name="TextBox 23">
            <a:extLst>
              <a:ext uri="{FF2B5EF4-FFF2-40B4-BE49-F238E27FC236}">
                <a16:creationId xmlns:a16="http://schemas.microsoft.com/office/drawing/2014/main" id="{6CDFE3BD-128B-45E4-8251-20EE47E201F1}"/>
              </a:ext>
            </a:extLst>
          </p:cNvPr>
          <p:cNvSpPr txBox="1"/>
          <p:nvPr/>
        </p:nvSpPr>
        <p:spPr>
          <a:xfrm>
            <a:off x="2213689" y="400782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err="1">
                <a:solidFill>
                  <a:srgbClr val="002060"/>
                </a:solidFill>
                <a:latin typeface="Century Gothic" panose="020B0502020202020204" pitchFamily="34" charset="0"/>
                <a:cs typeface="Arial"/>
                <a:sym typeface="Arial"/>
              </a:rPr>
              <a:t>différent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5" name="TextBox 24">
            <a:extLst>
              <a:ext uri="{FF2B5EF4-FFF2-40B4-BE49-F238E27FC236}">
                <a16:creationId xmlns:a16="http://schemas.microsoft.com/office/drawing/2014/main" id="{A5F18B9B-255E-4223-8B21-F62B2F1451A0}"/>
              </a:ext>
            </a:extLst>
          </p:cNvPr>
          <p:cNvSpPr txBox="1"/>
          <p:nvPr/>
        </p:nvSpPr>
        <p:spPr>
          <a:xfrm>
            <a:off x="4615137" y="4000815"/>
            <a:ext cx="28435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lent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6" name="TextBox 25">
            <a:extLst>
              <a:ext uri="{FF2B5EF4-FFF2-40B4-BE49-F238E27FC236}">
                <a16:creationId xmlns:a16="http://schemas.microsoft.com/office/drawing/2014/main" id="{94C1EE82-F948-4AB2-9EF8-F58C478320A1}"/>
              </a:ext>
            </a:extLst>
          </p:cNvPr>
          <p:cNvSpPr txBox="1"/>
          <p:nvPr/>
        </p:nvSpPr>
        <p:spPr>
          <a:xfrm>
            <a:off x="7570337" y="4017013"/>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err="1">
                <a:solidFill>
                  <a:srgbClr val="002060"/>
                </a:solidFill>
                <a:latin typeface="Century Gothic" panose="020B0502020202020204" pitchFamily="34" charset="0"/>
                <a:cs typeface="Arial"/>
                <a:sym typeface="Arial"/>
              </a:rPr>
              <a:t>très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7" name="TextBox 26">
            <a:extLst>
              <a:ext uri="{FF2B5EF4-FFF2-40B4-BE49-F238E27FC236}">
                <a16:creationId xmlns:a16="http://schemas.microsoft.com/office/drawing/2014/main" id="{D9254AB9-13E1-4255-BC9F-D47513E7182D}"/>
              </a:ext>
            </a:extLst>
          </p:cNvPr>
          <p:cNvSpPr txBox="1"/>
          <p:nvPr/>
        </p:nvSpPr>
        <p:spPr>
          <a:xfrm>
            <a:off x="2213689" y="3120912"/>
            <a:ext cx="248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vert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8" name="TextBox 27">
            <a:extLst>
              <a:ext uri="{FF2B5EF4-FFF2-40B4-BE49-F238E27FC236}">
                <a16:creationId xmlns:a16="http://schemas.microsoft.com/office/drawing/2014/main" id="{69E142E6-ED99-4540-BDDD-953D3CA8E296}"/>
              </a:ext>
            </a:extLst>
          </p:cNvPr>
          <p:cNvSpPr txBox="1"/>
          <p:nvPr/>
        </p:nvSpPr>
        <p:spPr>
          <a:xfrm>
            <a:off x="4579727" y="3148439"/>
            <a:ext cx="31270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difficile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9" name="TextBox 28">
            <a:extLst>
              <a:ext uri="{FF2B5EF4-FFF2-40B4-BE49-F238E27FC236}">
                <a16:creationId xmlns:a16="http://schemas.microsoft.com/office/drawing/2014/main" id="{550490EE-A1F6-442B-A035-72A1B5B4774F}"/>
              </a:ext>
            </a:extLst>
          </p:cNvPr>
          <p:cNvSpPr txBox="1"/>
          <p:nvPr/>
        </p:nvSpPr>
        <p:spPr>
          <a:xfrm>
            <a:off x="7577901" y="3148639"/>
            <a:ext cx="2278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manger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0" name="TextBox 29">
            <a:extLst>
              <a:ext uri="{FF2B5EF4-FFF2-40B4-BE49-F238E27FC236}">
                <a16:creationId xmlns:a16="http://schemas.microsoft.com/office/drawing/2014/main" id="{93062BAF-8583-48AE-86DE-F80E6D98CE4B}"/>
              </a:ext>
            </a:extLst>
          </p:cNvPr>
          <p:cNvSpPr txBox="1"/>
          <p:nvPr/>
        </p:nvSpPr>
        <p:spPr>
          <a:xfrm>
            <a:off x="2213689" y="2320332"/>
            <a:ext cx="24218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passer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1" name="TextBox 30">
            <a:extLst>
              <a:ext uri="{FF2B5EF4-FFF2-40B4-BE49-F238E27FC236}">
                <a16:creationId xmlns:a16="http://schemas.microsoft.com/office/drawing/2014/main" id="{499D405B-E097-43B2-BE83-1D1876AC2FAA}"/>
              </a:ext>
            </a:extLst>
          </p:cNvPr>
          <p:cNvSpPr txBox="1"/>
          <p:nvPr/>
        </p:nvSpPr>
        <p:spPr>
          <a:xfrm>
            <a:off x="4556463" y="2294794"/>
            <a:ext cx="2792696" cy="461665"/>
          </a:xfrm>
          <a:prstGeom prst="rect">
            <a:avLst/>
          </a:prstGeom>
          <a:noFill/>
        </p:spPr>
        <p:txBody>
          <a:bodyPr wrap="square" rtlCol="0">
            <a:spAutoFit/>
          </a:bodyPr>
          <a:lstStyle/>
          <a:p>
            <a:pPr lvl="0">
              <a:buClr>
                <a:srgbClr val="000000"/>
              </a:buClr>
              <a:defRPr/>
            </a:pP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l’ami</a:t>
            </a: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l’amie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2" name="TextBox 31">
            <a:extLst>
              <a:ext uri="{FF2B5EF4-FFF2-40B4-BE49-F238E27FC236}">
                <a16:creationId xmlns:a16="http://schemas.microsoft.com/office/drawing/2014/main" id="{B10707A9-134A-432D-ADDE-3BDE436DCF47}"/>
              </a:ext>
            </a:extLst>
          </p:cNvPr>
          <p:cNvSpPr txBox="1"/>
          <p:nvPr/>
        </p:nvSpPr>
        <p:spPr>
          <a:xfrm>
            <a:off x="7585125" y="2315091"/>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le déjeuner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3" name="TextBox 32">
            <a:extLst>
              <a:ext uri="{FF2B5EF4-FFF2-40B4-BE49-F238E27FC236}">
                <a16:creationId xmlns:a16="http://schemas.microsoft.com/office/drawing/2014/main" id="{621774DD-790F-49C5-8D28-A1CE3701C589}"/>
              </a:ext>
            </a:extLst>
          </p:cNvPr>
          <p:cNvSpPr txBox="1"/>
          <p:nvPr/>
        </p:nvSpPr>
        <p:spPr>
          <a:xfrm>
            <a:off x="2162229" y="1453053"/>
            <a:ext cx="24218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err="1">
                <a:solidFill>
                  <a:srgbClr val="002060"/>
                </a:solidFill>
                <a:latin typeface="Century Gothic" panose="020B0502020202020204" pitchFamily="34" charset="0"/>
                <a:cs typeface="Arial"/>
                <a:sym typeface="Arial"/>
              </a:rPr>
              <a:t>mon</a:t>
            </a:r>
            <a:r>
              <a:rPr lang="en-GB" sz="2400" kern="0" dirty="0">
                <a:solidFill>
                  <a:srgbClr val="002060"/>
                </a:solidFill>
                <a:latin typeface="Century Gothic" panose="020B0502020202020204" pitchFamily="34" charset="0"/>
                <a:cs typeface="Arial"/>
                <a:sym typeface="Arial"/>
              </a:rPr>
              <a:t>, ma</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4" name="TextBox 33">
            <a:extLst>
              <a:ext uri="{FF2B5EF4-FFF2-40B4-BE49-F238E27FC236}">
                <a16:creationId xmlns:a16="http://schemas.microsoft.com/office/drawing/2014/main" id="{991F7AE0-17FA-4B3B-AFB7-48F96042CEBC}"/>
              </a:ext>
            </a:extLst>
          </p:cNvPr>
          <p:cNvSpPr txBox="1"/>
          <p:nvPr/>
        </p:nvSpPr>
        <p:spPr>
          <a:xfrm>
            <a:off x="4480519" y="1440223"/>
            <a:ext cx="32309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 ton, ta</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5" name="TextBox 34">
            <a:extLst>
              <a:ext uri="{FF2B5EF4-FFF2-40B4-BE49-F238E27FC236}">
                <a16:creationId xmlns:a16="http://schemas.microsoft.com/office/drawing/2014/main" id="{077451BE-046B-4A32-9935-4576CE229BBE}"/>
              </a:ext>
            </a:extLst>
          </p:cNvPr>
          <p:cNvSpPr txBox="1"/>
          <p:nvPr/>
        </p:nvSpPr>
        <p:spPr>
          <a:xfrm>
            <a:off x="7559385" y="1470619"/>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err="1">
                <a:solidFill>
                  <a:srgbClr val="002060"/>
                </a:solidFill>
                <a:latin typeface="Century Gothic" panose="020B0502020202020204" pitchFamily="34" charset="0"/>
                <a:cs typeface="Arial"/>
                <a:sym typeface="Arial"/>
              </a:rPr>
              <a:t>voici</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36" name="Picture 35" descr="Icon&#10;&#10;Description automatically generated">
            <a:extLst>
              <a:ext uri="{FF2B5EF4-FFF2-40B4-BE49-F238E27FC236}">
                <a16:creationId xmlns:a16="http://schemas.microsoft.com/office/drawing/2014/main" id="{337EC94A-0B2D-4D9C-AF67-6B8A074167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7" name="Picture 36" descr="Icon&#10;&#10;Description automatically generated">
            <a:extLst>
              <a:ext uri="{FF2B5EF4-FFF2-40B4-BE49-F238E27FC236}">
                <a16:creationId xmlns:a16="http://schemas.microsoft.com/office/drawing/2014/main" id="{2BE243B4-A0A9-48A6-BACD-99578A7AE4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38" name="Explosion: 8 Points 37">
            <a:extLst>
              <a:ext uri="{FF2B5EF4-FFF2-40B4-BE49-F238E27FC236}">
                <a16:creationId xmlns:a16="http://schemas.microsoft.com/office/drawing/2014/main" id="{569C178E-4EAD-4296-B369-677629C63484}"/>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39" name="Explosion: 8 Points 38">
            <a:extLst>
              <a:ext uri="{FF2B5EF4-FFF2-40B4-BE49-F238E27FC236}">
                <a16:creationId xmlns:a16="http://schemas.microsoft.com/office/drawing/2014/main" id="{6B350DF9-965D-43CD-B2C7-2DEC2339A2F8}"/>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40" name="TextBox 39">
            <a:extLst>
              <a:ext uri="{FF2B5EF4-FFF2-40B4-BE49-F238E27FC236}">
                <a16:creationId xmlns:a16="http://schemas.microsoft.com/office/drawing/2014/main" id="{39D68553-E680-4AE5-B4CA-8137C22A3D4F}"/>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41" name="Title 2">
            <a:extLst>
              <a:ext uri="{FF2B5EF4-FFF2-40B4-BE49-F238E27FC236}">
                <a16:creationId xmlns:a16="http://schemas.microsoft.com/office/drawing/2014/main" id="{F508EB62-4A8B-4F4A-B29C-B1642553F79E}"/>
              </a:ext>
            </a:extLst>
          </p:cNvPr>
          <p:cNvSpPr txBox="1">
            <a:spLocks/>
          </p:cNvSpPr>
          <p:nvPr/>
        </p:nvSpPr>
        <p:spPr>
          <a:xfrm>
            <a:off x="10656562" y="1081382"/>
            <a:ext cx="1557451" cy="374973"/>
          </a:xfrm>
          <a:prstGeom prst="rect">
            <a:avLst/>
          </a:prstGeom>
          <a:solidFill>
            <a:srgbClr val="FF0066"/>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graphicFrame>
        <p:nvGraphicFramePr>
          <p:cNvPr id="11" name="Table 4">
            <a:extLst>
              <a:ext uri="{FF2B5EF4-FFF2-40B4-BE49-F238E27FC236}">
                <a16:creationId xmlns:a16="http://schemas.microsoft.com/office/drawing/2014/main" id="{72FB24E9-A1A3-485C-8426-EA040BB37B43}"/>
              </a:ext>
            </a:extLst>
          </p:cNvPr>
          <p:cNvGraphicFramePr>
            <a:graphicFrameLocks noGrp="1"/>
          </p:cNvGraphicFramePr>
          <p:nvPr>
            <p:extLst>
              <p:ext uri="{D42A27DB-BD31-4B8C-83A1-F6EECF244321}">
                <p14:modId xmlns:p14="http://schemas.microsoft.com/office/powerpoint/2010/main" val="3835191522"/>
              </p:ext>
            </p:extLst>
          </p:nvPr>
        </p:nvGraphicFramePr>
        <p:xfrm>
          <a:off x="464082" y="1010762"/>
          <a:ext cx="9810698" cy="5168388"/>
        </p:xfrm>
        <a:graphic>
          <a:graphicData uri="http://schemas.openxmlformats.org/drawingml/2006/table">
            <a:tbl>
              <a:tblPr firstRow="1" bandRow="1">
                <a:tableStyleId>{5940675A-B579-460E-94D1-54222C63F5DA}</a:tableStyleId>
              </a:tblPr>
              <a:tblGrid>
                <a:gridCol w="1734347">
                  <a:extLst>
                    <a:ext uri="{9D8B030D-6E8A-4147-A177-3AD203B41FA5}">
                      <a16:colId xmlns:a16="http://schemas.microsoft.com/office/drawing/2014/main" val="1203737284"/>
                    </a:ext>
                  </a:extLst>
                </a:gridCol>
                <a:gridCol w="2394529">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my (m), (f)</a:t>
                      </a:r>
                    </a:p>
                  </a:txBody>
                  <a:tcPr/>
                </a:tc>
                <a:tc>
                  <a:txBody>
                    <a:bodyPr/>
                    <a:lstStyle/>
                    <a:p>
                      <a:r>
                        <a:rPr lang="en-GB" sz="2400" b="1" dirty="0">
                          <a:solidFill>
                            <a:srgbClr val="00B0F0"/>
                          </a:solidFill>
                          <a:latin typeface="Century Gothic" panose="020B0502020202020204" pitchFamily="34" charset="0"/>
                        </a:rPr>
                        <a:t>your (m), (f)</a:t>
                      </a:r>
                    </a:p>
                  </a:txBody>
                  <a:tcPr/>
                </a:tc>
                <a:tc>
                  <a:txBody>
                    <a:bodyPr/>
                    <a:lstStyle/>
                    <a:p>
                      <a:r>
                        <a:rPr lang="en-GB" sz="2400" b="1" dirty="0">
                          <a:solidFill>
                            <a:srgbClr val="00B0F0"/>
                          </a:solidFill>
                          <a:latin typeface="Century Gothic" panose="020B0502020202020204" pitchFamily="34" charset="0"/>
                        </a:rPr>
                        <a:t>here is, this is</a:t>
                      </a:r>
                    </a:p>
                    <a:p>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1800" b="1" dirty="0">
                          <a:solidFill>
                            <a:srgbClr val="00B0F0"/>
                          </a:solidFill>
                          <a:latin typeface="Century Gothic" panose="020B0502020202020204" pitchFamily="34" charset="0"/>
                        </a:rPr>
                        <a:t>to spend, spending</a:t>
                      </a:r>
                    </a:p>
                  </a:txBody>
                  <a:tcPr/>
                </a:tc>
                <a:tc>
                  <a:txBody>
                    <a:bodyPr/>
                    <a:lstStyle/>
                    <a:p>
                      <a:r>
                        <a:rPr lang="en-GB" sz="2400" b="1" dirty="0">
                          <a:solidFill>
                            <a:srgbClr val="00B0F0"/>
                          </a:solidFill>
                          <a:latin typeface="Century Gothic" panose="020B0502020202020204" pitchFamily="34" charset="0"/>
                        </a:rPr>
                        <a:t>(the) friend (m), (f)</a:t>
                      </a:r>
                    </a:p>
                  </a:txBody>
                  <a:tcPr/>
                </a:tc>
                <a:tc>
                  <a:txBody>
                    <a:bodyPr/>
                    <a:lstStyle/>
                    <a:p>
                      <a:r>
                        <a:rPr lang="en-GB" sz="2400" b="1" dirty="0">
                          <a:solidFill>
                            <a:srgbClr val="00B0F0"/>
                          </a:solidFill>
                          <a:latin typeface="Century Gothic" panose="020B0502020202020204" pitchFamily="34" charset="0"/>
                        </a:rPr>
                        <a:t>(the) lunch</a:t>
                      </a:r>
                    </a:p>
                  </a:txBody>
                  <a:tcPr/>
                </a:tc>
                <a:extLst>
                  <a:ext uri="{0D108BD9-81ED-4DB2-BD59-A6C34878D82A}">
                    <a16:rowId xmlns:a16="http://schemas.microsoft.com/office/drawing/2014/main" val="760878619"/>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green (m)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difficult (m, 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to eat, eating</a:t>
                      </a:r>
                    </a:p>
                  </a:txBody>
                  <a:tcPr/>
                </a:tc>
                <a:extLst>
                  <a:ext uri="{0D108BD9-81ED-4DB2-BD59-A6C34878D82A}">
                    <a16:rowId xmlns:a16="http://schemas.microsoft.com/office/drawing/2014/main" val="104769296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different (m)</a:t>
                      </a:r>
                    </a:p>
                    <a:p>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slow (m)</a:t>
                      </a:r>
                    </a:p>
                    <a:p>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very</a:t>
                      </a:r>
                    </a:p>
                    <a:p>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2198778360"/>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red</a:t>
                      </a:r>
                    </a:p>
                  </a:txBody>
                  <a:tcPr/>
                </a:tc>
                <a:tc>
                  <a:txBody>
                    <a:bodyPr/>
                    <a:lstStyle/>
                    <a:p>
                      <a:r>
                        <a:rPr lang="en-GB" sz="2400" b="1" dirty="0">
                          <a:solidFill>
                            <a:srgbClr val="FF3399"/>
                          </a:solidFill>
                          <a:latin typeface="Century Gothic" panose="020B0502020202020204" pitchFamily="34" charset="0"/>
                        </a:rPr>
                        <a:t>(the) male cousin</a:t>
                      </a:r>
                    </a:p>
                  </a:txBody>
                  <a:tcPr/>
                </a:tc>
                <a:tc>
                  <a:txBody>
                    <a:bodyPr/>
                    <a:lstStyle/>
                    <a:p>
                      <a:r>
                        <a:rPr lang="en-GB" sz="2000" b="1" dirty="0">
                          <a:solidFill>
                            <a:srgbClr val="FF3399"/>
                          </a:solidFill>
                          <a:latin typeface="Century Gothic" panose="020B0502020202020204" pitchFamily="34" charset="0"/>
                        </a:rPr>
                        <a:t>(the) female cousin</a:t>
                      </a:r>
                    </a:p>
                  </a:txBody>
                  <a:tcPr/>
                </a:tc>
                <a:extLst>
                  <a:ext uri="{0D108BD9-81ED-4DB2-BD59-A6C34878D82A}">
                    <a16:rowId xmlns:a16="http://schemas.microsoft.com/office/drawing/2014/main" val="334322647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(the) woman</a:t>
                      </a:r>
                    </a:p>
                  </a:txBody>
                  <a:tcPr/>
                </a:tc>
                <a:tc>
                  <a:txBody>
                    <a:bodyPr/>
                    <a:lstStyle/>
                    <a:p>
                      <a:r>
                        <a:rPr lang="en-GB" sz="2400" b="1" dirty="0">
                          <a:solidFill>
                            <a:srgbClr val="FF3399"/>
                          </a:solidFill>
                          <a:latin typeface="Century Gothic" panose="020B0502020202020204" pitchFamily="34" charset="0"/>
                        </a:rPr>
                        <a:t>(the) man</a:t>
                      </a:r>
                    </a:p>
                  </a:txBody>
                  <a:tcPr/>
                </a:tc>
                <a:tc>
                  <a:txBody>
                    <a:bodyPr/>
                    <a:lstStyle/>
                    <a:p>
                      <a:r>
                        <a:rPr lang="en-GB" sz="2400" b="1" dirty="0">
                          <a:solidFill>
                            <a:srgbClr val="FF3399"/>
                          </a:solidFill>
                          <a:latin typeface="Century Gothic" panose="020B0502020202020204" pitchFamily="34" charset="0"/>
                        </a:rPr>
                        <a:t>blue</a:t>
                      </a:r>
                    </a:p>
                  </a:txBody>
                  <a:tcPr/>
                </a:tc>
                <a:extLst>
                  <a:ext uri="{0D108BD9-81ED-4DB2-BD59-A6C34878D82A}">
                    <a16:rowId xmlns:a16="http://schemas.microsoft.com/office/drawing/2014/main" val="3232139915"/>
                  </a:ext>
                </a:extLst>
              </a:tr>
            </a:tbl>
          </a:graphicData>
        </a:graphic>
      </p:graphicFrame>
    </p:spTree>
    <p:extLst>
      <p:ext uri="{BB962C8B-B14F-4D97-AF65-F5344CB8AC3E}">
        <p14:creationId xmlns:p14="http://schemas.microsoft.com/office/powerpoint/2010/main" val="343607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3" name="Graphic 22" descr="Teacher">
            <a:extLst>
              <a:ext uri="{FF2B5EF4-FFF2-40B4-BE49-F238E27FC236}">
                <a16:creationId xmlns:a16="http://schemas.microsoft.com/office/drawing/2014/main" id="{5E6EA6A6-0BF4-4D11-9778-9420C23DD0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0161" y="-49555"/>
            <a:ext cx="914400" cy="914400"/>
          </a:xfrm>
          <a:prstGeom prst="rect">
            <a:avLst/>
          </a:prstGeom>
        </p:spPr>
      </p:pic>
      <p:sp>
        <p:nvSpPr>
          <p:cNvPr id="24" name="Speech Bubble: Rectangle with Corners Rounded 23">
            <a:extLst>
              <a:ext uri="{FF2B5EF4-FFF2-40B4-BE49-F238E27FC236}">
                <a16:creationId xmlns:a16="http://schemas.microsoft.com/office/drawing/2014/main" id="{7F93E68F-714D-4F14-83E8-006B5C05163E}"/>
              </a:ext>
            </a:extLst>
          </p:cNvPr>
          <p:cNvSpPr/>
          <p:nvPr/>
        </p:nvSpPr>
        <p:spPr>
          <a:xfrm>
            <a:off x="3621674" y="128499"/>
            <a:ext cx="2949508" cy="478471"/>
          </a:xfrm>
          <a:prstGeom prst="wedgeRoundRectCallout">
            <a:avLst>
              <a:gd name="adj1" fmla="val -57338"/>
              <a:gd name="adj2" fmla="val 16622"/>
              <a:gd name="adj3" fmla="val 16667"/>
            </a:avLst>
          </a:prstGeom>
          <a:solidFill>
            <a:srgbClr val="002060"/>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25" name="CustomShape 7">
            <a:extLst>
              <a:ext uri="{FF2B5EF4-FFF2-40B4-BE49-F238E27FC236}">
                <a16:creationId xmlns:a16="http://schemas.microsoft.com/office/drawing/2014/main" id="{53E386D2-11B1-42A6-A786-5D06AB26653A}"/>
              </a:ext>
            </a:extLst>
          </p:cNvPr>
          <p:cNvSpPr/>
          <p:nvPr/>
        </p:nvSpPr>
        <p:spPr>
          <a:xfrm>
            <a:off x="3638412" y="120019"/>
            <a:ext cx="2949508" cy="541462"/>
          </a:xfrm>
          <a:prstGeom prst="rect">
            <a:avLst/>
          </a:prstGeom>
          <a:noFill/>
          <a:ln>
            <a:noFill/>
          </a:ln>
          <a:effectLst/>
        </p:spPr>
        <p:txBody>
          <a:bodyPr lIns="90000" tIns="45000" rIns="90000" bIns="45000"/>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chemeClr val="bg1"/>
                </a:solidFill>
                <a:effectLst/>
                <a:uLnTx/>
                <a:uFillTx/>
                <a:latin typeface="Century Gothic" panose="020B0502020202020204" pitchFamily="34" charset="0"/>
              </a:rPr>
              <a:t>Écris en français.</a:t>
            </a:r>
          </a:p>
        </p:txBody>
      </p:sp>
      <p:pic>
        <p:nvPicPr>
          <p:cNvPr id="29" name="Picture 28" descr="Icon&#10;&#10;Description automatically generated">
            <a:extLst>
              <a:ext uri="{FF2B5EF4-FFF2-40B4-BE49-F238E27FC236}">
                <a16:creationId xmlns:a16="http://schemas.microsoft.com/office/drawing/2014/main" id="{E80CDB13-559A-4767-940F-2D05532E1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3836" y="37388"/>
            <a:ext cx="1098164" cy="1101543"/>
          </a:xfrm>
          <a:prstGeom prst="rect">
            <a:avLst/>
          </a:prstGeom>
        </p:spPr>
      </p:pic>
      <p:sp>
        <p:nvSpPr>
          <p:cNvPr id="30" name="Title 2">
            <a:extLst>
              <a:ext uri="{FF2B5EF4-FFF2-40B4-BE49-F238E27FC236}">
                <a16:creationId xmlns:a16="http://schemas.microsoft.com/office/drawing/2014/main" id="{E049B097-9536-4A36-92F8-79031A7EDF30}"/>
              </a:ext>
            </a:extLst>
          </p:cNvPr>
          <p:cNvSpPr txBox="1">
            <a:spLocks/>
          </p:cNvSpPr>
          <p:nvPr/>
        </p:nvSpPr>
        <p:spPr>
          <a:xfrm>
            <a:off x="11252358" y="1093435"/>
            <a:ext cx="781120" cy="374973"/>
          </a:xfrm>
          <a:prstGeom prst="rect">
            <a:avLst/>
          </a:prstGeom>
          <a:solidFill>
            <a:srgbClr val="36AFCE">
              <a:lumMod val="75000"/>
            </a:srgbClr>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7635A043-03F0-48F3-9C62-3983D5DDE4BB}"/>
              </a:ext>
            </a:extLst>
          </p:cNvPr>
          <p:cNvGraphicFramePr>
            <a:graphicFrameLocks noGrp="1"/>
          </p:cNvGraphicFramePr>
          <p:nvPr>
            <p:extLst>
              <p:ext uri="{D42A27DB-BD31-4B8C-83A1-F6EECF244321}">
                <p14:modId xmlns:p14="http://schemas.microsoft.com/office/powerpoint/2010/main" val="1493712498"/>
              </p:ext>
            </p:extLst>
          </p:nvPr>
        </p:nvGraphicFramePr>
        <p:xfrm>
          <a:off x="644540" y="1468408"/>
          <a:ext cx="10086959" cy="4411690"/>
        </p:xfrm>
        <a:graphic>
          <a:graphicData uri="http://schemas.openxmlformats.org/drawingml/2006/table">
            <a:tbl>
              <a:tblPr firstRow="1" bandRow="1">
                <a:tableStyleId>{5940675A-B579-460E-94D1-54222C63F5DA}</a:tableStyleId>
              </a:tblPr>
              <a:tblGrid>
                <a:gridCol w="10086959">
                  <a:extLst>
                    <a:ext uri="{9D8B030D-6E8A-4147-A177-3AD203B41FA5}">
                      <a16:colId xmlns:a16="http://schemas.microsoft.com/office/drawing/2014/main" val="4054150789"/>
                    </a:ext>
                  </a:extLst>
                </a:gridCol>
              </a:tblGrid>
              <a:tr h="882338">
                <a:tc>
                  <a:txBody>
                    <a:bodyPr/>
                    <a:lstStyle/>
                    <a:p>
                      <a:r>
                        <a:rPr lang="en-GB" sz="2400" dirty="0">
                          <a:solidFill>
                            <a:srgbClr val="002060"/>
                          </a:solidFill>
                          <a:latin typeface="Century Gothic" panose="020B0502020202020204" pitchFamily="34" charset="0"/>
                        </a:rPr>
                        <a:t>Elle </a:t>
                      </a:r>
                      <a:r>
                        <a:rPr lang="en-GB" sz="2400" dirty="0" err="1">
                          <a:solidFill>
                            <a:srgbClr val="002060"/>
                          </a:solidFill>
                          <a:latin typeface="Century Gothic" panose="020B0502020202020204" pitchFamily="34" charset="0"/>
                        </a:rPr>
                        <a:t>est</a:t>
                      </a:r>
                      <a:r>
                        <a:rPr lang="en-GB" sz="2400" dirty="0">
                          <a:solidFill>
                            <a:srgbClr val="002060"/>
                          </a:solidFill>
                          <a:latin typeface="Century Gothic" panose="020B0502020202020204" pitchFamily="34" charset="0"/>
                        </a:rPr>
                        <a:t> ma </a:t>
                      </a:r>
                      <a:r>
                        <a:rPr lang="en-GB" sz="2400" dirty="0" err="1">
                          <a:solidFill>
                            <a:srgbClr val="002060"/>
                          </a:solidFill>
                          <a:latin typeface="Century Gothic" panose="020B0502020202020204" pitchFamily="34" charset="0"/>
                        </a:rPr>
                        <a:t>cousine</a:t>
                      </a:r>
                      <a:r>
                        <a:rPr lang="en-GB" sz="2400" dirty="0">
                          <a:solidFill>
                            <a:srgbClr val="002060"/>
                          </a:solidFill>
                          <a:latin typeface="Century Gothic" panose="020B0502020202020204" pitchFamily="34" charset="0"/>
                        </a:rPr>
                        <a:t>. [She is also very nice.]</a:t>
                      </a:r>
                    </a:p>
                  </a:txBody>
                  <a:tcPr>
                    <a:lnL w="12700" cap="flat" cmpd="sng" algn="ctr">
                      <a:solidFill>
                        <a:srgbClr val="26859D"/>
                      </a:solidFill>
                      <a:prstDash val="solid"/>
                      <a:round/>
                      <a:headEnd type="none" w="med" len="med"/>
                      <a:tailEnd type="none" w="med" len="med"/>
                    </a:lnL>
                    <a:lnR w="12700" cap="flat" cmpd="sng" algn="ctr">
                      <a:solidFill>
                        <a:srgbClr val="26859D"/>
                      </a:solidFill>
                      <a:prstDash val="solid"/>
                      <a:round/>
                      <a:headEnd type="none" w="med" len="med"/>
                      <a:tailEnd type="none" w="med" len="med"/>
                    </a:lnR>
                    <a:lnT w="12700" cap="flat" cmpd="sng" algn="ctr">
                      <a:solidFill>
                        <a:srgbClr val="26859D"/>
                      </a:solidFill>
                      <a:prstDash val="solid"/>
                      <a:round/>
                      <a:headEnd type="none" w="med" len="med"/>
                      <a:tailEnd type="none" w="med" len="med"/>
                    </a:lnT>
                    <a:lnB w="12700" cap="flat" cmpd="sng" algn="ctr">
                      <a:solidFill>
                        <a:srgbClr val="26859D"/>
                      </a:solidFill>
                      <a:prstDash val="solid"/>
                      <a:round/>
                      <a:headEnd type="none" w="med" len="med"/>
                      <a:tailEnd type="none" w="med" len="med"/>
                    </a:lnB>
                  </a:tcPr>
                </a:tc>
                <a:extLst>
                  <a:ext uri="{0D108BD9-81ED-4DB2-BD59-A6C34878D82A}">
                    <a16:rowId xmlns:a16="http://schemas.microsoft.com/office/drawing/2014/main" val="623859396"/>
                  </a:ext>
                </a:extLst>
              </a:tr>
              <a:tr h="882338">
                <a:tc>
                  <a:txBody>
                    <a:bodyPr/>
                    <a:lstStyle/>
                    <a:p>
                      <a:r>
                        <a:rPr lang="en-GB" sz="2400" dirty="0">
                          <a:solidFill>
                            <a:srgbClr val="002060"/>
                          </a:solidFill>
                          <a:latin typeface="Century Gothic" panose="020B0502020202020204" pitchFamily="34" charset="0"/>
                        </a:rPr>
                        <a:t>Tu as un cousin ?  [I have an intelligent (female) cousin.]</a:t>
                      </a:r>
                    </a:p>
                  </a:txBody>
                  <a:tcPr>
                    <a:lnL w="12700" cap="flat" cmpd="sng" algn="ctr">
                      <a:solidFill>
                        <a:srgbClr val="26859D"/>
                      </a:solidFill>
                      <a:prstDash val="solid"/>
                      <a:round/>
                      <a:headEnd type="none" w="med" len="med"/>
                      <a:tailEnd type="none" w="med" len="med"/>
                    </a:lnL>
                    <a:lnR w="12700" cap="flat" cmpd="sng" algn="ctr">
                      <a:solidFill>
                        <a:srgbClr val="26859D"/>
                      </a:solidFill>
                      <a:prstDash val="solid"/>
                      <a:round/>
                      <a:headEnd type="none" w="med" len="med"/>
                      <a:tailEnd type="none" w="med" len="med"/>
                    </a:lnR>
                    <a:lnT w="12700" cap="flat" cmpd="sng" algn="ctr">
                      <a:solidFill>
                        <a:srgbClr val="26859D"/>
                      </a:solidFill>
                      <a:prstDash val="solid"/>
                      <a:round/>
                      <a:headEnd type="none" w="med" len="med"/>
                      <a:tailEnd type="none" w="med" len="med"/>
                    </a:lnT>
                    <a:lnB w="12700" cap="flat" cmpd="sng" algn="ctr">
                      <a:solidFill>
                        <a:srgbClr val="26859D"/>
                      </a:solidFill>
                      <a:prstDash val="solid"/>
                      <a:round/>
                      <a:headEnd type="none" w="med" len="med"/>
                      <a:tailEnd type="none" w="med" len="med"/>
                    </a:lnB>
                  </a:tcPr>
                </a:tc>
                <a:extLst>
                  <a:ext uri="{0D108BD9-81ED-4DB2-BD59-A6C34878D82A}">
                    <a16:rowId xmlns:a16="http://schemas.microsoft.com/office/drawing/2014/main" val="1463016607"/>
                  </a:ext>
                </a:extLst>
              </a:tr>
              <a:tr h="882338">
                <a:tc>
                  <a:txBody>
                    <a:bodyPr/>
                    <a:lstStyle/>
                    <a:p>
                      <a:r>
                        <a:rPr lang="en-GB" sz="2400" dirty="0">
                          <a:solidFill>
                            <a:srgbClr val="002060"/>
                          </a:solidFill>
                          <a:latin typeface="Century Gothic" panose="020B0502020202020204" pitchFamily="34" charset="0"/>
                        </a:rPr>
                        <a:t>[My (male) cousin is very serious.]</a:t>
                      </a:r>
                    </a:p>
                  </a:txBody>
                  <a:tcPr>
                    <a:lnL w="12700" cap="flat" cmpd="sng" algn="ctr">
                      <a:solidFill>
                        <a:srgbClr val="26859D"/>
                      </a:solidFill>
                      <a:prstDash val="solid"/>
                      <a:round/>
                      <a:headEnd type="none" w="med" len="med"/>
                      <a:tailEnd type="none" w="med" len="med"/>
                    </a:lnL>
                    <a:lnR w="12700" cap="flat" cmpd="sng" algn="ctr">
                      <a:solidFill>
                        <a:srgbClr val="26859D"/>
                      </a:solidFill>
                      <a:prstDash val="solid"/>
                      <a:round/>
                      <a:headEnd type="none" w="med" len="med"/>
                      <a:tailEnd type="none" w="med" len="med"/>
                    </a:lnR>
                    <a:lnT w="12700" cap="flat" cmpd="sng" algn="ctr">
                      <a:solidFill>
                        <a:srgbClr val="26859D"/>
                      </a:solidFill>
                      <a:prstDash val="solid"/>
                      <a:round/>
                      <a:headEnd type="none" w="med" len="med"/>
                      <a:tailEnd type="none" w="med" len="med"/>
                    </a:lnT>
                    <a:lnB w="12700" cap="flat" cmpd="sng" algn="ctr">
                      <a:solidFill>
                        <a:srgbClr val="26859D"/>
                      </a:solidFill>
                      <a:prstDash val="solid"/>
                      <a:round/>
                      <a:headEnd type="none" w="med" len="med"/>
                      <a:tailEnd type="none" w="med" len="med"/>
                    </a:lnB>
                  </a:tcPr>
                </a:tc>
                <a:extLst>
                  <a:ext uri="{0D108BD9-81ED-4DB2-BD59-A6C34878D82A}">
                    <a16:rowId xmlns:a16="http://schemas.microsoft.com/office/drawing/2014/main" val="3397533898"/>
                  </a:ext>
                </a:extLst>
              </a:tr>
              <a:tr h="882338">
                <a:tc>
                  <a:txBody>
                    <a:bodyPr/>
                    <a:lstStyle/>
                    <a:p>
                      <a:r>
                        <a:rPr lang="en-GB" sz="2400" dirty="0">
                          <a:solidFill>
                            <a:srgbClr val="002060"/>
                          </a:solidFill>
                          <a:latin typeface="Century Gothic" panose="020B0502020202020204" pitchFamily="34" charset="0"/>
                        </a:rPr>
                        <a:t>[My (female) friend has a red hat.]</a:t>
                      </a:r>
                    </a:p>
                  </a:txBody>
                  <a:tcPr>
                    <a:lnL w="12700" cap="flat" cmpd="sng" algn="ctr">
                      <a:solidFill>
                        <a:srgbClr val="26859D"/>
                      </a:solidFill>
                      <a:prstDash val="solid"/>
                      <a:round/>
                      <a:headEnd type="none" w="med" len="med"/>
                      <a:tailEnd type="none" w="med" len="med"/>
                    </a:lnL>
                    <a:lnR w="12700" cap="flat" cmpd="sng" algn="ctr">
                      <a:solidFill>
                        <a:srgbClr val="26859D"/>
                      </a:solidFill>
                      <a:prstDash val="solid"/>
                      <a:round/>
                      <a:headEnd type="none" w="med" len="med"/>
                      <a:tailEnd type="none" w="med" len="med"/>
                    </a:lnR>
                    <a:lnT w="12700" cap="flat" cmpd="sng" algn="ctr">
                      <a:solidFill>
                        <a:srgbClr val="26859D"/>
                      </a:solidFill>
                      <a:prstDash val="solid"/>
                      <a:round/>
                      <a:headEnd type="none" w="med" len="med"/>
                      <a:tailEnd type="none" w="med" len="med"/>
                    </a:lnT>
                    <a:lnB w="12700" cap="flat" cmpd="sng" algn="ctr">
                      <a:solidFill>
                        <a:srgbClr val="26859D"/>
                      </a:solidFill>
                      <a:prstDash val="solid"/>
                      <a:round/>
                      <a:headEnd type="none" w="med" len="med"/>
                      <a:tailEnd type="none" w="med" len="med"/>
                    </a:lnB>
                  </a:tcPr>
                </a:tc>
                <a:extLst>
                  <a:ext uri="{0D108BD9-81ED-4DB2-BD59-A6C34878D82A}">
                    <a16:rowId xmlns:a16="http://schemas.microsoft.com/office/drawing/2014/main" val="4134857426"/>
                  </a:ext>
                </a:extLst>
              </a:tr>
              <a:tr h="882338">
                <a:tc>
                  <a:txBody>
                    <a:bodyPr/>
                    <a:lstStyle/>
                    <a:p>
                      <a:r>
                        <a:rPr lang="en-GB" sz="2400" dirty="0">
                          <a:solidFill>
                            <a:srgbClr val="002060"/>
                          </a:solidFill>
                          <a:latin typeface="Century Gothic" panose="020B0502020202020204" pitchFamily="34" charset="0"/>
                        </a:rPr>
                        <a:t>[Do you have a pet? I have a blue dog!]</a:t>
                      </a:r>
                    </a:p>
                  </a:txBody>
                  <a:tcPr>
                    <a:lnL w="12700" cap="flat" cmpd="sng" algn="ctr">
                      <a:solidFill>
                        <a:srgbClr val="26859D"/>
                      </a:solidFill>
                      <a:prstDash val="solid"/>
                      <a:round/>
                      <a:headEnd type="none" w="med" len="med"/>
                      <a:tailEnd type="none" w="med" len="med"/>
                    </a:lnL>
                    <a:lnR w="12700" cap="flat" cmpd="sng" algn="ctr">
                      <a:solidFill>
                        <a:srgbClr val="26859D"/>
                      </a:solidFill>
                      <a:prstDash val="solid"/>
                      <a:round/>
                      <a:headEnd type="none" w="med" len="med"/>
                      <a:tailEnd type="none" w="med" len="med"/>
                    </a:lnR>
                    <a:lnT w="12700" cap="flat" cmpd="sng" algn="ctr">
                      <a:solidFill>
                        <a:srgbClr val="26859D"/>
                      </a:solidFill>
                      <a:prstDash val="solid"/>
                      <a:round/>
                      <a:headEnd type="none" w="med" len="med"/>
                      <a:tailEnd type="none" w="med" len="med"/>
                    </a:lnT>
                    <a:lnB w="12700" cap="flat" cmpd="sng" algn="ctr">
                      <a:solidFill>
                        <a:srgbClr val="26859D"/>
                      </a:solidFill>
                      <a:prstDash val="solid"/>
                      <a:round/>
                      <a:headEnd type="none" w="med" len="med"/>
                      <a:tailEnd type="none" w="med" len="med"/>
                    </a:lnB>
                  </a:tcPr>
                </a:tc>
                <a:extLst>
                  <a:ext uri="{0D108BD9-81ED-4DB2-BD59-A6C34878D82A}">
                    <a16:rowId xmlns:a16="http://schemas.microsoft.com/office/drawing/2014/main" val="1426059713"/>
                  </a:ext>
                </a:extLst>
              </a:tr>
            </a:tbl>
          </a:graphicData>
        </a:graphic>
      </p:graphicFrame>
      <p:sp>
        <p:nvSpPr>
          <p:cNvPr id="32" name="Oval 31">
            <a:extLst>
              <a:ext uri="{FF2B5EF4-FFF2-40B4-BE49-F238E27FC236}">
                <a16:creationId xmlns:a16="http://schemas.microsoft.com/office/drawing/2014/main" id="{F53ED62A-A01B-4D96-A88B-80D0C2A053E6}"/>
              </a:ext>
            </a:extLst>
          </p:cNvPr>
          <p:cNvSpPr/>
          <p:nvPr/>
        </p:nvSpPr>
        <p:spPr>
          <a:xfrm>
            <a:off x="55017" y="1707910"/>
            <a:ext cx="466357" cy="438411"/>
          </a:xfrm>
          <a:prstGeom prst="ellipse">
            <a:avLst/>
          </a:prstGeom>
          <a:solidFill>
            <a:srgbClr val="26859D"/>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34" name="Oval 33">
            <a:extLst>
              <a:ext uri="{FF2B5EF4-FFF2-40B4-BE49-F238E27FC236}">
                <a16:creationId xmlns:a16="http://schemas.microsoft.com/office/drawing/2014/main" id="{E793FF7D-39D8-4646-9939-D502C9B58F34}"/>
              </a:ext>
            </a:extLst>
          </p:cNvPr>
          <p:cNvSpPr/>
          <p:nvPr/>
        </p:nvSpPr>
        <p:spPr>
          <a:xfrm>
            <a:off x="55017" y="2550919"/>
            <a:ext cx="466357" cy="438411"/>
          </a:xfrm>
          <a:prstGeom prst="ellipse">
            <a:avLst/>
          </a:prstGeom>
          <a:solidFill>
            <a:srgbClr val="26859D"/>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35" name="Oval 34">
            <a:extLst>
              <a:ext uri="{FF2B5EF4-FFF2-40B4-BE49-F238E27FC236}">
                <a16:creationId xmlns:a16="http://schemas.microsoft.com/office/drawing/2014/main" id="{AE50E09C-E417-44D7-8273-35A9226C597B}"/>
              </a:ext>
            </a:extLst>
          </p:cNvPr>
          <p:cNvSpPr/>
          <p:nvPr/>
        </p:nvSpPr>
        <p:spPr>
          <a:xfrm>
            <a:off x="55016" y="3465669"/>
            <a:ext cx="466357" cy="438411"/>
          </a:xfrm>
          <a:prstGeom prst="ellipse">
            <a:avLst/>
          </a:prstGeom>
          <a:solidFill>
            <a:srgbClr val="26859D"/>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36" name="Oval 35">
            <a:extLst>
              <a:ext uri="{FF2B5EF4-FFF2-40B4-BE49-F238E27FC236}">
                <a16:creationId xmlns:a16="http://schemas.microsoft.com/office/drawing/2014/main" id="{DEE7F092-BBF8-4FA8-A069-417E154788EA}"/>
              </a:ext>
            </a:extLst>
          </p:cNvPr>
          <p:cNvSpPr/>
          <p:nvPr/>
        </p:nvSpPr>
        <p:spPr>
          <a:xfrm>
            <a:off x="55017" y="4355020"/>
            <a:ext cx="466357" cy="438411"/>
          </a:xfrm>
          <a:prstGeom prst="ellipse">
            <a:avLst/>
          </a:prstGeom>
          <a:solidFill>
            <a:srgbClr val="26859D"/>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37" name="Oval 36">
            <a:extLst>
              <a:ext uri="{FF2B5EF4-FFF2-40B4-BE49-F238E27FC236}">
                <a16:creationId xmlns:a16="http://schemas.microsoft.com/office/drawing/2014/main" id="{9C6C3B77-19E4-457E-84F5-5C6073C19F7C}"/>
              </a:ext>
            </a:extLst>
          </p:cNvPr>
          <p:cNvSpPr/>
          <p:nvPr/>
        </p:nvSpPr>
        <p:spPr>
          <a:xfrm>
            <a:off x="55017" y="5150090"/>
            <a:ext cx="466357" cy="438411"/>
          </a:xfrm>
          <a:prstGeom prst="ellipse">
            <a:avLst/>
          </a:prstGeom>
          <a:solidFill>
            <a:srgbClr val="26859D"/>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4" name="TextBox 3">
            <a:extLst>
              <a:ext uri="{FF2B5EF4-FFF2-40B4-BE49-F238E27FC236}">
                <a16:creationId xmlns:a16="http://schemas.microsoft.com/office/drawing/2014/main" id="{CBB931C8-3321-4F56-A830-B0B5C91494C8}"/>
              </a:ext>
            </a:extLst>
          </p:cNvPr>
          <p:cNvSpPr txBox="1"/>
          <p:nvPr/>
        </p:nvSpPr>
        <p:spPr>
          <a:xfrm>
            <a:off x="644539" y="4500859"/>
            <a:ext cx="6997699" cy="461665"/>
          </a:xfrm>
          <a:prstGeom prst="rect">
            <a:avLst/>
          </a:prstGeom>
          <a:noFill/>
        </p:spPr>
        <p:txBody>
          <a:bodyPr wrap="square" rtlCol="0">
            <a:spAutoFit/>
          </a:bodyPr>
          <a:lstStyle/>
          <a:p>
            <a:r>
              <a:rPr lang="en-GB" sz="2400" b="1" dirty="0">
                <a:solidFill>
                  <a:srgbClr val="26859D"/>
                </a:solidFill>
                <a:latin typeface="Century Gothic" panose="020B0502020202020204" pitchFamily="34" charset="0"/>
              </a:rPr>
              <a:t>Mon amie a un chapeau rouge.</a:t>
            </a:r>
          </a:p>
        </p:txBody>
      </p:sp>
      <p:sp>
        <p:nvSpPr>
          <p:cNvPr id="39" name="TextBox 38">
            <a:extLst>
              <a:ext uri="{FF2B5EF4-FFF2-40B4-BE49-F238E27FC236}">
                <a16:creationId xmlns:a16="http://schemas.microsoft.com/office/drawing/2014/main" id="{4A4CD2F5-1BD6-4D6E-911E-EE34806FF908}"/>
              </a:ext>
            </a:extLst>
          </p:cNvPr>
          <p:cNvSpPr txBox="1"/>
          <p:nvPr/>
        </p:nvSpPr>
        <p:spPr>
          <a:xfrm>
            <a:off x="3333612" y="2764717"/>
            <a:ext cx="6997699" cy="461665"/>
          </a:xfrm>
          <a:prstGeom prst="rect">
            <a:avLst/>
          </a:prstGeom>
          <a:noFill/>
        </p:spPr>
        <p:txBody>
          <a:bodyPr wrap="square" rtlCol="0">
            <a:spAutoFit/>
          </a:bodyPr>
          <a:lstStyle/>
          <a:p>
            <a:r>
              <a:rPr lang="en-GB" sz="2400" b="1" dirty="0" err="1">
                <a:solidFill>
                  <a:srgbClr val="26859D"/>
                </a:solidFill>
                <a:latin typeface="Century Gothic" panose="020B0502020202020204" pitchFamily="34" charset="0"/>
              </a:rPr>
              <a:t>J’ai</a:t>
            </a:r>
            <a:r>
              <a:rPr lang="en-GB" sz="2400" b="1" dirty="0">
                <a:solidFill>
                  <a:srgbClr val="26859D"/>
                </a:solidFill>
                <a:latin typeface="Century Gothic" panose="020B0502020202020204" pitchFamily="34" charset="0"/>
              </a:rPr>
              <a:t> </a:t>
            </a:r>
            <a:r>
              <a:rPr lang="en-GB" sz="2400" b="1" dirty="0" err="1">
                <a:solidFill>
                  <a:srgbClr val="26859D"/>
                </a:solidFill>
                <a:latin typeface="Century Gothic" panose="020B0502020202020204" pitchFamily="34" charset="0"/>
              </a:rPr>
              <a:t>une</a:t>
            </a:r>
            <a:r>
              <a:rPr lang="en-GB" sz="2400" b="1" dirty="0">
                <a:solidFill>
                  <a:srgbClr val="26859D"/>
                </a:solidFill>
                <a:latin typeface="Century Gothic" panose="020B0502020202020204" pitchFamily="34" charset="0"/>
              </a:rPr>
              <a:t> </a:t>
            </a:r>
            <a:r>
              <a:rPr lang="en-GB" sz="2400" b="1" dirty="0" err="1">
                <a:solidFill>
                  <a:srgbClr val="26859D"/>
                </a:solidFill>
                <a:latin typeface="Century Gothic" panose="020B0502020202020204" pitchFamily="34" charset="0"/>
              </a:rPr>
              <a:t>cousine</a:t>
            </a:r>
            <a:r>
              <a:rPr lang="en-GB" sz="2400" b="1" dirty="0">
                <a:solidFill>
                  <a:srgbClr val="26859D"/>
                </a:solidFill>
                <a:latin typeface="Century Gothic" panose="020B0502020202020204" pitchFamily="34" charset="0"/>
              </a:rPr>
              <a:t> </a:t>
            </a:r>
            <a:r>
              <a:rPr lang="en-GB" sz="2400" b="1" dirty="0" err="1">
                <a:solidFill>
                  <a:srgbClr val="26859D"/>
                </a:solidFill>
                <a:latin typeface="Century Gothic" panose="020B0502020202020204" pitchFamily="34" charset="0"/>
              </a:rPr>
              <a:t>intelligente</a:t>
            </a:r>
            <a:r>
              <a:rPr lang="en-GB" sz="2400" b="1" dirty="0">
                <a:solidFill>
                  <a:srgbClr val="26859D"/>
                </a:solidFill>
                <a:latin typeface="Century Gothic" panose="020B0502020202020204" pitchFamily="34" charset="0"/>
              </a:rPr>
              <a:t>.</a:t>
            </a:r>
          </a:p>
        </p:txBody>
      </p:sp>
      <p:sp>
        <p:nvSpPr>
          <p:cNvPr id="40" name="TextBox 39">
            <a:extLst>
              <a:ext uri="{FF2B5EF4-FFF2-40B4-BE49-F238E27FC236}">
                <a16:creationId xmlns:a16="http://schemas.microsoft.com/office/drawing/2014/main" id="{FEE76CDB-F8E1-4616-807A-B748A57200CB}"/>
              </a:ext>
            </a:extLst>
          </p:cNvPr>
          <p:cNvSpPr txBox="1"/>
          <p:nvPr/>
        </p:nvSpPr>
        <p:spPr>
          <a:xfrm>
            <a:off x="644539" y="3638143"/>
            <a:ext cx="6997699" cy="461665"/>
          </a:xfrm>
          <a:prstGeom prst="rect">
            <a:avLst/>
          </a:prstGeom>
          <a:noFill/>
        </p:spPr>
        <p:txBody>
          <a:bodyPr wrap="square" rtlCol="0">
            <a:spAutoFit/>
          </a:bodyPr>
          <a:lstStyle/>
          <a:p>
            <a:r>
              <a:rPr lang="en-GB" sz="2400" b="1" dirty="0">
                <a:solidFill>
                  <a:srgbClr val="26859D"/>
                </a:solidFill>
                <a:latin typeface="Century Gothic" panose="020B0502020202020204" pitchFamily="34" charset="0"/>
              </a:rPr>
              <a:t>Mon cousin </a:t>
            </a:r>
            <a:r>
              <a:rPr lang="en-GB" sz="2400" b="1" dirty="0" err="1">
                <a:solidFill>
                  <a:srgbClr val="26859D"/>
                </a:solidFill>
                <a:latin typeface="Century Gothic" panose="020B0502020202020204" pitchFamily="34" charset="0"/>
              </a:rPr>
              <a:t>est</a:t>
            </a:r>
            <a:r>
              <a:rPr lang="en-GB" sz="2400" b="1" dirty="0">
                <a:solidFill>
                  <a:srgbClr val="26859D"/>
                </a:solidFill>
                <a:latin typeface="Century Gothic" panose="020B0502020202020204" pitchFamily="34" charset="0"/>
              </a:rPr>
              <a:t> </a:t>
            </a:r>
            <a:r>
              <a:rPr lang="en-GB" sz="2400" b="1" dirty="0" err="1">
                <a:solidFill>
                  <a:srgbClr val="26859D"/>
                </a:solidFill>
                <a:latin typeface="Century Gothic" panose="020B0502020202020204" pitchFamily="34" charset="0"/>
              </a:rPr>
              <a:t>très</a:t>
            </a:r>
            <a:r>
              <a:rPr lang="en-GB" sz="2400" b="1" dirty="0">
                <a:solidFill>
                  <a:srgbClr val="26859D"/>
                </a:solidFill>
                <a:latin typeface="Century Gothic" panose="020B0502020202020204" pitchFamily="34" charset="0"/>
              </a:rPr>
              <a:t> </a:t>
            </a:r>
            <a:r>
              <a:rPr lang="en-GB" sz="2400" b="1" dirty="0" err="1">
                <a:solidFill>
                  <a:srgbClr val="26859D"/>
                </a:solidFill>
                <a:latin typeface="Century Gothic" panose="020B0502020202020204" pitchFamily="34" charset="0"/>
              </a:rPr>
              <a:t>sérieux</a:t>
            </a:r>
            <a:r>
              <a:rPr lang="en-GB" sz="2400" b="1" dirty="0">
                <a:solidFill>
                  <a:srgbClr val="26859D"/>
                </a:solidFill>
                <a:latin typeface="Century Gothic" panose="020B0502020202020204" pitchFamily="34" charset="0"/>
              </a:rPr>
              <a:t>.</a:t>
            </a:r>
          </a:p>
        </p:txBody>
      </p:sp>
      <p:sp>
        <p:nvSpPr>
          <p:cNvPr id="41" name="TextBox 40">
            <a:extLst>
              <a:ext uri="{FF2B5EF4-FFF2-40B4-BE49-F238E27FC236}">
                <a16:creationId xmlns:a16="http://schemas.microsoft.com/office/drawing/2014/main" id="{DF15C395-7DED-4C6B-8E48-E875186C5EEB}"/>
              </a:ext>
            </a:extLst>
          </p:cNvPr>
          <p:cNvSpPr txBox="1"/>
          <p:nvPr/>
        </p:nvSpPr>
        <p:spPr>
          <a:xfrm>
            <a:off x="3638412" y="1899405"/>
            <a:ext cx="6997699" cy="461665"/>
          </a:xfrm>
          <a:prstGeom prst="rect">
            <a:avLst/>
          </a:prstGeom>
          <a:noFill/>
        </p:spPr>
        <p:txBody>
          <a:bodyPr wrap="square" rtlCol="0">
            <a:spAutoFit/>
          </a:bodyPr>
          <a:lstStyle/>
          <a:p>
            <a:r>
              <a:rPr lang="en-GB" sz="2400" b="1" dirty="0">
                <a:solidFill>
                  <a:srgbClr val="26859D"/>
                </a:solidFill>
                <a:latin typeface="Century Gothic" panose="020B0502020202020204" pitchFamily="34" charset="0"/>
              </a:rPr>
              <a:t>Elle </a:t>
            </a:r>
            <a:r>
              <a:rPr lang="en-GB" sz="2400" b="1" dirty="0" err="1">
                <a:solidFill>
                  <a:srgbClr val="26859D"/>
                </a:solidFill>
                <a:latin typeface="Century Gothic" panose="020B0502020202020204" pitchFamily="34" charset="0"/>
              </a:rPr>
              <a:t>est</a:t>
            </a:r>
            <a:r>
              <a:rPr lang="en-GB" sz="2400" b="1" dirty="0">
                <a:solidFill>
                  <a:srgbClr val="26859D"/>
                </a:solidFill>
                <a:latin typeface="Century Gothic" panose="020B0502020202020204" pitchFamily="34" charset="0"/>
              </a:rPr>
              <a:t> </a:t>
            </a:r>
            <a:r>
              <a:rPr lang="en-GB" sz="2400" b="1" dirty="0" err="1">
                <a:solidFill>
                  <a:srgbClr val="26859D"/>
                </a:solidFill>
                <a:latin typeface="Century Gothic" panose="020B0502020202020204" pitchFamily="34" charset="0"/>
              </a:rPr>
              <a:t>aussi</a:t>
            </a:r>
            <a:r>
              <a:rPr lang="en-GB" sz="2400" b="1" dirty="0">
                <a:solidFill>
                  <a:srgbClr val="26859D"/>
                </a:solidFill>
                <a:latin typeface="Century Gothic" panose="020B0502020202020204" pitchFamily="34" charset="0"/>
              </a:rPr>
              <a:t> </a:t>
            </a:r>
            <a:r>
              <a:rPr lang="en-GB" sz="2400" b="1" dirty="0" err="1">
                <a:solidFill>
                  <a:srgbClr val="26859D"/>
                </a:solidFill>
                <a:latin typeface="Century Gothic" panose="020B0502020202020204" pitchFamily="34" charset="0"/>
              </a:rPr>
              <a:t>très</a:t>
            </a:r>
            <a:r>
              <a:rPr lang="en-GB" sz="2400" b="1" dirty="0">
                <a:solidFill>
                  <a:srgbClr val="26859D"/>
                </a:solidFill>
                <a:latin typeface="Century Gothic" panose="020B0502020202020204" pitchFamily="34" charset="0"/>
              </a:rPr>
              <a:t> </a:t>
            </a:r>
            <a:r>
              <a:rPr lang="en-GB" sz="2400" b="1" dirty="0" err="1">
                <a:solidFill>
                  <a:srgbClr val="26859D"/>
                </a:solidFill>
                <a:latin typeface="Century Gothic" panose="020B0502020202020204" pitchFamily="34" charset="0"/>
              </a:rPr>
              <a:t>sympa</a:t>
            </a:r>
            <a:r>
              <a:rPr lang="en-GB" sz="2400" b="1" dirty="0">
                <a:solidFill>
                  <a:srgbClr val="26859D"/>
                </a:solidFill>
                <a:latin typeface="Century Gothic" panose="020B0502020202020204" pitchFamily="34" charset="0"/>
              </a:rPr>
              <a:t>.</a:t>
            </a:r>
          </a:p>
        </p:txBody>
      </p:sp>
      <p:sp>
        <p:nvSpPr>
          <p:cNvPr id="42" name="TextBox 41">
            <a:extLst>
              <a:ext uri="{FF2B5EF4-FFF2-40B4-BE49-F238E27FC236}">
                <a16:creationId xmlns:a16="http://schemas.microsoft.com/office/drawing/2014/main" id="{3CC099DE-2C8D-4DAC-AE6F-0DF706651EDE}"/>
              </a:ext>
            </a:extLst>
          </p:cNvPr>
          <p:cNvSpPr txBox="1"/>
          <p:nvPr/>
        </p:nvSpPr>
        <p:spPr>
          <a:xfrm>
            <a:off x="644539" y="5389592"/>
            <a:ext cx="6997699" cy="461665"/>
          </a:xfrm>
          <a:prstGeom prst="rect">
            <a:avLst/>
          </a:prstGeom>
          <a:noFill/>
        </p:spPr>
        <p:txBody>
          <a:bodyPr wrap="square" rtlCol="0">
            <a:spAutoFit/>
          </a:bodyPr>
          <a:lstStyle/>
          <a:p>
            <a:r>
              <a:rPr lang="en-GB" sz="2400" b="1" dirty="0">
                <a:solidFill>
                  <a:srgbClr val="26859D"/>
                </a:solidFill>
                <a:latin typeface="Century Gothic" panose="020B0502020202020204" pitchFamily="34" charset="0"/>
              </a:rPr>
              <a:t>Tu as un animal ? </a:t>
            </a:r>
            <a:r>
              <a:rPr lang="en-GB" sz="2400" b="1" dirty="0" err="1">
                <a:solidFill>
                  <a:srgbClr val="26859D"/>
                </a:solidFill>
                <a:latin typeface="Century Gothic" panose="020B0502020202020204" pitchFamily="34" charset="0"/>
              </a:rPr>
              <a:t>J’ai</a:t>
            </a:r>
            <a:r>
              <a:rPr lang="en-GB" sz="2400" b="1" dirty="0">
                <a:solidFill>
                  <a:srgbClr val="26859D"/>
                </a:solidFill>
                <a:latin typeface="Century Gothic" panose="020B0502020202020204" pitchFamily="34" charset="0"/>
              </a:rPr>
              <a:t> un </a:t>
            </a:r>
            <a:r>
              <a:rPr lang="en-GB" sz="2400" b="1" dirty="0" err="1">
                <a:solidFill>
                  <a:srgbClr val="26859D"/>
                </a:solidFill>
                <a:latin typeface="Century Gothic" panose="020B0502020202020204" pitchFamily="34" charset="0"/>
              </a:rPr>
              <a:t>chien</a:t>
            </a:r>
            <a:r>
              <a:rPr lang="en-GB" sz="2400" b="1" dirty="0">
                <a:solidFill>
                  <a:srgbClr val="26859D"/>
                </a:solidFill>
                <a:latin typeface="Century Gothic" panose="020B0502020202020204" pitchFamily="34" charset="0"/>
              </a:rPr>
              <a:t> bleu !</a:t>
            </a:r>
          </a:p>
        </p:txBody>
      </p:sp>
    </p:spTree>
    <p:extLst>
      <p:ext uri="{BB962C8B-B14F-4D97-AF65-F5344CB8AC3E}">
        <p14:creationId xmlns:p14="http://schemas.microsoft.com/office/powerpoint/2010/main" val="300534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8" name="Rectangle 27">
            <a:extLst>
              <a:ext uri="{FF2B5EF4-FFF2-40B4-BE49-F238E27FC236}">
                <a16:creationId xmlns:a16="http://schemas.microsoft.com/office/drawing/2014/main" id="{06EBBC53-04AF-44DE-BDA9-AD7CA398AC4C}"/>
              </a:ext>
            </a:extLst>
          </p:cNvPr>
          <p:cNvSpPr/>
          <p:nvPr/>
        </p:nvSpPr>
        <p:spPr>
          <a:xfrm>
            <a:off x="423811" y="18172"/>
            <a:ext cx="894516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graphicFrame>
        <p:nvGraphicFramePr>
          <p:cNvPr id="23" name="Table 4">
            <a:extLst>
              <a:ext uri="{FF2B5EF4-FFF2-40B4-BE49-F238E27FC236}">
                <a16:creationId xmlns:a16="http://schemas.microsoft.com/office/drawing/2014/main" id="{F9AF2E06-7324-4305-A2E9-F04EC0043208}"/>
              </a:ext>
            </a:extLst>
          </p:cNvPr>
          <p:cNvGraphicFramePr>
            <a:graphicFrameLocks noGrp="1"/>
          </p:cNvGraphicFramePr>
          <p:nvPr>
            <p:extLst>
              <p:ext uri="{D42A27DB-BD31-4B8C-83A1-F6EECF244321}">
                <p14:modId xmlns:p14="http://schemas.microsoft.com/office/powerpoint/2010/main" val="4046252969"/>
              </p:ext>
            </p:extLst>
          </p:nvPr>
        </p:nvGraphicFramePr>
        <p:xfrm>
          <a:off x="401618" y="1026110"/>
          <a:ext cx="9810698" cy="5168388"/>
        </p:xfrm>
        <a:graphic>
          <a:graphicData uri="http://schemas.openxmlformats.org/drawingml/2006/table">
            <a:tbl>
              <a:tblPr firstRow="1" bandRow="1">
                <a:tableStyleId>{5940675A-B579-460E-94D1-54222C63F5DA}</a:tableStyleId>
              </a:tblPr>
              <a:tblGrid>
                <a:gridCol w="1734347">
                  <a:extLst>
                    <a:ext uri="{9D8B030D-6E8A-4147-A177-3AD203B41FA5}">
                      <a16:colId xmlns:a16="http://schemas.microsoft.com/office/drawing/2014/main" val="1203737284"/>
                    </a:ext>
                  </a:extLst>
                </a:gridCol>
                <a:gridCol w="2394529">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le déjeuner</a:t>
                      </a:r>
                    </a:p>
                  </a:txBody>
                  <a:tcPr/>
                </a:tc>
                <a:tc>
                  <a:txBody>
                    <a:bodyPr/>
                    <a:lstStyle/>
                    <a:p>
                      <a:r>
                        <a:rPr lang="en-GB" sz="2400" b="1" dirty="0" err="1">
                          <a:solidFill>
                            <a:srgbClr val="002060"/>
                          </a:solidFill>
                          <a:latin typeface="Century Gothic" panose="020B0502020202020204" pitchFamily="34" charset="0"/>
                        </a:rPr>
                        <a:t>l’ami</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l’amie</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passer</a:t>
                      </a:r>
                    </a:p>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voici</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ton, ta</a:t>
                      </a:r>
                    </a:p>
                  </a:txBody>
                  <a:tcPr/>
                </a:tc>
                <a:tc>
                  <a:txBody>
                    <a:bodyPr/>
                    <a:lstStyle/>
                    <a:p>
                      <a:r>
                        <a:rPr lang="en-GB" sz="2400" b="1" dirty="0" err="1">
                          <a:solidFill>
                            <a:srgbClr val="002060"/>
                          </a:solidFill>
                          <a:latin typeface="Century Gothic" panose="020B0502020202020204" pitchFamily="34" charset="0"/>
                        </a:rPr>
                        <a:t>mon</a:t>
                      </a:r>
                      <a:r>
                        <a:rPr lang="en-GB" sz="2400" b="1" dirty="0">
                          <a:solidFill>
                            <a:srgbClr val="002060"/>
                          </a:solidFill>
                          <a:latin typeface="Century Gothic" panose="020B0502020202020204" pitchFamily="34" charset="0"/>
                        </a:rPr>
                        <a:t>, ma</a:t>
                      </a:r>
                    </a:p>
                  </a:txBody>
                  <a:tcPr/>
                </a:tc>
                <a:extLst>
                  <a:ext uri="{0D108BD9-81ED-4DB2-BD59-A6C34878D82A}">
                    <a16:rowId xmlns:a16="http://schemas.microsoft.com/office/drawing/2014/main" val="760878619"/>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différent</a:t>
                      </a:r>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très</a:t>
                      </a:r>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manger</a:t>
                      </a:r>
                    </a:p>
                  </a:txBody>
                  <a:tcPr/>
                </a:tc>
                <a:extLst>
                  <a:ext uri="{0D108BD9-81ED-4DB2-BD59-A6C34878D82A}">
                    <a16:rowId xmlns:a16="http://schemas.microsoft.com/office/drawing/2014/main" val="104769296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vert</a:t>
                      </a:r>
                    </a:p>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difficile</a:t>
                      </a:r>
                    </a:p>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lent</a:t>
                      </a:r>
                    </a:p>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2198778360"/>
                  </a:ext>
                </a:extLst>
              </a:tr>
              <a:tr h="861398">
                <a:tc rowSpan="2">
                  <a:txBody>
                    <a:bodyPr/>
                    <a:lstStyle/>
                    <a:p>
                      <a:r>
                        <a:rPr lang="en-GB" sz="2400" dirty="0" err="1">
                          <a:solidFill>
                            <a:srgbClr val="002060"/>
                          </a:solidFill>
                          <a:latin typeface="Century Gothic" panose="020B0502020202020204" pitchFamily="34" charset="0"/>
                        </a:rPr>
                        <a:t>elle</a:t>
                      </a:r>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la femme</a:t>
                      </a:r>
                    </a:p>
                  </a:txBody>
                  <a:tcPr/>
                </a:tc>
                <a:tc>
                  <a:txBody>
                    <a:bodyPr/>
                    <a:lstStyle/>
                    <a:p>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cousine</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l’homme</a:t>
                      </a:r>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bleu</a:t>
                      </a:r>
                    </a:p>
                  </a:txBody>
                  <a:tcPr/>
                </a:tc>
                <a:tc>
                  <a:txBody>
                    <a:bodyPr/>
                    <a:lstStyle/>
                    <a:p>
                      <a:r>
                        <a:rPr lang="en-GB" sz="2400" b="1" dirty="0">
                          <a:solidFill>
                            <a:srgbClr val="002060"/>
                          </a:solidFill>
                          <a:latin typeface="Century Gothic" panose="020B0502020202020204" pitchFamily="34" charset="0"/>
                        </a:rPr>
                        <a:t>rouge</a:t>
                      </a:r>
                    </a:p>
                  </a:txBody>
                  <a:tcPr/>
                </a:tc>
                <a:tc>
                  <a:txBody>
                    <a:bodyPr/>
                    <a:lstStyle/>
                    <a:p>
                      <a:r>
                        <a:rPr lang="en-GB" sz="2400" b="1" dirty="0">
                          <a:solidFill>
                            <a:srgbClr val="002060"/>
                          </a:solidFill>
                          <a:latin typeface="Century Gothic" panose="020B0502020202020204" pitchFamily="34" charset="0"/>
                        </a:rPr>
                        <a:t>le cousin</a:t>
                      </a:r>
                    </a:p>
                  </a:txBody>
                  <a:tcPr/>
                </a:tc>
                <a:extLst>
                  <a:ext uri="{0D108BD9-81ED-4DB2-BD59-A6C34878D82A}">
                    <a16:rowId xmlns:a16="http://schemas.microsoft.com/office/drawing/2014/main" val="3232139915"/>
                  </a:ext>
                </a:extLst>
              </a:tr>
            </a:tbl>
          </a:graphicData>
        </a:graphic>
      </p:graphicFrame>
      <p:pic>
        <p:nvPicPr>
          <p:cNvPr id="24" name="Picture 23">
            <a:extLst>
              <a:ext uri="{FF2B5EF4-FFF2-40B4-BE49-F238E27FC236}">
                <a16:creationId xmlns:a16="http://schemas.microsoft.com/office/drawing/2014/main" id="{7B317D80-C6EA-40F5-BA18-F1CD6004629F}"/>
              </a:ext>
            </a:extLst>
          </p:cNvPr>
          <p:cNvPicPr>
            <a:picLocks noChangeAspect="1"/>
          </p:cNvPicPr>
          <p:nvPr/>
        </p:nvPicPr>
        <p:blipFill>
          <a:blip r:embed="rId5"/>
          <a:stretch>
            <a:fillRect/>
          </a:stretch>
        </p:blipFill>
        <p:spPr>
          <a:xfrm>
            <a:off x="720303" y="2857345"/>
            <a:ext cx="1186070" cy="1080360"/>
          </a:xfrm>
          <a:prstGeom prst="rect">
            <a:avLst/>
          </a:prstGeom>
        </p:spPr>
      </p:pic>
      <p:pic>
        <p:nvPicPr>
          <p:cNvPr id="25" name="Picture 24" descr="Icon&#10;&#10;Description automatically generated">
            <a:extLst>
              <a:ext uri="{FF2B5EF4-FFF2-40B4-BE49-F238E27FC236}">
                <a16:creationId xmlns:a16="http://schemas.microsoft.com/office/drawing/2014/main" id="{35A62BB8-FD0C-4D88-975C-7E23D24C2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777" y="1078021"/>
            <a:ext cx="1186070" cy="1186070"/>
          </a:xfrm>
          <a:prstGeom prst="rect">
            <a:avLst/>
          </a:prstGeom>
        </p:spPr>
      </p:pic>
      <p:pic>
        <p:nvPicPr>
          <p:cNvPr id="26" name="Picture 25">
            <a:extLst>
              <a:ext uri="{FF2B5EF4-FFF2-40B4-BE49-F238E27FC236}">
                <a16:creationId xmlns:a16="http://schemas.microsoft.com/office/drawing/2014/main" id="{CF84B5FF-ABB0-4B34-8D2C-DB5785E9EF35}"/>
              </a:ext>
            </a:extLst>
          </p:cNvPr>
          <p:cNvPicPr>
            <a:picLocks noChangeAspect="1"/>
          </p:cNvPicPr>
          <p:nvPr/>
        </p:nvPicPr>
        <p:blipFill>
          <a:blip r:embed="rId7"/>
          <a:stretch>
            <a:fillRect/>
          </a:stretch>
        </p:blipFill>
        <p:spPr>
          <a:xfrm>
            <a:off x="922093" y="4558325"/>
            <a:ext cx="804850" cy="762489"/>
          </a:xfrm>
          <a:prstGeom prst="rect">
            <a:avLst/>
          </a:prstGeom>
        </p:spPr>
      </p:pic>
      <p:sp>
        <p:nvSpPr>
          <p:cNvPr id="27" name="TextBox 26">
            <a:extLst>
              <a:ext uri="{FF2B5EF4-FFF2-40B4-BE49-F238E27FC236}">
                <a16:creationId xmlns:a16="http://schemas.microsoft.com/office/drawing/2014/main" id="{FF49FB56-E45E-4129-9240-6BA527D34BD3}"/>
              </a:ext>
            </a:extLst>
          </p:cNvPr>
          <p:cNvSpPr txBox="1"/>
          <p:nvPr/>
        </p:nvSpPr>
        <p:spPr>
          <a:xfrm>
            <a:off x="984081" y="532077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9" name="TextBox 28">
            <a:extLst>
              <a:ext uri="{FF2B5EF4-FFF2-40B4-BE49-F238E27FC236}">
                <a16:creationId xmlns:a16="http://schemas.microsoft.com/office/drawing/2014/main" id="{D2F825A2-1EC0-41A3-8FF4-93B3C8A8AA37}"/>
              </a:ext>
            </a:extLst>
          </p:cNvPr>
          <p:cNvSpPr txBox="1"/>
          <p:nvPr/>
        </p:nvSpPr>
        <p:spPr>
          <a:xfrm>
            <a:off x="922093" y="387770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30" name="TextBox 29">
            <a:extLst>
              <a:ext uri="{FF2B5EF4-FFF2-40B4-BE49-F238E27FC236}">
                <a16:creationId xmlns:a16="http://schemas.microsoft.com/office/drawing/2014/main" id="{79A35A5E-6A4D-4C5A-B2D3-21032498CD5F}"/>
              </a:ext>
            </a:extLst>
          </p:cNvPr>
          <p:cNvSpPr txBox="1"/>
          <p:nvPr/>
        </p:nvSpPr>
        <p:spPr>
          <a:xfrm>
            <a:off x="993953" y="200240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107790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8" name="Rectangle 27">
            <a:extLst>
              <a:ext uri="{FF2B5EF4-FFF2-40B4-BE49-F238E27FC236}">
                <a16:creationId xmlns:a16="http://schemas.microsoft.com/office/drawing/2014/main" id="{06EBBC53-04AF-44DE-BDA9-AD7CA398AC4C}"/>
              </a:ext>
            </a:extLst>
          </p:cNvPr>
          <p:cNvSpPr/>
          <p:nvPr/>
        </p:nvSpPr>
        <p:spPr>
          <a:xfrm>
            <a:off x="423811" y="18172"/>
            <a:ext cx="894516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français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pic>
        <p:nvPicPr>
          <p:cNvPr id="19" name="Picture 18">
            <a:extLst>
              <a:ext uri="{FF2B5EF4-FFF2-40B4-BE49-F238E27FC236}">
                <a16:creationId xmlns:a16="http://schemas.microsoft.com/office/drawing/2014/main" id="{894EC18D-CE3D-42C5-8F2E-E4F33EAD0352}"/>
              </a:ext>
            </a:extLst>
          </p:cNvPr>
          <p:cNvPicPr>
            <a:picLocks noChangeAspect="1"/>
          </p:cNvPicPr>
          <p:nvPr/>
        </p:nvPicPr>
        <p:blipFill>
          <a:blip r:embed="rId5"/>
          <a:stretch>
            <a:fillRect/>
          </a:stretch>
        </p:blipFill>
        <p:spPr>
          <a:xfrm>
            <a:off x="720303" y="2857345"/>
            <a:ext cx="1186070" cy="1080360"/>
          </a:xfrm>
          <a:prstGeom prst="rect">
            <a:avLst/>
          </a:prstGeom>
        </p:spPr>
      </p:pic>
      <p:pic>
        <p:nvPicPr>
          <p:cNvPr id="22" name="Picture 21" descr="Icon&#10;&#10;Description automatically generated">
            <a:extLst>
              <a:ext uri="{FF2B5EF4-FFF2-40B4-BE49-F238E27FC236}">
                <a16:creationId xmlns:a16="http://schemas.microsoft.com/office/drawing/2014/main" id="{313DCC0C-D08D-49A0-A58B-F02363AE7B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777" y="1078021"/>
            <a:ext cx="1186070" cy="1186070"/>
          </a:xfrm>
          <a:prstGeom prst="rect">
            <a:avLst/>
          </a:prstGeom>
        </p:spPr>
      </p:pic>
      <p:pic>
        <p:nvPicPr>
          <p:cNvPr id="23" name="Picture 22">
            <a:extLst>
              <a:ext uri="{FF2B5EF4-FFF2-40B4-BE49-F238E27FC236}">
                <a16:creationId xmlns:a16="http://schemas.microsoft.com/office/drawing/2014/main" id="{418008EE-5E6B-4700-B417-EA91BE0D40A5}"/>
              </a:ext>
            </a:extLst>
          </p:cNvPr>
          <p:cNvPicPr>
            <a:picLocks noChangeAspect="1"/>
          </p:cNvPicPr>
          <p:nvPr/>
        </p:nvPicPr>
        <p:blipFill>
          <a:blip r:embed="rId7"/>
          <a:stretch>
            <a:fillRect/>
          </a:stretch>
        </p:blipFill>
        <p:spPr>
          <a:xfrm>
            <a:off x="922093" y="4558325"/>
            <a:ext cx="804850" cy="762489"/>
          </a:xfrm>
          <a:prstGeom prst="rect">
            <a:avLst/>
          </a:prstGeom>
        </p:spPr>
      </p:pic>
      <p:sp>
        <p:nvSpPr>
          <p:cNvPr id="24" name="TextBox 23">
            <a:extLst>
              <a:ext uri="{FF2B5EF4-FFF2-40B4-BE49-F238E27FC236}">
                <a16:creationId xmlns:a16="http://schemas.microsoft.com/office/drawing/2014/main" id="{1C08D07B-D79C-41ED-BD0C-B1D7A91CD7EE}"/>
              </a:ext>
            </a:extLst>
          </p:cNvPr>
          <p:cNvSpPr txBox="1"/>
          <p:nvPr/>
        </p:nvSpPr>
        <p:spPr>
          <a:xfrm>
            <a:off x="984081" y="532077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7" name="TextBox 26">
            <a:extLst>
              <a:ext uri="{FF2B5EF4-FFF2-40B4-BE49-F238E27FC236}">
                <a16:creationId xmlns:a16="http://schemas.microsoft.com/office/drawing/2014/main" id="{BCC1E0C6-1EC4-41FE-8D2F-8065DB730DAE}"/>
              </a:ext>
            </a:extLst>
          </p:cNvPr>
          <p:cNvSpPr txBox="1"/>
          <p:nvPr/>
        </p:nvSpPr>
        <p:spPr>
          <a:xfrm>
            <a:off x="922093" y="387770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9" name="TextBox 28">
            <a:extLst>
              <a:ext uri="{FF2B5EF4-FFF2-40B4-BE49-F238E27FC236}">
                <a16:creationId xmlns:a16="http://schemas.microsoft.com/office/drawing/2014/main" id="{0BA8B764-76AF-448F-9079-480878827665}"/>
              </a:ext>
            </a:extLst>
          </p:cNvPr>
          <p:cNvSpPr txBox="1"/>
          <p:nvPr/>
        </p:nvSpPr>
        <p:spPr>
          <a:xfrm>
            <a:off x="993953" y="200240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graphicFrame>
        <p:nvGraphicFramePr>
          <p:cNvPr id="48" name="Table 4">
            <a:extLst>
              <a:ext uri="{FF2B5EF4-FFF2-40B4-BE49-F238E27FC236}">
                <a16:creationId xmlns:a16="http://schemas.microsoft.com/office/drawing/2014/main" id="{E6FB8E0F-0E16-4123-ACB5-31B44679892F}"/>
              </a:ext>
            </a:extLst>
          </p:cNvPr>
          <p:cNvGraphicFramePr>
            <a:graphicFrameLocks noGrp="1"/>
          </p:cNvGraphicFramePr>
          <p:nvPr>
            <p:extLst>
              <p:ext uri="{D42A27DB-BD31-4B8C-83A1-F6EECF244321}">
                <p14:modId xmlns:p14="http://schemas.microsoft.com/office/powerpoint/2010/main" val="4101247493"/>
              </p:ext>
            </p:extLst>
          </p:nvPr>
        </p:nvGraphicFramePr>
        <p:xfrm>
          <a:off x="464082" y="1010762"/>
          <a:ext cx="9810698" cy="5168388"/>
        </p:xfrm>
        <a:graphic>
          <a:graphicData uri="http://schemas.openxmlformats.org/drawingml/2006/table">
            <a:tbl>
              <a:tblPr firstRow="1" bandRow="1">
                <a:tableStyleId>{5940675A-B579-460E-94D1-54222C63F5DA}</a:tableStyleId>
              </a:tblPr>
              <a:tblGrid>
                <a:gridCol w="1734347">
                  <a:extLst>
                    <a:ext uri="{9D8B030D-6E8A-4147-A177-3AD203B41FA5}">
                      <a16:colId xmlns:a16="http://schemas.microsoft.com/office/drawing/2014/main" val="1203737284"/>
                    </a:ext>
                  </a:extLst>
                </a:gridCol>
                <a:gridCol w="2394529">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my (m), (f)</a:t>
                      </a:r>
                    </a:p>
                  </a:txBody>
                  <a:tcPr/>
                </a:tc>
                <a:tc>
                  <a:txBody>
                    <a:bodyPr/>
                    <a:lstStyle/>
                    <a:p>
                      <a:r>
                        <a:rPr lang="en-GB" sz="2400" b="1" dirty="0">
                          <a:solidFill>
                            <a:srgbClr val="002060"/>
                          </a:solidFill>
                          <a:latin typeface="Century Gothic" panose="020B0502020202020204" pitchFamily="34" charset="0"/>
                        </a:rPr>
                        <a:t>your (m), (f)</a:t>
                      </a:r>
                    </a:p>
                  </a:txBody>
                  <a:tcPr/>
                </a:tc>
                <a:tc>
                  <a:txBody>
                    <a:bodyPr/>
                    <a:lstStyle/>
                    <a:p>
                      <a:r>
                        <a:rPr lang="en-GB" sz="2400" b="1" dirty="0">
                          <a:solidFill>
                            <a:srgbClr val="002060"/>
                          </a:solidFill>
                          <a:latin typeface="Century Gothic" panose="020B0502020202020204" pitchFamily="34" charset="0"/>
                        </a:rPr>
                        <a:t>here is, this is</a:t>
                      </a:r>
                    </a:p>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1800" b="1" dirty="0">
                          <a:solidFill>
                            <a:srgbClr val="002060"/>
                          </a:solidFill>
                          <a:latin typeface="Century Gothic" panose="020B0502020202020204" pitchFamily="34" charset="0"/>
                        </a:rPr>
                        <a:t>to spend, spending</a:t>
                      </a:r>
                    </a:p>
                  </a:txBody>
                  <a:tcPr/>
                </a:tc>
                <a:tc>
                  <a:txBody>
                    <a:bodyPr/>
                    <a:lstStyle/>
                    <a:p>
                      <a:r>
                        <a:rPr lang="en-GB" sz="2400" b="1" dirty="0">
                          <a:solidFill>
                            <a:srgbClr val="002060"/>
                          </a:solidFill>
                          <a:latin typeface="Century Gothic" panose="020B0502020202020204" pitchFamily="34" charset="0"/>
                        </a:rPr>
                        <a:t>(the) friend (m), (f)</a:t>
                      </a:r>
                    </a:p>
                  </a:txBody>
                  <a:tcPr/>
                </a:tc>
                <a:tc>
                  <a:txBody>
                    <a:bodyPr/>
                    <a:lstStyle/>
                    <a:p>
                      <a:r>
                        <a:rPr lang="en-GB" sz="2400" b="1" dirty="0">
                          <a:solidFill>
                            <a:srgbClr val="002060"/>
                          </a:solidFill>
                          <a:latin typeface="Century Gothic" panose="020B0502020202020204" pitchFamily="34" charset="0"/>
                        </a:rPr>
                        <a:t>(the) lunch</a:t>
                      </a:r>
                    </a:p>
                  </a:txBody>
                  <a:tcPr/>
                </a:tc>
                <a:extLst>
                  <a:ext uri="{0D108BD9-81ED-4DB2-BD59-A6C34878D82A}">
                    <a16:rowId xmlns:a16="http://schemas.microsoft.com/office/drawing/2014/main" val="760878619"/>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green (m)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difficult (m, 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to eat, eating</a:t>
                      </a:r>
                    </a:p>
                  </a:txBody>
                  <a:tcPr/>
                </a:tc>
                <a:extLst>
                  <a:ext uri="{0D108BD9-81ED-4DB2-BD59-A6C34878D82A}">
                    <a16:rowId xmlns:a16="http://schemas.microsoft.com/office/drawing/2014/main" val="104769296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different (m)</a:t>
                      </a:r>
                    </a:p>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slow (m)</a:t>
                      </a:r>
                    </a:p>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very</a:t>
                      </a:r>
                    </a:p>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2198778360"/>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red</a:t>
                      </a:r>
                    </a:p>
                  </a:txBody>
                  <a:tcPr/>
                </a:tc>
                <a:tc>
                  <a:txBody>
                    <a:bodyPr/>
                    <a:lstStyle/>
                    <a:p>
                      <a:r>
                        <a:rPr lang="en-GB" sz="2400" b="1" dirty="0">
                          <a:solidFill>
                            <a:srgbClr val="002060"/>
                          </a:solidFill>
                          <a:latin typeface="Century Gothic" panose="020B0502020202020204" pitchFamily="34" charset="0"/>
                        </a:rPr>
                        <a:t>(the) male cousin</a:t>
                      </a:r>
                    </a:p>
                  </a:txBody>
                  <a:tcPr/>
                </a:tc>
                <a:tc>
                  <a:txBody>
                    <a:bodyPr/>
                    <a:lstStyle/>
                    <a:p>
                      <a:r>
                        <a:rPr lang="en-GB" sz="2000" b="1" dirty="0">
                          <a:solidFill>
                            <a:srgbClr val="002060"/>
                          </a:solidFill>
                          <a:latin typeface="Century Gothic" panose="020B0502020202020204" pitchFamily="34" charset="0"/>
                        </a:rPr>
                        <a:t>(the) female cousin</a:t>
                      </a:r>
                    </a:p>
                  </a:txBody>
                  <a:tcPr/>
                </a:tc>
                <a:extLst>
                  <a:ext uri="{0D108BD9-81ED-4DB2-BD59-A6C34878D82A}">
                    <a16:rowId xmlns:a16="http://schemas.microsoft.com/office/drawing/2014/main" val="334322647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woman</a:t>
                      </a:r>
                    </a:p>
                  </a:txBody>
                  <a:tcPr/>
                </a:tc>
                <a:tc>
                  <a:txBody>
                    <a:bodyPr/>
                    <a:lstStyle/>
                    <a:p>
                      <a:r>
                        <a:rPr lang="en-GB" sz="2400" b="1" dirty="0">
                          <a:solidFill>
                            <a:srgbClr val="002060"/>
                          </a:solidFill>
                          <a:latin typeface="Century Gothic" panose="020B0502020202020204" pitchFamily="34" charset="0"/>
                        </a:rPr>
                        <a:t>(the) man</a:t>
                      </a:r>
                    </a:p>
                  </a:txBody>
                  <a:tcPr/>
                </a:tc>
                <a:tc>
                  <a:txBody>
                    <a:bodyPr/>
                    <a:lstStyle/>
                    <a:p>
                      <a:r>
                        <a:rPr lang="en-GB" sz="2400" b="1" dirty="0">
                          <a:solidFill>
                            <a:srgbClr val="002060"/>
                          </a:solidFill>
                          <a:latin typeface="Century Gothic" panose="020B0502020202020204" pitchFamily="34" charset="0"/>
                        </a:rPr>
                        <a:t>blue</a:t>
                      </a:r>
                    </a:p>
                  </a:txBody>
                  <a:tcPr/>
                </a:tc>
                <a:extLst>
                  <a:ext uri="{0D108BD9-81ED-4DB2-BD59-A6C34878D82A}">
                    <a16:rowId xmlns:a16="http://schemas.microsoft.com/office/drawing/2014/main" val="3232139915"/>
                  </a:ext>
                </a:extLst>
              </a:tr>
            </a:tbl>
          </a:graphicData>
        </a:graphic>
      </p:graphicFrame>
    </p:spTree>
    <p:extLst>
      <p:ext uri="{BB962C8B-B14F-4D97-AF65-F5344CB8AC3E}">
        <p14:creationId xmlns:p14="http://schemas.microsoft.com/office/powerpoint/2010/main" val="373225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sym typeface="Arial"/>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168579" y="145694"/>
            <a:ext cx="10135598" cy="994003"/>
          </a:xfrm>
        </p:spPr>
        <p:txBody>
          <a:bodyPr/>
          <a:lstStyle/>
          <a:p>
            <a:r>
              <a:rPr lang="en-GB" sz="7200" b="1" spc="-1" dirty="0">
                <a:solidFill>
                  <a:srgbClr val="002060"/>
                </a:solidFill>
                <a:latin typeface="Century Gothic" panose="020B0502020202020204" pitchFamily="34" charset="0"/>
                <a:ea typeface="Century Gothic"/>
              </a:rPr>
              <a:t> [</a:t>
            </a:r>
            <a:r>
              <a:rPr lang="en-GB" sz="7200" b="1" spc="-1" dirty="0" err="1">
                <a:solidFill>
                  <a:srgbClr val="002060"/>
                </a:solidFill>
                <a:latin typeface="Century Gothic" panose="020B0502020202020204" pitchFamily="34" charset="0"/>
                <a:ea typeface="Century Gothic"/>
              </a:rPr>
              <a:t>qu</a:t>
            </a:r>
            <a:r>
              <a:rPr lang="en-GB" sz="7200" b="1" spc="-1" dirty="0">
                <a:solidFill>
                  <a:srgbClr val="002060"/>
                </a:solidFill>
                <a:latin typeface="Century Gothic" panose="020B0502020202020204" pitchFamily="34" charset="0"/>
                <a:ea typeface="Century Gothic"/>
              </a:rPr>
              <a:t>]</a:t>
            </a:r>
            <a:endParaRPr lang="en-GB" sz="7200" dirty="0"/>
          </a:p>
        </p:txBody>
      </p:sp>
      <p:sp>
        <p:nvSpPr>
          <p:cNvPr id="11" name="TextBox 10">
            <a:extLst>
              <a:ext uri="{FF2B5EF4-FFF2-40B4-BE49-F238E27FC236}">
                <a16:creationId xmlns:a16="http://schemas.microsoft.com/office/drawing/2014/main" id="{2929D0A9-22A4-4FCE-8F88-E5BB8BA206D3}"/>
              </a:ext>
            </a:extLst>
          </p:cNvPr>
          <p:cNvSpPr txBox="1"/>
          <p:nvPr/>
        </p:nvSpPr>
        <p:spPr>
          <a:xfrm>
            <a:off x="3747751" y="4250074"/>
            <a:ext cx="447046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err="1">
                <a:ln>
                  <a:noFill/>
                </a:ln>
                <a:solidFill>
                  <a:srgbClr val="FF0066"/>
                </a:solidFill>
                <a:effectLst/>
                <a:uLnTx/>
                <a:uFillTx/>
                <a:latin typeface="Century Gothic" panose="020B0502020202020204" pitchFamily="34" charset="0"/>
              </a:rPr>
              <a:t>qu</a:t>
            </a:r>
            <a:r>
              <a:rPr kumimoji="0" lang="en-GB" sz="8000" b="0" i="0" u="none" strike="noStrike" kern="1200" cap="none" spc="0" normalizeH="0" baseline="0" noProof="0" dirty="0" err="1">
                <a:ln>
                  <a:noFill/>
                </a:ln>
                <a:solidFill>
                  <a:srgbClr val="002060"/>
                </a:solidFill>
                <a:effectLst/>
                <a:uLnTx/>
                <a:uFillTx/>
                <a:latin typeface="Century Gothic" panose="020B0502020202020204" pitchFamily="34" charset="0"/>
              </a:rPr>
              <a:t>estion</a:t>
            </a:r>
            <a:endPar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6" name="Graphic 5" descr="Help with solid fill">
            <a:extLst>
              <a:ext uri="{FF2B5EF4-FFF2-40B4-BE49-F238E27FC236}">
                <a16:creationId xmlns:a16="http://schemas.microsoft.com/office/drawing/2014/main" id="{A8273D5D-CABC-4B5B-988E-0A6F06281C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4182" y="1234395"/>
            <a:ext cx="3217606" cy="321760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7382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sym typeface="Arial"/>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168579" y="145694"/>
            <a:ext cx="10135598" cy="994003"/>
          </a:xfrm>
        </p:spPr>
        <p:txBody>
          <a:bodyPr/>
          <a:lstStyle/>
          <a:p>
            <a:r>
              <a:rPr lang="en-GB" sz="7200" b="1" spc="-1" dirty="0">
                <a:solidFill>
                  <a:srgbClr val="002060"/>
                </a:solidFill>
                <a:latin typeface="Century Gothic" panose="020B0502020202020204" pitchFamily="34" charset="0"/>
                <a:ea typeface="Century Gothic"/>
              </a:rPr>
              <a:t> [</a:t>
            </a:r>
            <a:r>
              <a:rPr lang="en-GB" sz="7200" b="1" spc="-1" dirty="0" err="1">
                <a:solidFill>
                  <a:srgbClr val="002060"/>
                </a:solidFill>
                <a:latin typeface="Century Gothic" panose="020B0502020202020204" pitchFamily="34" charset="0"/>
                <a:ea typeface="Century Gothic"/>
              </a:rPr>
              <a:t>qu</a:t>
            </a:r>
            <a:r>
              <a:rPr lang="en-GB" sz="7200" b="1" spc="-1" dirty="0">
                <a:solidFill>
                  <a:srgbClr val="002060"/>
                </a:solidFill>
                <a:latin typeface="Century Gothic" panose="020B0502020202020204" pitchFamily="34" charset="0"/>
                <a:ea typeface="Century Gothic"/>
              </a:rPr>
              <a:t>]</a:t>
            </a:r>
            <a:endParaRPr lang="en-GB" sz="7200" dirty="0"/>
          </a:p>
        </p:txBody>
      </p:sp>
      <p:sp>
        <p:nvSpPr>
          <p:cNvPr id="11" name="TextBox 10">
            <a:extLst>
              <a:ext uri="{FF2B5EF4-FFF2-40B4-BE49-F238E27FC236}">
                <a16:creationId xmlns:a16="http://schemas.microsoft.com/office/drawing/2014/main" id="{D78F8008-F275-429C-AE07-5DF1BE441C13}"/>
              </a:ext>
            </a:extLst>
          </p:cNvPr>
          <p:cNvSpPr txBox="1"/>
          <p:nvPr/>
        </p:nvSpPr>
        <p:spPr>
          <a:xfrm>
            <a:off x="8338668" y="2805986"/>
            <a:ext cx="30597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expli</a:t>
            </a:r>
            <a:r>
              <a:rPr kumimoji="0" lang="en-GB" sz="4800" b="1" i="0" u="none" strike="noStrike" kern="1200" cap="none" spc="0" normalizeH="0" baseline="0" noProof="0" dirty="0" err="1">
                <a:ln>
                  <a:noFill/>
                </a:ln>
                <a:solidFill>
                  <a:srgbClr val="FF0066"/>
                </a:solidFill>
                <a:effectLst/>
                <a:uLnTx/>
                <a:uFillTx/>
                <a:latin typeface="Century Gothic" panose="020B0502020202020204" pitchFamily="34" charset="0"/>
              </a:rPr>
              <a:t>qu</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er</a:t>
            </a:r>
          </a:p>
        </p:txBody>
      </p:sp>
      <p:sp>
        <p:nvSpPr>
          <p:cNvPr id="12" name="TextBox 11">
            <a:extLst>
              <a:ext uri="{FF2B5EF4-FFF2-40B4-BE49-F238E27FC236}">
                <a16:creationId xmlns:a16="http://schemas.microsoft.com/office/drawing/2014/main" id="{0CB5C4BE-B8E7-43D6-9CFA-61084BE7D546}"/>
              </a:ext>
            </a:extLst>
          </p:cNvPr>
          <p:cNvSpPr txBox="1"/>
          <p:nvPr/>
        </p:nvSpPr>
        <p:spPr>
          <a:xfrm>
            <a:off x="221090" y="2805986"/>
            <a:ext cx="39917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FF0066"/>
                </a:solidFill>
                <a:effectLst/>
                <a:uLnTx/>
                <a:uFillTx/>
                <a:latin typeface="Century Gothic" panose="020B0502020202020204" pitchFamily="34" charset="0"/>
              </a:rPr>
              <a:t>qu</a:t>
            </a: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atre</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0" name="TextBox 19">
            <a:extLst>
              <a:ext uri="{FF2B5EF4-FFF2-40B4-BE49-F238E27FC236}">
                <a16:creationId xmlns:a16="http://schemas.microsoft.com/office/drawing/2014/main" id="{ADDAC545-8342-4020-84A7-A55ABB7C4456}"/>
              </a:ext>
            </a:extLst>
          </p:cNvPr>
          <p:cNvSpPr txBox="1"/>
          <p:nvPr/>
        </p:nvSpPr>
        <p:spPr>
          <a:xfrm>
            <a:off x="7970397" y="5590845"/>
            <a:ext cx="399324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uni</a:t>
            </a:r>
            <a:r>
              <a:rPr kumimoji="0" lang="en-GB" sz="4800" b="1" i="0" u="none" strike="noStrike" kern="1200" cap="none" spc="0" normalizeH="0" baseline="0" noProof="0" dirty="0" err="1">
                <a:ln>
                  <a:noFill/>
                </a:ln>
                <a:solidFill>
                  <a:srgbClr val="FF0066"/>
                </a:solidFill>
                <a:effectLst/>
                <a:uLnTx/>
                <a:uFillTx/>
                <a:latin typeface="Century Gothic" panose="020B0502020202020204" pitchFamily="34" charset="0"/>
              </a:rPr>
              <a:t>qu</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e</a:t>
            </a:r>
          </a:p>
        </p:txBody>
      </p:sp>
      <p:sp>
        <p:nvSpPr>
          <p:cNvPr id="23" name="TextBox 22">
            <a:extLst>
              <a:ext uri="{FF2B5EF4-FFF2-40B4-BE49-F238E27FC236}">
                <a16:creationId xmlns:a16="http://schemas.microsoft.com/office/drawing/2014/main" id="{92EB1CA2-C3C7-4C30-9760-B34F3ACA5BC4}"/>
              </a:ext>
            </a:extLst>
          </p:cNvPr>
          <p:cNvSpPr txBox="1"/>
          <p:nvPr/>
        </p:nvSpPr>
        <p:spPr>
          <a:xfrm>
            <a:off x="768578" y="5590846"/>
            <a:ext cx="30597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musi</a:t>
            </a:r>
            <a:r>
              <a:rPr kumimoji="0" lang="en-GB" sz="4800" b="1" i="0" u="none" strike="noStrike" kern="1200" cap="none" spc="0" normalizeH="0" baseline="0" noProof="0" dirty="0">
                <a:ln>
                  <a:noFill/>
                </a:ln>
                <a:solidFill>
                  <a:srgbClr val="FF0066"/>
                </a:solidFill>
                <a:effectLst/>
                <a:uLnTx/>
                <a:uFillTx/>
                <a:latin typeface="Century Gothic" panose="020B0502020202020204" pitchFamily="34" charset="0"/>
              </a:rPr>
              <a:t>qu</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e</a:t>
            </a:r>
          </a:p>
        </p:txBody>
      </p:sp>
      <p:sp>
        <p:nvSpPr>
          <p:cNvPr id="18" name="TextBox 17">
            <a:extLst>
              <a:ext uri="{FF2B5EF4-FFF2-40B4-BE49-F238E27FC236}">
                <a16:creationId xmlns:a16="http://schemas.microsoft.com/office/drawing/2014/main" id="{4922BD8A-481B-4FBE-8068-88A74CF716DD}"/>
              </a:ext>
            </a:extLst>
          </p:cNvPr>
          <p:cNvSpPr txBox="1"/>
          <p:nvPr/>
        </p:nvSpPr>
        <p:spPr>
          <a:xfrm>
            <a:off x="3747751" y="4250074"/>
            <a:ext cx="447046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err="1">
                <a:ln>
                  <a:noFill/>
                </a:ln>
                <a:solidFill>
                  <a:srgbClr val="FF0066"/>
                </a:solidFill>
                <a:effectLst/>
                <a:uLnTx/>
                <a:uFillTx/>
                <a:latin typeface="Century Gothic" panose="020B0502020202020204" pitchFamily="34" charset="0"/>
              </a:rPr>
              <a:t>qu</a:t>
            </a:r>
            <a:r>
              <a:rPr kumimoji="0" lang="en-GB" sz="8000" b="0" i="0" u="none" strike="noStrike" kern="1200" cap="none" spc="0" normalizeH="0" baseline="0" noProof="0" dirty="0" err="1">
                <a:ln>
                  <a:noFill/>
                </a:ln>
                <a:solidFill>
                  <a:srgbClr val="002060"/>
                </a:solidFill>
                <a:effectLst/>
                <a:uLnTx/>
                <a:uFillTx/>
                <a:latin typeface="Century Gothic" panose="020B0502020202020204" pitchFamily="34" charset="0"/>
              </a:rPr>
              <a:t>estion</a:t>
            </a:r>
            <a:endPar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19" name="Graphic 18" descr="Help with solid fill">
            <a:extLst>
              <a:ext uri="{FF2B5EF4-FFF2-40B4-BE49-F238E27FC236}">
                <a16:creationId xmlns:a16="http://schemas.microsoft.com/office/drawing/2014/main" id="{2BC6C222-5D47-41CB-8917-4F6B852FA2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4182" y="1234395"/>
            <a:ext cx="3217606" cy="3217606"/>
          </a:xfrm>
          <a:prstGeom prst="rect">
            <a:avLst/>
          </a:prstGeom>
          <a:effectLst>
            <a:outerShdw blurRad="50800" dist="38100" dir="5400000" algn="t" rotWithShape="0">
              <a:prstClr val="black">
                <a:alpha val="40000"/>
              </a:prstClr>
            </a:outerShdw>
          </a:effectLst>
        </p:spPr>
      </p:pic>
      <p:pic>
        <p:nvPicPr>
          <p:cNvPr id="4" name="Picture 3" descr="A picture containing text, sign, vector graphics&#10;&#10;Description automatically generated">
            <a:extLst>
              <a:ext uri="{FF2B5EF4-FFF2-40B4-BE49-F238E27FC236}">
                <a16:creationId xmlns:a16="http://schemas.microsoft.com/office/drawing/2014/main" id="{5CC63016-B69E-44F9-AF71-0129EFDF6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2078" y="1260641"/>
            <a:ext cx="1135157" cy="1677831"/>
          </a:xfrm>
          <a:prstGeom prst="rect">
            <a:avLst/>
          </a:prstGeom>
        </p:spPr>
      </p:pic>
      <p:grpSp>
        <p:nvGrpSpPr>
          <p:cNvPr id="36" name="Group 35">
            <a:extLst>
              <a:ext uri="{FF2B5EF4-FFF2-40B4-BE49-F238E27FC236}">
                <a16:creationId xmlns:a16="http://schemas.microsoft.com/office/drawing/2014/main" id="{39831EB9-5422-45FE-810E-197585F6EE5B}"/>
              </a:ext>
            </a:extLst>
          </p:cNvPr>
          <p:cNvGrpSpPr/>
          <p:nvPr/>
        </p:nvGrpSpPr>
        <p:grpSpPr>
          <a:xfrm>
            <a:off x="8781922" y="4321460"/>
            <a:ext cx="2616469" cy="1210818"/>
            <a:chOff x="8781922" y="4409780"/>
            <a:chExt cx="2616469" cy="1210818"/>
          </a:xfrm>
        </p:grpSpPr>
        <p:pic>
          <p:nvPicPr>
            <p:cNvPr id="7" name="Picture 6" descr="Shape, arrow&#10;&#10;Description automatically generated">
              <a:extLst>
                <a:ext uri="{FF2B5EF4-FFF2-40B4-BE49-F238E27FC236}">
                  <a16:creationId xmlns:a16="http://schemas.microsoft.com/office/drawing/2014/main" id="{5C37FBF5-EB29-4042-B5B9-77201A38C4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1922" y="5118231"/>
              <a:ext cx="857373" cy="502367"/>
            </a:xfrm>
            <a:prstGeom prst="rect">
              <a:avLst/>
            </a:prstGeom>
          </p:spPr>
        </p:pic>
        <p:pic>
          <p:nvPicPr>
            <p:cNvPr id="13" name="Picture 12" descr="Shape, arrow&#10;&#10;Description automatically generated">
              <a:extLst>
                <a:ext uri="{FF2B5EF4-FFF2-40B4-BE49-F238E27FC236}">
                  <a16:creationId xmlns:a16="http://schemas.microsoft.com/office/drawing/2014/main" id="{BD7A2E35-08A1-4E2B-B968-A96AB9F649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5469" y="5075842"/>
              <a:ext cx="855093" cy="502367"/>
            </a:xfrm>
            <a:prstGeom prst="rect">
              <a:avLst/>
            </a:prstGeom>
          </p:spPr>
        </p:pic>
        <p:pic>
          <p:nvPicPr>
            <p:cNvPr id="31" name="Picture 30" descr="Shape, arrow&#10;&#10;Description automatically generated">
              <a:extLst>
                <a:ext uri="{FF2B5EF4-FFF2-40B4-BE49-F238E27FC236}">
                  <a16:creationId xmlns:a16="http://schemas.microsoft.com/office/drawing/2014/main" id="{77A89EA2-B33D-4065-8B6C-E377F15D0A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1923" y="4452000"/>
              <a:ext cx="857373" cy="502367"/>
            </a:xfrm>
            <a:prstGeom prst="rect">
              <a:avLst/>
            </a:prstGeom>
          </p:spPr>
        </p:pic>
        <p:pic>
          <p:nvPicPr>
            <p:cNvPr id="32" name="Picture 31" descr="Shape, arrow&#10;&#10;Description automatically generated">
              <a:extLst>
                <a:ext uri="{FF2B5EF4-FFF2-40B4-BE49-F238E27FC236}">
                  <a16:creationId xmlns:a16="http://schemas.microsoft.com/office/drawing/2014/main" id="{0EF8C1E5-3545-419B-AF48-36850195CE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1018" y="5052088"/>
              <a:ext cx="857373" cy="502367"/>
            </a:xfrm>
            <a:prstGeom prst="rect">
              <a:avLst/>
            </a:prstGeom>
          </p:spPr>
        </p:pic>
        <p:pic>
          <p:nvPicPr>
            <p:cNvPr id="33" name="Picture 32" descr="Shape, arrow&#10;&#10;Description automatically generated">
              <a:extLst>
                <a:ext uri="{FF2B5EF4-FFF2-40B4-BE49-F238E27FC236}">
                  <a16:creationId xmlns:a16="http://schemas.microsoft.com/office/drawing/2014/main" id="{F1A470D8-27DA-4BC2-86F2-8F8E0BC6EB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39296" y="4430890"/>
              <a:ext cx="857373" cy="502367"/>
            </a:xfrm>
            <a:prstGeom prst="rect">
              <a:avLst/>
            </a:prstGeom>
          </p:spPr>
        </p:pic>
        <p:pic>
          <p:nvPicPr>
            <p:cNvPr id="34" name="Picture 33" descr="Shape, arrow&#10;&#10;Description automatically generated">
              <a:extLst>
                <a:ext uri="{FF2B5EF4-FFF2-40B4-BE49-F238E27FC236}">
                  <a16:creationId xmlns:a16="http://schemas.microsoft.com/office/drawing/2014/main" id="{23B62826-36EE-47C9-83CC-9D9E15411E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0799" y="4409780"/>
              <a:ext cx="857373" cy="502367"/>
            </a:xfrm>
            <a:prstGeom prst="rect">
              <a:avLst/>
            </a:prstGeom>
          </p:spPr>
        </p:pic>
      </p:grpSp>
      <p:grpSp>
        <p:nvGrpSpPr>
          <p:cNvPr id="35" name="Group 34">
            <a:extLst>
              <a:ext uri="{FF2B5EF4-FFF2-40B4-BE49-F238E27FC236}">
                <a16:creationId xmlns:a16="http://schemas.microsoft.com/office/drawing/2014/main" id="{B283245B-3CA1-430B-AB8D-1A4F3D10C5DB}"/>
              </a:ext>
            </a:extLst>
          </p:cNvPr>
          <p:cNvGrpSpPr/>
          <p:nvPr/>
        </p:nvGrpSpPr>
        <p:grpSpPr>
          <a:xfrm>
            <a:off x="8579071" y="1027169"/>
            <a:ext cx="2198006" cy="1932990"/>
            <a:chOff x="8579071" y="1027169"/>
            <a:chExt cx="2198006" cy="1932990"/>
          </a:xfrm>
        </p:grpSpPr>
        <p:pic>
          <p:nvPicPr>
            <p:cNvPr id="28" name="Picture 27" descr="A picture containing icon&#10;&#10;Description automatically generated">
              <a:extLst>
                <a:ext uri="{FF2B5EF4-FFF2-40B4-BE49-F238E27FC236}">
                  <a16:creationId xmlns:a16="http://schemas.microsoft.com/office/drawing/2014/main" id="{F0533565-5E1E-43B5-907D-8874FA94E73C}"/>
                </a:ext>
              </a:extLst>
            </p:cNvPr>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579071" y="1027169"/>
              <a:ext cx="1890706" cy="1932990"/>
            </a:xfrm>
            <a:prstGeom prst="rect">
              <a:avLst/>
            </a:prstGeom>
          </p:spPr>
        </p:pic>
        <p:sp>
          <p:nvSpPr>
            <p:cNvPr id="30" name="TextBox 29">
              <a:extLst>
                <a:ext uri="{FF2B5EF4-FFF2-40B4-BE49-F238E27FC236}">
                  <a16:creationId xmlns:a16="http://schemas.microsoft.com/office/drawing/2014/main" id="{44A3E2E9-24B0-4E5B-A74F-6FBC3AFF04A4}"/>
                </a:ext>
              </a:extLst>
            </p:cNvPr>
            <p:cNvSpPr txBox="1"/>
            <p:nvPr/>
          </p:nvSpPr>
          <p:spPr>
            <a:xfrm rot="20734402">
              <a:off x="8682806" y="1488970"/>
              <a:ext cx="20942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to explain</a:t>
              </a:r>
            </a:p>
          </p:txBody>
        </p:sp>
      </p:grpSp>
      <p:grpSp>
        <p:nvGrpSpPr>
          <p:cNvPr id="39" name="Group 38">
            <a:extLst>
              <a:ext uri="{FF2B5EF4-FFF2-40B4-BE49-F238E27FC236}">
                <a16:creationId xmlns:a16="http://schemas.microsoft.com/office/drawing/2014/main" id="{EECB272A-DECE-41B1-930E-ED27F333FF73}"/>
              </a:ext>
            </a:extLst>
          </p:cNvPr>
          <p:cNvGrpSpPr/>
          <p:nvPr/>
        </p:nvGrpSpPr>
        <p:grpSpPr>
          <a:xfrm>
            <a:off x="513915" y="3770720"/>
            <a:ext cx="2970694" cy="2065154"/>
            <a:chOff x="513915" y="3770720"/>
            <a:chExt cx="2970694" cy="2065154"/>
          </a:xfrm>
        </p:grpSpPr>
        <p:pic>
          <p:nvPicPr>
            <p:cNvPr id="24" name="Picture 23" descr="Shape&#10;&#10;Description automatically generated with medium confidence">
              <a:extLst>
                <a:ext uri="{FF2B5EF4-FFF2-40B4-BE49-F238E27FC236}">
                  <a16:creationId xmlns:a16="http://schemas.microsoft.com/office/drawing/2014/main" id="{AB3077B4-D493-452D-AAE7-E85518612F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032933">
              <a:off x="513915" y="3770720"/>
              <a:ext cx="2970694" cy="1485347"/>
            </a:xfrm>
            <a:prstGeom prst="rect">
              <a:avLst/>
            </a:prstGeom>
          </p:spPr>
        </p:pic>
        <p:pic>
          <p:nvPicPr>
            <p:cNvPr id="38" name="Picture 37" descr="A group of people wearing clothing&#10;&#10;Description automatically generated with low confidence">
              <a:extLst>
                <a:ext uri="{FF2B5EF4-FFF2-40B4-BE49-F238E27FC236}">
                  <a16:creationId xmlns:a16="http://schemas.microsoft.com/office/drawing/2014/main" id="{0D7F111C-B586-434B-8357-6CFE761CA5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5128" y="3896219"/>
              <a:ext cx="2213978" cy="1939655"/>
            </a:xfrm>
            <a:prstGeom prst="rect">
              <a:avLst/>
            </a:prstGeom>
          </p:spPr>
        </p:pic>
      </p:grpSp>
    </p:spTree>
    <p:extLst>
      <p:ext uri="{BB962C8B-B14F-4D97-AF65-F5344CB8AC3E}">
        <p14:creationId xmlns:p14="http://schemas.microsoft.com/office/powerpoint/2010/main" val="173430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0" grpId="0"/>
      <p:bldP spid="2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01521EDB-6A1A-4FEB-B05B-E7F517D20983}"/>
              </a:ext>
            </a:extLst>
          </p:cNvPr>
          <p:cNvPicPr>
            <a:picLocks noChangeAspect="1"/>
          </p:cNvPicPr>
          <p:nvPr/>
        </p:nvPicPr>
        <p:blipFill>
          <a:blip r:embed="rId3"/>
          <a:stretch>
            <a:fillRect/>
          </a:stretch>
        </p:blipFill>
        <p:spPr>
          <a:xfrm>
            <a:off x="-1569247" y="-1135887"/>
            <a:ext cx="12325350" cy="10837007"/>
          </a:xfrm>
          <a:prstGeom prst="rect">
            <a:avLst/>
          </a:prstGeom>
        </p:spPr>
      </p:pic>
      <p:pic>
        <p:nvPicPr>
          <p:cNvPr id="54" name="Google Shape;111;p3"/>
          <p:cNvPicPr/>
          <p:nvPr/>
        </p:nvPicPr>
        <p:blipFill>
          <a:blip r:embed="rId4"/>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4" name="Title 3">
            <a:extLst>
              <a:ext uri="{FF2B5EF4-FFF2-40B4-BE49-F238E27FC236}">
                <a16:creationId xmlns:a16="http://schemas.microsoft.com/office/drawing/2014/main" id="{0E555F53-7F8E-4169-BC63-62DDD4D20F06}"/>
              </a:ext>
            </a:extLst>
          </p:cNvPr>
          <p:cNvSpPr>
            <a:spLocks noGrp="1"/>
          </p:cNvSpPr>
          <p:nvPr>
            <p:ph type="title"/>
          </p:nvPr>
        </p:nvSpPr>
        <p:spPr>
          <a:xfrm>
            <a:off x="10811132" y="1146129"/>
            <a:ext cx="2496577" cy="481143"/>
          </a:xfrm>
        </p:spPr>
        <p:txBody>
          <a:bodyPr/>
          <a:lstStyle/>
          <a:p>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sym typeface="Arial"/>
              </a:rPr>
              <a:t>prononcer</a:t>
            </a:r>
            <a:br>
              <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rPr>
            </a:br>
            <a:endParaRPr lang="en-GB" sz="2000" dirty="0"/>
          </a:p>
        </p:txBody>
      </p:sp>
      <p:sp>
        <p:nvSpPr>
          <p:cNvPr id="12" name="Google Shape;290;p6">
            <a:hlinkClick r:id="" action="ppaction://noaction">
              <a:snd r:embed="rId5" name="1_3.wav"/>
            </a:hlinkClick>
            <a:extLst>
              <a:ext uri="{FF2B5EF4-FFF2-40B4-BE49-F238E27FC236}">
                <a16:creationId xmlns:a16="http://schemas.microsoft.com/office/drawing/2014/main" id="{9C681A85-3D8E-4A17-A6BF-121D4C2B1C6E}"/>
              </a:ext>
            </a:extLst>
          </p:cNvPr>
          <p:cNvSpPr txBox="1"/>
          <p:nvPr/>
        </p:nvSpPr>
        <p:spPr>
          <a:xfrm>
            <a:off x="5495942" y="4435497"/>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chè</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qu</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e</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3" name="Google Shape;290;p6">
            <a:hlinkClick r:id="" action="ppaction://noaction">
              <a:snd r:embed="rId6" name="1_7.wav"/>
            </a:hlinkClick>
            <a:extLst>
              <a:ext uri="{FF2B5EF4-FFF2-40B4-BE49-F238E27FC236}">
                <a16:creationId xmlns:a16="http://schemas.microsoft.com/office/drawing/2014/main" id="{E1C719E3-BB00-41B4-81AA-570C61CBA58B}"/>
              </a:ext>
            </a:extLst>
          </p:cNvPr>
          <p:cNvSpPr txBox="1"/>
          <p:nvPr/>
        </p:nvSpPr>
        <p:spPr>
          <a:xfrm>
            <a:off x="4133658" y="3840104"/>
            <a:ext cx="2435005"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sé</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qu</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ence</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4" name="Google Shape;290;p6">
            <a:hlinkClick r:id="" action="ppaction://noaction">
              <a:snd r:embed="rId7" name="1_13.wav"/>
            </a:hlinkClick>
            <a:extLst>
              <a:ext uri="{FF2B5EF4-FFF2-40B4-BE49-F238E27FC236}">
                <a16:creationId xmlns:a16="http://schemas.microsoft.com/office/drawing/2014/main" id="{8BA1EBF3-2C81-49E0-98A6-59CDC04D6949}"/>
              </a:ext>
            </a:extLst>
          </p:cNvPr>
          <p:cNvSpPr txBox="1"/>
          <p:nvPr/>
        </p:nvSpPr>
        <p:spPr>
          <a:xfrm>
            <a:off x="1807459" y="3456507"/>
            <a:ext cx="2461660"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é</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qu</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ipement</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9" name="Google Shape;290;p6">
            <a:hlinkClick r:id="" action="ppaction://noaction">
              <a:snd r:embed="rId8" name="1_4.wav"/>
            </a:hlinkClick>
            <a:extLst>
              <a:ext uri="{FF2B5EF4-FFF2-40B4-BE49-F238E27FC236}">
                <a16:creationId xmlns:a16="http://schemas.microsoft.com/office/drawing/2014/main" id="{7D5C5E4C-70FD-40FC-9B4C-48B44D0E6D3B}"/>
              </a:ext>
            </a:extLst>
          </p:cNvPr>
          <p:cNvSpPr txBox="1"/>
          <p:nvPr/>
        </p:nvSpPr>
        <p:spPr>
          <a:xfrm>
            <a:off x="5171625" y="5776478"/>
            <a:ext cx="2176015"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qu</a:t>
            </a:r>
            <a:r>
              <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estion</a:t>
            </a:r>
          </a:p>
        </p:txBody>
      </p:sp>
      <p:sp>
        <p:nvSpPr>
          <p:cNvPr id="21" name="Google Shape;290;p6">
            <a:hlinkClick r:id="" action="ppaction://noaction">
              <a:snd r:embed="rId9" name="1_9.wav"/>
            </a:hlinkClick>
            <a:extLst>
              <a:ext uri="{FF2B5EF4-FFF2-40B4-BE49-F238E27FC236}">
                <a16:creationId xmlns:a16="http://schemas.microsoft.com/office/drawing/2014/main" id="{B0F4B1E4-B8E1-441C-B4C9-8F7A5C8DA46B}"/>
              </a:ext>
            </a:extLst>
          </p:cNvPr>
          <p:cNvSpPr txBox="1"/>
          <p:nvPr/>
        </p:nvSpPr>
        <p:spPr>
          <a:xfrm rot="21345157">
            <a:off x="2674936" y="6072407"/>
            <a:ext cx="2340141"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tran</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qu</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ille</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22" name="Google Shape;290;p6">
            <a:hlinkClick r:id="" action="ppaction://noaction">
              <a:snd r:embed="rId10" name="1_10.wav"/>
            </a:hlinkClick>
            <a:extLst>
              <a:ext uri="{FF2B5EF4-FFF2-40B4-BE49-F238E27FC236}">
                <a16:creationId xmlns:a16="http://schemas.microsoft.com/office/drawing/2014/main" id="{F446F7BB-D11B-4762-A80A-D3EE2CAE99CC}"/>
              </a:ext>
            </a:extLst>
          </p:cNvPr>
          <p:cNvSpPr txBox="1"/>
          <p:nvPr/>
        </p:nvSpPr>
        <p:spPr>
          <a:xfrm rot="20927195">
            <a:off x="3089221" y="4629994"/>
            <a:ext cx="2300296"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é</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qu</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ivalent</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23" name="Google Shape;290;p6">
            <a:hlinkClick r:id="" action="ppaction://noaction">
              <a:snd r:embed="rId11" name="1_8.wav"/>
            </a:hlinkClick>
            <a:extLst>
              <a:ext uri="{FF2B5EF4-FFF2-40B4-BE49-F238E27FC236}">
                <a16:creationId xmlns:a16="http://schemas.microsoft.com/office/drawing/2014/main" id="{8D43D55B-5491-41D4-8756-5708170A814C}"/>
              </a:ext>
            </a:extLst>
          </p:cNvPr>
          <p:cNvSpPr txBox="1"/>
          <p:nvPr/>
        </p:nvSpPr>
        <p:spPr>
          <a:xfrm>
            <a:off x="5854700" y="2095158"/>
            <a:ext cx="1966793"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fré</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qu</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ent</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24" name="Google Shape;290;p6">
            <a:hlinkClick r:id="" action="ppaction://noaction">
              <a:snd r:embed="rId12" name="1_2.wav"/>
            </a:hlinkClick>
            <a:extLst>
              <a:ext uri="{FF2B5EF4-FFF2-40B4-BE49-F238E27FC236}">
                <a16:creationId xmlns:a16="http://schemas.microsoft.com/office/drawing/2014/main" id="{76A06C83-74DC-4AC3-9E1E-C96A3B641B1F}"/>
              </a:ext>
            </a:extLst>
          </p:cNvPr>
          <p:cNvSpPr txBox="1"/>
          <p:nvPr/>
        </p:nvSpPr>
        <p:spPr>
          <a:xfrm rot="475429">
            <a:off x="3135940" y="1150357"/>
            <a:ext cx="2763655"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consé</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qu</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ence</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26" name="Google Shape;290;p6">
            <a:hlinkClick r:id="" action="ppaction://noaction">
              <a:snd r:embed="rId13" name="1_5.wav"/>
            </a:hlinkClick>
            <a:extLst>
              <a:ext uri="{FF2B5EF4-FFF2-40B4-BE49-F238E27FC236}">
                <a16:creationId xmlns:a16="http://schemas.microsoft.com/office/drawing/2014/main" id="{B762A4EA-4350-4FE5-A51A-40B4FD26B108}"/>
              </a:ext>
            </a:extLst>
          </p:cNvPr>
          <p:cNvSpPr txBox="1"/>
          <p:nvPr/>
        </p:nvSpPr>
        <p:spPr>
          <a:xfrm>
            <a:off x="1116782" y="1845498"/>
            <a:ext cx="2400026"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qu</a:t>
            </a:r>
            <a:r>
              <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alification</a:t>
            </a:r>
          </a:p>
        </p:txBody>
      </p:sp>
      <p:sp>
        <p:nvSpPr>
          <p:cNvPr id="27" name="Arc 26">
            <a:extLst>
              <a:ext uri="{FF2B5EF4-FFF2-40B4-BE49-F238E27FC236}">
                <a16:creationId xmlns:a16="http://schemas.microsoft.com/office/drawing/2014/main" id="{0AE3240E-6D68-43C7-935A-7E72C47D0425}"/>
              </a:ext>
            </a:extLst>
          </p:cNvPr>
          <p:cNvSpPr/>
          <p:nvPr/>
        </p:nvSpPr>
        <p:spPr>
          <a:xfrm rot="6797221">
            <a:off x="6262394" y="4352211"/>
            <a:ext cx="1357995" cy="988980"/>
          </a:xfrm>
          <a:prstGeom prst="arc">
            <a:avLst>
              <a:gd name="adj1" fmla="val 16200000"/>
              <a:gd name="adj2" fmla="val 19683839"/>
            </a:avLst>
          </a:prstGeom>
          <a:noFill/>
          <a:ln w="85725" cap="rnd" cmpd="sng" algn="ctr">
            <a:solidFill>
              <a:srgbClr val="C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8" name="Picture 10" descr="Lámina, Oro, Moneda, Metal, Dorado, Redondo, 3D">
            <a:extLst>
              <a:ext uri="{FF2B5EF4-FFF2-40B4-BE49-F238E27FC236}">
                <a16:creationId xmlns:a16="http://schemas.microsoft.com/office/drawing/2014/main" id="{D8045A25-9337-4A85-9D43-0460417A40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03819" y="574321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Lámina, Oro, Moneda, Metal, Dorado, Redondo, 3D">
            <a:extLst>
              <a:ext uri="{FF2B5EF4-FFF2-40B4-BE49-F238E27FC236}">
                <a16:creationId xmlns:a16="http://schemas.microsoft.com/office/drawing/2014/main" id="{9D8B4BC0-1D02-492B-B69A-9BA6607577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96078" y="602642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Lámina, Oro, Moneda, Metal, Dorado, Redondo, 3D">
            <a:extLst>
              <a:ext uri="{FF2B5EF4-FFF2-40B4-BE49-F238E27FC236}">
                <a16:creationId xmlns:a16="http://schemas.microsoft.com/office/drawing/2014/main" id="{60E9ACFB-328D-4CF7-9C5B-240A0E1D2EB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06675" y="606521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Lámina, Oro, Moneda, Metal, Dorado, Redondo, 3D">
            <a:extLst>
              <a:ext uri="{FF2B5EF4-FFF2-40B4-BE49-F238E27FC236}">
                <a16:creationId xmlns:a16="http://schemas.microsoft.com/office/drawing/2014/main" id="{470CC342-5C06-4382-8DD7-6590AF2FFC5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88114" y="602642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Lámina, Oro, Moneda, Metal, Dorado, Redondo, 3D">
            <a:extLst>
              <a:ext uri="{FF2B5EF4-FFF2-40B4-BE49-F238E27FC236}">
                <a16:creationId xmlns:a16="http://schemas.microsoft.com/office/drawing/2014/main" id="{BAB3574D-7126-4BBB-8F1B-0A3BD1FE97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3295" y="6124000"/>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Lámina, Oro, Moneda, Metal, Dorado, Redondo, 3D">
            <a:extLst>
              <a:ext uri="{FF2B5EF4-FFF2-40B4-BE49-F238E27FC236}">
                <a16:creationId xmlns:a16="http://schemas.microsoft.com/office/drawing/2014/main" id="{529ED136-C1DF-41D2-9BB1-399CD3C5C76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92515" y="5657686"/>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Lámina, Oro, Moneda, Metal, Dorado, Redondo, 3D">
            <a:extLst>
              <a:ext uri="{FF2B5EF4-FFF2-40B4-BE49-F238E27FC236}">
                <a16:creationId xmlns:a16="http://schemas.microsoft.com/office/drawing/2014/main" id="{E83A8EEB-1904-4A30-8CC1-2460650247C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01194" y="516213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Lámina, Oro, Moneda, Metal, Dorado, Redondo, 3D">
            <a:extLst>
              <a:ext uri="{FF2B5EF4-FFF2-40B4-BE49-F238E27FC236}">
                <a16:creationId xmlns:a16="http://schemas.microsoft.com/office/drawing/2014/main" id="{A08D7B75-EA93-4364-B361-FFA4CEEF242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3278" y="501483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Lámina, Oro, Moneda, Metal, Dorado, Redondo, 3D">
            <a:extLst>
              <a:ext uri="{FF2B5EF4-FFF2-40B4-BE49-F238E27FC236}">
                <a16:creationId xmlns:a16="http://schemas.microsoft.com/office/drawing/2014/main" id="{194D8BAA-21E4-4A3F-A4D1-7B10C19604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6274" y="5054398"/>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Lámina, Oro, Moneda, Metal, Dorado, Redondo, 3D">
            <a:extLst>
              <a:ext uri="{FF2B5EF4-FFF2-40B4-BE49-F238E27FC236}">
                <a16:creationId xmlns:a16="http://schemas.microsoft.com/office/drawing/2014/main" id="{E5441AF5-7496-4550-BE98-27001CB66C1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0391" y="3298782"/>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Lámina, Oro, Moneda, Metal, Dorado, Redondo, 3D">
            <a:extLst>
              <a:ext uri="{FF2B5EF4-FFF2-40B4-BE49-F238E27FC236}">
                <a16:creationId xmlns:a16="http://schemas.microsoft.com/office/drawing/2014/main" id="{F38DCD12-86EA-4077-9AD6-F24B13F2F6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0391" y="317082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Lámina, Oro, Moneda, Metal, Dorado, Redondo, 3D">
            <a:extLst>
              <a:ext uri="{FF2B5EF4-FFF2-40B4-BE49-F238E27FC236}">
                <a16:creationId xmlns:a16="http://schemas.microsoft.com/office/drawing/2014/main" id="{4C4A49E8-48CD-44A2-B872-D087C40D120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0410" y="3236059"/>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Lámina, Oro, Moneda, Metal, Dorado, Redondo, 3D">
            <a:extLst>
              <a:ext uri="{FF2B5EF4-FFF2-40B4-BE49-F238E27FC236}">
                <a16:creationId xmlns:a16="http://schemas.microsoft.com/office/drawing/2014/main" id="{41434D4A-4F08-40F4-961A-DC4A42B8E38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6758" y="3386031"/>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Lámina, Oro, Moneda, Metal, Dorado, Redondo, 3D">
            <a:extLst>
              <a:ext uri="{FF2B5EF4-FFF2-40B4-BE49-F238E27FC236}">
                <a16:creationId xmlns:a16="http://schemas.microsoft.com/office/drawing/2014/main" id="{40BEAD39-255B-4F8B-AB12-C066564F5C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91701" y="4851201"/>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Lámina, Oro, Moneda, Metal, Dorado, Redondo, 3D">
            <a:extLst>
              <a:ext uri="{FF2B5EF4-FFF2-40B4-BE49-F238E27FC236}">
                <a16:creationId xmlns:a16="http://schemas.microsoft.com/office/drawing/2014/main" id="{6B32D6AA-CF90-487D-8669-B286C7163F2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62922" y="3725394"/>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Lámina, Oro, Moneda, Metal, Dorado, Redondo, 3D">
            <a:extLst>
              <a:ext uri="{FF2B5EF4-FFF2-40B4-BE49-F238E27FC236}">
                <a16:creationId xmlns:a16="http://schemas.microsoft.com/office/drawing/2014/main" id="{CE2E66A1-35C2-4F2E-8179-BA07A8F087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33270" y="3828924"/>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Lámina, Oro, Moneda, Metal, Dorado, Redondo, 3D">
            <a:extLst>
              <a:ext uri="{FF2B5EF4-FFF2-40B4-BE49-F238E27FC236}">
                <a16:creationId xmlns:a16="http://schemas.microsoft.com/office/drawing/2014/main" id="{222BB89F-40AD-4871-AA66-E487ADEEFB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51288" y="4745102"/>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Lámina, Oro, Moneda, Metal, Dorado, Redondo, 3D">
            <a:extLst>
              <a:ext uri="{FF2B5EF4-FFF2-40B4-BE49-F238E27FC236}">
                <a16:creationId xmlns:a16="http://schemas.microsoft.com/office/drawing/2014/main" id="{B30D1A3C-8AB1-4A40-B59B-AB9AD579DF2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18123" y="2640766"/>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Lámina, Oro, Moneda, Metal, Dorado, Redondo, 3D">
            <a:extLst>
              <a:ext uri="{FF2B5EF4-FFF2-40B4-BE49-F238E27FC236}">
                <a16:creationId xmlns:a16="http://schemas.microsoft.com/office/drawing/2014/main" id="{B859B3F8-02A1-464B-8E21-3FA7641B8D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99419" y="2633777"/>
            <a:ext cx="327266" cy="14928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Lámina, Oro, Moneda, Metal, Dorado, Redondo, 3D">
            <a:extLst>
              <a:ext uri="{FF2B5EF4-FFF2-40B4-BE49-F238E27FC236}">
                <a16:creationId xmlns:a16="http://schemas.microsoft.com/office/drawing/2014/main" id="{3D68C000-B1EA-4173-882C-8099E4CC16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40172" y="1571180"/>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Lámina, Oro, Moneda, Metal, Dorado, Redondo, 3D">
            <a:extLst>
              <a:ext uri="{FF2B5EF4-FFF2-40B4-BE49-F238E27FC236}">
                <a16:creationId xmlns:a16="http://schemas.microsoft.com/office/drawing/2014/main" id="{B00C96CF-2612-40CB-B5E2-23414A1A96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75571" y="1664489"/>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Lámina, Oro, Moneda, Metal, Dorado, Redondo, 3D">
            <a:extLst>
              <a:ext uri="{FF2B5EF4-FFF2-40B4-BE49-F238E27FC236}">
                <a16:creationId xmlns:a16="http://schemas.microsoft.com/office/drawing/2014/main" id="{1F9A8272-C910-4A49-8FC6-797596C5F8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20237" y="1989959"/>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Lámina, Oro, Moneda, Metal, Dorado, Redondo, 3D">
            <a:extLst>
              <a:ext uri="{FF2B5EF4-FFF2-40B4-BE49-F238E27FC236}">
                <a16:creationId xmlns:a16="http://schemas.microsoft.com/office/drawing/2014/main" id="{66376C60-ED62-419E-AE0B-FDD7BC6C02D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3148" y="2052153"/>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Lámina, Oro, Moneda, Metal, Dorado, Redondo, 3D">
            <a:extLst>
              <a:ext uri="{FF2B5EF4-FFF2-40B4-BE49-F238E27FC236}">
                <a16:creationId xmlns:a16="http://schemas.microsoft.com/office/drawing/2014/main" id="{369EFA96-CAB2-48BE-AB9B-01D4F1B125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785514">
            <a:off x="5666382" y="1701992"/>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Lámina, Oro, Moneda, Metal, Dorado, Redondo, 3D">
            <a:extLst>
              <a:ext uri="{FF2B5EF4-FFF2-40B4-BE49-F238E27FC236}">
                <a16:creationId xmlns:a16="http://schemas.microsoft.com/office/drawing/2014/main" id="{773173AD-922D-448C-BE31-97C6E861E4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48533" y="1759935"/>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Lámina, Oro, Moneda, Metal, Dorado, Redondo, 3D">
            <a:extLst>
              <a:ext uri="{FF2B5EF4-FFF2-40B4-BE49-F238E27FC236}">
                <a16:creationId xmlns:a16="http://schemas.microsoft.com/office/drawing/2014/main" id="{C5B45E01-7189-439B-A48E-161287CF351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06678" y="1678868"/>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0" descr="Lámina, Oro, Moneda, Metal, Dorado, Redondo, 3D">
            <a:extLst>
              <a:ext uri="{FF2B5EF4-FFF2-40B4-BE49-F238E27FC236}">
                <a16:creationId xmlns:a16="http://schemas.microsoft.com/office/drawing/2014/main" id="{6EDF8704-03F3-4D23-B54F-7C406BDB794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3814382"/>
            <a:ext cx="327266" cy="20319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Rounded Corners 65">
            <a:extLst>
              <a:ext uri="{FF2B5EF4-FFF2-40B4-BE49-F238E27FC236}">
                <a16:creationId xmlns:a16="http://schemas.microsoft.com/office/drawing/2014/main" id="{00911469-0B98-4D46-99E3-C53B879D366B}"/>
              </a:ext>
            </a:extLst>
          </p:cNvPr>
          <p:cNvSpPr/>
          <p:nvPr/>
        </p:nvSpPr>
        <p:spPr>
          <a:xfrm>
            <a:off x="8677803" y="2621517"/>
            <a:ext cx="1610311" cy="455478"/>
          </a:xfrm>
          <a:prstGeom prst="roundRect">
            <a:avLst/>
          </a:prstGeom>
          <a:noFill/>
          <a:ln w="38100" cap="flat" cmpd="sng" algn="ctr">
            <a:solidFill>
              <a:srgbClr val="FF00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ectangle: Rounded Corners 66">
            <a:extLst>
              <a:ext uri="{FF2B5EF4-FFF2-40B4-BE49-F238E27FC236}">
                <a16:creationId xmlns:a16="http://schemas.microsoft.com/office/drawing/2014/main" id="{043E5E74-1411-4243-B3FC-B2EEFD00CE32}"/>
              </a:ext>
            </a:extLst>
          </p:cNvPr>
          <p:cNvSpPr/>
          <p:nvPr/>
        </p:nvSpPr>
        <p:spPr>
          <a:xfrm>
            <a:off x="8691154" y="3613770"/>
            <a:ext cx="1192245" cy="455478"/>
          </a:xfrm>
          <a:prstGeom prst="roundRect">
            <a:avLst/>
          </a:prstGeom>
          <a:noFill/>
          <a:ln w="38100" cap="flat" cmpd="sng" algn="ctr">
            <a:solidFill>
              <a:srgbClr val="FF00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Rectangle: Rounded Corners 67">
            <a:hlinkClick r:id="" action="ppaction://noaction">
              <a:snd r:embed="rId15" name="1_11.wav"/>
            </a:hlinkClick>
            <a:extLst>
              <a:ext uri="{FF2B5EF4-FFF2-40B4-BE49-F238E27FC236}">
                <a16:creationId xmlns:a16="http://schemas.microsoft.com/office/drawing/2014/main" id="{53003570-8285-42DD-8948-2ED35F4298AB}"/>
              </a:ext>
            </a:extLst>
          </p:cNvPr>
          <p:cNvSpPr/>
          <p:nvPr/>
        </p:nvSpPr>
        <p:spPr>
          <a:xfrm>
            <a:off x="8768046" y="6309548"/>
            <a:ext cx="1728596" cy="455478"/>
          </a:xfrm>
          <a:prstGeom prst="roundRect">
            <a:avLst/>
          </a:prstGeom>
          <a:noFill/>
          <a:ln w="38100" cap="flat" cmpd="sng" algn="ctr">
            <a:solidFill>
              <a:srgbClr val="FF00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1" name="Picture 10" descr="Lámina, Oro, Moneda, Metal, Dorado, Redondo, 3D">
            <a:extLst>
              <a:ext uri="{FF2B5EF4-FFF2-40B4-BE49-F238E27FC236}">
                <a16:creationId xmlns:a16="http://schemas.microsoft.com/office/drawing/2014/main" id="{2F51B94F-2491-4044-8642-D660AE9EB89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70703" y="68416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descr="Lámina, Oro, Moneda, Metal, Dorado, Redondo, 3D">
            <a:extLst>
              <a:ext uri="{FF2B5EF4-FFF2-40B4-BE49-F238E27FC236}">
                <a16:creationId xmlns:a16="http://schemas.microsoft.com/office/drawing/2014/main" id="{EF2EC3B8-D3A9-4693-8C0C-CDE7899305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03565" y="77759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descr="Lámina, Oro, Moneda, Metal, Dorado, Redondo, 3D">
            <a:extLst>
              <a:ext uri="{FF2B5EF4-FFF2-40B4-BE49-F238E27FC236}">
                <a16:creationId xmlns:a16="http://schemas.microsoft.com/office/drawing/2014/main" id="{EE11045A-6951-4FF9-A8D7-602DAA80FEF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65274" y="77759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Lámina, Oro, Moneda, Metal, Dorado, Redondo, 3D">
            <a:extLst>
              <a:ext uri="{FF2B5EF4-FFF2-40B4-BE49-F238E27FC236}">
                <a16:creationId xmlns:a16="http://schemas.microsoft.com/office/drawing/2014/main" id="{9CF74052-B30E-47DF-833C-1E25D6EFCCD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33673" y="569407"/>
            <a:ext cx="395540" cy="197770"/>
          </a:xfrm>
          <a:prstGeom prst="rect">
            <a:avLst/>
          </a:prstGeom>
          <a:noFill/>
          <a:extLst>
            <a:ext uri="{909E8E84-426E-40DD-AFC4-6F175D3DCCD1}">
              <a14:hiddenFill xmlns:a14="http://schemas.microsoft.com/office/drawing/2010/main">
                <a:solidFill>
                  <a:srgbClr val="FFFFFF"/>
                </a:solidFill>
              </a14:hiddenFill>
            </a:ext>
          </a:extLst>
        </p:spPr>
      </p:pic>
      <p:sp>
        <p:nvSpPr>
          <p:cNvPr id="75" name="Google Shape;167;p2">
            <a:extLst>
              <a:ext uri="{FF2B5EF4-FFF2-40B4-BE49-F238E27FC236}">
                <a16:creationId xmlns:a16="http://schemas.microsoft.com/office/drawing/2014/main" id="{31965ACE-F773-4D78-B7A6-456C94D576AE}"/>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6" name="Title 1">
            <a:extLst>
              <a:ext uri="{FF2B5EF4-FFF2-40B4-BE49-F238E27FC236}">
                <a16:creationId xmlns:a16="http://schemas.microsoft.com/office/drawing/2014/main" id="{FE41E531-3E13-4B2A-AD16-13E79BD265E4}"/>
              </a:ext>
            </a:extLst>
          </p:cNvPr>
          <p:cNvSpPr txBox="1">
            <a:spLocks/>
          </p:cNvSpPr>
          <p:nvPr/>
        </p:nvSpPr>
        <p:spPr>
          <a:xfrm>
            <a:off x="724790" y="58981"/>
            <a:ext cx="2810719" cy="675762"/>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Follow up 1: </a:t>
            </a:r>
            <a:endParaRPr kumimoji="0" lang="es-AR" sz="3200" b="0" i="0" u="none" strike="noStrike" kern="1200" cap="none" spc="0" normalizeH="0" baseline="0" noProof="0" dirty="0">
              <a:ln>
                <a:noFill/>
              </a:ln>
              <a:solidFill>
                <a:prstClr val="black"/>
              </a:solidFill>
              <a:effectLst/>
              <a:uLnTx/>
              <a:uFillTx/>
              <a:latin typeface="Arial"/>
            </a:endParaRPr>
          </a:p>
        </p:txBody>
      </p:sp>
      <p:sp>
        <p:nvSpPr>
          <p:cNvPr id="77" name="Google Shape;410;p19">
            <a:extLst>
              <a:ext uri="{FF2B5EF4-FFF2-40B4-BE49-F238E27FC236}">
                <a16:creationId xmlns:a16="http://schemas.microsoft.com/office/drawing/2014/main" id="{59A4A052-90B1-4A46-A4E7-DB415376181F}"/>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78" name="Google Shape;387;p19">
            <a:extLst>
              <a:ext uri="{FF2B5EF4-FFF2-40B4-BE49-F238E27FC236}">
                <a16:creationId xmlns:a16="http://schemas.microsoft.com/office/drawing/2014/main" id="{CFFD3467-D9C2-4EAA-8A4E-DF0EB708D126}"/>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79" name="Google Shape;388;p19">
            <a:extLst>
              <a:ext uri="{FF2B5EF4-FFF2-40B4-BE49-F238E27FC236}">
                <a16:creationId xmlns:a16="http://schemas.microsoft.com/office/drawing/2014/main" id="{79AAD0A3-BF3A-4200-AF73-BA292EADCB9A}"/>
              </a:ext>
            </a:extLst>
          </p:cNvPr>
          <p:cNvSpPr/>
          <p:nvPr/>
        </p:nvSpPr>
        <p:spPr>
          <a:xfrm>
            <a:off x="11000369" y="1881615"/>
            <a:ext cx="503528" cy="4156259"/>
          </a:xfrm>
          <a:prstGeom prst="rect">
            <a:avLst/>
          </a:prstGeom>
          <a:solidFill>
            <a:srgbClr val="2994B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80" name="Google Shape;389;p19">
            <a:extLst>
              <a:ext uri="{FF2B5EF4-FFF2-40B4-BE49-F238E27FC236}">
                <a16:creationId xmlns:a16="http://schemas.microsoft.com/office/drawing/2014/main" id="{07BB19C2-1437-4732-8DBC-67D56281D217}"/>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81" name="Google Shape;390;p19">
            <a:extLst>
              <a:ext uri="{FF2B5EF4-FFF2-40B4-BE49-F238E27FC236}">
                <a16:creationId xmlns:a16="http://schemas.microsoft.com/office/drawing/2014/main" id="{A727973A-DAD1-4111-8458-AA164E201143}"/>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2" name="Google Shape;391;p19">
            <a:extLst>
              <a:ext uri="{FF2B5EF4-FFF2-40B4-BE49-F238E27FC236}">
                <a16:creationId xmlns:a16="http://schemas.microsoft.com/office/drawing/2014/main" id="{B55B3D5B-83EF-4B30-A8AC-9B5BD2262C54}"/>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83" name="Google Shape;393;p19">
            <a:extLst>
              <a:ext uri="{FF2B5EF4-FFF2-40B4-BE49-F238E27FC236}">
                <a16:creationId xmlns:a16="http://schemas.microsoft.com/office/drawing/2014/main" id="{90F1F378-81EE-45F0-8FF0-C082A2685615}"/>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94;p19">
            <a:extLst>
              <a:ext uri="{FF2B5EF4-FFF2-40B4-BE49-F238E27FC236}">
                <a16:creationId xmlns:a16="http://schemas.microsoft.com/office/drawing/2014/main" id="{80D1EA35-D59D-46A4-B227-3FB9342B55A4}"/>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5" name="Google Shape;395;p19">
            <a:extLst>
              <a:ext uri="{FF2B5EF4-FFF2-40B4-BE49-F238E27FC236}">
                <a16:creationId xmlns:a16="http://schemas.microsoft.com/office/drawing/2014/main" id="{08AA102B-3F55-4808-8AAD-0AA58B5B2667}"/>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DÉBUT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6" name="Speech Bubble: Rectangle with Corners Rounded 85">
            <a:extLst>
              <a:ext uri="{FF2B5EF4-FFF2-40B4-BE49-F238E27FC236}">
                <a16:creationId xmlns:a16="http://schemas.microsoft.com/office/drawing/2014/main" id="{4D7C9CB5-5746-4E3C-AA9B-F3673B32FAE0}"/>
              </a:ext>
            </a:extLst>
          </p:cNvPr>
          <p:cNvSpPr/>
          <p:nvPr/>
        </p:nvSpPr>
        <p:spPr>
          <a:xfrm>
            <a:off x="1088288" y="664239"/>
            <a:ext cx="6259352"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TextBox 86">
            <a:hlinkClick r:id="" action="ppaction://noaction">
              <a:snd r:embed="rId16" name="1_1.wav"/>
            </a:hlinkClick>
            <a:extLst>
              <a:ext uri="{FF2B5EF4-FFF2-40B4-BE49-F238E27FC236}">
                <a16:creationId xmlns:a16="http://schemas.microsoft.com/office/drawing/2014/main" id="{EEEEC65F-70DA-4836-8C8D-69AB906E60DE}"/>
              </a:ext>
            </a:extLst>
          </p:cNvPr>
          <p:cNvSpPr txBox="1"/>
          <p:nvPr/>
        </p:nvSpPr>
        <p:spPr>
          <a:xfrm>
            <a:off x="1067134" y="681368"/>
            <a:ext cx="65694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rPr>
              <a:t>Prononce les mots et collecte des pièces*</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88" name="Graphic 87" descr="Teacher">
            <a:extLst>
              <a:ext uri="{FF2B5EF4-FFF2-40B4-BE49-F238E27FC236}">
                <a16:creationId xmlns:a16="http://schemas.microsoft.com/office/drawing/2014/main" id="{5C5F109D-AA06-4529-818B-76B8083A67C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302" y="486187"/>
            <a:ext cx="914400" cy="914400"/>
          </a:xfrm>
          <a:prstGeom prst="rect">
            <a:avLst/>
          </a:prstGeom>
        </p:spPr>
      </p:pic>
      <p:sp>
        <p:nvSpPr>
          <p:cNvPr id="15" name="Google Shape;290;p6">
            <a:hlinkClick r:id="" action="ppaction://noaction">
              <a:snd r:embed="rId15" name="1_11.wav"/>
            </a:hlinkClick>
            <a:extLst>
              <a:ext uri="{FF2B5EF4-FFF2-40B4-BE49-F238E27FC236}">
                <a16:creationId xmlns:a16="http://schemas.microsoft.com/office/drawing/2014/main" id="{17732A50-741A-4259-80B6-72C80E1834B8}"/>
              </a:ext>
            </a:extLst>
          </p:cNvPr>
          <p:cNvSpPr txBox="1"/>
          <p:nvPr/>
        </p:nvSpPr>
        <p:spPr>
          <a:xfrm>
            <a:off x="8691154" y="6257529"/>
            <a:ext cx="1905655"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qu</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antité</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7C0F3727-C779-4468-B268-23B86984535E}"/>
              </a:ext>
            </a:extLst>
          </p:cNvPr>
          <p:cNvSpPr txBox="1"/>
          <p:nvPr/>
        </p:nvSpPr>
        <p:spPr>
          <a:xfrm>
            <a:off x="9297260" y="229733"/>
            <a:ext cx="1881215" cy="707886"/>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*la pièce – piece, coin</a:t>
            </a:r>
          </a:p>
        </p:txBody>
      </p:sp>
      <p:pic>
        <p:nvPicPr>
          <p:cNvPr id="89" name="Picture 88" descr="A picture containing text, vector graphics&#10;&#10;Description automatically generated">
            <a:extLst>
              <a:ext uri="{FF2B5EF4-FFF2-40B4-BE49-F238E27FC236}">
                <a16:creationId xmlns:a16="http://schemas.microsoft.com/office/drawing/2014/main" id="{0877C02A-95C4-4268-91F3-8B0DA9CFBFE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8324675" y="483488"/>
            <a:ext cx="1345828" cy="2078780"/>
          </a:xfrm>
          <a:prstGeom prst="rect">
            <a:avLst/>
          </a:prstGeom>
          <a:effectLst>
            <a:outerShdw blurRad="50800" dist="38100" dir="5400000" algn="t" rotWithShape="0">
              <a:prstClr val="black">
                <a:alpha val="40000"/>
              </a:prstClr>
            </a:outerShdw>
          </a:effectLst>
        </p:spPr>
      </p:pic>
      <p:sp>
        <p:nvSpPr>
          <p:cNvPr id="17" name="Google Shape;290;p6">
            <a:hlinkClick r:id="" action="ppaction://noaction">
              <a:snd r:embed="rId20" name="1_6.wav"/>
            </a:hlinkClick>
            <a:extLst>
              <a:ext uri="{FF2B5EF4-FFF2-40B4-BE49-F238E27FC236}">
                <a16:creationId xmlns:a16="http://schemas.microsoft.com/office/drawing/2014/main" id="{D119ED83-B511-441D-9A80-EA93CC9BEFF6}"/>
              </a:ext>
            </a:extLst>
          </p:cNvPr>
          <p:cNvSpPr txBox="1"/>
          <p:nvPr/>
        </p:nvSpPr>
        <p:spPr>
          <a:xfrm>
            <a:off x="8576947" y="2582373"/>
            <a:ext cx="1835523"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li</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qu</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ide</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 name="Google Shape;290;p6">
            <a:hlinkClick r:id="" action="ppaction://noaction">
              <a:snd r:embed="rId21" name="1_12.wav"/>
            </a:hlinkClick>
            <a:extLst>
              <a:ext uri="{FF2B5EF4-FFF2-40B4-BE49-F238E27FC236}">
                <a16:creationId xmlns:a16="http://schemas.microsoft.com/office/drawing/2014/main" id="{F7C4C2C1-1CC0-47C1-B536-48BF01312740}"/>
              </a:ext>
            </a:extLst>
          </p:cNvPr>
          <p:cNvSpPr txBox="1"/>
          <p:nvPr/>
        </p:nvSpPr>
        <p:spPr>
          <a:xfrm>
            <a:off x="8374599" y="3566173"/>
            <a:ext cx="1856416"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qu</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alité</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012867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59000"/>
                                        <p:tgtEl>
                                          <p:spTgt spid="79"/>
                                        </p:tgtEl>
                                        <p:attrNameLst>
                                          <p:attrName>ppt_y</p:attrName>
                                        </p:attrNameLst>
                                      </p:cBhvr>
                                      <p:tavLst>
                                        <p:tav tm="0">
                                          <p:val>
                                            <p:strVal val="#ppt_y"/>
                                          </p:val>
                                        </p:tav>
                                        <p:tav tm="100000">
                                          <p:val>
                                            <p:strVal val="#ppt_y+#ppt_h*1.125000"/>
                                          </p:val>
                                        </p:tav>
                                      </p:tavLst>
                                    </p:anim>
                                    <p:animEffect transition="out" filter="wipe(down)">
                                      <p:cBhvr>
                                        <p:cTn id="7" dur="59000"/>
                                        <p:tgtEl>
                                          <p:spTgt spid="79"/>
                                        </p:tgtEl>
                                      </p:cBhvr>
                                    </p:animEffect>
                                    <p:set>
                                      <p:cBhvr>
                                        <p:cTn id="8" dur="1" fill="hold">
                                          <p:stCondLst>
                                            <p:cond delay="58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85"/>
                  </p:tgtEl>
                </p:cond>
              </p:nextCondLst>
            </p:seq>
          </p:childTnLst>
        </p:cTn>
      </p:par>
    </p:tnLst>
    <p:bldLst>
      <p:bldP spid="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2 </a:t>
            </a:r>
            <a:endParaRPr lang="es-AR" sz="3200" dirty="0"/>
          </a:p>
        </p:txBody>
      </p:sp>
      <p:sp>
        <p:nvSpPr>
          <p:cNvPr id="4" name="TextBox 3">
            <a:extLst>
              <a:ext uri="{FF2B5EF4-FFF2-40B4-BE49-F238E27FC236}">
                <a16:creationId xmlns:a16="http://schemas.microsoft.com/office/drawing/2014/main" id="{94594A7A-86BF-41C6-B271-1B2D1AE01C27}"/>
              </a:ext>
            </a:extLst>
          </p:cNvPr>
          <p:cNvSpPr txBox="1"/>
          <p:nvPr/>
        </p:nvSpPr>
        <p:spPr>
          <a:xfrm>
            <a:off x="95777" y="772371"/>
            <a:ext cx="406874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Les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aventures</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Tintin</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2" name="Picture 61" descr="Icon&#10;&#10;Description automatically generated">
            <a:extLst>
              <a:ext uri="{FF2B5EF4-FFF2-40B4-BE49-F238E27FC236}">
                <a16:creationId xmlns:a16="http://schemas.microsoft.com/office/drawing/2014/main" id="{59614040-8C14-46B3-9724-3F85E0BA99B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63" name="Title 2">
            <a:extLst>
              <a:ext uri="{FF2B5EF4-FFF2-40B4-BE49-F238E27FC236}">
                <a16:creationId xmlns:a16="http://schemas.microsoft.com/office/drawing/2014/main" id="{82A04344-FB9B-40C0-A801-B4600E6F2028}"/>
              </a:ext>
            </a:extLst>
          </p:cNvPr>
          <p:cNvSpPr txBox="1">
            <a:spLocks/>
          </p:cNvSpPr>
          <p:nvPr/>
        </p:nvSpPr>
        <p:spPr>
          <a:xfrm>
            <a:off x="11315774" y="1033981"/>
            <a:ext cx="648000" cy="374973"/>
          </a:xfrm>
          <a:prstGeom prst="rect">
            <a:avLst/>
          </a:prstGeom>
          <a:solidFill>
            <a:srgbClr val="786EB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grpSp>
        <p:nvGrpSpPr>
          <p:cNvPr id="23" name="Group 22">
            <a:extLst>
              <a:ext uri="{FF2B5EF4-FFF2-40B4-BE49-F238E27FC236}">
                <a16:creationId xmlns:a16="http://schemas.microsoft.com/office/drawing/2014/main" id="{0170BB9C-2AE7-43D6-947E-69DE755D1D98}"/>
              </a:ext>
            </a:extLst>
          </p:cNvPr>
          <p:cNvGrpSpPr/>
          <p:nvPr/>
        </p:nvGrpSpPr>
        <p:grpSpPr>
          <a:xfrm>
            <a:off x="10788775" y="1533286"/>
            <a:ext cx="1403225" cy="909649"/>
            <a:chOff x="10462370" y="146240"/>
            <a:chExt cx="1901190" cy="1224686"/>
          </a:xfrm>
        </p:grpSpPr>
        <p:pic>
          <p:nvPicPr>
            <p:cNvPr id="24" name="Picture 23" descr="Icon&#10;&#10;Description automatically generated">
              <a:extLst>
                <a:ext uri="{FF2B5EF4-FFF2-40B4-BE49-F238E27FC236}">
                  <a16:creationId xmlns:a16="http://schemas.microsoft.com/office/drawing/2014/main" id="{4DC313B5-FDB4-4054-9ADC-5283BD697BDA}"/>
                </a:ext>
              </a:extLst>
            </p:cNvPr>
            <p:cNvPicPr>
              <a:picLocks noChangeAspect="1"/>
            </p:cNvPicPr>
            <p:nvPr/>
          </p:nvPicPr>
          <p:blipFill rotWithShape="1">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32549" t="21908" r="30637" b="40986"/>
            <a:stretch/>
          </p:blipFill>
          <p:spPr>
            <a:xfrm>
              <a:off x="10869282" y="146240"/>
              <a:ext cx="1215043" cy="1224686"/>
            </a:xfrm>
            <a:prstGeom prst="rect">
              <a:avLst/>
            </a:prstGeom>
          </p:spPr>
        </p:pic>
        <p:pic>
          <p:nvPicPr>
            <p:cNvPr id="25" name="Picture 24">
              <a:extLst>
                <a:ext uri="{FF2B5EF4-FFF2-40B4-BE49-F238E27FC236}">
                  <a16:creationId xmlns:a16="http://schemas.microsoft.com/office/drawing/2014/main" id="{EF286292-D3E6-40BE-BDFF-8C29EE1FB47D}"/>
                </a:ext>
              </a:extLst>
            </p:cNvPr>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20745017">
              <a:off x="10462370" y="359676"/>
              <a:ext cx="1901190" cy="755495"/>
            </a:xfrm>
            <a:prstGeom prst="rect">
              <a:avLst/>
            </a:prstGeom>
          </p:spPr>
        </p:pic>
      </p:grpSp>
      <p:sp>
        <p:nvSpPr>
          <p:cNvPr id="27" name="TextBox 26">
            <a:extLst>
              <a:ext uri="{FF2B5EF4-FFF2-40B4-BE49-F238E27FC236}">
                <a16:creationId xmlns:a16="http://schemas.microsoft.com/office/drawing/2014/main" id="{5692FD62-8BEB-48E4-8740-FC9C552D8B53}"/>
              </a:ext>
            </a:extLst>
          </p:cNvPr>
          <p:cNvSpPr txBox="1"/>
          <p:nvPr/>
        </p:nvSpPr>
        <p:spPr>
          <a:xfrm>
            <a:off x="183824" y="5731686"/>
            <a:ext cx="6703369" cy="707886"/>
          </a:xfrm>
          <a:prstGeom prst="rect">
            <a:avLst/>
          </a:prstGeom>
          <a:noFill/>
        </p:spPr>
        <p:txBody>
          <a:bodyPr wrap="square">
            <a:spAutoFit/>
          </a:bodyPr>
          <a:lstStyle/>
          <a:p>
            <a:r>
              <a:rPr lang="es-ES_tradnl" sz="2000" b="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Tintin </a:t>
            </a:r>
            <a:r>
              <a:rPr lang="es-ES_tradnl" sz="2000" b="1" dirty="0">
                <a:solidFill>
                  <a:schemeClr val="bg1"/>
                </a:solidFill>
                <a:effectLst/>
                <a:highlight>
                  <a:srgbClr val="786EB1"/>
                </a:highlight>
                <a:latin typeface="Century Gothic" panose="020B0502020202020204" pitchFamily="34" charset="0"/>
                <a:ea typeface="Calibri" panose="020F0502020204030204" pitchFamily="34" charset="0"/>
                <a:cs typeface="Nirmala UI" panose="020B0502040204020203" pitchFamily="34" charset="0"/>
              </a:rPr>
              <a:t>voyage</a:t>
            </a:r>
            <a:r>
              <a:rPr lang="es-ES_tradnl" sz="2000" b="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en Chine, en Égypte, en Inde, au Congo, au Tibet et au Pérou, et </a:t>
            </a:r>
            <a:r>
              <a:rPr lang="es-ES_tradnl" sz="2000" b="1" dirty="0">
                <a:solidFill>
                  <a:schemeClr val="bg1"/>
                </a:solidFill>
                <a:effectLst/>
                <a:highlight>
                  <a:srgbClr val="786EB1"/>
                </a:highlight>
                <a:latin typeface="Century Gothic" panose="020B0502020202020204" pitchFamily="34" charset="0"/>
                <a:ea typeface="Calibri" panose="020F0502020204030204" pitchFamily="34" charset="0"/>
                <a:cs typeface="Nirmala UI" panose="020B0502040204020203" pitchFamily="34" charset="0"/>
              </a:rPr>
              <a:t>même</a:t>
            </a:r>
            <a:r>
              <a:rPr lang="es-ES_tradnl" sz="2000" b="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sur la Lune.</a:t>
            </a:r>
            <a:endParaRPr lang="en-GB" sz="2000" dirty="0"/>
          </a:p>
        </p:txBody>
      </p:sp>
      <p:sp>
        <p:nvSpPr>
          <p:cNvPr id="29" name="TextBox 28">
            <a:extLst>
              <a:ext uri="{FF2B5EF4-FFF2-40B4-BE49-F238E27FC236}">
                <a16:creationId xmlns:a16="http://schemas.microsoft.com/office/drawing/2014/main" id="{5E157DE1-71BB-4F71-AB1B-918EFB2743F6}"/>
              </a:ext>
            </a:extLst>
          </p:cNvPr>
          <p:cNvSpPr txBox="1"/>
          <p:nvPr/>
        </p:nvSpPr>
        <p:spPr>
          <a:xfrm>
            <a:off x="123170" y="1527749"/>
            <a:ext cx="7954029" cy="400110"/>
          </a:xfrm>
          <a:prstGeom prst="rect">
            <a:avLst/>
          </a:prstGeom>
          <a:noFill/>
        </p:spPr>
        <p:txBody>
          <a:bodyPr wrap="square">
            <a:spAutoFit/>
          </a:bodyPr>
          <a:lstStyle/>
          <a:p>
            <a:r>
              <a:rPr kumimoji="0" lang="es-ES_tradnl" sz="2000" b="1" i="1"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Les aventures de Tintin</a:t>
            </a:r>
            <a:r>
              <a:rPr kumimoji="0" lang="es-ES_tradnl"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sont une série de </a:t>
            </a:r>
            <a:r>
              <a:rPr kumimoji="0" lang="es-ES_tradnl" sz="2000" b="1" i="0" u="none" strike="noStrike" kern="1200" cap="none" spc="0" normalizeH="0" baseline="0" noProof="0" dirty="0">
                <a:ln>
                  <a:noFill/>
                </a:ln>
                <a:solidFill>
                  <a:schemeClr val="bg1"/>
                </a:solidFill>
                <a:effectLst/>
                <a:highlight>
                  <a:srgbClr val="786EB1"/>
                </a:highlight>
                <a:uLnTx/>
                <a:uFillTx/>
                <a:latin typeface="Century Gothic" panose="020B0502020202020204" pitchFamily="34" charset="0"/>
                <a:ea typeface="Calibri" panose="020F0502020204030204" pitchFamily="34" charset="0"/>
                <a:cs typeface="Nirmala UI" panose="020B0502040204020203" pitchFamily="34" charset="0"/>
              </a:rPr>
              <a:t>bandes dessinées</a:t>
            </a:r>
            <a:r>
              <a:rPr kumimoji="0" lang="es-ES_tradnl"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a:t>
            </a:r>
            <a:endParaRPr lang="en-GB" sz="2000" dirty="0"/>
          </a:p>
        </p:txBody>
      </p:sp>
      <p:sp>
        <p:nvSpPr>
          <p:cNvPr id="31" name="TextBox 30">
            <a:extLst>
              <a:ext uri="{FF2B5EF4-FFF2-40B4-BE49-F238E27FC236}">
                <a16:creationId xmlns:a16="http://schemas.microsoft.com/office/drawing/2014/main" id="{F1F83F4C-8E65-4BA8-8121-27CEFD056668}"/>
              </a:ext>
            </a:extLst>
          </p:cNvPr>
          <p:cNvSpPr txBox="1"/>
          <p:nvPr/>
        </p:nvSpPr>
        <p:spPr>
          <a:xfrm>
            <a:off x="123170" y="2510009"/>
            <a:ext cx="6284733" cy="1938992"/>
          </a:xfrm>
          <a:prstGeom prst="rect">
            <a:avLst/>
          </a:prstGeom>
          <a:noFill/>
        </p:spPr>
        <p:txBody>
          <a:bodyPr wrap="square">
            <a:spAutoFit/>
          </a:bodyPr>
          <a:lstStyle/>
          <a:p>
            <a:r>
              <a:rPr kumimoji="0" lang="es-ES_tradnl"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Tintin est un</a:t>
            </a:r>
            <a:r>
              <a:rPr kumimoji="0" lang="es-ES_tradnl" sz="2000" b="1" i="0" u="none" strike="noStrike" kern="1200" cap="none" spc="0" normalizeH="0" baseline="0" noProof="0" dirty="0">
                <a:ln>
                  <a:noFill/>
                </a:ln>
                <a:solidFill>
                  <a:srgbClr val="002060"/>
                </a:solidFill>
                <a:effectLst/>
                <a:highlight>
                  <a:srgbClr val="786EB1"/>
                </a:highlight>
                <a:uLnTx/>
                <a:uFillTx/>
                <a:latin typeface="Century Gothic" panose="020B0502020202020204" pitchFamily="34" charset="0"/>
                <a:ea typeface="Calibri" panose="020F0502020204030204" pitchFamily="34" charset="0"/>
                <a:cs typeface="Nirmala UI" panose="020B0502040204020203" pitchFamily="34" charset="0"/>
              </a:rPr>
              <a:t> </a:t>
            </a:r>
            <a:r>
              <a:rPr kumimoji="0" lang="es-ES_tradnl" sz="2000" b="1" i="0" u="none" strike="noStrike" kern="1200" cap="none" spc="0" normalizeH="0" baseline="0" noProof="0" dirty="0">
                <a:ln>
                  <a:noFill/>
                </a:ln>
                <a:solidFill>
                  <a:schemeClr val="bg1"/>
                </a:solidFill>
                <a:effectLst/>
                <a:highlight>
                  <a:srgbClr val="786EB1"/>
                </a:highlight>
                <a:uLnTx/>
                <a:uFillTx/>
                <a:latin typeface="Century Gothic" panose="020B0502020202020204" pitchFamily="34" charset="0"/>
                <a:ea typeface="Calibri" panose="020F0502020204030204" pitchFamily="34" charset="0"/>
                <a:cs typeface="Nirmala UI" panose="020B0502040204020203" pitchFamily="34" charset="0"/>
              </a:rPr>
              <a:t>jeune</a:t>
            </a:r>
            <a:r>
              <a:rPr kumimoji="0" lang="es-ES_tradnl" sz="2000" b="1" i="0" u="none" strike="noStrike" kern="1200" cap="none" spc="0" normalizeH="0" baseline="0" noProof="0" dirty="0">
                <a:ln>
                  <a:noFill/>
                </a:ln>
                <a:solidFill>
                  <a:srgbClr val="002060"/>
                </a:solidFill>
                <a:effectLst/>
                <a:highlight>
                  <a:srgbClr val="786EB1"/>
                </a:highlight>
                <a:uLnTx/>
                <a:uFillTx/>
                <a:latin typeface="Century Gothic" panose="020B0502020202020204" pitchFamily="34" charset="0"/>
                <a:ea typeface="Calibri" panose="020F0502020204030204" pitchFamily="34" charset="0"/>
                <a:cs typeface="Nirmala UI" panose="020B0502040204020203" pitchFamily="34" charset="0"/>
              </a:rPr>
              <a:t> </a:t>
            </a:r>
            <a:r>
              <a:rPr kumimoji="0" lang="es-ES_tradnl"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reporter. Il a un fox-terrier Milou et deux amis importants : le capitaine Haddock et le Professeur Tournesol.  </a:t>
            </a:r>
          </a:p>
          <a:p>
            <a:endParaRPr lang="es-ES_tradnl" sz="2000" b="1" dirty="0">
              <a:solidFill>
                <a:srgbClr val="002060"/>
              </a:solidFill>
              <a:latin typeface="Century Gothic" panose="020B0502020202020204" pitchFamily="34" charset="0"/>
              <a:ea typeface="Calibri" panose="020F0502020204030204" pitchFamily="34" charset="0"/>
              <a:cs typeface="Nirmala UI" panose="020B0502040204020203" pitchFamily="34" charset="0"/>
            </a:endParaRPr>
          </a:p>
          <a:p>
            <a:r>
              <a:rPr kumimoji="0" lang="es-ES_tradnl"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Il y a aussi une </a:t>
            </a:r>
            <a:r>
              <a:rPr kumimoji="0" lang="es-ES_tradnl" sz="2000" b="1" i="0" u="none" strike="noStrike" kern="1200" cap="none" spc="0" normalizeH="0" baseline="0" noProof="0" dirty="0">
                <a:ln>
                  <a:noFill/>
                </a:ln>
                <a:solidFill>
                  <a:schemeClr val="bg1"/>
                </a:solidFill>
                <a:effectLst/>
                <a:highlight>
                  <a:srgbClr val="786EB1"/>
                </a:highlight>
                <a:uLnTx/>
                <a:uFillTx/>
                <a:latin typeface="Century Gothic" panose="020B0502020202020204" pitchFamily="34" charset="0"/>
                <a:ea typeface="Calibri" panose="020F0502020204030204" pitchFamily="34" charset="0"/>
                <a:cs typeface="Nirmala UI" panose="020B0502040204020203" pitchFamily="34" charset="0"/>
              </a:rPr>
              <a:t>chanteuse</a:t>
            </a:r>
            <a:r>
              <a:rPr kumimoji="0" lang="es-ES_tradnl"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Bianca Castafiore, et deux détectives Dupond et Dupont.</a:t>
            </a:r>
            <a:endParaRPr lang="en-GB" sz="2000" dirty="0"/>
          </a:p>
        </p:txBody>
      </p:sp>
      <p:grpSp>
        <p:nvGrpSpPr>
          <p:cNvPr id="7" name="Group 6">
            <a:extLst>
              <a:ext uri="{FF2B5EF4-FFF2-40B4-BE49-F238E27FC236}">
                <a16:creationId xmlns:a16="http://schemas.microsoft.com/office/drawing/2014/main" id="{4F6ADB3E-2BE1-4435-8FC0-C4D658409D84}"/>
              </a:ext>
            </a:extLst>
          </p:cNvPr>
          <p:cNvGrpSpPr/>
          <p:nvPr/>
        </p:nvGrpSpPr>
        <p:grpSpPr>
          <a:xfrm>
            <a:off x="7201450" y="399023"/>
            <a:ext cx="3492069" cy="2411901"/>
            <a:chOff x="7201450" y="399023"/>
            <a:chExt cx="3492069" cy="2411901"/>
          </a:xfrm>
        </p:grpSpPr>
        <p:pic>
          <p:nvPicPr>
            <p:cNvPr id="32" name="Content Placeholder 4" descr="A picture containing text, sky, tree&#10;&#10;Description automatically generated">
              <a:extLst>
                <a:ext uri="{FF2B5EF4-FFF2-40B4-BE49-F238E27FC236}">
                  <a16:creationId xmlns:a16="http://schemas.microsoft.com/office/drawing/2014/main" id="{49546361-EA38-4B8B-B360-B8AC34B8CE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5051" y="880041"/>
              <a:ext cx="2278225" cy="1524750"/>
            </a:xfrm>
            <a:prstGeom prst="rect">
              <a:avLst/>
            </a:prstGeom>
          </p:spPr>
        </p:pic>
        <p:pic>
          <p:nvPicPr>
            <p:cNvPr id="33" name="Picture 32" descr="A picture containing text, vector graphics&#10;&#10;Description automatically generated">
              <a:extLst>
                <a:ext uri="{FF2B5EF4-FFF2-40B4-BE49-F238E27FC236}">
                  <a16:creationId xmlns:a16="http://schemas.microsoft.com/office/drawing/2014/main" id="{10213418-7C6A-4609-B34E-53C2B14A40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1450" y="606971"/>
              <a:ext cx="1479633" cy="2203953"/>
            </a:xfrm>
            <a:prstGeom prst="rect">
              <a:avLst/>
            </a:prstGeom>
            <a:effectLst>
              <a:outerShdw blurRad="50800" dist="38100" dir="5400000" algn="t" rotWithShape="0">
                <a:prstClr val="black">
                  <a:alpha val="40000"/>
                </a:prstClr>
              </a:outerShdw>
            </a:effectLst>
          </p:spPr>
        </p:pic>
        <p:sp>
          <p:nvSpPr>
            <p:cNvPr id="34" name="Speech Bubble: Rectangle with Corners Rounded 33">
              <a:extLst>
                <a:ext uri="{FF2B5EF4-FFF2-40B4-BE49-F238E27FC236}">
                  <a16:creationId xmlns:a16="http://schemas.microsoft.com/office/drawing/2014/main" id="{47E97F3C-7FF6-40CF-9CCD-E89E6E11F5E3}"/>
                </a:ext>
              </a:extLst>
            </p:cNvPr>
            <p:cNvSpPr/>
            <p:nvPr/>
          </p:nvSpPr>
          <p:spPr>
            <a:xfrm>
              <a:off x="8748505" y="399023"/>
              <a:ext cx="1945014" cy="1045804"/>
            </a:xfrm>
            <a:prstGeom prst="wedgeRoundRectCallout">
              <a:avLst>
                <a:gd name="adj1" fmla="val -73184"/>
                <a:gd name="adj2" fmla="val -9562"/>
                <a:gd name="adj3" fmla="val 16667"/>
              </a:avLst>
            </a:prstGeom>
            <a:solidFill>
              <a:schemeClr val="bg1"/>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Salut ! Je </a:t>
              </a:r>
              <a:r>
                <a:rPr lang="en-GB" sz="2400" b="1" dirty="0" err="1">
                  <a:solidFill>
                    <a:srgbClr val="002060"/>
                  </a:solidFill>
                  <a:latin typeface="Century Gothic" panose="020B0502020202020204" pitchFamily="34" charset="0"/>
                </a:rPr>
                <a:t>suis</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Tintin</a:t>
              </a:r>
              <a:r>
                <a:rPr lang="en-GB" sz="2400" b="1" dirty="0">
                  <a:solidFill>
                    <a:srgbClr val="002060"/>
                  </a:solidFill>
                  <a:latin typeface="Century Gothic" panose="020B0502020202020204" pitchFamily="34" charset="0"/>
                </a:rPr>
                <a:t>.</a:t>
              </a:r>
            </a:p>
          </p:txBody>
        </p:sp>
      </p:grpSp>
      <p:pic>
        <p:nvPicPr>
          <p:cNvPr id="8" name="Picture 7">
            <a:extLst>
              <a:ext uri="{FF2B5EF4-FFF2-40B4-BE49-F238E27FC236}">
                <a16:creationId xmlns:a16="http://schemas.microsoft.com/office/drawing/2014/main" id="{3C72639F-C96A-4C66-A560-C0EB479DEF8B}"/>
              </a:ext>
            </a:extLst>
          </p:cNvPr>
          <p:cNvPicPr>
            <a:picLocks noChangeAspect="1"/>
          </p:cNvPicPr>
          <p:nvPr/>
        </p:nvPicPr>
        <p:blipFill>
          <a:blip r:embed="rId8"/>
          <a:stretch>
            <a:fillRect/>
          </a:stretch>
        </p:blipFill>
        <p:spPr>
          <a:xfrm>
            <a:off x="10678781" y="4522867"/>
            <a:ext cx="1112547" cy="1614284"/>
          </a:xfrm>
          <a:prstGeom prst="rect">
            <a:avLst/>
          </a:prstGeom>
        </p:spPr>
      </p:pic>
      <p:sp>
        <p:nvSpPr>
          <p:cNvPr id="9" name="TextBox 8">
            <a:extLst>
              <a:ext uri="{FF2B5EF4-FFF2-40B4-BE49-F238E27FC236}">
                <a16:creationId xmlns:a16="http://schemas.microsoft.com/office/drawing/2014/main" id="{F5960F96-8B5F-4B2C-8A43-54A2FDEDFE99}"/>
              </a:ext>
            </a:extLst>
          </p:cNvPr>
          <p:cNvSpPr txBox="1"/>
          <p:nvPr/>
        </p:nvSpPr>
        <p:spPr>
          <a:xfrm>
            <a:off x="9414148" y="6137151"/>
            <a:ext cx="3349710" cy="707886"/>
          </a:xfrm>
          <a:prstGeom prst="rect">
            <a:avLst/>
          </a:prstGeom>
          <a:noFill/>
        </p:spPr>
        <p:txBody>
          <a:bodyPr wrap="square" rtlCol="0">
            <a:spAutoFit/>
          </a:bodyPr>
          <a:lstStyle/>
          <a:p>
            <a:pPr algn="ctr"/>
            <a:r>
              <a:rPr lang="en-GB" sz="2000" b="1" dirty="0" err="1">
                <a:solidFill>
                  <a:srgbClr val="002060"/>
                </a:solidFill>
                <a:latin typeface="Century Gothic" panose="020B0502020202020204" pitchFamily="34" charset="0"/>
              </a:rPr>
              <a:t>Hergé</a:t>
            </a:r>
            <a:r>
              <a:rPr lang="en-GB" sz="2000" b="1" dirty="0">
                <a:solidFill>
                  <a:srgbClr val="002060"/>
                </a:solidFill>
                <a:latin typeface="Century Gothic" panose="020B0502020202020204" pitchFamily="34" charset="0"/>
              </a:rPr>
              <a:t>, </a:t>
            </a:r>
            <a:br>
              <a:rPr lang="en-GB" sz="2000" b="1" dirty="0">
                <a:solidFill>
                  <a:srgbClr val="002060"/>
                </a:solidFill>
                <a:latin typeface="Century Gothic" panose="020B0502020202020204" pitchFamily="34" charset="0"/>
              </a:rPr>
            </a:br>
            <a:r>
              <a:rPr lang="en-GB" sz="2000" b="1" dirty="0" err="1">
                <a:solidFill>
                  <a:srgbClr val="002060"/>
                </a:solidFill>
                <a:latin typeface="Century Gothic" panose="020B0502020202020204" pitchFamily="34" charset="0"/>
              </a:rPr>
              <a:t>l’auteur</a:t>
            </a:r>
            <a:r>
              <a:rPr lang="en-GB" sz="2000" b="1" dirty="0">
                <a:solidFill>
                  <a:srgbClr val="002060"/>
                </a:solidFill>
                <a:latin typeface="Century Gothic" panose="020B0502020202020204" pitchFamily="34" charset="0"/>
              </a:rPr>
              <a:t> de </a:t>
            </a:r>
            <a:r>
              <a:rPr lang="en-GB" sz="2000" b="1" dirty="0" err="1">
                <a:solidFill>
                  <a:srgbClr val="002060"/>
                </a:solidFill>
                <a:latin typeface="Century Gothic" panose="020B0502020202020204" pitchFamily="34" charset="0"/>
              </a:rPr>
              <a:t>Tintin</a:t>
            </a:r>
            <a:endParaRPr lang="en-GB" sz="2000" b="1" dirty="0">
              <a:solidFill>
                <a:srgbClr val="002060"/>
              </a:solidFill>
              <a:latin typeface="Century Gothic" panose="020B0502020202020204" pitchFamily="34" charset="0"/>
            </a:endParaRPr>
          </a:p>
        </p:txBody>
      </p:sp>
      <p:pic>
        <p:nvPicPr>
          <p:cNvPr id="12" name="Picture 11" descr="Calendar&#10;&#10;Description automatically generated with medium confidence">
            <a:extLst>
              <a:ext uri="{FF2B5EF4-FFF2-40B4-BE49-F238E27FC236}">
                <a16:creationId xmlns:a16="http://schemas.microsoft.com/office/drawing/2014/main" id="{4E413940-47E1-4C62-8C2B-606BF0FFE3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1914" y="5396647"/>
            <a:ext cx="1283137" cy="1174872"/>
          </a:xfrm>
          <a:prstGeom prst="rect">
            <a:avLst/>
          </a:prstGeom>
        </p:spPr>
      </p:pic>
      <p:pic>
        <p:nvPicPr>
          <p:cNvPr id="14" name="Picture 13" descr="A group of people in clothing&#10;&#10;Description automatically generated with medium confidence">
            <a:extLst>
              <a:ext uri="{FF2B5EF4-FFF2-40B4-BE49-F238E27FC236}">
                <a16:creationId xmlns:a16="http://schemas.microsoft.com/office/drawing/2014/main" id="{C6E42DA4-EC39-419A-A36A-17FDCA6FD6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7903" y="2695319"/>
            <a:ext cx="2583027" cy="1853947"/>
          </a:xfrm>
          <a:prstGeom prst="rect">
            <a:avLst/>
          </a:prstGeom>
        </p:spPr>
      </p:pic>
      <p:sp>
        <p:nvSpPr>
          <p:cNvPr id="15" name="TextBox 14">
            <a:extLst>
              <a:ext uri="{FF2B5EF4-FFF2-40B4-BE49-F238E27FC236}">
                <a16:creationId xmlns:a16="http://schemas.microsoft.com/office/drawing/2014/main" id="{FC6B219B-270F-4996-B291-01BB9C5918F3}"/>
              </a:ext>
            </a:extLst>
          </p:cNvPr>
          <p:cNvSpPr txBox="1"/>
          <p:nvPr/>
        </p:nvSpPr>
        <p:spPr>
          <a:xfrm>
            <a:off x="7941265" y="5753457"/>
            <a:ext cx="2583027" cy="707886"/>
          </a:xfrm>
          <a:prstGeom prst="rect">
            <a:avLst/>
          </a:prstGeom>
          <a:solidFill>
            <a:srgbClr val="92D050"/>
          </a:solidFill>
        </p:spPr>
        <p:txBody>
          <a:bodyPr wrap="square" rtlCol="0">
            <a:spAutoFit/>
          </a:bodyPr>
          <a:lstStyle/>
          <a:p>
            <a:r>
              <a:rPr lang="en-GB" sz="2000" dirty="0">
                <a:solidFill>
                  <a:srgbClr val="002060"/>
                </a:solidFill>
                <a:latin typeface="Century Gothic" panose="020B0502020202020204" pitchFamily="34" charset="0"/>
              </a:rPr>
              <a:t>voyager – to travel</a:t>
            </a:r>
            <a:br>
              <a:rPr lang="en-GB" sz="2000" dirty="0">
                <a:solidFill>
                  <a:srgbClr val="002060"/>
                </a:solidFill>
                <a:latin typeface="Century Gothic" panose="020B0502020202020204" pitchFamily="34" charset="0"/>
              </a:rPr>
            </a:br>
            <a:r>
              <a:rPr lang="en-GB" sz="2000" dirty="0" err="1">
                <a:solidFill>
                  <a:srgbClr val="002060"/>
                </a:solidFill>
                <a:latin typeface="Century Gothic" panose="020B0502020202020204" pitchFamily="34" charset="0"/>
              </a:rPr>
              <a:t>même</a:t>
            </a:r>
            <a:r>
              <a:rPr lang="en-GB" sz="2000" dirty="0">
                <a:solidFill>
                  <a:srgbClr val="002060"/>
                </a:solidFill>
                <a:latin typeface="Century Gothic" panose="020B0502020202020204" pitchFamily="34" charset="0"/>
              </a:rPr>
              <a:t> – even </a:t>
            </a:r>
          </a:p>
        </p:txBody>
      </p:sp>
      <p:sp>
        <p:nvSpPr>
          <p:cNvPr id="45" name="TextBox 44">
            <a:extLst>
              <a:ext uri="{FF2B5EF4-FFF2-40B4-BE49-F238E27FC236}">
                <a16:creationId xmlns:a16="http://schemas.microsoft.com/office/drawing/2014/main" id="{BEA70E0E-44BE-4B48-8399-1B88A3E62BDA}"/>
              </a:ext>
            </a:extLst>
          </p:cNvPr>
          <p:cNvSpPr txBox="1"/>
          <p:nvPr/>
        </p:nvSpPr>
        <p:spPr>
          <a:xfrm>
            <a:off x="9077346" y="3423382"/>
            <a:ext cx="2583027" cy="707886"/>
          </a:xfrm>
          <a:prstGeom prst="rect">
            <a:avLst/>
          </a:prstGeom>
          <a:solidFill>
            <a:srgbClr val="92D050"/>
          </a:solidFill>
        </p:spPr>
        <p:txBody>
          <a:bodyPr wrap="square" rtlCol="0">
            <a:spAutoFit/>
          </a:bodyPr>
          <a:lstStyle/>
          <a:p>
            <a:r>
              <a:rPr lang="en-GB" sz="2000" dirty="0" err="1">
                <a:solidFill>
                  <a:srgbClr val="002060"/>
                </a:solidFill>
                <a:latin typeface="Century Gothic" panose="020B0502020202020204" pitchFamily="34" charset="0"/>
              </a:rPr>
              <a:t>jeune</a:t>
            </a:r>
            <a:r>
              <a:rPr lang="en-GB" sz="2000" dirty="0">
                <a:solidFill>
                  <a:srgbClr val="002060"/>
                </a:solidFill>
                <a:latin typeface="Century Gothic" panose="020B0502020202020204" pitchFamily="34" charset="0"/>
              </a:rPr>
              <a:t> – young</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chanteuse – singer </a:t>
            </a:r>
          </a:p>
        </p:txBody>
      </p:sp>
      <p:sp>
        <p:nvSpPr>
          <p:cNvPr id="47" name="TextBox 46">
            <a:extLst>
              <a:ext uri="{FF2B5EF4-FFF2-40B4-BE49-F238E27FC236}">
                <a16:creationId xmlns:a16="http://schemas.microsoft.com/office/drawing/2014/main" id="{5E597F41-8430-47B9-A8DD-1BC93F52E3C8}"/>
              </a:ext>
            </a:extLst>
          </p:cNvPr>
          <p:cNvSpPr txBox="1"/>
          <p:nvPr/>
        </p:nvSpPr>
        <p:spPr>
          <a:xfrm>
            <a:off x="4943717" y="701068"/>
            <a:ext cx="2583027" cy="707886"/>
          </a:xfrm>
          <a:prstGeom prst="rect">
            <a:avLst/>
          </a:prstGeom>
          <a:solidFill>
            <a:srgbClr val="92D050"/>
          </a:solidFill>
        </p:spPr>
        <p:txBody>
          <a:bodyPr wrap="square" rtlCol="0">
            <a:spAutoFit/>
          </a:bodyPr>
          <a:lstStyle/>
          <a:p>
            <a:pPr algn="ctr"/>
            <a:r>
              <a:rPr lang="en-GB" sz="2000" dirty="0" err="1">
                <a:solidFill>
                  <a:srgbClr val="002060"/>
                </a:solidFill>
                <a:latin typeface="Century Gothic" panose="020B0502020202020204" pitchFamily="34" charset="0"/>
              </a:rPr>
              <a:t>bande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dessinée</a:t>
            </a:r>
            <a:r>
              <a:rPr lang="en-GB" sz="2000" dirty="0">
                <a:solidFill>
                  <a:srgbClr val="002060"/>
                </a:solidFill>
                <a:latin typeface="Century Gothic" panose="020B0502020202020204" pitchFamily="34" charset="0"/>
              </a:rPr>
              <a:t> – comic </a:t>
            </a:r>
          </a:p>
        </p:txBody>
      </p:sp>
      <p:sp>
        <p:nvSpPr>
          <p:cNvPr id="49" name="TextBox 48">
            <a:extLst>
              <a:ext uri="{FF2B5EF4-FFF2-40B4-BE49-F238E27FC236}">
                <a16:creationId xmlns:a16="http://schemas.microsoft.com/office/drawing/2014/main" id="{F343D3E7-7F69-4AB5-A9B4-CD655E8CA164}"/>
              </a:ext>
            </a:extLst>
          </p:cNvPr>
          <p:cNvSpPr txBox="1"/>
          <p:nvPr/>
        </p:nvSpPr>
        <p:spPr>
          <a:xfrm>
            <a:off x="103774" y="2020878"/>
            <a:ext cx="6651170" cy="400110"/>
          </a:xfrm>
          <a:prstGeom prst="rect">
            <a:avLst/>
          </a:prstGeom>
          <a:noFill/>
        </p:spPr>
        <p:txBody>
          <a:bodyPr wrap="square">
            <a:spAutoFit/>
          </a:bodyPr>
          <a:lstStyle/>
          <a:p>
            <a:r>
              <a:rPr kumimoji="0" lang="es-ES_tradnl"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C’est la création de Hergé, un auteur belge.</a:t>
            </a:r>
            <a:endParaRPr lang="en-GB" dirty="0"/>
          </a:p>
        </p:txBody>
      </p:sp>
      <p:pic>
        <p:nvPicPr>
          <p:cNvPr id="50" name="Content Placeholder 6" descr="A group of people dancing&#10;&#10;Description automatically generated with medium confidence">
            <a:extLst>
              <a:ext uri="{FF2B5EF4-FFF2-40B4-BE49-F238E27FC236}">
                <a16:creationId xmlns:a16="http://schemas.microsoft.com/office/drawing/2014/main" id="{ABB1163D-84FB-423A-A21C-DB4D923794B8}"/>
              </a:ext>
            </a:extLst>
          </p:cNvPr>
          <p:cNvPicPr>
            <a:picLocks noChangeAspect="1"/>
          </p:cNvPicPr>
          <p:nvPr/>
        </p:nvPicPr>
        <p:blipFill rotWithShape="1">
          <a:blip r:embed="rId11">
            <a:extLst>
              <a:ext uri="{28A0092B-C50C-407E-A947-70E740481C1C}">
                <a14:useLocalDpi xmlns:a14="http://schemas.microsoft.com/office/drawing/2010/main" val="0"/>
              </a:ext>
            </a:extLst>
          </a:blip>
          <a:srcRect l="2" t="11472" r="-809"/>
          <a:stretch/>
        </p:blipFill>
        <p:spPr>
          <a:xfrm>
            <a:off x="1957345" y="4449001"/>
            <a:ext cx="2583027" cy="1275951"/>
          </a:xfrm>
          <a:prstGeom prst="rect">
            <a:avLst/>
          </a:prstGeom>
          <a:effectLst/>
        </p:spPr>
      </p:pic>
      <p:cxnSp>
        <p:nvCxnSpPr>
          <p:cNvPr id="21" name="Straight Arrow Connector 20">
            <a:extLst>
              <a:ext uri="{FF2B5EF4-FFF2-40B4-BE49-F238E27FC236}">
                <a16:creationId xmlns:a16="http://schemas.microsoft.com/office/drawing/2014/main" id="{EA92B3A7-7E15-4CCC-9961-80306482F31B}"/>
              </a:ext>
            </a:extLst>
          </p:cNvPr>
          <p:cNvCxnSpPr/>
          <p:nvPr/>
        </p:nvCxnSpPr>
        <p:spPr>
          <a:xfrm flipV="1">
            <a:off x="6407903" y="5753457"/>
            <a:ext cx="793547" cy="5220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37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P spid="9" grpId="0"/>
      <p:bldP spid="15" grpId="0" animBg="1"/>
      <p:bldP spid="45" grpId="0" animBg="1"/>
      <p:bldP spid="47" grpId="0" animBg="1"/>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B50BD04-F9F5-40AA-AA62-F9E6EB26F01D}"/>
              </a:ext>
            </a:extLst>
          </p:cNvPr>
          <p:cNvSpPr/>
          <p:nvPr/>
        </p:nvSpPr>
        <p:spPr>
          <a:xfrm>
            <a:off x="6701425" y="1332585"/>
            <a:ext cx="5410273" cy="4316653"/>
          </a:xfrm>
          <a:prstGeom prst="ellipse">
            <a:avLst/>
          </a:prstGeom>
          <a:solidFill>
            <a:srgbClr val="786E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44541" y="-136215"/>
            <a:ext cx="2779820" cy="1030516"/>
          </a:xfrm>
        </p:spPr>
        <p:txBody>
          <a:bodyPr>
            <a:normAutofit/>
          </a:bodyPr>
          <a:lstStyle/>
          <a:p>
            <a:r>
              <a:rPr lang="es-AR" sz="3200" b="1" dirty="0">
                <a:solidFill>
                  <a:srgbClr val="002060"/>
                </a:solidFill>
                <a:latin typeface="Century Gothic" panose="020B0502020202020204" pitchFamily="34" charset="0"/>
                <a:cs typeface="Arial"/>
                <a:sym typeface="Arial"/>
              </a:rPr>
              <a:t>Follow up 2</a:t>
            </a:r>
            <a:endParaRPr lang="en-GB" sz="3200" dirty="0"/>
          </a:p>
        </p:txBody>
      </p:sp>
      <p:sp>
        <p:nvSpPr>
          <p:cNvPr id="17" name="Google Shape;167;p2">
            <a:extLst>
              <a:ext uri="{FF2B5EF4-FFF2-40B4-BE49-F238E27FC236}">
                <a16:creationId xmlns:a16="http://schemas.microsoft.com/office/drawing/2014/main" id="{218809B7-4F5B-4094-98E3-1B0980F7E7D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Speech Bubble: Rectangle with Corners Rounded 10">
            <a:extLst>
              <a:ext uri="{FF2B5EF4-FFF2-40B4-BE49-F238E27FC236}">
                <a16:creationId xmlns:a16="http://schemas.microsoft.com/office/drawing/2014/main" id="{4CCA656C-EC36-4600-BF6A-B83E8EEA3C5C}"/>
              </a:ext>
            </a:extLst>
          </p:cNvPr>
          <p:cNvSpPr/>
          <p:nvPr/>
        </p:nvSpPr>
        <p:spPr>
          <a:xfrm>
            <a:off x="1088288" y="664239"/>
            <a:ext cx="6950422"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09BE18D-8A40-471A-A3AE-5C830A4891EA}"/>
              </a:ext>
            </a:extLst>
          </p:cNvPr>
          <p:cNvSpPr txBox="1"/>
          <p:nvPr/>
        </p:nvSpPr>
        <p:spPr>
          <a:xfrm>
            <a:off x="1053295" y="676937"/>
            <a:ext cx="66627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Lis les phrases. Avoir ou être ? C’est qui ?</a:t>
            </a:r>
          </a:p>
        </p:txBody>
      </p:sp>
      <p:pic>
        <p:nvPicPr>
          <p:cNvPr id="27" name="Picture 26" descr="A group of people in clothing&#10;&#10;Description automatically generated with medium confidence">
            <a:extLst>
              <a:ext uri="{FF2B5EF4-FFF2-40B4-BE49-F238E27FC236}">
                <a16:creationId xmlns:a16="http://schemas.microsoft.com/office/drawing/2014/main" id="{335B40F2-F105-4051-BEBB-336C24B63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360" y="1871704"/>
            <a:ext cx="4339429" cy="3114591"/>
          </a:xfrm>
          <a:prstGeom prst="rect">
            <a:avLst/>
          </a:prstGeom>
        </p:spPr>
      </p:pic>
      <p:sp>
        <p:nvSpPr>
          <p:cNvPr id="4" name="TextBox 3">
            <a:extLst>
              <a:ext uri="{FF2B5EF4-FFF2-40B4-BE49-F238E27FC236}">
                <a16:creationId xmlns:a16="http://schemas.microsoft.com/office/drawing/2014/main" id="{59C968E6-8B6A-453D-9120-CB6DAD3D1F65}"/>
              </a:ext>
            </a:extLst>
          </p:cNvPr>
          <p:cNvSpPr txBox="1"/>
          <p:nvPr/>
        </p:nvSpPr>
        <p:spPr>
          <a:xfrm>
            <a:off x="8838153" y="4636502"/>
            <a:ext cx="538620" cy="707886"/>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rPr>
              <a:t>A</a:t>
            </a:r>
          </a:p>
        </p:txBody>
      </p:sp>
      <p:sp>
        <p:nvSpPr>
          <p:cNvPr id="29" name="TextBox 28">
            <a:extLst>
              <a:ext uri="{FF2B5EF4-FFF2-40B4-BE49-F238E27FC236}">
                <a16:creationId xmlns:a16="http://schemas.microsoft.com/office/drawing/2014/main" id="{EF7345D7-1AA7-4319-828C-97B6F39C7578}"/>
              </a:ext>
            </a:extLst>
          </p:cNvPr>
          <p:cNvSpPr txBox="1"/>
          <p:nvPr/>
        </p:nvSpPr>
        <p:spPr>
          <a:xfrm>
            <a:off x="6840050" y="2590919"/>
            <a:ext cx="538620" cy="707886"/>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rPr>
              <a:t>B</a:t>
            </a:r>
          </a:p>
        </p:txBody>
      </p:sp>
      <p:sp>
        <p:nvSpPr>
          <p:cNvPr id="31" name="TextBox 30">
            <a:extLst>
              <a:ext uri="{FF2B5EF4-FFF2-40B4-BE49-F238E27FC236}">
                <a16:creationId xmlns:a16="http://schemas.microsoft.com/office/drawing/2014/main" id="{57A00A71-5021-4ED0-9DB9-D2D051B934CF}"/>
              </a:ext>
            </a:extLst>
          </p:cNvPr>
          <p:cNvSpPr txBox="1"/>
          <p:nvPr/>
        </p:nvSpPr>
        <p:spPr>
          <a:xfrm>
            <a:off x="8041084" y="1517761"/>
            <a:ext cx="538620" cy="707886"/>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rPr>
              <a:t>C</a:t>
            </a:r>
          </a:p>
        </p:txBody>
      </p:sp>
      <p:sp>
        <p:nvSpPr>
          <p:cNvPr id="33" name="TextBox 32">
            <a:extLst>
              <a:ext uri="{FF2B5EF4-FFF2-40B4-BE49-F238E27FC236}">
                <a16:creationId xmlns:a16="http://schemas.microsoft.com/office/drawing/2014/main" id="{897B9866-CD72-43FA-849C-76253A40417E}"/>
              </a:ext>
            </a:extLst>
          </p:cNvPr>
          <p:cNvSpPr txBox="1"/>
          <p:nvPr/>
        </p:nvSpPr>
        <p:spPr>
          <a:xfrm>
            <a:off x="9511428" y="1613889"/>
            <a:ext cx="538620" cy="707886"/>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rPr>
              <a:t>D</a:t>
            </a:r>
          </a:p>
        </p:txBody>
      </p:sp>
      <p:sp>
        <p:nvSpPr>
          <p:cNvPr id="35" name="TextBox 34">
            <a:extLst>
              <a:ext uri="{FF2B5EF4-FFF2-40B4-BE49-F238E27FC236}">
                <a16:creationId xmlns:a16="http://schemas.microsoft.com/office/drawing/2014/main" id="{EF14EC52-32AA-4595-B74B-14DBA5E1F12E}"/>
              </a:ext>
            </a:extLst>
          </p:cNvPr>
          <p:cNvSpPr txBox="1"/>
          <p:nvPr/>
        </p:nvSpPr>
        <p:spPr>
          <a:xfrm>
            <a:off x="11106721" y="1967832"/>
            <a:ext cx="538620" cy="707886"/>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rPr>
              <a:t>E</a:t>
            </a:r>
          </a:p>
        </p:txBody>
      </p:sp>
      <p:sp>
        <p:nvSpPr>
          <p:cNvPr id="39" name="TextBox 38">
            <a:extLst>
              <a:ext uri="{FF2B5EF4-FFF2-40B4-BE49-F238E27FC236}">
                <a16:creationId xmlns:a16="http://schemas.microsoft.com/office/drawing/2014/main" id="{8748F42B-2674-4BD4-9D87-5D5177B3BAD7}"/>
              </a:ext>
            </a:extLst>
          </p:cNvPr>
          <p:cNvSpPr txBox="1"/>
          <p:nvPr/>
        </p:nvSpPr>
        <p:spPr>
          <a:xfrm>
            <a:off x="9511428" y="4768360"/>
            <a:ext cx="538620" cy="707886"/>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rPr>
              <a:t>F</a:t>
            </a:r>
          </a:p>
        </p:txBody>
      </p:sp>
      <p:pic>
        <p:nvPicPr>
          <p:cNvPr id="41" name="Picture 40" descr="Icon&#10;&#10;Description automatically generated">
            <a:extLst>
              <a:ext uri="{FF2B5EF4-FFF2-40B4-BE49-F238E27FC236}">
                <a16:creationId xmlns:a16="http://schemas.microsoft.com/office/drawing/2014/main" id="{E85DBEBE-7F63-466A-B0C2-38EE028C57C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42" name="Title 2">
            <a:extLst>
              <a:ext uri="{FF2B5EF4-FFF2-40B4-BE49-F238E27FC236}">
                <a16:creationId xmlns:a16="http://schemas.microsoft.com/office/drawing/2014/main" id="{C4A578F5-66FE-4B59-87AF-8DEEA3903D31}"/>
              </a:ext>
            </a:extLst>
          </p:cNvPr>
          <p:cNvSpPr txBox="1">
            <a:spLocks/>
          </p:cNvSpPr>
          <p:nvPr/>
        </p:nvSpPr>
        <p:spPr>
          <a:xfrm>
            <a:off x="11315774" y="1033981"/>
            <a:ext cx="648000" cy="374973"/>
          </a:xfrm>
          <a:prstGeom prst="rect">
            <a:avLst/>
          </a:prstGeom>
          <a:solidFill>
            <a:srgbClr val="786EB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lire</a:t>
            </a:r>
            <a:endParaRPr lang="en-GB" sz="2000" b="1" dirty="0">
              <a:solidFill>
                <a:schemeClr val="bg1"/>
              </a:solidFill>
              <a:latin typeface="Century Gothic" panose="020B0502020202020204" pitchFamily="34" charset="0"/>
            </a:endParaRPr>
          </a:p>
        </p:txBody>
      </p:sp>
      <p:graphicFrame>
        <p:nvGraphicFramePr>
          <p:cNvPr id="6" name="Table 7">
            <a:extLst>
              <a:ext uri="{FF2B5EF4-FFF2-40B4-BE49-F238E27FC236}">
                <a16:creationId xmlns:a16="http://schemas.microsoft.com/office/drawing/2014/main" id="{11B0428B-1DFD-49D4-AAE6-1E6BFA75CE03}"/>
              </a:ext>
            </a:extLst>
          </p:cNvPr>
          <p:cNvGraphicFramePr>
            <a:graphicFrameLocks noGrp="1"/>
          </p:cNvGraphicFramePr>
          <p:nvPr>
            <p:extLst>
              <p:ext uri="{D42A27DB-BD31-4B8C-83A1-F6EECF244321}">
                <p14:modId xmlns:p14="http://schemas.microsoft.com/office/powerpoint/2010/main" val="3356480902"/>
              </p:ext>
            </p:extLst>
          </p:nvPr>
        </p:nvGraphicFramePr>
        <p:xfrm>
          <a:off x="241181" y="1758274"/>
          <a:ext cx="6366360" cy="4478382"/>
        </p:xfrm>
        <a:graphic>
          <a:graphicData uri="http://schemas.openxmlformats.org/drawingml/2006/table">
            <a:tbl>
              <a:tblPr firstRow="1" bandRow="1">
                <a:tableStyleId>{5940675A-B579-460E-94D1-54222C63F5DA}</a:tableStyleId>
              </a:tblPr>
              <a:tblGrid>
                <a:gridCol w="335016">
                  <a:extLst>
                    <a:ext uri="{9D8B030D-6E8A-4147-A177-3AD203B41FA5}">
                      <a16:colId xmlns:a16="http://schemas.microsoft.com/office/drawing/2014/main" val="3022169099"/>
                    </a:ext>
                  </a:extLst>
                </a:gridCol>
                <a:gridCol w="3382028">
                  <a:extLst>
                    <a:ext uri="{9D8B030D-6E8A-4147-A177-3AD203B41FA5}">
                      <a16:colId xmlns:a16="http://schemas.microsoft.com/office/drawing/2014/main" val="280014057"/>
                    </a:ext>
                  </a:extLst>
                </a:gridCol>
                <a:gridCol w="1114816">
                  <a:extLst>
                    <a:ext uri="{9D8B030D-6E8A-4147-A177-3AD203B41FA5}">
                      <a16:colId xmlns:a16="http://schemas.microsoft.com/office/drawing/2014/main" val="1042912246"/>
                    </a:ext>
                  </a:extLst>
                </a:gridCol>
                <a:gridCol w="1002082">
                  <a:extLst>
                    <a:ext uri="{9D8B030D-6E8A-4147-A177-3AD203B41FA5}">
                      <a16:colId xmlns:a16="http://schemas.microsoft.com/office/drawing/2014/main" val="2828000433"/>
                    </a:ext>
                  </a:extLst>
                </a:gridCol>
                <a:gridCol w="532418">
                  <a:extLst>
                    <a:ext uri="{9D8B030D-6E8A-4147-A177-3AD203B41FA5}">
                      <a16:colId xmlns:a16="http://schemas.microsoft.com/office/drawing/2014/main" val="1329318498"/>
                    </a:ext>
                  </a:extLst>
                </a:gridCol>
              </a:tblGrid>
              <a:tr h="629557">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002060"/>
                          </a:solidFill>
                          <a:latin typeface="Century Gothic" panose="020B0502020202020204" pitchFamily="34" charset="0"/>
                        </a:rPr>
                        <a:t>having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002060"/>
                          </a:solidFill>
                          <a:latin typeface="Century Gothic" panose="020B0502020202020204" pitchFamily="34" charset="0"/>
                        </a:rPr>
                        <a:t>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002060"/>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1935824"/>
                  </a:ext>
                </a:extLst>
              </a:tr>
              <a:tr h="629557">
                <a:tc>
                  <a:txBody>
                    <a:bodyPr/>
                    <a:lstStyle/>
                    <a:p>
                      <a:endParaRPr lang="en-GB" dirty="0"/>
                    </a:p>
                  </a:txBody>
                  <a:tcPr anchor="ctr">
                    <a:lnL w="1270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2060"/>
                          </a:solidFill>
                          <a:latin typeface="Century Gothic" panose="020B0502020202020204" pitchFamily="34" charset="0"/>
                        </a:rPr>
                        <a:t>Il a un chapeau vert.</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2159220785"/>
                  </a:ext>
                </a:extLst>
              </a:tr>
              <a:tr h="629557">
                <a:tc>
                  <a:txBody>
                    <a:bodyPr/>
                    <a:lstStyle/>
                    <a:p>
                      <a:endParaRPr lang="en-GB"/>
                    </a:p>
                  </a:txBody>
                  <a:tcPr anchor="ctr">
                    <a:lnL w="1270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2060"/>
                          </a:solidFill>
                          <a:latin typeface="Century Gothic" panose="020B0502020202020204" pitchFamily="34" charset="0"/>
                        </a:rPr>
                        <a:t>Il a un animal.</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3498562912"/>
                  </a:ext>
                </a:extLst>
              </a:tr>
              <a:tr h="629557">
                <a:tc>
                  <a:txBody>
                    <a:bodyPr/>
                    <a:lstStyle/>
                    <a:p>
                      <a:endParaRPr lang="en-GB"/>
                    </a:p>
                  </a:txBody>
                  <a:tcPr anchor="ctr">
                    <a:lnL w="1270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2060"/>
                          </a:solidFill>
                          <a:latin typeface="Century Gothic" panose="020B0502020202020204" pitchFamily="34" charset="0"/>
                        </a:rPr>
                        <a:t>Elle </a:t>
                      </a:r>
                      <a:r>
                        <a:rPr lang="en-GB" sz="2000" dirty="0" err="1">
                          <a:solidFill>
                            <a:srgbClr val="002060"/>
                          </a:solidFill>
                          <a:latin typeface="Century Gothic" panose="020B0502020202020204" pitchFamily="34" charset="0"/>
                        </a:rPr>
                        <a:t>est</a:t>
                      </a:r>
                      <a:r>
                        <a:rPr lang="en-GB" sz="2000" dirty="0">
                          <a:solidFill>
                            <a:srgbClr val="002060"/>
                          </a:solidFill>
                          <a:latin typeface="Century Gothic" panose="020B0502020202020204" pitchFamily="34" charset="0"/>
                        </a:rPr>
                        <a:t> chanteuse.</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370763085"/>
                  </a:ext>
                </a:extLst>
              </a:tr>
              <a:tr h="629557">
                <a:tc>
                  <a:txBody>
                    <a:bodyPr/>
                    <a:lstStyle/>
                    <a:p>
                      <a:endParaRPr lang="en-GB"/>
                    </a:p>
                  </a:txBody>
                  <a:tcPr anchor="ctr">
                    <a:lnL w="1270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2060"/>
                          </a:solidFill>
                          <a:latin typeface="Century Gothic" panose="020B0502020202020204" pitchFamily="34" charset="0"/>
                        </a:rPr>
                        <a:t>Il a le nom </a:t>
                      </a:r>
                      <a:r>
                        <a:rPr lang="en-GB" sz="2000" dirty="0" err="1">
                          <a:solidFill>
                            <a:srgbClr val="002060"/>
                          </a:solidFill>
                          <a:latin typeface="Century Gothic" panose="020B0502020202020204" pitchFamily="34" charset="0"/>
                        </a:rPr>
                        <a:t>Milou</a:t>
                      </a:r>
                      <a:r>
                        <a:rPr lang="en-GB" sz="2000" dirty="0">
                          <a:solidFill>
                            <a:srgbClr val="002060"/>
                          </a:solidFill>
                          <a:latin typeface="Century Gothic" panose="020B0502020202020204" pitchFamily="34" charset="0"/>
                        </a:rPr>
                        <a:t>.</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413269312"/>
                  </a:ext>
                </a:extLst>
              </a:tr>
              <a:tr h="629557">
                <a:tc>
                  <a:txBody>
                    <a:bodyPr/>
                    <a:lstStyle/>
                    <a:p>
                      <a:endParaRPr lang="en-GB"/>
                    </a:p>
                  </a:txBody>
                  <a:tcPr anchor="ctr">
                    <a:lnL w="1270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2060"/>
                          </a:solidFill>
                          <a:latin typeface="Century Gothic" panose="020B0502020202020204" pitchFamily="34" charset="0"/>
                        </a:rPr>
                        <a:t>Il </a:t>
                      </a:r>
                      <a:r>
                        <a:rPr lang="en-GB" sz="2000" dirty="0" err="1">
                          <a:solidFill>
                            <a:srgbClr val="002060"/>
                          </a:solidFill>
                          <a:latin typeface="Century Gothic" panose="020B0502020202020204" pitchFamily="34" charset="0"/>
                        </a:rPr>
                        <a:t>est</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ami</a:t>
                      </a:r>
                      <a:r>
                        <a:rPr lang="en-GB" sz="2000" dirty="0">
                          <a:solidFill>
                            <a:srgbClr val="002060"/>
                          </a:solidFill>
                          <a:latin typeface="Century Gothic" panose="020B0502020202020204" pitchFamily="34" charset="0"/>
                        </a:rPr>
                        <a:t> important.</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956903810"/>
                  </a:ext>
                </a:extLst>
              </a:tr>
              <a:tr h="629557">
                <a:tc>
                  <a:txBody>
                    <a:bodyPr/>
                    <a:lstStyle/>
                    <a:p>
                      <a:endParaRPr lang="en-GB" dirty="0"/>
                    </a:p>
                  </a:txBody>
                  <a:tcPr anchor="ctr">
                    <a:lnL w="1270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2060"/>
                          </a:solidFill>
                          <a:latin typeface="Century Gothic" panose="020B0502020202020204" pitchFamily="34" charset="0"/>
                        </a:rPr>
                        <a:t>Il </a:t>
                      </a:r>
                      <a:r>
                        <a:rPr lang="en-GB" sz="2000" dirty="0" err="1">
                          <a:solidFill>
                            <a:srgbClr val="002060"/>
                          </a:solidFill>
                          <a:latin typeface="Century Gothic" panose="020B0502020202020204" pitchFamily="34" charset="0"/>
                        </a:rPr>
                        <a:t>est</a:t>
                      </a:r>
                      <a:r>
                        <a:rPr lang="en-GB" sz="2000" dirty="0">
                          <a:solidFill>
                            <a:srgbClr val="002060"/>
                          </a:solidFill>
                          <a:latin typeface="Century Gothic" panose="020B0502020202020204" pitchFamily="34" charset="0"/>
                        </a:rPr>
                        <a:t> un garçon </a:t>
                      </a:r>
                      <a:r>
                        <a:rPr lang="en-GB" sz="2000" dirty="0" err="1">
                          <a:solidFill>
                            <a:srgbClr val="002060"/>
                          </a:solidFill>
                          <a:latin typeface="Century Gothic" panose="020B0502020202020204" pitchFamily="34" charset="0"/>
                        </a:rPr>
                        <a:t>courageux</a:t>
                      </a:r>
                      <a:r>
                        <a:rPr lang="en-GB" sz="2000" dirty="0">
                          <a:solidFill>
                            <a:srgbClr val="002060"/>
                          </a:solidFill>
                          <a:latin typeface="Century Gothic" panose="020B0502020202020204" pitchFamily="34" charset="0"/>
                        </a:rPr>
                        <a:t>.</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83343160"/>
                  </a:ext>
                </a:extLst>
              </a:tr>
            </a:tbl>
          </a:graphicData>
        </a:graphic>
      </p:graphicFrame>
      <p:sp>
        <p:nvSpPr>
          <p:cNvPr id="8" name="Oval 7">
            <a:hlinkClick r:id="" action="ppaction://noaction">
              <a:snd r:embed="rId5" name="2_1_2.wav"/>
            </a:hlinkClick>
            <a:extLst>
              <a:ext uri="{FF2B5EF4-FFF2-40B4-BE49-F238E27FC236}">
                <a16:creationId xmlns:a16="http://schemas.microsoft.com/office/drawing/2014/main" id="{A016B7CB-3AC6-4421-98A4-D42833729AD8}"/>
              </a:ext>
            </a:extLst>
          </p:cNvPr>
          <p:cNvSpPr/>
          <p:nvPr/>
        </p:nvSpPr>
        <p:spPr>
          <a:xfrm>
            <a:off x="44562" y="2492678"/>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43" name="Oval 42">
            <a:hlinkClick r:id="" action="ppaction://noaction">
              <a:snd r:embed="rId6" name="2_2_2.wav"/>
            </a:hlinkClick>
            <a:extLst>
              <a:ext uri="{FF2B5EF4-FFF2-40B4-BE49-F238E27FC236}">
                <a16:creationId xmlns:a16="http://schemas.microsoft.com/office/drawing/2014/main" id="{4B769A77-479B-43E2-A379-244550D2E9B2}"/>
              </a:ext>
            </a:extLst>
          </p:cNvPr>
          <p:cNvSpPr/>
          <p:nvPr/>
        </p:nvSpPr>
        <p:spPr>
          <a:xfrm>
            <a:off x="40076" y="3112350"/>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44" name="Oval 43">
            <a:hlinkClick r:id="" action="ppaction://noaction">
              <a:snd r:embed="rId7" name="2_9.wav"/>
            </a:hlinkClick>
            <a:extLst>
              <a:ext uri="{FF2B5EF4-FFF2-40B4-BE49-F238E27FC236}">
                <a16:creationId xmlns:a16="http://schemas.microsoft.com/office/drawing/2014/main" id="{0F6BD377-3018-4383-9BBE-AD6D60B56021}"/>
              </a:ext>
            </a:extLst>
          </p:cNvPr>
          <p:cNvSpPr/>
          <p:nvPr/>
        </p:nvSpPr>
        <p:spPr>
          <a:xfrm>
            <a:off x="32687" y="3799883"/>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45" name="Oval 44">
            <a:hlinkClick r:id="" action="ppaction://noaction">
              <a:snd r:embed="rId8" name="2_4_2.wav"/>
            </a:hlinkClick>
            <a:extLst>
              <a:ext uri="{FF2B5EF4-FFF2-40B4-BE49-F238E27FC236}">
                <a16:creationId xmlns:a16="http://schemas.microsoft.com/office/drawing/2014/main" id="{C8B03CFF-CD34-47BD-95EA-3D0E7CF16D79}"/>
              </a:ext>
            </a:extLst>
          </p:cNvPr>
          <p:cNvSpPr/>
          <p:nvPr/>
        </p:nvSpPr>
        <p:spPr>
          <a:xfrm>
            <a:off x="28201" y="4419555"/>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46" name="Oval 45">
            <a:hlinkClick r:id="" action="ppaction://noaction">
              <a:snd r:embed="rId9" name="2_6_2.wav"/>
            </a:hlinkClick>
            <a:extLst>
              <a:ext uri="{FF2B5EF4-FFF2-40B4-BE49-F238E27FC236}">
                <a16:creationId xmlns:a16="http://schemas.microsoft.com/office/drawing/2014/main" id="{44B0857B-BA77-456F-8B03-405EFDB82CE8}"/>
              </a:ext>
            </a:extLst>
          </p:cNvPr>
          <p:cNvSpPr/>
          <p:nvPr/>
        </p:nvSpPr>
        <p:spPr>
          <a:xfrm>
            <a:off x="32687" y="5060265"/>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47" name="Oval 46">
            <a:hlinkClick r:id="" action="ppaction://noaction">
              <a:snd r:embed="rId10" name="2_10.wav"/>
            </a:hlinkClick>
            <a:extLst>
              <a:ext uri="{FF2B5EF4-FFF2-40B4-BE49-F238E27FC236}">
                <a16:creationId xmlns:a16="http://schemas.microsoft.com/office/drawing/2014/main" id="{179AD196-69AF-4850-8682-9EF39D2A027A}"/>
              </a:ext>
            </a:extLst>
          </p:cNvPr>
          <p:cNvSpPr/>
          <p:nvPr/>
        </p:nvSpPr>
        <p:spPr>
          <a:xfrm>
            <a:off x="28201" y="5679937"/>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6</a:t>
            </a:r>
          </a:p>
        </p:txBody>
      </p:sp>
      <p:sp>
        <p:nvSpPr>
          <p:cNvPr id="48" name="Oval 47">
            <a:extLst>
              <a:ext uri="{FF2B5EF4-FFF2-40B4-BE49-F238E27FC236}">
                <a16:creationId xmlns:a16="http://schemas.microsoft.com/office/drawing/2014/main" id="{086D4333-17A0-4271-AAA3-46BD3A959471}"/>
              </a:ext>
            </a:extLst>
          </p:cNvPr>
          <p:cNvSpPr/>
          <p:nvPr/>
        </p:nvSpPr>
        <p:spPr>
          <a:xfrm>
            <a:off x="6114666" y="2491369"/>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B</a:t>
            </a:r>
          </a:p>
        </p:txBody>
      </p:sp>
      <p:pic>
        <p:nvPicPr>
          <p:cNvPr id="49" name="Picture 48">
            <a:extLst>
              <a:ext uri="{FF2B5EF4-FFF2-40B4-BE49-F238E27FC236}">
                <a16:creationId xmlns:a16="http://schemas.microsoft.com/office/drawing/2014/main" id="{E0334496-18E2-4259-95B1-6E7427B7498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39182" y="2456512"/>
            <a:ext cx="420875" cy="438411"/>
          </a:xfrm>
          <a:prstGeom prst="rect">
            <a:avLst/>
          </a:prstGeom>
        </p:spPr>
      </p:pic>
      <p:pic>
        <p:nvPicPr>
          <p:cNvPr id="50" name="Picture 49">
            <a:extLst>
              <a:ext uri="{FF2B5EF4-FFF2-40B4-BE49-F238E27FC236}">
                <a16:creationId xmlns:a16="http://schemas.microsoft.com/office/drawing/2014/main" id="{EB9FF627-8A60-4BC6-895F-7E95B621C13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27396" y="3033404"/>
            <a:ext cx="420875" cy="438411"/>
          </a:xfrm>
          <a:prstGeom prst="rect">
            <a:avLst/>
          </a:prstGeom>
        </p:spPr>
      </p:pic>
      <p:sp>
        <p:nvSpPr>
          <p:cNvPr id="51" name="Oval 50">
            <a:extLst>
              <a:ext uri="{FF2B5EF4-FFF2-40B4-BE49-F238E27FC236}">
                <a16:creationId xmlns:a16="http://schemas.microsoft.com/office/drawing/2014/main" id="{F98512DB-EB35-47B2-B37E-BDCF3D19D008}"/>
              </a:ext>
            </a:extLst>
          </p:cNvPr>
          <p:cNvSpPr/>
          <p:nvPr/>
        </p:nvSpPr>
        <p:spPr>
          <a:xfrm>
            <a:off x="6102325" y="3079599"/>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A</a:t>
            </a:r>
          </a:p>
        </p:txBody>
      </p:sp>
      <p:sp>
        <p:nvSpPr>
          <p:cNvPr id="52" name="Oval 51">
            <a:extLst>
              <a:ext uri="{FF2B5EF4-FFF2-40B4-BE49-F238E27FC236}">
                <a16:creationId xmlns:a16="http://schemas.microsoft.com/office/drawing/2014/main" id="{6405976F-F018-483E-B69E-06A80AEAFAA3}"/>
              </a:ext>
            </a:extLst>
          </p:cNvPr>
          <p:cNvSpPr/>
          <p:nvPr/>
        </p:nvSpPr>
        <p:spPr>
          <a:xfrm>
            <a:off x="6105428" y="3717040"/>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E</a:t>
            </a:r>
          </a:p>
        </p:txBody>
      </p:sp>
      <p:pic>
        <p:nvPicPr>
          <p:cNvPr id="53" name="Picture 52">
            <a:extLst>
              <a:ext uri="{FF2B5EF4-FFF2-40B4-BE49-F238E27FC236}">
                <a16:creationId xmlns:a16="http://schemas.microsoft.com/office/drawing/2014/main" id="{53EF695A-1E2E-4A8A-A70C-EE24B7F4E4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56826" y="3703103"/>
            <a:ext cx="420875" cy="438411"/>
          </a:xfrm>
          <a:prstGeom prst="rect">
            <a:avLst/>
          </a:prstGeom>
        </p:spPr>
      </p:pic>
      <p:pic>
        <p:nvPicPr>
          <p:cNvPr id="54" name="Picture 53">
            <a:extLst>
              <a:ext uri="{FF2B5EF4-FFF2-40B4-BE49-F238E27FC236}">
                <a16:creationId xmlns:a16="http://schemas.microsoft.com/office/drawing/2014/main" id="{793041C4-DAB9-4728-BA37-5ACE28B0C30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664" y="4342107"/>
            <a:ext cx="420875" cy="438411"/>
          </a:xfrm>
          <a:prstGeom prst="rect">
            <a:avLst/>
          </a:prstGeom>
        </p:spPr>
      </p:pic>
      <p:sp>
        <p:nvSpPr>
          <p:cNvPr id="55" name="Oval 54">
            <a:extLst>
              <a:ext uri="{FF2B5EF4-FFF2-40B4-BE49-F238E27FC236}">
                <a16:creationId xmlns:a16="http://schemas.microsoft.com/office/drawing/2014/main" id="{6A44A0DE-2493-46C3-A4DB-BB73273A6B37}"/>
              </a:ext>
            </a:extLst>
          </p:cNvPr>
          <p:cNvSpPr/>
          <p:nvPr/>
        </p:nvSpPr>
        <p:spPr>
          <a:xfrm>
            <a:off x="6096000" y="4364012"/>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F</a:t>
            </a:r>
          </a:p>
        </p:txBody>
      </p:sp>
      <p:sp>
        <p:nvSpPr>
          <p:cNvPr id="56" name="Oval 55">
            <a:extLst>
              <a:ext uri="{FF2B5EF4-FFF2-40B4-BE49-F238E27FC236}">
                <a16:creationId xmlns:a16="http://schemas.microsoft.com/office/drawing/2014/main" id="{73440141-5CE3-4531-A826-7C267208917C}"/>
              </a:ext>
            </a:extLst>
          </p:cNvPr>
          <p:cNvSpPr/>
          <p:nvPr/>
        </p:nvSpPr>
        <p:spPr>
          <a:xfrm>
            <a:off x="6105428" y="5010984"/>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C</a:t>
            </a:r>
          </a:p>
        </p:txBody>
      </p:sp>
      <p:sp>
        <p:nvSpPr>
          <p:cNvPr id="57" name="Oval 56">
            <a:extLst>
              <a:ext uri="{FF2B5EF4-FFF2-40B4-BE49-F238E27FC236}">
                <a16:creationId xmlns:a16="http://schemas.microsoft.com/office/drawing/2014/main" id="{AC39B61B-D29E-4A1E-BFCA-697813E57640}"/>
              </a:ext>
            </a:extLst>
          </p:cNvPr>
          <p:cNvSpPr/>
          <p:nvPr/>
        </p:nvSpPr>
        <p:spPr>
          <a:xfrm>
            <a:off x="6095999" y="5662613"/>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A</a:t>
            </a:r>
          </a:p>
        </p:txBody>
      </p:sp>
      <p:pic>
        <p:nvPicPr>
          <p:cNvPr id="58" name="Picture 57">
            <a:extLst>
              <a:ext uri="{FF2B5EF4-FFF2-40B4-BE49-F238E27FC236}">
                <a16:creationId xmlns:a16="http://schemas.microsoft.com/office/drawing/2014/main" id="{36CC13C3-E799-4B03-942C-FB61B8F3CF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27174" y="4955662"/>
            <a:ext cx="420875" cy="438411"/>
          </a:xfrm>
          <a:prstGeom prst="rect">
            <a:avLst/>
          </a:prstGeom>
        </p:spPr>
      </p:pic>
      <p:pic>
        <p:nvPicPr>
          <p:cNvPr id="59" name="Picture 58">
            <a:extLst>
              <a:ext uri="{FF2B5EF4-FFF2-40B4-BE49-F238E27FC236}">
                <a16:creationId xmlns:a16="http://schemas.microsoft.com/office/drawing/2014/main" id="{550BD8DE-8F8E-4367-99DD-2F7E7260DC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27173" y="5643508"/>
            <a:ext cx="420875" cy="438411"/>
          </a:xfrm>
          <a:prstGeom prst="rect">
            <a:avLst/>
          </a:prstGeom>
        </p:spPr>
      </p:pic>
      <p:pic>
        <p:nvPicPr>
          <p:cNvPr id="60" name="Picture 59" descr="A picture containing text, vector graphics&#10;&#10;Description automatically generated">
            <a:extLst>
              <a:ext uri="{FF2B5EF4-FFF2-40B4-BE49-F238E27FC236}">
                <a16:creationId xmlns:a16="http://schemas.microsoft.com/office/drawing/2014/main" id="{79B3B6D4-97AC-41F2-9C4C-0ED457DC1F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723" y="592170"/>
            <a:ext cx="1001521" cy="149179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5370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2" grpId="0" animBg="1"/>
      <p:bldP spid="55"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B50BD04-F9F5-40AA-AA62-F9E6EB26F01D}"/>
              </a:ext>
            </a:extLst>
          </p:cNvPr>
          <p:cNvSpPr/>
          <p:nvPr/>
        </p:nvSpPr>
        <p:spPr>
          <a:xfrm>
            <a:off x="6701425" y="1332585"/>
            <a:ext cx="5410273" cy="4316653"/>
          </a:xfrm>
          <a:prstGeom prst="ellipse">
            <a:avLst/>
          </a:prstGeom>
          <a:solidFill>
            <a:srgbClr val="786E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44541" y="-136215"/>
            <a:ext cx="2779820" cy="1030516"/>
          </a:xfrm>
        </p:spPr>
        <p:txBody>
          <a:bodyPr>
            <a:normAutofit/>
          </a:bodyPr>
          <a:lstStyle/>
          <a:p>
            <a:r>
              <a:rPr lang="es-AR" sz="3200" b="1" dirty="0">
                <a:solidFill>
                  <a:srgbClr val="002060"/>
                </a:solidFill>
                <a:latin typeface="Century Gothic" panose="020B0502020202020204" pitchFamily="34" charset="0"/>
                <a:cs typeface="Arial"/>
                <a:sym typeface="Arial"/>
              </a:rPr>
              <a:t>Follow up 2</a:t>
            </a:r>
            <a:endParaRPr lang="en-GB" sz="3200" dirty="0"/>
          </a:p>
        </p:txBody>
      </p:sp>
      <p:sp>
        <p:nvSpPr>
          <p:cNvPr id="17" name="Google Shape;167;p2">
            <a:extLst>
              <a:ext uri="{FF2B5EF4-FFF2-40B4-BE49-F238E27FC236}">
                <a16:creationId xmlns:a16="http://schemas.microsoft.com/office/drawing/2014/main" id="{218809B7-4F5B-4094-98E3-1B0980F7E7D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Speech Bubble: Rectangle with Corners Rounded 10">
            <a:extLst>
              <a:ext uri="{FF2B5EF4-FFF2-40B4-BE49-F238E27FC236}">
                <a16:creationId xmlns:a16="http://schemas.microsoft.com/office/drawing/2014/main" id="{4CCA656C-EC36-4600-BF6A-B83E8EEA3C5C}"/>
              </a:ext>
            </a:extLst>
          </p:cNvPr>
          <p:cNvSpPr/>
          <p:nvPr/>
        </p:nvSpPr>
        <p:spPr>
          <a:xfrm>
            <a:off x="1088288" y="664239"/>
            <a:ext cx="6950422"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09BE18D-8A40-471A-A3AE-5C830A4891EA}"/>
              </a:ext>
            </a:extLst>
          </p:cNvPr>
          <p:cNvSpPr txBox="1"/>
          <p:nvPr/>
        </p:nvSpPr>
        <p:spPr>
          <a:xfrm>
            <a:off x="1053295" y="676937"/>
            <a:ext cx="66627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Écoute. Avoir ou être ? C’est qui ?</a:t>
            </a:r>
          </a:p>
        </p:txBody>
      </p:sp>
      <p:pic>
        <p:nvPicPr>
          <p:cNvPr id="27" name="Picture 26" descr="A group of people in clothing&#10;&#10;Description automatically generated with medium confidence">
            <a:extLst>
              <a:ext uri="{FF2B5EF4-FFF2-40B4-BE49-F238E27FC236}">
                <a16:creationId xmlns:a16="http://schemas.microsoft.com/office/drawing/2014/main" id="{335B40F2-F105-4051-BEBB-336C24B63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360" y="1871704"/>
            <a:ext cx="4339429" cy="3114591"/>
          </a:xfrm>
          <a:prstGeom prst="rect">
            <a:avLst/>
          </a:prstGeom>
        </p:spPr>
      </p:pic>
      <p:sp>
        <p:nvSpPr>
          <p:cNvPr id="4" name="TextBox 3">
            <a:extLst>
              <a:ext uri="{FF2B5EF4-FFF2-40B4-BE49-F238E27FC236}">
                <a16:creationId xmlns:a16="http://schemas.microsoft.com/office/drawing/2014/main" id="{59C968E6-8B6A-453D-9120-CB6DAD3D1F65}"/>
              </a:ext>
            </a:extLst>
          </p:cNvPr>
          <p:cNvSpPr txBox="1"/>
          <p:nvPr/>
        </p:nvSpPr>
        <p:spPr>
          <a:xfrm>
            <a:off x="8838153" y="4636502"/>
            <a:ext cx="538620" cy="707886"/>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rPr>
              <a:t>A</a:t>
            </a:r>
          </a:p>
        </p:txBody>
      </p:sp>
      <p:sp>
        <p:nvSpPr>
          <p:cNvPr id="29" name="TextBox 28">
            <a:extLst>
              <a:ext uri="{FF2B5EF4-FFF2-40B4-BE49-F238E27FC236}">
                <a16:creationId xmlns:a16="http://schemas.microsoft.com/office/drawing/2014/main" id="{EF7345D7-1AA7-4319-828C-97B6F39C7578}"/>
              </a:ext>
            </a:extLst>
          </p:cNvPr>
          <p:cNvSpPr txBox="1"/>
          <p:nvPr/>
        </p:nvSpPr>
        <p:spPr>
          <a:xfrm>
            <a:off x="6840050" y="2590919"/>
            <a:ext cx="538620" cy="707886"/>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rPr>
              <a:t>B</a:t>
            </a:r>
          </a:p>
        </p:txBody>
      </p:sp>
      <p:sp>
        <p:nvSpPr>
          <p:cNvPr id="31" name="TextBox 30">
            <a:extLst>
              <a:ext uri="{FF2B5EF4-FFF2-40B4-BE49-F238E27FC236}">
                <a16:creationId xmlns:a16="http://schemas.microsoft.com/office/drawing/2014/main" id="{57A00A71-5021-4ED0-9DB9-D2D051B934CF}"/>
              </a:ext>
            </a:extLst>
          </p:cNvPr>
          <p:cNvSpPr txBox="1"/>
          <p:nvPr/>
        </p:nvSpPr>
        <p:spPr>
          <a:xfrm>
            <a:off x="8041084" y="1517761"/>
            <a:ext cx="538620" cy="707886"/>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rPr>
              <a:t>C</a:t>
            </a:r>
          </a:p>
        </p:txBody>
      </p:sp>
      <p:sp>
        <p:nvSpPr>
          <p:cNvPr id="33" name="TextBox 32">
            <a:extLst>
              <a:ext uri="{FF2B5EF4-FFF2-40B4-BE49-F238E27FC236}">
                <a16:creationId xmlns:a16="http://schemas.microsoft.com/office/drawing/2014/main" id="{897B9866-CD72-43FA-849C-76253A40417E}"/>
              </a:ext>
            </a:extLst>
          </p:cNvPr>
          <p:cNvSpPr txBox="1"/>
          <p:nvPr/>
        </p:nvSpPr>
        <p:spPr>
          <a:xfrm>
            <a:off x="9511428" y="1613889"/>
            <a:ext cx="538620" cy="707886"/>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rPr>
              <a:t>D</a:t>
            </a:r>
          </a:p>
        </p:txBody>
      </p:sp>
      <p:sp>
        <p:nvSpPr>
          <p:cNvPr id="35" name="TextBox 34">
            <a:extLst>
              <a:ext uri="{FF2B5EF4-FFF2-40B4-BE49-F238E27FC236}">
                <a16:creationId xmlns:a16="http://schemas.microsoft.com/office/drawing/2014/main" id="{EF14EC52-32AA-4595-B74B-14DBA5E1F12E}"/>
              </a:ext>
            </a:extLst>
          </p:cNvPr>
          <p:cNvSpPr txBox="1"/>
          <p:nvPr/>
        </p:nvSpPr>
        <p:spPr>
          <a:xfrm>
            <a:off x="11106721" y="1967832"/>
            <a:ext cx="538620" cy="707886"/>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rPr>
              <a:t>E</a:t>
            </a:r>
          </a:p>
        </p:txBody>
      </p:sp>
      <p:sp>
        <p:nvSpPr>
          <p:cNvPr id="39" name="TextBox 38">
            <a:extLst>
              <a:ext uri="{FF2B5EF4-FFF2-40B4-BE49-F238E27FC236}">
                <a16:creationId xmlns:a16="http://schemas.microsoft.com/office/drawing/2014/main" id="{8748F42B-2674-4BD4-9D87-5D5177B3BAD7}"/>
              </a:ext>
            </a:extLst>
          </p:cNvPr>
          <p:cNvSpPr txBox="1"/>
          <p:nvPr/>
        </p:nvSpPr>
        <p:spPr>
          <a:xfrm>
            <a:off x="9511428" y="4768360"/>
            <a:ext cx="538620" cy="707886"/>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rPr>
              <a:t>F</a:t>
            </a:r>
          </a:p>
        </p:txBody>
      </p:sp>
      <p:graphicFrame>
        <p:nvGraphicFramePr>
          <p:cNvPr id="6" name="Table 7">
            <a:extLst>
              <a:ext uri="{FF2B5EF4-FFF2-40B4-BE49-F238E27FC236}">
                <a16:creationId xmlns:a16="http://schemas.microsoft.com/office/drawing/2014/main" id="{11B0428B-1DFD-49D4-AAE6-1E6BFA75CE03}"/>
              </a:ext>
            </a:extLst>
          </p:cNvPr>
          <p:cNvGraphicFramePr>
            <a:graphicFrameLocks noGrp="1"/>
          </p:cNvGraphicFramePr>
          <p:nvPr>
            <p:extLst>
              <p:ext uri="{D42A27DB-BD31-4B8C-83A1-F6EECF244321}">
                <p14:modId xmlns:p14="http://schemas.microsoft.com/office/powerpoint/2010/main" val="4270360649"/>
              </p:ext>
            </p:extLst>
          </p:nvPr>
        </p:nvGraphicFramePr>
        <p:xfrm>
          <a:off x="241181" y="1758274"/>
          <a:ext cx="6366360" cy="4549865"/>
        </p:xfrm>
        <a:graphic>
          <a:graphicData uri="http://schemas.openxmlformats.org/drawingml/2006/table">
            <a:tbl>
              <a:tblPr firstRow="1" bandRow="1">
                <a:tableStyleId>{5940675A-B579-460E-94D1-54222C63F5DA}</a:tableStyleId>
              </a:tblPr>
              <a:tblGrid>
                <a:gridCol w="335016">
                  <a:extLst>
                    <a:ext uri="{9D8B030D-6E8A-4147-A177-3AD203B41FA5}">
                      <a16:colId xmlns:a16="http://schemas.microsoft.com/office/drawing/2014/main" val="3022169099"/>
                    </a:ext>
                  </a:extLst>
                </a:gridCol>
                <a:gridCol w="3382028">
                  <a:extLst>
                    <a:ext uri="{9D8B030D-6E8A-4147-A177-3AD203B41FA5}">
                      <a16:colId xmlns:a16="http://schemas.microsoft.com/office/drawing/2014/main" val="280014057"/>
                    </a:ext>
                  </a:extLst>
                </a:gridCol>
                <a:gridCol w="1114816">
                  <a:extLst>
                    <a:ext uri="{9D8B030D-6E8A-4147-A177-3AD203B41FA5}">
                      <a16:colId xmlns:a16="http://schemas.microsoft.com/office/drawing/2014/main" val="1042912246"/>
                    </a:ext>
                  </a:extLst>
                </a:gridCol>
                <a:gridCol w="1002082">
                  <a:extLst>
                    <a:ext uri="{9D8B030D-6E8A-4147-A177-3AD203B41FA5}">
                      <a16:colId xmlns:a16="http://schemas.microsoft.com/office/drawing/2014/main" val="2828000433"/>
                    </a:ext>
                  </a:extLst>
                </a:gridCol>
                <a:gridCol w="532418">
                  <a:extLst>
                    <a:ext uri="{9D8B030D-6E8A-4147-A177-3AD203B41FA5}">
                      <a16:colId xmlns:a16="http://schemas.microsoft.com/office/drawing/2014/main" val="1329318498"/>
                    </a:ext>
                  </a:extLst>
                </a:gridCol>
              </a:tblGrid>
              <a:tr h="629557">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002060"/>
                          </a:solidFill>
                          <a:latin typeface="Century Gothic" panose="020B0502020202020204" pitchFamily="34" charset="0"/>
                        </a:rPr>
                        <a:t>having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002060"/>
                          </a:solidFill>
                          <a:latin typeface="Century Gothic" panose="020B0502020202020204" pitchFamily="34" charset="0"/>
                        </a:rPr>
                        <a:t>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002060"/>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1935824"/>
                  </a:ext>
                </a:extLst>
              </a:tr>
              <a:tr h="629557">
                <a:tc>
                  <a:txBody>
                    <a:bodyPr/>
                    <a:lstStyle/>
                    <a:p>
                      <a:endParaRPr lang="en-GB" dirty="0"/>
                    </a:p>
                  </a:txBody>
                  <a:tcPr anchor="ctr">
                    <a:lnL w="1270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2060"/>
                          </a:solidFill>
                          <a:latin typeface="Century Gothic" panose="020B0502020202020204" pitchFamily="34" charset="0"/>
                        </a:rPr>
                        <a:t>Il a un t-shirt bleu.</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2159220785"/>
                  </a:ext>
                </a:extLst>
              </a:tr>
              <a:tr h="629557">
                <a:tc>
                  <a:txBody>
                    <a:bodyPr/>
                    <a:lstStyle/>
                    <a:p>
                      <a:endParaRPr lang="en-GB"/>
                    </a:p>
                  </a:txBody>
                  <a:tcPr anchor="ctr">
                    <a:lnL w="1270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2060"/>
                          </a:solidFill>
                          <a:latin typeface="Century Gothic" panose="020B0502020202020204" pitchFamily="34" charset="0"/>
                        </a:rPr>
                        <a:t>Il </a:t>
                      </a:r>
                      <a:r>
                        <a:rPr lang="en-GB" sz="2000" dirty="0" err="1">
                          <a:solidFill>
                            <a:srgbClr val="002060"/>
                          </a:solidFill>
                          <a:latin typeface="Century Gothic" panose="020B0502020202020204" pitchFamily="34" charset="0"/>
                        </a:rPr>
                        <a:t>est</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chien</a:t>
                      </a:r>
                      <a:r>
                        <a:rPr lang="en-GB" sz="2000" dirty="0">
                          <a:solidFill>
                            <a:srgbClr val="002060"/>
                          </a:solidFill>
                          <a:latin typeface="Century Gothic" panose="020B0502020202020204" pitchFamily="34" charset="0"/>
                        </a:rPr>
                        <a:t>.</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3498562912"/>
                  </a:ext>
                </a:extLst>
              </a:tr>
              <a:tr h="629557">
                <a:tc>
                  <a:txBody>
                    <a:bodyPr/>
                    <a:lstStyle/>
                    <a:p>
                      <a:endParaRPr lang="en-GB"/>
                    </a:p>
                  </a:txBody>
                  <a:tcPr anchor="ctr">
                    <a:lnL w="1270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2060"/>
                          </a:solidFill>
                          <a:latin typeface="Century Gothic" panose="020B0502020202020204" pitchFamily="34" charset="0"/>
                        </a:rPr>
                        <a:t>Il </a:t>
                      </a:r>
                      <a:r>
                        <a:rPr lang="en-GB" sz="2000" dirty="0" err="1">
                          <a:solidFill>
                            <a:srgbClr val="002060"/>
                          </a:solidFill>
                          <a:latin typeface="Century Gothic" panose="020B0502020202020204" pitchFamily="34" charset="0"/>
                        </a:rPr>
                        <a:t>est</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professeur</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amusant</a:t>
                      </a:r>
                      <a:r>
                        <a:rPr lang="en-GB" sz="2000" dirty="0">
                          <a:solidFill>
                            <a:srgbClr val="002060"/>
                          </a:solidFill>
                          <a:latin typeface="Century Gothic" panose="020B0502020202020204" pitchFamily="34" charset="0"/>
                        </a:rPr>
                        <a:t>.</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370763085"/>
                  </a:ext>
                </a:extLst>
              </a:tr>
              <a:tr h="629557">
                <a:tc>
                  <a:txBody>
                    <a:bodyPr/>
                    <a:lstStyle/>
                    <a:p>
                      <a:endParaRPr lang="en-GB"/>
                    </a:p>
                  </a:txBody>
                  <a:tcPr anchor="ctr">
                    <a:lnL w="1270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2060"/>
                          </a:solidFill>
                          <a:latin typeface="Century Gothic" panose="020B0502020202020204" pitchFamily="34" charset="0"/>
                        </a:rPr>
                        <a:t>Il a le nom </a:t>
                      </a:r>
                      <a:r>
                        <a:rPr lang="en-GB" sz="2000" dirty="0" err="1">
                          <a:solidFill>
                            <a:srgbClr val="002060"/>
                          </a:solidFill>
                          <a:latin typeface="Century Gothic" panose="020B0502020202020204" pitchFamily="34" charset="0"/>
                        </a:rPr>
                        <a:t>Dupond</a:t>
                      </a:r>
                      <a:r>
                        <a:rPr lang="en-GB" sz="2000" dirty="0">
                          <a:solidFill>
                            <a:srgbClr val="002060"/>
                          </a:solidFill>
                          <a:latin typeface="Century Gothic" panose="020B0502020202020204" pitchFamily="34" charset="0"/>
                        </a:rPr>
                        <a:t>/t.</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413269312"/>
                  </a:ext>
                </a:extLst>
              </a:tr>
              <a:tr h="629557">
                <a:tc>
                  <a:txBody>
                    <a:bodyPr/>
                    <a:lstStyle/>
                    <a:p>
                      <a:endParaRPr lang="en-GB"/>
                    </a:p>
                  </a:txBody>
                  <a:tcPr anchor="ctr">
                    <a:lnL w="1270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2060"/>
                          </a:solidFill>
                          <a:latin typeface="Century Gothic" panose="020B0502020202020204" pitchFamily="34" charset="0"/>
                        </a:rPr>
                        <a:t>Il </a:t>
                      </a:r>
                      <a:r>
                        <a:rPr lang="en-GB" sz="2000" dirty="0" err="1">
                          <a:solidFill>
                            <a:srgbClr val="002060"/>
                          </a:solidFill>
                          <a:latin typeface="Century Gothic" panose="020B0502020202020204" pitchFamily="34" charset="0"/>
                        </a:rPr>
                        <a:t>est</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ami</a:t>
                      </a:r>
                      <a:r>
                        <a:rPr lang="en-GB" sz="2000" dirty="0">
                          <a:solidFill>
                            <a:srgbClr val="002060"/>
                          </a:solidFill>
                          <a:latin typeface="Century Gothic" panose="020B0502020202020204" pitchFamily="34" charset="0"/>
                        </a:rPr>
                        <a:t> important.</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956903810"/>
                  </a:ext>
                </a:extLst>
              </a:tr>
              <a:tr h="629557">
                <a:tc>
                  <a:txBody>
                    <a:bodyPr/>
                    <a:lstStyle/>
                    <a:p>
                      <a:endParaRPr lang="en-GB" dirty="0"/>
                    </a:p>
                  </a:txBody>
                  <a:tcPr anchor="ctr">
                    <a:lnL w="1270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2060"/>
                          </a:solidFill>
                          <a:latin typeface="Century Gothic" panose="020B0502020202020204" pitchFamily="34" charset="0"/>
                        </a:rPr>
                        <a:t>Elle </a:t>
                      </a:r>
                      <a:r>
                        <a:rPr lang="en-GB" sz="2000" dirty="0" err="1">
                          <a:solidFill>
                            <a:srgbClr val="002060"/>
                          </a:solidFill>
                          <a:latin typeface="Century Gothic" panose="020B0502020202020204" pitchFamily="34" charset="0"/>
                        </a:rPr>
                        <a:t>est</a:t>
                      </a:r>
                      <a:r>
                        <a:rPr lang="en-GB" sz="2000" dirty="0">
                          <a:solidFill>
                            <a:srgbClr val="002060"/>
                          </a:solidFill>
                          <a:latin typeface="Century Gothic" panose="020B0502020202020204" pitchFamily="34" charset="0"/>
                        </a:rPr>
                        <a:t> difficile </a:t>
                      </a:r>
                      <a:r>
                        <a:rPr lang="en-GB" sz="2000" dirty="0" err="1">
                          <a:solidFill>
                            <a:srgbClr val="002060"/>
                          </a:solidFill>
                          <a:latin typeface="Century Gothic" panose="020B0502020202020204" pitchFamily="34" charset="0"/>
                        </a:rPr>
                        <a:t>mais</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amusante</a:t>
                      </a:r>
                      <a:r>
                        <a:rPr lang="en-GB" sz="2000" dirty="0">
                          <a:solidFill>
                            <a:srgbClr val="002060"/>
                          </a:solidFill>
                          <a:latin typeface="Century Gothic" panose="020B0502020202020204" pitchFamily="34" charset="0"/>
                        </a:rPr>
                        <a:t>.</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endParaRPr lang="en-GB"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83343160"/>
                  </a:ext>
                </a:extLst>
              </a:tr>
            </a:tbl>
          </a:graphicData>
        </a:graphic>
      </p:graphicFrame>
      <p:sp>
        <p:nvSpPr>
          <p:cNvPr id="8" name="Oval 7">
            <a:hlinkClick r:id="" action="ppaction://noaction">
              <a:snd r:embed="rId4" name="2_14.wav"/>
            </a:hlinkClick>
            <a:extLst>
              <a:ext uri="{FF2B5EF4-FFF2-40B4-BE49-F238E27FC236}">
                <a16:creationId xmlns:a16="http://schemas.microsoft.com/office/drawing/2014/main" id="{A016B7CB-3AC6-4421-98A4-D42833729AD8}"/>
              </a:ext>
            </a:extLst>
          </p:cNvPr>
          <p:cNvSpPr/>
          <p:nvPr/>
        </p:nvSpPr>
        <p:spPr>
          <a:xfrm>
            <a:off x="44562" y="2492678"/>
            <a:ext cx="466357" cy="438411"/>
          </a:xfrm>
          <a:prstGeom prst="ellipse">
            <a:avLst/>
          </a:prstGeom>
          <a:solidFill>
            <a:srgbClr val="786EB1"/>
          </a:solidFill>
          <a:ln>
            <a:solidFill>
              <a:srgbClr val="FFF7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43" name="Oval 42">
            <a:hlinkClick r:id="" action="ppaction://noaction">
              <a:snd r:embed="rId5" name="2_8.wav"/>
            </a:hlinkClick>
            <a:extLst>
              <a:ext uri="{FF2B5EF4-FFF2-40B4-BE49-F238E27FC236}">
                <a16:creationId xmlns:a16="http://schemas.microsoft.com/office/drawing/2014/main" id="{4B769A77-479B-43E2-A379-244550D2E9B2}"/>
              </a:ext>
            </a:extLst>
          </p:cNvPr>
          <p:cNvSpPr/>
          <p:nvPr/>
        </p:nvSpPr>
        <p:spPr>
          <a:xfrm>
            <a:off x="40076" y="3112350"/>
            <a:ext cx="466357" cy="438411"/>
          </a:xfrm>
          <a:prstGeom prst="ellipse">
            <a:avLst/>
          </a:prstGeom>
          <a:solidFill>
            <a:srgbClr val="786EB1"/>
          </a:solidFill>
          <a:ln>
            <a:solidFill>
              <a:srgbClr val="FFF7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44" name="Oval 43">
            <a:hlinkClick r:id="" action="ppaction://noaction">
              <a:snd r:embed="rId6" name="2_7.wav"/>
            </a:hlinkClick>
            <a:extLst>
              <a:ext uri="{FF2B5EF4-FFF2-40B4-BE49-F238E27FC236}">
                <a16:creationId xmlns:a16="http://schemas.microsoft.com/office/drawing/2014/main" id="{0F6BD377-3018-4383-9BBE-AD6D60B56021}"/>
              </a:ext>
            </a:extLst>
          </p:cNvPr>
          <p:cNvSpPr/>
          <p:nvPr/>
        </p:nvSpPr>
        <p:spPr>
          <a:xfrm>
            <a:off x="32687" y="3799883"/>
            <a:ext cx="466357" cy="438411"/>
          </a:xfrm>
          <a:prstGeom prst="ellipse">
            <a:avLst/>
          </a:prstGeom>
          <a:solidFill>
            <a:srgbClr val="786EB1"/>
          </a:solidFill>
          <a:ln>
            <a:solidFill>
              <a:srgbClr val="FFF7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45" name="Oval 44">
            <a:hlinkClick r:id="" action="ppaction://noaction">
              <a:snd r:embed="rId7" name="2_11.wav"/>
            </a:hlinkClick>
            <a:extLst>
              <a:ext uri="{FF2B5EF4-FFF2-40B4-BE49-F238E27FC236}">
                <a16:creationId xmlns:a16="http://schemas.microsoft.com/office/drawing/2014/main" id="{C8B03CFF-CD34-47BD-95EA-3D0E7CF16D79}"/>
              </a:ext>
            </a:extLst>
          </p:cNvPr>
          <p:cNvSpPr/>
          <p:nvPr/>
        </p:nvSpPr>
        <p:spPr>
          <a:xfrm>
            <a:off x="28201" y="4419555"/>
            <a:ext cx="466357" cy="438411"/>
          </a:xfrm>
          <a:prstGeom prst="ellipse">
            <a:avLst/>
          </a:prstGeom>
          <a:solidFill>
            <a:srgbClr val="786EB1"/>
          </a:solidFill>
          <a:ln>
            <a:solidFill>
              <a:srgbClr val="FFF7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46" name="Oval 45">
            <a:hlinkClick r:id="" action="ppaction://noaction">
              <a:snd r:embed="rId8" name="2_6_2.wav"/>
            </a:hlinkClick>
            <a:extLst>
              <a:ext uri="{FF2B5EF4-FFF2-40B4-BE49-F238E27FC236}">
                <a16:creationId xmlns:a16="http://schemas.microsoft.com/office/drawing/2014/main" id="{44B0857B-BA77-456F-8B03-405EFDB82CE8}"/>
              </a:ext>
            </a:extLst>
          </p:cNvPr>
          <p:cNvSpPr/>
          <p:nvPr/>
        </p:nvSpPr>
        <p:spPr>
          <a:xfrm>
            <a:off x="32687" y="5060265"/>
            <a:ext cx="466357" cy="438411"/>
          </a:xfrm>
          <a:prstGeom prst="ellipse">
            <a:avLst/>
          </a:prstGeom>
          <a:solidFill>
            <a:srgbClr val="786EB1"/>
          </a:solidFill>
          <a:ln>
            <a:solidFill>
              <a:srgbClr val="FFF7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47" name="Oval 46">
            <a:hlinkClick r:id="" action="ppaction://noaction">
              <a:snd r:embed="rId9" name="2_3_2.wav"/>
            </a:hlinkClick>
            <a:extLst>
              <a:ext uri="{FF2B5EF4-FFF2-40B4-BE49-F238E27FC236}">
                <a16:creationId xmlns:a16="http://schemas.microsoft.com/office/drawing/2014/main" id="{179AD196-69AF-4850-8682-9EF39D2A027A}"/>
              </a:ext>
            </a:extLst>
          </p:cNvPr>
          <p:cNvSpPr/>
          <p:nvPr/>
        </p:nvSpPr>
        <p:spPr>
          <a:xfrm>
            <a:off x="28201" y="5679937"/>
            <a:ext cx="466357" cy="438411"/>
          </a:xfrm>
          <a:prstGeom prst="ellipse">
            <a:avLst/>
          </a:prstGeom>
          <a:solidFill>
            <a:srgbClr val="786EB1"/>
          </a:solidFill>
          <a:ln>
            <a:solidFill>
              <a:srgbClr val="FFF7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6</a:t>
            </a:r>
          </a:p>
        </p:txBody>
      </p:sp>
      <p:sp>
        <p:nvSpPr>
          <p:cNvPr id="48" name="Oval 47">
            <a:extLst>
              <a:ext uri="{FF2B5EF4-FFF2-40B4-BE49-F238E27FC236}">
                <a16:creationId xmlns:a16="http://schemas.microsoft.com/office/drawing/2014/main" id="{086D4333-17A0-4271-AAA3-46BD3A959471}"/>
              </a:ext>
            </a:extLst>
          </p:cNvPr>
          <p:cNvSpPr/>
          <p:nvPr/>
        </p:nvSpPr>
        <p:spPr>
          <a:xfrm>
            <a:off x="6114666" y="2491369"/>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A</a:t>
            </a:r>
          </a:p>
        </p:txBody>
      </p:sp>
      <p:pic>
        <p:nvPicPr>
          <p:cNvPr id="49" name="Picture 48">
            <a:extLst>
              <a:ext uri="{FF2B5EF4-FFF2-40B4-BE49-F238E27FC236}">
                <a16:creationId xmlns:a16="http://schemas.microsoft.com/office/drawing/2014/main" id="{E0334496-18E2-4259-95B1-6E7427B749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39182" y="2456512"/>
            <a:ext cx="420875" cy="438411"/>
          </a:xfrm>
          <a:prstGeom prst="rect">
            <a:avLst/>
          </a:prstGeom>
        </p:spPr>
      </p:pic>
      <p:pic>
        <p:nvPicPr>
          <p:cNvPr id="50" name="Picture 49">
            <a:extLst>
              <a:ext uri="{FF2B5EF4-FFF2-40B4-BE49-F238E27FC236}">
                <a16:creationId xmlns:a16="http://schemas.microsoft.com/office/drawing/2014/main" id="{EB9FF627-8A60-4BC6-895F-7E95B621C1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33420" y="3089961"/>
            <a:ext cx="420875" cy="438411"/>
          </a:xfrm>
          <a:prstGeom prst="rect">
            <a:avLst/>
          </a:prstGeom>
        </p:spPr>
      </p:pic>
      <p:sp>
        <p:nvSpPr>
          <p:cNvPr id="51" name="Oval 50">
            <a:extLst>
              <a:ext uri="{FF2B5EF4-FFF2-40B4-BE49-F238E27FC236}">
                <a16:creationId xmlns:a16="http://schemas.microsoft.com/office/drawing/2014/main" id="{F98512DB-EB35-47B2-B37E-BDCF3D19D008}"/>
              </a:ext>
            </a:extLst>
          </p:cNvPr>
          <p:cNvSpPr/>
          <p:nvPr/>
        </p:nvSpPr>
        <p:spPr>
          <a:xfrm>
            <a:off x="6102325" y="3079599"/>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F</a:t>
            </a:r>
          </a:p>
        </p:txBody>
      </p:sp>
      <p:sp>
        <p:nvSpPr>
          <p:cNvPr id="52" name="Oval 51">
            <a:extLst>
              <a:ext uri="{FF2B5EF4-FFF2-40B4-BE49-F238E27FC236}">
                <a16:creationId xmlns:a16="http://schemas.microsoft.com/office/drawing/2014/main" id="{6405976F-F018-483E-B69E-06A80AEAFAA3}"/>
              </a:ext>
            </a:extLst>
          </p:cNvPr>
          <p:cNvSpPr/>
          <p:nvPr/>
        </p:nvSpPr>
        <p:spPr>
          <a:xfrm>
            <a:off x="6105428" y="3717040"/>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B</a:t>
            </a:r>
          </a:p>
        </p:txBody>
      </p:sp>
      <p:pic>
        <p:nvPicPr>
          <p:cNvPr id="53" name="Picture 52">
            <a:extLst>
              <a:ext uri="{FF2B5EF4-FFF2-40B4-BE49-F238E27FC236}">
                <a16:creationId xmlns:a16="http://schemas.microsoft.com/office/drawing/2014/main" id="{53EF695A-1E2E-4A8A-A70C-EE24B7F4E4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56826" y="3703103"/>
            <a:ext cx="420875" cy="438411"/>
          </a:xfrm>
          <a:prstGeom prst="rect">
            <a:avLst/>
          </a:prstGeom>
        </p:spPr>
      </p:pic>
      <p:pic>
        <p:nvPicPr>
          <p:cNvPr id="54" name="Picture 53">
            <a:extLst>
              <a:ext uri="{FF2B5EF4-FFF2-40B4-BE49-F238E27FC236}">
                <a16:creationId xmlns:a16="http://schemas.microsoft.com/office/drawing/2014/main" id="{793041C4-DAB9-4728-BA37-5ACE28B0C3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96324" y="4439812"/>
            <a:ext cx="420875" cy="438411"/>
          </a:xfrm>
          <a:prstGeom prst="rect">
            <a:avLst/>
          </a:prstGeom>
        </p:spPr>
      </p:pic>
      <p:sp>
        <p:nvSpPr>
          <p:cNvPr id="55" name="Oval 54">
            <a:extLst>
              <a:ext uri="{FF2B5EF4-FFF2-40B4-BE49-F238E27FC236}">
                <a16:creationId xmlns:a16="http://schemas.microsoft.com/office/drawing/2014/main" id="{6A44A0DE-2493-46C3-A4DB-BB73273A6B37}"/>
              </a:ext>
            </a:extLst>
          </p:cNvPr>
          <p:cNvSpPr/>
          <p:nvPr/>
        </p:nvSpPr>
        <p:spPr>
          <a:xfrm>
            <a:off x="6096000" y="4364012"/>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D</a:t>
            </a:r>
          </a:p>
        </p:txBody>
      </p:sp>
      <p:sp>
        <p:nvSpPr>
          <p:cNvPr id="56" name="Oval 55">
            <a:extLst>
              <a:ext uri="{FF2B5EF4-FFF2-40B4-BE49-F238E27FC236}">
                <a16:creationId xmlns:a16="http://schemas.microsoft.com/office/drawing/2014/main" id="{73440141-5CE3-4531-A826-7C267208917C}"/>
              </a:ext>
            </a:extLst>
          </p:cNvPr>
          <p:cNvSpPr/>
          <p:nvPr/>
        </p:nvSpPr>
        <p:spPr>
          <a:xfrm>
            <a:off x="6105428" y="5010984"/>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C</a:t>
            </a:r>
          </a:p>
        </p:txBody>
      </p:sp>
      <p:sp>
        <p:nvSpPr>
          <p:cNvPr id="57" name="Oval 56">
            <a:extLst>
              <a:ext uri="{FF2B5EF4-FFF2-40B4-BE49-F238E27FC236}">
                <a16:creationId xmlns:a16="http://schemas.microsoft.com/office/drawing/2014/main" id="{AC39B61B-D29E-4A1E-BFCA-697813E57640}"/>
              </a:ext>
            </a:extLst>
          </p:cNvPr>
          <p:cNvSpPr/>
          <p:nvPr/>
        </p:nvSpPr>
        <p:spPr>
          <a:xfrm>
            <a:off x="6095999" y="5662613"/>
            <a:ext cx="466357" cy="438411"/>
          </a:xfrm>
          <a:prstGeom prst="ellipse">
            <a:avLst/>
          </a:prstGeom>
          <a:solidFill>
            <a:srgbClr val="786EB1"/>
          </a:solidFill>
          <a:ln>
            <a:solidFill>
              <a:srgbClr val="FF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E</a:t>
            </a:r>
          </a:p>
        </p:txBody>
      </p:sp>
      <p:pic>
        <p:nvPicPr>
          <p:cNvPr id="58" name="Picture 57">
            <a:extLst>
              <a:ext uri="{FF2B5EF4-FFF2-40B4-BE49-F238E27FC236}">
                <a16:creationId xmlns:a16="http://schemas.microsoft.com/office/drawing/2014/main" id="{36CC13C3-E799-4B03-942C-FB61B8F3CF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27174" y="4955662"/>
            <a:ext cx="420875" cy="438411"/>
          </a:xfrm>
          <a:prstGeom prst="rect">
            <a:avLst/>
          </a:prstGeom>
        </p:spPr>
      </p:pic>
      <p:pic>
        <p:nvPicPr>
          <p:cNvPr id="59" name="Picture 58">
            <a:extLst>
              <a:ext uri="{FF2B5EF4-FFF2-40B4-BE49-F238E27FC236}">
                <a16:creationId xmlns:a16="http://schemas.microsoft.com/office/drawing/2014/main" id="{550BD8DE-8F8E-4367-99DD-2F7E7260DC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27173" y="5643508"/>
            <a:ext cx="420875" cy="438411"/>
          </a:xfrm>
          <a:prstGeom prst="rect">
            <a:avLst/>
          </a:prstGeom>
        </p:spPr>
      </p:pic>
      <p:pic>
        <p:nvPicPr>
          <p:cNvPr id="60" name="Picture 59" descr="A picture containing text, vector graphics&#10;&#10;Description automatically generated">
            <a:extLst>
              <a:ext uri="{FF2B5EF4-FFF2-40B4-BE49-F238E27FC236}">
                <a16:creationId xmlns:a16="http://schemas.microsoft.com/office/drawing/2014/main" id="{79B3B6D4-97AC-41F2-9C4C-0ED457DC1FB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23" y="592170"/>
            <a:ext cx="1001521" cy="1491792"/>
          </a:xfrm>
          <a:prstGeom prst="rect">
            <a:avLst/>
          </a:prstGeom>
          <a:effectLst>
            <a:outerShdw blurRad="50800" dist="38100" dir="5400000" algn="t" rotWithShape="0">
              <a:prstClr val="black">
                <a:alpha val="40000"/>
              </a:prstClr>
            </a:outerShdw>
          </a:effectLst>
        </p:spPr>
      </p:pic>
      <p:pic>
        <p:nvPicPr>
          <p:cNvPr id="36" name="Picture 35" descr="Icon&#10;&#10;Description automatically generated">
            <a:extLst>
              <a:ext uri="{FF2B5EF4-FFF2-40B4-BE49-F238E27FC236}">
                <a16:creationId xmlns:a16="http://schemas.microsoft.com/office/drawing/2014/main" id="{44A46D64-7B34-43C1-B6D0-5213E6A6C0F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58550" y="2402"/>
            <a:ext cx="933450" cy="933450"/>
          </a:xfrm>
          <a:prstGeom prst="rect">
            <a:avLst/>
          </a:prstGeom>
        </p:spPr>
      </p:pic>
      <p:sp>
        <p:nvSpPr>
          <p:cNvPr id="37" name="Title 1">
            <a:extLst>
              <a:ext uri="{FF2B5EF4-FFF2-40B4-BE49-F238E27FC236}">
                <a16:creationId xmlns:a16="http://schemas.microsoft.com/office/drawing/2014/main" id="{7976E1C9-6BC2-424E-B077-E8298CAF2288}"/>
              </a:ext>
            </a:extLst>
          </p:cNvPr>
          <p:cNvSpPr txBox="1">
            <a:spLocks/>
          </p:cNvSpPr>
          <p:nvPr/>
        </p:nvSpPr>
        <p:spPr>
          <a:xfrm>
            <a:off x="10950576" y="910172"/>
            <a:ext cx="1241424" cy="424815"/>
          </a:xfrm>
          <a:prstGeom prst="rect">
            <a:avLst/>
          </a:prstGeom>
          <a:solidFill>
            <a:srgbClr val="F19D19">
              <a:lumMod val="40000"/>
              <a:lumOff val="60000"/>
            </a:srgb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sp>
        <p:nvSpPr>
          <p:cNvPr id="2" name="Rectangle: Rounded Corners 1">
            <a:extLst>
              <a:ext uri="{FF2B5EF4-FFF2-40B4-BE49-F238E27FC236}">
                <a16:creationId xmlns:a16="http://schemas.microsoft.com/office/drawing/2014/main" id="{B52B7FA3-148C-4F89-B40E-7FE33E1CAC91}"/>
              </a:ext>
            </a:extLst>
          </p:cNvPr>
          <p:cNvSpPr/>
          <p:nvPr/>
        </p:nvSpPr>
        <p:spPr>
          <a:xfrm>
            <a:off x="622516" y="2487495"/>
            <a:ext cx="2779820" cy="4384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DDBF1E8E-74FF-4CC1-A84D-1679032EC48F}"/>
              </a:ext>
            </a:extLst>
          </p:cNvPr>
          <p:cNvSpPr/>
          <p:nvPr/>
        </p:nvSpPr>
        <p:spPr>
          <a:xfrm>
            <a:off x="600317" y="3133702"/>
            <a:ext cx="2779820" cy="4384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A3E2F9BA-9B70-4C19-96D3-127498142C76}"/>
              </a:ext>
            </a:extLst>
          </p:cNvPr>
          <p:cNvSpPr/>
          <p:nvPr/>
        </p:nvSpPr>
        <p:spPr>
          <a:xfrm>
            <a:off x="622516" y="3703102"/>
            <a:ext cx="2779820" cy="6135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80199EEF-5F89-4BFF-A34A-A03C0D48D60D}"/>
              </a:ext>
            </a:extLst>
          </p:cNvPr>
          <p:cNvSpPr/>
          <p:nvPr/>
        </p:nvSpPr>
        <p:spPr>
          <a:xfrm>
            <a:off x="648804" y="4439811"/>
            <a:ext cx="2779820" cy="4384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54618680-C631-4EB1-BED4-B3744EBE6E07}"/>
              </a:ext>
            </a:extLst>
          </p:cNvPr>
          <p:cNvSpPr/>
          <p:nvPr/>
        </p:nvSpPr>
        <p:spPr>
          <a:xfrm>
            <a:off x="641470" y="5117890"/>
            <a:ext cx="2779820" cy="4384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9230266E-24DB-4C57-8525-A8EE4442EB99}"/>
              </a:ext>
            </a:extLst>
          </p:cNvPr>
          <p:cNvSpPr/>
          <p:nvPr/>
        </p:nvSpPr>
        <p:spPr>
          <a:xfrm>
            <a:off x="622516" y="5653590"/>
            <a:ext cx="2779820" cy="6000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Speech Bubble: Rectangle with Corners Rounded 64">
            <a:extLst>
              <a:ext uri="{FF2B5EF4-FFF2-40B4-BE49-F238E27FC236}">
                <a16:creationId xmlns:a16="http://schemas.microsoft.com/office/drawing/2014/main" id="{D77956E6-1821-41C9-B47F-1E025FBBFB73}"/>
              </a:ext>
            </a:extLst>
          </p:cNvPr>
          <p:cNvSpPr/>
          <p:nvPr/>
        </p:nvSpPr>
        <p:spPr>
          <a:xfrm>
            <a:off x="6749968" y="5551238"/>
            <a:ext cx="5200852" cy="817215"/>
          </a:xfrm>
          <a:prstGeom prst="wedgeRoundRectCallout">
            <a:avLst>
              <a:gd name="adj1" fmla="val -50488"/>
              <a:gd name="adj2" fmla="val -85873"/>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Dupon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and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Dupon</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sound the same because of SFC –t, -d!</a:t>
            </a:r>
          </a:p>
        </p:txBody>
      </p:sp>
    </p:spTree>
    <p:extLst>
      <p:ext uri="{BB962C8B-B14F-4D97-AF65-F5344CB8AC3E}">
        <p14:creationId xmlns:p14="http://schemas.microsoft.com/office/powerpoint/2010/main" val="12476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2" grpId="0" animBg="1"/>
      <p:bldP spid="55" grpId="0" animBg="1"/>
      <p:bldP spid="56" grpId="0" animBg="1"/>
      <p:bldP spid="57" grpId="0" animBg="1"/>
      <p:bldP spid="2" grpId="0" animBg="1"/>
      <p:bldP spid="40" grpId="0" animBg="1"/>
      <p:bldP spid="61" grpId="0" animBg="1"/>
      <p:bldP spid="6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3" name="Graphic 22" descr="Teacher">
            <a:extLst>
              <a:ext uri="{FF2B5EF4-FFF2-40B4-BE49-F238E27FC236}">
                <a16:creationId xmlns:a16="http://schemas.microsoft.com/office/drawing/2014/main" id="{5E6EA6A6-0BF4-4D11-9778-9420C23DD0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0161" y="-49555"/>
            <a:ext cx="914400" cy="914400"/>
          </a:xfrm>
          <a:prstGeom prst="rect">
            <a:avLst/>
          </a:prstGeom>
        </p:spPr>
      </p:pic>
      <p:sp>
        <p:nvSpPr>
          <p:cNvPr id="24" name="Speech Bubble: Rectangle with Corners Rounded 23">
            <a:extLst>
              <a:ext uri="{FF2B5EF4-FFF2-40B4-BE49-F238E27FC236}">
                <a16:creationId xmlns:a16="http://schemas.microsoft.com/office/drawing/2014/main" id="{7F93E68F-714D-4F14-83E8-006B5C05163E}"/>
              </a:ext>
            </a:extLst>
          </p:cNvPr>
          <p:cNvSpPr/>
          <p:nvPr/>
        </p:nvSpPr>
        <p:spPr>
          <a:xfrm>
            <a:off x="3621674" y="128500"/>
            <a:ext cx="4900096" cy="435136"/>
          </a:xfrm>
          <a:prstGeom prst="wedgeRoundRectCallout">
            <a:avLst>
              <a:gd name="adj1" fmla="val -57338"/>
              <a:gd name="adj2" fmla="val 16622"/>
              <a:gd name="adj3" fmla="val 16667"/>
            </a:avLst>
          </a:prstGeom>
          <a:solidFill>
            <a:srgbClr val="002060"/>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25" name="CustomShape 7">
            <a:extLst>
              <a:ext uri="{FF2B5EF4-FFF2-40B4-BE49-F238E27FC236}">
                <a16:creationId xmlns:a16="http://schemas.microsoft.com/office/drawing/2014/main" id="{53E386D2-11B1-42A6-A786-5D06AB26653A}"/>
              </a:ext>
            </a:extLst>
          </p:cNvPr>
          <p:cNvSpPr/>
          <p:nvPr/>
        </p:nvSpPr>
        <p:spPr>
          <a:xfrm>
            <a:off x="3638411" y="120019"/>
            <a:ext cx="4929029" cy="541462"/>
          </a:xfrm>
          <a:prstGeom prst="rect">
            <a:avLst/>
          </a:prstGeom>
          <a:noFill/>
          <a:ln>
            <a:noFill/>
          </a:ln>
          <a:effectLst/>
        </p:spPr>
        <p:txBody>
          <a:bodyPr lIns="90000" tIns="45000" rIns="90000" bIns="45000"/>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chemeClr val="bg1"/>
                </a:solidFill>
                <a:effectLst/>
                <a:uLnTx/>
                <a:uFillTx/>
                <a:latin typeface="Century Gothic" panose="020B0502020202020204" pitchFamily="34" charset="0"/>
              </a:rPr>
              <a:t>Parle avec ton ou ta partenaire.</a:t>
            </a:r>
          </a:p>
        </p:txBody>
      </p:sp>
      <p:sp>
        <p:nvSpPr>
          <p:cNvPr id="100" name="Title 2">
            <a:extLst>
              <a:ext uri="{FF2B5EF4-FFF2-40B4-BE49-F238E27FC236}">
                <a16:creationId xmlns:a16="http://schemas.microsoft.com/office/drawing/2014/main" id="{1B9166A9-C865-44FA-BE26-64166604F8F0}"/>
              </a:ext>
            </a:extLst>
          </p:cNvPr>
          <p:cNvSpPr txBox="1">
            <a:spLocks/>
          </p:cNvSpPr>
          <p:nvPr/>
        </p:nvSpPr>
        <p:spPr>
          <a:xfrm>
            <a:off x="11238143" y="1135676"/>
            <a:ext cx="781120"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rPr>
              <a:t>parler</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103" name="Picture 102" descr="Icon&#10;&#10;Description automatically generated">
            <a:extLst>
              <a:ext uri="{FF2B5EF4-FFF2-40B4-BE49-F238E27FC236}">
                <a16:creationId xmlns:a16="http://schemas.microsoft.com/office/drawing/2014/main" id="{0726FEDE-A519-4431-B7EE-2D406967F8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sp>
        <p:nvSpPr>
          <p:cNvPr id="113" name="Speech Bubble: Rectangle with Corners Rounded 112">
            <a:extLst>
              <a:ext uri="{FF2B5EF4-FFF2-40B4-BE49-F238E27FC236}">
                <a16:creationId xmlns:a16="http://schemas.microsoft.com/office/drawing/2014/main" id="{22C50A66-57A3-4F9B-B0DB-FF48CF6E6716}"/>
              </a:ext>
            </a:extLst>
          </p:cNvPr>
          <p:cNvSpPr/>
          <p:nvPr/>
        </p:nvSpPr>
        <p:spPr>
          <a:xfrm>
            <a:off x="2484682" y="955521"/>
            <a:ext cx="3381942" cy="541462"/>
          </a:xfrm>
          <a:prstGeom prst="wedgeRoundRectCallout">
            <a:avLst>
              <a:gd name="adj1" fmla="val 17676"/>
              <a:gd name="adj2" fmla="val 70244"/>
              <a:gd name="adj3" fmla="val 16667"/>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I have a brave dog!</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128" name="Picture 127" descr="A picture containing logo&#10;&#10;Description automatically generated">
            <a:extLst>
              <a:ext uri="{FF2B5EF4-FFF2-40B4-BE49-F238E27FC236}">
                <a16:creationId xmlns:a16="http://schemas.microsoft.com/office/drawing/2014/main" id="{20217D56-5459-4FEB-98BF-C11BAFEF36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3174" y="85707"/>
            <a:ext cx="931174" cy="629997"/>
          </a:xfrm>
          <a:prstGeom prst="rect">
            <a:avLst/>
          </a:prstGeom>
        </p:spPr>
      </p:pic>
      <p:pic>
        <p:nvPicPr>
          <p:cNvPr id="51" name="Picture 50" descr="A picture containing text, vector graphics&#10;&#10;Description automatically generated">
            <a:extLst>
              <a:ext uri="{FF2B5EF4-FFF2-40B4-BE49-F238E27FC236}">
                <a16:creationId xmlns:a16="http://schemas.microsoft.com/office/drawing/2014/main" id="{BF8E30A6-7CA3-4793-A2FF-ED1F13309B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98" y="1231591"/>
            <a:ext cx="1827486" cy="2722088"/>
          </a:xfrm>
          <a:prstGeom prst="rect">
            <a:avLst/>
          </a:prstGeom>
          <a:effectLst>
            <a:outerShdw blurRad="50800" dist="38100" dir="5400000" algn="t" rotWithShape="0">
              <a:prstClr val="black">
                <a:alpha val="40000"/>
              </a:prstClr>
            </a:outerShdw>
          </a:effectLst>
        </p:spPr>
      </p:pic>
      <p:pic>
        <p:nvPicPr>
          <p:cNvPr id="52" name="Picture 51" descr="A group of people in clothing&#10;&#10;Description automatically generated with medium confidence">
            <a:extLst>
              <a:ext uri="{FF2B5EF4-FFF2-40B4-BE49-F238E27FC236}">
                <a16:creationId xmlns:a16="http://schemas.microsoft.com/office/drawing/2014/main" id="{764B1FB6-25D8-45DA-B67B-8E8418CD39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7919" y="1655066"/>
            <a:ext cx="4339429" cy="3114591"/>
          </a:xfrm>
          <a:prstGeom prst="rect">
            <a:avLst/>
          </a:prstGeom>
        </p:spPr>
      </p:pic>
      <p:sp>
        <p:nvSpPr>
          <p:cNvPr id="53" name="Speech Bubble: Rectangle with Corners Rounded 52">
            <a:extLst>
              <a:ext uri="{FF2B5EF4-FFF2-40B4-BE49-F238E27FC236}">
                <a16:creationId xmlns:a16="http://schemas.microsoft.com/office/drawing/2014/main" id="{DF360CBE-123D-4B12-9D0D-F1CF1C6155DC}"/>
              </a:ext>
            </a:extLst>
          </p:cNvPr>
          <p:cNvSpPr/>
          <p:nvPr/>
        </p:nvSpPr>
        <p:spPr>
          <a:xfrm>
            <a:off x="2484682" y="955521"/>
            <a:ext cx="3381942" cy="541462"/>
          </a:xfrm>
          <a:prstGeom prst="wedgeRoundRectCallout">
            <a:avLst>
              <a:gd name="adj1" fmla="val 17676"/>
              <a:gd name="adj2" fmla="val 70244"/>
              <a:gd name="adj3" fmla="val 16667"/>
            </a:avLst>
          </a:prstGeom>
          <a:solidFill>
            <a:srgbClr val="FF3399"/>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J’ai</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un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chien</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courageux</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a:t>
            </a:r>
            <a:endParaRPr kumimoji="0" lang="en-GB" sz="2000" b="0" i="0" u="none" strike="noStrike" kern="1200" cap="none" spc="0" normalizeH="0" baseline="0" noProof="0" dirty="0">
              <a:ln>
                <a:noFill/>
              </a:ln>
              <a:solidFill>
                <a:schemeClr val="bg1"/>
              </a:solidFill>
              <a:effectLst/>
              <a:uLnTx/>
              <a:uFillTx/>
              <a:latin typeface="Century Gothic" panose="020F0302020204030204"/>
            </a:endParaRPr>
          </a:p>
        </p:txBody>
      </p:sp>
      <p:sp>
        <p:nvSpPr>
          <p:cNvPr id="54" name="Speech Bubble: Rectangle with Corners Rounded 53">
            <a:extLst>
              <a:ext uri="{FF2B5EF4-FFF2-40B4-BE49-F238E27FC236}">
                <a16:creationId xmlns:a16="http://schemas.microsoft.com/office/drawing/2014/main" id="{14B50306-0B9E-483C-BA93-DAA58446A706}"/>
              </a:ext>
            </a:extLst>
          </p:cNvPr>
          <p:cNvSpPr/>
          <p:nvPr/>
        </p:nvSpPr>
        <p:spPr>
          <a:xfrm>
            <a:off x="2484682" y="1744777"/>
            <a:ext cx="3381942" cy="541462"/>
          </a:xfrm>
          <a:prstGeom prst="wedgeRoundRectCallout">
            <a:avLst>
              <a:gd name="adj1" fmla="val 17676"/>
              <a:gd name="adj2" fmla="val 70244"/>
              <a:gd name="adj3" fmla="val 16667"/>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He is a nice man!</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sp>
        <p:nvSpPr>
          <p:cNvPr id="55" name="Speech Bubble: Rectangle with Corners Rounded 54">
            <a:extLst>
              <a:ext uri="{FF2B5EF4-FFF2-40B4-BE49-F238E27FC236}">
                <a16:creationId xmlns:a16="http://schemas.microsoft.com/office/drawing/2014/main" id="{2C0429FA-D156-4F5F-83E7-0856F08811DB}"/>
              </a:ext>
            </a:extLst>
          </p:cNvPr>
          <p:cNvSpPr/>
          <p:nvPr/>
        </p:nvSpPr>
        <p:spPr>
          <a:xfrm>
            <a:off x="2484682" y="1744777"/>
            <a:ext cx="3381942" cy="541462"/>
          </a:xfrm>
          <a:prstGeom prst="wedgeRoundRectCallout">
            <a:avLst>
              <a:gd name="adj1" fmla="val 17676"/>
              <a:gd name="adj2" fmla="val 70244"/>
              <a:gd name="adj3" fmla="val 16667"/>
            </a:avLst>
          </a:prstGeom>
          <a:solidFill>
            <a:srgbClr val="FF3399"/>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Il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est</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un homme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sympa</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a:t>
            </a:r>
            <a:endParaRPr kumimoji="0" lang="en-GB" sz="2000" b="0" i="0" u="none" strike="noStrike" kern="1200" cap="none" spc="0" normalizeH="0" baseline="0" noProof="0" dirty="0">
              <a:ln>
                <a:noFill/>
              </a:ln>
              <a:solidFill>
                <a:schemeClr val="bg1"/>
              </a:solidFill>
              <a:effectLst/>
              <a:uLnTx/>
              <a:uFillTx/>
              <a:latin typeface="Century Gothic" panose="020F0302020204030204"/>
            </a:endParaRPr>
          </a:p>
        </p:txBody>
      </p:sp>
      <p:sp>
        <p:nvSpPr>
          <p:cNvPr id="56" name="Speech Bubble: Rectangle with Corners Rounded 55">
            <a:extLst>
              <a:ext uri="{FF2B5EF4-FFF2-40B4-BE49-F238E27FC236}">
                <a16:creationId xmlns:a16="http://schemas.microsoft.com/office/drawing/2014/main" id="{CE34BDDF-D25B-4C79-B45A-FACC95274B2A}"/>
              </a:ext>
            </a:extLst>
          </p:cNvPr>
          <p:cNvSpPr/>
          <p:nvPr/>
        </p:nvSpPr>
        <p:spPr>
          <a:xfrm>
            <a:off x="2484682" y="1744777"/>
            <a:ext cx="3381942" cy="541462"/>
          </a:xfrm>
          <a:prstGeom prst="wedgeRoundRectCallout">
            <a:avLst>
              <a:gd name="adj1" fmla="val 17676"/>
              <a:gd name="adj2" fmla="val 70244"/>
              <a:gd name="adj3" fmla="val 16667"/>
            </a:avLst>
          </a:prstGeom>
          <a:solidFill>
            <a:srgbClr val="FF3399"/>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C’est</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un homme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sympa</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a:t>
            </a:r>
            <a:endParaRPr kumimoji="0" lang="en-GB" sz="2000" b="0" i="0" u="none" strike="noStrike" kern="1200" cap="none" spc="0" normalizeH="0" baseline="0" noProof="0" dirty="0">
              <a:ln>
                <a:noFill/>
              </a:ln>
              <a:solidFill>
                <a:schemeClr val="bg1"/>
              </a:solidFill>
              <a:effectLst/>
              <a:uLnTx/>
              <a:uFillTx/>
              <a:latin typeface="Century Gothic" panose="020F0302020204030204"/>
            </a:endParaRPr>
          </a:p>
        </p:txBody>
      </p:sp>
      <p:sp>
        <p:nvSpPr>
          <p:cNvPr id="57" name="Speech Bubble: Rectangle with Corners Rounded 56">
            <a:extLst>
              <a:ext uri="{FF2B5EF4-FFF2-40B4-BE49-F238E27FC236}">
                <a16:creationId xmlns:a16="http://schemas.microsoft.com/office/drawing/2014/main" id="{3638BAA1-4D36-432B-AFA6-3D0409862F0C}"/>
              </a:ext>
            </a:extLst>
          </p:cNvPr>
          <p:cNvSpPr/>
          <p:nvPr/>
        </p:nvSpPr>
        <p:spPr>
          <a:xfrm>
            <a:off x="2484682" y="2571439"/>
            <a:ext cx="3381942" cy="785807"/>
          </a:xfrm>
          <a:prstGeom prst="wedgeRoundRectCallout">
            <a:avLst>
              <a:gd name="adj1" fmla="val 17676"/>
              <a:gd name="adj2" fmla="val 70244"/>
              <a:gd name="adj3" fmla="val 16667"/>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I have an intelligent </a:t>
            </a:r>
            <a:b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b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teacher/professor.</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sp>
        <p:nvSpPr>
          <p:cNvPr id="58" name="Speech Bubble: Rectangle with Corners Rounded 57">
            <a:extLst>
              <a:ext uri="{FF2B5EF4-FFF2-40B4-BE49-F238E27FC236}">
                <a16:creationId xmlns:a16="http://schemas.microsoft.com/office/drawing/2014/main" id="{CC090401-798E-4F99-A2BB-293454B64D47}"/>
              </a:ext>
            </a:extLst>
          </p:cNvPr>
          <p:cNvSpPr/>
          <p:nvPr/>
        </p:nvSpPr>
        <p:spPr>
          <a:xfrm>
            <a:off x="2484682" y="2557215"/>
            <a:ext cx="3381942" cy="785807"/>
          </a:xfrm>
          <a:prstGeom prst="wedgeRoundRectCallout">
            <a:avLst>
              <a:gd name="adj1" fmla="val 17676"/>
              <a:gd name="adj2" fmla="val 70244"/>
              <a:gd name="adj3" fmla="val 16667"/>
            </a:avLst>
          </a:prstGeom>
          <a:solidFill>
            <a:srgbClr val="FF3399"/>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J’ai</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un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professeur</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intelligent.</a:t>
            </a:r>
            <a:endParaRPr kumimoji="0" lang="en-GB" sz="2000" b="0" i="0" u="none" strike="noStrike" kern="1200" cap="none" spc="0" normalizeH="0" baseline="0" noProof="0" dirty="0">
              <a:ln>
                <a:noFill/>
              </a:ln>
              <a:solidFill>
                <a:schemeClr val="bg1"/>
              </a:solidFill>
              <a:effectLst/>
              <a:uLnTx/>
              <a:uFillTx/>
              <a:latin typeface="Century Gothic" panose="020F0302020204030204"/>
            </a:endParaRPr>
          </a:p>
        </p:txBody>
      </p:sp>
      <p:sp>
        <p:nvSpPr>
          <p:cNvPr id="60" name="Speech Bubble: Rectangle with Corners Rounded 59">
            <a:extLst>
              <a:ext uri="{FF2B5EF4-FFF2-40B4-BE49-F238E27FC236}">
                <a16:creationId xmlns:a16="http://schemas.microsoft.com/office/drawing/2014/main" id="{2BDDE19E-5320-4FDB-9F64-5DC07EF6F6EB}"/>
              </a:ext>
            </a:extLst>
          </p:cNvPr>
          <p:cNvSpPr/>
          <p:nvPr/>
        </p:nvSpPr>
        <p:spPr>
          <a:xfrm>
            <a:off x="2484682" y="3652042"/>
            <a:ext cx="3381942" cy="720243"/>
          </a:xfrm>
          <a:prstGeom prst="wedgeRoundRectCallout">
            <a:avLst>
              <a:gd name="adj1" fmla="val 17676"/>
              <a:gd name="adj2" fmla="val 70244"/>
              <a:gd name="adj3" fmla="val 16667"/>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She is a funny woman.</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sp>
        <p:nvSpPr>
          <p:cNvPr id="61" name="Speech Bubble: Rectangle with Corners Rounded 60">
            <a:extLst>
              <a:ext uri="{FF2B5EF4-FFF2-40B4-BE49-F238E27FC236}">
                <a16:creationId xmlns:a16="http://schemas.microsoft.com/office/drawing/2014/main" id="{1D17C56D-F2BF-4C5A-9316-675257CEC298}"/>
              </a:ext>
            </a:extLst>
          </p:cNvPr>
          <p:cNvSpPr/>
          <p:nvPr/>
        </p:nvSpPr>
        <p:spPr>
          <a:xfrm>
            <a:off x="2484682" y="3660155"/>
            <a:ext cx="3381942" cy="712129"/>
          </a:xfrm>
          <a:prstGeom prst="wedgeRoundRectCallout">
            <a:avLst>
              <a:gd name="adj1" fmla="val 17676"/>
              <a:gd name="adj2" fmla="val 70244"/>
              <a:gd name="adj3" fmla="val 16667"/>
            </a:avLst>
          </a:prstGeom>
          <a:solidFill>
            <a:srgbClr val="FF3399"/>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Elle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est</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une</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femme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amusante</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a:t>
            </a:r>
            <a:endParaRPr kumimoji="0" lang="en-GB" sz="2000" b="0" i="0" u="none" strike="noStrike" kern="1200" cap="none" spc="0" normalizeH="0" baseline="0" noProof="0" dirty="0">
              <a:ln>
                <a:noFill/>
              </a:ln>
              <a:solidFill>
                <a:schemeClr val="bg1"/>
              </a:solidFill>
              <a:effectLst/>
              <a:uLnTx/>
              <a:uFillTx/>
              <a:latin typeface="Century Gothic" panose="020F0302020204030204"/>
            </a:endParaRPr>
          </a:p>
        </p:txBody>
      </p:sp>
      <p:sp>
        <p:nvSpPr>
          <p:cNvPr id="62" name="Speech Bubble: Rectangle with Corners Rounded 61">
            <a:extLst>
              <a:ext uri="{FF2B5EF4-FFF2-40B4-BE49-F238E27FC236}">
                <a16:creationId xmlns:a16="http://schemas.microsoft.com/office/drawing/2014/main" id="{23BD5873-C785-4461-8142-234EFF263C9D}"/>
              </a:ext>
            </a:extLst>
          </p:cNvPr>
          <p:cNvSpPr/>
          <p:nvPr/>
        </p:nvSpPr>
        <p:spPr>
          <a:xfrm>
            <a:off x="2484682" y="3668268"/>
            <a:ext cx="3381942" cy="712129"/>
          </a:xfrm>
          <a:prstGeom prst="wedgeRoundRectCallout">
            <a:avLst>
              <a:gd name="adj1" fmla="val 17676"/>
              <a:gd name="adj2" fmla="val 70244"/>
              <a:gd name="adj3" fmla="val 16667"/>
            </a:avLst>
          </a:prstGeom>
          <a:solidFill>
            <a:srgbClr val="FF3399"/>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C’est</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une</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femme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amusante</a:t>
            </a:r>
            <a:r>
              <a:rPr lang="en-GB" sz="2000" b="1" dirty="0">
                <a:solidFill>
                  <a:schemeClr val="bg1"/>
                </a:solidFill>
                <a:latin typeface="Century Gothic" panose="020B0502020202020204" pitchFamily="34" charset="0"/>
              </a:rPr>
              <a:t>.</a:t>
            </a:r>
            <a:endParaRPr kumimoji="0" lang="en-GB" sz="2000" b="0" i="0" u="none" strike="noStrike" kern="1200" cap="none" spc="0" normalizeH="0" baseline="0" noProof="0" dirty="0">
              <a:ln>
                <a:noFill/>
              </a:ln>
              <a:solidFill>
                <a:schemeClr val="bg1"/>
              </a:solidFill>
              <a:effectLst/>
              <a:uLnTx/>
              <a:uFillTx/>
              <a:latin typeface="Century Gothic" panose="020F0302020204030204"/>
            </a:endParaRPr>
          </a:p>
        </p:txBody>
      </p:sp>
      <p:sp>
        <p:nvSpPr>
          <p:cNvPr id="63" name="Speech Bubble: Rectangle with Corners Rounded 62">
            <a:extLst>
              <a:ext uri="{FF2B5EF4-FFF2-40B4-BE49-F238E27FC236}">
                <a16:creationId xmlns:a16="http://schemas.microsoft.com/office/drawing/2014/main" id="{A453DDC6-0943-412A-AEB6-2943C3995FD8}"/>
              </a:ext>
            </a:extLst>
          </p:cNvPr>
          <p:cNvSpPr/>
          <p:nvPr/>
        </p:nvSpPr>
        <p:spPr>
          <a:xfrm>
            <a:off x="2484682" y="4656292"/>
            <a:ext cx="3381942" cy="620737"/>
          </a:xfrm>
          <a:prstGeom prst="wedgeRoundRectCallout">
            <a:avLst>
              <a:gd name="adj1" fmla="val 17676"/>
              <a:gd name="adj2" fmla="val 70244"/>
              <a:gd name="adj3" fmla="val 16667"/>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He is a funny friend.</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sp>
        <p:nvSpPr>
          <p:cNvPr id="64" name="Speech Bubble: Rectangle with Corners Rounded 63">
            <a:extLst>
              <a:ext uri="{FF2B5EF4-FFF2-40B4-BE49-F238E27FC236}">
                <a16:creationId xmlns:a16="http://schemas.microsoft.com/office/drawing/2014/main" id="{F7A57F99-7CAE-4596-AFB2-ABE949FEF67B}"/>
              </a:ext>
            </a:extLst>
          </p:cNvPr>
          <p:cNvSpPr/>
          <p:nvPr/>
        </p:nvSpPr>
        <p:spPr>
          <a:xfrm>
            <a:off x="2484682" y="4667081"/>
            <a:ext cx="3381942" cy="620737"/>
          </a:xfrm>
          <a:prstGeom prst="wedgeRoundRectCallout">
            <a:avLst>
              <a:gd name="adj1" fmla="val 17676"/>
              <a:gd name="adj2" fmla="val 70244"/>
              <a:gd name="adj3" fmla="val 16667"/>
            </a:avLst>
          </a:prstGeom>
          <a:solidFill>
            <a:srgbClr val="FF3399"/>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Il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est</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un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ami</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amusant</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a:t>
            </a:r>
            <a:endParaRPr kumimoji="0" lang="en-GB" sz="2000" b="0" i="0" u="none" strike="noStrike" kern="1200" cap="none" spc="0" normalizeH="0" baseline="0" noProof="0" dirty="0">
              <a:ln>
                <a:noFill/>
              </a:ln>
              <a:solidFill>
                <a:schemeClr val="bg1"/>
              </a:solidFill>
              <a:effectLst/>
              <a:uLnTx/>
              <a:uFillTx/>
              <a:latin typeface="Century Gothic" panose="020F0302020204030204"/>
            </a:endParaRPr>
          </a:p>
        </p:txBody>
      </p:sp>
      <p:sp>
        <p:nvSpPr>
          <p:cNvPr id="65" name="Speech Bubble: Rectangle with Corners Rounded 64">
            <a:extLst>
              <a:ext uri="{FF2B5EF4-FFF2-40B4-BE49-F238E27FC236}">
                <a16:creationId xmlns:a16="http://schemas.microsoft.com/office/drawing/2014/main" id="{94FE6840-D3F9-4616-BF2D-C4666DF13F51}"/>
              </a:ext>
            </a:extLst>
          </p:cNvPr>
          <p:cNvSpPr/>
          <p:nvPr/>
        </p:nvSpPr>
        <p:spPr>
          <a:xfrm>
            <a:off x="2484682" y="4656293"/>
            <a:ext cx="3381942" cy="631526"/>
          </a:xfrm>
          <a:prstGeom prst="wedgeRoundRectCallout">
            <a:avLst>
              <a:gd name="adj1" fmla="val 17676"/>
              <a:gd name="adj2" fmla="val 70244"/>
              <a:gd name="adj3" fmla="val 16667"/>
            </a:avLst>
          </a:prstGeom>
          <a:solidFill>
            <a:srgbClr val="FF3399"/>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C’est</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un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ami</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 </a:t>
            </a:r>
            <a:r>
              <a:rPr kumimoji="0" lang="en-GB" sz="2000" b="1" i="0" u="none" strike="noStrike" kern="1200" cap="none" spc="0" normalizeH="0" baseline="0" noProof="0" dirty="0" err="1">
                <a:ln>
                  <a:noFill/>
                </a:ln>
                <a:solidFill>
                  <a:schemeClr val="bg1"/>
                </a:solidFill>
                <a:effectLst/>
                <a:uLnTx/>
                <a:uFillTx/>
                <a:latin typeface="Century Gothic" panose="020B0502020202020204" pitchFamily="34" charset="0"/>
              </a:rPr>
              <a:t>amusant</a:t>
            </a: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rPr>
              <a:t>.</a:t>
            </a:r>
            <a:endParaRPr kumimoji="0" lang="en-GB" sz="2000" b="0" i="0" u="none" strike="noStrike" kern="1200" cap="none" spc="0" normalizeH="0" baseline="0" noProof="0" dirty="0">
              <a:ln>
                <a:noFill/>
              </a:ln>
              <a:solidFill>
                <a:schemeClr val="bg1"/>
              </a:solidFill>
              <a:effectLst/>
              <a:uLnTx/>
              <a:uFillTx/>
              <a:latin typeface="Century Gothic" panose="020F0302020204030204"/>
            </a:endParaRPr>
          </a:p>
        </p:txBody>
      </p:sp>
      <p:sp>
        <p:nvSpPr>
          <p:cNvPr id="66" name="Speech Bubble: Rectangle with Corners Rounded 65">
            <a:extLst>
              <a:ext uri="{FF2B5EF4-FFF2-40B4-BE49-F238E27FC236}">
                <a16:creationId xmlns:a16="http://schemas.microsoft.com/office/drawing/2014/main" id="{77DB37B5-E206-46E4-A5C7-DD80D6F0EAAD}"/>
              </a:ext>
            </a:extLst>
          </p:cNvPr>
          <p:cNvSpPr/>
          <p:nvPr/>
        </p:nvSpPr>
        <p:spPr>
          <a:xfrm>
            <a:off x="2484682" y="5575608"/>
            <a:ext cx="3381942" cy="808371"/>
          </a:xfrm>
          <a:prstGeom prst="wedgeRoundRectCallout">
            <a:avLst>
              <a:gd name="adj1" fmla="val 17676"/>
              <a:gd name="adj2" fmla="val 70244"/>
              <a:gd name="adj3" fmla="val 16667"/>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Do you have a funny friend?</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sp>
        <p:nvSpPr>
          <p:cNvPr id="67" name="Speech Bubble: Rectangle with Corners Rounded 66">
            <a:extLst>
              <a:ext uri="{FF2B5EF4-FFF2-40B4-BE49-F238E27FC236}">
                <a16:creationId xmlns:a16="http://schemas.microsoft.com/office/drawing/2014/main" id="{C431B0F5-F824-4479-AE14-E6C3D2EF74D7}"/>
              </a:ext>
            </a:extLst>
          </p:cNvPr>
          <p:cNvSpPr/>
          <p:nvPr/>
        </p:nvSpPr>
        <p:spPr>
          <a:xfrm>
            <a:off x="2484682" y="5592110"/>
            <a:ext cx="3381942" cy="791869"/>
          </a:xfrm>
          <a:prstGeom prst="wedgeRoundRectCallout">
            <a:avLst>
              <a:gd name="adj1" fmla="val 17676"/>
              <a:gd name="adj2" fmla="val 70244"/>
              <a:gd name="adj3" fmla="val 16667"/>
            </a:avLst>
          </a:prstGeom>
          <a:solidFill>
            <a:srgbClr val="FF3399"/>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b="1" dirty="0">
                <a:solidFill>
                  <a:schemeClr val="bg1"/>
                </a:solidFill>
                <a:latin typeface="Century Gothic" panose="020B0502020202020204" pitchFamily="34" charset="0"/>
              </a:rPr>
              <a:t>Tu as un </a:t>
            </a:r>
            <a:r>
              <a:rPr lang="en-GB" sz="2000" b="1" dirty="0" err="1">
                <a:solidFill>
                  <a:schemeClr val="bg1"/>
                </a:solidFill>
                <a:latin typeface="Century Gothic" panose="020B0502020202020204" pitchFamily="34" charset="0"/>
              </a:rPr>
              <a:t>ami</a:t>
            </a:r>
            <a:r>
              <a:rPr lang="en-GB" sz="2000" b="1" dirty="0">
                <a:solidFill>
                  <a:schemeClr val="bg1"/>
                </a:solidFill>
                <a:latin typeface="Century Gothic" panose="020B0502020202020204" pitchFamily="34" charset="0"/>
              </a:rPr>
              <a:t> </a:t>
            </a:r>
            <a:r>
              <a:rPr lang="en-GB" sz="2000" b="1" dirty="0" err="1">
                <a:solidFill>
                  <a:schemeClr val="bg1"/>
                </a:solidFill>
                <a:latin typeface="Century Gothic" panose="020B0502020202020204" pitchFamily="34" charset="0"/>
              </a:rPr>
              <a:t>amusant</a:t>
            </a:r>
            <a:r>
              <a:rPr lang="en-GB" sz="2000" b="1" dirty="0">
                <a:solidFill>
                  <a:schemeClr val="bg1"/>
                </a:solidFill>
                <a:latin typeface="Century Gothic" panose="020B0502020202020204" pitchFamily="34" charset="0"/>
              </a:rPr>
              <a:t> ?</a:t>
            </a:r>
            <a:endParaRPr kumimoji="0" lang="en-GB" sz="2000" b="0" i="0" u="none" strike="noStrike" kern="1200" cap="none" spc="0" normalizeH="0" baseline="0" noProof="0" dirty="0">
              <a:ln>
                <a:noFill/>
              </a:ln>
              <a:solidFill>
                <a:schemeClr val="bg1"/>
              </a:solidFill>
              <a:effectLst/>
              <a:uLnTx/>
              <a:uFillTx/>
              <a:latin typeface="Century Gothic" panose="020F0302020204030204"/>
            </a:endParaRPr>
          </a:p>
        </p:txBody>
      </p:sp>
    </p:spTree>
    <p:extLst>
      <p:ext uri="{BB962C8B-B14F-4D97-AF65-F5344CB8AC3E}">
        <p14:creationId xmlns:p14="http://schemas.microsoft.com/office/powerpoint/2010/main" val="29650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circle(out)">
                                      <p:cBhvr>
                                        <p:cTn id="11" dur="20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circle(out)">
                                      <p:cBhvr>
                                        <p:cTn id="20" dur="20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circle(out)">
                                      <p:cBhvr>
                                        <p:cTn id="25" dur="20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circle(out)">
                                      <p:cBhvr>
                                        <p:cTn id="34" dur="20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circle(out)">
                                      <p:cBhvr>
                                        <p:cTn id="43" dur="20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32"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circle(out)">
                                      <p:cBhvr>
                                        <p:cTn id="48" dur="20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circle(out)">
                                      <p:cBhvr>
                                        <p:cTn id="57" dur="20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circle(out)">
                                      <p:cBhvr>
                                        <p:cTn id="62" dur="20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32" fill="hold" grpId="0" nodeType="click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circle(out)">
                                      <p:cBhvr>
                                        <p:cTn id="71"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53"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1BE26A7C-9570-4511-A929-6137973F1815}"/>
              </a:ext>
            </a:extLst>
          </p:cNvPr>
          <p:cNvGraphicFramePr>
            <a:graphicFrameLocks noGrp="1"/>
          </p:cNvGraphicFramePr>
          <p:nvPr>
            <p:extLst>
              <p:ext uri="{D42A27DB-BD31-4B8C-83A1-F6EECF244321}">
                <p14:modId xmlns:p14="http://schemas.microsoft.com/office/powerpoint/2010/main" val="82820024"/>
              </p:ext>
            </p:extLst>
          </p:nvPr>
        </p:nvGraphicFramePr>
        <p:xfrm>
          <a:off x="401618" y="1026110"/>
          <a:ext cx="9810698" cy="5168388"/>
        </p:xfrm>
        <a:graphic>
          <a:graphicData uri="http://schemas.openxmlformats.org/drawingml/2006/table">
            <a:tbl>
              <a:tblPr firstRow="1" bandRow="1">
                <a:tableStyleId>{5940675A-B579-460E-94D1-54222C63F5DA}</a:tableStyleId>
              </a:tblPr>
              <a:tblGrid>
                <a:gridCol w="1734347">
                  <a:extLst>
                    <a:ext uri="{9D8B030D-6E8A-4147-A177-3AD203B41FA5}">
                      <a16:colId xmlns:a16="http://schemas.microsoft.com/office/drawing/2014/main" val="1203737284"/>
                    </a:ext>
                  </a:extLst>
                </a:gridCol>
                <a:gridCol w="2394529">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le déjeuner</a:t>
                      </a:r>
                    </a:p>
                  </a:txBody>
                  <a:tcPr/>
                </a:tc>
                <a:tc>
                  <a:txBody>
                    <a:bodyPr/>
                    <a:lstStyle/>
                    <a:p>
                      <a:r>
                        <a:rPr lang="en-GB" sz="2400" b="1" dirty="0" err="1">
                          <a:solidFill>
                            <a:srgbClr val="00B0F0"/>
                          </a:solidFill>
                          <a:latin typeface="Century Gothic" panose="020B0502020202020204" pitchFamily="34" charset="0"/>
                        </a:rPr>
                        <a:t>l’ami</a:t>
                      </a:r>
                      <a:r>
                        <a:rPr lang="en-GB" sz="2400" b="1" dirty="0">
                          <a:solidFill>
                            <a:srgbClr val="00B0F0"/>
                          </a:solidFill>
                          <a:latin typeface="Century Gothic" panose="020B0502020202020204" pitchFamily="34" charset="0"/>
                        </a:rPr>
                        <a:t>, </a:t>
                      </a:r>
                      <a:r>
                        <a:rPr lang="en-GB" sz="2400" b="1" dirty="0" err="1">
                          <a:solidFill>
                            <a:srgbClr val="00B0F0"/>
                          </a:solidFill>
                          <a:latin typeface="Century Gothic" panose="020B0502020202020204" pitchFamily="34" charset="0"/>
                        </a:rPr>
                        <a:t>l’amie</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passer</a:t>
                      </a:r>
                    </a:p>
                    <a:p>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voici</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ton, ta</a:t>
                      </a:r>
                    </a:p>
                  </a:txBody>
                  <a:tcPr/>
                </a:tc>
                <a:tc>
                  <a:txBody>
                    <a:bodyPr/>
                    <a:lstStyle/>
                    <a:p>
                      <a:r>
                        <a:rPr lang="en-GB" sz="2400" b="1" dirty="0" err="1">
                          <a:solidFill>
                            <a:srgbClr val="00B0F0"/>
                          </a:solidFill>
                          <a:latin typeface="Century Gothic" panose="020B0502020202020204" pitchFamily="34" charset="0"/>
                        </a:rPr>
                        <a:t>mon</a:t>
                      </a:r>
                      <a:r>
                        <a:rPr lang="en-GB" sz="2400" b="1" dirty="0">
                          <a:solidFill>
                            <a:srgbClr val="00B0F0"/>
                          </a:solidFill>
                          <a:latin typeface="Century Gothic" panose="020B0502020202020204" pitchFamily="34" charset="0"/>
                        </a:rPr>
                        <a:t>, ma</a:t>
                      </a:r>
                    </a:p>
                  </a:txBody>
                  <a:tcPr/>
                </a:tc>
                <a:extLst>
                  <a:ext uri="{0D108BD9-81ED-4DB2-BD59-A6C34878D82A}">
                    <a16:rowId xmlns:a16="http://schemas.microsoft.com/office/drawing/2014/main" val="760878619"/>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92D050"/>
                          </a:solidFill>
                          <a:latin typeface="Century Gothic" panose="020B0502020202020204" pitchFamily="34" charset="0"/>
                        </a:rPr>
                        <a:t>différent</a:t>
                      </a:r>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92D050"/>
                          </a:solidFill>
                          <a:latin typeface="Century Gothic" panose="020B0502020202020204" pitchFamily="34" charset="0"/>
                        </a:rPr>
                        <a:t>très</a:t>
                      </a:r>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manger</a:t>
                      </a:r>
                    </a:p>
                  </a:txBody>
                  <a:tcPr/>
                </a:tc>
                <a:extLst>
                  <a:ext uri="{0D108BD9-81ED-4DB2-BD59-A6C34878D82A}">
                    <a16:rowId xmlns:a16="http://schemas.microsoft.com/office/drawing/2014/main" val="104769296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vert</a:t>
                      </a:r>
                    </a:p>
                    <a:p>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difficile</a:t>
                      </a:r>
                    </a:p>
                    <a:p>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lent</a:t>
                      </a:r>
                    </a:p>
                    <a:p>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2198778360"/>
                  </a:ext>
                </a:extLst>
              </a:tr>
              <a:tr h="861398">
                <a:tc rowSpan="2">
                  <a:txBody>
                    <a:bodyPr/>
                    <a:lstStyle/>
                    <a:p>
                      <a:r>
                        <a:rPr lang="en-GB" sz="2400" dirty="0" err="1">
                          <a:solidFill>
                            <a:srgbClr val="002060"/>
                          </a:solidFill>
                          <a:latin typeface="Century Gothic" panose="020B0502020202020204" pitchFamily="34" charset="0"/>
                        </a:rPr>
                        <a:t>elle</a:t>
                      </a:r>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la femme</a:t>
                      </a:r>
                    </a:p>
                  </a:txBody>
                  <a:tcPr/>
                </a:tc>
                <a:tc>
                  <a:txBody>
                    <a:bodyPr/>
                    <a:lstStyle/>
                    <a:p>
                      <a:r>
                        <a:rPr lang="en-GB" sz="2400" b="1" dirty="0">
                          <a:solidFill>
                            <a:srgbClr val="FF3399"/>
                          </a:solidFill>
                          <a:latin typeface="Century Gothic" panose="020B0502020202020204" pitchFamily="34" charset="0"/>
                        </a:rPr>
                        <a:t>la </a:t>
                      </a:r>
                      <a:r>
                        <a:rPr lang="en-GB" sz="2400" b="1" dirty="0" err="1">
                          <a:solidFill>
                            <a:srgbClr val="FF3399"/>
                          </a:solidFill>
                          <a:latin typeface="Century Gothic" panose="020B0502020202020204" pitchFamily="34" charset="0"/>
                        </a:rPr>
                        <a:t>cousine</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l’homme</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bleu</a:t>
                      </a:r>
                    </a:p>
                  </a:txBody>
                  <a:tcPr/>
                </a:tc>
                <a:tc>
                  <a:txBody>
                    <a:bodyPr/>
                    <a:lstStyle/>
                    <a:p>
                      <a:r>
                        <a:rPr lang="en-GB" sz="2400" b="1" dirty="0">
                          <a:solidFill>
                            <a:srgbClr val="FF3399"/>
                          </a:solidFill>
                          <a:latin typeface="Century Gothic" panose="020B0502020202020204" pitchFamily="34" charset="0"/>
                        </a:rPr>
                        <a:t>rouge</a:t>
                      </a:r>
                    </a:p>
                  </a:txBody>
                  <a:tcPr/>
                </a:tc>
                <a:tc>
                  <a:txBody>
                    <a:bodyPr/>
                    <a:lstStyle/>
                    <a:p>
                      <a:r>
                        <a:rPr lang="en-GB" sz="2400" b="1" dirty="0">
                          <a:solidFill>
                            <a:srgbClr val="FF3399"/>
                          </a:solidFill>
                          <a:latin typeface="Century Gothic" panose="020B0502020202020204" pitchFamily="34" charset="0"/>
                        </a:rPr>
                        <a:t>le cousin</a:t>
                      </a:r>
                    </a:p>
                  </a:txBody>
                  <a:tcPr/>
                </a:tc>
                <a:extLst>
                  <a:ext uri="{0D108BD9-81ED-4DB2-BD59-A6C34878D82A}">
                    <a16:rowId xmlns:a16="http://schemas.microsoft.com/office/drawing/2014/main" val="3232139915"/>
                  </a:ext>
                </a:extLst>
              </a:tr>
            </a:tbl>
          </a:graphicData>
        </a:graphic>
      </p:graphicFrame>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17" name="Picture 16">
            <a:extLst>
              <a:ext uri="{FF2B5EF4-FFF2-40B4-BE49-F238E27FC236}">
                <a16:creationId xmlns:a16="http://schemas.microsoft.com/office/drawing/2014/main" id="{8AA52357-62B5-4501-8406-8AAEF0C4DB1A}"/>
              </a:ext>
            </a:extLst>
          </p:cNvPr>
          <p:cNvPicPr>
            <a:picLocks noChangeAspect="1"/>
          </p:cNvPicPr>
          <p:nvPr/>
        </p:nvPicPr>
        <p:blipFill>
          <a:blip r:embed="rId5"/>
          <a:stretch>
            <a:fillRect/>
          </a:stretch>
        </p:blipFill>
        <p:spPr>
          <a:xfrm>
            <a:off x="720303" y="2857345"/>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CF86848E-00D3-4C8C-BF0C-2DB539381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777" y="1078021"/>
            <a:ext cx="1186070" cy="1186070"/>
          </a:xfrm>
          <a:prstGeom prst="rect">
            <a:avLst/>
          </a:prstGeom>
        </p:spPr>
      </p:pic>
      <p:pic>
        <p:nvPicPr>
          <p:cNvPr id="20" name="Picture 19">
            <a:extLst>
              <a:ext uri="{FF2B5EF4-FFF2-40B4-BE49-F238E27FC236}">
                <a16:creationId xmlns:a16="http://schemas.microsoft.com/office/drawing/2014/main" id="{33175BAD-451F-4097-B6CA-7B78DADC0753}"/>
              </a:ext>
            </a:extLst>
          </p:cNvPr>
          <p:cNvPicPr>
            <a:picLocks noChangeAspect="1"/>
          </p:cNvPicPr>
          <p:nvPr/>
        </p:nvPicPr>
        <p:blipFill>
          <a:blip r:embed="rId7"/>
          <a:stretch>
            <a:fillRect/>
          </a:stretch>
        </p:blipFill>
        <p:spPr>
          <a:xfrm>
            <a:off x="922093" y="4558325"/>
            <a:ext cx="804850" cy="762489"/>
          </a:xfrm>
          <a:prstGeom prst="rect">
            <a:avLst/>
          </a:prstGeom>
        </p:spPr>
      </p:pic>
      <p:sp>
        <p:nvSpPr>
          <p:cNvPr id="21" name="TextBox 20">
            <a:extLst>
              <a:ext uri="{FF2B5EF4-FFF2-40B4-BE49-F238E27FC236}">
                <a16:creationId xmlns:a16="http://schemas.microsoft.com/office/drawing/2014/main" id="{A5D9ACD1-6B6F-4278-9A67-011420429302}"/>
              </a:ext>
            </a:extLst>
          </p:cNvPr>
          <p:cNvSpPr txBox="1"/>
          <p:nvPr/>
        </p:nvSpPr>
        <p:spPr>
          <a:xfrm>
            <a:off x="984081" y="532077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5" name="TextBox 24">
            <a:extLst>
              <a:ext uri="{FF2B5EF4-FFF2-40B4-BE49-F238E27FC236}">
                <a16:creationId xmlns:a16="http://schemas.microsoft.com/office/drawing/2014/main" id="{D1ADDC2A-E51D-48B9-A91E-95C4881D32F4}"/>
              </a:ext>
            </a:extLst>
          </p:cNvPr>
          <p:cNvSpPr txBox="1"/>
          <p:nvPr/>
        </p:nvSpPr>
        <p:spPr>
          <a:xfrm>
            <a:off x="922093" y="387770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6" name="TextBox 25">
            <a:extLst>
              <a:ext uri="{FF2B5EF4-FFF2-40B4-BE49-F238E27FC236}">
                <a16:creationId xmlns:a16="http://schemas.microsoft.com/office/drawing/2014/main" id="{582A3A04-2365-4E20-A72A-87B66616FB76}"/>
              </a:ext>
            </a:extLst>
          </p:cNvPr>
          <p:cNvSpPr txBox="1"/>
          <p:nvPr/>
        </p:nvSpPr>
        <p:spPr>
          <a:xfrm>
            <a:off x="993953" y="200240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28" name="Rectangle 27">
            <a:extLst>
              <a:ext uri="{FF2B5EF4-FFF2-40B4-BE49-F238E27FC236}">
                <a16:creationId xmlns:a16="http://schemas.microsoft.com/office/drawing/2014/main" id="{06EBBC53-04AF-44DE-BDA9-AD7CA398AC4C}"/>
              </a:ext>
            </a:extLst>
          </p:cNvPr>
          <p:cNvSpPr/>
          <p:nvPr/>
        </p:nvSpPr>
        <p:spPr>
          <a:xfrm>
            <a:off x="579915" y="66416"/>
            <a:ext cx="1203366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Follow up 4a -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31" name="TextBox 30">
            <a:extLst>
              <a:ext uri="{FF2B5EF4-FFF2-40B4-BE49-F238E27FC236}">
                <a16:creationId xmlns:a16="http://schemas.microsoft.com/office/drawing/2014/main" id="{B2AFB990-E563-4B97-9D41-28864BDBB375}"/>
              </a:ext>
            </a:extLst>
          </p:cNvPr>
          <p:cNvSpPr txBox="1"/>
          <p:nvPr/>
        </p:nvSpPr>
        <p:spPr>
          <a:xfrm>
            <a:off x="2190843" y="5722772"/>
            <a:ext cx="22158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blue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2" name="TextBox 31">
            <a:extLst>
              <a:ext uri="{FF2B5EF4-FFF2-40B4-BE49-F238E27FC236}">
                <a16:creationId xmlns:a16="http://schemas.microsoft.com/office/drawing/2014/main" id="{111B4DC4-0960-4E81-8848-85973A07B7AA}"/>
              </a:ext>
            </a:extLst>
          </p:cNvPr>
          <p:cNvSpPr txBox="1"/>
          <p:nvPr/>
        </p:nvSpPr>
        <p:spPr>
          <a:xfrm>
            <a:off x="4584083" y="5716195"/>
            <a:ext cx="2975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rouge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3" name="TextBox 32">
            <a:extLst>
              <a:ext uri="{FF2B5EF4-FFF2-40B4-BE49-F238E27FC236}">
                <a16:creationId xmlns:a16="http://schemas.microsoft.com/office/drawing/2014/main" id="{88C004C4-D688-4821-B196-9D33A683871C}"/>
              </a:ext>
            </a:extLst>
          </p:cNvPr>
          <p:cNvSpPr txBox="1"/>
          <p:nvPr/>
        </p:nvSpPr>
        <p:spPr>
          <a:xfrm>
            <a:off x="7438263" y="5766276"/>
            <a:ext cx="28184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(the) male cousin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7" name="TextBox 36">
            <a:extLst>
              <a:ext uri="{FF2B5EF4-FFF2-40B4-BE49-F238E27FC236}">
                <a16:creationId xmlns:a16="http://schemas.microsoft.com/office/drawing/2014/main" id="{68149A81-5207-44A8-87E6-FF9D619AD053}"/>
              </a:ext>
            </a:extLst>
          </p:cNvPr>
          <p:cNvSpPr txBox="1"/>
          <p:nvPr/>
        </p:nvSpPr>
        <p:spPr>
          <a:xfrm>
            <a:off x="2054200" y="4896483"/>
            <a:ext cx="26379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(the) woman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8" name="TextBox 37">
            <a:extLst>
              <a:ext uri="{FF2B5EF4-FFF2-40B4-BE49-F238E27FC236}">
                <a16:creationId xmlns:a16="http://schemas.microsoft.com/office/drawing/2014/main" id="{78436581-4251-4CEA-926F-C5A31C06C093}"/>
              </a:ext>
            </a:extLst>
          </p:cNvPr>
          <p:cNvSpPr txBox="1"/>
          <p:nvPr/>
        </p:nvSpPr>
        <p:spPr>
          <a:xfrm>
            <a:off x="4422820" y="4881895"/>
            <a:ext cx="31842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(the) female cousin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9" name="TextBox 38">
            <a:extLst>
              <a:ext uri="{FF2B5EF4-FFF2-40B4-BE49-F238E27FC236}">
                <a16:creationId xmlns:a16="http://schemas.microsoft.com/office/drawing/2014/main" id="{6209F364-6E76-4962-B2CA-EF55AB79DDDB}"/>
              </a:ext>
            </a:extLst>
          </p:cNvPr>
          <p:cNvSpPr txBox="1"/>
          <p:nvPr/>
        </p:nvSpPr>
        <p:spPr>
          <a:xfrm>
            <a:off x="7499891" y="4923940"/>
            <a:ext cx="22865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(the) man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0" name="TextBox 39">
            <a:extLst>
              <a:ext uri="{FF2B5EF4-FFF2-40B4-BE49-F238E27FC236}">
                <a16:creationId xmlns:a16="http://schemas.microsoft.com/office/drawing/2014/main" id="{8038C3E0-A69E-4D74-8C18-E2B0C4D22924}"/>
              </a:ext>
            </a:extLst>
          </p:cNvPr>
          <p:cNvSpPr txBox="1"/>
          <p:nvPr/>
        </p:nvSpPr>
        <p:spPr>
          <a:xfrm>
            <a:off x="2116969" y="4058762"/>
            <a:ext cx="2289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green (m)</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1" name="TextBox 40">
            <a:extLst>
              <a:ext uri="{FF2B5EF4-FFF2-40B4-BE49-F238E27FC236}">
                <a16:creationId xmlns:a16="http://schemas.microsoft.com/office/drawing/2014/main" id="{ADEE972D-DD7F-42DB-A87B-EEA82AA07AB1}"/>
              </a:ext>
            </a:extLst>
          </p:cNvPr>
          <p:cNvSpPr txBox="1"/>
          <p:nvPr/>
        </p:nvSpPr>
        <p:spPr>
          <a:xfrm>
            <a:off x="4556463" y="4067333"/>
            <a:ext cx="28435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difficult (m, f)</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2" name="TextBox 41">
            <a:extLst>
              <a:ext uri="{FF2B5EF4-FFF2-40B4-BE49-F238E27FC236}">
                <a16:creationId xmlns:a16="http://schemas.microsoft.com/office/drawing/2014/main" id="{10F01E41-FB16-47F4-AC5C-ACB994E84987}"/>
              </a:ext>
            </a:extLst>
          </p:cNvPr>
          <p:cNvSpPr txBox="1"/>
          <p:nvPr/>
        </p:nvSpPr>
        <p:spPr>
          <a:xfrm>
            <a:off x="7499891" y="4054715"/>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slow (m)</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3" name="TextBox 42">
            <a:extLst>
              <a:ext uri="{FF2B5EF4-FFF2-40B4-BE49-F238E27FC236}">
                <a16:creationId xmlns:a16="http://schemas.microsoft.com/office/drawing/2014/main" id="{771F49BC-F167-4EFE-8D7E-657E4BEAFA2A}"/>
              </a:ext>
            </a:extLst>
          </p:cNvPr>
          <p:cNvSpPr txBox="1"/>
          <p:nvPr/>
        </p:nvSpPr>
        <p:spPr>
          <a:xfrm>
            <a:off x="2146471" y="3191483"/>
            <a:ext cx="248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different (m)</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4" name="TextBox 43">
            <a:extLst>
              <a:ext uri="{FF2B5EF4-FFF2-40B4-BE49-F238E27FC236}">
                <a16:creationId xmlns:a16="http://schemas.microsoft.com/office/drawing/2014/main" id="{DCCADCBE-5395-45AC-83C9-FD9DDC52F2A1}"/>
              </a:ext>
            </a:extLst>
          </p:cNvPr>
          <p:cNvSpPr txBox="1"/>
          <p:nvPr/>
        </p:nvSpPr>
        <p:spPr>
          <a:xfrm>
            <a:off x="4570101" y="3182082"/>
            <a:ext cx="31270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very</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5" name="TextBox 44">
            <a:extLst>
              <a:ext uri="{FF2B5EF4-FFF2-40B4-BE49-F238E27FC236}">
                <a16:creationId xmlns:a16="http://schemas.microsoft.com/office/drawing/2014/main" id="{AF8F9ECC-B5A4-45EA-9E59-E5E188A0F4BD}"/>
              </a:ext>
            </a:extLst>
          </p:cNvPr>
          <p:cNvSpPr txBox="1"/>
          <p:nvPr/>
        </p:nvSpPr>
        <p:spPr>
          <a:xfrm>
            <a:off x="7577901" y="3148639"/>
            <a:ext cx="2278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to eat, eating</a:t>
            </a:r>
          </a:p>
        </p:txBody>
      </p:sp>
      <p:sp>
        <p:nvSpPr>
          <p:cNvPr id="46" name="TextBox 45">
            <a:extLst>
              <a:ext uri="{FF2B5EF4-FFF2-40B4-BE49-F238E27FC236}">
                <a16:creationId xmlns:a16="http://schemas.microsoft.com/office/drawing/2014/main" id="{8D3EE59F-71A2-473A-AAAE-F3FA95456A10}"/>
              </a:ext>
            </a:extLst>
          </p:cNvPr>
          <p:cNvSpPr txBox="1"/>
          <p:nvPr/>
        </p:nvSpPr>
        <p:spPr>
          <a:xfrm>
            <a:off x="2213689" y="2320332"/>
            <a:ext cx="24218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here is, this is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7" name="TextBox 46">
            <a:extLst>
              <a:ext uri="{FF2B5EF4-FFF2-40B4-BE49-F238E27FC236}">
                <a16:creationId xmlns:a16="http://schemas.microsoft.com/office/drawing/2014/main" id="{B953F0DC-BC47-4B44-ADC2-B0661B407EFE}"/>
              </a:ext>
            </a:extLst>
          </p:cNvPr>
          <p:cNvSpPr txBox="1"/>
          <p:nvPr/>
        </p:nvSpPr>
        <p:spPr>
          <a:xfrm>
            <a:off x="4466234" y="2319962"/>
            <a:ext cx="27926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 your (m), (f)</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8" name="TextBox 47">
            <a:extLst>
              <a:ext uri="{FF2B5EF4-FFF2-40B4-BE49-F238E27FC236}">
                <a16:creationId xmlns:a16="http://schemas.microsoft.com/office/drawing/2014/main" id="{732C1FF0-E9D3-4722-9F3D-7CAC0A7AE166}"/>
              </a:ext>
            </a:extLst>
          </p:cNvPr>
          <p:cNvSpPr txBox="1"/>
          <p:nvPr/>
        </p:nvSpPr>
        <p:spPr>
          <a:xfrm>
            <a:off x="7498362" y="2327842"/>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my (m), (f)</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9" name="Google Shape;119;p1">
            <a:extLst>
              <a:ext uri="{FF2B5EF4-FFF2-40B4-BE49-F238E27FC236}">
                <a16:creationId xmlns:a16="http://schemas.microsoft.com/office/drawing/2014/main" id="{6075FC8E-9D63-4974-A69B-1DDB306B2ADC}"/>
              </a:ext>
            </a:extLst>
          </p:cNvPr>
          <p:cNvSpPr/>
          <p:nvPr/>
        </p:nvSpPr>
        <p:spPr>
          <a:xfrm>
            <a:off x="57979" y="64131"/>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5" name="TextBox 34">
            <a:extLst>
              <a:ext uri="{FF2B5EF4-FFF2-40B4-BE49-F238E27FC236}">
                <a16:creationId xmlns:a16="http://schemas.microsoft.com/office/drawing/2014/main" id="{1F73D861-5E46-4238-B551-691EDC255027}"/>
              </a:ext>
            </a:extLst>
          </p:cNvPr>
          <p:cNvSpPr txBox="1"/>
          <p:nvPr/>
        </p:nvSpPr>
        <p:spPr>
          <a:xfrm>
            <a:off x="2116969" y="1467379"/>
            <a:ext cx="24218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(the) lunch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6" name="TextBox 35">
            <a:extLst>
              <a:ext uri="{FF2B5EF4-FFF2-40B4-BE49-F238E27FC236}">
                <a16:creationId xmlns:a16="http://schemas.microsoft.com/office/drawing/2014/main" id="{8A74817A-B64D-4B47-A334-21F5EE7FD71D}"/>
              </a:ext>
            </a:extLst>
          </p:cNvPr>
          <p:cNvSpPr txBox="1"/>
          <p:nvPr/>
        </p:nvSpPr>
        <p:spPr>
          <a:xfrm>
            <a:off x="4346940" y="1453052"/>
            <a:ext cx="32309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 (the) friend (m), (f)</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0" name="TextBox 49">
            <a:extLst>
              <a:ext uri="{FF2B5EF4-FFF2-40B4-BE49-F238E27FC236}">
                <a16:creationId xmlns:a16="http://schemas.microsoft.com/office/drawing/2014/main" id="{B3803EDB-30E1-4B33-927B-C8729CE5DE4F}"/>
              </a:ext>
            </a:extLst>
          </p:cNvPr>
          <p:cNvSpPr txBox="1"/>
          <p:nvPr/>
        </p:nvSpPr>
        <p:spPr>
          <a:xfrm>
            <a:off x="7498362" y="1498157"/>
            <a:ext cx="312707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200" kern="0" dirty="0">
                <a:solidFill>
                  <a:srgbClr val="002060"/>
                </a:solidFill>
                <a:latin typeface="Century Gothic" panose="020B0502020202020204" pitchFamily="34" charset="0"/>
                <a:cs typeface="Arial"/>
                <a:sym typeface="Arial"/>
              </a:rPr>
              <a:t>to spend, spending</a:t>
            </a:r>
            <a:endPar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39061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7" grpId="0"/>
      <p:bldP spid="38" grpId="0"/>
      <p:bldP spid="39" grpId="0"/>
      <p:bldP spid="40" grpId="0"/>
      <p:bldP spid="41" grpId="0"/>
      <p:bldP spid="42" grpId="0"/>
      <p:bldP spid="43" grpId="0"/>
      <p:bldP spid="44" grpId="0"/>
      <p:bldP spid="45" grpId="0"/>
      <p:bldP spid="46" grpId="0"/>
      <p:bldP spid="47" grpId="0"/>
      <p:bldP spid="48" grpId="0"/>
      <p:bldP spid="35" grpId="0"/>
      <p:bldP spid="36" grpId="0"/>
      <p:bldP spid="50" grpId="0"/>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22863</TotalTime>
  <Words>2770</Words>
  <Application>Microsoft Office PowerPoint</Application>
  <PresentationFormat>Widescreen</PresentationFormat>
  <Paragraphs>415</Paragraphs>
  <Slides>13</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Calibri</vt:lpstr>
      <vt:lpstr>Calibri Light</vt:lpstr>
      <vt:lpstr>Century Gothic</vt:lpstr>
      <vt:lpstr>Eras Demi ITC</vt:lpstr>
      <vt:lpstr>Modern Love</vt:lpstr>
      <vt:lpstr>Symbol</vt:lpstr>
      <vt:lpstr>Wingdings</vt:lpstr>
      <vt:lpstr>1_Office Theme</vt:lpstr>
      <vt:lpstr>2_Office Theme</vt:lpstr>
      <vt:lpstr>Office Theme</vt:lpstr>
      <vt:lpstr>Describing things and people</vt:lpstr>
      <vt:lpstr> [qu]</vt:lpstr>
      <vt:lpstr> [qu]</vt:lpstr>
      <vt:lpstr>prononcer </vt:lpstr>
      <vt:lpstr>Follow up 2 </vt:lpstr>
      <vt:lpstr>Follow up 2</vt:lpstr>
      <vt:lpstr>Follow up 2</vt:lpstr>
      <vt:lpstr>Follow up 3 </vt:lpstr>
      <vt:lpstr>vocabulaire</vt:lpstr>
      <vt:lpstr>Follow up 4b </vt:lpstr>
      <vt:lpstr>Follow up 5 </vt:lpstr>
      <vt:lpstr>vocabulaire</vt:lpstr>
      <vt:lpstr>vocabulaire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464</cp:revision>
  <dcterms:created xsi:type="dcterms:W3CDTF">2021-06-12T06:20:35Z</dcterms:created>
  <dcterms:modified xsi:type="dcterms:W3CDTF">2022-05-18T03:38:45Z</dcterms:modified>
</cp:coreProperties>
</file>