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Lst>
  <p:notesMasterIdLst>
    <p:notesMasterId r:id="rId22"/>
  </p:notesMasterIdLst>
  <p:sldIdLst>
    <p:sldId id="339" r:id="rId5"/>
    <p:sldId id="375" r:id="rId6"/>
    <p:sldId id="923" r:id="rId7"/>
    <p:sldId id="924" r:id="rId8"/>
    <p:sldId id="938" r:id="rId9"/>
    <p:sldId id="374" r:id="rId10"/>
    <p:sldId id="937" r:id="rId11"/>
    <p:sldId id="939" r:id="rId12"/>
    <p:sldId id="940" r:id="rId13"/>
    <p:sldId id="941" r:id="rId14"/>
    <p:sldId id="942" r:id="rId15"/>
    <p:sldId id="943" r:id="rId16"/>
    <p:sldId id="944" r:id="rId17"/>
    <p:sldId id="945" r:id="rId18"/>
    <p:sldId id="946" r:id="rId19"/>
    <p:sldId id="292"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CAEAF2"/>
    <a:srgbClr val="FEF7EC"/>
    <a:srgbClr val="786EB1"/>
    <a:srgbClr val="FF0066"/>
    <a:srgbClr val="009600"/>
    <a:srgbClr val="5FC0D7"/>
    <a:srgbClr val="75C9DD"/>
    <a:srgbClr val="9DD9E7"/>
    <a:srgbClr val="B5E2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2409" autoAdjust="0"/>
  </p:normalViewPr>
  <p:slideViewPr>
    <p:cSldViewPr snapToGrid="0">
      <p:cViewPr varScale="1">
        <p:scale>
          <a:sx n="68" d="100"/>
          <a:sy n="68" d="100"/>
        </p:scale>
        <p:origin x="120" y="5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Odile Guillou" userId="d8fb4f9aa2ddc929" providerId="LiveId" clId="{BF1AB5E5-144C-4E46-8755-7BBD15E3ED8E}"/>
    <pc:docChg chg="custSel modSld">
      <pc:chgData name="Marie-Odile Guillou" userId="d8fb4f9aa2ddc929" providerId="LiveId" clId="{BF1AB5E5-144C-4E46-8755-7BBD15E3ED8E}" dt="2023-02-02T11:13:10.627" v="4" actId="313"/>
      <pc:docMkLst>
        <pc:docMk/>
      </pc:docMkLst>
      <pc:sldChg chg="modSp mod">
        <pc:chgData name="Marie-Odile Guillou" userId="d8fb4f9aa2ddc929" providerId="LiveId" clId="{BF1AB5E5-144C-4E46-8755-7BBD15E3ED8E}" dt="2023-02-02T11:13:10.627" v="4" actId="313"/>
        <pc:sldMkLst>
          <pc:docMk/>
          <pc:sldMk cId="1437753344" sldId="938"/>
        </pc:sldMkLst>
        <pc:spChg chg="mod">
          <ac:chgData name="Marie-Odile Guillou" userId="d8fb4f9aa2ddc929" providerId="LiveId" clId="{BF1AB5E5-144C-4E46-8755-7BBD15E3ED8E}" dt="2023-02-02T11:13:10.627" v="4" actId="313"/>
          <ac:spMkLst>
            <pc:docMk/>
            <pc:sldMk cId="1437753344" sldId="938"/>
            <ac:spMk id="39" creationId="{12CB6994-A31F-46D6-A7F0-73EEAC0B46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02/02/2023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revisit [</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professeur, professeure </a:t>
            </a:r>
            <a:r>
              <a:rPr lang="fr-FR" sz="1200" b="0" dirty="0">
                <a:solidFill>
                  <a:srgbClr val="002060"/>
                </a:solidFill>
                <a:latin typeface="Century Gothic"/>
                <a:ea typeface="Century Gothic"/>
                <a:cs typeface="Century Gothic"/>
                <a:sym typeface="Century Gothic"/>
              </a:rPr>
              <a:t>[110] </a:t>
            </a:r>
            <a:r>
              <a:rPr lang="fr-FR" sz="1200" b="1" dirty="0">
                <a:solidFill>
                  <a:srgbClr val="002060"/>
                </a:solidFill>
                <a:latin typeface="Century Gothic"/>
                <a:ea typeface="Century Gothic"/>
                <a:cs typeface="Century Gothic"/>
                <a:sym typeface="Century Gothic"/>
              </a:rPr>
              <a:t>sympathique </a:t>
            </a:r>
            <a:r>
              <a:rPr lang="fr-FR" sz="1200" b="0" dirty="0">
                <a:solidFill>
                  <a:srgbClr val="002060"/>
                </a:solidFill>
                <a:latin typeface="Century Gothic"/>
                <a:ea typeface="Century Gothic"/>
                <a:cs typeface="Century Gothic"/>
                <a:sym typeface="Century Gothic"/>
              </a:rPr>
              <a:t>[4164]  </a:t>
            </a:r>
            <a:r>
              <a:rPr lang="fr-FR" sz="1200" b="1" dirty="0">
                <a:solidFill>
                  <a:srgbClr val="002060"/>
                </a:solidFill>
                <a:latin typeface="Century Gothic"/>
                <a:ea typeface="Century Gothic"/>
                <a:cs typeface="Century Gothic"/>
                <a:sym typeface="Century Gothic"/>
              </a:rPr>
              <a:t>comment </a:t>
            </a:r>
            <a:r>
              <a:rPr lang="fr-FR" sz="1200" b="0" dirty="0">
                <a:solidFill>
                  <a:srgbClr val="002060"/>
                </a:solidFill>
                <a:latin typeface="Century Gothic"/>
                <a:ea typeface="Century Gothic"/>
                <a:cs typeface="Century Gothic"/>
                <a:sym typeface="Century Gothic"/>
              </a:rPr>
              <a:t>[234]</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différent </a:t>
            </a:r>
            <a:r>
              <a:rPr lang="fr-FR" sz="1200" b="0" strike="noStrike" spc="-1" dirty="0">
                <a:solidFill>
                  <a:srgbClr val="002060"/>
                </a:solidFill>
                <a:latin typeface="Century Gothic"/>
                <a:ea typeface="Century Gothic"/>
              </a:rPr>
              <a:t>[350] </a:t>
            </a:r>
            <a:r>
              <a:rPr lang="fr-FR" sz="1200" b="1" strike="noStrike" spc="-1" dirty="0">
                <a:solidFill>
                  <a:srgbClr val="002060"/>
                </a:solidFill>
                <a:latin typeface="Century Gothic"/>
                <a:ea typeface="Century Gothic"/>
              </a:rPr>
              <a:t>lent </a:t>
            </a:r>
            <a:r>
              <a:rPr lang="fr-FR" sz="1200" b="0" strike="noStrike" spc="-1" dirty="0">
                <a:solidFill>
                  <a:srgbClr val="002060"/>
                </a:solidFill>
                <a:latin typeface="Century Gothic"/>
                <a:ea typeface="Century Gothic"/>
              </a:rPr>
              <a:t>[2572] </a:t>
            </a:r>
            <a:r>
              <a:rPr lang="fr-FR" sz="1200" b="1" strike="noStrike" spc="-1" dirty="0">
                <a:solidFill>
                  <a:srgbClr val="002060"/>
                </a:solidFill>
                <a:latin typeface="Century Gothic"/>
                <a:ea typeface="Century Gothic"/>
              </a:rPr>
              <a:t>vert </a:t>
            </a:r>
            <a:r>
              <a:rPr lang="fr-FR" sz="1200" b="0" strike="noStrike" spc="-1" dirty="0">
                <a:solidFill>
                  <a:srgbClr val="002060"/>
                </a:solidFill>
                <a:latin typeface="Century Gothic"/>
                <a:ea typeface="Century Gothic"/>
              </a:rPr>
              <a:t>[1060] </a:t>
            </a:r>
            <a:r>
              <a:rPr lang="fr-FR" sz="1200" b="1" strike="noStrike" spc="-1" dirty="0">
                <a:solidFill>
                  <a:srgbClr val="002060"/>
                </a:solidFill>
                <a:latin typeface="Century Gothic"/>
                <a:ea typeface="Century Gothic"/>
              </a:rPr>
              <a:t>très </a:t>
            </a:r>
            <a:r>
              <a:rPr lang="fr-FR" sz="1200" b="0" strike="noStrike" spc="-1" dirty="0">
                <a:solidFill>
                  <a:srgbClr val="002060"/>
                </a:solidFill>
                <a:latin typeface="Century Gothic"/>
                <a:ea typeface="Century Gothic"/>
              </a:rPr>
              <a:t>[66]</a:t>
            </a:r>
            <a:endParaRPr lang="fr-FR" sz="1200" b="0" i="0" strike="noStrike" spc="-1" dirty="0">
              <a:solidFill>
                <a:srgbClr val="002060"/>
              </a:solidFill>
              <a:latin typeface="Century Gothic"/>
              <a:ea typeface="Century Gothic"/>
            </a:endParaRP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 chose [125] des [2] combien [800] </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donner [46]  préparer [368] trouver [83] famille [172] frère [1043] mère [645] père [559] sœur [1558] le [1] la [1] à (meaning ‘to’) [4] </a:t>
            </a:r>
            <a:endParaRPr lang="en-GB" sz="1200" b="0" i="0" strike="noStrike" spc="-1" dirty="0">
              <a:solidFill>
                <a:srgbClr val="002060"/>
              </a:solidFill>
              <a:effectLst/>
              <a:latin typeface="Century Gothic"/>
              <a:ea typeface="+mn-ea"/>
              <a:cs typeface="+mn-cs"/>
            </a:endParaRP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[3/8]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5096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[4/8]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071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[5/8]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24973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[6/8]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8429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[7/8]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0796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[8/8]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165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previously taught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French adjectives sometimes change their endings to match the noun (in this case, the animal) that they describe, but that adjectives already ending in ‘e’ do not change.</a:t>
            </a:r>
          </a:p>
          <a:p>
            <a:pPr marL="229320" indent="-228600">
              <a:lnSpc>
                <a:spcPct val="100000"/>
              </a:lnSpc>
              <a:buAutoNum type="arabicPeriod"/>
            </a:pPr>
            <a:r>
              <a:rPr lang="en-GB" sz="1200" b="0" strike="noStrike" spc="-1" dirty="0">
                <a:solidFill>
                  <a:srgbClr val="000000"/>
                </a:solidFill>
                <a:latin typeface="Calibri"/>
              </a:rPr>
              <a:t>Pupils might work on mini whiteboards to allow teachers to check answers one by one, providing feedback after each.</a:t>
            </a:r>
          </a:p>
          <a:p>
            <a:pPr marL="229320" indent="-228600">
              <a:lnSpc>
                <a:spcPct val="100000"/>
              </a:lnSpc>
              <a:buAutoNum type="arabicPeriod"/>
            </a:pPr>
            <a:r>
              <a:rPr lang="en-GB" sz="1200" b="0" strike="noStrike" spc="-1" dirty="0">
                <a:solidFill>
                  <a:srgbClr val="000000"/>
                </a:solidFill>
                <a:latin typeface="Calibri"/>
              </a:rPr>
              <a:t>If pupils need more support with the task, teachers could move the English text boxes to the right to reveal the initial 1-2 letters of each adjective.</a:t>
            </a:r>
          </a:p>
          <a:p>
            <a:pPr marL="229320" indent="-228600">
              <a:lnSpc>
                <a:spcPct val="100000"/>
              </a:lnSpc>
              <a:buAutoNum type="arabicPeriod"/>
            </a:pPr>
            <a:r>
              <a:rPr lang="en-GB" sz="1200" b="0" strike="noStrike" spc="-1" dirty="0">
                <a:solidFill>
                  <a:srgbClr val="000000"/>
                </a:solidFill>
                <a:latin typeface="Calibri"/>
              </a:rPr>
              <a:t>Elicit full sentences from pupils when checking answers (this could be done chorally) and if desired, click to hear each full sentence.</a:t>
            </a:r>
          </a:p>
          <a:p>
            <a:pPr marL="229320" indent="-228600">
              <a:lnSpc>
                <a:spcPct val="100000"/>
              </a:lnSpc>
              <a:buAutoNum type="arabicPeriod"/>
            </a:pPr>
            <a:r>
              <a:rPr lang="en-GB" sz="1200" b="0" strike="noStrike" spc="-1" dirty="0">
                <a:solidFill>
                  <a:srgbClr val="000000"/>
                </a:solidFill>
                <a:latin typeface="Calibri"/>
              </a:rPr>
              <a:t>Clarify the meaning of </a:t>
            </a:r>
            <a:r>
              <a:rPr lang="en-GB" sz="1200" b="0" strike="noStrike" spc="-1" dirty="0" err="1">
                <a:solidFill>
                  <a:srgbClr val="000000"/>
                </a:solidFill>
                <a:latin typeface="Calibri"/>
              </a:rPr>
              <a:t>Eugénie’s</a:t>
            </a:r>
            <a:r>
              <a:rPr lang="en-GB" sz="1200" b="0" strike="noStrike" spc="-1" dirty="0">
                <a:solidFill>
                  <a:srgbClr val="000000"/>
                </a:solidFill>
                <a:latin typeface="Calibri"/>
              </a:rPr>
              <a:t> speech bubble and practise the pronunciation.  </a:t>
            </a:r>
          </a:p>
          <a:p>
            <a:pPr marL="229320" indent="-228600">
              <a:lnSpc>
                <a:spcPct val="100000"/>
              </a:lnSpc>
              <a:buAutoNum type="arabicPeriod"/>
            </a:pPr>
            <a:r>
              <a:rPr lang="en-GB" sz="1200" b="0" strike="noStrike" spc="-1" dirty="0">
                <a:solidFill>
                  <a:srgbClr val="000000"/>
                </a:solidFill>
                <a:latin typeface="Calibri"/>
              </a:rPr>
              <a:t>If time allows, ask pupils to tell you their favourite animal.</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a:t>
            </a:r>
            <a:br>
              <a:rPr lang="en-GB" baseline="0" dirty="0"/>
            </a:br>
            <a:br>
              <a:rPr lang="en-GB" baseline="0" dirty="0"/>
            </a:br>
            <a:r>
              <a:rPr lang="en-GB" b="1" baseline="0" dirty="0"/>
              <a:t>Word frequency (1 is the most frequent word in French): </a:t>
            </a:r>
            <a:br>
              <a:rPr lang="en-GB" baseline="0" dirty="0"/>
            </a:b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ien</a:t>
            </a:r>
            <a:r>
              <a:rPr lang="en-GB" b="1" baseline="0" dirty="0"/>
              <a:t>] </a:t>
            </a:r>
            <a:r>
              <a:rPr lang="en-GB" b="0" baseline="0" dirty="0"/>
              <a:t>and</a:t>
            </a:r>
            <a:r>
              <a:rPr lang="en-GB" b="1" baseline="0" dirty="0"/>
              <a:t> [(a)in].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work in pairs.  Pupil A secretly chooses 5 of the 16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 B has 12 guesses to try to get them all. If s/he pronounces the </a:t>
            </a:r>
            <a:r>
              <a:rPr lang="en-GB" sz="1200" dirty="0">
                <a:solidFill>
                  <a:srgbClr val="002060"/>
                </a:solidFill>
                <a:latin typeface="Century Gothic" panose="020B0502020202020204" pitchFamily="34" charset="0"/>
              </a:rPr>
              <a:t>ç as hard ‘a’ and Pupil A spots it, s/he doesn’t have to answer </a:t>
            </a:r>
            <a:r>
              <a:rPr lang="en-GB" sz="1200" dirty="0" err="1">
                <a:solidFill>
                  <a:srgbClr val="002060"/>
                </a:solidFill>
                <a:latin typeface="Century Gothic" panose="020B0502020202020204" pitchFamily="34" charset="0"/>
              </a:rPr>
              <a:t>oui</a:t>
            </a:r>
            <a:r>
              <a:rPr lang="en-GB" sz="1200" dirty="0">
                <a:solidFill>
                  <a:srgbClr val="002060"/>
                </a:solidFill>
                <a:latin typeface="Century Gothic" panose="020B0502020202020204" pitchFamily="34" charset="0"/>
              </a:rPr>
              <a:t>/non to that word and B loses one of the 12 guesses.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then swap over.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Finally, click to reveal the English meanings of the words.  Depending on time, first elicit what pupils think them mean.  Some are clear cognates, some are inferable from the pictures, but for those that are not obvious, reveal the meanings rather than allow extended guessing.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baseline="0" dirty="0" err="1"/>
              <a:t>pingouin</a:t>
            </a:r>
            <a:r>
              <a:rPr lang="en-GB" b="0" baseline="0" dirty="0"/>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rPr>
              <a:t>[&gt;5000]</a:t>
            </a:r>
            <a:r>
              <a:rPr lang="en-GB" b="0" baseline="0" dirty="0"/>
              <a:t> f</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rPr>
              <a:t>élin [&gt;5000] requin [&gt;5000] python [&gt;5000] indien [1679] dalmatien [&gt;5000] babouin [&gt;5000] dauphin [&gt;5000] cobra [&gt;5000] égyptien [4167] scorpion [&gt;5000] languedocien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the yellow scorpion, found in large numbers in the south of France.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a:t>
            </a:r>
          </a:p>
          <a:p>
            <a:pPr marL="229320" indent="-228600">
              <a:lnSpc>
                <a:spcPct val="100000"/>
              </a:lnSpc>
              <a:buAutoNum type="arabicPeriod"/>
            </a:pPr>
            <a:r>
              <a:rPr lang="en-GB" sz="1200" b="0" strike="noStrike" spc="-1" dirty="0">
                <a:solidFill>
                  <a:srgbClr val="000000"/>
                </a:solidFill>
                <a:latin typeface="Calibri"/>
              </a:rPr>
              <a:t>Ask pupils to tell you anything they can about the scorpion </a:t>
            </a:r>
            <a:r>
              <a:rPr lang="en-GB" sz="1200" b="0" strike="noStrike" spc="-1" dirty="0" err="1">
                <a:solidFill>
                  <a:srgbClr val="000000"/>
                </a:solidFill>
                <a:latin typeface="Calibri"/>
              </a:rPr>
              <a:t>languedocien</a:t>
            </a:r>
            <a:r>
              <a:rPr lang="en-GB" sz="1200" b="0" strike="noStrike" spc="-1" dirty="0">
                <a:solidFill>
                  <a:srgbClr val="000000"/>
                </a:solidFill>
                <a:latin typeface="Calibri"/>
              </a:rPr>
              <a:t>.</a:t>
            </a:r>
            <a:endParaRPr lang="en-GB" sz="1200" b="0" strike="noStrike" spc="-1" dirty="0">
              <a:solidFill>
                <a:srgbClr val="000000"/>
              </a:solidFill>
              <a:latin typeface="+mn-lt"/>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Image attribution: </a:t>
            </a:r>
            <a:r>
              <a:rPr lang="en-US" b="1" baseline="0" dirty="0"/>
              <a:t>Bernard DUPONT from FRANCE, CC BY-SA 2.0, via Wikimedia Commons</a:t>
            </a:r>
            <a:endParaRPr lang="en-GB" b="1" baseline="0" dirty="0"/>
          </a:p>
          <a:p>
            <a:pPr marL="216000" indent="-215280">
              <a:lnSpc>
                <a:spcPct val="100000"/>
              </a:lnSpc>
            </a:pPr>
            <a:r>
              <a:rPr lang="en-GB" sz="1200" b="1" strike="noStrike" spc="-1" dirty="0">
                <a:solidFill>
                  <a:srgbClr val="000000"/>
                </a:solidFill>
                <a:latin typeface="Calibri"/>
                <a:ea typeface="Calibri"/>
              </a:rPr>
              <a:t>Link to licence: </a:t>
            </a:r>
            <a:r>
              <a:rPr lang="en-GB" sz="1200" b="0" strike="noStrike" spc="-1" dirty="0">
                <a:solidFill>
                  <a:srgbClr val="000000"/>
                </a:solidFill>
                <a:latin typeface="Calibri"/>
                <a:ea typeface="Calibri"/>
              </a:rPr>
              <a:t>https://creativecommons.org/licenses/by-nc/2.0/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100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words and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Elicit French translation from pupils.</a:t>
            </a:r>
          </a:p>
          <a:p>
            <a:pPr marL="0" marR="0" lvl="0" indent="0" algn="l" rtl="0">
              <a:lnSpc>
                <a:spcPct val="100000"/>
              </a:lnSpc>
              <a:spcBef>
                <a:spcPts val="0"/>
              </a:spcBef>
              <a:spcAft>
                <a:spcPts val="0"/>
              </a:spcAft>
              <a:buClr>
                <a:schemeClr val="dk1"/>
              </a:buClr>
              <a:buSzPts val="1200"/>
              <a:buFont typeface="Calibri"/>
              <a:buNone/>
            </a:pPr>
            <a:r>
              <a:rPr lang="en-GB" b="0" dirty="0"/>
              <a:t>2. Continue until the final word (trop) has been introduced.</a:t>
            </a:r>
            <a:br>
              <a:rPr lang="en-GB" b="0" dirty="0"/>
            </a:br>
            <a:r>
              <a:rPr lang="en-GB" b="0" dirty="0"/>
              <a:t>3. Elicit choral pronunciation of all words again, clicking to provide an emphasis animation. </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p>
          <a:p>
            <a:endParaRPr lang="en-US" b="1" dirty="0"/>
          </a:p>
          <a:p>
            <a:r>
              <a:rPr lang="en-US" b="1" dirty="0"/>
              <a:t>Aim: </a:t>
            </a:r>
            <a:r>
              <a:rPr lang="en-US" b="0" dirty="0"/>
              <a:t>to introduce the use of </a:t>
            </a:r>
            <a:r>
              <a:rPr lang="en-US" b="0" i="1" dirty="0"/>
              <a:t>il </a:t>
            </a:r>
            <a:r>
              <a:rPr lang="en-US" b="0" i="0" dirty="0"/>
              <a:t>/ </a:t>
            </a:r>
            <a:r>
              <a:rPr lang="en-US" b="0" i="1" dirty="0" err="1"/>
              <a:t>elle</a:t>
            </a:r>
            <a:r>
              <a:rPr lang="en-US" b="0" i="0" dirty="0"/>
              <a:t> to mean ‘it’ with masculine / feminine nouns</a:t>
            </a:r>
            <a:endParaRPr lang="en-US"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knowledge orally and in writing.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meanings for the French examples.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3656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Slide 1 of 8 slides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Timing: 10 minutes</a:t>
            </a:r>
          </a:p>
          <a:p>
            <a:endParaRPr lang="en-US" b="1" dirty="0"/>
          </a:p>
          <a:p>
            <a:r>
              <a:rPr lang="en-US" b="1" dirty="0"/>
              <a:t>Aim: </a:t>
            </a:r>
            <a:r>
              <a:rPr lang="en-US" b="0" dirty="0"/>
              <a:t>to</a:t>
            </a:r>
            <a:r>
              <a:rPr lang="en-US" b="1" dirty="0"/>
              <a:t> </a:t>
            </a:r>
            <a:r>
              <a:rPr lang="en-US" b="0" dirty="0"/>
              <a:t>consolidate written recognition of the connection between subject pronoun and noun gender, and adjective ending and word gender.</a:t>
            </a:r>
            <a:endParaRPr lang="en-US" b="1" dirty="0"/>
          </a:p>
          <a:p>
            <a:endParaRPr lang="en-US" b="1" dirty="0"/>
          </a:p>
          <a:p>
            <a:r>
              <a:rPr lang="en-US" b="1" dirty="0"/>
              <a:t>Procedure:</a:t>
            </a:r>
          </a:p>
          <a:p>
            <a:pPr marL="228600" indent="-228600">
              <a:buAutoNum type="arabicPeriod"/>
            </a:pPr>
            <a:r>
              <a:rPr lang="en-US" b="0" dirty="0"/>
              <a:t>Pupils read the message and work out the missing pronoun from the gender of the noun it refers to.</a:t>
            </a:r>
          </a:p>
          <a:p>
            <a:pPr marL="228600" indent="-228600">
              <a:buAutoNum type="arabicPeriod"/>
            </a:pPr>
            <a:r>
              <a:rPr lang="en-US" b="0" dirty="0"/>
              <a:t>Pupils then choose the corresponding adjective, according to its form (i.e. here it must be </a:t>
            </a:r>
            <a:r>
              <a:rPr lang="en-US" b="0" dirty="0" err="1"/>
              <a:t>méchant</a:t>
            </a:r>
            <a:r>
              <a:rPr lang="en-US" b="0" dirty="0"/>
              <a:t> because </a:t>
            </a:r>
            <a:r>
              <a:rPr lang="en-US" b="0" dirty="0" err="1"/>
              <a:t>grande</a:t>
            </a:r>
            <a:r>
              <a:rPr lang="en-US" b="0" dirty="0"/>
              <a:t> could only describe a feminine noun).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If desired, click on </a:t>
            </a:r>
            <a:r>
              <a:rPr lang="en-US" b="0" dirty="0" err="1"/>
              <a:t>whatsapp</a:t>
            </a:r>
            <a:r>
              <a:rPr lang="en-US" b="0" dirty="0"/>
              <a:t> audio icon to hear the message, or read aloud for/with pupils.</a:t>
            </a:r>
          </a:p>
          <a:p>
            <a:pPr>
              <a:lnSpc>
                <a:spcPct val="100000"/>
              </a:lnSpc>
            </a:pPr>
            <a:r>
              <a:rPr lang="en-GB" sz="1200" b="0" strike="noStrike" spc="-1" dirty="0">
                <a:latin typeface="Arial"/>
              </a:rPr>
              <a:t>4.   Teachers can elicit the English for the </a:t>
            </a:r>
            <a:r>
              <a:rPr lang="en-GB" sz="1200" b="0" strike="noStrike" spc="-1" dirty="0" err="1">
                <a:latin typeface="Arial"/>
              </a:rPr>
              <a:t>Whatsapp</a:t>
            </a:r>
            <a:r>
              <a:rPr lang="en-GB" sz="1200" b="0" strike="noStrike" spc="-1" dirty="0">
                <a:latin typeface="Arial"/>
              </a:rPr>
              <a:t> message, orally from all pupils.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880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sz="1200" b="1" kern="1200" dirty="0">
                <a:solidFill>
                  <a:schemeClr val="tx1"/>
                </a:solidFill>
                <a:effectLst/>
                <a:latin typeface="+mn-lt"/>
                <a:ea typeface="+mn-ea"/>
                <a:cs typeface="+mn-cs"/>
              </a:rPr>
              <a:t>[2/8]</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828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31394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78824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1550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42259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0950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32908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11790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34418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7788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44298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38320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23910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02/02/2023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428479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43.png"/><Relationship Id="rId10" Type="http://schemas.openxmlformats.org/officeDocument/2006/relationships/image" Target="../media/image41.gif"/><Relationship Id="rId4" Type="http://schemas.openxmlformats.org/officeDocument/2006/relationships/image" Target="../media/image23.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43.png"/><Relationship Id="rId10" Type="http://schemas.openxmlformats.org/officeDocument/2006/relationships/image" Target="../media/image41.gif"/><Relationship Id="rId4" Type="http://schemas.openxmlformats.org/officeDocument/2006/relationships/image" Target="../media/image23.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7.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41.gif"/><Relationship Id="rId4" Type="http://schemas.openxmlformats.org/officeDocument/2006/relationships/image" Target="../media/image38.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41.gif"/><Relationship Id="rId4" Type="http://schemas.openxmlformats.org/officeDocument/2006/relationships/image" Target="../media/image38.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8.gif"/><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41.gif"/><Relationship Id="rId4" Type="http://schemas.openxmlformats.org/officeDocument/2006/relationships/image" Target="../media/image38.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51.gif"/><Relationship Id="rId4" Type="http://schemas.openxmlformats.org/officeDocument/2006/relationships/image" Target="../media/image38.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4.png"/><Relationship Id="rId3" Type="http://schemas.openxmlformats.org/officeDocument/2006/relationships/image" Target="../media/image46.gif"/><Relationship Id="rId7" Type="http://schemas.openxmlformats.org/officeDocument/2006/relationships/image" Target="../media/image51.gif"/><Relationship Id="rId12" Type="http://schemas.openxmlformats.org/officeDocument/2006/relationships/image" Target="../media/image45.gif"/><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2.svg"/><Relationship Id="rId11" Type="http://schemas.openxmlformats.org/officeDocument/2006/relationships/image" Target="../media/image47.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52.png"/><Relationship Id="rId9" Type="http://schemas.openxmlformats.org/officeDocument/2006/relationships/image" Target="../media/image48.gif"/><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svg"/><Relationship Id="rId15" Type="http://schemas.openxmlformats.org/officeDocument/2006/relationships/image" Target="../media/image21.png"/><Relationship Id="rId10" Type="http://schemas.openxmlformats.org/officeDocument/2006/relationships/image" Target="../media/image8.gif"/><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31.png"/><Relationship Id="rId7"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2.svg"/><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23.png"/><Relationship Id="rId9" Type="http://schemas.openxmlformats.org/officeDocument/2006/relationships/image" Target="../media/image41.gif"/></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1.gif"/><Relationship Id="rId4" Type="http://schemas.openxmlformats.org/officeDocument/2006/relationships/image" Target="../media/image23.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61408" y="497468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Il / elle meaning ‘it’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adjective agreement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soft ç|c</a:t>
            </a:r>
          </a:p>
        </p:txBody>
      </p:sp>
      <p:pic>
        <p:nvPicPr>
          <p:cNvPr id="8" name="Picture 7" descr="A picture containing text&#10;&#10;Description automatically generated">
            <a:extLst>
              <a:ext uri="{FF2B5EF4-FFF2-40B4-BE49-F238E27FC236}">
                <a16:creationId xmlns:a16="http://schemas.microsoft.com/office/drawing/2014/main" id="{D498F1D5-8553-4DD9-9CD7-937B0B22D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044" y="2198727"/>
            <a:ext cx="2481221" cy="246054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025DDFA-A2DB-4F9A-ABF6-139141A4E4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78" y="3348108"/>
            <a:ext cx="2208020" cy="7065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31541" y="2015567"/>
            <a:ext cx="3888604"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souris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a:solidFill>
                  <a:srgbClr val="002060"/>
                </a:solidFill>
                <a:latin typeface="Century Gothic" panose="020B0502020202020204" pitchFamily="34" charset="0"/>
              </a:rPr>
              <a:t>petite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324875032"/>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gris</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petite</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extLst>
              <a:ext uri="{FF2B5EF4-FFF2-40B4-BE49-F238E27FC236}">
                <a16:creationId xmlns:a16="http://schemas.microsoft.com/office/drawing/2014/main" id="{5EFA209A-BE8E-4BEB-97B9-8A107112A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504195" y="2449345"/>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2228540" y="2916374"/>
            <a:ext cx="1095602"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3</a:t>
            </a:r>
          </a:p>
        </p:txBody>
      </p:sp>
      <p:pic>
        <p:nvPicPr>
          <p:cNvPr id="14" name="Picture 13" descr="A picture containing text, vector graphics&#10;&#10;Description automatically generated">
            <a:extLst>
              <a:ext uri="{FF2B5EF4-FFF2-40B4-BE49-F238E27FC236}">
                <a16:creationId xmlns:a16="http://schemas.microsoft.com/office/drawing/2014/main" id="{374A2A40-A3C8-4D41-B672-BDE9F2E42FF1}"/>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490895" y="4218698"/>
            <a:ext cx="1081559" cy="70658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2412" y="2308204"/>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12814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31541" y="2015567"/>
            <a:ext cx="3888604"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cheval,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a:solidFill>
                  <a:srgbClr val="002060"/>
                </a:solidFill>
                <a:latin typeface="Century Gothic" panose="020B0502020202020204" pitchFamily="34" charset="0"/>
              </a:rPr>
              <a:t>grand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3622077463"/>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chère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grand</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extLst>
              <a:ext uri="{FF2B5EF4-FFF2-40B4-BE49-F238E27FC236}">
                <a16:creationId xmlns:a16="http://schemas.microsoft.com/office/drawing/2014/main" id="{5EFA209A-BE8E-4BEB-97B9-8A107112A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719309" y="2417282"/>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2223359" y="2918154"/>
            <a:ext cx="1251668"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4</a:t>
            </a:r>
          </a:p>
        </p:txBody>
      </p:sp>
      <p:pic>
        <p:nvPicPr>
          <p:cNvPr id="11" name="Picture 10" descr="A picture containing map&#10;&#10;Description automatically generated">
            <a:extLst>
              <a:ext uri="{FF2B5EF4-FFF2-40B4-BE49-F238E27FC236}">
                <a16:creationId xmlns:a16="http://schemas.microsoft.com/office/drawing/2014/main" id="{43DF541C-84EB-4E3C-9410-60FC11C40A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2508" y="136585"/>
            <a:ext cx="5561826" cy="556313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288" y="2438400"/>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37118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8BC6F96-BBC1-4AC8-955E-27CACAE24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1252">
            <a:off x="7243180" y="1368106"/>
            <a:ext cx="4925825" cy="3825211"/>
          </a:xfrm>
          <a:prstGeom prst="rect">
            <a:avLst/>
          </a:prstGeom>
        </p:spPr>
      </p:pic>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346239" y="2013266"/>
            <a:ext cx="3888604" cy="181588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éléphant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err="1">
                <a:solidFill>
                  <a:srgbClr val="002060"/>
                </a:solidFill>
                <a:latin typeface="Century Gothic" panose="020B0502020202020204" pitchFamily="34" charset="0"/>
              </a:rPr>
              <a:t>calme</a:t>
            </a:r>
            <a:r>
              <a:rPr lang="en-GB" sz="2800" b="1" dirty="0">
                <a:solidFill>
                  <a:srgbClr val="002060"/>
                </a:solidFill>
                <a:latin typeface="Century Gothic" panose="020B0502020202020204" pitchFamily="34" charset="0"/>
              </a:rPr>
              <a:t> et lent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530822304"/>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calme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lent</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extLst>
              <a:ext uri="{FF2B5EF4-FFF2-40B4-BE49-F238E27FC236}">
                <a16:creationId xmlns:a16="http://schemas.microsoft.com/office/drawing/2014/main" id="{5EFA209A-BE8E-4BEB-97B9-8A107112A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4181188" y="2364801"/>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2746559" y="2893883"/>
            <a:ext cx="2488284"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5</a:t>
            </a:r>
          </a:p>
        </p:txBody>
      </p:sp>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288" y="2438400"/>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28263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scorpion, arthropod, invertebrate, several&#10;&#10;Description automatically generated">
            <a:extLst>
              <a:ext uri="{FF2B5EF4-FFF2-40B4-BE49-F238E27FC236}">
                <a16:creationId xmlns:a16="http://schemas.microsoft.com/office/drawing/2014/main" id="{3BBAB0DF-24E0-4E95-B683-506D07E4CCD4}"/>
              </a:ext>
            </a:extLst>
          </p:cNvPr>
          <p:cNvPicPr>
            <a:picLocks noChangeAspect="1"/>
          </p:cNvPicPr>
          <p:nvPr/>
        </p:nvPicPr>
        <p:blipFill rotWithShape="1">
          <a:blip r:embed="rId3">
            <a:extLst>
              <a:ext uri="{28A0092B-C50C-407E-A947-70E740481C1C}">
                <a14:useLocalDpi xmlns:a14="http://schemas.microsoft.com/office/drawing/2010/main" val="0"/>
              </a:ext>
            </a:extLst>
          </a:blip>
          <a:srcRect l="29637" r="32968" b="49340"/>
          <a:stretch/>
        </p:blipFill>
        <p:spPr>
          <a:xfrm>
            <a:off x="9723053" y="4427451"/>
            <a:ext cx="544821" cy="450153"/>
          </a:xfrm>
          <a:prstGeom prst="rect">
            <a:avLst/>
          </a:prstGeom>
        </p:spPr>
      </p:pic>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88107" y="2001314"/>
            <a:ext cx="3904634" cy="181588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scorpion jaune,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a:solidFill>
                  <a:srgbClr val="002060"/>
                </a:solidFill>
                <a:latin typeface="Century Gothic" panose="020B0502020202020204" pitchFamily="34" charset="0"/>
              </a:rPr>
              <a:t>difficile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2182547897"/>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356933">
                <a:tc>
                  <a:txBody>
                    <a:bodyPr/>
                    <a:lstStyle/>
                    <a:p>
                      <a:pPr algn="ctr"/>
                      <a:r>
                        <a:rPr lang="en-GB" sz="2400" b="1" dirty="0">
                          <a:solidFill>
                            <a:srgbClr val="002060"/>
                          </a:solidFill>
                          <a:latin typeface="Century Gothic" panose="020B0502020202020204" pitchFamily="34" charset="0"/>
                        </a:rPr>
                        <a:t>difficile</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petite</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extLst>
              <a:ext uri="{FF2B5EF4-FFF2-40B4-BE49-F238E27FC236}">
                <a16:creationId xmlns:a16="http://schemas.microsoft.com/office/drawing/2014/main" id="{5EFA209A-BE8E-4BEB-97B9-8A107112A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1432160" y="2880819"/>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3506867" y="2857028"/>
            <a:ext cx="1435804"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6</a:t>
            </a:r>
          </a:p>
        </p:txBody>
      </p:sp>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288" y="2438400"/>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16057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oster with a black background&#10;&#10;Description automatically generated with low confidence">
            <a:extLst>
              <a:ext uri="{FF2B5EF4-FFF2-40B4-BE49-F238E27FC236}">
                <a16:creationId xmlns:a16="http://schemas.microsoft.com/office/drawing/2014/main" id="{B93C8560-740A-457B-85BE-11363A9B3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161" y="4017807"/>
            <a:ext cx="1220041" cy="1565564"/>
          </a:xfrm>
          <a:prstGeom prst="rect">
            <a:avLst/>
          </a:prstGeom>
        </p:spPr>
      </p:pic>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88107" y="2001314"/>
            <a:ext cx="3708405" cy="181588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poule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err="1">
                <a:solidFill>
                  <a:srgbClr val="002060"/>
                </a:solidFill>
                <a:latin typeface="Century Gothic" panose="020B0502020202020204" pitchFamily="34" charset="0"/>
              </a:rPr>
              <a:t>curieuse</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2472764368"/>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356933">
                <a:tc>
                  <a:txBody>
                    <a:bodyPr/>
                    <a:lstStyle/>
                    <a:p>
                      <a:pPr algn="ctr"/>
                      <a:r>
                        <a:rPr lang="en-GB" sz="2400" b="1" dirty="0">
                          <a:solidFill>
                            <a:srgbClr val="002060"/>
                          </a:solidFill>
                          <a:latin typeface="Century Gothic" panose="020B0502020202020204" pitchFamily="34" charset="0"/>
                        </a:rPr>
                        <a:t>petit</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curieuse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extLst>
              <a:ext uri="{FF2B5EF4-FFF2-40B4-BE49-F238E27FC236}">
                <a16:creationId xmlns:a16="http://schemas.microsoft.com/office/drawing/2014/main" id="{5EFA209A-BE8E-4BEB-97B9-8A107112A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669709" y="2445042"/>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2288304" y="2857028"/>
            <a:ext cx="1646881"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7</a:t>
            </a:r>
          </a:p>
        </p:txBody>
      </p:sp>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288" y="2438400"/>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Tree>
    <p:extLst>
      <p:ext uri="{BB962C8B-B14F-4D97-AF65-F5344CB8AC3E}">
        <p14:creationId xmlns:p14="http://schemas.microsoft.com/office/powerpoint/2010/main" val="419753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doll sitting on a bench&#10;&#10;Description automatically generated with medium confidence">
            <a:extLst>
              <a:ext uri="{FF2B5EF4-FFF2-40B4-BE49-F238E27FC236}">
                <a16:creationId xmlns:a16="http://schemas.microsoft.com/office/drawing/2014/main" id="{DA3CD6FA-C7B3-4AE0-A849-92FAF361A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866" y="499889"/>
            <a:ext cx="5059872" cy="3731656"/>
          </a:xfrm>
          <a:prstGeom prst="rect">
            <a:avLst/>
          </a:prstGeom>
        </p:spPr>
      </p:pic>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42393" y="1745902"/>
            <a:ext cx="3708405" cy="2246769"/>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dalmatien</a:t>
            </a:r>
            <a:r>
              <a:rPr lang="en-GB" sz="2800" dirty="0">
                <a:solidFill>
                  <a:srgbClr val="002060"/>
                </a:solidFill>
                <a:latin typeface="Century Gothic" panose="020B0502020202020204" pitchFamily="34" charset="0"/>
              </a:rPr>
              <a:t> et   </a:t>
            </a:r>
            <a:r>
              <a:rPr lang="en-GB" sz="2800" b="1"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parfait</a:t>
            </a:r>
            <a:r>
              <a:rPr lang="en-GB" sz="2800" dirty="0">
                <a:solidFill>
                  <a:srgbClr val="002060"/>
                </a:solidFill>
                <a:latin typeface="Century Gothic" panose="020B0502020202020204" pitchFamily="34" charset="0"/>
              </a:rPr>
              <a:t>      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 Mon animal </a:t>
            </a:r>
            <a:r>
              <a:rPr lang="en-GB" sz="2800" dirty="0" err="1">
                <a:solidFill>
                  <a:srgbClr val="002060"/>
                </a:solidFill>
                <a:latin typeface="Century Gothic" panose="020B0502020202020204" pitchFamily="34" charset="0"/>
              </a:rPr>
              <a:t>préféré</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le </a:t>
            </a:r>
            <a:r>
              <a:rPr lang="en-GB" sz="2800" dirty="0" err="1">
                <a:solidFill>
                  <a:srgbClr val="002060"/>
                </a:solidFill>
                <a:latin typeface="Century Gothic" panose="020B0502020202020204" pitchFamily="34" charset="0"/>
              </a:rPr>
              <a:t>chien</a:t>
            </a:r>
            <a:r>
              <a:rPr lang="en-GB" sz="2800" dirty="0">
                <a:solidFill>
                  <a:srgbClr val="002060"/>
                </a:solidFill>
                <a:latin typeface="Century Gothic" panose="020B0502020202020204" pitchFamily="34" charset="0"/>
              </a:rPr>
              <a:t> !</a:t>
            </a: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1135244688"/>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356933">
                <a:tc>
                  <a:txBody>
                    <a:bodyPr/>
                    <a:lstStyle/>
                    <a:p>
                      <a:pPr algn="ctr"/>
                      <a:r>
                        <a:rPr lang="en-GB" sz="2400" b="1" dirty="0" err="1">
                          <a:solidFill>
                            <a:srgbClr val="002060"/>
                          </a:solidFill>
                          <a:latin typeface="Century Gothic" panose="020B0502020202020204" pitchFamily="34" charset="0"/>
                        </a:rPr>
                        <a:t>excellente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parfait</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extLst>
              <a:ext uri="{FF2B5EF4-FFF2-40B4-BE49-F238E27FC236}">
                <a16:creationId xmlns:a16="http://schemas.microsoft.com/office/drawing/2014/main" id="{5EFA209A-BE8E-4BEB-97B9-8A107112A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827315" y="2130136"/>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grpSp>
        <p:nvGrpSpPr>
          <p:cNvPr id="2" name="Group 1">
            <a:extLst>
              <a:ext uri="{FF2B5EF4-FFF2-40B4-BE49-F238E27FC236}">
                <a16:creationId xmlns:a16="http://schemas.microsoft.com/office/drawing/2014/main" id="{535686E2-B4A0-49FC-9ACC-758694012466}"/>
              </a:ext>
            </a:extLst>
          </p:cNvPr>
          <p:cNvGrpSpPr/>
          <p:nvPr/>
        </p:nvGrpSpPr>
        <p:grpSpPr>
          <a:xfrm>
            <a:off x="1397660" y="2624865"/>
            <a:ext cx="1712605" cy="571972"/>
            <a:chOff x="-2475967" y="2526729"/>
            <a:chExt cx="1095602" cy="571972"/>
          </a:xfrm>
        </p:grpSpPr>
        <p:grpSp>
          <p:nvGrpSpPr>
            <p:cNvPr id="9" name="Group 8">
              <a:extLst>
                <a:ext uri="{FF2B5EF4-FFF2-40B4-BE49-F238E27FC236}">
                  <a16:creationId xmlns:a16="http://schemas.microsoft.com/office/drawing/2014/main" id="{9515C79E-D1F9-41DF-BDA7-B6FD9F4371E5}"/>
                </a:ext>
              </a:extLst>
            </p:cNvPr>
            <p:cNvGrpSpPr/>
            <p:nvPr/>
          </p:nvGrpSpPr>
          <p:grpSpPr>
            <a:xfrm>
              <a:off x="-2475967" y="255542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pic>
          <p:nvPicPr>
            <p:cNvPr id="18" name="Picture 17" descr="A picture containing text, outdoor, flock&#10;&#10;Description automatically generated">
              <a:extLst>
                <a:ext uri="{FF2B5EF4-FFF2-40B4-BE49-F238E27FC236}">
                  <a16:creationId xmlns:a16="http://schemas.microsoft.com/office/drawing/2014/main" id="{631BF846-421D-47F1-AE6F-A28B0BAE3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1952433" y="2475343"/>
              <a:ext cx="520682" cy="623455"/>
            </a:xfrm>
            <a:prstGeom prst="rect">
              <a:avLst/>
            </a:prstGeom>
          </p:spPr>
        </p:pic>
        <p:pic>
          <p:nvPicPr>
            <p:cNvPr id="19" name="Picture 18" descr="A picture containing text, outdoor, flock&#10;&#10;Description automatically generated">
              <a:extLst>
                <a:ext uri="{FF2B5EF4-FFF2-40B4-BE49-F238E27FC236}">
                  <a16:creationId xmlns:a16="http://schemas.microsoft.com/office/drawing/2014/main" id="{8102A186-3AA0-4759-90BF-42ED7CFE1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615722">
              <a:off x="-2423193" y="2475342"/>
              <a:ext cx="520682" cy="623455"/>
            </a:xfrm>
            <a:prstGeom prst="rect">
              <a:avLst/>
            </a:prstGeom>
          </p:spPr>
        </p:pic>
      </p:grpSp>
      <p:sp>
        <p:nvSpPr>
          <p:cNvPr id="21" name="TextBox 20">
            <a:extLst>
              <a:ext uri="{FF2B5EF4-FFF2-40B4-BE49-F238E27FC236}">
                <a16:creationId xmlns:a16="http://schemas.microsoft.com/office/drawing/2014/main" id="{C0CB9534-85B9-4E4E-BB1A-9B49312286B1}"/>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8</a:t>
            </a:r>
          </a:p>
        </p:txBody>
      </p:sp>
      <p:pic>
        <p:nvPicPr>
          <p:cNvPr id="14" name="Picture 13" descr="A picture containing text, vector graphics, clipart&#10;&#10;Description automatically generated">
            <a:extLst>
              <a:ext uri="{FF2B5EF4-FFF2-40B4-BE49-F238E27FC236}">
                <a16:creationId xmlns:a16="http://schemas.microsoft.com/office/drawing/2014/main" id="{C574F67A-AB21-4FE8-86E9-3A024E39D6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1383" y="2395271"/>
            <a:ext cx="3266857" cy="1858025"/>
          </a:xfrm>
          <a:prstGeom prst="rect">
            <a:avLst/>
          </a:prstGeom>
        </p:spPr>
      </p:pic>
      <p:pic>
        <p:nvPicPr>
          <p:cNvPr id="12" name="Picture 11" descr="A picture containing doll&#10;&#10;Description automatically generated">
            <a:extLst>
              <a:ext uri="{FF2B5EF4-FFF2-40B4-BE49-F238E27FC236}">
                <a16:creationId xmlns:a16="http://schemas.microsoft.com/office/drawing/2014/main" id="{AE89A4DE-1631-40A8-B2CE-E7139BBEFF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8240" y="3431261"/>
            <a:ext cx="2043504" cy="3195856"/>
          </a:xfrm>
          <a:prstGeom prst="rect">
            <a:avLst/>
          </a:prstGeom>
        </p:spPr>
      </p:pic>
    </p:spTree>
    <p:extLst>
      <p:ext uri="{BB962C8B-B14F-4D97-AF65-F5344CB8AC3E}">
        <p14:creationId xmlns:p14="http://schemas.microsoft.com/office/powerpoint/2010/main" val="9397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icture containing map&#10;&#10;Description automatically generated">
            <a:extLst>
              <a:ext uri="{FF2B5EF4-FFF2-40B4-BE49-F238E27FC236}">
                <a16:creationId xmlns:a16="http://schemas.microsoft.com/office/drawing/2014/main" id="{6F65BD2C-D3E8-4DDB-8DF0-56FA4D2F3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942" y="2120913"/>
            <a:ext cx="1748141" cy="1748553"/>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E59341C6-DDA3-4008-A838-9A57D98B4B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01" y="0"/>
            <a:ext cx="914400" cy="914400"/>
          </a:xfrm>
          <a:prstGeom prst="rect">
            <a:avLst/>
          </a:prstGeom>
        </p:spPr>
      </p:pic>
      <p:sp>
        <p:nvSpPr>
          <p:cNvPr id="9" name="Speech Bubble: Rectangle with Corners Rounded 8">
            <a:extLst>
              <a:ext uri="{FF2B5EF4-FFF2-40B4-BE49-F238E27FC236}">
                <a16:creationId xmlns:a16="http://schemas.microsoft.com/office/drawing/2014/main" id="{A99288AC-05E9-44BA-896A-46B329A47410}"/>
              </a:ext>
            </a:extLst>
          </p:cNvPr>
          <p:cNvSpPr/>
          <p:nvPr/>
        </p:nvSpPr>
        <p:spPr>
          <a:xfrm>
            <a:off x="1017302" y="201431"/>
            <a:ext cx="5181618"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AF2EDFB8-36CB-46BA-B4A7-D52E596C7BF1}"/>
              </a:ext>
            </a:extLst>
          </p:cNvPr>
          <p:cNvSpPr/>
          <p:nvPr/>
        </p:nvSpPr>
        <p:spPr>
          <a:xfrm>
            <a:off x="1017301" y="153784"/>
            <a:ext cx="5078699"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3200" b="1" i="0" u="none" strike="noStrike" kern="1200" cap="none" spc="-1" normalizeH="0" baseline="0" noProof="0" dirty="0" err="1">
                <a:ln>
                  <a:noFill/>
                </a:ln>
                <a:solidFill>
                  <a:srgbClr val="002060"/>
                </a:solidFill>
                <a:effectLst/>
                <a:uLnTx/>
                <a:uFillTx/>
                <a:latin typeface="Andika"/>
                <a:ea typeface="Century Gothic"/>
              </a:rPr>
              <a:t>Écris</a:t>
            </a:r>
            <a:r>
              <a:rPr kumimoji="0" lang="en-GB" sz="3200" b="1" i="0" u="none" strike="noStrike" kern="1200" cap="none" spc="-1" normalizeH="0" baseline="0" noProof="0" dirty="0">
                <a:ln>
                  <a:noFill/>
                </a:ln>
                <a:solidFill>
                  <a:srgbClr val="002060"/>
                </a:solidFill>
                <a:effectLst/>
                <a:uLnTx/>
                <a:uFillTx/>
                <a:latin typeface="Andika"/>
                <a:ea typeface="Century Gothic"/>
              </a:rPr>
              <a:t> </a:t>
            </a:r>
            <a:r>
              <a:rPr lang="en-GB" sz="3200" b="1" spc="-1" dirty="0">
                <a:solidFill>
                  <a:srgbClr val="002060"/>
                </a:solidFill>
                <a:latin typeface="Andika"/>
                <a:ea typeface="Century Gothic"/>
              </a:rPr>
              <a:t>les </a:t>
            </a:r>
            <a:r>
              <a:rPr lang="en-GB" sz="3200" b="1" spc="-1" dirty="0" err="1">
                <a:solidFill>
                  <a:srgbClr val="002060"/>
                </a:solidFill>
                <a:latin typeface="Andika"/>
                <a:ea typeface="Century Gothic"/>
              </a:rPr>
              <a:t>adjectifs</a:t>
            </a:r>
            <a:r>
              <a:rPr lang="en-GB" sz="3200" b="1" spc="-1" dirty="0">
                <a:solidFill>
                  <a:srgbClr val="002060"/>
                </a:solidFill>
                <a:latin typeface="Andika"/>
                <a:ea typeface="Century Gothic"/>
              </a:rPr>
              <a:t> </a:t>
            </a:r>
            <a:r>
              <a:rPr lang="en-GB" sz="3200" b="1" spc="-1" dirty="0" err="1">
                <a:solidFill>
                  <a:srgbClr val="002060"/>
                </a:solidFill>
                <a:latin typeface="Andika"/>
                <a:ea typeface="Century Gothic"/>
              </a:rPr>
              <a:t>en</a:t>
            </a:r>
            <a:r>
              <a:rPr lang="en-GB" sz="3200" b="1" spc="-1" dirty="0">
                <a:solidFill>
                  <a:srgbClr val="002060"/>
                </a:solidFill>
                <a:latin typeface="Andika"/>
                <a:ea typeface="Century Gothic"/>
              </a:rPr>
              <a:t> </a:t>
            </a:r>
            <a:r>
              <a:rPr lang="en-GB" sz="3200" b="1" spc="-1" dirty="0" err="1">
                <a:solidFill>
                  <a:srgbClr val="002060"/>
                </a:solidFill>
                <a:latin typeface="Andika"/>
                <a:ea typeface="Century Gothic"/>
              </a:rPr>
              <a:t>français</a:t>
            </a:r>
            <a:r>
              <a:rPr lang="en-GB" sz="3200" b="1" spc="-1" dirty="0">
                <a:solidFill>
                  <a:srgbClr val="002060"/>
                </a:solidFill>
                <a:latin typeface="Andika"/>
                <a:ea typeface="Century Gothic"/>
              </a:rPr>
              <a:t>.</a:t>
            </a:r>
            <a:endParaRPr kumimoji="0" lang="en-GB" sz="32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1" normalizeH="0" baseline="0" noProof="0" dirty="0">
              <a:ln>
                <a:noFill/>
              </a:ln>
              <a:solidFill>
                <a:prstClr val="black"/>
              </a:solidFill>
              <a:effectLst/>
              <a:uLnTx/>
              <a:uFillTx/>
              <a:latin typeface="Arial"/>
            </a:endParaRPr>
          </a:p>
        </p:txBody>
      </p:sp>
      <p:pic>
        <p:nvPicPr>
          <p:cNvPr id="11" name="Picture 10" descr="A picture containing doll&#10;&#10;Description automatically generated">
            <a:extLst>
              <a:ext uri="{FF2B5EF4-FFF2-40B4-BE49-F238E27FC236}">
                <a16:creationId xmlns:a16="http://schemas.microsoft.com/office/drawing/2014/main" id="{3386F8F5-B37D-4B9F-B026-E8988E357E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8240" y="3431261"/>
            <a:ext cx="2043504" cy="3195856"/>
          </a:xfrm>
          <a:prstGeom prst="rect">
            <a:avLst/>
          </a:prstGeom>
        </p:spPr>
      </p:pic>
      <p:sp>
        <p:nvSpPr>
          <p:cNvPr id="12" name="TextBox 11">
            <a:extLst>
              <a:ext uri="{FF2B5EF4-FFF2-40B4-BE49-F238E27FC236}">
                <a16:creationId xmlns:a16="http://schemas.microsoft.com/office/drawing/2014/main" id="{A34C9026-BAF9-43F5-A90D-6A9C842E3F2F}"/>
              </a:ext>
            </a:extLst>
          </p:cNvPr>
          <p:cNvSpPr txBox="1"/>
          <p:nvPr/>
        </p:nvSpPr>
        <p:spPr>
          <a:xfrm>
            <a:off x="1017301" y="695661"/>
            <a:ext cx="10856856" cy="5886420"/>
          </a:xfrm>
          <a:prstGeom prst="rect">
            <a:avLst/>
          </a:prstGeom>
          <a:noFill/>
        </p:spPr>
        <p:txBody>
          <a:bodyPr wrap="square">
            <a:spAutoFit/>
          </a:bodyPr>
          <a:lstStyle/>
          <a:p>
            <a:pPr>
              <a:lnSpc>
                <a:spcPct val="200000"/>
              </a:lnSpc>
            </a:pP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serpent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méchant.</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tortue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lente.</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souris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petite.</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cheval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grand.</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L’éléphant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calme et lent.</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scorpion jaune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difficile.</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poule est trop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curieuse.</a:t>
            </a:r>
            <a:b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24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 dalmatien est </a:t>
            </a:r>
            <a:r>
              <a:rPr lang="es-ES_tradnl"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parfait !  </a:t>
            </a:r>
            <a:endParaRPr lang="en-GB" sz="4000" dirty="0"/>
          </a:p>
        </p:txBody>
      </p:sp>
      <p:sp>
        <p:nvSpPr>
          <p:cNvPr id="13" name="CustomShape 23">
            <a:extLst>
              <a:ext uri="{FF2B5EF4-FFF2-40B4-BE49-F238E27FC236}">
                <a16:creationId xmlns:a16="http://schemas.microsoft.com/office/drawing/2014/main" id="{C748876E-92BB-4FFC-B479-64B7D90A54C2}"/>
              </a:ext>
            </a:extLst>
          </p:cNvPr>
          <p:cNvSpPr/>
          <p:nvPr/>
        </p:nvSpPr>
        <p:spPr>
          <a:xfrm>
            <a:off x="324725" y="1057499"/>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4" name="CustomShape 24">
            <a:extLst>
              <a:ext uri="{FF2B5EF4-FFF2-40B4-BE49-F238E27FC236}">
                <a16:creationId xmlns:a16="http://schemas.microsoft.com/office/drawing/2014/main" id="{D4792E56-174B-4214-BA4C-3627A8407588}"/>
              </a:ext>
            </a:extLst>
          </p:cNvPr>
          <p:cNvSpPr/>
          <p:nvPr/>
        </p:nvSpPr>
        <p:spPr>
          <a:xfrm>
            <a:off x="324725" y="1708204"/>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5" name="CustomShape 25">
            <a:extLst>
              <a:ext uri="{FF2B5EF4-FFF2-40B4-BE49-F238E27FC236}">
                <a16:creationId xmlns:a16="http://schemas.microsoft.com/office/drawing/2014/main" id="{4707A906-54DD-4215-914F-F600C258E11A}"/>
              </a:ext>
            </a:extLst>
          </p:cNvPr>
          <p:cNvSpPr/>
          <p:nvPr/>
        </p:nvSpPr>
        <p:spPr>
          <a:xfrm>
            <a:off x="324725" y="2445843"/>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6" name="CustomShape 26">
            <a:extLst>
              <a:ext uri="{FF2B5EF4-FFF2-40B4-BE49-F238E27FC236}">
                <a16:creationId xmlns:a16="http://schemas.microsoft.com/office/drawing/2014/main" id="{C4E68E6C-768D-450A-B8E9-6B9635D74F4C}"/>
              </a:ext>
            </a:extLst>
          </p:cNvPr>
          <p:cNvSpPr/>
          <p:nvPr/>
        </p:nvSpPr>
        <p:spPr>
          <a:xfrm>
            <a:off x="324725" y="3183482"/>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7">
            <a:extLst>
              <a:ext uri="{FF2B5EF4-FFF2-40B4-BE49-F238E27FC236}">
                <a16:creationId xmlns:a16="http://schemas.microsoft.com/office/drawing/2014/main" id="{199778ED-4D6B-4831-BB6D-A935638D8DED}"/>
              </a:ext>
            </a:extLst>
          </p:cNvPr>
          <p:cNvSpPr/>
          <p:nvPr/>
        </p:nvSpPr>
        <p:spPr>
          <a:xfrm>
            <a:off x="324725" y="3921121"/>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8">
            <a:extLst>
              <a:ext uri="{FF2B5EF4-FFF2-40B4-BE49-F238E27FC236}">
                <a16:creationId xmlns:a16="http://schemas.microsoft.com/office/drawing/2014/main" id="{9B972E65-62FA-4BE8-8D92-90AEA7B00915}"/>
              </a:ext>
            </a:extLst>
          </p:cNvPr>
          <p:cNvSpPr/>
          <p:nvPr/>
        </p:nvSpPr>
        <p:spPr>
          <a:xfrm>
            <a:off x="324725" y="4658760"/>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8">
            <a:extLst>
              <a:ext uri="{FF2B5EF4-FFF2-40B4-BE49-F238E27FC236}">
                <a16:creationId xmlns:a16="http://schemas.microsoft.com/office/drawing/2014/main" id="{72B9FD8C-3E64-4D15-B8FE-0BE45439E778}"/>
              </a:ext>
            </a:extLst>
          </p:cNvPr>
          <p:cNvSpPr/>
          <p:nvPr/>
        </p:nvSpPr>
        <p:spPr>
          <a:xfrm>
            <a:off x="324725" y="5396399"/>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8">
            <a:extLst>
              <a:ext uri="{FF2B5EF4-FFF2-40B4-BE49-F238E27FC236}">
                <a16:creationId xmlns:a16="http://schemas.microsoft.com/office/drawing/2014/main" id="{9F3437EE-C05D-4AD2-AAC4-CDB567C6E061}"/>
              </a:ext>
            </a:extLst>
          </p:cNvPr>
          <p:cNvSpPr/>
          <p:nvPr/>
        </p:nvSpPr>
        <p:spPr>
          <a:xfrm>
            <a:off x="317843" y="6134038"/>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 name="Rectangle 3">
            <a:extLst>
              <a:ext uri="{FF2B5EF4-FFF2-40B4-BE49-F238E27FC236}">
                <a16:creationId xmlns:a16="http://schemas.microsoft.com/office/drawing/2014/main" id="{F998D6B1-86BB-4474-A09E-66182612A13E}"/>
              </a:ext>
            </a:extLst>
          </p:cNvPr>
          <p:cNvSpPr/>
          <p:nvPr/>
        </p:nvSpPr>
        <p:spPr>
          <a:xfrm>
            <a:off x="3847605" y="914400"/>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[naughty]</a:t>
            </a:r>
          </a:p>
        </p:txBody>
      </p:sp>
      <p:sp>
        <p:nvSpPr>
          <p:cNvPr id="22" name="Rectangle 21">
            <a:extLst>
              <a:ext uri="{FF2B5EF4-FFF2-40B4-BE49-F238E27FC236}">
                <a16:creationId xmlns:a16="http://schemas.microsoft.com/office/drawing/2014/main" id="{ED83C062-1544-4731-B402-8FBF26800026}"/>
              </a:ext>
            </a:extLst>
          </p:cNvPr>
          <p:cNvSpPr/>
          <p:nvPr/>
        </p:nvSpPr>
        <p:spPr>
          <a:xfrm>
            <a:off x="3655463" y="1627369"/>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[slow]</a:t>
            </a:r>
          </a:p>
        </p:txBody>
      </p:sp>
      <p:sp>
        <p:nvSpPr>
          <p:cNvPr id="23" name="Rectangle 22">
            <a:extLst>
              <a:ext uri="{FF2B5EF4-FFF2-40B4-BE49-F238E27FC236}">
                <a16:creationId xmlns:a16="http://schemas.microsoft.com/office/drawing/2014/main" id="{07B323F6-4A20-4648-BDB3-898C73BC7A4F}"/>
              </a:ext>
            </a:extLst>
          </p:cNvPr>
          <p:cNvSpPr/>
          <p:nvPr/>
        </p:nvSpPr>
        <p:spPr>
          <a:xfrm>
            <a:off x="3608111" y="2344481"/>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[small]</a:t>
            </a:r>
          </a:p>
        </p:txBody>
      </p:sp>
      <p:sp>
        <p:nvSpPr>
          <p:cNvPr id="24" name="Rectangle 23">
            <a:extLst>
              <a:ext uri="{FF2B5EF4-FFF2-40B4-BE49-F238E27FC236}">
                <a16:creationId xmlns:a16="http://schemas.microsoft.com/office/drawing/2014/main" id="{43A7161F-68ED-4148-96A9-8C8259796463}"/>
              </a:ext>
            </a:extLst>
          </p:cNvPr>
          <p:cNvSpPr/>
          <p:nvPr/>
        </p:nvSpPr>
        <p:spPr>
          <a:xfrm>
            <a:off x="3762499" y="3093395"/>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[big, tall]</a:t>
            </a:r>
          </a:p>
        </p:txBody>
      </p:sp>
      <p:sp>
        <p:nvSpPr>
          <p:cNvPr id="25" name="Rectangle 24">
            <a:extLst>
              <a:ext uri="{FF2B5EF4-FFF2-40B4-BE49-F238E27FC236}">
                <a16:creationId xmlns:a16="http://schemas.microsoft.com/office/drawing/2014/main" id="{057A6B96-9FE9-46B8-AF93-93F17BCF3B10}"/>
              </a:ext>
            </a:extLst>
          </p:cNvPr>
          <p:cNvSpPr/>
          <p:nvPr/>
        </p:nvSpPr>
        <p:spPr>
          <a:xfrm>
            <a:off x="3847603" y="3810835"/>
            <a:ext cx="2671950"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[calm and slow]</a:t>
            </a:r>
          </a:p>
        </p:txBody>
      </p:sp>
      <p:sp>
        <p:nvSpPr>
          <p:cNvPr id="26" name="Rectangle 25">
            <a:extLst>
              <a:ext uri="{FF2B5EF4-FFF2-40B4-BE49-F238E27FC236}">
                <a16:creationId xmlns:a16="http://schemas.microsoft.com/office/drawing/2014/main" id="{569E3DA4-84F5-45BA-B639-BE4B3B0A0816}"/>
              </a:ext>
            </a:extLst>
          </p:cNvPr>
          <p:cNvSpPr/>
          <p:nvPr/>
        </p:nvSpPr>
        <p:spPr>
          <a:xfrm>
            <a:off x="4967277" y="4592063"/>
            <a:ext cx="1541259"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[difficult]</a:t>
            </a:r>
          </a:p>
        </p:txBody>
      </p:sp>
      <p:sp>
        <p:nvSpPr>
          <p:cNvPr id="28" name="Rectangle 27">
            <a:extLst>
              <a:ext uri="{FF2B5EF4-FFF2-40B4-BE49-F238E27FC236}">
                <a16:creationId xmlns:a16="http://schemas.microsoft.com/office/drawing/2014/main" id="{C1A53D7B-55BC-46BD-9122-12177CCF7670}"/>
              </a:ext>
            </a:extLst>
          </p:cNvPr>
          <p:cNvSpPr/>
          <p:nvPr/>
        </p:nvSpPr>
        <p:spPr>
          <a:xfrm>
            <a:off x="3616685" y="5290817"/>
            <a:ext cx="1807646"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[curious]</a:t>
            </a:r>
          </a:p>
        </p:txBody>
      </p:sp>
      <p:sp>
        <p:nvSpPr>
          <p:cNvPr id="29" name="Rectangle 28">
            <a:extLst>
              <a:ext uri="{FF2B5EF4-FFF2-40B4-BE49-F238E27FC236}">
                <a16:creationId xmlns:a16="http://schemas.microsoft.com/office/drawing/2014/main" id="{87F64D33-1EB6-4DFA-A7CD-6E4A072FE64D}"/>
              </a:ext>
            </a:extLst>
          </p:cNvPr>
          <p:cNvSpPr/>
          <p:nvPr/>
        </p:nvSpPr>
        <p:spPr>
          <a:xfrm>
            <a:off x="3608111" y="6028621"/>
            <a:ext cx="1672450" cy="50862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[perfect]</a:t>
            </a:r>
          </a:p>
        </p:txBody>
      </p:sp>
      <p:sp>
        <p:nvSpPr>
          <p:cNvPr id="5" name="Speech Bubble: Rectangle with Corners Rounded 4">
            <a:extLst>
              <a:ext uri="{FF2B5EF4-FFF2-40B4-BE49-F238E27FC236}">
                <a16:creationId xmlns:a16="http://schemas.microsoft.com/office/drawing/2014/main" id="{4F060853-ED76-4C5B-8938-890C6BD6C25A}"/>
              </a:ext>
            </a:extLst>
          </p:cNvPr>
          <p:cNvSpPr/>
          <p:nvPr/>
        </p:nvSpPr>
        <p:spPr>
          <a:xfrm>
            <a:off x="6958940" y="1057499"/>
            <a:ext cx="3788623" cy="2522343"/>
          </a:xfrm>
          <a:prstGeom prst="wedgeRoundRectCallout">
            <a:avLst>
              <a:gd name="adj1" fmla="val 31199"/>
              <a:gd name="adj2" fmla="val 80391"/>
              <a:gd name="adj3" fmla="val 16667"/>
            </a:avLst>
          </a:prstGeom>
          <a:solidFill>
            <a:srgbClr val="CAEAF2"/>
          </a:solidFill>
          <a:ln>
            <a:solidFill>
              <a:srgbClr val="26859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26859D"/>
                </a:solidFill>
                <a:latin typeface="Century Gothic" panose="020B0502020202020204" pitchFamily="34" charset="0"/>
              </a:rPr>
              <a:t>Mon animal </a:t>
            </a:r>
            <a:r>
              <a:rPr lang="en-GB" sz="3600" b="1" dirty="0" err="1">
                <a:solidFill>
                  <a:srgbClr val="26859D"/>
                </a:solidFill>
                <a:latin typeface="Century Gothic" panose="020B0502020202020204" pitchFamily="34" charset="0"/>
              </a:rPr>
              <a:t>préféré</a:t>
            </a:r>
            <a:r>
              <a:rPr lang="en-GB" sz="3600" b="1" dirty="0">
                <a:solidFill>
                  <a:srgbClr val="26859D"/>
                </a:solidFill>
                <a:latin typeface="Century Gothic" panose="020B0502020202020204" pitchFamily="34" charset="0"/>
              </a:rPr>
              <a:t> </a:t>
            </a:r>
            <a:r>
              <a:rPr lang="en-GB" sz="3600" b="1" dirty="0" err="1">
                <a:solidFill>
                  <a:srgbClr val="26859D"/>
                </a:solidFill>
                <a:latin typeface="Century Gothic" panose="020B0502020202020204" pitchFamily="34" charset="0"/>
              </a:rPr>
              <a:t>est</a:t>
            </a:r>
            <a:r>
              <a:rPr lang="en-GB" sz="3600" b="1" dirty="0">
                <a:solidFill>
                  <a:srgbClr val="26859D"/>
                </a:solidFill>
                <a:latin typeface="Century Gothic" panose="020B0502020202020204" pitchFamily="34" charset="0"/>
              </a:rPr>
              <a:t> le </a:t>
            </a:r>
            <a:r>
              <a:rPr lang="en-GB" sz="3600" b="1" dirty="0" err="1">
                <a:solidFill>
                  <a:srgbClr val="26859D"/>
                </a:solidFill>
                <a:latin typeface="Century Gothic" panose="020B0502020202020204" pitchFamily="34" charset="0"/>
              </a:rPr>
              <a:t>chien</a:t>
            </a:r>
            <a:r>
              <a:rPr lang="en-GB" sz="3600" b="1" dirty="0">
                <a:solidFill>
                  <a:srgbClr val="26859D"/>
                </a:solidFill>
                <a:latin typeface="Century Gothic" panose="020B0502020202020204" pitchFamily="34" charset="0"/>
              </a:rPr>
              <a:t>.</a:t>
            </a:r>
          </a:p>
        </p:txBody>
      </p:sp>
      <p:pic>
        <p:nvPicPr>
          <p:cNvPr id="31" name="Picture 30" descr="A picture containing text, vector graphics, clipart&#10;&#10;Description automatically generated">
            <a:extLst>
              <a:ext uri="{FF2B5EF4-FFF2-40B4-BE49-F238E27FC236}">
                <a16:creationId xmlns:a16="http://schemas.microsoft.com/office/drawing/2014/main" id="{417B67C6-7A77-48A3-AA6E-44A5DB56F8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24331" y="5953885"/>
            <a:ext cx="1541260" cy="752885"/>
          </a:xfrm>
          <a:prstGeom prst="rect">
            <a:avLst/>
          </a:prstGeom>
        </p:spPr>
      </p:pic>
      <p:pic>
        <p:nvPicPr>
          <p:cNvPr id="33" name="Picture 32" descr="A rooster with a black background&#10;&#10;Description automatically generated with low confidence">
            <a:extLst>
              <a:ext uri="{FF2B5EF4-FFF2-40B4-BE49-F238E27FC236}">
                <a16:creationId xmlns:a16="http://schemas.microsoft.com/office/drawing/2014/main" id="{AC085CE4-0F40-442F-860B-025A950401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4265" y="5218226"/>
            <a:ext cx="586723" cy="752886"/>
          </a:xfrm>
          <a:prstGeom prst="rect">
            <a:avLst/>
          </a:prstGeom>
        </p:spPr>
      </p:pic>
      <p:pic>
        <p:nvPicPr>
          <p:cNvPr id="34" name="Picture 33" descr="A picture containing scorpion, arthropod, invertebrate, several&#10;&#10;Description automatically generated">
            <a:extLst>
              <a:ext uri="{FF2B5EF4-FFF2-40B4-BE49-F238E27FC236}">
                <a16:creationId xmlns:a16="http://schemas.microsoft.com/office/drawing/2014/main" id="{A5E502F4-B574-49EF-8333-C10B06D884EB}"/>
              </a:ext>
            </a:extLst>
          </p:cNvPr>
          <p:cNvPicPr>
            <a:picLocks noChangeAspect="1"/>
          </p:cNvPicPr>
          <p:nvPr/>
        </p:nvPicPr>
        <p:blipFill rotWithShape="1">
          <a:blip r:embed="rId10">
            <a:extLst>
              <a:ext uri="{28A0092B-C50C-407E-A947-70E740481C1C}">
                <a14:useLocalDpi xmlns:a14="http://schemas.microsoft.com/office/drawing/2010/main" val="0"/>
              </a:ext>
            </a:extLst>
          </a:blip>
          <a:srcRect l="29637" r="32968" b="49340"/>
          <a:stretch/>
        </p:blipFill>
        <p:spPr>
          <a:xfrm>
            <a:off x="6555227" y="4470839"/>
            <a:ext cx="544821" cy="450153"/>
          </a:xfrm>
          <a:prstGeom prst="rect">
            <a:avLst/>
          </a:prstGeom>
        </p:spPr>
      </p:pic>
      <p:pic>
        <p:nvPicPr>
          <p:cNvPr id="35" name="Picture 34">
            <a:extLst>
              <a:ext uri="{FF2B5EF4-FFF2-40B4-BE49-F238E27FC236}">
                <a16:creationId xmlns:a16="http://schemas.microsoft.com/office/drawing/2014/main" id="{3300AB1B-DCF6-475F-B1FC-1CD7226246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81252">
            <a:off x="6570329" y="3261877"/>
            <a:ext cx="1548638" cy="1202614"/>
          </a:xfrm>
          <a:prstGeom prst="rect">
            <a:avLst/>
          </a:prstGeom>
        </p:spPr>
      </p:pic>
      <p:pic>
        <p:nvPicPr>
          <p:cNvPr id="37" name="Picture 36" descr="A picture containing text, vector graphics&#10;&#10;Description automatically generated">
            <a:extLst>
              <a:ext uri="{FF2B5EF4-FFF2-40B4-BE49-F238E27FC236}">
                <a16:creationId xmlns:a16="http://schemas.microsoft.com/office/drawing/2014/main" id="{6C94A2DD-740B-4388-8571-7C4570AD6896}"/>
              </a:ext>
            </a:extLst>
          </p:cNvPr>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5071371" y="2551503"/>
            <a:ext cx="579804" cy="378786"/>
          </a:xfrm>
          <a:prstGeom prst="rect">
            <a:avLst/>
          </a:prstGeom>
        </p:spPr>
      </p:pic>
      <p:pic>
        <p:nvPicPr>
          <p:cNvPr id="38" name="Picture 37" descr="Shape, circle&#10;&#10;Description automatically generated">
            <a:extLst>
              <a:ext uri="{FF2B5EF4-FFF2-40B4-BE49-F238E27FC236}">
                <a16:creationId xmlns:a16="http://schemas.microsoft.com/office/drawing/2014/main" id="{2E54C46A-F91A-4F28-8EE5-7399842CD2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0818" y="1595937"/>
            <a:ext cx="1017254" cy="508627"/>
          </a:xfrm>
          <a:prstGeom prst="rect">
            <a:avLst/>
          </a:prstGeom>
        </p:spPr>
      </p:pic>
      <p:pic>
        <p:nvPicPr>
          <p:cNvPr id="39" name="Picture 38">
            <a:extLst>
              <a:ext uri="{FF2B5EF4-FFF2-40B4-BE49-F238E27FC236}">
                <a16:creationId xmlns:a16="http://schemas.microsoft.com/office/drawing/2014/main" id="{B6A8EEFC-C35C-41A2-A231-6DAF86A0F0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30592" y="735173"/>
            <a:ext cx="788620" cy="752886"/>
          </a:xfrm>
          <a:prstGeom prst="rect">
            <a:avLst/>
          </a:prstGeom>
        </p:spPr>
      </p:pic>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4" grpId="0" animBg="1"/>
      <p:bldP spid="25" grpId="0" animBg="1"/>
      <p:bldP spid="26"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AEDE7562-F100-4BFB-89E3-356864E1792E}"/>
              </a:ext>
            </a:extLst>
          </p:cNvPr>
          <p:cNvGrpSpPr/>
          <p:nvPr/>
        </p:nvGrpSpPr>
        <p:grpSpPr>
          <a:xfrm>
            <a:off x="3747752" y="287436"/>
            <a:ext cx="4470470" cy="4470470"/>
            <a:chOff x="3747752" y="287436"/>
            <a:chExt cx="4470470" cy="4470470"/>
          </a:xfrm>
        </p:grpSpPr>
        <p:pic>
          <p:nvPicPr>
            <p:cNvPr id="12" name="Picture 11" descr="A picture containing tool&#10;&#10;Description automatically generated">
              <a:extLst>
                <a:ext uri="{FF2B5EF4-FFF2-40B4-BE49-F238E27FC236}">
                  <a16:creationId xmlns:a16="http://schemas.microsoft.com/office/drawing/2014/main" id="{D3CB442D-F1D2-4258-9882-9A1127B7A44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752" y="287436"/>
              <a:ext cx="4470470" cy="4470470"/>
            </a:xfrm>
            <a:prstGeom prst="rect">
              <a:avLst/>
            </a:prstGeom>
          </p:spPr>
        </p:pic>
        <p:sp>
          <p:nvSpPr>
            <p:cNvPr id="3" name="TextBox 2">
              <a:extLst>
                <a:ext uri="{FF2B5EF4-FFF2-40B4-BE49-F238E27FC236}">
                  <a16:creationId xmlns:a16="http://schemas.microsoft.com/office/drawing/2014/main" id="{C3F9BC53-7291-457A-8789-DD209C9214C6}"/>
                </a:ext>
              </a:extLst>
            </p:cNvPr>
            <p:cNvSpPr txBox="1"/>
            <p:nvPr/>
          </p:nvSpPr>
          <p:spPr>
            <a:xfrm>
              <a:off x="4566045" y="3594428"/>
              <a:ext cx="25500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good, well</a:t>
              </a:r>
            </a:p>
          </p:txBody>
        </p:sp>
      </p:grpSp>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ol&#10;&#10;Description automatically generated">
            <a:extLst>
              <a:ext uri="{FF2B5EF4-FFF2-40B4-BE49-F238E27FC236}">
                <a16:creationId xmlns:a16="http://schemas.microsoft.com/office/drawing/2014/main" id="{E9D67341-E844-439F-B48A-56F88DE3CC4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8258" y="917942"/>
            <a:ext cx="3694740" cy="3694740"/>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anc</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comb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tôt</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5" name="Group 14" descr="price tag with a question mark">
            <a:extLst>
              <a:ext uri="{FF2B5EF4-FFF2-40B4-BE49-F238E27FC236}">
                <a16:creationId xmlns:a16="http://schemas.microsoft.com/office/drawing/2014/main" id="{FC0347E5-504B-4998-A9B5-77FB65D2583A}"/>
              </a:ext>
            </a:extLst>
          </p:cNvPr>
          <p:cNvGrpSpPr/>
          <p:nvPr/>
        </p:nvGrpSpPr>
        <p:grpSpPr>
          <a:xfrm>
            <a:off x="9374006" y="4233002"/>
            <a:ext cx="1798274" cy="1588475"/>
            <a:chOff x="9234453" y="4685759"/>
            <a:chExt cx="1798274" cy="1588475"/>
          </a:xfrm>
        </p:grpSpPr>
        <p:pic>
          <p:nvPicPr>
            <p:cNvPr id="16" name="Picture 15" descr="price tag with a question mark">
              <a:extLst>
                <a:ext uri="{FF2B5EF4-FFF2-40B4-BE49-F238E27FC236}">
                  <a16:creationId xmlns:a16="http://schemas.microsoft.com/office/drawing/2014/main" id="{06659E14-012A-457D-BE08-080562390D88}"/>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17" name="TextBox 16">
              <a:extLst>
                <a:ext uri="{FF2B5EF4-FFF2-40B4-BE49-F238E27FC236}">
                  <a16:creationId xmlns:a16="http://schemas.microsoft.com/office/drawing/2014/main" id="{EA86EB08-FD42-4250-9829-9C711F64E4A5}"/>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pic>
        <p:nvPicPr>
          <p:cNvPr id="5" name="Picture 4" descr="A picture containing text&#10;&#10;Description automatically generated">
            <a:extLst>
              <a:ext uri="{FF2B5EF4-FFF2-40B4-BE49-F238E27FC236}">
                <a16:creationId xmlns:a16="http://schemas.microsoft.com/office/drawing/2014/main" id="{4A1BB3E2-A229-48D2-8E9F-6BCDF6BB9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771" y="1415729"/>
            <a:ext cx="1286502" cy="1534689"/>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9D0E74CE-0719-401B-929B-50A465568214}"/>
              </a:ext>
            </a:extLst>
          </p:cNvPr>
          <p:cNvPicPr>
            <a:picLocks noChangeAspect="1"/>
          </p:cNvPicPr>
          <p:nvPr/>
        </p:nvPicPr>
        <p:blipFill rotWithShape="1">
          <a:blip r:embed="rId7">
            <a:extLst>
              <a:ext uri="{28A0092B-C50C-407E-A947-70E740481C1C}">
                <a14:useLocalDpi xmlns:a14="http://schemas.microsoft.com/office/drawing/2010/main" val="0"/>
              </a:ext>
            </a:extLst>
          </a:blip>
          <a:srcRect l="15800" t="36119" r="16436" b="38504"/>
          <a:stretch/>
        </p:blipFill>
        <p:spPr>
          <a:xfrm rot="21249678">
            <a:off x="1357056" y="4379661"/>
            <a:ext cx="2020052" cy="756490"/>
          </a:xfrm>
          <a:prstGeom prst="rect">
            <a:avLst/>
          </a:prstGeom>
          <a:effectLst>
            <a:outerShdw blurRad="50800" dist="38100" dir="5400000" algn="t"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378EF6F1-9995-470F-A5DE-6409FE93C2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6384" y="1150510"/>
            <a:ext cx="1196306" cy="173220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163" y="122661"/>
            <a:ext cx="914400" cy="914400"/>
          </a:xfrm>
          <a:prstGeom prst="rect">
            <a:avLst/>
          </a:prstGeom>
        </p:spPr>
      </p:pic>
      <p:sp>
        <p:nvSpPr>
          <p:cNvPr id="22" name="Speech Bubble: Rectangle with Corners Rounded 21">
            <a:extLst>
              <a:ext uri="{FF2B5EF4-FFF2-40B4-BE49-F238E27FC236}">
                <a16:creationId xmlns:a16="http://schemas.microsoft.com/office/drawing/2014/main" id="{D21F4A35-5B3A-4F50-B832-5D4552AC1AFF}"/>
              </a:ext>
            </a:extLst>
          </p:cNvPr>
          <p:cNvSpPr/>
          <p:nvPr/>
        </p:nvSpPr>
        <p:spPr>
          <a:xfrm>
            <a:off x="1357587" y="156650"/>
            <a:ext cx="100408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ADB631A1-56EC-43FC-B334-56A0FB11257A}"/>
              </a:ext>
            </a:extLst>
          </p:cNvPr>
          <p:cNvSpPr/>
          <p:nvPr/>
        </p:nvSpPr>
        <p:spPr>
          <a:xfrm>
            <a:off x="1357587" y="200129"/>
            <a:ext cx="9776163"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a:ea typeface="Century Gothic"/>
              </a:rPr>
              <a:t>Au zoo.</a:t>
            </a:r>
            <a:r>
              <a:rPr kumimoji="0" lang="fr-FR" sz="2400" b="1" i="0" u="none" strike="noStrike" kern="1200" cap="none" spc="-1" normalizeH="0" baseline="0" noProof="0" dirty="0">
                <a:ln>
                  <a:noFill/>
                </a:ln>
                <a:solidFill>
                  <a:srgbClr val="002060"/>
                </a:solidFill>
                <a:effectLst/>
                <a:uLnTx/>
                <a:uFillTx/>
                <a:latin typeface="Century Gothic"/>
                <a:ea typeface="Century Gothic"/>
              </a:rPr>
              <a:t> Écoute les noms des animaux. C’est [ien] ou [(a)in]?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1" name="Speech Bubble: Rectangle with Corners Rounded 10">
            <a:extLst>
              <a:ext uri="{FF2B5EF4-FFF2-40B4-BE49-F238E27FC236}">
                <a16:creationId xmlns:a16="http://schemas.microsoft.com/office/drawing/2014/main" id="{3C4B21E3-D03A-4A9C-9759-1DEA1A1C91F9}"/>
              </a:ext>
            </a:extLst>
          </p:cNvPr>
          <p:cNvSpPr/>
          <p:nvPr/>
        </p:nvSpPr>
        <p:spPr>
          <a:xfrm>
            <a:off x="1384521" y="790825"/>
            <a:ext cx="388470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a:ln>
                <a:noFill/>
              </a:ln>
              <a:solidFill>
                <a:prstClr val="white"/>
              </a:solidFill>
              <a:effectLst/>
              <a:uLnTx/>
              <a:uFillTx/>
              <a:latin typeface="Arial"/>
            </a:endParaRPr>
          </a:p>
        </p:txBody>
      </p:sp>
      <p:sp>
        <p:nvSpPr>
          <p:cNvPr id="12" name="CustomShape 7">
            <a:extLst>
              <a:ext uri="{FF2B5EF4-FFF2-40B4-BE49-F238E27FC236}">
                <a16:creationId xmlns:a16="http://schemas.microsoft.com/office/drawing/2014/main" id="{551846B1-7F92-44CC-A15C-30B5C425898F}"/>
              </a:ext>
            </a:extLst>
          </p:cNvPr>
          <p:cNvSpPr/>
          <p:nvPr/>
        </p:nvSpPr>
        <p:spPr>
          <a:xfrm>
            <a:off x="1384521" y="839383"/>
            <a:ext cx="3884709"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Puis</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13" name="Table 4">
            <a:extLst>
              <a:ext uri="{FF2B5EF4-FFF2-40B4-BE49-F238E27FC236}">
                <a16:creationId xmlns:a16="http://schemas.microsoft.com/office/drawing/2014/main" id="{16F3E9DE-3930-4A62-9C35-C13B026CD67F}"/>
              </a:ext>
            </a:extLst>
          </p:cNvPr>
          <p:cNvGraphicFramePr>
            <a:graphicFrameLocks noGrp="1"/>
          </p:cNvGraphicFramePr>
          <p:nvPr>
            <p:extLst>
              <p:ext uri="{D42A27DB-BD31-4B8C-83A1-F6EECF244321}">
                <p14:modId xmlns:p14="http://schemas.microsoft.com/office/powerpoint/2010/main" val="3597900983"/>
              </p:ext>
            </p:extLst>
          </p:nvPr>
        </p:nvGraphicFramePr>
        <p:xfrm>
          <a:off x="692938" y="1792958"/>
          <a:ext cx="4877686" cy="4668556"/>
        </p:xfrm>
        <a:graphic>
          <a:graphicData uri="http://schemas.openxmlformats.org/drawingml/2006/table">
            <a:tbl>
              <a:tblPr firstRow="1" bandRow="1"/>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p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 g o u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f é l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c h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r e q u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r h="930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 y t h o n  </a:t>
                      </a:r>
                      <a:br>
                        <a:rPr lang="en-GB" sz="2800" b="1" dirty="0">
                          <a:solidFill>
                            <a:srgbClr val="002060"/>
                          </a:solidFill>
                          <a:latin typeface="Century Gothic" panose="020B0502020202020204" pitchFamily="34" charset="0"/>
                        </a:rPr>
                      </a:b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 d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991863"/>
                  </a:ext>
                </a:extLst>
              </a:tr>
            </a:tbl>
          </a:graphicData>
        </a:graphic>
      </p:graphicFrame>
      <p:sp>
        <p:nvSpPr>
          <p:cNvPr id="14" name="Rectangle: Rounded Corners 13">
            <a:extLst>
              <a:ext uri="{FF2B5EF4-FFF2-40B4-BE49-F238E27FC236}">
                <a16:creationId xmlns:a16="http://schemas.microsoft.com/office/drawing/2014/main" id="{3EC6BBF0-21D3-4031-AF0E-584EBDF17810}"/>
              </a:ext>
            </a:extLst>
          </p:cNvPr>
          <p:cNvSpPr/>
          <p:nvPr/>
        </p:nvSpPr>
        <p:spPr>
          <a:xfrm>
            <a:off x="2573795" y="2047905"/>
            <a:ext cx="1068550"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15" name="CustomShape 23">
            <a:extLst>
              <a:ext uri="{FF2B5EF4-FFF2-40B4-BE49-F238E27FC236}">
                <a16:creationId xmlns:a16="http://schemas.microsoft.com/office/drawing/2014/main" id="{48049F1C-AFA7-4B4C-8E03-5B844D47231C}"/>
              </a:ext>
            </a:extLst>
          </p:cNvPr>
          <p:cNvSpPr/>
          <p:nvPr/>
        </p:nvSpPr>
        <p:spPr>
          <a:xfrm>
            <a:off x="108739" y="212542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extLst>
              <a:ext uri="{FF2B5EF4-FFF2-40B4-BE49-F238E27FC236}">
                <a16:creationId xmlns:a16="http://schemas.microsoft.com/office/drawing/2014/main" id="{D7EC1C62-4BDF-4C12-8B0A-C4FBC2E1E322}"/>
              </a:ext>
            </a:extLst>
          </p:cNvPr>
          <p:cNvSpPr/>
          <p:nvPr/>
        </p:nvSpPr>
        <p:spPr>
          <a:xfrm>
            <a:off x="99813" y="294580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extLst>
              <a:ext uri="{FF2B5EF4-FFF2-40B4-BE49-F238E27FC236}">
                <a16:creationId xmlns:a16="http://schemas.microsoft.com/office/drawing/2014/main" id="{DDCFB24A-4E9D-4318-82EA-2D4B5E58508F}"/>
              </a:ext>
            </a:extLst>
          </p:cNvPr>
          <p:cNvSpPr/>
          <p:nvPr/>
        </p:nvSpPr>
        <p:spPr>
          <a:xfrm>
            <a:off x="102781" y="3919723"/>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extLst>
              <a:ext uri="{FF2B5EF4-FFF2-40B4-BE49-F238E27FC236}">
                <a16:creationId xmlns:a16="http://schemas.microsoft.com/office/drawing/2014/main" id="{857946AA-3F8D-4757-A425-B1D6963067A8}"/>
              </a:ext>
            </a:extLst>
          </p:cNvPr>
          <p:cNvSpPr/>
          <p:nvPr/>
        </p:nvSpPr>
        <p:spPr>
          <a:xfrm>
            <a:off x="83478" y="4813632"/>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extLst>
              <a:ext uri="{FF2B5EF4-FFF2-40B4-BE49-F238E27FC236}">
                <a16:creationId xmlns:a16="http://schemas.microsoft.com/office/drawing/2014/main" id="{549BB894-C51B-4921-9BBB-2693A4480356}"/>
              </a:ext>
            </a:extLst>
          </p:cNvPr>
          <p:cNvSpPr/>
          <p:nvPr/>
        </p:nvSpPr>
        <p:spPr>
          <a:xfrm>
            <a:off x="99813" y="573720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extLst>
              <a:ext uri="{FF2B5EF4-FFF2-40B4-BE49-F238E27FC236}">
                <a16:creationId xmlns:a16="http://schemas.microsoft.com/office/drawing/2014/main" id="{70AB55BD-FAC0-457E-8FE9-8D5BFD8D929B}"/>
              </a:ext>
            </a:extLst>
          </p:cNvPr>
          <p:cNvSpPr/>
          <p:nvPr/>
        </p:nvSpPr>
        <p:spPr>
          <a:xfrm>
            <a:off x="5753487" y="209990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extLst>
              <a:ext uri="{FF2B5EF4-FFF2-40B4-BE49-F238E27FC236}">
                <a16:creationId xmlns:a16="http://schemas.microsoft.com/office/drawing/2014/main" id="{2D4EA39B-BD60-49CF-A2DE-CFB94183D6F0}"/>
              </a:ext>
            </a:extLst>
          </p:cNvPr>
          <p:cNvSpPr/>
          <p:nvPr/>
        </p:nvSpPr>
        <p:spPr>
          <a:xfrm>
            <a:off x="5753487" y="3033135"/>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extLst>
              <a:ext uri="{FF2B5EF4-FFF2-40B4-BE49-F238E27FC236}">
                <a16:creationId xmlns:a16="http://schemas.microsoft.com/office/drawing/2014/main" id="{08360559-C4AC-4F19-A6DA-DB378F194D8F}"/>
              </a:ext>
            </a:extLst>
          </p:cNvPr>
          <p:cNvSpPr/>
          <p:nvPr/>
        </p:nvSpPr>
        <p:spPr>
          <a:xfrm>
            <a:off x="5753619" y="395556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8</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0CA51A12-33DD-4FE7-884E-A4D9A6167FB6}"/>
              </a:ext>
            </a:extLst>
          </p:cNvPr>
          <p:cNvSpPr/>
          <p:nvPr/>
        </p:nvSpPr>
        <p:spPr>
          <a:xfrm>
            <a:off x="1411406" y="2920687"/>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27" name="Rectangle: Rounded Corners 26">
            <a:extLst>
              <a:ext uri="{FF2B5EF4-FFF2-40B4-BE49-F238E27FC236}">
                <a16:creationId xmlns:a16="http://schemas.microsoft.com/office/drawing/2014/main" id="{20269A7A-D4D7-4F07-8D4C-8A0F41A00F01}"/>
              </a:ext>
            </a:extLst>
          </p:cNvPr>
          <p:cNvSpPr/>
          <p:nvPr/>
        </p:nvSpPr>
        <p:spPr>
          <a:xfrm>
            <a:off x="1386027" y="3902905"/>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28" name="Rectangle: Rounded Corners 27">
            <a:extLst>
              <a:ext uri="{FF2B5EF4-FFF2-40B4-BE49-F238E27FC236}">
                <a16:creationId xmlns:a16="http://schemas.microsoft.com/office/drawing/2014/main" id="{8D1024ED-5B79-4025-A50A-413BF1438569}"/>
              </a:ext>
            </a:extLst>
          </p:cNvPr>
          <p:cNvSpPr/>
          <p:nvPr/>
        </p:nvSpPr>
        <p:spPr>
          <a:xfrm>
            <a:off x="1922049" y="4833004"/>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29" name="TextBox 28">
            <a:extLst>
              <a:ext uri="{FF2B5EF4-FFF2-40B4-BE49-F238E27FC236}">
                <a16:creationId xmlns:a16="http://schemas.microsoft.com/office/drawing/2014/main" id="{F7A257C7-654A-45F7-9639-C9ED980A4128}"/>
              </a:ext>
            </a:extLst>
          </p:cNvPr>
          <p:cNvSpPr txBox="1"/>
          <p:nvPr/>
        </p:nvSpPr>
        <p:spPr>
          <a:xfrm>
            <a:off x="4002076" y="1356157"/>
            <a:ext cx="217800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ien</a:t>
            </a:r>
            <a:r>
              <a:rPr lang="en-GB" sz="2400" b="1" kern="0" dirty="0">
                <a:solidFill>
                  <a:srgbClr val="002060"/>
                </a:solidFill>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lang="en-GB" sz="2400" b="0" i="0" u="none" strike="noStrike" kern="0" cap="none" spc="0" normalizeH="0" baseline="0" noProof="0" dirty="0">
              <a:ln>
                <a:noFill/>
              </a:ln>
              <a:solidFill>
                <a:srgbClr val="000000"/>
              </a:solidFill>
              <a:effectLst/>
              <a:uLnTx/>
              <a:uFillTx/>
            </a:endParaRPr>
          </a:p>
        </p:txBody>
      </p:sp>
      <p:pic>
        <p:nvPicPr>
          <p:cNvPr id="30" name="Picture 29">
            <a:extLst>
              <a:ext uri="{FF2B5EF4-FFF2-40B4-BE49-F238E27FC236}">
                <a16:creationId xmlns:a16="http://schemas.microsoft.com/office/drawing/2014/main" id="{5B5D3FFD-A8AB-4649-8018-73303F583E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264" y="2074712"/>
            <a:ext cx="409801" cy="426875"/>
          </a:xfrm>
          <a:prstGeom prst="rect">
            <a:avLst/>
          </a:prstGeom>
        </p:spPr>
      </p:pic>
      <p:pic>
        <p:nvPicPr>
          <p:cNvPr id="31" name="Picture 30">
            <a:extLst>
              <a:ext uri="{FF2B5EF4-FFF2-40B4-BE49-F238E27FC236}">
                <a16:creationId xmlns:a16="http://schemas.microsoft.com/office/drawing/2014/main" id="{ACB470B2-AC8F-4F96-82BA-1118C3E326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2658" y="4838628"/>
            <a:ext cx="409801" cy="426875"/>
          </a:xfrm>
          <a:prstGeom prst="rect">
            <a:avLst/>
          </a:prstGeom>
        </p:spPr>
      </p:pic>
      <p:pic>
        <p:nvPicPr>
          <p:cNvPr id="32" name="Picture 31">
            <a:extLst>
              <a:ext uri="{FF2B5EF4-FFF2-40B4-BE49-F238E27FC236}">
                <a16:creationId xmlns:a16="http://schemas.microsoft.com/office/drawing/2014/main" id="{F8A0F630-8734-41AC-9DD7-B62EB3AED6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263" y="2923341"/>
            <a:ext cx="409801" cy="426875"/>
          </a:xfrm>
          <a:prstGeom prst="rect">
            <a:avLst/>
          </a:prstGeom>
        </p:spPr>
      </p:pic>
      <p:pic>
        <p:nvPicPr>
          <p:cNvPr id="33" name="Picture 32">
            <a:extLst>
              <a:ext uri="{FF2B5EF4-FFF2-40B4-BE49-F238E27FC236}">
                <a16:creationId xmlns:a16="http://schemas.microsoft.com/office/drawing/2014/main" id="{A7094765-3A62-44DE-AC1D-0D0AB5BE2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4270" y="3866161"/>
            <a:ext cx="409801" cy="426875"/>
          </a:xfrm>
          <a:prstGeom prst="rect">
            <a:avLst/>
          </a:prstGeom>
        </p:spPr>
      </p:pic>
      <p:graphicFrame>
        <p:nvGraphicFramePr>
          <p:cNvPr id="34" name="Table 4">
            <a:extLst>
              <a:ext uri="{FF2B5EF4-FFF2-40B4-BE49-F238E27FC236}">
                <a16:creationId xmlns:a16="http://schemas.microsoft.com/office/drawing/2014/main" id="{CA848C68-EBEB-4669-B102-1C64F5E3F7A8}"/>
              </a:ext>
            </a:extLst>
          </p:cNvPr>
          <p:cNvGraphicFramePr>
            <a:graphicFrameLocks noGrp="1"/>
          </p:cNvGraphicFramePr>
          <p:nvPr>
            <p:extLst>
              <p:ext uri="{D42A27DB-BD31-4B8C-83A1-F6EECF244321}">
                <p14:modId xmlns:p14="http://schemas.microsoft.com/office/powerpoint/2010/main" val="4221313130"/>
              </p:ext>
            </p:extLst>
          </p:nvPr>
        </p:nvGraphicFramePr>
        <p:xfrm>
          <a:off x="6378650" y="1870117"/>
          <a:ext cx="5567300" cy="4601936"/>
        </p:xfrm>
        <a:graphic>
          <a:graphicData uri="http://schemas.openxmlformats.org/drawingml/2006/table">
            <a:tbl>
              <a:tblPr firstRow="1" bandRow="1"/>
              <a:tblGrid>
                <a:gridCol w="4079800">
                  <a:extLst>
                    <a:ext uri="{9D8B030D-6E8A-4147-A177-3AD203B41FA5}">
                      <a16:colId xmlns:a16="http://schemas.microsoft.com/office/drawing/2014/main" val="1697490510"/>
                    </a:ext>
                  </a:extLst>
                </a:gridCol>
                <a:gridCol w="731520">
                  <a:extLst>
                    <a:ext uri="{9D8B030D-6E8A-4147-A177-3AD203B41FA5}">
                      <a16:colId xmlns:a16="http://schemas.microsoft.com/office/drawing/2014/main" val="2312480290"/>
                    </a:ext>
                  </a:extLst>
                </a:gridCol>
                <a:gridCol w="755980">
                  <a:extLst>
                    <a:ext uri="{9D8B030D-6E8A-4147-A177-3AD203B41FA5}">
                      <a16:colId xmlns:a16="http://schemas.microsoft.com/office/drawing/2014/main" val="139873084"/>
                    </a:ext>
                  </a:extLst>
                </a:gridCol>
              </a:tblGrid>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d a l m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b a b o u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d a u p h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c o b r a  é g y p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r h="914264">
                <a:tc>
                  <a:txBody>
                    <a:bodyPr/>
                    <a:lstStyle/>
                    <a:p>
                      <a:pPr algn="l"/>
                      <a:r>
                        <a:rPr lang="en-GB" sz="2800" b="1" dirty="0">
                          <a:solidFill>
                            <a:srgbClr val="002060"/>
                          </a:solidFill>
                          <a:latin typeface="Century Gothic" panose="020B0502020202020204" pitchFamily="34" charset="0"/>
                        </a:rPr>
                        <a:t>s c o r p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  </a:t>
                      </a:r>
                      <a:br>
                        <a:rPr lang="en-GB" sz="2800" b="1"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l a n g u e d o c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942544"/>
                  </a:ext>
                </a:extLst>
              </a:tr>
            </a:tbl>
          </a:graphicData>
        </a:graphic>
      </p:graphicFrame>
      <p:sp>
        <p:nvSpPr>
          <p:cNvPr id="35" name="Rectangle: Rounded Corners 34">
            <a:extLst>
              <a:ext uri="{FF2B5EF4-FFF2-40B4-BE49-F238E27FC236}">
                <a16:creationId xmlns:a16="http://schemas.microsoft.com/office/drawing/2014/main" id="{460C7392-AECF-48B8-9EBA-8245570A71B1}"/>
              </a:ext>
            </a:extLst>
          </p:cNvPr>
          <p:cNvSpPr/>
          <p:nvPr/>
        </p:nvSpPr>
        <p:spPr>
          <a:xfrm>
            <a:off x="1605072" y="5952089"/>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36" name="Rectangle: Rounded Corners 35">
            <a:extLst>
              <a:ext uri="{FF2B5EF4-FFF2-40B4-BE49-F238E27FC236}">
                <a16:creationId xmlns:a16="http://schemas.microsoft.com/office/drawing/2014/main" id="{1A90569E-22A0-40D4-8B3A-34D65C9C1677}"/>
              </a:ext>
            </a:extLst>
          </p:cNvPr>
          <p:cNvSpPr/>
          <p:nvPr/>
        </p:nvSpPr>
        <p:spPr>
          <a:xfrm>
            <a:off x="8198228" y="2066170"/>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37" name="Rectangle: Rounded Corners 36">
            <a:extLst>
              <a:ext uri="{FF2B5EF4-FFF2-40B4-BE49-F238E27FC236}">
                <a16:creationId xmlns:a16="http://schemas.microsoft.com/office/drawing/2014/main" id="{54FC65BB-8B58-4495-9CD1-13F25DD08CEE}"/>
              </a:ext>
            </a:extLst>
          </p:cNvPr>
          <p:cNvSpPr/>
          <p:nvPr/>
        </p:nvSpPr>
        <p:spPr>
          <a:xfrm>
            <a:off x="8123246" y="2994433"/>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38" name="Rectangle: Rounded Corners 37">
            <a:extLst>
              <a:ext uri="{FF2B5EF4-FFF2-40B4-BE49-F238E27FC236}">
                <a16:creationId xmlns:a16="http://schemas.microsoft.com/office/drawing/2014/main" id="{8B25F313-72AB-43AE-85C4-F731A65CA663}"/>
              </a:ext>
            </a:extLst>
          </p:cNvPr>
          <p:cNvSpPr/>
          <p:nvPr/>
        </p:nvSpPr>
        <p:spPr>
          <a:xfrm>
            <a:off x="8123246" y="3938743"/>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pic>
        <p:nvPicPr>
          <p:cNvPr id="40" name="Picture 39">
            <a:extLst>
              <a:ext uri="{FF2B5EF4-FFF2-40B4-BE49-F238E27FC236}">
                <a16:creationId xmlns:a16="http://schemas.microsoft.com/office/drawing/2014/main" id="{D3CFC43C-C490-4F17-BAAD-BD3A735355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1528" y="5746314"/>
            <a:ext cx="409801" cy="426875"/>
          </a:xfrm>
          <a:prstGeom prst="rect">
            <a:avLst/>
          </a:prstGeom>
        </p:spPr>
      </p:pic>
      <p:pic>
        <p:nvPicPr>
          <p:cNvPr id="41" name="Picture 40">
            <a:extLst>
              <a:ext uri="{FF2B5EF4-FFF2-40B4-BE49-F238E27FC236}">
                <a16:creationId xmlns:a16="http://schemas.microsoft.com/office/drawing/2014/main" id="{5B56233B-4A68-4690-9677-5EAEAAF83C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63448" y="3959537"/>
            <a:ext cx="409801" cy="426875"/>
          </a:xfrm>
          <a:prstGeom prst="rect">
            <a:avLst/>
          </a:prstGeom>
        </p:spPr>
      </p:pic>
      <p:pic>
        <p:nvPicPr>
          <p:cNvPr id="42" name="Picture 41">
            <a:extLst>
              <a:ext uri="{FF2B5EF4-FFF2-40B4-BE49-F238E27FC236}">
                <a16:creationId xmlns:a16="http://schemas.microsoft.com/office/drawing/2014/main" id="{2BDCDF49-7E6A-45C5-BDBA-49B4446D1F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7684" y="2198184"/>
            <a:ext cx="409801" cy="426875"/>
          </a:xfrm>
          <a:prstGeom prst="rect">
            <a:avLst/>
          </a:prstGeom>
        </p:spPr>
      </p:pic>
      <p:pic>
        <p:nvPicPr>
          <p:cNvPr id="43" name="Picture 42">
            <a:extLst>
              <a:ext uri="{FF2B5EF4-FFF2-40B4-BE49-F238E27FC236}">
                <a16:creationId xmlns:a16="http://schemas.microsoft.com/office/drawing/2014/main" id="{C3261564-2FFE-4219-9A59-ABAF55F80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8391" y="2986767"/>
            <a:ext cx="409801" cy="426875"/>
          </a:xfrm>
          <a:prstGeom prst="rect">
            <a:avLst/>
          </a:prstGeom>
        </p:spPr>
      </p:pic>
      <p:sp>
        <p:nvSpPr>
          <p:cNvPr id="53" name="TextBox 52">
            <a:extLst>
              <a:ext uri="{FF2B5EF4-FFF2-40B4-BE49-F238E27FC236}">
                <a16:creationId xmlns:a16="http://schemas.microsoft.com/office/drawing/2014/main" id="{75B6B033-6A24-4928-9CB7-3EBD2125C5D9}"/>
              </a:ext>
            </a:extLst>
          </p:cNvPr>
          <p:cNvSpPr txBox="1"/>
          <p:nvPr/>
        </p:nvSpPr>
        <p:spPr>
          <a:xfrm>
            <a:off x="10309387" y="1437154"/>
            <a:ext cx="217800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ien</a:t>
            </a:r>
            <a:r>
              <a:rPr lang="en-GB" sz="2400" b="1" kern="0" dirty="0">
                <a:solidFill>
                  <a:srgbClr val="002060"/>
                </a:solidFill>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lang="en-GB" sz="2400" b="0" i="0" u="none" strike="noStrike" kern="0" cap="none" spc="0" normalizeH="0" baseline="0" noProof="0" dirty="0">
              <a:ln>
                <a:noFill/>
              </a:ln>
              <a:solidFill>
                <a:srgbClr val="000000"/>
              </a:solidFill>
              <a:effectLst/>
              <a:uLnTx/>
              <a:uFillTx/>
            </a:endParaRPr>
          </a:p>
        </p:txBody>
      </p:sp>
      <p:sp>
        <p:nvSpPr>
          <p:cNvPr id="56" name="CustomShape 23">
            <a:extLst>
              <a:ext uri="{FF2B5EF4-FFF2-40B4-BE49-F238E27FC236}">
                <a16:creationId xmlns:a16="http://schemas.microsoft.com/office/drawing/2014/main" id="{372C0BF3-98B2-4C75-8D6D-0AC4B16C1AFF}"/>
              </a:ext>
            </a:extLst>
          </p:cNvPr>
          <p:cNvSpPr/>
          <p:nvPr/>
        </p:nvSpPr>
        <p:spPr>
          <a:xfrm>
            <a:off x="5746942" y="4882612"/>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spc="-1" dirty="0">
                <a:solidFill>
                  <a:srgbClr val="FF0066"/>
                </a:solidFill>
                <a:latin typeface="Century Gothic" panose="020B0502020202020204" pitchFamily="34" charset="0"/>
              </a:rPr>
              <a:t>9</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23">
            <a:extLst>
              <a:ext uri="{FF2B5EF4-FFF2-40B4-BE49-F238E27FC236}">
                <a16:creationId xmlns:a16="http://schemas.microsoft.com/office/drawing/2014/main" id="{08599C81-1B90-4CD8-95B4-3EEF6FAEBB99}"/>
              </a:ext>
            </a:extLst>
          </p:cNvPr>
          <p:cNvSpPr/>
          <p:nvPr/>
        </p:nvSpPr>
        <p:spPr>
          <a:xfrm>
            <a:off x="5746942" y="578864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10</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Rectangle: Rounded Corners 57">
            <a:extLst>
              <a:ext uri="{FF2B5EF4-FFF2-40B4-BE49-F238E27FC236}">
                <a16:creationId xmlns:a16="http://schemas.microsoft.com/office/drawing/2014/main" id="{702B3560-3B10-4D63-9DF6-16548CFF5B8B}"/>
              </a:ext>
            </a:extLst>
          </p:cNvPr>
          <p:cNvSpPr/>
          <p:nvPr/>
        </p:nvSpPr>
        <p:spPr>
          <a:xfrm>
            <a:off x="9332978" y="4823526"/>
            <a:ext cx="1090988"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sp>
        <p:nvSpPr>
          <p:cNvPr id="59" name="Rectangle: Rounded Corners 58">
            <a:extLst>
              <a:ext uri="{FF2B5EF4-FFF2-40B4-BE49-F238E27FC236}">
                <a16:creationId xmlns:a16="http://schemas.microsoft.com/office/drawing/2014/main" id="{EFD663A5-4A18-4C25-A0AB-F1CAF9E61FFB}"/>
              </a:ext>
            </a:extLst>
          </p:cNvPr>
          <p:cNvSpPr/>
          <p:nvPr/>
        </p:nvSpPr>
        <p:spPr>
          <a:xfrm>
            <a:off x="9200111" y="5918644"/>
            <a:ext cx="1209732"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a:t>
            </a:r>
          </a:p>
        </p:txBody>
      </p:sp>
      <p:pic>
        <p:nvPicPr>
          <p:cNvPr id="60" name="Picture 59">
            <a:extLst>
              <a:ext uri="{FF2B5EF4-FFF2-40B4-BE49-F238E27FC236}">
                <a16:creationId xmlns:a16="http://schemas.microsoft.com/office/drawing/2014/main" id="{F51E2DD9-1884-4945-B0F7-117314CCB9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9421" y="4877091"/>
            <a:ext cx="409801" cy="426875"/>
          </a:xfrm>
          <a:prstGeom prst="rect">
            <a:avLst/>
          </a:prstGeom>
        </p:spPr>
      </p:pic>
      <p:pic>
        <p:nvPicPr>
          <p:cNvPr id="61" name="Picture 60">
            <a:extLst>
              <a:ext uri="{FF2B5EF4-FFF2-40B4-BE49-F238E27FC236}">
                <a16:creationId xmlns:a16="http://schemas.microsoft.com/office/drawing/2014/main" id="{7CB2E3EE-453F-4459-85F4-AEE775C4E3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9420" y="5771695"/>
            <a:ext cx="409801" cy="426875"/>
          </a:xfrm>
          <a:prstGeom prst="rect">
            <a:avLst/>
          </a:prstGeom>
        </p:spPr>
      </p:pic>
      <p:pic>
        <p:nvPicPr>
          <p:cNvPr id="62" name="Picture 61" descr="A picture containing scorpion, arthropod, invertebrate, several&#10;&#10;Description automatically generated">
            <a:extLst>
              <a:ext uri="{FF2B5EF4-FFF2-40B4-BE49-F238E27FC236}">
                <a16:creationId xmlns:a16="http://schemas.microsoft.com/office/drawing/2014/main" id="{B4A18ED6-E5CC-4B71-9B4C-174CB58AAEA4}"/>
              </a:ext>
            </a:extLst>
          </p:cNvPr>
          <p:cNvPicPr>
            <a:picLocks noChangeAspect="1"/>
          </p:cNvPicPr>
          <p:nvPr/>
        </p:nvPicPr>
        <p:blipFill rotWithShape="1">
          <a:blip r:embed="rId7">
            <a:extLst>
              <a:ext uri="{28A0092B-C50C-407E-A947-70E740481C1C}">
                <a14:useLocalDpi xmlns:a14="http://schemas.microsoft.com/office/drawing/2010/main" val="0"/>
              </a:ext>
            </a:extLst>
          </a:blip>
          <a:srcRect l="29637" r="32968" b="49340"/>
          <a:stretch/>
        </p:blipFill>
        <p:spPr>
          <a:xfrm>
            <a:off x="9636865" y="5486172"/>
            <a:ext cx="482401" cy="398579"/>
          </a:xfrm>
          <a:prstGeom prst="rect">
            <a:avLst/>
          </a:prstGeom>
        </p:spPr>
      </p:pic>
      <p:pic>
        <p:nvPicPr>
          <p:cNvPr id="64" name="Picture 63">
            <a:extLst>
              <a:ext uri="{FF2B5EF4-FFF2-40B4-BE49-F238E27FC236}">
                <a16:creationId xmlns:a16="http://schemas.microsoft.com/office/drawing/2014/main" id="{32789A75-878C-4811-BBDA-6D1187A4FC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3406" y="2850278"/>
            <a:ext cx="805125" cy="772417"/>
          </a:xfrm>
          <a:prstGeom prst="rect">
            <a:avLst/>
          </a:prstGeom>
        </p:spPr>
      </p:pic>
      <p:pic>
        <p:nvPicPr>
          <p:cNvPr id="65" name="Picture 64" descr="A picture containing different, several&#10;&#10;Description automatically generated">
            <a:extLst>
              <a:ext uri="{FF2B5EF4-FFF2-40B4-BE49-F238E27FC236}">
                <a16:creationId xmlns:a16="http://schemas.microsoft.com/office/drawing/2014/main" id="{C8803D21-45A2-4BA7-8F7A-88DBE2C1D291}"/>
              </a:ext>
            </a:extLst>
          </p:cNvPr>
          <p:cNvPicPr>
            <a:picLocks noChangeAspect="1"/>
          </p:cNvPicPr>
          <p:nvPr/>
        </p:nvPicPr>
        <p:blipFill rotWithShape="1">
          <a:blip r:embed="rId9">
            <a:clrChange>
              <a:clrFrom>
                <a:srgbClr val="585858">
                  <a:alpha val="43137"/>
                </a:srgbClr>
              </a:clrFrom>
              <a:clrTo>
                <a:srgbClr val="585858">
                  <a:alpha val="0"/>
                </a:srgbClr>
              </a:clrTo>
            </a:clrChange>
            <a:extLst>
              <a:ext uri="{28A0092B-C50C-407E-A947-70E740481C1C}">
                <a14:useLocalDpi xmlns:a14="http://schemas.microsoft.com/office/drawing/2010/main" val="0"/>
              </a:ext>
            </a:extLst>
          </a:blip>
          <a:srcRect l="33272" r="41582" b="50000"/>
          <a:stretch/>
        </p:blipFill>
        <p:spPr>
          <a:xfrm>
            <a:off x="9935969" y="2004469"/>
            <a:ext cx="404695" cy="684606"/>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3B848632-FAAC-4E6C-8310-026185DDE1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1065" y="3787223"/>
            <a:ext cx="548579" cy="654409"/>
          </a:xfrm>
          <a:prstGeom prst="rect">
            <a:avLst/>
          </a:prstGeom>
        </p:spPr>
      </p:pic>
      <p:pic>
        <p:nvPicPr>
          <p:cNvPr id="6" name="Picture 5" descr="A penguin with a yellow beak&#10;&#10;Description automatically generated with medium confidence">
            <a:extLst>
              <a:ext uri="{FF2B5EF4-FFF2-40B4-BE49-F238E27FC236}">
                <a16:creationId xmlns:a16="http://schemas.microsoft.com/office/drawing/2014/main" id="{6FA63501-79BA-4D4B-8AEE-FD2886EF85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9388" y="2081183"/>
            <a:ext cx="366969" cy="480287"/>
          </a:xfrm>
          <a:prstGeom prst="rect">
            <a:avLst/>
          </a:prstGeom>
        </p:spPr>
      </p:pic>
      <p:pic>
        <p:nvPicPr>
          <p:cNvPr id="9" name="Picture 8" descr="Icon&#10;&#10;Description automatically generated">
            <a:extLst>
              <a:ext uri="{FF2B5EF4-FFF2-40B4-BE49-F238E27FC236}">
                <a16:creationId xmlns:a16="http://schemas.microsoft.com/office/drawing/2014/main" id="{E22B8611-DCF3-4782-93AB-7557017E2C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1593" y="3711489"/>
            <a:ext cx="1058250" cy="529125"/>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03512E4D-8A5E-45E1-971E-AD5A2FD266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4418" y="4246082"/>
            <a:ext cx="620005" cy="849685"/>
          </a:xfrm>
          <a:prstGeom prst="rect">
            <a:avLst/>
          </a:prstGeom>
        </p:spPr>
      </p:pic>
      <p:pic>
        <p:nvPicPr>
          <p:cNvPr id="69" name="Picture 68" descr="Logo&#10;&#10;Description automatically generated">
            <a:extLst>
              <a:ext uri="{FF2B5EF4-FFF2-40B4-BE49-F238E27FC236}">
                <a16:creationId xmlns:a16="http://schemas.microsoft.com/office/drawing/2014/main" id="{526AAD07-8F94-4193-B580-C72324A6D4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99606" y="5607497"/>
            <a:ext cx="1005254" cy="731165"/>
          </a:xfrm>
          <a:prstGeom prst="rect">
            <a:avLst/>
          </a:prstGeom>
        </p:spPr>
      </p:pic>
      <p:pic>
        <p:nvPicPr>
          <p:cNvPr id="71" name="Picture 70" descr="A picture containing shape&#10;&#10;Description automatically generated">
            <a:extLst>
              <a:ext uri="{FF2B5EF4-FFF2-40B4-BE49-F238E27FC236}">
                <a16:creationId xmlns:a16="http://schemas.microsoft.com/office/drawing/2014/main" id="{1E90E1FB-1655-4E0D-A94F-C9BFDBCD14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75541" y="4792921"/>
            <a:ext cx="926535" cy="575465"/>
          </a:xfrm>
          <a:prstGeom prst="rect">
            <a:avLst/>
          </a:prstGeom>
        </p:spPr>
      </p:pic>
      <p:pic>
        <p:nvPicPr>
          <p:cNvPr id="73" name="Picture 72">
            <a:extLst>
              <a:ext uri="{FF2B5EF4-FFF2-40B4-BE49-F238E27FC236}">
                <a16:creationId xmlns:a16="http://schemas.microsoft.com/office/drawing/2014/main" id="{522EA8DB-A57D-4415-9A42-B3F44AE7291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13370" y="2767523"/>
            <a:ext cx="491800" cy="791829"/>
          </a:xfrm>
          <a:prstGeom prst="rect">
            <a:avLst/>
          </a:prstGeom>
        </p:spPr>
      </p:pic>
    </p:spTree>
    <p:extLst>
      <p:ext uri="{BB962C8B-B14F-4D97-AF65-F5344CB8AC3E}">
        <p14:creationId xmlns:p14="http://schemas.microsoft.com/office/powerpoint/2010/main" val="146523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6"/>
                                        </p:tgtEl>
                                      </p:cBhvr>
                                    </p:animEffect>
                                    <p:set>
                                      <p:cBhvr>
                                        <p:cTn id="42" dur="1" fill="hold">
                                          <p:stCondLst>
                                            <p:cond delay="499"/>
                                          </p:stCondLst>
                                        </p:cTn>
                                        <p:tgtEl>
                                          <p:spTgt spid="36"/>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8"/>
                                        </p:tgtEl>
                                      </p:cBhvr>
                                    </p:animEffect>
                                    <p:set>
                                      <p:cBhvr>
                                        <p:cTn id="56" dur="1" fill="hold">
                                          <p:stCondLst>
                                            <p:cond delay="499"/>
                                          </p:stCondLst>
                                        </p:cTn>
                                        <p:tgtEl>
                                          <p:spTgt spid="3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8"/>
                                        </p:tgtEl>
                                      </p:cBhvr>
                                    </p:animEffect>
                                    <p:set>
                                      <p:cBhvr>
                                        <p:cTn id="63" dur="1" fill="hold">
                                          <p:stCondLst>
                                            <p:cond delay="499"/>
                                          </p:stCondLst>
                                        </p:cTn>
                                        <p:tgtEl>
                                          <p:spTgt spid="58"/>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9"/>
                                        </p:tgtEl>
                                      </p:cBhvr>
                                    </p:animEffect>
                                    <p:set>
                                      <p:cBhvr>
                                        <p:cTn id="70" dur="1" fill="hold">
                                          <p:stCondLst>
                                            <p:cond delay="499"/>
                                          </p:stCondLst>
                                        </p:cTn>
                                        <p:tgtEl>
                                          <p:spTgt spid="5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7" grpId="0" animBg="1"/>
      <p:bldP spid="28" grpId="0" animBg="1"/>
      <p:bldP spid="35" grpId="0" animBg="1"/>
      <p:bldP spid="36" grpId="0" animBg="1"/>
      <p:bldP spid="37" grpId="0" animBg="1"/>
      <p:bldP spid="38" grpId="0" animBg="1"/>
      <p:bldP spid="58"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Le scorpion languedocien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pSp>
        <p:nvGrpSpPr>
          <p:cNvPr id="20" name="Group 19">
            <a:extLst>
              <a:ext uri="{FF2B5EF4-FFF2-40B4-BE49-F238E27FC236}">
                <a16:creationId xmlns:a16="http://schemas.microsoft.com/office/drawing/2014/main" id="{8742E794-5B3B-4A18-A8D4-13FFDF97726E}"/>
              </a:ext>
            </a:extLst>
          </p:cNvPr>
          <p:cNvGrpSpPr/>
          <p:nvPr/>
        </p:nvGrpSpPr>
        <p:grpSpPr>
          <a:xfrm>
            <a:off x="9823588" y="127702"/>
            <a:ext cx="1403225" cy="909649"/>
            <a:chOff x="10462370" y="146240"/>
            <a:chExt cx="1901190" cy="1224686"/>
          </a:xfrm>
        </p:grpSpPr>
        <p:pic>
          <p:nvPicPr>
            <p:cNvPr id="21" name="Picture 20" descr="Icon&#10;&#10;Description automatically generated">
              <a:extLst>
                <a:ext uri="{FF2B5EF4-FFF2-40B4-BE49-F238E27FC236}">
                  <a16:creationId xmlns:a16="http://schemas.microsoft.com/office/drawing/2014/main" id="{4ED03E03-9132-4364-8415-E64634894F5B}"/>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2" name="Picture 21">
              <a:extLst>
                <a:ext uri="{FF2B5EF4-FFF2-40B4-BE49-F238E27FC236}">
                  <a16:creationId xmlns:a16="http://schemas.microsoft.com/office/drawing/2014/main" id="{FC316BE2-9295-4BD0-95A8-899B43B307A2}"/>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36" name="Speech Bubble: Rectangle with Corners Rounded 35">
            <a:extLst>
              <a:ext uri="{FF2B5EF4-FFF2-40B4-BE49-F238E27FC236}">
                <a16:creationId xmlns:a16="http://schemas.microsoft.com/office/drawing/2014/main" id="{71D2F4CF-434A-470C-95BF-593F5F04AD15}"/>
              </a:ext>
            </a:extLst>
          </p:cNvPr>
          <p:cNvSpPr/>
          <p:nvPr/>
        </p:nvSpPr>
        <p:spPr>
          <a:xfrm>
            <a:off x="640231" y="769089"/>
            <a:ext cx="9658199" cy="5702964"/>
          </a:xfrm>
          <a:prstGeom prst="wedgeRoundRectCallout">
            <a:avLst>
              <a:gd name="adj1" fmla="val -20833"/>
              <a:gd name="adj2" fmla="val 53335"/>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C02FC07-FF17-48FA-92E9-6DF84100C136}"/>
              </a:ext>
            </a:extLst>
          </p:cNvPr>
          <p:cNvSpPr/>
          <p:nvPr/>
        </p:nvSpPr>
        <p:spPr>
          <a:xfrm>
            <a:off x="1093948" y="1101542"/>
            <a:ext cx="3523772" cy="5116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descr="A close up of a bug&#10;&#10;Description automatically generated with low confidence">
            <a:extLst>
              <a:ext uri="{FF2B5EF4-FFF2-40B4-BE49-F238E27FC236}">
                <a16:creationId xmlns:a16="http://schemas.microsoft.com/office/drawing/2014/main" id="{C75BED02-AAAE-4F88-864A-2F1805D3F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674" y="1167765"/>
            <a:ext cx="3375896" cy="4983932"/>
          </a:xfrm>
          <a:prstGeom prst="rect">
            <a:avLst/>
          </a:prstGeom>
        </p:spPr>
      </p:pic>
      <p:sp>
        <p:nvSpPr>
          <p:cNvPr id="39" name="TextBox 38">
            <a:extLst>
              <a:ext uri="{FF2B5EF4-FFF2-40B4-BE49-F238E27FC236}">
                <a16:creationId xmlns:a16="http://schemas.microsoft.com/office/drawing/2014/main" id="{12CB6994-A31F-46D6-A7F0-73EEAC0B463A}"/>
              </a:ext>
            </a:extLst>
          </p:cNvPr>
          <p:cNvSpPr txBox="1"/>
          <p:nvPr/>
        </p:nvSpPr>
        <p:spPr>
          <a:xfrm>
            <a:off x="4732012" y="1678738"/>
            <a:ext cx="5684540" cy="1569660"/>
          </a:xfrm>
          <a:prstGeom prst="rect">
            <a:avLst/>
          </a:prstGeom>
          <a:noFill/>
        </p:spPr>
        <p:txBody>
          <a:bodyPr wrap="square">
            <a:spAutoFit/>
          </a:bodyPr>
          <a:lstStyle/>
          <a:p>
            <a:r>
              <a:rPr lang="fr-FR" sz="2400" dirty="0">
                <a:solidFill>
                  <a:schemeClr val="bg1"/>
                </a:solidFill>
                <a:latin typeface="Century Gothic" panose="020B0502020202020204" pitchFamily="34" charset="0"/>
              </a:rPr>
              <a:t>le scorpion languedocien est un scorpion jaune. Il se trouve dans </a:t>
            </a:r>
            <a:r>
              <a:rPr lang="fr-FR" sz="2400">
                <a:solidFill>
                  <a:schemeClr val="bg1"/>
                </a:solidFill>
                <a:latin typeface="Century Gothic" panose="020B0502020202020204" pitchFamily="34" charset="0"/>
              </a:rPr>
              <a:t>le sud </a:t>
            </a:r>
            <a:r>
              <a:rPr lang="fr-FR" sz="2400" dirty="0">
                <a:solidFill>
                  <a:schemeClr val="bg1"/>
                </a:solidFill>
                <a:latin typeface="Century Gothic" panose="020B0502020202020204" pitchFamily="34" charset="0"/>
              </a:rPr>
              <a:t>de la France et </a:t>
            </a:r>
            <a:r>
              <a:rPr lang="fr-FR" sz="2400">
                <a:solidFill>
                  <a:schemeClr val="bg1"/>
                </a:solidFill>
                <a:latin typeface="Century Gothic" panose="020B0502020202020204" pitchFamily="34" charset="0"/>
              </a:rPr>
              <a:t>dans l’est </a:t>
            </a:r>
            <a:r>
              <a:rPr lang="fr-FR" sz="2400" dirty="0">
                <a:solidFill>
                  <a:schemeClr val="bg1"/>
                </a:solidFill>
                <a:latin typeface="Century Gothic" panose="020B0502020202020204" pitchFamily="34" charset="0"/>
              </a:rPr>
              <a:t>de l'Espagne.  </a:t>
            </a:r>
          </a:p>
        </p:txBody>
      </p:sp>
      <p:sp>
        <p:nvSpPr>
          <p:cNvPr id="19" name="TextBox 18">
            <a:extLst>
              <a:ext uri="{FF2B5EF4-FFF2-40B4-BE49-F238E27FC236}">
                <a16:creationId xmlns:a16="http://schemas.microsoft.com/office/drawing/2014/main" id="{19CE6922-F1FF-4623-A959-CE3FF33EBFBD}"/>
              </a:ext>
            </a:extLst>
          </p:cNvPr>
          <p:cNvSpPr txBox="1"/>
          <p:nvPr/>
        </p:nvSpPr>
        <p:spPr>
          <a:xfrm>
            <a:off x="6802509" y="5525171"/>
            <a:ext cx="2813250"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la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piqûre</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bite, sting</a:t>
            </a:r>
            <a:b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b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douloureux - painful</a:t>
            </a:r>
          </a:p>
        </p:txBody>
      </p:sp>
      <p:sp>
        <p:nvSpPr>
          <p:cNvPr id="40" name="TextBox 39">
            <a:extLst>
              <a:ext uri="{FF2B5EF4-FFF2-40B4-BE49-F238E27FC236}">
                <a16:creationId xmlns:a16="http://schemas.microsoft.com/office/drawing/2014/main" id="{D6588BF1-A642-44F3-8F57-4B67954B2035}"/>
              </a:ext>
            </a:extLst>
          </p:cNvPr>
          <p:cNvSpPr txBox="1"/>
          <p:nvPr/>
        </p:nvSpPr>
        <p:spPr>
          <a:xfrm>
            <a:off x="4732012" y="3659896"/>
            <a:ext cx="556641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La piqûre* du scorpion languedocien est très douloureuse* mais pas mortelle  !</a:t>
            </a:r>
          </a:p>
        </p:txBody>
      </p:sp>
      <p:pic>
        <p:nvPicPr>
          <p:cNvPr id="7" name="Picture 6" descr="Map&#10;&#10;Description automatically generated">
            <a:extLst>
              <a:ext uri="{FF2B5EF4-FFF2-40B4-BE49-F238E27FC236}">
                <a16:creationId xmlns:a16="http://schemas.microsoft.com/office/drawing/2014/main" id="{FBDF4440-6725-47D2-82A0-783A8A66A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7253" y="1513040"/>
            <a:ext cx="2101021" cy="2012794"/>
          </a:xfrm>
          <a:prstGeom prst="rect">
            <a:avLst/>
          </a:prstGeom>
          <a:effectLst>
            <a:outerShdw blurRad="50800" dist="38100" dir="5400000" algn="t" rotWithShape="0">
              <a:prstClr val="black">
                <a:alpha val="40000"/>
              </a:prstClr>
            </a:outerShdw>
          </a:effectLst>
        </p:spPr>
      </p:pic>
      <p:sp>
        <p:nvSpPr>
          <p:cNvPr id="41" name="TextBox 40">
            <a:extLst>
              <a:ext uri="{FF2B5EF4-FFF2-40B4-BE49-F238E27FC236}">
                <a16:creationId xmlns:a16="http://schemas.microsoft.com/office/drawing/2014/main" id="{D7E3E7AE-BE93-4C48-901D-ADA08FD1012F}"/>
              </a:ext>
            </a:extLst>
          </p:cNvPr>
          <p:cNvSpPr txBox="1"/>
          <p:nvPr/>
        </p:nvSpPr>
        <p:spPr>
          <a:xfrm>
            <a:off x="9930103" y="3197794"/>
            <a:ext cx="1976521" cy="369332"/>
          </a:xfrm>
          <a:prstGeom prst="rect">
            <a:avLst/>
          </a:prstGeom>
          <a:noFill/>
        </p:spPr>
        <p:txBody>
          <a:bodyPr wrap="square">
            <a:spAutoFit/>
          </a:bodyPr>
          <a:lstStyle/>
          <a:p>
            <a:r>
              <a:rPr lang="fr-FR" b="1" dirty="0">
                <a:solidFill>
                  <a:srgbClr val="002060"/>
                </a:solidFill>
                <a:latin typeface="Century Gothic" panose="020B0502020202020204" pitchFamily="34" charset="0"/>
              </a:rPr>
              <a:t>le </a:t>
            </a:r>
            <a:r>
              <a:rPr kumimoji="0" lang="fr-FR" sz="1800" b="1" i="0" u="none" strike="noStrike" kern="1200" cap="none" spc="0" normalizeH="0" baseline="0" noProof="0" dirty="0">
                <a:ln>
                  <a:noFill/>
                </a:ln>
                <a:solidFill>
                  <a:srgbClr val="002060"/>
                </a:solidFill>
                <a:effectLst/>
                <a:uLnTx/>
                <a:uFillTx/>
                <a:latin typeface="Century Gothic" panose="020B0502020202020204" pitchFamily="34" charset="0"/>
              </a:rPr>
              <a:t>Languedoc</a:t>
            </a:r>
            <a:endParaRPr lang="en-GB" dirty="0"/>
          </a:p>
        </p:txBody>
      </p:sp>
      <p:sp>
        <p:nvSpPr>
          <p:cNvPr id="42" name="TextBox 41">
            <a:extLst>
              <a:ext uri="{FF2B5EF4-FFF2-40B4-BE49-F238E27FC236}">
                <a16:creationId xmlns:a16="http://schemas.microsoft.com/office/drawing/2014/main" id="{3626AE69-A578-420D-8495-2925A828FEA4}"/>
              </a:ext>
            </a:extLst>
          </p:cNvPr>
          <p:cNvSpPr txBox="1"/>
          <p:nvPr/>
        </p:nvSpPr>
        <p:spPr>
          <a:xfrm>
            <a:off x="1152184" y="5863265"/>
            <a:ext cx="2932928" cy="276999"/>
          </a:xfrm>
          <a:prstGeom prst="rect">
            <a:avLst/>
          </a:prstGeom>
          <a:noFill/>
        </p:spPr>
        <p:txBody>
          <a:bodyPr wrap="square">
            <a:spAutoFit/>
          </a:bodyPr>
          <a:lstStyle/>
          <a:p>
            <a:r>
              <a:rPr kumimoji="0" lang="en-US" sz="1200" b="1" i="0" u="none" strike="noStrike" kern="1200" cap="none" spc="0" normalizeH="0" baseline="0" noProof="0" dirty="0">
                <a:ln>
                  <a:noFill/>
                </a:ln>
                <a:solidFill>
                  <a:schemeClr val="bg1"/>
                </a:solidFill>
                <a:effectLst/>
                <a:uLnTx/>
                <a:uFillTx/>
                <a:latin typeface="Century Gothic" panose="020B0502020202020204" pitchFamily="34" charset="0"/>
              </a:rPr>
              <a:t>Image: Bernard Dupont</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3775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6B5E22D3-4E22-4719-BD46-E5DED3901D72}"/>
              </a:ext>
            </a:extLst>
          </p:cNvPr>
          <p:cNvSpPr/>
          <p:nvPr/>
        </p:nvSpPr>
        <p:spPr>
          <a:xfrm>
            <a:off x="1213443" y="659421"/>
            <a:ext cx="6617571"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6" name="Graphic 25" descr="Teacher">
            <a:extLst>
              <a:ext uri="{FF2B5EF4-FFF2-40B4-BE49-F238E27FC236}">
                <a16:creationId xmlns:a16="http://schemas.microsoft.com/office/drawing/2014/main" id="{8DF79E1A-9E33-4BC4-8171-37E5FA6583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48" y="543932"/>
            <a:ext cx="914400" cy="914400"/>
          </a:xfrm>
          <a:prstGeom prst="rect">
            <a:avLst/>
          </a:prstGeom>
        </p:spPr>
      </p:pic>
      <p:sp>
        <p:nvSpPr>
          <p:cNvPr id="27" name="Google Shape;108;p3">
            <a:extLst>
              <a:ext uri="{FF2B5EF4-FFF2-40B4-BE49-F238E27FC236}">
                <a16:creationId xmlns:a16="http://schemas.microsoft.com/office/drawing/2014/main" id="{F3BE9445-F294-4DA2-8A7B-FC0105DCA849}"/>
              </a:ext>
            </a:extLst>
          </p:cNvPr>
          <p:cNvSpPr txBox="1"/>
          <p:nvPr/>
        </p:nvSpPr>
        <p:spPr>
          <a:xfrm>
            <a:off x="1173170" y="642236"/>
            <a:ext cx="6155885" cy="523180"/>
          </a:xfrm>
          <a:prstGeom prst="rect">
            <a:avLst/>
          </a:prstGeom>
          <a:noFill/>
          <a:ln>
            <a:noFill/>
          </a:ln>
        </p:spPr>
        <p:txBody>
          <a:bodyPr spcFirstLastPara="1" wrap="square" lIns="91425" tIns="45700" rIns="91425" bIns="45700" anchor="t" anchorCtr="0">
            <a:spAutoFit/>
          </a:bodyPr>
          <a:lstStyle/>
          <a:p>
            <a:pPr>
              <a:defRPr/>
            </a:pPr>
            <a:r>
              <a:rPr lang="en-GB" sz="2800" b="1" dirty="0">
                <a:solidFill>
                  <a:prstClr val="white"/>
                </a:solidFill>
                <a:latin typeface="Century Gothic" panose="020B0502020202020204" pitchFamily="34" charset="0"/>
              </a:rPr>
              <a:t>Le mot, </a:t>
            </a:r>
            <a:r>
              <a:rPr lang="en-GB" sz="2800" b="1" dirty="0" err="1">
                <a:solidFill>
                  <a:prstClr val="white"/>
                </a:solidFill>
                <a:latin typeface="Century Gothic" panose="020B0502020202020204" pitchFamily="34" charset="0"/>
              </a:rPr>
              <a:t>c’est</a:t>
            </a:r>
            <a:r>
              <a:rPr lang="en-GB" sz="2800" b="1" dirty="0">
                <a:solidFill>
                  <a:prstClr val="white"/>
                </a:solidFill>
                <a:latin typeface="Century Gothic" panose="020B0502020202020204" pitchFamily="34" charset="0"/>
              </a:rPr>
              <a:t> quoi </a:t>
            </a:r>
            <a:r>
              <a:rPr lang="en-GB" sz="2800" b="1" dirty="0" err="1">
                <a:solidFill>
                  <a:prstClr val="white"/>
                </a:solidFill>
                <a:latin typeface="Century Gothic" panose="020B0502020202020204" pitchFamily="34" charset="0"/>
              </a:rPr>
              <a:t>en</a:t>
            </a:r>
            <a:r>
              <a:rPr lang="en-GB" sz="2800" b="1"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français</a:t>
            </a:r>
            <a:r>
              <a:rPr lang="en-GB" sz="2800" b="1" dirty="0">
                <a:solidFill>
                  <a:prstClr val="white"/>
                </a:solidFill>
                <a:latin typeface="Century Gothic" panose="020B0502020202020204" pitchFamily="34" charset="0"/>
              </a:rPr>
              <a:t> ?</a:t>
            </a:r>
            <a:endParaRPr sz="2800" b="1" dirty="0">
              <a:solidFill>
                <a:prstClr val="white"/>
              </a:solidFill>
              <a:latin typeface="Century Gothic" panose="020B0502020202020204" pitchFamily="34" charset="0"/>
              <a:ea typeface="Calibri"/>
              <a:cs typeface="Calibri"/>
              <a:sym typeface="Calibri"/>
            </a:endParaRPr>
          </a:p>
        </p:txBody>
      </p:sp>
      <p:sp>
        <p:nvSpPr>
          <p:cNvPr id="30" name="TextBox 29">
            <a:extLst>
              <a:ext uri="{FF2B5EF4-FFF2-40B4-BE49-F238E27FC236}">
                <a16:creationId xmlns:a16="http://schemas.microsoft.com/office/drawing/2014/main" id="{CFE009A4-78FE-4FAF-BE04-31166A7B7561}"/>
              </a:ext>
            </a:extLst>
          </p:cNvPr>
          <p:cNvSpPr txBox="1"/>
          <p:nvPr/>
        </p:nvSpPr>
        <p:spPr>
          <a:xfrm>
            <a:off x="22605" y="1896799"/>
            <a:ext cx="3272323" cy="461665"/>
          </a:xfrm>
          <a:prstGeom prst="rect">
            <a:avLst/>
          </a:prstGeom>
          <a:noFill/>
        </p:spPr>
        <p:txBody>
          <a:bodyPr wrap="square" rtlCol="0">
            <a:spAutoFit/>
          </a:bodyPr>
          <a:lstStyle/>
          <a:p>
            <a:pPr algn="ctr"/>
            <a:r>
              <a:rPr lang="en-GB" sz="2400" b="1" dirty="0" err="1">
                <a:solidFill>
                  <a:srgbClr val="002060"/>
                </a:solidFill>
                <a:latin typeface="Century Gothic"/>
              </a:rPr>
              <a:t>méchant</a:t>
            </a:r>
            <a:endParaRPr lang="en-GB" sz="2400" b="1" dirty="0">
              <a:solidFill>
                <a:srgbClr val="002060"/>
              </a:solidFill>
              <a:latin typeface="Century Gothic"/>
            </a:endParaRPr>
          </a:p>
        </p:txBody>
      </p:sp>
      <p:sp>
        <p:nvSpPr>
          <p:cNvPr id="40" name="TextBox 39">
            <a:extLst>
              <a:ext uri="{FF2B5EF4-FFF2-40B4-BE49-F238E27FC236}">
                <a16:creationId xmlns:a16="http://schemas.microsoft.com/office/drawing/2014/main" id="{C0A77DD8-DEBB-4A7C-9098-4E76294BFA81}"/>
              </a:ext>
            </a:extLst>
          </p:cNvPr>
          <p:cNvSpPr txBox="1"/>
          <p:nvPr/>
        </p:nvSpPr>
        <p:spPr>
          <a:xfrm>
            <a:off x="2682677" y="1883017"/>
            <a:ext cx="3272323" cy="461665"/>
          </a:xfrm>
          <a:prstGeom prst="rect">
            <a:avLst/>
          </a:prstGeom>
          <a:noFill/>
        </p:spPr>
        <p:txBody>
          <a:bodyPr wrap="square" rtlCol="0">
            <a:spAutoFit/>
          </a:bodyPr>
          <a:lstStyle/>
          <a:p>
            <a:pPr algn="ctr"/>
            <a:r>
              <a:rPr lang="en-GB" sz="2400" b="1" dirty="0" err="1">
                <a:solidFill>
                  <a:srgbClr val="002060"/>
                </a:solidFill>
                <a:latin typeface="Century Gothic"/>
              </a:rPr>
              <a:t>rapide</a:t>
            </a:r>
            <a:endParaRPr lang="en-GB" sz="2400" b="1" dirty="0">
              <a:solidFill>
                <a:srgbClr val="002060"/>
              </a:solidFill>
              <a:latin typeface="Century Gothic"/>
            </a:endParaRPr>
          </a:p>
        </p:txBody>
      </p:sp>
      <p:sp>
        <p:nvSpPr>
          <p:cNvPr id="41" name="TextBox 40">
            <a:extLst>
              <a:ext uri="{FF2B5EF4-FFF2-40B4-BE49-F238E27FC236}">
                <a16:creationId xmlns:a16="http://schemas.microsoft.com/office/drawing/2014/main" id="{A6AFE64C-8D9D-4C8D-A444-42F204862198}"/>
              </a:ext>
            </a:extLst>
          </p:cNvPr>
          <p:cNvSpPr txBox="1"/>
          <p:nvPr/>
        </p:nvSpPr>
        <p:spPr>
          <a:xfrm>
            <a:off x="5605987" y="1883016"/>
            <a:ext cx="3272323" cy="461665"/>
          </a:xfrm>
          <a:prstGeom prst="rect">
            <a:avLst/>
          </a:prstGeom>
          <a:noFill/>
        </p:spPr>
        <p:txBody>
          <a:bodyPr wrap="square" rtlCol="0">
            <a:spAutoFit/>
          </a:bodyPr>
          <a:lstStyle/>
          <a:p>
            <a:pPr algn="ctr"/>
            <a:r>
              <a:rPr lang="en-GB" sz="2400" b="1" dirty="0">
                <a:solidFill>
                  <a:srgbClr val="002060"/>
                </a:solidFill>
                <a:latin typeface="Century Gothic"/>
              </a:rPr>
              <a:t>lent</a:t>
            </a:r>
          </a:p>
        </p:txBody>
      </p:sp>
      <p:sp>
        <p:nvSpPr>
          <p:cNvPr id="43" name="TextBox 42">
            <a:extLst>
              <a:ext uri="{FF2B5EF4-FFF2-40B4-BE49-F238E27FC236}">
                <a16:creationId xmlns:a16="http://schemas.microsoft.com/office/drawing/2014/main" id="{FF1511F4-48A2-4EAC-A99D-8CC767818DC0}"/>
              </a:ext>
            </a:extLst>
          </p:cNvPr>
          <p:cNvSpPr txBox="1"/>
          <p:nvPr/>
        </p:nvSpPr>
        <p:spPr>
          <a:xfrm>
            <a:off x="8266059" y="1859489"/>
            <a:ext cx="3272323" cy="461665"/>
          </a:xfrm>
          <a:prstGeom prst="rect">
            <a:avLst/>
          </a:prstGeom>
          <a:noFill/>
        </p:spPr>
        <p:txBody>
          <a:bodyPr wrap="square" rtlCol="0">
            <a:spAutoFit/>
          </a:bodyPr>
          <a:lstStyle/>
          <a:p>
            <a:pPr algn="ctr"/>
            <a:r>
              <a:rPr lang="en-GB" sz="2400" b="1" dirty="0" err="1">
                <a:solidFill>
                  <a:srgbClr val="002060"/>
                </a:solidFill>
                <a:latin typeface="Century Gothic"/>
              </a:rPr>
              <a:t>gris</a:t>
            </a:r>
            <a:endParaRPr lang="en-GB" sz="2400" b="1" dirty="0">
              <a:solidFill>
                <a:srgbClr val="002060"/>
              </a:solidFill>
              <a:latin typeface="Century Gothic"/>
            </a:endParaRPr>
          </a:p>
        </p:txBody>
      </p:sp>
      <p:sp>
        <p:nvSpPr>
          <p:cNvPr id="50" name="TextBox 49">
            <a:extLst>
              <a:ext uri="{FF2B5EF4-FFF2-40B4-BE49-F238E27FC236}">
                <a16:creationId xmlns:a16="http://schemas.microsoft.com/office/drawing/2014/main" id="{078D26BE-B2CC-42C0-9482-DB6BBC499E07}"/>
              </a:ext>
            </a:extLst>
          </p:cNvPr>
          <p:cNvSpPr txBox="1"/>
          <p:nvPr/>
        </p:nvSpPr>
        <p:spPr>
          <a:xfrm>
            <a:off x="0" y="4442813"/>
            <a:ext cx="3272323" cy="461665"/>
          </a:xfrm>
          <a:prstGeom prst="rect">
            <a:avLst/>
          </a:prstGeom>
          <a:noFill/>
        </p:spPr>
        <p:txBody>
          <a:bodyPr wrap="square" rtlCol="0">
            <a:spAutoFit/>
          </a:bodyPr>
          <a:lstStyle/>
          <a:p>
            <a:pPr algn="ctr"/>
            <a:r>
              <a:rPr lang="en-GB" sz="2400" b="1" dirty="0">
                <a:solidFill>
                  <a:srgbClr val="002060"/>
                </a:solidFill>
                <a:latin typeface="Century Gothic"/>
              </a:rPr>
              <a:t>trop</a:t>
            </a:r>
          </a:p>
        </p:txBody>
      </p:sp>
      <p:sp>
        <p:nvSpPr>
          <p:cNvPr id="51" name="TextBox 50">
            <a:extLst>
              <a:ext uri="{FF2B5EF4-FFF2-40B4-BE49-F238E27FC236}">
                <a16:creationId xmlns:a16="http://schemas.microsoft.com/office/drawing/2014/main" id="{3E413D74-44B5-46EF-87A6-8E9CBFEF95BC}"/>
              </a:ext>
            </a:extLst>
          </p:cNvPr>
          <p:cNvSpPr txBox="1"/>
          <p:nvPr/>
        </p:nvSpPr>
        <p:spPr>
          <a:xfrm>
            <a:off x="1" y="5786595"/>
            <a:ext cx="3272323" cy="461665"/>
          </a:xfrm>
          <a:prstGeom prst="rect">
            <a:avLst/>
          </a:prstGeom>
          <a:noFill/>
        </p:spPr>
        <p:txBody>
          <a:bodyPr wrap="square" rtlCol="0">
            <a:spAutoFit/>
          </a:bodyPr>
          <a:lstStyle/>
          <a:p>
            <a:pPr algn="ctr"/>
            <a:r>
              <a:rPr lang="en-GB" sz="2400" b="1" dirty="0">
                <a:solidFill>
                  <a:srgbClr val="002060"/>
                </a:solidFill>
                <a:latin typeface="Century Gothic"/>
              </a:rPr>
              <a:t>difficile</a:t>
            </a:r>
          </a:p>
        </p:txBody>
      </p:sp>
      <p:sp>
        <p:nvSpPr>
          <p:cNvPr id="52" name="TextBox 51">
            <a:extLst>
              <a:ext uri="{FF2B5EF4-FFF2-40B4-BE49-F238E27FC236}">
                <a16:creationId xmlns:a16="http://schemas.microsoft.com/office/drawing/2014/main" id="{D783AEA4-5540-498B-B326-D783053A2D4D}"/>
              </a:ext>
            </a:extLst>
          </p:cNvPr>
          <p:cNvSpPr txBox="1"/>
          <p:nvPr/>
        </p:nvSpPr>
        <p:spPr>
          <a:xfrm>
            <a:off x="2660073" y="5772813"/>
            <a:ext cx="3272323" cy="461665"/>
          </a:xfrm>
          <a:prstGeom prst="rect">
            <a:avLst/>
          </a:prstGeom>
          <a:noFill/>
        </p:spPr>
        <p:txBody>
          <a:bodyPr wrap="square" rtlCol="0">
            <a:spAutoFit/>
          </a:bodyPr>
          <a:lstStyle/>
          <a:p>
            <a:pPr algn="ctr"/>
            <a:r>
              <a:rPr lang="en-GB" sz="2400" b="1" dirty="0">
                <a:solidFill>
                  <a:srgbClr val="002060"/>
                </a:solidFill>
                <a:latin typeface="Century Gothic"/>
              </a:rPr>
              <a:t>parfait</a:t>
            </a:r>
          </a:p>
        </p:txBody>
      </p:sp>
      <p:sp>
        <p:nvSpPr>
          <p:cNvPr id="53" name="TextBox 52">
            <a:extLst>
              <a:ext uri="{FF2B5EF4-FFF2-40B4-BE49-F238E27FC236}">
                <a16:creationId xmlns:a16="http://schemas.microsoft.com/office/drawing/2014/main" id="{799EAE96-C821-434C-A1B8-772FCA14C900}"/>
              </a:ext>
            </a:extLst>
          </p:cNvPr>
          <p:cNvSpPr txBox="1"/>
          <p:nvPr/>
        </p:nvSpPr>
        <p:spPr>
          <a:xfrm>
            <a:off x="5583383" y="5772812"/>
            <a:ext cx="3272323" cy="461665"/>
          </a:xfrm>
          <a:prstGeom prst="rect">
            <a:avLst/>
          </a:prstGeom>
          <a:noFill/>
        </p:spPr>
        <p:txBody>
          <a:bodyPr wrap="square" rtlCol="0">
            <a:spAutoFit/>
          </a:bodyPr>
          <a:lstStyle/>
          <a:p>
            <a:pPr algn="ctr"/>
            <a:r>
              <a:rPr lang="en-GB" sz="2400" b="1" dirty="0">
                <a:solidFill>
                  <a:srgbClr val="002060"/>
                </a:solidFill>
                <a:latin typeface="Century Gothic"/>
              </a:rPr>
              <a:t>petit</a:t>
            </a:r>
          </a:p>
        </p:txBody>
      </p:sp>
      <p:sp>
        <p:nvSpPr>
          <p:cNvPr id="54" name="TextBox 53">
            <a:extLst>
              <a:ext uri="{FF2B5EF4-FFF2-40B4-BE49-F238E27FC236}">
                <a16:creationId xmlns:a16="http://schemas.microsoft.com/office/drawing/2014/main" id="{428AA390-DA94-48FA-9CAA-C8620D362F91}"/>
              </a:ext>
            </a:extLst>
          </p:cNvPr>
          <p:cNvSpPr txBox="1"/>
          <p:nvPr/>
        </p:nvSpPr>
        <p:spPr>
          <a:xfrm>
            <a:off x="8243455" y="5749285"/>
            <a:ext cx="3272323" cy="461665"/>
          </a:xfrm>
          <a:prstGeom prst="rect">
            <a:avLst/>
          </a:prstGeom>
          <a:noFill/>
        </p:spPr>
        <p:txBody>
          <a:bodyPr wrap="square" rtlCol="0">
            <a:spAutoFit/>
          </a:bodyPr>
          <a:lstStyle/>
          <a:p>
            <a:pPr algn="ctr"/>
            <a:r>
              <a:rPr lang="en-GB" sz="2400" b="1" dirty="0">
                <a:solidFill>
                  <a:srgbClr val="002060"/>
                </a:solidFill>
                <a:latin typeface="Century Gothic"/>
              </a:rPr>
              <a:t>grand</a:t>
            </a:r>
          </a:p>
        </p:txBody>
      </p:sp>
      <p:sp>
        <p:nvSpPr>
          <p:cNvPr id="55" name="TextBox 54">
            <a:extLst>
              <a:ext uri="{FF2B5EF4-FFF2-40B4-BE49-F238E27FC236}">
                <a16:creationId xmlns:a16="http://schemas.microsoft.com/office/drawing/2014/main" id="{1C5C6240-275E-495B-AAC4-8E2C23795E03}"/>
              </a:ext>
            </a:extLst>
          </p:cNvPr>
          <p:cNvSpPr txBox="1"/>
          <p:nvPr/>
        </p:nvSpPr>
        <p:spPr>
          <a:xfrm>
            <a:off x="0" y="3240581"/>
            <a:ext cx="3272323" cy="461665"/>
          </a:xfrm>
          <a:prstGeom prst="rect">
            <a:avLst/>
          </a:prstGeom>
          <a:noFill/>
        </p:spPr>
        <p:txBody>
          <a:bodyPr wrap="square" rtlCol="0">
            <a:spAutoFit/>
          </a:bodyPr>
          <a:lstStyle/>
          <a:p>
            <a:pPr algn="ctr"/>
            <a:r>
              <a:rPr lang="en-GB" sz="2400" b="1" dirty="0" err="1">
                <a:solidFill>
                  <a:srgbClr val="002060"/>
                </a:solidFill>
                <a:latin typeface="Century Gothic"/>
              </a:rPr>
              <a:t>préféré</a:t>
            </a:r>
            <a:endParaRPr lang="en-GB" sz="2400" b="1" dirty="0">
              <a:solidFill>
                <a:srgbClr val="002060"/>
              </a:solidFill>
              <a:latin typeface="Century Gothic"/>
            </a:endParaRPr>
          </a:p>
        </p:txBody>
      </p:sp>
      <p:sp>
        <p:nvSpPr>
          <p:cNvPr id="56" name="TextBox 55">
            <a:extLst>
              <a:ext uri="{FF2B5EF4-FFF2-40B4-BE49-F238E27FC236}">
                <a16:creationId xmlns:a16="http://schemas.microsoft.com/office/drawing/2014/main" id="{E7485A74-F1F9-4305-B124-474C82B9BE2F}"/>
              </a:ext>
            </a:extLst>
          </p:cNvPr>
          <p:cNvSpPr txBox="1"/>
          <p:nvPr/>
        </p:nvSpPr>
        <p:spPr>
          <a:xfrm>
            <a:off x="8266059" y="3235580"/>
            <a:ext cx="3272323" cy="461665"/>
          </a:xfrm>
          <a:prstGeom prst="rect">
            <a:avLst/>
          </a:prstGeom>
          <a:noFill/>
        </p:spPr>
        <p:txBody>
          <a:bodyPr wrap="square" rtlCol="0">
            <a:spAutoFit/>
          </a:bodyPr>
          <a:lstStyle/>
          <a:p>
            <a:pPr algn="ctr"/>
            <a:r>
              <a:rPr lang="en-GB" sz="2400" b="1" dirty="0" err="1">
                <a:solidFill>
                  <a:srgbClr val="002060"/>
                </a:solidFill>
                <a:latin typeface="Century Gothic"/>
              </a:rPr>
              <a:t>différent</a:t>
            </a:r>
            <a:endParaRPr lang="en-GB" sz="2400" b="1" dirty="0">
              <a:solidFill>
                <a:srgbClr val="002060"/>
              </a:solidFill>
              <a:latin typeface="Century Gothic"/>
            </a:endParaRPr>
          </a:p>
        </p:txBody>
      </p:sp>
      <p:sp>
        <p:nvSpPr>
          <p:cNvPr id="58" name="TextBox 57">
            <a:extLst>
              <a:ext uri="{FF2B5EF4-FFF2-40B4-BE49-F238E27FC236}">
                <a16:creationId xmlns:a16="http://schemas.microsoft.com/office/drawing/2014/main" id="{730487A0-EE83-4288-B88E-0A4B77F4732A}"/>
              </a:ext>
            </a:extLst>
          </p:cNvPr>
          <p:cNvSpPr txBox="1"/>
          <p:nvPr/>
        </p:nvSpPr>
        <p:spPr>
          <a:xfrm>
            <a:off x="8266059" y="4456596"/>
            <a:ext cx="3272323" cy="461665"/>
          </a:xfrm>
          <a:prstGeom prst="rect">
            <a:avLst/>
          </a:prstGeom>
          <a:noFill/>
        </p:spPr>
        <p:txBody>
          <a:bodyPr wrap="square" rtlCol="0">
            <a:spAutoFit/>
          </a:bodyPr>
          <a:lstStyle/>
          <a:p>
            <a:pPr algn="ctr"/>
            <a:r>
              <a:rPr lang="en-GB" sz="2400" b="1" dirty="0">
                <a:solidFill>
                  <a:srgbClr val="002060"/>
                </a:solidFill>
                <a:latin typeface="Century Gothic"/>
              </a:rPr>
              <a:t>jaune</a:t>
            </a:r>
          </a:p>
        </p:txBody>
      </p:sp>
      <p:sp>
        <p:nvSpPr>
          <p:cNvPr id="2" name="Rectangle: Rounded Corners 1">
            <a:extLst>
              <a:ext uri="{FF2B5EF4-FFF2-40B4-BE49-F238E27FC236}">
                <a16:creationId xmlns:a16="http://schemas.microsoft.com/office/drawing/2014/main" id="{88F91CA5-0C53-46F5-8371-0696DDB77DC5}"/>
              </a:ext>
            </a:extLst>
          </p:cNvPr>
          <p:cNvSpPr/>
          <p:nvPr/>
        </p:nvSpPr>
        <p:spPr>
          <a:xfrm rot="20665878">
            <a:off x="4428351" y="3425238"/>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fast</a:t>
            </a:r>
          </a:p>
        </p:txBody>
      </p:sp>
      <p:sp>
        <p:nvSpPr>
          <p:cNvPr id="5" name="Rectangle: Rounded Corners 4">
            <a:extLst>
              <a:ext uri="{FF2B5EF4-FFF2-40B4-BE49-F238E27FC236}">
                <a16:creationId xmlns:a16="http://schemas.microsoft.com/office/drawing/2014/main" id="{747D7EE8-71DA-4DF5-BDC7-C40C3CEB55B2}"/>
              </a:ext>
            </a:extLst>
          </p:cNvPr>
          <p:cNvSpPr/>
          <p:nvPr/>
        </p:nvSpPr>
        <p:spPr>
          <a:xfrm>
            <a:off x="3127883" y="178079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9ABEB6BB-2A21-46D8-B26B-84ABF57FB8BB}"/>
              </a:ext>
            </a:extLst>
          </p:cNvPr>
          <p:cNvSpPr/>
          <p:nvPr/>
        </p:nvSpPr>
        <p:spPr>
          <a:xfrm rot="20665878">
            <a:off x="4428351" y="3411455"/>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small</a:t>
            </a:r>
          </a:p>
        </p:txBody>
      </p:sp>
      <p:sp>
        <p:nvSpPr>
          <p:cNvPr id="60" name="Rectangle: Rounded Corners 59">
            <a:extLst>
              <a:ext uri="{FF2B5EF4-FFF2-40B4-BE49-F238E27FC236}">
                <a16:creationId xmlns:a16="http://schemas.microsoft.com/office/drawing/2014/main" id="{4A1D54CE-1BF4-4C14-B6C3-390BE60AE596}"/>
              </a:ext>
            </a:extLst>
          </p:cNvPr>
          <p:cNvSpPr/>
          <p:nvPr/>
        </p:nvSpPr>
        <p:spPr>
          <a:xfrm>
            <a:off x="6073797" y="5633277"/>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69F10BCF-0FEE-46AA-AEA4-A545D960F001}"/>
              </a:ext>
            </a:extLst>
          </p:cNvPr>
          <p:cNvSpPr/>
          <p:nvPr/>
        </p:nvSpPr>
        <p:spPr>
          <a:xfrm rot="20665878">
            <a:off x="4428353" y="3425239"/>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grey</a:t>
            </a:r>
          </a:p>
        </p:txBody>
      </p:sp>
      <p:sp>
        <p:nvSpPr>
          <p:cNvPr id="62" name="Rectangle: Rounded Corners 61">
            <a:extLst>
              <a:ext uri="{FF2B5EF4-FFF2-40B4-BE49-F238E27FC236}">
                <a16:creationId xmlns:a16="http://schemas.microsoft.com/office/drawing/2014/main" id="{72964999-AA7B-4B56-9098-E45F7056A823}"/>
              </a:ext>
            </a:extLst>
          </p:cNvPr>
          <p:cNvSpPr/>
          <p:nvPr/>
        </p:nvSpPr>
        <p:spPr>
          <a:xfrm>
            <a:off x="8756474" y="175744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286E06FA-5055-4512-BB8D-E2CEC58B0C60}"/>
              </a:ext>
            </a:extLst>
          </p:cNvPr>
          <p:cNvSpPr/>
          <p:nvPr/>
        </p:nvSpPr>
        <p:spPr>
          <a:xfrm rot="20665878">
            <a:off x="4428351" y="3421128"/>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different</a:t>
            </a:r>
          </a:p>
        </p:txBody>
      </p:sp>
      <p:sp>
        <p:nvSpPr>
          <p:cNvPr id="64" name="Rectangle: Rounded Corners 63">
            <a:extLst>
              <a:ext uri="{FF2B5EF4-FFF2-40B4-BE49-F238E27FC236}">
                <a16:creationId xmlns:a16="http://schemas.microsoft.com/office/drawing/2014/main" id="{4C62AD78-CA03-4CDD-A2B3-81E99D837269}"/>
              </a:ext>
            </a:extLst>
          </p:cNvPr>
          <p:cNvSpPr/>
          <p:nvPr/>
        </p:nvSpPr>
        <p:spPr>
          <a:xfrm>
            <a:off x="8793603" y="306243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69C3FDD5-15F9-475F-804E-1049CF3024DF}"/>
              </a:ext>
            </a:extLst>
          </p:cNvPr>
          <p:cNvSpPr/>
          <p:nvPr/>
        </p:nvSpPr>
        <p:spPr>
          <a:xfrm rot="20665878">
            <a:off x="4423926" y="3434186"/>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difficult</a:t>
            </a:r>
          </a:p>
        </p:txBody>
      </p:sp>
      <p:sp>
        <p:nvSpPr>
          <p:cNvPr id="66" name="Rectangle: Rounded Corners 65">
            <a:extLst>
              <a:ext uri="{FF2B5EF4-FFF2-40B4-BE49-F238E27FC236}">
                <a16:creationId xmlns:a16="http://schemas.microsoft.com/office/drawing/2014/main" id="{3208843A-60E7-4BA0-8250-7C8C7C5A6C50}"/>
              </a:ext>
            </a:extLst>
          </p:cNvPr>
          <p:cNvSpPr/>
          <p:nvPr/>
        </p:nvSpPr>
        <p:spPr>
          <a:xfrm>
            <a:off x="519248" y="5670587"/>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656033E0-0651-43EA-A57C-230E3D1786E1}"/>
              </a:ext>
            </a:extLst>
          </p:cNvPr>
          <p:cNvSpPr/>
          <p:nvPr/>
        </p:nvSpPr>
        <p:spPr>
          <a:xfrm rot="20665878">
            <a:off x="4423927" y="3434186"/>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slow</a:t>
            </a:r>
          </a:p>
        </p:txBody>
      </p:sp>
      <p:sp>
        <p:nvSpPr>
          <p:cNvPr id="68" name="Rectangle: Rounded Corners 67">
            <a:extLst>
              <a:ext uri="{FF2B5EF4-FFF2-40B4-BE49-F238E27FC236}">
                <a16:creationId xmlns:a16="http://schemas.microsoft.com/office/drawing/2014/main" id="{17162FC5-0928-48A2-9F2D-85118F5EDF13}"/>
              </a:ext>
            </a:extLst>
          </p:cNvPr>
          <p:cNvSpPr/>
          <p:nvPr/>
        </p:nvSpPr>
        <p:spPr>
          <a:xfrm>
            <a:off x="6051193" y="1766732"/>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A8B124DE-27E9-4DE4-B61F-20A121962D18}"/>
              </a:ext>
            </a:extLst>
          </p:cNvPr>
          <p:cNvSpPr/>
          <p:nvPr/>
        </p:nvSpPr>
        <p:spPr>
          <a:xfrm rot="20665878">
            <a:off x="4423927" y="3434183"/>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perfect</a:t>
            </a:r>
          </a:p>
        </p:txBody>
      </p:sp>
      <p:sp>
        <p:nvSpPr>
          <p:cNvPr id="76" name="Rectangle: Rounded Corners 75">
            <a:extLst>
              <a:ext uri="{FF2B5EF4-FFF2-40B4-BE49-F238E27FC236}">
                <a16:creationId xmlns:a16="http://schemas.microsoft.com/office/drawing/2014/main" id="{CFA6647E-3B68-4A79-8E64-FD2CABF2C1F8}"/>
              </a:ext>
            </a:extLst>
          </p:cNvPr>
          <p:cNvSpPr/>
          <p:nvPr/>
        </p:nvSpPr>
        <p:spPr>
          <a:xfrm>
            <a:off x="3204131" y="5656804"/>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C3860F2C-5101-409C-B6BF-7DF3E9EFEB6C}"/>
              </a:ext>
            </a:extLst>
          </p:cNvPr>
          <p:cNvSpPr/>
          <p:nvPr/>
        </p:nvSpPr>
        <p:spPr>
          <a:xfrm rot="20665878">
            <a:off x="4436551" y="3434179"/>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big, tall</a:t>
            </a:r>
          </a:p>
        </p:txBody>
      </p:sp>
      <p:sp>
        <p:nvSpPr>
          <p:cNvPr id="78" name="Rectangle: Rounded Corners 77">
            <a:extLst>
              <a:ext uri="{FF2B5EF4-FFF2-40B4-BE49-F238E27FC236}">
                <a16:creationId xmlns:a16="http://schemas.microsoft.com/office/drawing/2014/main" id="{0EC6CECC-3FD4-4AC8-BFAA-13771DF89E39}"/>
              </a:ext>
            </a:extLst>
          </p:cNvPr>
          <p:cNvSpPr/>
          <p:nvPr/>
        </p:nvSpPr>
        <p:spPr>
          <a:xfrm>
            <a:off x="8762302" y="5618742"/>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A6914A07-3B78-48B4-A481-751248644976}"/>
              </a:ext>
            </a:extLst>
          </p:cNvPr>
          <p:cNvSpPr/>
          <p:nvPr/>
        </p:nvSpPr>
        <p:spPr>
          <a:xfrm rot="20665878">
            <a:off x="4450380" y="3420122"/>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naughty</a:t>
            </a:r>
          </a:p>
        </p:txBody>
      </p:sp>
      <p:sp>
        <p:nvSpPr>
          <p:cNvPr id="80" name="Rectangle: Rounded Corners 79">
            <a:extLst>
              <a:ext uri="{FF2B5EF4-FFF2-40B4-BE49-F238E27FC236}">
                <a16:creationId xmlns:a16="http://schemas.microsoft.com/office/drawing/2014/main" id="{C9DF7CE6-AE12-49B3-8471-B49A6CB90B80}"/>
              </a:ext>
            </a:extLst>
          </p:cNvPr>
          <p:cNvSpPr/>
          <p:nvPr/>
        </p:nvSpPr>
        <p:spPr>
          <a:xfrm>
            <a:off x="519248" y="1766732"/>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8B75B58D-731A-4C13-933F-F75224735265}"/>
              </a:ext>
            </a:extLst>
          </p:cNvPr>
          <p:cNvSpPr/>
          <p:nvPr/>
        </p:nvSpPr>
        <p:spPr>
          <a:xfrm rot="20665878">
            <a:off x="4465492" y="3407133"/>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yellow</a:t>
            </a:r>
          </a:p>
        </p:txBody>
      </p:sp>
      <p:sp>
        <p:nvSpPr>
          <p:cNvPr id="82" name="Rectangle: Rounded Corners 81">
            <a:extLst>
              <a:ext uri="{FF2B5EF4-FFF2-40B4-BE49-F238E27FC236}">
                <a16:creationId xmlns:a16="http://schemas.microsoft.com/office/drawing/2014/main" id="{BC31D1D4-6CAA-4B1F-BEA5-7F4A62048602}"/>
              </a:ext>
            </a:extLst>
          </p:cNvPr>
          <p:cNvSpPr/>
          <p:nvPr/>
        </p:nvSpPr>
        <p:spPr>
          <a:xfrm>
            <a:off x="8793603" y="4340588"/>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472D7EA7-153A-40EA-A716-A9C0CDB142C6}"/>
              </a:ext>
            </a:extLst>
          </p:cNvPr>
          <p:cNvSpPr/>
          <p:nvPr/>
        </p:nvSpPr>
        <p:spPr>
          <a:xfrm rot="20665878">
            <a:off x="4480604" y="3393073"/>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favourite</a:t>
            </a:r>
          </a:p>
        </p:txBody>
      </p:sp>
      <p:sp>
        <p:nvSpPr>
          <p:cNvPr id="84" name="Rectangle: Rounded Corners 83">
            <a:extLst>
              <a:ext uri="{FF2B5EF4-FFF2-40B4-BE49-F238E27FC236}">
                <a16:creationId xmlns:a16="http://schemas.microsoft.com/office/drawing/2014/main" id="{5EA96FB3-0AE3-4EE4-9F1D-0C12CA9D029D}"/>
              </a:ext>
            </a:extLst>
          </p:cNvPr>
          <p:cNvSpPr/>
          <p:nvPr/>
        </p:nvSpPr>
        <p:spPr>
          <a:xfrm>
            <a:off x="519248" y="308302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68553DCE-5833-4228-B2C0-5EAF5EB4C9CC}"/>
              </a:ext>
            </a:extLst>
          </p:cNvPr>
          <p:cNvSpPr/>
          <p:nvPr/>
        </p:nvSpPr>
        <p:spPr>
          <a:xfrm rot="20665878">
            <a:off x="4480604" y="3393072"/>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too</a:t>
            </a:r>
          </a:p>
        </p:txBody>
      </p:sp>
      <p:sp>
        <p:nvSpPr>
          <p:cNvPr id="86" name="Rectangle: Rounded Corners 85">
            <a:extLst>
              <a:ext uri="{FF2B5EF4-FFF2-40B4-BE49-F238E27FC236}">
                <a16:creationId xmlns:a16="http://schemas.microsoft.com/office/drawing/2014/main" id="{69A55383-4040-4864-AE88-CCDA2B7A1F71}"/>
              </a:ext>
            </a:extLst>
          </p:cNvPr>
          <p:cNvSpPr/>
          <p:nvPr/>
        </p:nvSpPr>
        <p:spPr>
          <a:xfrm>
            <a:off x="519248" y="4301613"/>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Picture 86" descr="A picture containing logo&#10;&#10;Description automatically generated">
            <a:extLst>
              <a:ext uri="{FF2B5EF4-FFF2-40B4-BE49-F238E27FC236}">
                <a16:creationId xmlns:a16="http://schemas.microsoft.com/office/drawing/2014/main" id="{73CD6500-1234-4BCC-8CA0-851CB4448E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4123" y="179672"/>
            <a:ext cx="1900093" cy="1285532"/>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p:cTn id="19" dur="500" fill="hold"/>
                                        <p:tgtEl>
                                          <p:spTgt spid="59"/>
                                        </p:tgtEl>
                                        <p:attrNameLst>
                                          <p:attrName>ppt_w</p:attrName>
                                        </p:attrNameLst>
                                      </p:cBhvr>
                                      <p:tavLst>
                                        <p:tav tm="0">
                                          <p:val>
                                            <p:fltVal val="0"/>
                                          </p:val>
                                        </p:tav>
                                        <p:tav tm="100000">
                                          <p:val>
                                            <p:strVal val="#ppt_w"/>
                                          </p:val>
                                        </p:tav>
                                      </p:tavLst>
                                    </p:anim>
                                    <p:anim calcmode="lin" valueType="num">
                                      <p:cBhvr>
                                        <p:cTn id="20" dur="500" fill="hold"/>
                                        <p:tgtEl>
                                          <p:spTgt spid="59"/>
                                        </p:tgtEl>
                                        <p:attrNameLst>
                                          <p:attrName>ppt_h</p:attrName>
                                        </p:attrNameLst>
                                      </p:cBhvr>
                                      <p:tavLst>
                                        <p:tav tm="0">
                                          <p:val>
                                            <p:fltVal val="0"/>
                                          </p:val>
                                        </p:tav>
                                        <p:tav tm="100000">
                                          <p:val>
                                            <p:strVal val="#ppt_h"/>
                                          </p:val>
                                        </p:tav>
                                      </p:tavLst>
                                    </p:anim>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out)">
                                      <p:cBhvr>
                                        <p:cTn id="26" dur="10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circle(out)">
                                      <p:cBhvr>
                                        <p:cTn id="38" dur="1000"/>
                                        <p:tgtEl>
                                          <p:spTgt spid="6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out)">
                                      <p:cBhvr>
                                        <p:cTn id="50" dur="10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circle(out)">
                                      <p:cBhvr>
                                        <p:cTn id="62" dur="10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circle(out)">
                                      <p:cBhvr>
                                        <p:cTn id="74" dur="1000"/>
                                        <p:tgtEl>
                                          <p:spTgt spid="6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500" fill="hold"/>
                                        <p:tgtEl>
                                          <p:spTgt spid="75"/>
                                        </p:tgtEl>
                                        <p:attrNameLst>
                                          <p:attrName>ppt_w</p:attrName>
                                        </p:attrNameLst>
                                      </p:cBhvr>
                                      <p:tavLst>
                                        <p:tav tm="0">
                                          <p:val>
                                            <p:fltVal val="0"/>
                                          </p:val>
                                        </p:tav>
                                        <p:tav tm="100000">
                                          <p:val>
                                            <p:strVal val="#ppt_w"/>
                                          </p:val>
                                        </p:tav>
                                      </p:tavLst>
                                    </p:anim>
                                    <p:anim calcmode="lin" valueType="num">
                                      <p:cBhvr>
                                        <p:cTn id="80" dur="500" fill="hold"/>
                                        <p:tgtEl>
                                          <p:spTgt spid="75"/>
                                        </p:tgtEl>
                                        <p:attrNameLst>
                                          <p:attrName>ppt_h</p:attrName>
                                        </p:attrNameLst>
                                      </p:cBhvr>
                                      <p:tavLst>
                                        <p:tav tm="0">
                                          <p:val>
                                            <p:fltVal val="0"/>
                                          </p:val>
                                        </p:tav>
                                        <p:tav tm="100000">
                                          <p:val>
                                            <p:strVal val="#ppt_h"/>
                                          </p:val>
                                        </p:tav>
                                      </p:tavLst>
                                    </p:anim>
                                    <p:animEffect transition="in" filter="fade">
                                      <p:cBhvr>
                                        <p:cTn id="81" dur="500"/>
                                        <p:tgtEl>
                                          <p:spTgt spid="7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circle(out)">
                                      <p:cBhvr>
                                        <p:cTn id="86" dur="1000"/>
                                        <p:tgtEl>
                                          <p:spTgt spid="7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circle(out)">
                                      <p:cBhvr>
                                        <p:cTn id="98" dur="1000"/>
                                        <p:tgtEl>
                                          <p:spTgt spid="7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500" fill="hold"/>
                                        <p:tgtEl>
                                          <p:spTgt spid="79"/>
                                        </p:tgtEl>
                                        <p:attrNameLst>
                                          <p:attrName>ppt_w</p:attrName>
                                        </p:attrNameLst>
                                      </p:cBhvr>
                                      <p:tavLst>
                                        <p:tav tm="0">
                                          <p:val>
                                            <p:fltVal val="0"/>
                                          </p:val>
                                        </p:tav>
                                        <p:tav tm="100000">
                                          <p:val>
                                            <p:strVal val="#ppt_w"/>
                                          </p:val>
                                        </p:tav>
                                      </p:tavLst>
                                    </p:anim>
                                    <p:anim calcmode="lin" valueType="num">
                                      <p:cBhvr>
                                        <p:cTn id="104" dur="500" fill="hold"/>
                                        <p:tgtEl>
                                          <p:spTgt spid="79"/>
                                        </p:tgtEl>
                                        <p:attrNameLst>
                                          <p:attrName>ppt_h</p:attrName>
                                        </p:attrNameLst>
                                      </p:cBhvr>
                                      <p:tavLst>
                                        <p:tav tm="0">
                                          <p:val>
                                            <p:fltVal val="0"/>
                                          </p:val>
                                        </p:tav>
                                        <p:tav tm="100000">
                                          <p:val>
                                            <p:strVal val="#ppt_h"/>
                                          </p:val>
                                        </p:tav>
                                      </p:tavLst>
                                    </p:anim>
                                    <p:animEffect transition="in" filter="fade">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circle(out)">
                                      <p:cBhvr>
                                        <p:cTn id="110" dur="1000"/>
                                        <p:tgtEl>
                                          <p:spTgt spid="80"/>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81"/>
                                        </p:tgtEl>
                                        <p:attrNameLst>
                                          <p:attrName>style.visibility</p:attrName>
                                        </p:attrNameLst>
                                      </p:cBhvr>
                                      <p:to>
                                        <p:strVal val="visible"/>
                                      </p:to>
                                    </p:set>
                                    <p:anim calcmode="lin" valueType="num">
                                      <p:cBhvr>
                                        <p:cTn id="115" dur="500" fill="hold"/>
                                        <p:tgtEl>
                                          <p:spTgt spid="81"/>
                                        </p:tgtEl>
                                        <p:attrNameLst>
                                          <p:attrName>ppt_w</p:attrName>
                                        </p:attrNameLst>
                                      </p:cBhvr>
                                      <p:tavLst>
                                        <p:tav tm="0">
                                          <p:val>
                                            <p:fltVal val="0"/>
                                          </p:val>
                                        </p:tav>
                                        <p:tav tm="100000">
                                          <p:val>
                                            <p:strVal val="#ppt_w"/>
                                          </p:val>
                                        </p:tav>
                                      </p:tavLst>
                                    </p:anim>
                                    <p:anim calcmode="lin" valueType="num">
                                      <p:cBhvr>
                                        <p:cTn id="116" dur="500" fill="hold"/>
                                        <p:tgtEl>
                                          <p:spTgt spid="81"/>
                                        </p:tgtEl>
                                        <p:attrNameLst>
                                          <p:attrName>ppt_h</p:attrName>
                                        </p:attrNameLst>
                                      </p:cBhvr>
                                      <p:tavLst>
                                        <p:tav tm="0">
                                          <p:val>
                                            <p:fltVal val="0"/>
                                          </p:val>
                                        </p:tav>
                                        <p:tav tm="100000">
                                          <p:val>
                                            <p:strVal val="#ppt_h"/>
                                          </p:val>
                                        </p:tav>
                                      </p:tavLst>
                                    </p:anim>
                                    <p:animEffect transition="in" filter="fade">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circle(out)">
                                      <p:cBhvr>
                                        <p:cTn id="122" dur="10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Effect transition="in" filter="fade">
                                      <p:cBhvr>
                                        <p:cTn id="129" dur="500"/>
                                        <p:tgtEl>
                                          <p:spTgt spid="83"/>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circle(out)">
                                      <p:cBhvr>
                                        <p:cTn id="134" dur="1000"/>
                                        <p:tgtEl>
                                          <p:spTgt spid="84"/>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85"/>
                                        </p:tgtEl>
                                        <p:attrNameLst>
                                          <p:attrName>style.visibility</p:attrName>
                                        </p:attrNameLst>
                                      </p:cBhvr>
                                      <p:to>
                                        <p:strVal val="visible"/>
                                      </p:to>
                                    </p:set>
                                    <p:anim calcmode="lin" valueType="num">
                                      <p:cBhvr>
                                        <p:cTn id="139" dur="500" fill="hold"/>
                                        <p:tgtEl>
                                          <p:spTgt spid="85"/>
                                        </p:tgtEl>
                                        <p:attrNameLst>
                                          <p:attrName>ppt_w</p:attrName>
                                        </p:attrNameLst>
                                      </p:cBhvr>
                                      <p:tavLst>
                                        <p:tav tm="0">
                                          <p:val>
                                            <p:fltVal val="0"/>
                                          </p:val>
                                        </p:tav>
                                        <p:tav tm="100000">
                                          <p:val>
                                            <p:strVal val="#ppt_w"/>
                                          </p:val>
                                        </p:tav>
                                      </p:tavLst>
                                    </p:anim>
                                    <p:anim calcmode="lin" valueType="num">
                                      <p:cBhvr>
                                        <p:cTn id="140" dur="500" fill="hold"/>
                                        <p:tgtEl>
                                          <p:spTgt spid="85"/>
                                        </p:tgtEl>
                                        <p:attrNameLst>
                                          <p:attrName>ppt_h</p:attrName>
                                        </p:attrNameLst>
                                      </p:cBhvr>
                                      <p:tavLst>
                                        <p:tav tm="0">
                                          <p:val>
                                            <p:fltVal val="0"/>
                                          </p:val>
                                        </p:tav>
                                        <p:tav tm="100000">
                                          <p:val>
                                            <p:strVal val="#ppt_h"/>
                                          </p:val>
                                        </p:tav>
                                      </p:tavLst>
                                    </p:anim>
                                    <p:animEffect transition="in" filter="fade">
                                      <p:cBhvr>
                                        <p:cTn id="141" dur="500"/>
                                        <p:tgtEl>
                                          <p:spTgt spid="85"/>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86"/>
                                        </p:tgtEl>
                                        <p:attrNameLst>
                                          <p:attrName>style.visibility</p:attrName>
                                        </p:attrNameLst>
                                      </p:cBhvr>
                                      <p:to>
                                        <p:strVal val="visible"/>
                                      </p:to>
                                    </p:set>
                                    <p:animEffect transition="in" filter="circle(out)">
                                      <p:cBhvr>
                                        <p:cTn id="146" dur="1000"/>
                                        <p:tgtEl>
                                          <p:spTgt spid="86"/>
                                        </p:tgtEl>
                                      </p:cBhvr>
                                    </p:animEffect>
                                  </p:child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80"/>
                                        </p:tgtEl>
                                        <p:attrNameLst>
                                          <p:attrName>r</p:attrName>
                                        </p:attrNameLst>
                                      </p:cBhvr>
                                    </p:animRot>
                                    <p:animRot by="-240000">
                                      <p:cBhvr>
                                        <p:cTn id="151" dur="200" fill="hold">
                                          <p:stCondLst>
                                            <p:cond delay="200"/>
                                          </p:stCondLst>
                                        </p:cTn>
                                        <p:tgtEl>
                                          <p:spTgt spid="80"/>
                                        </p:tgtEl>
                                        <p:attrNameLst>
                                          <p:attrName>r</p:attrName>
                                        </p:attrNameLst>
                                      </p:cBhvr>
                                    </p:animRot>
                                    <p:animRot by="240000">
                                      <p:cBhvr>
                                        <p:cTn id="152" dur="200" fill="hold">
                                          <p:stCondLst>
                                            <p:cond delay="400"/>
                                          </p:stCondLst>
                                        </p:cTn>
                                        <p:tgtEl>
                                          <p:spTgt spid="80"/>
                                        </p:tgtEl>
                                        <p:attrNameLst>
                                          <p:attrName>r</p:attrName>
                                        </p:attrNameLst>
                                      </p:cBhvr>
                                    </p:animRot>
                                    <p:animRot by="-240000">
                                      <p:cBhvr>
                                        <p:cTn id="153" dur="200" fill="hold">
                                          <p:stCondLst>
                                            <p:cond delay="600"/>
                                          </p:stCondLst>
                                        </p:cTn>
                                        <p:tgtEl>
                                          <p:spTgt spid="80"/>
                                        </p:tgtEl>
                                        <p:attrNameLst>
                                          <p:attrName>r</p:attrName>
                                        </p:attrNameLst>
                                      </p:cBhvr>
                                    </p:animRot>
                                    <p:animRot by="120000">
                                      <p:cBhvr>
                                        <p:cTn id="154" dur="200" fill="hold">
                                          <p:stCondLst>
                                            <p:cond delay="800"/>
                                          </p:stCondLst>
                                        </p:cTn>
                                        <p:tgtEl>
                                          <p:spTgt spid="80"/>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5"/>
                                        </p:tgtEl>
                                        <p:attrNameLst>
                                          <p:attrName>r</p:attrName>
                                        </p:attrNameLst>
                                      </p:cBhvr>
                                    </p:animRot>
                                    <p:animRot by="-240000">
                                      <p:cBhvr>
                                        <p:cTn id="159" dur="200" fill="hold">
                                          <p:stCondLst>
                                            <p:cond delay="200"/>
                                          </p:stCondLst>
                                        </p:cTn>
                                        <p:tgtEl>
                                          <p:spTgt spid="5"/>
                                        </p:tgtEl>
                                        <p:attrNameLst>
                                          <p:attrName>r</p:attrName>
                                        </p:attrNameLst>
                                      </p:cBhvr>
                                    </p:animRot>
                                    <p:animRot by="240000">
                                      <p:cBhvr>
                                        <p:cTn id="160" dur="200" fill="hold">
                                          <p:stCondLst>
                                            <p:cond delay="400"/>
                                          </p:stCondLst>
                                        </p:cTn>
                                        <p:tgtEl>
                                          <p:spTgt spid="5"/>
                                        </p:tgtEl>
                                        <p:attrNameLst>
                                          <p:attrName>r</p:attrName>
                                        </p:attrNameLst>
                                      </p:cBhvr>
                                    </p:animRot>
                                    <p:animRot by="-240000">
                                      <p:cBhvr>
                                        <p:cTn id="161" dur="200" fill="hold">
                                          <p:stCondLst>
                                            <p:cond delay="600"/>
                                          </p:stCondLst>
                                        </p:cTn>
                                        <p:tgtEl>
                                          <p:spTgt spid="5"/>
                                        </p:tgtEl>
                                        <p:attrNameLst>
                                          <p:attrName>r</p:attrName>
                                        </p:attrNameLst>
                                      </p:cBhvr>
                                    </p:animRot>
                                    <p:animRot by="120000">
                                      <p:cBhvr>
                                        <p:cTn id="162" dur="200" fill="hold">
                                          <p:stCondLst>
                                            <p:cond delay="800"/>
                                          </p:stCondLst>
                                        </p:cTn>
                                        <p:tgtEl>
                                          <p:spTgt spid="5"/>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60"/>
                                        </p:tgtEl>
                                        <p:attrNameLst>
                                          <p:attrName>r</p:attrName>
                                        </p:attrNameLst>
                                      </p:cBhvr>
                                    </p:animRot>
                                    <p:animRot by="-240000">
                                      <p:cBhvr>
                                        <p:cTn id="167" dur="200" fill="hold">
                                          <p:stCondLst>
                                            <p:cond delay="200"/>
                                          </p:stCondLst>
                                        </p:cTn>
                                        <p:tgtEl>
                                          <p:spTgt spid="60"/>
                                        </p:tgtEl>
                                        <p:attrNameLst>
                                          <p:attrName>r</p:attrName>
                                        </p:attrNameLst>
                                      </p:cBhvr>
                                    </p:animRot>
                                    <p:animRot by="240000">
                                      <p:cBhvr>
                                        <p:cTn id="168" dur="200" fill="hold">
                                          <p:stCondLst>
                                            <p:cond delay="400"/>
                                          </p:stCondLst>
                                        </p:cTn>
                                        <p:tgtEl>
                                          <p:spTgt spid="60"/>
                                        </p:tgtEl>
                                        <p:attrNameLst>
                                          <p:attrName>r</p:attrName>
                                        </p:attrNameLst>
                                      </p:cBhvr>
                                    </p:animRot>
                                    <p:animRot by="-240000">
                                      <p:cBhvr>
                                        <p:cTn id="169" dur="200" fill="hold">
                                          <p:stCondLst>
                                            <p:cond delay="600"/>
                                          </p:stCondLst>
                                        </p:cTn>
                                        <p:tgtEl>
                                          <p:spTgt spid="60"/>
                                        </p:tgtEl>
                                        <p:attrNameLst>
                                          <p:attrName>r</p:attrName>
                                        </p:attrNameLst>
                                      </p:cBhvr>
                                    </p:animRot>
                                    <p:animRot by="120000">
                                      <p:cBhvr>
                                        <p:cTn id="170" dur="200" fill="hold">
                                          <p:stCondLst>
                                            <p:cond delay="800"/>
                                          </p:stCondLst>
                                        </p:cTn>
                                        <p:tgtEl>
                                          <p:spTgt spid="60"/>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62"/>
                                        </p:tgtEl>
                                        <p:attrNameLst>
                                          <p:attrName>r</p:attrName>
                                        </p:attrNameLst>
                                      </p:cBhvr>
                                    </p:animRot>
                                    <p:animRot by="-240000">
                                      <p:cBhvr>
                                        <p:cTn id="175" dur="200" fill="hold">
                                          <p:stCondLst>
                                            <p:cond delay="200"/>
                                          </p:stCondLst>
                                        </p:cTn>
                                        <p:tgtEl>
                                          <p:spTgt spid="62"/>
                                        </p:tgtEl>
                                        <p:attrNameLst>
                                          <p:attrName>r</p:attrName>
                                        </p:attrNameLst>
                                      </p:cBhvr>
                                    </p:animRot>
                                    <p:animRot by="240000">
                                      <p:cBhvr>
                                        <p:cTn id="176" dur="200" fill="hold">
                                          <p:stCondLst>
                                            <p:cond delay="400"/>
                                          </p:stCondLst>
                                        </p:cTn>
                                        <p:tgtEl>
                                          <p:spTgt spid="62"/>
                                        </p:tgtEl>
                                        <p:attrNameLst>
                                          <p:attrName>r</p:attrName>
                                        </p:attrNameLst>
                                      </p:cBhvr>
                                    </p:animRot>
                                    <p:animRot by="-240000">
                                      <p:cBhvr>
                                        <p:cTn id="177" dur="200" fill="hold">
                                          <p:stCondLst>
                                            <p:cond delay="600"/>
                                          </p:stCondLst>
                                        </p:cTn>
                                        <p:tgtEl>
                                          <p:spTgt spid="62"/>
                                        </p:tgtEl>
                                        <p:attrNameLst>
                                          <p:attrName>r</p:attrName>
                                        </p:attrNameLst>
                                      </p:cBhvr>
                                    </p:animRot>
                                    <p:animRot by="120000">
                                      <p:cBhvr>
                                        <p:cTn id="178" dur="200" fill="hold">
                                          <p:stCondLst>
                                            <p:cond delay="800"/>
                                          </p:stCondLst>
                                        </p:cTn>
                                        <p:tgtEl>
                                          <p:spTgt spid="62"/>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64"/>
                                        </p:tgtEl>
                                        <p:attrNameLst>
                                          <p:attrName>r</p:attrName>
                                        </p:attrNameLst>
                                      </p:cBhvr>
                                    </p:animRot>
                                    <p:animRot by="-240000">
                                      <p:cBhvr>
                                        <p:cTn id="183" dur="200" fill="hold">
                                          <p:stCondLst>
                                            <p:cond delay="200"/>
                                          </p:stCondLst>
                                        </p:cTn>
                                        <p:tgtEl>
                                          <p:spTgt spid="64"/>
                                        </p:tgtEl>
                                        <p:attrNameLst>
                                          <p:attrName>r</p:attrName>
                                        </p:attrNameLst>
                                      </p:cBhvr>
                                    </p:animRot>
                                    <p:animRot by="240000">
                                      <p:cBhvr>
                                        <p:cTn id="184" dur="200" fill="hold">
                                          <p:stCondLst>
                                            <p:cond delay="400"/>
                                          </p:stCondLst>
                                        </p:cTn>
                                        <p:tgtEl>
                                          <p:spTgt spid="64"/>
                                        </p:tgtEl>
                                        <p:attrNameLst>
                                          <p:attrName>r</p:attrName>
                                        </p:attrNameLst>
                                      </p:cBhvr>
                                    </p:animRot>
                                    <p:animRot by="-240000">
                                      <p:cBhvr>
                                        <p:cTn id="185" dur="200" fill="hold">
                                          <p:stCondLst>
                                            <p:cond delay="600"/>
                                          </p:stCondLst>
                                        </p:cTn>
                                        <p:tgtEl>
                                          <p:spTgt spid="64"/>
                                        </p:tgtEl>
                                        <p:attrNameLst>
                                          <p:attrName>r</p:attrName>
                                        </p:attrNameLst>
                                      </p:cBhvr>
                                    </p:animRot>
                                    <p:animRot by="120000">
                                      <p:cBhvr>
                                        <p:cTn id="186" dur="200" fill="hold">
                                          <p:stCondLst>
                                            <p:cond delay="800"/>
                                          </p:stCondLst>
                                        </p:cTn>
                                        <p:tgtEl>
                                          <p:spTgt spid="64"/>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66"/>
                                        </p:tgtEl>
                                        <p:attrNameLst>
                                          <p:attrName>r</p:attrName>
                                        </p:attrNameLst>
                                      </p:cBhvr>
                                    </p:animRot>
                                    <p:animRot by="-240000">
                                      <p:cBhvr>
                                        <p:cTn id="191" dur="200" fill="hold">
                                          <p:stCondLst>
                                            <p:cond delay="200"/>
                                          </p:stCondLst>
                                        </p:cTn>
                                        <p:tgtEl>
                                          <p:spTgt spid="66"/>
                                        </p:tgtEl>
                                        <p:attrNameLst>
                                          <p:attrName>r</p:attrName>
                                        </p:attrNameLst>
                                      </p:cBhvr>
                                    </p:animRot>
                                    <p:animRot by="240000">
                                      <p:cBhvr>
                                        <p:cTn id="192" dur="200" fill="hold">
                                          <p:stCondLst>
                                            <p:cond delay="400"/>
                                          </p:stCondLst>
                                        </p:cTn>
                                        <p:tgtEl>
                                          <p:spTgt spid="66"/>
                                        </p:tgtEl>
                                        <p:attrNameLst>
                                          <p:attrName>r</p:attrName>
                                        </p:attrNameLst>
                                      </p:cBhvr>
                                    </p:animRot>
                                    <p:animRot by="-240000">
                                      <p:cBhvr>
                                        <p:cTn id="193" dur="200" fill="hold">
                                          <p:stCondLst>
                                            <p:cond delay="600"/>
                                          </p:stCondLst>
                                        </p:cTn>
                                        <p:tgtEl>
                                          <p:spTgt spid="66"/>
                                        </p:tgtEl>
                                        <p:attrNameLst>
                                          <p:attrName>r</p:attrName>
                                        </p:attrNameLst>
                                      </p:cBhvr>
                                    </p:animRot>
                                    <p:animRot by="120000">
                                      <p:cBhvr>
                                        <p:cTn id="194" dur="200" fill="hold">
                                          <p:stCondLst>
                                            <p:cond delay="800"/>
                                          </p:stCondLst>
                                        </p:cTn>
                                        <p:tgtEl>
                                          <p:spTgt spid="66"/>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68"/>
                                        </p:tgtEl>
                                        <p:attrNameLst>
                                          <p:attrName>r</p:attrName>
                                        </p:attrNameLst>
                                      </p:cBhvr>
                                    </p:animRot>
                                    <p:animRot by="-240000">
                                      <p:cBhvr>
                                        <p:cTn id="199" dur="200" fill="hold">
                                          <p:stCondLst>
                                            <p:cond delay="200"/>
                                          </p:stCondLst>
                                        </p:cTn>
                                        <p:tgtEl>
                                          <p:spTgt spid="68"/>
                                        </p:tgtEl>
                                        <p:attrNameLst>
                                          <p:attrName>r</p:attrName>
                                        </p:attrNameLst>
                                      </p:cBhvr>
                                    </p:animRot>
                                    <p:animRot by="240000">
                                      <p:cBhvr>
                                        <p:cTn id="200" dur="200" fill="hold">
                                          <p:stCondLst>
                                            <p:cond delay="400"/>
                                          </p:stCondLst>
                                        </p:cTn>
                                        <p:tgtEl>
                                          <p:spTgt spid="68"/>
                                        </p:tgtEl>
                                        <p:attrNameLst>
                                          <p:attrName>r</p:attrName>
                                        </p:attrNameLst>
                                      </p:cBhvr>
                                    </p:animRot>
                                    <p:animRot by="-240000">
                                      <p:cBhvr>
                                        <p:cTn id="201" dur="200" fill="hold">
                                          <p:stCondLst>
                                            <p:cond delay="600"/>
                                          </p:stCondLst>
                                        </p:cTn>
                                        <p:tgtEl>
                                          <p:spTgt spid="68"/>
                                        </p:tgtEl>
                                        <p:attrNameLst>
                                          <p:attrName>r</p:attrName>
                                        </p:attrNameLst>
                                      </p:cBhvr>
                                    </p:animRot>
                                    <p:animRot by="120000">
                                      <p:cBhvr>
                                        <p:cTn id="202" dur="200" fill="hold">
                                          <p:stCondLst>
                                            <p:cond delay="800"/>
                                          </p:stCondLst>
                                        </p:cTn>
                                        <p:tgtEl>
                                          <p:spTgt spid="68"/>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76"/>
                                        </p:tgtEl>
                                        <p:attrNameLst>
                                          <p:attrName>r</p:attrName>
                                        </p:attrNameLst>
                                      </p:cBhvr>
                                    </p:animRot>
                                    <p:animRot by="-240000">
                                      <p:cBhvr>
                                        <p:cTn id="207" dur="200" fill="hold">
                                          <p:stCondLst>
                                            <p:cond delay="200"/>
                                          </p:stCondLst>
                                        </p:cTn>
                                        <p:tgtEl>
                                          <p:spTgt spid="76"/>
                                        </p:tgtEl>
                                        <p:attrNameLst>
                                          <p:attrName>r</p:attrName>
                                        </p:attrNameLst>
                                      </p:cBhvr>
                                    </p:animRot>
                                    <p:animRot by="240000">
                                      <p:cBhvr>
                                        <p:cTn id="208" dur="200" fill="hold">
                                          <p:stCondLst>
                                            <p:cond delay="400"/>
                                          </p:stCondLst>
                                        </p:cTn>
                                        <p:tgtEl>
                                          <p:spTgt spid="76"/>
                                        </p:tgtEl>
                                        <p:attrNameLst>
                                          <p:attrName>r</p:attrName>
                                        </p:attrNameLst>
                                      </p:cBhvr>
                                    </p:animRot>
                                    <p:animRot by="-240000">
                                      <p:cBhvr>
                                        <p:cTn id="209" dur="200" fill="hold">
                                          <p:stCondLst>
                                            <p:cond delay="600"/>
                                          </p:stCondLst>
                                        </p:cTn>
                                        <p:tgtEl>
                                          <p:spTgt spid="76"/>
                                        </p:tgtEl>
                                        <p:attrNameLst>
                                          <p:attrName>r</p:attrName>
                                        </p:attrNameLst>
                                      </p:cBhvr>
                                    </p:animRot>
                                    <p:animRot by="120000">
                                      <p:cBhvr>
                                        <p:cTn id="210" dur="200" fill="hold">
                                          <p:stCondLst>
                                            <p:cond delay="800"/>
                                          </p:stCondLst>
                                        </p:cTn>
                                        <p:tgtEl>
                                          <p:spTgt spid="76"/>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78"/>
                                        </p:tgtEl>
                                        <p:attrNameLst>
                                          <p:attrName>r</p:attrName>
                                        </p:attrNameLst>
                                      </p:cBhvr>
                                    </p:animRot>
                                    <p:animRot by="-240000">
                                      <p:cBhvr>
                                        <p:cTn id="215" dur="200" fill="hold">
                                          <p:stCondLst>
                                            <p:cond delay="200"/>
                                          </p:stCondLst>
                                        </p:cTn>
                                        <p:tgtEl>
                                          <p:spTgt spid="78"/>
                                        </p:tgtEl>
                                        <p:attrNameLst>
                                          <p:attrName>r</p:attrName>
                                        </p:attrNameLst>
                                      </p:cBhvr>
                                    </p:animRot>
                                    <p:animRot by="240000">
                                      <p:cBhvr>
                                        <p:cTn id="216" dur="200" fill="hold">
                                          <p:stCondLst>
                                            <p:cond delay="400"/>
                                          </p:stCondLst>
                                        </p:cTn>
                                        <p:tgtEl>
                                          <p:spTgt spid="78"/>
                                        </p:tgtEl>
                                        <p:attrNameLst>
                                          <p:attrName>r</p:attrName>
                                        </p:attrNameLst>
                                      </p:cBhvr>
                                    </p:animRot>
                                    <p:animRot by="-240000">
                                      <p:cBhvr>
                                        <p:cTn id="217" dur="200" fill="hold">
                                          <p:stCondLst>
                                            <p:cond delay="600"/>
                                          </p:stCondLst>
                                        </p:cTn>
                                        <p:tgtEl>
                                          <p:spTgt spid="78"/>
                                        </p:tgtEl>
                                        <p:attrNameLst>
                                          <p:attrName>r</p:attrName>
                                        </p:attrNameLst>
                                      </p:cBhvr>
                                    </p:animRot>
                                    <p:animRot by="120000">
                                      <p:cBhvr>
                                        <p:cTn id="218" dur="200" fill="hold">
                                          <p:stCondLst>
                                            <p:cond delay="800"/>
                                          </p:stCondLst>
                                        </p:cTn>
                                        <p:tgtEl>
                                          <p:spTgt spid="7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82"/>
                                        </p:tgtEl>
                                        <p:attrNameLst>
                                          <p:attrName>r</p:attrName>
                                        </p:attrNameLst>
                                      </p:cBhvr>
                                    </p:animRot>
                                    <p:animRot by="-240000">
                                      <p:cBhvr>
                                        <p:cTn id="223" dur="200" fill="hold">
                                          <p:stCondLst>
                                            <p:cond delay="200"/>
                                          </p:stCondLst>
                                        </p:cTn>
                                        <p:tgtEl>
                                          <p:spTgt spid="82"/>
                                        </p:tgtEl>
                                        <p:attrNameLst>
                                          <p:attrName>r</p:attrName>
                                        </p:attrNameLst>
                                      </p:cBhvr>
                                    </p:animRot>
                                    <p:animRot by="240000">
                                      <p:cBhvr>
                                        <p:cTn id="224" dur="200" fill="hold">
                                          <p:stCondLst>
                                            <p:cond delay="400"/>
                                          </p:stCondLst>
                                        </p:cTn>
                                        <p:tgtEl>
                                          <p:spTgt spid="82"/>
                                        </p:tgtEl>
                                        <p:attrNameLst>
                                          <p:attrName>r</p:attrName>
                                        </p:attrNameLst>
                                      </p:cBhvr>
                                    </p:animRot>
                                    <p:animRot by="-240000">
                                      <p:cBhvr>
                                        <p:cTn id="225" dur="200" fill="hold">
                                          <p:stCondLst>
                                            <p:cond delay="600"/>
                                          </p:stCondLst>
                                        </p:cTn>
                                        <p:tgtEl>
                                          <p:spTgt spid="82"/>
                                        </p:tgtEl>
                                        <p:attrNameLst>
                                          <p:attrName>r</p:attrName>
                                        </p:attrNameLst>
                                      </p:cBhvr>
                                    </p:animRot>
                                    <p:animRot by="120000">
                                      <p:cBhvr>
                                        <p:cTn id="226" dur="200" fill="hold">
                                          <p:stCondLst>
                                            <p:cond delay="800"/>
                                          </p:stCondLst>
                                        </p:cTn>
                                        <p:tgtEl>
                                          <p:spTgt spid="82"/>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84"/>
                                        </p:tgtEl>
                                        <p:attrNameLst>
                                          <p:attrName>r</p:attrName>
                                        </p:attrNameLst>
                                      </p:cBhvr>
                                    </p:animRot>
                                    <p:animRot by="-240000">
                                      <p:cBhvr>
                                        <p:cTn id="231" dur="200" fill="hold">
                                          <p:stCondLst>
                                            <p:cond delay="200"/>
                                          </p:stCondLst>
                                        </p:cTn>
                                        <p:tgtEl>
                                          <p:spTgt spid="84"/>
                                        </p:tgtEl>
                                        <p:attrNameLst>
                                          <p:attrName>r</p:attrName>
                                        </p:attrNameLst>
                                      </p:cBhvr>
                                    </p:animRot>
                                    <p:animRot by="240000">
                                      <p:cBhvr>
                                        <p:cTn id="232" dur="200" fill="hold">
                                          <p:stCondLst>
                                            <p:cond delay="400"/>
                                          </p:stCondLst>
                                        </p:cTn>
                                        <p:tgtEl>
                                          <p:spTgt spid="84"/>
                                        </p:tgtEl>
                                        <p:attrNameLst>
                                          <p:attrName>r</p:attrName>
                                        </p:attrNameLst>
                                      </p:cBhvr>
                                    </p:animRot>
                                    <p:animRot by="-240000">
                                      <p:cBhvr>
                                        <p:cTn id="233" dur="200" fill="hold">
                                          <p:stCondLst>
                                            <p:cond delay="600"/>
                                          </p:stCondLst>
                                        </p:cTn>
                                        <p:tgtEl>
                                          <p:spTgt spid="84"/>
                                        </p:tgtEl>
                                        <p:attrNameLst>
                                          <p:attrName>r</p:attrName>
                                        </p:attrNameLst>
                                      </p:cBhvr>
                                    </p:animRot>
                                    <p:animRot by="120000">
                                      <p:cBhvr>
                                        <p:cTn id="234" dur="200" fill="hold">
                                          <p:stCondLst>
                                            <p:cond delay="800"/>
                                          </p:stCondLst>
                                        </p:cTn>
                                        <p:tgtEl>
                                          <p:spTgt spid="84"/>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86"/>
                                        </p:tgtEl>
                                        <p:attrNameLst>
                                          <p:attrName>r</p:attrName>
                                        </p:attrNameLst>
                                      </p:cBhvr>
                                    </p:animRot>
                                    <p:animRot by="-240000">
                                      <p:cBhvr>
                                        <p:cTn id="239" dur="200" fill="hold">
                                          <p:stCondLst>
                                            <p:cond delay="200"/>
                                          </p:stCondLst>
                                        </p:cTn>
                                        <p:tgtEl>
                                          <p:spTgt spid="86"/>
                                        </p:tgtEl>
                                        <p:attrNameLst>
                                          <p:attrName>r</p:attrName>
                                        </p:attrNameLst>
                                      </p:cBhvr>
                                    </p:animRot>
                                    <p:animRot by="240000">
                                      <p:cBhvr>
                                        <p:cTn id="240" dur="200" fill="hold">
                                          <p:stCondLst>
                                            <p:cond delay="400"/>
                                          </p:stCondLst>
                                        </p:cTn>
                                        <p:tgtEl>
                                          <p:spTgt spid="86"/>
                                        </p:tgtEl>
                                        <p:attrNameLst>
                                          <p:attrName>r</p:attrName>
                                        </p:attrNameLst>
                                      </p:cBhvr>
                                    </p:animRot>
                                    <p:animRot by="-240000">
                                      <p:cBhvr>
                                        <p:cTn id="241" dur="200" fill="hold">
                                          <p:stCondLst>
                                            <p:cond delay="600"/>
                                          </p:stCondLst>
                                        </p:cTn>
                                        <p:tgtEl>
                                          <p:spTgt spid="86"/>
                                        </p:tgtEl>
                                        <p:attrNameLst>
                                          <p:attrName>r</p:attrName>
                                        </p:attrNameLst>
                                      </p:cBhvr>
                                    </p:animRot>
                                    <p:animRot by="120000">
                                      <p:cBhvr>
                                        <p:cTn id="242"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59" grpId="0" animBg="1"/>
      <p:bldP spid="60" grpId="0" animBg="1"/>
      <p:bldP spid="60" grpId="1" animBg="1"/>
      <p:bldP spid="61" grpId="0" animBg="1"/>
      <p:bldP spid="62" grpId="0" animBg="1"/>
      <p:bldP spid="62" grpId="1" animBg="1"/>
      <p:bldP spid="63" grpId="0" animBg="1"/>
      <p:bldP spid="64" grpId="0" animBg="1"/>
      <p:bldP spid="64" grpId="1" animBg="1"/>
      <p:bldP spid="65" grpId="0" animBg="1"/>
      <p:bldP spid="66" grpId="0" animBg="1"/>
      <p:bldP spid="66" grpId="1" animBg="1"/>
      <p:bldP spid="67" grpId="0" animBg="1"/>
      <p:bldP spid="68" grpId="0" animBg="1"/>
      <p:bldP spid="68" grpId="1" animBg="1"/>
      <p:bldP spid="75" grpId="0" animBg="1"/>
      <p:bldP spid="76" grpId="0" animBg="1"/>
      <p:bldP spid="76" grpId="1" animBg="1"/>
      <p:bldP spid="77" grpId="0" animBg="1"/>
      <p:bldP spid="78" grpId="0" animBg="1"/>
      <p:bldP spid="78" grpId="1" animBg="1"/>
      <p:bldP spid="79" grpId="0" animBg="1"/>
      <p:bldP spid="80" grpId="0" animBg="1"/>
      <p:bldP spid="80" grpId="1" animBg="1"/>
      <p:bldP spid="81" grpId="0" animBg="1"/>
      <p:bldP spid="82" grpId="0" animBg="1"/>
      <p:bldP spid="82" grpId="1" animBg="1"/>
      <p:bldP spid="83" grpId="0" animBg="1"/>
      <p:bldP spid="84" grpId="0" animBg="1"/>
      <p:bldP spid="84" grpId="1" animBg="1"/>
      <p:bldP spid="85" grpId="0" animBg="1"/>
      <p:bldP spid="86" grpId="0" animBg="1"/>
      <p:bldP spid="8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Saying ‘it’ in French [2]</a:t>
            </a:r>
          </a:p>
        </p:txBody>
      </p:sp>
      <p:sp>
        <p:nvSpPr>
          <p:cNvPr id="17" name="TextBox 16">
            <a:extLst>
              <a:ext uri="{FF2B5EF4-FFF2-40B4-BE49-F238E27FC236}">
                <a16:creationId xmlns:a16="http://schemas.microsoft.com/office/drawing/2014/main" id="{B4D38324-6363-4A9B-A873-6C859BA3DB68}"/>
              </a:ext>
            </a:extLst>
          </p:cNvPr>
          <p:cNvSpPr txBox="1"/>
          <p:nvPr/>
        </p:nvSpPr>
        <p:spPr>
          <a:xfrm>
            <a:off x="224860" y="189658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Look at the</a:t>
            </a:r>
            <a:r>
              <a:rPr kumimoji="0" lang="en-GB" sz="24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noProof="0" dirty="0">
                <a:ln>
                  <a:noFill/>
                </a:ln>
                <a:solidFill>
                  <a:srgbClr val="002060"/>
                </a:solidFill>
                <a:effectLst/>
                <a:uLnTx/>
                <a:uFillTx/>
                <a:latin typeface="Century Gothic"/>
                <a:ea typeface="Century Gothic"/>
                <a:cs typeface="Century Gothic"/>
                <a:sym typeface="Century Gothic"/>
              </a:rPr>
              <a:t>monkey!</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9" name="TextBox 18">
            <a:extLst>
              <a:ext uri="{FF2B5EF4-FFF2-40B4-BE49-F238E27FC236}">
                <a16:creationId xmlns:a16="http://schemas.microsoft.com/office/drawing/2014/main" id="{2CE3B5A4-4634-490E-87F0-5AD9D6A6624C}"/>
              </a:ext>
            </a:extLst>
          </p:cNvPr>
          <p:cNvSpPr txBox="1"/>
          <p:nvPr/>
        </p:nvSpPr>
        <p:spPr>
          <a:xfrm>
            <a:off x="204236" y="1044136"/>
            <a:ext cx="104132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refer to pets as ‘he’ or ‘she’ but we use ‘it’ for animals in general: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5F6336D-189A-4095-B57F-729B8BD9FEC6}"/>
              </a:ext>
            </a:extLst>
          </p:cNvPr>
          <p:cNvSpPr txBox="1"/>
          <p:nvPr/>
        </p:nvSpPr>
        <p:spPr>
          <a:xfrm>
            <a:off x="4639769" y="1896583"/>
            <a:ext cx="5580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 very naughty!</a:t>
            </a:r>
            <a:endParaRPr kumimoji="0" lang="en-GB" sz="1600" i="0" u="none" strike="noStrike" kern="1200" cap="none" spc="0" normalizeH="0" baseline="0" noProof="0" dirty="0">
              <a:ln>
                <a:noFill/>
              </a:ln>
              <a:solidFill>
                <a:srgbClr val="002060"/>
              </a:solidFill>
              <a:effectLst/>
              <a:uLnTx/>
              <a:uFillTx/>
              <a:latin typeface="Calibri" panose="020F0502020204030204"/>
            </a:endParaRPr>
          </a:p>
        </p:txBody>
      </p:sp>
      <p:sp>
        <p:nvSpPr>
          <p:cNvPr id="36" name="TextBox 35">
            <a:extLst>
              <a:ext uri="{FF2B5EF4-FFF2-40B4-BE49-F238E27FC236}">
                <a16:creationId xmlns:a16="http://schemas.microsoft.com/office/drawing/2014/main" id="{E29CBFFC-97A0-4234-9636-F89AEB29803F}"/>
              </a:ext>
            </a:extLst>
          </p:cNvPr>
          <p:cNvSpPr txBox="1"/>
          <p:nvPr/>
        </p:nvSpPr>
        <p:spPr>
          <a:xfrm>
            <a:off x="306190" y="2780495"/>
            <a:ext cx="106502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French we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‘it’ as well as ‘he’ and ‘she’. So this works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all animals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0D4D4105-2F5C-4BFB-AC98-57622B15E968}"/>
              </a:ext>
            </a:extLst>
          </p:cNvPr>
          <p:cNvSpPr txBox="1"/>
          <p:nvPr/>
        </p:nvSpPr>
        <p:spPr>
          <a:xfrm>
            <a:off x="306190" y="3731871"/>
            <a:ext cx="11932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masculine nouns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feminine nouns:</a:t>
            </a:r>
          </a:p>
        </p:txBody>
      </p:sp>
      <p:sp>
        <p:nvSpPr>
          <p:cNvPr id="40" name="TextBox 39">
            <a:extLst>
              <a:ext uri="{FF2B5EF4-FFF2-40B4-BE49-F238E27FC236}">
                <a16:creationId xmlns:a16="http://schemas.microsoft.com/office/drawing/2014/main" id="{2BB4EF66-8FB0-402B-B003-B69EB717F53C}"/>
              </a:ext>
            </a:extLst>
          </p:cNvPr>
          <p:cNvSpPr txBox="1"/>
          <p:nvPr/>
        </p:nvSpPr>
        <p:spPr>
          <a:xfrm>
            <a:off x="380081" y="446044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Médor</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i="0" u="none" strike="noStrike" kern="1200" cap="none" spc="0" normalizeH="0" noProof="0" dirty="0" err="1">
                <a:ln>
                  <a:noFill/>
                </a:ln>
                <a:solidFill>
                  <a:srgbClr val="002060"/>
                </a:solidFill>
                <a:effectLst/>
                <a:uLnTx/>
                <a:uFillTx/>
                <a:latin typeface="Century Gothic"/>
                <a:ea typeface="Century Gothic"/>
                <a:cs typeface="Century Gothic"/>
                <a:sym typeface="Century Gothic"/>
              </a:rPr>
              <a:t>mon</a:t>
            </a:r>
            <a:r>
              <a:rPr kumimoji="0" lang="en-GB" sz="24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noProof="0" dirty="0" err="1">
                <a:ln>
                  <a:noFill/>
                </a:ln>
                <a:solidFill>
                  <a:srgbClr val="002060"/>
                </a:solidFill>
                <a:effectLst/>
                <a:uLnTx/>
                <a:uFillTx/>
                <a:latin typeface="Century Gothic"/>
                <a:ea typeface="Century Gothic"/>
                <a:cs typeface="Century Gothic"/>
                <a:sym typeface="Century Gothic"/>
              </a:rPr>
              <a:t>chien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F5E2FEA-FD32-4AC9-A427-244BECBB06B4}"/>
              </a:ext>
            </a:extLst>
          </p:cNvPr>
          <p:cNvSpPr txBox="1"/>
          <p:nvPr/>
        </p:nvSpPr>
        <p:spPr>
          <a:xfrm>
            <a:off x="4748196" y="4460442"/>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super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C463EEA-A4A6-467C-8434-AEC00687FA2C}"/>
              </a:ext>
            </a:extLst>
          </p:cNvPr>
          <p:cNvSpPr txBox="1"/>
          <p:nvPr/>
        </p:nvSpPr>
        <p:spPr>
          <a:xfrm>
            <a:off x="380081" y="539764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dirty="0">
                <a:solidFill>
                  <a:srgbClr val="002060"/>
                </a:solidFill>
                <a:latin typeface="Century Gothic"/>
                <a:ea typeface="Century Gothic"/>
                <a:cs typeface="Century Gothic"/>
                <a:sym typeface="Century Gothic"/>
              </a:rPr>
              <a:t>Regard</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singe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1134D85-6D4C-41DD-9D26-8078EEC8C433}"/>
              </a:ext>
            </a:extLst>
          </p:cNvPr>
          <p:cNvSpPr txBox="1"/>
          <p:nvPr/>
        </p:nvSpPr>
        <p:spPr>
          <a:xfrm>
            <a:off x="4272513" y="5352199"/>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très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méchant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Graphic 3" descr="Arrow Right with solid fill">
            <a:extLst>
              <a:ext uri="{FF2B5EF4-FFF2-40B4-BE49-F238E27FC236}">
                <a16:creationId xmlns:a16="http://schemas.microsoft.com/office/drawing/2014/main" id="{7A7D22BF-0A13-400F-B2AD-E2470BC0A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6920" y="1677126"/>
            <a:ext cx="824460" cy="914400"/>
          </a:xfrm>
          <a:prstGeom prst="rect">
            <a:avLst/>
          </a:prstGeom>
        </p:spPr>
      </p:pic>
      <p:pic>
        <p:nvPicPr>
          <p:cNvPr id="20" name="Graphic 19" descr="Arrow Right with solid fill">
            <a:extLst>
              <a:ext uri="{FF2B5EF4-FFF2-40B4-BE49-F238E27FC236}">
                <a16:creationId xmlns:a16="http://schemas.microsoft.com/office/drawing/2014/main" id="{C39E1717-5329-476A-AE08-782D797747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7908" y="4266474"/>
            <a:ext cx="824460" cy="914400"/>
          </a:xfrm>
          <a:prstGeom prst="rect">
            <a:avLst/>
          </a:prstGeom>
        </p:spPr>
      </p:pic>
      <p:sp>
        <p:nvSpPr>
          <p:cNvPr id="21" name="TextBox 20">
            <a:extLst>
              <a:ext uri="{FF2B5EF4-FFF2-40B4-BE49-F238E27FC236}">
                <a16:creationId xmlns:a16="http://schemas.microsoft.com/office/drawing/2014/main" id="{8EE72398-DFDC-4372-A132-8233486515D7}"/>
              </a:ext>
            </a:extLst>
          </p:cNvPr>
          <p:cNvSpPr txBox="1"/>
          <p:nvPr/>
        </p:nvSpPr>
        <p:spPr>
          <a:xfrm>
            <a:off x="7281775" y="4460441"/>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is super!</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3" name="Google Shape;183;p8">
            <a:extLst>
              <a:ext uri="{FF2B5EF4-FFF2-40B4-BE49-F238E27FC236}">
                <a16:creationId xmlns:a16="http://schemas.microsoft.com/office/drawing/2014/main" id="{087FA996-906A-482F-8C49-42E6291A0A31}"/>
              </a:ext>
            </a:extLst>
          </p:cNvPr>
          <p:cNvPicPr preferRelativeResize="0"/>
          <p:nvPr/>
        </p:nvPicPr>
        <p:blipFill rotWithShape="1">
          <a:blip r:embed="rId6">
            <a:alphaModFix/>
          </a:blip>
          <a:srcRect/>
          <a:stretch/>
        </p:blipFill>
        <p:spPr>
          <a:xfrm>
            <a:off x="6698160" y="4379411"/>
            <a:ext cx="436778" cy="594699"/>
          </a:xfrm>
          <a:prstGeom prst="rect">
            <a:avLst/>
          </a:prstGeom>
          <a:noFill/>
          <a:ln>
            <a:noFill/>
          </a:ln>
        </p:spPr>
      </p:pic>
      <p:pic>
        <p:nvPicPr>
          <p:cNvPr id="24" name="Graphic 23" descr="Arrow Right with solid fill">
            <a:extLst>
              <a:ext uri="{FF2B5EF4-FFF2-40B4-BE49-F238E27FC236}">
                <a16:creationId xmlns:a16="http://schemas.microsoft.com/office/drawing/2014/main" id="{4C74EB4F-2448-4C16-9397-8A568BA67E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1122" y="5171275"/>
            <a:ext cx="824460" cy="914400"/>
          </a:xfrm>
          <a:prstGeom prst="rect">
            <a:avLst/>
          </a:prstGeom>
        </p:spPr>
      </p:pic>
      <p:sp>
        <p:nvSpPr>
          <p:cNvPr id="26" name="TextBox 25">
            <a:extLst>
              <a:ext uri="{FF2B5EF4-FFF2-40B4-BE49-F238E27FC236}">
                <a16:creationId xmlns:a16="http://schemas.microsoft.com/office/drawing/2014/main" id="{8F40A9E7-B730-4E39-8DD3-B179B51C6A03}"/>
              </a:ext>
            </a:extLst>
          </p:cNvPr>
          <p:cNvSpPr txBox="1"/>
          <p:nvPr/>
        </p:nvSpPr>
        <p:spPr>
          <a:xfrm>
            <a:off x="7820967" y="5352198"/>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is very naughty!</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7" name="Google Shape;183;p8">
            <a:extLst>
              <a:ext uri="{FF2B5EF4-FFF2-40B4-BE49-F238E27FC236}">
                <a16:creationId xmlns:a16="http://schemas.microsoft.com/office/drawing/2014/main" id="{4378DA34-D0E4-4A4C-8CA5-7204F90D8CC6}"/>
              </a:ext>
            </a:extLst>
          </p:cNvPr>
          <p:cNvPicPr preferRelativeResize="0"/>
          <p:nvPr/>
        </p:nvPicPr>
        <p:blipFill rotWithShape="1">
          <a:blip r:embed="rId6">
            <a:alphaModFix/>
          </a:blip>
          <a:srcRect/>
          <a:stretch/>
        </p:blipFill>
        <p:spPr>
          <a:xfrm>
            <a:off x="7404740" y="5263269"/>
            <a:ext cx="436778" cy="594699"/>
          </a:xfrm>
          <a:prstGeom prst="rect">
            <a:avLst/>
          </a:prstGeom>
          <a:noFill/>
          <a:ln>
            <a:noFill/>
          </a:ln>
        </p:spPr>
      </p:pic>
      <p:pic>
        <p:nvPicPr>
          <p:cNvPr id="6" name="Picture 5" descr="A picture containing toy, doll&#10;&#10;Description automatically generated">
            <a:extLst>
              <a:ext uri="{FF2B5EF4-FFF2-40B4-BE49-F238E27FC236}">
                <a16:creationId xmlns:a16="http://schemas.microsoft.com/office/drawing/2014/main" id="{9A73ADD2-7765-4E9C-8EBE-EDCACCB97A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7607" y="1677126"/>
            <a:ext cx="1520751" cy="426457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CCA5FA0-D041-4032-A16A-3F3DD9A76A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1802" y="4313915"/>
            <a:ext cx="1161528" cy="1866944"/>
          </a:xfrm>
          <a:prstGeom prst="rect">
            <a:avLst/>
          </a:prstGeom>
        </p:spPr>
      </p:pic>
      <p:sp>
        <p:nvSpPr>
          <p:cNvPr id="28" name="TextBox 27">
            <a:extLst>
              <a:ext uri="{FF2B5EF4-FFF2-40B4-BE49-F238E27FC236}">
                <a16:creationId xmlns:a16="http://schemas.microsoft.com/office/drawing/2014/main" id="{9DC1592B-4750-44E0-8E52-D4D6D5384CBE}"/>
              </a:ext>
            </a:extLst>
          </p:cNvPr>
          <p:cNvSpPr txBox="1"/>
          <p:nvPr/>
        </p:nvSpPr>
        <p:spPr>
          <a:xfrm>
            <a:off x="380081" y="6085676"/>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dirty="0">
                <a:solidFill>
                  <a:srgbClr val="002060"/>
                </a:solidFill>
                <a:latin typeface="Century Gothic"/>
                <a:ea typeface="Century Gothic"/>
                <a:cs typeface="Century Gothic"/>
                <a:sym typeface="Century Gothic"/>
              </a:rPr>
              <a:t>Regard</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la </a:t>
            </a:r>
            <a:r>
              <a:rPr kumimoji="0" lang="en-GB" sz="24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girafe</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0FC7531-4AC5-4379-BF7C-7DD8B3B9A73E}"/>
              </a:ext>
            </a:extLst>
          </p:cNvPr>
          <p:cNvSpPr txBox="1"/>
          <p:nvPr/>
        </p:nvSpPr>
        <p:spPr>
          <a:xfrm>
            <a:off x="4272513" y="6040232"/>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Elle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grande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 name="Graphic 29" descr="Arrow Right with solid fill">
            <a:extLst>
              <a:ext uri="{FF2B5EF4-FFF2-40B4-BE49-F238E27FC236}">
                <a16:creationId xmlns:a16="http://schemas.microsoft.com/office/drawing/2014/main" id="{83421F04-EBC1-4932-9277-898CA132F2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1122" y="5859308"/>
            <a:ext cx="824460" cy="914400"/>
          </a:xfrm>
          <a:prstGeom prst="rect">
            <a:avLst/>
          </a:prstGeom>
        </p:spPr>
      </p:pic>
      <p:sp>
        <p:nvSpPr>
          <p:cNvPr id="31" name="TextBox 30">
            <a:extLst>
              <a:ext uri="{FF2B5EF4-FFF2-40B4-BE49-F238E27FC236}">
                <a16:creationId xmlns:a16="http://schemas.microsoft.com/office/drawing/2014/main" id="{1BA23811-DE9C-4161-ABF9-263CBEFE9463}"/>
              </a:ext>
            </a:extLst>
          </p:cNvPr>
          <p:cNvSpPr txBox="1"/>
          <p:nvPr/>
        </p:nvSpPr>
        <p:spPr>
          <a:xfrm>
            <a:off x="7820967" y="6040231"/>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is tall!</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3" name="Google Shape;183;p8">
            <a:extLst>
              <a:ext uri="{FF2B5EF4-FFF2-40B4-BE49-F238E27FC236}">
                <a16:creationId xmlns:a16="http://schemas.microsoft.com/office/drawing/2014/main" id="{45773FFF-7E5D-4018-9D7E-74510BD8ADA8}"/>
              </a:ext>
            </a:extLst>
          </p:cNvPr>
          <p:cNvPicPr preferRelativeResize="0"/>
          <p:nvPr/>
        </p:nvPicPr>
        <p:blipFill rotWithShape="1">
          <a:blip r:embed="rId6">
            <a:alphaModFix/>
          </a:blip>
          <a:srcRect/>
          <a:stretch/>
        </p:blipFill>
        <p:spPr>
          <a:xfrm>
            <a:off x="7404740" y="5951302"/>
            <a:ext cx="436778" cy="594699"/>
          </a:xfrm>
          <a:prstGeom prst="rect">
            <a:avLst/>
          </a:prstGeom>
          <a:noFill/>
          <a:ln>
            <a:noFill/>
          </a:ln>
        </p:spPr>
      </p:pic>
      <p:pic>
        <p:nvPicPr>
          <p:cNvPr id="34" name="Picture 33">
            <a:extLst>
              <a:ext uri="{FF2B5EF4-FFF2-40B4-BE49-F238E27FC236}">
                <a16:creationId xmlns:a16="http://schemas.microsoft.com/office/drawing/2014/main" id="{7B25E3A6-6500-4FC1-BEC4-FAEF9333F25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8296" y="4857558"/>
            <a:ext cx="703060" cy="703060"/>
          </a:xfrm>
          <a:prstGeom prst="rect">
            <a:avLst/>
          </a:prstGeom>
        </p:spPr>
      </p:pic>
    </p:spTree>
    <p:extLst>
      <p:ext uri="{BB962C8B-B14F-4D97-AF65-F5344CB8AC3E}">
        <p14:creationId xmlns:p14="http://schemas.microsoft.com/office/powerpoint/2010/main" val="184859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2">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left)">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08905" y="1601580"/>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01" y="1315447"/>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17301" y="1516878"/>
            <a:ext cx="7555355"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CustomShape 7">
            <a:extLst>
              <a:ext uri="{FF2B5EF4-FFF2-40B4-BE49-F238E27FC236}">
                <a16:creationId xmlns:a16="http://schemas.microsoft.com/office/drawing/2014/main" id="{06D1CDFB-A3C3-4BB3-95BC-A2595E3526C1}"/>
              </a:ext>
            </a:extLst>
          </p:cNvPr>
          <p:cNvSpPr/>
          <p:nvPr/>
        </p:nvSpPr>
        <p:spPr>
          <a:xfrm>
            <a:off x="132790" y="613899"/>
            <a:ext cx="9776163"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au zoo avec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sa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mère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Elle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envoie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messages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Whatsapp</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il y a 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problème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6" name="CustomShape 7">
            <a:extLst>
              <a:ext uri="{FF2B5EF4-FFF2-40B4-BE49-F238E27FC236}">
                <a16:creationId xmlns:a16="http://schemas.microsoft.com/office/drawing/2014/main" id="{D74C7BB7-F8B7-4B43-96F0-E457B05A48D8}"/>
              </a:ext>
            </a:extLst>
          </p:cNvPr>
          <p:cNvSpPr/>
          <p:nvPr/>
        </p:nvSpPr>
        <p:spPr>
          <a:xfrm>
            <a:off x="1017301" y="1541351"/>
            <a:ext cx="7699499"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Lis les messages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mots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correspondants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8" name="TextBox 37">
            <a:extLst>
              <a:ext uri="{FF2B5EF4-FFF2-40B4-BE49-F238E27FC236}">
                <a16:creationId xmlns:a16="http://schemas.microsoft.com/office/drawing/2014/main" id="{E2B64D8F-D3F6-4C1B-A87C-254CB6496B2B}"/>
              </a:ext>
            </a:extLst>
          </p:cNvPr>
          <p:cNvSpPr txBox="1"/>
          <p:nvPr/>
        </p:nvSpPr>
        <p:spPr>
          <a:xfrm>
            <a:off x="1319865" y="3596145"/>
            <a:ext cx="4087091" cy="181588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Salut, </a:t>
            </a:r>
            <a:r>
              <a:rPr lang="en-GB" sz="2800" dirty="0" err="1">
                <a:solidFill>
                  <a:srgbClr val="002060"/>
                </a:solidFill>
                <a:latin typeface="Century Gothic" panose="020B0502020202020204" pitchFamily="34" charset="0"/>
              </a:rPr>
              <a:t>Léa</a:t>
            </a:r>
            <a:r>
              <a:rPr lang="en-GB" sz="2800" dirty="0">
                <a:solidFill>
                  <a:srgbClr val="002060"/>
                </a:solidFill>
                <a:latin typeface="Century Gothic" panose="020B0502020202020204" pitchFamily="34" charset="0"/>
              </a:rPr>
              <a:t> ! Au zoo 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un serpent,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il </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err="1">
                <a:solidFill>
                  <a:srgbClr val="002060"/>
                </a:solidFill>
                <a:latin typeface="Century Gothic" panose="020B0502020202020204" pitchFamily="34" charset="0"/>
              </a:rPr>
              <a:t>méchant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pic>
        <p:nvPicPr>
          <p:cNvPr id="4" name="Picture 3">
            <a:extLst>
              <a:ext uri="{FF2B5EF4-FFF2-40B4-BE49-F238E27FC236}">
                <a16:creationId xmlns:a16="http://schemas.microsoft.com/office/drawing/2014/main" id="{047A677A-08D9-4A39-BAD3-497E88AEAF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8293" y="2991488"/>
            <a:ext cx="2654716" cy="2534424"/>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2412" y="2675878"/>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grpSp>
        <p:nvGrpSpPr>
          <p:cNvPr id="39" name="Group 38">
            <a:extLst>
              <a:ext uri="{FF2B5EF4-FFF2-40B4-BE49-F238E27FC236}">
                <a16:creationId xmlns:a16="http://schemas.microsoft.com/office/drawing/2014/main" id="{F397B98C-F013-44D6-AE23-EDED92A896A4}"/>
              </a:ext>
            </a:extLst>
          </p:cNvPr>
          <p:cNvGrpSpPr/>
          <p:nvPr/>
        </p:nvGrpSpPr>
        <p:grpSpPr>
          <a:xfrm>
            <a:off x="1273190" y="4877604"/>
            <a:ext cx="1758512" cy="553240"/>
            <a:chOff x="1314416" y="3940020"/>
            <a:chExt cx="1758512" cy="553240"/>
          </a:xfrm>
        </p:grpSpPr>
        <p:pic>
          <p:nvPicPr>
            <p:cNvPr id="40" name="Picture 39" descr="A picture containing text, outdoor, flock&#10;&#10;Description automatically generated">
              <a:extLst>
                <a:ext uri="{FF2B5EF4-FFF2-40B4-BE49-F238E27FC236}">
                  <a16:creationId xmlns:a16="http://schemas.microsoft.com/office/drawing/2014/main" id="{4E770AD8-5CB5-4DE8-932C-08168BF721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15722">
              <a:off x="1365803" y="3908497"/>
              <a:ext cx="520682" cy="623455"/>
            </a:xfrm>
            <a:prstGeom prst="rect">
              <a:avLst/>
            </a:prstGeom>
          </p:spPr>
        </p:pic>
        <p:pic>
          <p:nvPicPr>
            <p:cNvPr id="41" name="Picture 40" descr="A picture containing text, outdoor, flock&#10;&#10;Description automatically generated">
              <a:extLst>
                <a:ext uri="{FF2B5EF4-FFF2-40B4-BE49-F238E27FC236}">
                  <a16:creationId xmlns:a16="http://schemas.microsoft.com/office/drawing/2014/main" id="{A1B4581E-024E-4E34-A060-1D2449B56C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15722">
              <a:off x="1742976" y="3888633"/>
              <a:ext cx="520682" cy="623455"/>
            </a:xfrm>
            <a:prstGeom prst="rect">
              <a:avLst/>
            </a:prstGeom>
          </p:spPr>
        </p:pic>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15722">
              <a:off x="2120149" y="3892548"/>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15722">
              <a:off x="2500860" y="3921191"/>
              <a:ext cx="520682" cy="623455"/>
            </a:xfrm>
            <a:prstGeom prst="rect">
              <a:avLst/>
            </a:prstGeom>
          </p:spPr>
        </p:pic>
      </p:grpSp>
      <p:sp>
        <p:nvSpPr>
          <p:cNvPr id="45" name="Speech Bubble: Rectangle with Corners Rounded 44">
            <a:extLst>
              <a:ext uri="{FF2B5EF4-FFF2-40B4-BE49-F238E27FC236}">
                <a16:creationId xmlns:a16="http://schemas.microsoft.com/office/drawing/2014/main" id="{5C052CAE-8BC6-4836-AFC5-322CD8635A71}"/>
              </a:ext>
            </a:extLst>
          </p:cNvPr>
          <p:cNvSpPr/>
          <p:nvPr/>
        </p:nvSpPr>
        <p:spPr>
          <a:xfrm>
            <a:off x="1017301" y="2127297"/>
            <a:ext cx="7046044"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CustomShape 7">
            <a:extLst>
              <a:ext uri="{FF2B5EF4-FFF2-40B4-BE49-F238E27FC236}">
                <a16:creationId xmlns:a16="http://schemas.microsoft.com/office/drawing/2014/main" id="{2BC7CAED-97E5-4386-AAA6-7A83CD12FC98}"/>
              </a:ext>
            </a:extLst>
          </p:cNvPr>
          <p:cNvSpPr/>
          <p:nvPr/>
        </p:nvSpPr>
        <p:spPr>
          <a:xfrm>
            <a:off x="1017301" y="2151770"/>
            <a:ext cx="6810517"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Help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work out what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is saying.</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2935490179"/>
              </p:ext>
            </p:extLst>
          </p:nvPr>
        </p:nvGraphicFramePr>
        <p:xfrm>
          <a:off x="702288" y="6152567"/>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grande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méchant</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48" name="Picture 47" descr="Logo, icon&#10;&#10;Description automatically generated">
            <a:extLst>
              <a:ext uri="{FF2B5EF4-FFF2-40B4-BE49-F238E27FC236}">
                <a16:creationId xmlns:a16="http://schemas.microsoft.com/office/drawing/2014/main" id="{33856653-E84E-4468-94F7-03A659D86F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083" y="3271109"/>
            <a:ext cx="616527" cy="616527"/>
          </a:xfrm>
          <a:prstGeom prst="rect">
            <a:avLst/>
          </a:prstGeom>
          <a:effectLst>
            <a:outerShdw blurRad="50800" dist="38100" dir="5400000" algn="t" rotWithShape="0">
              <a:prstClr val="black">
                <a:alpha val="40000"/>
              </a:prstClr>
            </a:outerShdw>
          </a:effectLst>
        </p:spPr>
      </p:pic>
      <p:pic>
        <p:nvPicPr>
          <p:cNvPr id="50" name="Picture 49" descr="A picture containing text, clipart&#10;&#10;Description automatically generated">
            <a:extLst>
              <a:ext uri="{FF2B5EF4-FFF2-40B4-BE49-F238E27FC236}">
                <a16:creationId xmlns:a16="http://schemas.microsoft.com/office/drawing/2014/main" id="{6D75A34B-DF2B-443F-8B9B-81F2F8DF66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790" y="46680"/>
            <a:ext cx="2208020" cy="706567"/>
          </a:xfrm>
          <a:prstGeom prst="rect">
            <a:avLst/>
          </a:prstGeom>
        </p:spPr>
      </p:pic>
      <p:grpSp>
        <p:nvGrpSpPr>
          <p:cNvPr id="49" name="Group 48">
            <a:extLst>
              <a:ext uri="{FF2B5EF4-FFF2-40B4-BE49-F238E27FC236}">
                <a16:creationId xmlns:a16="http://schemas.microsoft.com/office/drawing/2014/main" id="{04A95391-0436-438F-B771-05AF81BFF1E3}"/>
              </a:ext>
            </a:extLst>
          </p:cNvPr>
          <p:cNvGrpSpPr/>
          <p:nvPr/>
        </p:nvGrpSpPr>
        <p:grpSpPr>
          <a:xfrm>
            <a:off x="2291674" y="4470813"/>
            <a:ext cx="694124" cy="520682"/>
            <a:chOff x="2291674" y="4470813"/>
            <a:chExt cx="694124" cy="520682"/>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15722">
              <a:off x="2343061" y="4419426"/>
              <a:ext cx="520682" cy="623455"/>
            </a:xfrm>
            <a:prstGeom prst="rect">
              <a:avLst/>
            </a:prstGeom>
          </p:spPr>
        </p:pic>
        <p:pic>
          <p:nvPicPr>
            <p:cNvPr id="51" name="Picture 50" descr="A picture containing text, outdoor, flock&#10;&#10;Description automatically generated">
              <a:extLst>
                <a:ext uri="{FF2B5EF4-FFF2-40B4-BE49-F238E27FC236}">
                  <a16:creationId xmlns:a16="http://schemas.microsoft.com/office/drawing/2014/main" id="{22A29506-E058-4283-A48C-BAD752EF57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15722">
              <a:off x="2413730" y="4419426"/>
              <a:ext cx="520682" cy="623455"/>
            </a:xfrm>
            <a:prstGeom prst="rect">
              <a:avLst/>
            </a:prstGeom>
          </p:spPr>
        </p:pic>
      </p:grpSp>
    </p:spTree>
    <p:extLst>
      <p:ext uri="{BB962C8B-B14F-4D97-AF65-F5344CB8AC3E}">
        <p14:creationId xmlns:p14="http://schemas.microsoft.com/office/powerpoint/2010/main" val="195276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onitor, electronics, screen&#10;&#10;Description automatically generated">
            <a:extLst>
              <a:ext uri="{FF2B5EF4-FFF2-40B4-BE49-F238E27FC236}">
                <a16:creationId xmlns:a16="http://schemas.microsoft.com/office/drawing/2014/main" id="{AD933D14-7FF4-4622-8B4A-3B032FD0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20580" y="21002"/>
            <a:ext cx="2974332" cy="5776507"/>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8" name="TextBox 37">
            <a:extLst>
              <a:ext uri="{FF2B5EF4-FFF2-40B4-BE49-F238E27FC236}">
                <a16:creationId xmlns:a16="http://schemas.microsoft.com/office/drawing/2014/main" id="{E2B64D8F-D3F6-4C1B-A87C-254CB6496B2B}"/>
              </a:ext>
            </a:extLst>
          </p:cNvPr>
          <p:cNvSpPr txBox="1"/>
          <p:nvPr/>
        </p:nvSpPr>
        <p:spPr>
          <a:xfrm>
            <a:off x="1431541" y="2015567"/>
            <a:ext cx="3791624"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tortue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mais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trop </a:t>
            </a:r>
            <a:r>
              <a:rPr lang="en-GB" sz="2800" b="1" dirty="0" err="1">
                <a:solidFill>
                  <a:srgbClr val="002060"/>
                </a:solidFill>
                <a:latin typeface="Century Gothic" panose="020B0502020202020204" pitchFamily="34" charset="0"/>
              </a:rPr>
              <a:t>lente</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pour </a:t>
            </a:r>
            <a:r>
              <a:rPr lang="en-GB" sz="2800" dirty="0" err="1">
                <a:solidFill>
                  <a:srgbClr val="002060"/>
                </a:solidFill>
                <a:latin typeface="Century Gothic" panose="020B0502020202020204" pitchFamily="34" charset="0"/>
              </a:rPr>
              <a:t>moi</a:t>
            </a:r>
            <a:r>
              <a:rPr lang="en-GB" sz="2800" dirty="0">
                <a:solidFill>
                  <a:srgbClr val="002060"/>
                </a:solidFill>
                <a:latin typeface="Century Gothic" panose="020B0502020202020204" pitchFamily="34" charset="0"/>
              </a:rPr>
              <a:t> !</a:t>
            </a:r>
          </a:p>
        </p:txBody>
      </p:sp>
      <p:grpSp>
        <p:nvGrpSpPr>
          <p:cNvPr id="9" name="Group 8">
            <a:extLst>
              <a:ext uri="{FF2B5EF4-FFF2-40B4-BE49-F238E27FC236}">
                <a16:creationId xmlns:a16="http://schemas.microsoft.com/office/drawing/2014/main" id="{9515C79E-D1F9-41DF-BDA7-B6FD9F4371E5}"/>
              </a:ext>
            </a:extLst>
          </p:cNvPr>
          <p:cNvGrpSpPr/>
          <p:nvPr/>
        </p:nvGrpSpPr>
        <p:grpSpPr>
          <a:xfrm>
            <a:off x="2252466" y="2903908"/>
            <a:ext cx="909015" cy="543273"/>
            <a:chOff x="2252466" y="2903908"/>
            <a:chExt cx="909015" cy="543273"/>
          </a:xfrm>
        </p:grpSpPr>
        <p:pic>
          <p:nvPicPr>
            <p:cNvPr id="42" name="Picture 41" descr="A picture containing text, outdoor, flock&#10;&#10;Description automatically generated">
              <a:extLst>
                <a:ext uri="{FF2B5EF4-FFF2-40B4-BE49-F238E27FC236}">
                  <a16:creationId xmlns:a16="http://schemas.microsoft.com/office/drawing/2014/main" id="{DA550876-A07F-4CF0-8416-42AD266B6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615722">
              <a:off x="2589413" y="2875112"/>
              <a:ext cx="520682" cy="623455"/>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61711CB1-B4BF-4E00-97FE-DA68DD936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615722">
              <a:off x="2303853" y="2852521"/>
              <a:ext cx="520682" cy="623455"/>
            </a:xfrm>
            <a:prstGeom prst="rect">
              <a:avLst/>
            </a:prstGeom>
          </p:spPr>
        </p:pic>
      </p:grpSp>
      <p:graphicFrame>
        <p:nvGraphicFramePr>
          <p:cNvPr id="44" name="Table 46">
            <a:extLst>
              <a:ext uri="{FF2B5EF4-FFF2-40B4-BE49-F238E27FC236}">
                <a16:creationId xmlns:a16="http://schemas.microsoft.com/office/drawing/2014/main" id="{A69058D7-27F9-46F8-85C6-803CE923FD23}"/>
              </a:ext>
            </a:extLst>
          </p:cNvPr>
          <p:cNvGraphicFramePr>
            <a:graphicFrameLocks noGrp="1"/>
          </p:cNvGraphicFramePr>
          <p:nvPr>
            <p:extLst>
              <p:ext uri="{D42A27DB-BD31-4B8C-83A1-F6EECF244321}">
                <p14:modId xmlns:p14="http://schemas.microsoft.com/office/powerpoint/2010/main" val="4250095781"/>
              </p:ext>
            </p:extLst>
          </p:nvPr>
        </p:nvGraphicFramePr>
        <p:xfrm>
          <a:off x="813963" y="4571989"/>
          <a:ext cx="4782838" cy="457200"/>
        </p:xfrm>
        <a:graphic>
          <a:graphicData uri="http://schemas.openxmlformats.org/drawingml/2006/table">
            <a:tbl>
              <a:tblPr firstRow="1" bandRow="1">
                <a:tableStyleId>{5940675A-B579-460E-94D1-54222C63F5DA}</a:tableStyleId>
              </a:tblPr>
              <a:tblGrid>
                <a:gridCol w="2391419">
                  <a:extLst>
                    <a:ext uri="{9D8B030D-6E8A-4147-A177-3AD203B41FA5}">
                      <a16:colId xmlns:a16="http://schemas.microsoft.com/office/drawing/2014/main" val="918847062"/>
                    </a:ext>
                  </a:extLst>
                </a:gridCol>
                <a:gridCol w="2391419">
                  <a:extLst>
                    <a:ext uri="{9D8B030D-6E8A-4147-A177-3AD203B41FA5}">
                      <a16:colId xmlns:a16="http://schemas.microsoft.com/office/drawing/2014/main" val="1646688836"/>
                    </a:ext>
                  </a:extLst>
                </a:gridCol>
              </a:tblGrid>
              <a:tr h="453904">
                <a:tc>
                  <a:txBody>
                    <a:bodyPr/>
                    <a:lstStyle/>
                    <a:p>
                      <a:pPr algn="ctr"/>
                      <a:r>
                        <a:rPr lang="en-GB" sz="2400" b="1" dirty="0" err="1">
                          <a:solidFill>
                            <a:srgbClr val="002060"/>
                          </a:solidFill>
                          <a:latin typeface="Century Gothic" panose="020B0502020202020204" pitchFamily="34" charset="0"/>
                        </a:rPr>
                        <a:t>lente</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vert</a:t>
                      </a:r>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062367"/>
                  </a:ext>
                </a:extLst>
              </a:tr>
            </a:tbl>
          </a:graphicData>
        </a:graphic>
      </p:graphicFrame>
      <p:pic>
        <p:nvPicPr>
          <p:cNvPr id="22" name="Picture 21" descr="Logo, icon&#10;&#10;Description automatically generated">
            <a:extLst>
              <a:ext uri="{FF2B5EF4-FFF2-40B4-BE49-F238E27FC236}">
                <a16:creationId xmlns:a16="http://schemas.microsoft.com/office/drawing/2014/main" id="{5EFA209A-BE8E-4BEB-97B9-8A107112A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02" y="1821873"/>
            <a:ext cx="616527" cy="616527"/>
          </a:xfrm>
          <a:prstGeom prst="rect">
            <a:avLst/>
          </a:prstGeom>
          <a:effectLst>
            <a:outerShdw blurRad="50800" dist="38100" dir="5400000" algn="t" rotWithShape="0">
              <a:prstClr val="black">
                <a:alpha val="40000"/>
              </a:prstClr>
            </a:outerShdw>
          </a:effectLst>
        </p:spPr>
      </p:pic>
      <p:pic>
        <p:nvPicPr>
          <p:cNvPr id="5" name="Picture 4" descr="A picture containing text, clipart&#10;&#10;Description automatically generated">
            <a:extLst>
              <a:ext uri="{FF2B5EF4-FFF2-40B4-BE49-F238E27FC236}">
                <a16:creationId xmlns:a16="http://schemas.microsoft.com/office/drawing/2014/main" id="{6C5537F8-E830-4B63-86FF-BDA1D370B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638" y="32253"/>
            <a:ext cx="2853243" cy="913038"/>
          </a:xfrm>
          <a:prstGeom prst="rect">
            <a:avLst/>
          </a:prstGeom>
        </p:spPr>
      </p:pic>
      <p:grpSp>
        <p:nvGrpSpPr>
          <p:cNvPr id="6" name="Group 5">
            <a:extLst>
              <a:ext uri="{FF2B5EF4-FFF2-40B4-BE49-F238E27FC236}">
                <a16:creationId xmlns:a16="http://schemas.microsoft.com/office/drawing/2014/main" id="{A24AD912-B0A1-4219-BA7F-19AB6A864E46}"/>
              </a:ext>
            </a:extLst>
          </p:cNvPr>
          <p:cNvGrpSpPr/>
          <p:nvPr/>
        </p:nvGrpSpPr>
        <p:grpSpPr>
          <a:xfrm>
            <a:off x="3590615" y="2450792"/>
            <a:ext cx="637310" cy="581564"/>
            <a:chOff x="3590615" y="2450792"/>
            <a:chExt cx="637310" cy="581564"/>
          </a:xfrm>
        </p:grpSpPr>
        <p:pic>
          <p:nvPicPr>
            <p:cNvPr id="16" name="Picture 15" descr="A picture containing text, outdoor, flock&#10;&#10;Description automatically generated">
              <a:extLst>
                <a:ext uri="{FF2B5EF4-FFF2-40B4-BE49-F238E27FC236}">
                  <a16:creationId xmlns:a16="http://schemas.microsoft.com/office/drawing/2014/main" id="{00D8CFF8-D609-4223-A600-205C3B26F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13360">
              <a:off x="3655857" y="2460287"/>
              <a:ext cx="520682" cy="623455"/>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BE3C2C5-AF6D-4FFC-84BF-8C73D6B92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13360">
              <a:off x="3642002" y="2399405"/>
              <a:ext cx="520682" cy="623455"/>
            </a:xfrm>
            <a:prstGeom prst="rect">
              <a:avLst/>
            </a:prstGeom>
          </p:spPr>
        </p:pic>
      </p:grpSp>
      <p:pic>
        <p:nvPicPr>
          <p:cNvPr id="12" name="Picture 11" descr="Shape, circle&#10;&#10;Description automatically generated">
            <a:extLst>
              <a:ext uri="{FF2B5EF4-FFF2-40B4-BE49-F238E27FC236}">
                <a16:creationId xmlns:a16="http://schemas.microsoft.com/office/drawing/2014/main" id="{23D07B15-58D2-46CF-A974-EEC68625C4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9759" y="2708064"/>
            <a:ext cx="4161156" cy="208057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E9ECE3D-43E0-4B52-928E-AEA5327D9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0896" y="2165531"/>
            <a:ext cx="4829588" cy="3165644"/>
          </a:xfrm>
          <a:prstGeom prst="rect">
            <a:avLst/>
          </a:prstGeom>
        </p:spPr>
      </p:pic>
      <p:pic>
        <p:nvPicPr>
          <p:cNvPr id="37" name="Picture 36" descr="A close-up of a doll&#10;&#10;Description automatically generated with medium confidence">
            <a:extLst>
              <a:ext uri="{FF2B5EF4-FFF2-40B4-BE49-F238E27FC236}">
                <a16:creationId xmlns:a16="http://schemas.microsoft.com/office/drawing/2014/main" id="{4DCF0542-BE60-437B-A97C-84722BFBC0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096000" y="3104222"/>
            <a:ext cx="2240873" cy="3546764"/>
          </a:xfrm>
          <a:prstGeom prst="rect">
            <a:avLst/>
          </a:prstGeom>
        </p:spPr>
      </p:pic>
      <p:sp>
        <p:nvSpPr>
          <p:cNvPr id="13" name="TextBox 12">
            <a:extLst>
              <a:ext uri="{FF2B5EF4-FFF2-40B4-BE49-F238E27FC236}">
                <a16:creationId xmlns:a16="http://schemas.microsoft.com/office/drawing/2014/main" id="{57DF2A6D-E02B-420F-B26B-DC4A1BB437F0}"/>
              </a:ext>
            </a:extLst>
          </p:cNvPr>
          <p:cNvSpPr txBox="1"/>
          <p:nvPr/>
        </p:nvSpPr>
        <p:spPr>
          <a:xfrm>
            <a:off x="0" y="6240972"/>
            <a:ext cx="703127" cy="584775"/>
          </a:xfrm>
          <a:prstGeom prst="rect">
            <a:avLst/>
          </a:prstGeom>
          <a:noFill/>
        </p:spPr>
        <p:txBody>
          <a:bodyPr wrap="square" rtlCol="0">
            <a:spAutoFit/>
          </a:bodyPr>
          <a:lstStyle/>
          <a:p>
            <a:pPr algn="ctr"/>
            <a:r>
              <a:rPr lang="en-GB" sz="3200" b="1" dirty="0">
                <a:solidFill>
                  <a:srgbClr val="002060"/>
                </a:solidFill>
              </a:rPr>
              <a:t>2</a:t>
            </a:r>
          </a:p>
        </p:txBody>
      </p:sp>
    </p:spTree>
    <p:extLst>
      <p:ext uri="{BB962C8B-B14F-4D97-AF65-F5344CB8AC3E}">
        <p14:creationId xmlns:p14="http://schemas.microsoft.com/office/powerpoint/2010/main" val="314856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8145</TotalTime>
  <Words>2197</Words>
  <Application>Microsoft Office PowerPoint</Application>
  <PresentationFormat>Widescreen</PresentationFormat>
  <Paragraphs>283</Paragraphs>
  <Slides>17</Slides>
  <Notes>17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Andika</vt: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3_Office Theme</vt:lpstr>
      <vt:lpstr>4_Office Theme</vt:lpstr>
      <vt:lpstr>Office Theme</vt:lpstr>
      <vt:lpstr>Describing things and people</vt:lpstr>
      <vt:lpstr> [ien]</vt:lpstr>
      <vt:lpstr> [ien]</vt:lpstr>
      <vt:lpstr>prononcer</vt:lpstr>
      <vt:lpstr>lire</vt:lpstr>
      <vt:lpstr>vocabulaire</vt:lpstr>
      <vt:lpstr>Saying ‘it’ in French [2]</vt:lpstr>
      <vt:lpstr>lire</vt:lpstr>
      <vt:lpstr>lire</vt:lpstr>
      <vt:lpstr>lire</vt:lpstr>
      <vt:lpstr>lire</vt:lpstr>
      <vt:lpstr>lire</vt:lpstr>
      <vt:lpstr>lire</vt:lpstr>
      <vt:lpstr>lire</vt:lpstr>
      <vt:lpstr>lire</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Marie-Odile Guillou</cp:lastModifiedBy>
  <cp:revision>176</cp:revision>
  <dcterms:created xsi:type="dcterms:W3CDTF">2022-02-01T12:00:57Z</dcterms:created>
  <dcterms:modified xsi:type="dcterms:W3CDTF">2023-02-02T11:13:17Z</dcterms:modified>
</cp:coreProperties>
</file>