
<file path=[Content_Types].xml><?xml version="1.0" encoding="utf-8"?>
<Types xmlns="http://schemas.openxmlformats.org/package/2006/content-types">
  <Default Extension="gif" ContentType="image/gif"/>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Lst>
  <p:notesMasterIdLst>
    <p:notesMasterId r:id="rId19"/>
  </p:notesMasterIdLst>
  <p:sldIdLst>
    <p:sldId id="257" r:id="rId4"/>
    <p:sldId id="375" r:id="rId5"/>
    <p:sldId id="923" r:id="rId6"/>
    <p:sldId id="925" r:id="rId7"/>
    <p:sldId id="827" r:id="rId8"/>
    <p:sldId id="950" r:id="rId9"/>
    <p:sldId id="952" r:id="rId10"/>
    <p:sldId id="953" r:id="rId11"/>
    <p:sldId id="813" r:id="rId12"/>
    <p:sldId id="828" r:id="rId13"/>
    <p:sldId id="538" r:id="rId14"/>
    <p:sldId id="833" r:id="rId15"/>
    <p:sldId id="837" r:id="rId16"/>
    <p:sldId id="366" r:id="rId17"/>
    <p:sldId id="54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99"/>
    <a:srgbClr val="26859D"/>
    <a:srgbClr val="786EB1"/>
    <a:srgbClr val="00A1DA"/>
    <a:srgbClr val="0DFF7A"/>
    <a:srgbClr val="C61717"/>
    <a:srgbClr val="F4B2C2"/>
    <a:srgbClr val="F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50294" autoAdjust="0"/>
  </p:normalViewPr>
  <p:slideViewPr>
    <p:cSldViewPr snapToGrid="0">
      <p:cViewPr varScale="1">
        <p:scale>
          <a:sx n="57" d="100"/>
          <a:sy n="57" d="100"/>
        </p:scale>
        <p:origin x="2496" y="7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22/05/2022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0" indent="-216000" algn="l">
              <a:lnSpc>
                <a:spcPct val="100000"/>
              </a:lnSpc>
            </a:pPr>
            <a:r>
              <a:rPr lang="en-GB" sz="18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800" b="1" strike="noStrike" spc="-1" dirty="0">
                <a:latin typeface="Arial"/>
              </a:rPr>
              <a:t>on the slide.</a:t>
            </a:r>
          </a:p>
          <a:p>
            <a:pPr marL="0" indent="-216000" algn="l">
              <a:lnSpc>
                <a:spcPct val="100000"/>
              </a:lnSpc>
            </a:pPr>
            <a:r>
              <a:rPr lang="en-GB" sz="1800" b="1" strike="noStrike" spc="-1" dirty="0">
                <a:latin typeface="Arial"/>
              </a:rPr>
              <a:t>In addition, it includes VIDEO clips of the phonics and the phonics’ source words.  Pupils can be encouraged to look at the shape of the mouth/lips on slides where these appear, and try to copy it/them.</a:t>
            </a:r>
          </a:p>
          <a:p>
            <a:pPr marL="0" indent="-216000">
              <a:lnSpc>
                <a:spcPct val="100000"/>
              </a:lnSpc>
            </a:pPr>
            <a:endParaRPr lang="en-GB" sz="18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en-GB" sz="1800" b="0" dirty="0">
                <a:solidFill>
                  <a:srgbClr val="002060"/>
                </a:solidFill>
                <a:latin typeface="Century Gothic"/>
                <a:ea typeface="Century Gothic"/>
                <a:cs typeface="Century Gothic"/>
                <a:sym typeface="Century Gothic"/>
              </a:rPr>
              <a:t>[</a:t>
            </a:r>
            <a:r>
              <a:rPr lang="en-GB" sz="1800" b="0" dirty="0" err="1">
                <a:solidFill>
                  <a:srgbClr val="002060"/>
                </a:solidFill>
                <a:latin typeface="Century Gothic"/>
                <a:ea typeface="Century Gothic"/>
                <a:cs typeface="Century Gothic"/>
                <a:sym typeface="Century Gothic"/>
              </a:rPr>
              <a:t>SFe</a:t>
            </a:r>
            <a:r>
              <a:rPr lang="en-GB" sz="1800" b="0" dirty="0">
                <a:solidFill>
                  <a:srgbClr val="002060"/>
                </a:solidFill>
                <a:latin typeface="Century Gothic"/>
                <a:ea typeface="Century Gothic"/>
                <a:cs typeface="Century Gothic"/>
                <a:sym typeface="Century Gothic"/>
              </a:rPr>
              <a:t>] </a:t>
            </a:r>
            <a:r>
              <a:rPr lang="fr-FR" sz="1800" b="0" dirty="0">
                <a:solidFill>
                  <a:srgbClr val="002060"/>
                </a:solidFill>
                <a:latin typeface="Century Gothic"/>
                <a:ea typeface="Century Gothic"/>
                <a:cs typeface="Century Gothic"/>
                <a:sym typeface="Century Gothic"/>
              </a:rPr>
              <a:t>[</a:t>
            </a:r>
            <a:r>
              <a:rPr lang="fr-FR" sz="1800" b="1" dirty="0">
                <a:solidFill>
                  <a:srgbClr val="002060"/>
                </a:solidFill>
                <a:latin typeface="Century Gothic"/>
                <a:ea typeface="Century Gothic"/>
                <a:cs typeface="Century Gothic"/>
                <a:sym typeface="Century Gothic"/>
              </a:rPr>
              <a:t>ç</a:t>
            </a:r>
            <a:r>
              <a:rPr lang="fr-FR" sz="1800" b="0" dirty="0">
                <a:solidFill>
                  <a:srgbClr val="002060"/>
                </a:solidFill>
                <a:latin typeface="Century Gothic"/>
                <a:ea typeface="Century Gothic"/>
                <a:cs typeface="Century Gothic"/>
                <a:sym typeface="Century Gothic"/>
              </a:rPr>
              <a:t>] (and soft </a:t>
            </a:r>
            <a:r>
              <a:rPr lang="fr-FR" sz="1800" b="1" dirty="0">
                <a:solidFill>
                  <a:srgbClr val="002060"/>
                </a:solidFill>
                <a:latin typeface="Century Gothic"/>
                <a:ea typeface="Century Gothic"/>
                <a:cs typeface="Century Gothic"/>
                <a:sym typeface="Century Gothic"/>
              </a:rPr>
              <a:t>-c</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ici</a:t>
            </a:r>
            <a:r>
              <a:rPr lang="fr-FR" sz="1800" b="0" dirty="0">
                <a:solidFill>
                  <a:srgbClr val="002060"/>
                </a:solidFill>
                <a:latin typeface="Century Gothic"/>
                <a:ea typeface="Century Gothic"/>
                <a:cs typeface="Century Gothic"/>
                <a:sym typeface="Century Gothic"/>
              </a:rPr>
              <a:t> [167]</a:t>
            </a:r>
            <a:r>
              <a:rPr lang="fr-FR" sz="1800" b="1" dirty="0">
                <a:solidFill>
                  <a:srgbClr val="002060"/>
                </a:solidFill>
                <a:latin typeface="Century Gothic"/>
                <a:ea typeface="Century Gothic"/>
                <a:cs typeface="Century Gothic"/>
                <a:sym typeface="Century Gothic"/>
              </a:rPr>
              <a:t> français </a:t>
            </a:r>
            <a:r>
              <a:rPr lang="fr-FR" sz="1800" b="0" dirty="0">
                <a:solidFill>
                  <a:srgbClr val="002060"/>
                </a:solidFill>
                <a:latin typeface="Century Gothic"/>
                <a:ea typeface="Century Gothic"/>
                <a:cs typeface="Century Gothic"/>
                <a:sym typeface="Century Gothic"/>
              </a:rPr>
              <a:t>[251] </a:t>
            </a:r>
            <a:r>
              <a:rPr lang="fr-FR" sz="1800" b="1" dirty="0">
                <a:solidFill>
                  <a:srgbClr val="002060"/>
                </a:solidFill>
                <a:latin typeface="Century Gothic"/>
                <a:ea typeface="Century Gothic"/>
                <a:cs typeface="Century Gothic"/>
                <a:sym typeface="Century Gothic"/>
              </a:rPr>
              <a:t>garçon</a:t>
            </a:r>
            <a:r>
              <a:rPr lang="fr-FR" sz="1800" b="0" dirty="0">
                <a:solidFill>
                  <a:srgbClr val="002060"/>
                </a:solidFill>
                <a:latin typeface="Century Gothic"/>
                <a:ea typeface="Century Gothic"/>
                <a:cs typeface="Century Gothic"/>
                <a:sym typeface="Century Gothic"/>
              </a:rPr>
              <a:t> [1599] </a:t>
            </a:r>
            <a:r>
              <a:rPr lang="fr-FR" sz="1800" b="1" dirty="0">
                <a:solidFill>
                  <a:srgbClr val="002060"/>
                </a:solidFill>
                <a:latin typeface="Century Gothic"/>
                <a:ea typeface="Century Gothic"/>
                <a:cs typeface="Century Gothic"/>
                <a:sym typeface="Century Gothic"/>
              </a:rPr>
              <a:t>cinéma</a:t>
            </a:r>
            <a:r>
              <a:rPr lang="fr-FR" sz="1800" b="0" dirty="0">
                <a:solidFill>
                  <a:srgbClr val="002060"/>
                </a:solidFill>
                <a:latin typeface="Century Gothic"/>
                <a:ea typeface="Century Gothic"/>
                <a:cs typeface="Century Gothic"/>
                <a:sym typeface="Century Gothic"/>
              </a:rPr>
              <a:t> [1623] </a:t>
            </a:r>
            <a:r>
              <a:rPr lang="fr-FR" sz="1800" b="1" dirty="0">
                <a:solidFill>
                  <a:srgbClr val="002060"/>
                </a:solidFill>
                <a:latin typeface="Century Gothic"/>
                <a:ea typeface="Century Gothic"/>
                <a:cs typeface="Century Gothic"/>
                <a:sym typeface="Century Gothic"/>
              </a:rPr>
              <a:t>décider </a:t>
            </a:r>
            <a:r>
              <a:rPr lang="fr-FR" sz="1800" b="0" dirty="0">
                <a:solidFill>
                  <a:srgbClr val="002060"/>
                </a:solidFill>
                <a:latin typeface="Century Gothic"/>
                <a:ea typeface="Century Gothic"/>
                <a:cs typeface="Century Gothic"/>
                <a:sym typeface="Century Gothic"/>
              </a:rPr>
              <a:t>[165]</a:t>
            </a:r>
            <a:endParaRPr lang="it-IT" sz="18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it-IT" sz="18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dirty="0">
                <a:solidFill>
                  <a:srgbClr val="002060"/>
                </a:solidFill>
                <a:latin typeface="Century Gothic"/>
                <a:ea typeface="Century Gothic"/>
                <a:cs typeface="Century Gothic"/>
                <a:sym typeface="Century Gothic"/>
              </a:rPr>
              <a:t>professeur, professeure </a:t>
            </a:r>
            <a:r>
              <a:rPr lang="fr-FR" sz="1800" b="0" dirty="0">
                <a:solidFill>
                  <a:srgbClr val="002060"/>
                </a:solidFill>
                <a:latin typeface="Century Gothic"/>
                <a:ea typeface="Century Gothic"/>
                <a:cs typeface="Century Gothic"/>
                <a:sym typeface="Century Gothic"/>
              </a:rPr>
              <a:t>[110] </a:t>
            </a:r>
            <a:r>
              <a:rPr lang="fr-FR" sz="1800" b="1" dirty="0">
                <a:solidFill>
                  <a:srgbClr val="002060"/>
                </a:solidFill>
                <a:latin typeface="Century Gothic"/>
                <a:ea typeface="Century Gothic"/>
                <a:cs typeface="Century Gothic"/>
                <a:sym typeface="Century Gothic"/>
              </a:rPr>
              <a:t>sympathique </a:t>
            </a:r>
            <a:r>
              <a:rPr lang="fr-FR" sz="1800" b="0" dirty="0">
                <a:solidFill>
                  <a:srgbClr val="002060"/>
                </a:solidFill>
                <a:latin typeface="Century Gothic"/>
                <a:ea typeface="Century Gothic"/>
                <a:cs typeface="Century Gothic"/>
                <a:sym typeface="Century Gothic"/>
              </a:rPr>
              <a:t>[4164]  </a:t>
            </a:r>
            <a:r>
              <a:rPr lang="fr-FR" sz="1800" b="1" dirty="0">
                <a:solidFill>
                  <a:srgbClr val="002060"/>
                </a:solidFill>
                <a:latin typeface="Century Gothic"/>
                <a:ea typeface="Century Gothic"/>
                <a:cs typeface="Century Gothic"/>
                <a:sym typeface="Century Gothic"/>
              </a:rPr>
              <a:t>comment </a:t>
            </a:r>
            <a:r>
              <a:rPr lang="fr-FR" sz="1800" b="0" dirty="0">
                <a:solidFill>
                  <a:srgbClr val="002060"/>
                </a:solidFill>
                <a:latin typeface="Century Gothic"/>
                <a:ea typeface="Century Gothic"/>
                <a:cs typeface="Century Gothic"/>
                <a:sym typeface="Century Gothic"/>
              </a:rPr>
              <a:t>[234]</a:t>
            </a:r>
          </a:p>
          <a:p>
            <a:pPr marL="0" indent="-216000">
              <a:lnSpc>
                <a:spcPct val="100000"/>
              </a:lnSpc>
            </a:pP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 chose [125] des [2] combien [800] </a:t>
            </a:r>
          </a:p>
          <a:p>
            <a:pPr marL="0" indent="-216000">
              <a:lnSpc>
                <a:spcPct val="100000"/>
              </a:lnSpc>
            </a:pPr>
            <a:r>
              <a:rPr lang="en-GB" sz="1800" b="0" i="0" strike="noStrike" spc="-1" dirty="0">
                <a:solidFill>
                  <a:srgbClr val="002060"/>
                </a:solidFill>
                <a:effectLst/>
                <a:latin typeface="Century Gothic"/>
                <a:ea typeface="+mn-ea"/>
                <a:cs typeface="+mn-cs"/>
              </a:rPr>
              <a:t>Revisit 2: </a:t>
            </a:r>
            <a:r>
              <a:rPr lang="fr-FR" sz="1800" b="0" i="0" strike="noStrike" spc="-1" dirty="0">
                <a:solidFill>
                  <a:srgbClr val="002060"/>
                </a:solidFill>
                <a:effectLst/>
                <a:latin typeface="Century Gothic"/>
                <a:ea typeface="+mn-ea"/>
                <a:cs typeface="+mn-cs"/>
              </a:rPr>
              <a:t>donner [46]  préparer [368] trouver [83] famille [172] frère [1043] mère [645] père [559] sœur [1558] le [1] la [1] à (meaning ‘to’) [4] </a:t>
            </a:r>
            <a:endParaRPr lang="en-GB" sz="1800" b="0" i="0" strike="noStrike" spc="-1" dirty="0">
              <a:solidFill>
                <a:srgbClr val="002060"/>
              </a:solidFill>
              <a:effectLst/>
              <a:latin typeface="Century Gothic"/>
              <a:ea typeface="+mn-ea"/>
              <a:cs typeface="+mn-cs"/>
            </a:endParaRPr>
          </a:p>
          <a:p>
            <a:pPr marL="0" indent="-216000">
              <a:lnSpc>
                <a:spcPct val="100000"/>
              </a:lnSpc>
            </a:pPr>
            <a:endParaRPr lang="en-GB" sz="1600" dirty="0">
              <a:solidFill>
                <a:schemeClr val="dk1"/>
              </a:solidFill>
              <a:effectLst/>
              <a:latin typeface="Century Gothic" panose="020B0502020202020204" pitchFamily="34" charset="0"/>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Calibri" panose="020F0502020204030204" pitchFamily="34" charset="0"/>
                <a:cs typeface="Calibri" panose="020F0502020204030204" pitchFamily="34" charset="0"/>
              </a:rPr>
              <a:t>Handout</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85124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le/la and its connection with masculine/feminine nouns; to practise read aloud of mainly unknown nouns; to practise saying what your favourite animal is using the new adjective ‘</a:t>
            </a:r>
            <a:r>
              <a:rPr lang="en-GB" sz="1200" b="0" strike="noStrike" spc="-1" dirty="0" err="1">
                <a:solidFill>
                  <a:srgbClr val="000000"/>
                </a:solidFill>
                <a:latin typeface="Calibri"/>
                <a:ea typeface="Calibri"/>
              </a:rPr>
              <a:t>préféré</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latin typeface="Arial"/>
              </a:rPr>
              <a:t>Model the task with pupils, using the sequence provided.</a:t>
            </a:r>
          </a:p>
          <a:p>
            <a:pPr marL="229320" indent="-228600">
              <a:lnSpc>
                <a:spcPct val="100000"/>
              </a:lnSpc>
              <a:buAutoNum type="arabicPeriod"/>
            </a:pPr>
            <a:r>
              <a:rPr lang="en-GB" sz="1200" b="0" strike="noStrike" spc="-1" dirty="0">
                <a:latin typeface="Arial"/>
              </a:rPr>
              <a:t>Pupils keep talking until they have used all the animals.</a:t>
            </a:r>
          </a:p>
          <a:p>
            <a:pPr marL="229320" indent="-228600">
              <a:lnSpc>
                <a:spcPct val="100000"/>
              </a:lnSpc>
              <a:buAutoNum type="arabicPeriod"/>
            </a:pPr>
            <a:r>
              <a:rPr lang="en-GB" sz="1200" b="0" strike="noStrike" spc="-1" dirty="0">
                <a:latin typeface="Arial"/>
              </a:rPr>
              <a:t>Provide support as needed for the class or individuals.</a:t>
            </a:r>
          </a:p>
          <a:p>
            <a:pPr marL="229320" indent="-228600">
              <a:lnSpc>
                <a:spcPct val="100000"/>
              </a:lnSpc>
              <a:buAutoNum type="arabicPeriod"/>
            </a:pPr>
            <a:r>
              <a:rPr lang="en-GB" sz="1200" b="0" strike="noStrike" spc="-1">
                <a:latin typeface="Arial"/>
              </a:rPr>
              <a:t>If needed, the pronunciation of each animal and its articles can be heard by click on the animal image.</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5a</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5b</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recap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ien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bien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give a thumbs up sign</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ien</a:t>
            </a:r>
            <a:r>
              <a:rPr lang="en-GB" b="1" dirty="0"/>
              <a:t>] </a:t>
            </a:r>
            <a:r>
              <a:rPr lang="en-GB" baseline="0" dirty="0"/>
              <a:t>sound, pronouncing </a:t>
            </a:r>
            <a:r>
              <a:rPr lang="en-GB" b="0" baseline="0" dirty="0"/>
              <a:t>”</a:t>
            </a:r>
            <a:r>
              <a:rPr lang="en-GB" b="1" baseline="0" dirty="0"/>
              <a:t>bien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bien </a:t>
            </a:r>
            <a:r>
              <a:rPr lang="en-GB" b="0" dirty="0"/>
              <a:t>[47]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revisit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ien</a:t>
            </a:r>
            <a:r>
              <a:rPr lang="en-GB" b="1" baseline="0" dirty="0"/>
              <a:t>] </a:t>
            </a:r>
            <a:r>
              <a:rPr lang="en-GB" baseline="0" dirty="0"/>
              <a:t>and then the </a:t>
            </a:r>
            <a:r>
              <a:rPr lang="en-GB" b="1" baseline="0" dirty="0"/>
              <a:t>source</a:t>
            </a:r>
            <a:r>
              <a:rPr lang="en-GB" baseline="0" dirty="0"/>
              <a:t> word again ‘</a:t>
            </a:r>
            <a:r>
              <a:rPr lang="en-GB" b="1" baseline="0" dirty="0"/>
              <a:t>bien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a:t>
            </a:r>
            <a:br>
              <a:rPr lang="en-GB" baseline="0" dirty="0"/>
            </a:br>
            <a:br>
              <a:rPr lang="en-GB" baseline="0" dirty="0"/>
            </a:br>
            <a:r>
              <a:rPr lang="en-GB" b="1" baseline="0" dirty="0"/>
              <a:t>Word frequency (1 is the most frequent word in French): </a:t>
            </a:r>
            <a:br>
              <a:rPr lang="en-GB" baseline="0" dirty="0"/>
            </a:br>
            <a:r>
              <a:rPr lang="en-GB" b="1" baseline="0" dirty="0" err="1"/>
              <a:t>ancien</a:t>
            </a:r>
            <a:r>
              <a:rPr lang="en-GB" baseline="0" dirty="0"/>
              <a:t> [392] </a:t>
            </a:r>
            <a:r>
              <a:rPr lang="en-GB" b="1" baseline="0" dirty="0"/>
              <a:t>bien </a:t>
            </a:r>
            <a:r>
              <a:rPr lang="en-GB" baseline="0" dirty="0"/>
              <a:t>[47] </a:t>
            </a:r>
            <a:r>
              <a:rPr lang="en-GB" b="1" baseline="0" dirty="0" err="1"/>
              <a:t>bientôt</a:t>
            </a:r>
            <a:r>
              <a:rPr lang="en-GB" baseline="0" dirty="0"/>
              <a:t> [1208] </a:t>
            </a:r>
            <a:r>
              <a:rPr lang="en-GB" b="1" baseline="0" dirty="0" err="1"/>
              <a:t>chien</a:t>
            </a:r>
            <a:r>
              <a:rPr lang="en-GB" baseline="0" dirty="0"/>
              <a:t> [1744] </a:t>
            </a:r>
            <a:r>
              <a:rPr lang="en-GB" b="1" baseline="0" dirty="0" err="1"/>
              <a:t>combien</a:t>
            </a:r>
            <a:r>
              <a:rPr lang="en-GB" b="1" baseline="0" dirty="0"/>
              <a:t>?</a:t>
            </a:r>
            <a:r>
              <a:rPr lang="en-GB" baseline="0" dirty="0"/>
              <a:t> [800]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read aloud of the SSC [</a:t>
            </a:r>
            <a:r>
              <a:rPr lang="en-GB" b="0" dirty="0" err="1"/>
              <a:t>ien</a:t>
            </a:r>
            <a:r>
              <a:rPr lang="en-GB" b="0" dirty="0"/>
              <a:t>] and [(a)in].</a:t>
            </a:r>
            <a:endParaRPr lang="en-GB" b="1" dirty="0"/>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US" b="1" dirty="0"/>
              <a:t>Procedure:</a:t>
            </a:r>
          </a:p>
          <a:p>
            <a:pPr marL="228600" indent="-228600">
              <a:buAutoNum type="arabicPeriod"/>
            </a:pPr>
            <a:r>
              <a:rPr lang="en-US" b="0" dirty="0"/>
              <a:t>Click to move the ‘pin’ to an animal enclosure.  Pupils pronounce the animal that </a:t>
            </a:r>
            <a:r>
              <a:rPr lang="en-US" b="0" dirty="0" err="1"/>
              <a:t>Eugénie</a:t>
            </a:r>
            <a:r>
              <a:rPr lang="en-US" b="0" dirty="0"/>
              <a:t> is visiting.</a:t>
            </a:r>
          </a:p>
          <a:p>
            <a:pPr marL="228600" indent="-228600">
              <a:buAutoNum type="arabicPeriod"/>
            </a:pPr>
            <a:r>
              <a:rPr lang="en-US" b="0" dirty="0"/>
              <a:t>Click on the animal word to listen and check, if required.</a:t>
            </a:r>
          </a:p>
          <a:p>
            <a:pPr marL="228600" indent="-228600">
              <a:buAutoNum type="arabicPeriod"/>
            </a:pPr>
            <a:r>
              <a:rPr lang="en-US" b="0" dirty="0"/>
              <a:t>Continue until the pin arrives with the last item - human being (the dalmatian’s owner). Pupils should recognize the verb ‘</a:t>
            </a:r>
            <a:r>
              <a:rPr lang="en-US" b="0" dirty="0" err="1"/>
              <a:t>être</a:t>
            </a:r>
            <a:r>
              <a:rPr lang="en-US" b="0" dirty="0"/>
              <a:t>’ as ‘being’ and ‘</a:t>
            </a:r>
            <a:r>
              <a:rPr lang="en-US" b="0" dirty="0" err="1"/>
              <a:t>humain</a:t>
            </a:r>
            <a:r>
              <a:rPr lang="en-US" b="0" dirty="0"/>
              <a:t>’ as cognate for ‘human’ – point out the position of the adjective (and the bear, rhino and scorpion are further examples) that in French, we say ‘what’ something is first and then ‘what is it like’.</a:t>
            </a:r>
          </a:p>
          <a:p>
            <a:pPr marL="0" indent="0">
              <a:buNone/>
            </a:pPr>
            <a:endParaRPr lang="en-US" b="0" baseline="0" noProof="0" dirty="0"/>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76072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sz="1800" dirty="0">
                <a:effectLst/>
                <a:latin typeface="Calibri" panose="020F0502020204030204" pitchFamily="34" charset="0"/>
                <a:ea typeface="Calibri" panose="020F0502020204030204" pitchFamily="34" charset="0"/>
              </a:rPr>
              <a:t>to introduce pupils to reference skills – understanding codes in a dictionary in order to find out the gender of a noun.</a:t>
            </a:r>
            <a:br>
              <a:rPr lang="en-GB" sz="1800" dirty="0">
                <a:effectLst/>
                <a:latin typeface="Calibri" panose="020F0502020204030204" pitchFamily="34" charset="0"/>
                <a:ea typeface="Calibri" panose="020F0502020204030204" pitchFamily="34" charset="0"/>
              </a:rPr>
            </a:br>
            <a:r>
              <a:rPr lang="en-GB" sz="1800" dirty="0">
                <a:effectLst/>
                <a:latin typeface="Calibri" panose="020F0502020204030204" pitchFamily="34" charset="0"/>
                <a:ea typeface="Calibri" panose="020F0502020204030204" pitchFamily="34" charset="0"/>
              </a:rPr>
              <a:t>Note that the practice activities that follow in this lesson don’t require the use of dictionaries as the codes are reproduced on each slide, but this introduces pupils to the opportunity to search for new language themselves.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aseline="0" dirty="0"/>
              <a:t>1. Teachers click to present the information on the slide.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baseline="0" dirty="0"/>
              <a:t>2. Pupils can volunteer the articles.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95292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a:t>
            </a:r>
            <a:r>
              <a:rPr lang="en-GB" b="0" dirty="0"/>
              <a:t>5 minutes </a:t>
            </a:r>
            <a:r>
              <a:rPr lang="en-GB" b="1" dirty="0"/>
              <a:t>[3 slides]</a:t>
            </a:r>
          </a:p>
          <a:p>
            <a:endParaRPr lang="en-GB" b="0" dirty="0"/>
          </a:p>
          <a:p>
            <a:r>
              <a:rPr lang="en-GB" b="1" dirty="0"/>
              <a:t>Aim: </a:t>
            </a:r>
            <a:r>
              <a:rPr lang="en-GB" b="0" dirty="0"/>
              <a:t>To use gender codes in order to be able to use the correct definite and indefinite articles with unknown nouns.</a:t>
            </a:r>
            <a:endParaRPr lang="en-GB" b="0" baseline="0" dirty="0"/>
          </a:p>
          <a:p>
            <a:endParaRPr lang="en-GB" b="1" baseline="0" dirty="0"/>
          </a:p>
          <a:p>
            <a:r>
              <a:rPr lang="en-GB" b="1" baseline="0" dirty="0"/>
              <a:t>Procedure:</a:t>
            </a:r>
            <a:endParaRPr lang="en-GB" b="1" dirty="0"/>
          </a:p>
          <a:p>
            <a:pPr marL="0" indent="0">
              <a:buNone/>
            </a:pPr>
            <a:r>
              <a:rPr lang="en-GB" baseline="0" dirty="0"/>
              <a:t>1.  Teachers read the instruction and clarify the meaning of ‘article’.</a:t>
            </a:r>
          </a:p>
          <a:p>
            <a:pPr marL="0" indent="0">
              <a:buNone/>
            </a:pPr>
            <a:r>
              <a:rPr lang="en-GB" baseline="0" dirty="0"/>
              <a:t>2.  Teachers draw pupils’ attention to the codes for each of the nouns (giraffe, lion, rivière).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Pupils work in pairs to read the description aloud, selecting the correct translation for ‘the’ or ‘a/an’.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Teacher elicits answers from pupils.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sym typeface="Wingdings" panose="05000000000000000000" pitchFamily="2" charset="2"/>
              </a:rPr>
              <a:t>5. Click the picture to hear the full text for the description, if desired.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Pupils can read aloud again (whole class) to practise SSC knowledge, time allowing.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6621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[2/3]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21278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[3/3]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61491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guided written production of a noun + adjective description.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endParaRPr lang="en-GB" b="0" dirty="0">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Calibri" panose="020F0502020204030204" pitchFamily="34" charset="0"/>
                <a:cs typeface="Calibri" panose="020F0502020204030204" pitchFamily="34" charset="0"/>
              </a:rPr>
              <a:t>Pupils can use the frame provided (or the descriptions used in the lessons) to write their own description, including adjectives. </a:t>
            </a:r>
            <a:br>
              <a:rPr lang="en-GB" b="0" dirty="0">
                <a:latin typeface="Calibri" panose="020F0502020204030204" pitchFamily="34" charset="0"/>
                <a:cs typeface="Calibri" panose="020F0502020204030204" pitchFamily="34" charset="0"/>
              </a:rPr>
            </a:br>
            <a:r>
              <a:rPr lang="en-GB" b="0" i="1" dirty="0">
                <a:latin typeface="Calibri" panose="020F0502020204030204" pitchFamily="34" charset="0"/>
                <a:cs typeface="Calibri" panose="020F0502020204030204" pitchFamily="34" charset="0"/>
              </a:rPr>
              <a:t>Note that there is an example (one of the Follow up 2 descriptions with added adjectives) on the pupil handout.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Calibri" panose="020F0502020204030204" pitchFamily="34" charset="0"/>
                <a:cs typeface="Calibri" panose="020F0502020204030204" pitchFamily="34" charset="0"/>
              </a:rPr>
              <a:t>Pupils then read their description to a partner, who draws it.  Alternatively, they can draw the description themselves. This would make a very nice display!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Calibri" panose="020F0502020204030204" pitchFamily="34" charset="0"/>
                <a:cs typeface="Calibri" panose="020F0502020204030204" pitchFamily="34" charset="0"/>
              </a:rPr>
              <a:t>Note: if pupils have access to dictionaries of any kind they could also use these to have more autonomy about the choice of language for their description.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Calibri" panose="020F0502020204030204" pitchFamily="34" charset="0"/>
                <a:cs typeface="Calibri" panose="020F0502020204030204" pitchFamily="34" charset="0"/>
              </a:rPr>
              <a:t>For less challenge, suggest that pupils follow the exact model of the descriptions from Follow up 2, without adjectives.</a:t>
            </a:r>
          </a:p>
          <a:p>
            <a:endParaRPr lang="en-GB" sz="1200" b="0" dirty="0">
              <a:solidFill>
                <a:srgbClr val="002060"/>
              </a:solidFill>
              <a:latin typeface="Calibri" panose="020F0502020204030204" pitchFamily="34" charset="0"/>
              <a:cs typeface="Calibri" panose="020F0502020204030204" pitchFamily="34" charset="0"/>
            </a:endParaRPr>
          </a:p>
          <a:p>
            <a:r>
              <a:rPr lang="en-GB" sz="1200" b="1" dirty="0">
                <a:solidFill>
                  <a:srgbClr val="002060"/>
                </a:solidFill>
                <a:latin typeface="Calibri" panose="020F0502020204030204" pitchFamily="34" charset="0"/>
                <a:cs typeface="Calibri" panose="020F0502020204030204" pitchFamily="34" charset="0"/>
              </a:rPr>
              <a:t>Note</a:t>
            </a:r>
            <a:r>
              <a:rPr lang="en-GB" sz="1200" b="0" dirty="0">
                <a:solidFill>
                  <a:srgbClr val="002060"/>
                </a:solidFill>
                <a:latin typeface="Calibri" panose="020F0502020204030204" pitchFamily="34" charset="0"/>
                <a:cs typeface="Calibri" panose="020F0502020204030204" pitchFamily="34" charset="0"/>
              </a:rPr>
              <a:t>: a callout about ‘petit’ and ‘grand’ has been added here.  Pupils will learn about the French adjectives that go before the noun in Y5/6, but because they might decide to use them here, I’ve flagged their different use.</a:t>
            </a:r>
          </a:p>
          <a:p>
            <a:endParaRPr lang="en-GB" sz="1200" b="0" dirty="0">
              <a:solidFill>
                <a:srgbClr val="002060"/>
              </a:solidFill>
              <a:latin typeface="Calibri" panose="020F0502020204030204" pitchFamily="34" charset="0"/>
              <a:cs typeface="Calibri" panose="020F0502020204030204" pitchFamily="34" charset="0"/>
            </a:endParaRPr>
          </a:p>
          <a:p>
            <a:r>
              <a:rPr lang="en-GB" sz="1200" b="1" dirty="0" err="1">
                <a:solidFill>
                  <a:srgbClr val="002060"/>
                </a:solidFill>
                <a:latin typeface="Century Gothic" panose="020B0502020202020204" pitchFamily="34" charset="0"/>
              </a:rPr>
              <a:t>dessiner</a:t>
            </a:r>
            <a:r>
              <a:rPr lang="en-GB" sz="1200" dirty="0">
                <a:solidFill>
                  <a:srgbClr val="002060"/>
                </a:solidFill>
                <a:latin typeface="Century Gothic" panose="020B0502020202020204" pitchFamily="34" charset="0"/>
              </a:rPr>
              <a:t> [2086]</a:t>
            </a:r>
            <a:r>
              <a:rPr lang="en-GB" dirty="0">
                <a:solidFill>
                  <a:srgbClr val="002060"/>
                </a:solidFill>
                <a:latin typeface="Century Gothic" panose="020B0502020202020204" pitchFamily="34" charset="0"/>
              </a:rPr>
              <a:t> </a:t>
            </a:r>
            <a:r>
              <a:rPr lang="en-GB" b="1" dirty="0">
                <a:solidFill>
                  <a:srgbClr val="002060"/>
                </a:solidFill>
                <a:latin typeface="Century Gothic" panose="020B0502020202020204" pitchFamily="34" charset="0"/>
              </a:rPr>
              <a:t>propre </a:t>
            </a:r>
            <a:r>
              <a:rPr lang="en-GB" b="0" dirty="0">
                <a:solidFill>
                  <a:srgbClr val="002060"/>
                </a:solidFill>
                <a:latin typeface="Century Gothic" panose="020B0502020202020204" pitchFamily="34" charset="0"/>
              </a:rPr>
              <a:t>[237]</a:t>
            </a:r>
            <a:endParaRPr lang="en-GB" b="0" dirty="0">
              <a:latin typeface="Calibri" panose="020F0502020204030204" pitchFamily="34" charset="0"/>
              <a:cs typeface="Calibri" panose="020F050202020403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79125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22/05/2022</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8085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22/05/2022</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83406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22/05/2022</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068944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22/05/2022</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40437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22/05/2022</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26328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22/05/2022</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902680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22/05/2022</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41542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22/05/2022</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913700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22/05/2022</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5330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22/05/2022</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76617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22/05/2022</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89803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22/05/2022</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5649108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3" Type="http://schemas.openxmlformats.org/officeDocument/2006/relationships/audio" Target="../media/audio36.wav"/><Relationship Id="rId18" Type="http://schemas.openxmlformats.org/officeDocument/2006/relationships/image" Target="../media/image47.gif"/><Relationship Id="rId26" Type="http://schemas.openxmlformats.org/officeDocument/2006/relationships/image" Target="../media/image51.png"/><Relationship Id="rId3" Type="http://schemas.openxmlformats.org/officeDocument/2006/relationships/audio" Target="../media/audio31.wav"/><Relationship Id="rId21" Type="http://schemas.openxmlformats.org/officeDocument/2006/relationships/audio" Target="../media/audio40.wav"/><Relationship Id="rId34" Type="http://schemas.openxmlformats.org/officeDocument/2006/relationships/image" Target="../media/image54.png"/><Relationship Id="rId7" Type="http://schemas.openxmlformats.org/officeDocument/2006/relationships/image" Target="../media/image43.png"/><Relationship Id="rId12" Type="http://schemas.openxmlformats.org/officeDocument/2006/relationships/image" Target="../media/image45.gif"/><Relationship Id="rId17" Type="http://schemas.openxmlformats.org/officeDocument/2006/relationships/audio" Target="../media/audio38.wav"/><Relationship Id="rId25" Type="http://schemas.openxmlformats.org/officeDocument/2006/relationships/audio" Target="../media/audio42.wav"/><Relationship Id="rId33" Type="http://schemas.openxmlformats.org/officeDocument/2006/relationships/audio" Target="../media/audio46.wav"/><Relationship Id="rId2" Type="http://schemas.openxmlformats.org/officeDocument/2006/relationships/notesSlide" Target="../notesSlides/notesSlide11.xml"/><Relationship Id="rId16" Type="http://schemas.openxmlformats.org/officeDocument/2006/relationships/image" Target="../media/image46.gif"/><Relationship Id="rId20" Type="http://schemas.openxmlformats.org/officeDocument/2006/relationships/image" Target="../media/image48.gif"/><Relationship Id="rId29" Type="http://schemas.openxmlformats.org/officeDocument/2006/relationships/audio" Target="../media/audio44.wav"/><Relationship Id="rId1" Type="http://schemas.openxmlformats.org/officeDocument/2006/relationships/slideLayout" Target="../slideLayouts/slideLayout29.xml"/><Relationship Id="rId6" Type="http://schemas.openxmlformats.org/officeDocument/2006/relationships/audio" Target="../media/audio32.wav"/><Relationship Id="rId11" Type="http://schemas.openxmlformats.org/officeDocument/2006/relationships/audio" Target="../media/audio35.wav"/><Relationship Id="rId24" Type="http://schemas.openxmlformats.org/officeDocument/2006/relationships/image" Target="../media/image50.gif"/><Relationship Id="rId32" Type="http://schemas.openxmlformats.org/officeDocument/2006/relationships/image" Target="../media/image53.png"/><Relationship Id="rId5" Type="http://schemas.openxmlformats.org/officeDocument/2006/relationships/image" Target="../media/image16.svg"/><Relationship Id="rId15" Type="http://schemas.openxmlformats.org/officeDocument/2006/relationships/audio" Target="../media/audio37.wav"/><Relationship Id="rId23" Type="http://schemas.openxmlformats.org/officeDocument/2006/relationships/audio" Target="../media/audio41.wav"/><Relationship Id="rId28" Type="http://schemas.openxmlformats.org/officeDocument/2006/relationships/image" Target="../media/image52.png"/><Relationship Id="rId10" Type="http://schemas.openxmlformats.org/officeDocument/2006/relationships/image" Target="../media/image44.gif"/><Relationship Id="rId19" Type="http://schemas.openxmlformats.org/officeDocument/2006/relationships/audio" Target="../media/audio39.wav"/><Relationship Id="rId31" Type="http://schemas.openxmlformats.org/officeDocument/2006/relationships/audio" Target="../media/audio45.wav"/><Relationship Id="rId4" Type="http://schemas.openxmlformats.org/officeDocument/2006/relationships/image" Target="../media/image15.png"/><Relationship Id="rId9" Type="http://schemas.openxmlformats.org/officeDocument/2006/relationships/audio" Target="../media/audio34.wav"/><Relationship Id="rId14" Type="http://schemas.openxmlformats.org/officeDocument/2006/relationships/image" Target="../media/image9.gif"/><Relationship Id="rId22" Type="http://schemas.openxmlformats.org/officeDocument/2006/relationships/image" Target="../media/image49.gif"/><Relationship Id="rId27" Type="http://schemas.openxmlformats.org/officeDocument/2006/relationships/audio" Target="../media/audio43.wav"/><Relationship Id="rId30" Type="http://schemas.openxmlformats.org/officeDocument/2006/relationships/image" Target="../media/image24.png"/><Relationship Id="rId35" Type="http://schemas.openxmlformats.org/officeDocument/2006/relationships/image" Target="../media/image55.gif"/><Relationship Id="rId8" Type="http://schemas.openxmlformats.org/officeDocument/2006/relationships/audio" Target="../media/audio33.wav"/></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audio" Target="../media/audio57.wav"/><Relationship Id="rId18" Type="http://schemas.openxmlformats.org/officeDocument/2006/relationships/audio" Target="../media/audio62.wav"/><Relationship Id="rId3" Type="http://schemas.openxmlformats.org/officeDocument/2006/relationships/audio" Target="../media/audio47.wav"/><Relationship Id="rId21" Type="http://schemas.openxmlformats.org/officeDocument/2006/relationships/image" Target="../media/image57.png"/><Relationship Id="rId7" Type="http://schemas.openxmlformats.org/officeDocument/2006/relationships/audio" Target="../media/audio51.wav"/><Relationship Id="rId12" Type="http://schemas.openxmlformats.org/officeDocument/2006/relationships/audio" Target="../media/audio56.wav"/><Relationship Id="rId17" Type="http://schemas.openxmlformats.org/officeDocument/2006/relationships/audio" Target="../media/audio61.wav"/><Relationship Id="rId25" Type="http://schemas.openxmlformats.org/officeDocument/2006/relationships/image" Target="../media/image56.png"/><Relationship Id="rId2" Type="http://schemas.openxmlformats.org/officeDocument/2006/relationships/notesSlide" Target="../notesSlides/notesSlide13.xml"/><Relationship Id="rId16" Type="http://schemas.openxmlformats.org/officeDocument/2006/relationships/audio" Target="../media/audio60.wav"/><Relationship Id="rId20" Type="http://schemas.openxmlformats.org/officeDocument/2006/relationships/audio" Target="../media/audio64.wav"/><Relationship Id="rId1" Type="http://schemas.openxmlformats.org/officeDocument/2006/relationships/slideLayout" Target="../slideLayouts/slideLayout29.xml"/><Relationship Id="rId6" Type="http://schemas.openxmlformats.org/officeDocument/2006/relationships/audio" Target="../media/audio50.wav"/><Relationship Id="rId11" Type="http://schemas.openxmlformats.org/officeDocument/2006/relationships/audio" Target="../media/audio55.wav"/><Relationship Id="rId24" Type="http://schemas.openxmlformats.org/officeDocument/2006/relationships/image" Target="../media/image43.png"/><Relationship Id="rId5" Type="http://schemas.openxmlformats.org/officeDocument/2006/relationships/audio" Target="../media/audio49.wav"/><Relationship Id="rId15" Type="http://schemas.openxmlformats.org/officeDocument/2006/relationships/audio" Target="../media/audio59.wav"/><Relationship Id="rId23" Type="http://schemas.openxmlformats.org/officeDocument/2006/relationships/image" Target="../media/image59.png"/><Relationship Id="rId10" Type="http://schemas.openxmlformats.org/officeDocument/2006/relationships/audio" Target="../media/audio54.wav"/><Relationship Id="rId19" Type="http://schemas.openxmlformats.org/officeDocument/2006/relationships/audio" Target="../media/audio63.wav"/><Relationship Id="rId4" Type="http://schemas.openxmlformats.org/officeDocument/2006/relationships/audio" Target="../media/audio48.wav"/><Relationship Id="rId9" Type="http://schemas.openxmlformats.org/officeDocument/2006/relationships/audio" Target="../media/audio53.wav"/><Relationship Id="rId14" Type="http://schemas.openxmlformats.org/officeDocument/2006/relationships/audio" Target="../media/audio58.wav"/><Relationship Id="rId22"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7.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6.png"/><Relationship Id="rId5" Type="http://schemas.openxmlformats.org/officeDocument/2006/relationships/slideLayout" Target="../slideLayouts/slideLayout13.xml"/><Relationship Id="rId10" Type="http://schemas.openxmlformats.org/officeDocument/2006/relationships/image" Target="../media/image5.png"/><Relationship Id="rId4" Type="http://schemas.openxmlformats.org/officeDocument/2006/relationships/video" Target="../media/media2.mk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audio" Target="../media/audio5.wav"/><Relationship Id="rId11" Type="http://schemas.openxmlformats.org/officeDocument/2006/relationships/image" Target="../media/image8.png"/><Relationship Id="rId5" Type="http://schemas.openxmlformats.org/officeDocument/2006/relationships/audio" Target="../media/audio4.wav"/><Relationship Id="rId10" Type="http://schemas.openxmlformats.org/officeDocument/2006/relationships/audio" Target="../media/audio1.wav"/><Relationship Id="rId4" Type="http://schemas.openxmlformats.org/officeDocument/2006/relationships/audio" Target="../media/audio3.wav"/><Relationship Id="rId9" Type="http://schemas.openxmlformats.org/officeDocument/2006/relationships/image" Target="../media/image4.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9.png"/><Relationship Id="rId18" Type="http://schemas.openxmlformats.org/officeDocument/2006/relationships/audio" Target="../media/audio10.wav"/><Relationship Id="rId26" Type="http://schemas.openxmlformats.org/officeDocument/2006/relationships/image" Target="../media/image27.png"/><Relationship Id="rId3" Type="http://schemas.openxmlformats.org/officeDocument/2006/relationships/image" Target="../media/image12.png"/><Relationship Id="rId21" Type="http://schemas.openxmlformats.org/officeDocument/2006/relationships/audio" Target="../media/audio12.wav"/><Relationship Id="rId7" Type="http://schemas.openxmlformats.org/officeDocument/2006/relationships/image" Target="../media/image15.png"/><Relationship Id="rId12" Type="http://schemas.openxmlformats.org/officeDocument/2006/relationships/image" Target="../media/image18.png"/><Relationship Id="rId17" Type="http://schemas.openxmlformats.org/officeDocument/2006/relationships/image" Target="../media/image22.png"/><Relationship Id="rId25"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media/image21.png"/><Relationship Id="rId20" Type="http://schemas.openxmlformats.org/officeDocument/2006/relationships/audio" Target="../media/audio11.wav"/><Relationship Id="rId29" Type="http://schemas.openxmlformats.org/officeDocument/2006/relationships/audio" Target="../media/audio15.wav"/><Relationship Id="rId1" Type="http://schemas.openxmlformats.org/officeDocument/2006/relationships/slideLayout" Target="../slideLayouts/slideLayout29.xml"/><Relationship Id="rId6" Type="http://schemas.openxmlformats.org/officeDocument/2006/relationships/image" Target="../media/image14.gif"/><Relationship Id="rId11" Type="http://schemas.openxmlformats.org/officeDocument/2006/relationships/audio" Target="../media/audio8.wav"/><Relationship Id="rId24" Type="http://schemas.openxmlformats.org/officeDocument/2006/relationships/audio" Target="../media/audio13.wav"/><Relationship Id="rId5" Type="http://schemas.openxmlformats.org/officeDocument/2006/relationships/image" Target="../media/image4.png"/><Relationship Id="rId15" Type="http://schemas.openxmlformats.org/officeDocument/2006/relationships/audio" Target="../media/audio9.wav"/><Relationship Id="rId23" Type="http://schemas.openxmlformats.org/officeDocument/2006/relationships/image" Target="../media/image25.png"/><Relationship Id="rId28" Type="http://schemas.openxmlformats.org/officeDocument/2006/relationships/image" Target="../media/image28.png"/><Relationship Id="rId10" Type="http://schemas.openxmlformats.org/officeDocument/2006/relationships/audio" Target="../media/audio7.wav"/><Relationship Id="rId19"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0.jpg"/><Relationship Id="rId22" Type="http://schemas.openxmlformats.org/officeDocument/2006/relationships/image" Target="../media/image24.png"/><Relationship Id="rId27" Type="http://schemas.openxmlformats.org/officeDocument/2006/relationships/audio" Target="../media/audio14.wav"/><Relationship Id="rId30" Type="http://schemas.openxmlformats.org/officeDocument/2006/relationships/audio" Target="../media/audio16.wav"/></Relationships>
</file>

<file path=ppt/slides/_rels/slide5.xml.rels><?xml version="1.0" encoding="UTF-8" standalone="yes"?>
<Relationships xmlns="http://schemas.openxmlformats.org/package/2006/relationships"><Relationship Id="rId8" Type="http://schemas.openxmlformats.org/officeDocument/2006/relationships/hyperlink" Target="http://www.wordreference.com/" TargetMode="External"/><Relationship Id="rId3" Type="http://schemas.openxmlformats.org/officeDocument/2006/relationships/audio" Target="../media/audio17.wav"/><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audio" Target="../media/audio19.wav"/><Relationship Id="rId10" Type="http://schemas.openxmlformats.org/officeDocument/2006/relationships/image" Target="../media/image32.png"/><Relationship Id="rId4" Type="http://schemas.openxmlformats.org/officeDocument/2006/relationships/audio" Target="../media/audio18.wav"/><Relationship Id="rId9" Type="http://schemas.openxmlformats.org/officeDocument/2006/relationships/image" Target="../media/image31.jp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20.wav"/><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audio" Target="../media/audio23.wav"/><Relationship Id="rId11" Type="http://schemas.openxmlformats.org/officeDocument/2006/relationships/image" Target="../media/image37.png"/><Relationship Id="rId5" Type="http://schemas.openxmlformats.org/officeDocument/2006/relationships/audio" Target="../media/audio22.wav"/><Relationship Id="rId10" Type="http://schemas.openxmlformats.org/officeDocument/2006/relationships/image" Target="../media/image36.png"/><Relationship Id="rId4" Type="http://schemas.openxmlformats.org/officeDocument/2006/relationships/audio" Target="../media/audio21.wav"/><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4.wav"/><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33.png"/><Relationship Id="rId5" Type="http://schemas.openxmlformats.org/officeDocument/2006/relationships/audio" Target="../media/audio26.wav"/><Relationship Id="rId10" Type="http://schemas.openxmlformats.org/officeDocument/2006/relationships/image" Target="../media/image24.png"/><Relationship Id="rId4" Type="http://schemas.openxmlformats.org/officeDocument/2006/relationships/audio" Target="../media/audio25.wav"/><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7.wav"/><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33.png"/><Relationship Id="rId5" Type="http://schemas.openxmlformats.org/officeDocument/2006/relationships/audio" Target="../media/audio29.wav"/><Relationship Id="rId10" Type="http://schemas.openxmlformats.org/officeDocument/2006/relationships/image" Target="../media/image41.png"/><Relationship Id="rId4" Type="http://schemas.openxmlformats.org/officeDocument/2006/relationships/audio" Target="../media/audio28.wav"/><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35.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4079565"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things and people</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C6638BC6-A7B7-471D-A176-DEE848C5E1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0044" y="2198727"/>
            <a:ext cx="2481221" cy="2460545"/>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E3176768-9478-4CEB-9433-47FF55B2D1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978" y="3348108"/>
            <a:ext cx="2208020" cy="7065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7" name="TextBox 16">
            <a:extLst>
              <a:ext uri="{FF2B5EF4-FFF2-40B4-BE49-F238E27FC236}">
                <a16:creationId xmlns:a16="http://schemas.microsoft.com/office/drawing/2014/main" id="{721CE158-328B-40D0-8468-AE682ADF4BB4}"/>
              </a:ext>
            </a:extLst>
          </p:cNvPr>
          <p:cNvSpPr txBox="1"/>
          <p:nvPr/>
        </p:nvSpPr>
        <p:spPr>
          <a:xfrm>
            <a:off x="205463" y="241147"/>
            <a:ext cx="58376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 propre* description. </a:t>
            </a:r>
          </a:p>
        </p:txBody>
      </p:sp>
      <p:sp>
        <p:nvSpPr>
          <p:cNvPr id="6" name="Rectangle 5">
            <a:extLst>
              <a:ext uri="{FF2B5EF4-FFF2-40B4-BE49-F238E27FC236}">
                <a16:creationId xmlns:a16="http://schemas.microsoft.com/office/drawing/2014/main" id="{6A846EC1-10A6-4FB1-B938-F886B7ABC2EF}"/>
              </a:ext>
            </a:extLst>
          </p:cNvPr>
          <p:cNvSpPr/>
          <p:nvPr/>
        </p:nvSpPr>
        <p:spPr>
          <a:xfrm>
            <a:off x="290290" y="4476973"/>
            <a:ext cx="5196114" cy="2307772"/>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B09F606-9EEF-47FE-A986-B730FA60EA15}"/>
              </a:ext>
            </a:extLst>
          </p:cNvPr>
          <p:cNvSpPr txBox="1"/>
          <p:nvPr/>
        </p:nvSpPr>
        <p:spPr>
          <a:xfrm>
            <a:off x="205463" y="3990637"/>
            <a:ext cx="53339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r>
              <a:rPr lang="en-GB" sz="2400" b="1" dirty="0">
                <a:solidFill>
                  <a:srgbClr val="002060"/>
                </a:solidFill>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Dessine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description.</a:t>
            </a:r>
          </a:p>
        </p:txBody>
      </p:sp>
      <p:pic>
        <p:nvPicPr>
          <p:cNvPr id="19" name="Picture 2" descr="Dibujar, Dibujo, Mano, Humano">
            <a:extLst>
              <a:ext uri="{FF2B5EF4-FFF2-40B4-BE49-F238E27FC236}">
                <a16:creationId xmlns:a16="http://schemas.microsoft.com/office/drawing/2014/main" id="{EA2AD552-FFF9-42C7-92F0-F91176739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820258">
            <a:off x="4430724" y="3710494"/>
            <a:ext cx="889355" cy="82617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EA98EFD-3B75-44DC-92EF-B2EF80ABD132}"/>
              </a:ext>
            </a:extLst>
          </p:cNvPr>
          <p:cNvSpPr>
            <a:spLocks noGrp="1"/>
          </p:cNvSpPr>
          <p:nvPr>
            <p:ph type="title"/>
          </p:nvPr>
        </p:nvSpPr>
        <p:spPr>
          <a:xfrm>
            <a:off x="10180321" y="6286632"/>
            <a:ext cx="2011679" cy="552977"/>
          </a:xfrm>
        </p:spPr>
        <p:txBody>
          <a:bodyPr>
            <a:noAutofit/>
          </a:bodyPr>
          <a:lstStyle/>
          <a:p>
            <a:r>
              <a:rPr lang="en-GB" sz="1100" dirty="0">
                <a:solidFill>
                  <a:schemeClr val="bg1"/>
                </a:solidFill>
              </a:rPr>
              <a:t>Follow up 5: handout</a:t>
            </a:r>
          </a:p>
        </p:txBody>
      </p:sp>
      <p:sp>
        <p:nvSpPr>
          <p:cNvPr id="16" name="TextBox 15">
            <a:extLst>
              <a:ext uri="{FF2B5EF4-FFF2-40B4-BE49-F238E27FC236}">
                <a16:creationId xmlns:a16="http://schemas.microsoft.com/office/drawing/2014/main" id="{92F8DC28-6392-4EE3-9308-8EAD91B96E30}"/>
              </a:ext>
            </a:extLst>
          </p:cNvPr>
          <p:cNvSpPr txBox="1"/>
          <p:nvPr/>
        </p:nvSpPr>
        <p:spPr>
          <a:xfrm>
            <a:off x="205463" y="2454807"/>
            <a:ext cx="5434288" cy="1015663"/>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[article] [noun]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[article] [noun]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et au centre, [article] [noun] [adjective]</a:t>
            </a:r>
          </a:p>
        </p:txBody>
      </p:sp>
      <p:sp>
        <p:nvSpPr>
          <p:cNvPr id="18" name="TextBox 17">
            <a:extLst>
              <a:ext uri="{FF2B5EF4-FFF2-40B4-BE49-F238E27FC236}">
                <a16:creationId xmlns:a16="http://schemas.microsoft.com/office/drawing/2014/main" id="{A9DD24B2-DA0F-46B7-91C7-E7FD6CD01793}"/>
              </a:ext>
            </a:extLst>
          </p:cNvPr>
          <p:cNvSpPr txBox="1"/>
          <p:nvPr/>
        </p:nvSpPr>
        <p:spPr>
          <a:xfrm>
            <a:off x="247876" y="1070978"/>
            <a:ext cx="5349461" cy="1015663"/>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jungle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cascade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rapide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au centre, un crocodile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sympa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0" name="TextBox 19">
            <a:extLst>
              <a:ext uri="{FF2B5EF4-FFF2-40B4-BE49-F238E27FC236}">
                <a16:creationId xmlns:a16="http://schemas.microsoft.com/office/drawing/2014/main" id="{5753D2B8-F496-4210-9FDF-7F3AC5E7B879}"/>
              </a:ext>
            </a:extLst>
          </p:cNvPr>
          <p:cNvSpPr txBox="1"/>
          <p:nvPr/>
        </p:nvSpPr>
        <p:spPr>
          <a:xfrm>
            <a:off x="205463" y="649152"/>
            <a:ext cx="2438404"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Exemple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lang="en-GB" sz="1600" b="1" dirty="0"/>
          </a:p>
        </p:txBody>
      </p:sp>
      <p:sp>
        <p:nvSpPr>
          <p:cNvPr id="21" name="TextBox 20">
            <a:extLst>
              <a:ext uri="{FF2B5EF4-FFF2-40B4-BE49-F238E27FC236}">
                <a16:creationId xmlns:a16="http://schemas.microsoft.com/office/drawing/2014/main" id="{B34DFD0D-1548-4355-A8A7-559FCE071323}"/>
              </a:ext>
            </a:extLst>
          </p:cNvPr>
          <p:cNvSpPr txBox="1"/>
          <p:nvPr/>
        </p:nvSpPr>
        <p:spPr>
          <a:xfrm>
            <a:off x="6509838" y="216476"/>
            <a:ext cx="58376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 propre* description. </a:t>
            </a:r>
          </a:p>
        </p:txBody>
      </p:sp>
      <p:sp>
        <p:nvSpPr>
          <p:cNvPr id="22" name="Rectangle 21">
            <a:extLst>
              <a:ext uri="{FF2B5EF4-FFF2-40B4-BE49-F238E27FC236}">
                <a16:creationId xmlns:a16="http://schemas.microsoft.com/office/drawing/2014/main" id="{054C5A92-47AF-46AE-B1FA-1108A815512B}"/>
              </a:ext>
            </a:extLst>
          </p:cNvPr>
          <p:cNvSpPr/>
          <p:nvPr/>
        </p:nvSpPr>
        <p:spPr>
          <a:xfrm>
            <a:off x="6594665" y="4452302"/>
            <a:ext cx="5196114" cy="2307772"/>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A1D78F9E-1D7E-4737-AC20-51B187A8BD9F}"/>
              </a:ext>
            </a:extLst>
          </p:cNvPr>
          <p:cNvSpPr txBox="1"/>
          <p:nvPr/>
        </p:nvSpPr>
        <p:spPr>
          <a:xfrm>
            <a:off x="6509838" y="3965966"/>
            <a:ext cx="53339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r>
              <a:rPr lang="en-GB" sz="2400" b="1" dirty="0">
                <a:solidFill>
                  <a:srgbClr val="002060"/>
                </a:solidFill>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Dessine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description.</a:t>
            </a:r>
          </a:p>
        </p:txBody>
      </p:sp>
      <p:pic>
        <p:nvPicPr>
          <p:cNvPr id="24" name="Picture 2" descr="Dibujar, Dibujo, Mano, Humano">
            <a:extLst>
              <a:ext uri="{FF2B5EF4-FFF2-40B4-BE49-F238E27FC236}">
                <a16:creationId xmlns:a16="http://schemas.microsoft.com/office/drawing/2014/main" id="{FE74E76C-8E5B-41ED-A558-3338F1F20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820258">
            <a:off x="10735099" y="3685823"/>
            <a:ext cx="889355" cy="82617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41742530-4723-44FB-8F9F-258EA347D1E9}"/>
              </a:ext>
            </a:extLst>
          </p:cNvPr>
          <p:cNvSpPr txBox="1"/>
          <p:nvPr/>
        </p:nvSpPr>
        <p:spPr>
          <a:xfrm>
            <a:off x="6509838" y="2430136"/>
            <a:ext cx="5434288" cy="1015663"/>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[article] [noun]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[article] [noun]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et au centre, [article] [noun] [adjective]</a:t>
            </a:r>
          </a:p>
        </p:txBody>
      </p:sp>
      <p:sp>
        <p:nvSpPr>
          <p:cNvPr id="32" name="TextBox 31">
            <a:extLst>
              <a:ext uri="{FF2B5EF4-FFF2-40B4-BE49-F238E27FC236}">
                <a16:creationId xmlns:a16="http://schemas.microsoft.com/office/drawing/2014/main" id="{49D0F692-42B3-4839-B5BD-48D3186444A4}"/>
              </a:ext>
            </a:extLst>
          </p:cNvPr>
          <p:cNvSpPr txBox="1"/>
          <p:nvPr/>
        </p:nvSpPr>
        <p:spPr>
          <a:xfrm>
            <a:off x="6552251" y="1046307"/>
            <a:ext cx="5349461" cy="1015663"/>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jungle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cascade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rapide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au centre, un crocodile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sympa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3" name="TextBox 32">
            <a:extLst>
              <a:ext uri="{FF2B5EF4-FFF2-40B4-BE49-F238E27FC236}">
                <a16:creationId xmlns:a16="http://schemas.microsoft.com/office/drawing/2014/main" id="{631FC137-58F0-47FF-895A-1C1614F08DA5}"/>
              </a:ext>
            </a:extLst>
          </p:cNvPr>
          <p:cNvSpPr txBox="1"/>
          <p:nvPr/>
        </p:nvSpPr>
        <p:spPr>
          <a:xfrm>
            <a:off x="6509838" y="624481"/>
            <a:ext cx="2438404"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Exemple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lang="en-GB" sz="1600" b="1" dirty="0"/>
          </a:p>
        </p:txBody>
      </p:sp>
    </p:spTree>
    <p:extLst>
      <p:ext uri="{BB962C8B-B14F-4D97-AF65-F5344CB8AC3E}">
        <p14:creationId xmlns:p14="http://schemas.microsoft.com/office/powerpoint/2010/main" val="908110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CustomShape 6">
            <a:hlinkClick r:id="" action="ppaction://noaction">
              <a:snd r:embed="rId3" name="3_2.wav"/>
            </a:hlinkClick>
            <a:extLst>
              <a:ext uri="{FF2B5EF4-FFF2-40B4-BE49-F238E27FC236}">
                <a16:creationId xmlns:a16="http://schemas.microsoft.com/office/drawing/2014/main" id="{8583FC54-AF70-45D7-B181-F5575CBAB62A}"/>
              </a:ext>
            </a:extLst>
          </p:cNvPr>
          <p:cNvSpPr/>
          <p:nvPr/>
        </p:nvSpPr>
        <p:spPr>
          <a:xfrm>
            <a:off x="2882537" y="8965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Mon animal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préféré</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c’est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800" b="1" spc="-1" dirty="0">
                <a:solidFill>
                  <a:srgbClr val="002060"/>
                </a:solidFill>
                <a:latin typeface="Century Gothic" panose="020B0502020202020204" pitchFamily="34" charset="0"/>
                <a:ea typeface="Century Gothic"/>
              </a:rPr>
              <a:t>le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chien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3" name="Graphic 22" descr="Teacher">
            <a:extLst>
              <a:ext uri="{FF2B5EF4-FFF2-40B4-BE49-F238E27FC236}">
                <a16:creationId xmlns:a16="http://schemas.microsoft.com/office/drawing/2014/main" id="{5E6EA6A6-0BF4-4D11-9778-9420C23DD0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244" y="559109"/>
            <a:ext cx="914400" cy="914400"/>
          </a:xfrm>
          <a:prstGeom prst="rect">
            <a:avLst/>
          </a:prstGeom>
        </p:spPr>
      </p:pic>
      <p:sp>
        <p:nvSpPr>
          <p:cNvPr id="24" name="Speech Bubble: Rectangle with Corners Rounded 23">
            <a:extLst>
              <a:ext uri="{FF2B5EF4-FFF2-40B4-BE49-F238E27FC236}">
                <a16:creationId xmlns:a16="http://schemas.microsoft.com/office/drawing/2014/main" id="{7F93E68F-714D-4F14-83E8-006B5C05163E}"/>
              </a:ext>
            </a:extLst>
          </p:cNvPr>
          <p:cNvSpPr/>
          <p:nvPr/>
        </p:nvSpPr>
        <p:spPr>
          <a:xfrm>
            <a:off x="1028756" y="737164"/>
            <a:ext cx="9578283" cy="435136"/>
          </a:xfrm>
          <a:prstGeom prst="wedgeRoundRectCallout">
            <a:avLst>
              <a:gd name="adj1" fmla="val -57338"/>
              <a:gd name="adj2" fmla="val 16622"/>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5" name="CustomShape 7">
            <a:hlinkClick r:id="" action="ppaction://noaction">
              <a:snd r:embed="rId6" name="3_1.wav"/>
            </a:hlinkClick>
            <a:extLst>
              <a:ext uri="{FF2B5EF4-FFF2-40B4-BE49-F238E27FC236}">
                <a16:creationId xmlns:a16="http://schemas.microsoft.com/office/drawing/2014/main" id="{53E386D2-11B1-42A6-A786-5D06AB26653A}"/>
              </a:ext>
            </a:extLst>
          </p:cNvPr>
          <p:cNvSpPr/>
          <p:nvPr/>
        </p:nvSpPr>
        <p:spPr>
          <a:xfrm>
            <a:off x="1028757" y="675019"/>
            <a:ext cx="9962497" cy="541462"/>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chemeClr val="bg1"/>
                </a:solidFill>
                <a:effectLst/>
                <a:uLnTx/>
                <a:uFillTx/>
                <a:latin typeface="Century Gothic" panose="020B0502020202020204" pitchFamily="34" charset="0"/>
              </a:rPr>
              <a:t>Ton animal préféré, c’est quoi ?  Parle avec ton ou ta partenaire.</a:t>
            </a:r>
          </a:p>
        </p:txBody>
      </p:sp>
      <p:sp>
        <p:nvSpPr>
          <p:cNvPr id="26" name="Speech Bubble: Rectangle with Corners Rounded 25">
            <a:hlinkClick r:id="" action="ppaction://noaction">
              <a:snd r:embed="rId3" name="3_2.wav"/>
            </a:hlinkClick>
            <a:extLst>
              <a:ext uri="{FF2B5EF4-FFF2-40B4-BE49-F238E27FC236}">
                <a16:creationId xmlns:a16="http://schemas.microsoft.com/office/drawing/2014/main" id="{01B8CBF7-4AA0-42B3-9D8C-C19C8DCC65F0}"/>
              </a:ext>
            </a:extLst>
          </p:cNvPr>
          <p:cNvSpPr/>
          <p:nvPr/>
        </p:nvSpPr>
        <p:spPr>
          <a:xfrm>
            <a:off x="1975606" y="1695757"/>
            <a:ext cx="5705354" cy="470900"/>
          </a:xfrm>
          <a:prstGeom prst="wedgeRoundRectCallout">
            <a:avLst>
              <a:gd name="adj1" fmla="val -57338"/>
              <a:gd name="adj2" fmla="val 16622"/>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a:endParaRPr>
          </a:p>
        </p:txBody>
      </p:sp>
      <p:sp>
        <p:nvSpPr>
          <p:cNvPr id="27" name="CustomShape 7">
            <a:hlinkClick r:id="" action="ppaction://noaction">
              <a:snd r:embed="rId3" name="3_2.wav"/>
            </a:hlinkClick>
            <a:extLst>
              <a:ext uri="{FF2B5EF4-FFF2-40B4-BE49-F238E27FC236}">
                <a16:creationId xmlns:a16="http://schemas.microsoft.com/office/drawing/2014/main" id="{6E465DB2-8248-47A7-BC71-0889D8F03332}"/>
              </a:ext>
            </a:extLst>
          </p:cNvPr>
          <p:cNvSpPr/>
          <p:nvPr/>
        </p:nvSpPr>
        <p:spPr>
          <a:xfrm>
            <a:off x="2006774" y="1691895"/>
            <a:ext cx="5844269" cy="541462"/>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chemeClr val="bg1"/>
                </a:solidFill>
                <a:effectLst/>
                <a:uLnTx/>
                <a:uFillTx/>
                <a:latin typeface="Century Gothic" panose="020B0502020202020204" pitchFamily="34" charset="0"/>
              </a:rPr>
              <a:t>Mon animal préféré, c’est </a:t>
            </a:r>
            <a:r>
              <a:rPr kumimoji="0" lang="fr-FR" sz="2400" b="1" i="0" u="none" strike="noStrike" kern="0" cap="none" spc="0" normalizeH="0" baseline="0" noProof="0" dirty="0">
                <a:ln>
                  <a:noFill/>
                </a:ln>
                <a:solidFill>
                  <a:srgbClr val="00B0F0"/>
                </a:solidFill>
                <a:effectLst/>
                <a:uLnTx/>
                <a:uFillTx/>
                <a:latin typeface="Century Gothic" panose="020B0502020202020204" pitchFamily="34" charset="0"/>
              </a:rPr>
              <a:t>le chien</a:t>
            </a:r>
            <a:r>
              <a:rPr kumimoji="0" lang="fr-FR" sz="2400" b="1" i="0" u="none" strike="noStrike" kern="0" cap="none" spc="0" normalizeH="0" baseline="0" noProof="0" dirty="0">
                <a:ln>
                  <a:noFill/>
                </a:ln>
                <a:solidFill>
                  <a:schemeClr val="bg1"/>
                </a:solidFill>
                <a:effectLst/>
                <a:uLnTx/>
                <a:uFillTx/>
                <a:latin typeface="Century Gothic" panose="020B0502020202020204" pitchFamily="34" charset="0"/>
              </a:rPr>
              <a:t>.</a:t>
            </a:r>
          </a:p>
        </p:txBody>
      </p:sp>
      <p:sp>
        <p:nvSpPr>
          <p:cNvPr id="100" name="Title 2">
            <a:extLst>
              <a:ext uri="{FF2B5EF4-FFF2-40B4-BE49-F238E27FC236}">
                <a16:creationId xmlns:a16="http://schemas.microsoft.com/office/drawing/2014/main" id="{1B9166A9-C865-44FA-BE26-64166604F8F0}"/>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pic>
        <p:nvPicPr>
          <p:cNvPr id="103" name="Picture 102" descr="Icon&#10;&#10;Description automatically generated">
            <a:extLst>
              <a:ext uri="{FF2B5EF4-FFF2-40B4-BE49-F238E27FC236}">
                <a16:creationId xmlns:a16="http://schemas.microsoft.com/office/drawing/2014/main" id="{0726FEDE-A519-4431-B7EE-2D406967F8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04" name="Speech Bubble: Rectangle with Corners Rounded 103">
            <a:hlinkClick r:id="" action="ppaction://noaction">
              <a:snd r:embed="rId8" name="3_3.wav"/>
            </a:hlinkClick>
            <a:extLst>
              <a:ext uri="{FF2B5EF4-FFF2-40B4-BE49-F238E27FC236}">
                <a16:creationId xmlns:a16="http://schemas.microsoft.com/office/drawing/2014/main" id="{79A88C4F-9B65-4FC0-99C6-42EF3EA7CFCE}"/>
              </a:ext>
            </a:extLst>
          </p:cNvPr>
          <p:cNvSpPr/>
          <p:nvPr/>
        </p:nvSpPr>
        <p:spPr>
          <a:xfrm>
            <a:off x="256032" y="2354410"/>
            <a:ext cx="7542045" cy="430878"/>
          </a:xfrm>
          <a:prstGeom prst="wedgeRoundRectCallout">
            <a:avLst>
              <a:gd name="adj1" fmla="val 56347"/>
              <a:gd name="adj2" fmla="val -14546"/>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05" name="CustomShape 7">
            <a:hlinkClick r:id="" action="ppaction://noaction">
              <a:snd r:embed="rId8" name="3_3.wav"/>
            </a:hlinkClick>
            <a:extLst>
              <a:ext uri="{FF2B5EF4-FFF2-40B4-BE49-F238E27FC236}">
                <a16:creationId xmlns:a16="http://schemas.microsoft.com/office/drawing/2014/main" id="{D28AE7AD-3E2F-45B8-91DA-68A88080F96E}"/>
              </a:ext>
            </a:extLst>
          </p:cNvPr>
          <p:cNvSpPr/>
          <p:nvPr/>
        </p:nvSpPr>
        <p:spPr>
          <a:xfrm>
            <a:off x="269442" y="2325842"/>
            <a:ext cx="7515224" cy="541462"/>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chemeClr val="bg1"/>
                </a:solidFill>
                <a:effectLst/>
                <a:uLnTx/>
                <a:uFillTx/>
                <a:latin typeface="Century Gothic" panose="020B0502020202020204" pitchFamily="34" charset="0"/>
              </a:rPr>
              <a:t>Mon animal préféré, c’est </a:t>
            </a:r>
            <a:r>
              <a:rPr kumimoji="0" lang="fr-FR" sz="2400" b="1" i="0" u="none" strike="noStrike" kern="0" cap="none" spc="0" normalizeH="0" baseline="0" noProof="0" dirty="0">
                <a:ln>
                  <a:noFill/>
                </a:ln>
                <a:solidFill>
                  <a:srgbClr val="00B0F0"/>
                </a:solidFill>
                <a:effectLst/>
                <a:uLnTx/>
                <a:uFillTx/>
                <a:latin typeface="Century Gothic" panose="020B0502020202020204" pitchFamily="34" charset="0"/>
              </a:rPr>
              <a:t>le chien </a:t>
            </a:r>
            <a:r>
              <a:rPr kumimoji="0" lang="fr-FR" sz="2400" b="1" i="0" u="none" strike="noStrike" kern="0" cap="none" spc="0" normalizeH="0" baseline="0" noProof="0" dirty="0">
                <a:ln>
                  <a:noFill/>
                </a:ln>
                <a:solidFill>
                  <a:schemeClr val="bg1"/>
                </a:solidFill>
                <a:effectLst/>
                <a:uLnTx/>
                <a:uFillTx/>
                <a:latin typeface="Century Gothic" panose="020B0502020202020204" pitchFamily="34" charset="0"/>
              </a:rPr>
              <a:t>et</a:t>
            </a:r>
            <a:r>
              <a:rPr kumimoji="0" lang="fr-FR" sz="2400" b="1" i="0" u="none" strike="noStrike" kern="0" cap="none" spc="0" normalizeH="0" baseline="0" noProof="0" dirty="0">
                <a:ln>
                  <a:noFill/>
                </a:ln>
                <a:solidFill>
                  <a:srgbClr val="00B0F0"/>
                </a:solidFill>
                <a:effectLst/>
                <a:uLnTx/>
                <a:uFillTx/>
                <a:latin typeface="Century Gothic" panose="020B0502020202020204" pitchFamily="34" charset="0"/>
              </a:rPr>
              <a:t> le cheval</a:t>
            </a:r>
            <a:r>
              <a:rPr kumimoji="0" lang="fr-FR" sz="2400" b="1" i="0" u="none" strike="noStrike" kern="0" cap="none" spc="0" normalizeH="0" baseline="0" noProof="0" dirty="0">
                <a:ln>
                  <a:noFill/>
                </a:ln>
                <a:solidFill>
                  <a:schemeClr val="bg1"/>
                </a:solidFill>
                <a:effectLst/>
                <a:uLnTx/>
                <a:uFillTx/>
                <a:latin typeface="Century Gothic" panose="020B0502020202020204" pitchFamily="34" charset="0"/>
              </a:rPr>
              <a:t>.</a:t>
            </a:r>
          </a:p>
        </p:txBody>
      </p:sp>
      <p:sp>
        <p:nvSpPr>
          <p:cNvPr id="106" name="Speech Bubble: Rectangle with Corners Rounded 105">
            <a:hlinkClick r:id="" action="ppaction://noaction">
              <a:snd r:embed="rId9" name="3_4.wav"/>
            </a:hlinkClick>
            <a:extLst>
              <a:ext uri="{FF2B5EF4-FFF2-40B4-BE49-F238E27FC236}">
                <a16:creationId xmlns:a16="http://schemas.microsoft.com/office/drawing/2014/main" id="{673C118D-4785-43F5-867B-1E9DA4BE9CBB}"/>
              </a:ext>
            </a:extLst>
          </p:cNvPr>
          <p:cNvSpPr/>
          <p:nvPr/>
        </p:nvSpPr>
        <p:spPr>
          <a:xfrm>
            <a:off x="2006774" y="3036026"/>
            <a:ext cx="8540496" cy="436931"/>
          </a:xfrm>
          <a:prstGeom prst="wedgeRoundRectCallout">
            <a:avLst>
              <a:gd name="adj1" fmla="val -56487"/>
              <a:gd name="adj2" fmla="val 7717"/>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07" name="CustomShape 7">
            <a:hlinkClick r:id="" action="ppaction://noaction">
              <a:snd r:embed="rId9" name="3_4.wav"/>
            </a:hlinkClick>
            <a:extLst>
              <a:ext uri="{FF2B5EF4-FFF2-40B4-BE49-F238E27FC236}">
                <a16:creationId xmlns:a16="http://schemas.microsoft.com/office/drawing/2014/main" id="{C80B9D5F-D9C4-4473-B71D-41128F4E6430}"/>
              </a:ext>
            </a:extLst>
          </p:cNvPr>
          <p:cNvSpPr/>
          <p:nvPr/>
        </p:nvSpPr>
        <p:spPr>
          <a:xfrm>
            <a:off x="2055875" y="3016635"/>
            <a:ext cx="8674608" cy="541462"/>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chemeClr val="bg1"/>
                </a:solidFill>
                <a:effectLst/>
                <a:uLnTx/>
                <a:uFillTx/>
                <a:latin typeface="Century Gothic" panose="020B0502020202020204" pitchFamily="34" charset="0"/>
              </a:rPr>
              <a:t>Mon animal préféré, c’est </a:t>
            </a:r>
            <a:r>
              <a:rPr kumimoji="0" lang="fr-FR" sz="2400" b="1" i="0" u="none" strike="noStrike" kern="0" cap="none" spc="0" normalizeH="0" baseline="0" noProof="0" dirty="0">
                <a:ln>
                  <a:noFill/>
                </a:ln>
                <a:solidFill>
                  <a:srgbClr val="00B0F0"/>
                </a:solidFill>
                <a:effectLst/>
                <a:uLnTx/>
                <a:uFillTx/>
                <a:latin typeface="Century Gothic" panose="020B0502020202020204" pitchFamily="34" charset="0"/>
              </a:rPr>
              <a:t>le chien, le cheval </a:t>
            </a:r>
            <a:r>
              <a:rPr kumimoji="0" lang="fr-FR" sz="2400" b="1" i="0" u="none" strike="noStrike" kern="0" cap="none" spc="0" normalizeH="0" baseline="0" noProof="0" dirty="0">
                <a:ln>
                  <a:noFill/>
                </a:ln>
                <a:solidFill>
                  <a:schemeClr val="bg1"/>
                </a:solidFill>
                <a:effectLst/>
                <a:uLnTx/>
                <a:uFillTx/>
                <a:latin typeface="Century Gothic" panose="020B0502020202020204" pitchFamily="34" charset="0"/>
              </a:rPr>
              <a:t>et </a:t>
            </a:r>
            <a:r>
              <a:rPr kumimoji="0" lang="fr-FR" sz="2400" b="1" i="0" u="none" strike="noStrike" kern="0" cap="none" spc="0" normalizeH="0" baseline="0" noProof="0" dirty="0">
                <a:ln>
                  <a:noFill/>
                </a:ln>
                <a:solidFill>
                  <a:srgbClr val="FF3399"/>
                </a:solidFill>
                <a:effectLst/>
                <a:uLnTx/>
                <a:uFillTx/>
                <a:latin typeface="Century Gothic" panose="020B0502020202020204" pitchFamily="34" charset="0"/>
              </a:rPr>
              <a:t>la souris</a:t>
            </a:r>
            <a:r>
              <a:rPr kumimoji="0" lang="fr-FR" sz="2400" b="1" i="0" u="none" strike="noStrike" kern="0" cap="none" spc="0" normalizeH="0" baseline="0" noProof="0" dirty="0">
                <a:ln>
                  <a:noFill/>
                </a:ln>
                <a:solidFill>
                  <a:schemeClr val="bg1"/>
                </a:solidFill>
                <a:effectLst/>
                <a:uLnTx/>
                <a:uFillTx/>
                <a:latin typeface="Century Gothic" panose="020B0502020202020204" pitchFamily="34" charset="0"/>
              </a:rPr>
              <a:t>.</a:t>
            </a:r>
          </a:p>
        </p:txBody>
      </p:sp>
      <p:pic>
        <p:nvPicPr>
          <p:cNvPr id="4" name="Picture 3" descr="A black and white logo&#10;&#10;Description automatically generated with low confidence">
            <a:extLst>
              <a:ext uri="{FF2B5EF4-FFF2-40B4-BE49-F238E27FC236}">
                <a16:creationId xmlns:a16="http://schemas.microsoft.com/office/drawing/2014/main" id="{F865AE5D-7F91-42E6-9E1B-CBF720A970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4122" y="1457589"/>
            <a:ext cx="1101592" cy="1073633"/>
          </a:xfrm>
          <a:prstGeom prst="rect">
            <a:avLst/>
          </a:prstGeom>
        </p:spPr>
      </p:pic>
      <p:sp>
        <p:nvSpPr>
          <p:cNvPr id="5" name="TextBox 4">
            <a:extLst>
              <a:ext uri="{FF2B5EF4-FFF2-40B4-BE49-F238E27FC236}">
                <a16:creationId xmlns:a16="http://schemas.microsoft.com/office/drawing/2014/main" id="{097D771B-DF28-4597-8670-96CAF32859BF}"/>
              </a:ext>
            </a:extLst>
          </p:cNvPr>
          <p:cNvSpPr txBox="1"/>
          <p:nvPr/>
        </p:nvSpPr>
        <p:spPr>
          <a:xfrm>
            <a:off x="39616" y="1520349"/>
            <a:ext cx="772724" cy="584775"/>
          </a:xfrm>
          <a:prstGeom prst="rect">
            <a:avLst/>
          </a:prstGeom>
          <a:noFill/>
        </p:spPr>
        <p:txBody>
          <a:bodyPr wrap="square" rtlCol="0">
            <a:spAutoFit/>
          </a:bodyPr>
          <a:lstStyle/>
          <a:p>
            <a:pPr algn="ctr"/>
            <a:r>
              <a:rPr lang="en-GB" sz="3200" b="1" dirty="0">
                <a:solidFill>
                  <a:srgbClr val="FF0066"/>
                </a:solidFill>
                <a:latin typeface="Century Gothic" panose="020B0502020202020204" pitchFamily="34" charset="0"/>
              </a:rPr>
              <a:t>A</a:t>
            </a:r>
          </a:p>
        </p:txBody>
      </p:sp>
      <p:pic>
        <p:nvPicPr>
          <p:cNvPr id="108" name="Picture 107" descr="A black and white logo&#10;&#10;Description automatically generated with low confidence">
            <a:extLst>
              <a:ext uri="{FF2B5EF4-FFF2-40B4-BE49-F238E27FC236}">
                <a16:creationId xmlns:a16="http://schemas.microsoft.com/office/drawing/2014/main" id="{68C6DD94-9133-4249-AB38-E32DF75D30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8609" y="2848918"/>
            <a:ext cx="1101592" cy="1073633"/>
          </a:xfrm>
          <a:prstGeom prst="rect">
            <a:avLst/>
          </a:prstGeom>
        </p:spPr>
      </p:pic>
      <p:sp>
        <p:nvSpPr>
          <p:cNvPr id="109" name="TextBox 108">
            <a:extLst>
              <a:ext uri="{FF2B5EF4-FFF2-40B4-BE49-F238E27FC236}">
                <a16:creationId xmlns:a16="http://schemas.microsoft.com/office/drawing/2014/main" id="{B0A78FB5-FBB4-4E0A-8096-789FDD5A5A45}"/>
              </a:ext>
            </a:extLst>
          </p:cNvPr>
          <p:cNvSpPr txBox="1"/>
          <p:nvPr/>
        </p:nvSpPr>
        <p:spPr>
          <a:xfrm>
            <a:off x="-16546" y="2900068"/>
            <a:ext cx="772724" cy="584775"/>
          </a:xfrm>
          <a:prstGeom prst="rect">
            <a:avLst/>
          </a:prstGeom>
          <a:noFill/>
        </p:spPr>
        <p:txBody>
          <a:bodyPr wrap="square" rtlCol="0">
            <a:spAutoFit/>
          </a:bodyPr>
          <a:lstStyle/>
          <a:p>
            <a:pPr algn="ctr"/>
            <a:r>
              <a:rPr lang="en-GB" sz="3200" b="1" dirty="0">
                <a:solidFill>
                  <a:srgbClr val="FF0066"/>
                </a:solidFill>
                <a:latin typeface="Century Gothic" panose="020B0502020202020204" pitchFamily="34" charset="0"/>
              </a:rPr>
              <a:t>A</a:t>
            </a:r>
          </a:p>
        </p:txBody>
      </p:sp>
      <p:pic>
        <p:nvPicPr>
          <p:cNvPr id="110" name="Picture 109" descr="A black and white logo&#10;&#10;Description automatically generated with low confidence">
            <a:extLst>
              <a:ext uri="{FF2B5EF4-FFF2-40B4-BE49-F238E27FC236}">
                <a16:creationId xmlns:a16="http://schemas.microsoft.com/office/drawing/2014/main" id="{687A3299-7175-4BCD-B336-3AC1061667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124558" y="1950491"/>
            <a:ext cx="1101592" cy="1073633"/>
          </a:xfrm>
          <a:prstGeom prst="rect">
            <a:avLst/>
          </a:prstGeom>
        </p:spPr>
      </p:pic>
      <p:sp>
        <p:nvSpPr>
          <p:cNvPr id="111" name="TextBox 110">
            <a:extLst>
              <a:ext uri="{FF2B5EF4-FFF2-40B4-BE49-F238E27FC236}">
                <a16:creationId xmlns:a16="http://schemas.microsoft.com/office/drawing/2014/main" id="{477CBE60-9D32-4E47-9F1F-157E0514BD98}"/>
              </a:ext>
            </a:extLst>
          </p:cNvPr>
          <p:cNvSpPr txBox="1"/>
          <p:nvPr/>
        </p:nvSpPr>
        <p:spPr>
          <a:xfrm>
            <a:off x="9008767" y="2146891"/>
            <a:ext cx="772724" cy="584775"/>
          </a:xfrm>
          <a:prstGeom prst="rect">
            <a:avLst/>
          </a:prstGeom>
          <a:noFill/>
        </p:spPr>
        <p:txBody>
          <a:bodyPr wrap="square" rtlCol="0">
            <a:spAutoFit/>
          </a:bodyPr>
          <a:lstStyle/>
          <a:p>
            <a:pPr algn="ctr"/>
            <a:r>
              <a:rPr lang="en-GB" sz="3200" b="1" dirty="0">
                <a:solidFill>
                  <a:srgbClr val="FF0066"/>
                </a:solidFill>
                <a:latin typeface="Century Gothic" panose="020B0502020202020204" pitchFamily="34" charset="0"/>
              </a:rPr>
              <a:t>B</a:t>
            </a:r>
          </a:p>
        </p:txBody>
      </p:sp>
      <p:sp>
        <p:nvSpPr>
          <p:cNvPr id="112" name="Speech Bubble: Rectangle with Corners Rounded 111">
            <a:extLst>
              <a:ext uri="{FF2B5EF4-FFF2-40B4-BE49-F238E27FC236}">
                <a16:creationId xmlns:a16="http://schemas.microsoft.com/office/drawing/2014/main" id="{4AA1366D-79AE-4F3B-8684-3A89C0B5689C}"/>
              </a:ext>
            </a:extLst>
          </p:cNvPr>
          <p:cNvSpPr/>
          <p:nvPr/>
        </p:nvSpPr>
        <p:spPr>
          <a:xfrm>
            <a:off x="6755592" y="655118"/>
            <a:ext cx="3974891" cy="992468"/>
          </a:xfrm>
          <a:prstGeom prst="wedgeRoundRectCallout">
            <a:avLst>
              <a:gd name="adj1" fmla="val -59065"/>
              <a:gd name="adj2" fmla="val 5854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Note: in French we say ‘My favourite animal is </a:t>
            </a:r>
            <a:br>
              <a:rPr kumimoji="0" lang="en-GB" sz="2000" b="0" i="0" u="none" strike="noStrike" kern="1200" cap="none" spc="0" normalizeH="0" baseline="0" noProof="0" dirty="0">
                <a:ln>
                  <a:noFill/>
                </a:ln>
                <a:solidFill>
                  <a:srgbClr val="002060"/>
                </a:solidFill>
                <a:effectLst/>
                <a:uLnTx/>
                <a:uFillTx/>
                <a:latin typeface="Century Gothic" panose="020F0302020204030204"/>
              </a:rPr>
            </a:br>
            <a:r>
              <a:rPr kumimoji="0" lang="en-GB" sz="2000" b="0" i="0" u="none" strike="noStrike" kern="1200" cap="none" spc="0" normalizeH="0" baseline="0" noProof="0" dirty="0">
                <a:ln>
                  <a:noFill/>
                </a:ln>
                <a:solidFill>
                  <a:srgbClr val="002060"/>
                </a:solidFill>
                <a:effectLst/>
                <a:uLnTx/>
                <a:uFillTx/>
                <a:latin typeface="Century Gothic" panose="020F0302020204030204"/>
              </a:rPr>
              <a:t>‘</a:t>
            </a:r>
            <a:r>
              <a:rPr kumimoji="0" lang="en-GB" sz="2000" b="1" i="0" u="none" strike="noStrike" kern="1200" cap="none" spc="0" normalizeH="0" baseline="0" noProof="0" dirty="0">
                <a:ln>
                  <a:noFill/>
                </a:ln>
                <a:solidFill>
                  <a:srgbClr val="002060"/>
                </a:solidFill>
                <a:effectLst/>
                <a:uLnTx/>
                <a:uFillTx/>
                <a:latin typeface="Century Gothic" panose="020F0302020204030204"/>
              </a:rPr>
              <a:t>the </a:t>
            </a:r>
            <a:r>
              <a:rPr kumimoji="0" lang="en-GB" sz="2000" b="0" i="0" u="none" strike="noStrike" kern="1200" cap="none" spc="0" normalizeH="0" baseline="0" noProof="0" dirty="0">
                <a:ln>
                  <a:noFill/>
                </a:ln>
                <a:solidFill>
                  <a:srgbClr val="002060"/>
                </a:solidFill>
                <a:effectLst/>
                <a:uLnTx/>
                <a:uFillTx/>
                <a:latin typeface="Century Gothic" panose="020F0302020204030204"/>
              </a:rPr>
              <a:t>dog, </a:t>
            </a:r>
            <a:r>
              <a:rPr kumimoji="0" lang="en-GB" sz="2000" b="1" i="0" u="none" strike="noStrike" kern="1200" cap="none" spc="0" normalizeH="0" baseline="0" noProof="0" dirty="0">
                <a:ln>
                  <a:noFill/>
                </a:ln>
                <a:solidFill>
                  <a:srgbClr val="002060"/>
                </a:solidFill>
                <a:effectLst/>
                <a:uLnTx/>
                <a:uFillTx/>
                <a:latin typeface="Century Gothic" panose="020F0302020204030204"/>
              </a:rPr>
              <a:t>the</a:t>
            </a:r>
            <a:r>
              <a:rPr kumimoji="0" lang="en-GB" sz="2000" b="0" i="0" u="none" strike="noStrike" kern="1200" cap="none" spc="0" normalizeH="0" baseline="0" noProof="0" dirty="0">
                <a:ln>
                  <a:noFill/>
                </a:ln>
                <a:solidFill>
                  <a:srgbClr val="002060"/>
                </a:solidFill>
                <a:effectLst/>
                <a:uLnTx/>
                <a:uFillTx/>
                <a:latin typeface="Century Gothic" panose="020F0302020204030204"/>
              </a:rPr>
              <a:t> mouse etc.’</a:t>
            </a:r>
          </a:p>
        </p:txBody>
      </p:sp>
      <p:graphicFrame>
        <p:nvGraphicFramePr>
          <p:cNvPr id="7" name="Table 7">
            <a:extLst>
              <a:ext uri="{FF2B5EF4-FFF2-40B4-BE49-F238E27FC236}">
                <a16:creationId xmlns:a16="http://schemas.microsoft.com/office/drawing/2014/main" id="{60B10045-845C-486E-8E43-7FB0B8B44C46}"/>
              </a:ext>
            </a:extLst>
          </p:cNvPr>
          <p:cNvGraphicFramePr>
            <a:graphicFrameLocks noGrp="1"/>
          </p:cNvGraphicFramePr>
          <p:nvPr>
            <p:extLst>
              <p:ext uri="{D42A27DB-BD31-4B8C-83A1-F6EECF244321}">
                <p14:modId xmlns:p14="http://schemas.microsoft.com/office/powerpoint/2010/main" val="3213550099"/>
              </p:ext>
            </p:extLst>
          </p:nvPr>
        </p:nvGraphicFramePr>
        <p:xfrm>
          <a:off x="117368" y="3864436"/>
          <a:ext cx="11742976" cy="2865063"/>
        </p:xfrm>
        <a:graphic>
          <a:graphicData uri="http://schemas.openxmlformats.org/drawingml/2006/table">
            <a:tbl>
              <a:tblPr firstRow="1" bandRow="1">
                <a:tableStyleId>{5940675A-B579-460E-94D1-54222C63F5DA}</a:tableStyleId>
              </a:tblPr>
              <a:tblGrid>
                <a:gridCol w="2935744">
                  <a:extLst>
                    <a:ext uri="{9D8B030D-6E8A-4147-A177-3AD203B41FA5}">
                      <a16:colId xmlns:a16="http://schemas.microsoft.com/office/drawing/2014/main" val="90399517"/>
                    </a:ext>
                  </a:extLst>
                </a:gridCol>
                <a:gridCol w="2935744">
                  <a:extLst>
                    <a:ext uri="{9D8B030D-6E8A-4147-A177-3AD203B41FA5}">
                      <a16:colId xmlns:a16="http://schemas.microsoft.com/office/drawing/2014/main" val="461347460"/>
                    </a:ext>
                  </a:extLst>
                </a:gridCol>
                <a:gridCol w="2935744">
                  <a:extLst>
                    <a:ext uri="{9D8B030D-6E8A-4147-A177-3AD203B41FA5}">
                      <a16:colId xmlns:a16="http://schemas.microsoft.com/office/drawing/2014/main" val="4149071351"/>
                    </a:ext>
                  </a:extLst>
                </a:gridCol>
                <a:gridCol w="2935744">
                  <a:extLst>
                    <a:ext uri="{9D8B030D-6E8A-4147-A177-3AD203B41FA5}">
                      <a16:colId xmlns:a16="http://schemas.microsoft.com/office/drawing/2014/main" val="3899942531"/>
                    </a:ext>
                  </a:extLst>
                </a:gridCol>
              </a:tblGrid>
              <a:tr h="955021">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37049684"/>
                  </a:ext>
                </a:extLst>
              </a:tr>
              <a:tr h="955021">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dirty="0"/>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3001796923"/>
                  </a:ext>
                </a:extLst>
              </a:tr>
              <a:tr h="955021">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dirty="0"/>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432501088"/>
                  </a:ext>
                </a:extLst>
              </a:tr>
            </a:tbl>
          </a:graphicData>
        </a:graphic>
      </p:graphicFrame>
      <p:sp>
        <p:nvSpPr>
          <p:cNvPr id="113" name="Speech Bubble: Rectangle with Corners Rounded 112">
            <a:extLst>
              <a:ext uri="{FF2B5EF4-FFF2-40B4-BE49-F238E27FC236}">
                <a16:creationId xmlns:a16="http://schemas.microsoft.com/office/drawing/2014/main" id="{22C50A66-57A3-4F9B-B0DB-FF48CF6E6716}"/>
              </a:ext>
            </a:extLst>
          </p:cNvPr>
          <p:cNvSpPr/>
          <p:nvPr/>
        </p:nvSpPr>
        <p:spPr>
          <a:xfrm>
            <a:off x="9680448" y="1756319"/>
            <a:ext cx="2460914" cy="2028931"/>
          </a:xfrm>
          <a:prstGeom prst="wedgeRoundRectCallout">
            <a:avLst>
              <a:gd name="adj1" fmla="val 22836"/>
              <a:gd name="adj2" fmla="val 57341"/>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Keep talking until you have used all 12 animals! Choose the animals in any order.</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8" name="TextBox 7">
            <a:extLst>
              <a:ext uri="{FF2B5EF4-FFF2-40B4-BE49-F238E27FC236}">
                <a16:creationId xmlns:a16="http://schemas.microsoft.com/office/drawing/2014/main" id="{A929C5CC-894F-4B72-844E-94FD1EA3E7F7}"/>
              </a:ext>
            </a:extLst>
          </p:cNvPr>
          <p:cNvSpPr txBox="1"/>
          <p:nvPr/>
        </p:nvSpPr>
        <p:spPr>
          <a:xfrm>
            <a:off x="751931" y="4393408"/>
            <a:ext cx="176756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chat (m)</a:t>
            </a:r>
          </a:p>
        </p:txBody>
      </p:sp>
      <p:sp>
        <p:nvSpPr>
          <p:cNvPr id="114" name="TextBox 113">
            <a:extLst>
              <a:ext uri="{FF2B5EF4-FFF2-40B4-BE49-F238E27FC236}">
                <a16:creationId xmlns:a16="http://schemas.microsoft.com/office/drawing/2014/main" id="{FB7A5964-6467-48F7-8318-7EACF23BE964}"/>
              </a:ext>
            </a:extLst>
          </p:cNvPr>
          <p:cNvSpPr txBox="1"/>
          <p:nvPr/>
        </p:nvSpPr>
        <p:spPr>
          <a:xfrm>
            <a:off x="3647531" y="4393407"/>
            <a:ext cx="1767566"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chien</a:t>
            </a:r>
            <a:r>
              <a:rPr lang="en-GB" sz="2400" dirty="0">
                <a:solidFill>
                  <a:srgbClr val="002060"/>
                </a:solidFill>
                <a:latin typeface="Century Gothic" panose="020B0502020202020204" pitchFamily="34" charset="0"/>
              </a:rPr>
              <a:t> (m)</a:t>
            </a:r>
          </a:p>
        </p:txBody>
      </p:sp>
      <p:sp>
        <p:nvSpPr>
          <p:cNvPr id="115" name="TextBox 114">
            <a:extLst>
              <a:ext uri="{FF2B5EF4-FFF2-40B4-BE49-F238E27FC236}">
                <a16:creationId xmlns:a16="http://schemas.microsoft.com/office/drawing/2014/main" id="{DC27240D-24F2-4E60-AB10-64350AC762CB}"/>
              </a:ext>
            </a:extLst>
          </p:cNvPr>
          <p:cNvSpPr txBox="1"/>
          <p:nvPr/>
        </p:nvSpPr>
        <p:spPr>
          <a:xfrm>
            <a:off x="6597995" y="6275447"/>
            <a:ext cx="176756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cheval (f)</a:t>
            </a:r>
          </a:p>
        </p:txBody>
      </p:sp>
      <p:sp>
        <p:nvSpPr>
          <p:cNvPr id="116" name="TextBox 115">
            <a:extLst>
              <a:ext uri="{FF2B5EF4-FFF2-40B4-BE49-F238E27FC236}">
                <a16:creationId xmlns:a16="http://schemas.microsoft.com/office/drawing/2014/main" id="{51C8E01D-9621-4CF7-9A1F-17584697CB88}"/>
              </a:ext>
            </a:extLst>
          </p:cNvPr>
          <p:cNvSpPr txBox="1"/>
          <p:nvPr/>
        </p:nvSpPr>
        <p:spPr>
          <a:xfrm>
            <a:off x="9532727" y="5339182"/>
            <a:ext cx="1767566"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souris</a:t>
            </a:r>
            <a:r>
              <a:rPr lang="en-GB" sz="2400" dirty="0">
                <a:solidFill>
                  <a:srgbClr val="002060"/>
                </a:solidFill>
                <a:latin typeface="Century Gothic" panose="020B0502020202020204" pitchFamily="34" charset="0"/>
              </a:rPr>
              <a:t> (f)</a:t>
            </a:r>
          </a:p>
        </p:txBody>
      </p:sp>
      <p:sp>
        <p:nvSpPr>
          <p:cNvPr id="117" name="TextBox 116">
            <a:extLst>
              <a:ext uri="{FF2B5EF4-FFF2-40B4-BE49-F238E27FC236}">
                <a16:creationId xmlns:a16="http://schemas.microsoft.com/office/drawing/2014/main" id="{EE6EDE1E-A9C3-42AF-A2E5-F935BE7E9C85}"/>
              </a:ext>
            </a:extLst>
          </p:cNvPr>
          <p:cNvSpPr txBox="1"/>
          <p:nvPr/>
        </p:nvSpPr>
        <p:spPr>
          <a:xfrm>
            <a:off x="698862" y="5346795"/>
            <a:ext cx="1767566"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girafe</a:t>
            </a:r>
            <a:r>
              <a:rPr lang="en-GB" sz="2400" dirty="0">
                <a:solidFill>
                  <a:srgbClr val="002060"/>
                </a:solidFill>
                <a:latin typeface="Century Gothic" panose="020B0502020202020204" pitchFamily="34" charset="0"/>
              </a:rPr>
              <a:t> (f)</a:t>
            </a:r>
          </a:p>
        </p:txBody>
      </p:sp>
      <p:sp>
        <p:nvSpPr>
          <p:cNvPr id="118" name="TextBox 117">
            <a:extLst>
              <a:ext uri="{FF2B5EF4-FFF2-40B4-BE49-F238E27FC236}">
                <a16:creationId xmlns:a16="http://schemas.microsoft.com/office/drawing/2014/main" id="{989A455C-386A-433C-9C6E-6B74AB870C14}"/>
              </a:ext>
            </a:extLst>
          </p:cNvPr>
          <p:cNvSpPr txBox="1"/>
          <p:nvPr/>
        </p:nvSpPr>
        <p:spPr>
          <a:xfrm>
            <a:off x="3618846" y="6275447"/>
            <a:ext cx="1767566"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tortue</a:t>
            </a:r>
            <a:r>
              <a:rPr lang="en-GB" sz="2400" dirty="0">
                <a:solidFill>
                  <a:srgbClr val="002060"/>
                </a:solidFill>
                <a:latin typeface="Century Gothic" panose="020B0502020202020204" pitchFamily="34" charset="0"/>
              </a:rPr>
              <a:t> (f)</a:t>
            </a:r>
          </a:p>
        </p:txBody>
      </p:sp>
      <p:sp>
        <p:nvSpPr>
          <p:cNvPr id="119" name="TextBox 118">
            <a:extLst>
              <a:ext uri="{FF2B5EF4-FFF2-40B4-BE49-F238E27FC236}">
                <a16:creationId xmlns:a16="http://schemas.microsoft.com/office/drawing/2014/main" id="{26D8670C-965E-49B6-91AC-0B6655380834}"/>
              </a:ext>
            </a:extLst>
          </p:cNvPr>
          <p:cNvSpPr txBox="1"/>
          <p:nvPr/>
        </p:nvSpPr>
        <p:spPr>
          <a:xfrm>
            <a:off x="6566590" y="4385057"/>
            <a:ext cx="1767566"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tigre</a:t>
            </a:r>
            <a:r>
              <a:rPr lang="en-GB" sz="2400" dirty="0">
                <a:solidFill>
                  <a:srgbClr val="002060"/>
                </a:solidFill>
                <a:latin typeface="Century Gothic" panose="020B0502020202020204" pitchFamily="34" charset="0"/>
              </a:rPr>
              <a:t> (m)</a:t>
            </a:r>
          </a:p>
        </p:txBody>
      </p:sp>
      <p:sp>
        <p:nvSpPr>
          <p:cNvPr id="120" name="TextBox 119">
            <a:extLst>
              <a:ext uri="{FF2B5EF4-FFF2-40B4-BE49-F238E27FC236}">
                <a16:creationId xmlns:a16="http://schemas.microsoft.com/office/drawing/2014/main" id="{3EA7C645-47DE-4F48-81D8-2443F769593E}"/>
              </a:ext>
            </a:extLst>
          </p:cNvPr>
          <p:cNvSpPr txBox="1"/>
          <p:nvPr/>
        </p:nvSpPr>
        <p:spPr>
          <a:xfrm>
            <a:off x="9532726" y="4410530"/>
            <a:ext cx="214720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dauphin (m)</a:t>
            </a:r>
          </a:p>
        </p:txBody>
      </p:sp>
      <p:sp>
        <p:nvSpPr>
          <p:cNvPr id="121" name="TextBox 120">
            <a:extLst>
              <a:ext uri="{FF2B5EF4-FFF2-40B4-BE49-F238E27FC236}">
                <a16:creationId xmlns:a16="http://schemas.microsoft.com/office/drawing/2014/main" id="{A1F35B26-6506-417E-A5B6-1755B5714F45}"/>
              </a:ext>
            </a:extLst>
          </p:cNvPr>
          <p:cNvSpPr txBox="1"/>
          <p:nvPr/>
        </p:nvSpPr>
        <p:spPr>
          <a:xfrm>
            <a:off x="707027" y="6299831"/>
            <a:ext cx="176756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requin (m)</a:t>
            </a:r>
          </a:p>
        </p:txBody>
      </p:sp>
      <p:sp>
        <p:nvSpPr>
          <p:cNvPr id="122" name="TextBox 121">
            <a:extLst>
              <a:ext uri="{FF2B5EF4-FFF2-40B4-BE49-F238E27FC236}">
                <a16:creationId xmlns:a16="http://schemas.microsoft.com/office/drawing/2014/main" id="{D678ACF9-A612-4C10-8AEB-CE4BBB4056E3}"/>
              </a:ext>
            </a:extLst>
          </p:cNvPr>
          <p:cNvSpPr txBox="1"/>
          <p:nvPr/>
        </p:nvSpPr>
        <p:spPr>
          <a:xfrm>
            <a:off x="3618846" y="5346795"/>
            <a:ext cx="176756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ours (m)</a:t>
            </a:r>
          </a:p>
        </p:txBody>
      </p:sp>
      <p:sp>
        <p:nvSpPr>
          <p:cNvPr id="123" name="TextBox 122">
            <a:extLst>
              <a:ext uri="{FF2B5EF4-FFF2-40B4-BE49-F238E27FC236}">
                <a16:creationId xmlns:a16="http://schemas.microsoft.com/office/drawing/2014/main" id="{92796829-AE72-4A24-B8EC-B5784E308914}"/>
              </a:ext>
            </a:extLst>
          </p:cNvPr>
          <p:cNvSpPr txBox="1"/>
          <p:nvPr/>
        </p:nvSpPr>
        <p:spPr>
          <a:xfrm>
            <a:off x="6575786" y="5366300"/>
            <a:ext cx="2153686"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éléphant</a:t>
            </a:r>
            <a:r>
              <a:rPr lang="en-GB" sz="2400" dirty="0">
                <a:solidFill>
                  <a:srgbClr val="002060"/>
                </a:solidFill>
                <a:latin typeface="Century Gothic" panose="020B0502020202020204" pitchFamily="34" charset="0"/>
              </a:rPr>
              <a:t> (m)</a:t>
            </a:r>
          </a:p>
        </p:txBody>
      </p:sp>
      <p:sp>
        <p:nvSpPr>
          <p:cNvPr id="124" name="TextBox 123">
            <a:extLst>
              <a:ext uri="{FF2B5EF4-FFF2-40B4-BE49-F238E27FC236}">
                <a16:creationId xmlns:a16="http://schemas.microsoft.com/office/drawing/2014/main" id="{4C58FC2E-1A24-459E-BC84-AF91D4D5119E}"/>
              </a:ext>
            </a:extLst>
          </p:cNvPr>
          <p:cNvSpPr txBox="1"/>
          <p:nvPr/>
        </p:nvSpPr>
        <p:spPr>
          <a:xfrm>
            <a:off x="9577144" y="6283832"/>
            <a:ext cx="176756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lion (m)</a:t>
            </a:r>
          </a:p>
        </p:txBody>
      </p:sp>
      <p:pic>
        <p:nvPicPr>
          <p:cNvPr id="10" name="Picture 9" descr="A pumpkin with a face carved in it&#10;&#10;Description automatically generated with medium confidence">
            <a:hlinkClick r:id="" action="ppaction://noaction">
              <a:snd r:embed="rId11" name="3_5.wav"/>
            </a:hlinkClick>
            <a:extLst>
              <a:ext uri="{FF2B5EF4-FFF2-40B4-BE49-F238E27FC236}">
                <a16:creationId xmlns:a16="http://schemas.microsoft.com/office/drawing/2014/main" id="{5A342967-A56C-4E77-8CC0-C658043449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8877" y="4001737"/>
            <a:ext cx="777339" cy="461665"/>
          </a:xfrm>
          <a:prstGeom prst="rect">
            <a:avLst/>
          </a:prstGeom>
        </p:spPr>
      </p:pic>
      <p:pic>
        <p:nvPicPr>
          <p:cNvPr id="12" name="Picture 11" descr="A picture containing text&#10;&#10;Description automatically generated">
            <a:hlinkClick r:id="" action="ppaction://noaction">
              <a:snd r:embed="rId13" name="3_6.wav"/>
            </a:hlinkClick>
            <a:extLst>
              <a:ext uri="{FF2B5EF4-FFF2-40B4-BE49-F238E27FC236}">
                <a16:creationId xmlns:a16="http://schemas.microsoft.com/office/drawing/2014/main" id="{9105EFAC-2816-41B9-B753-37982F4FBFF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71044" y="3928972"/>
            <a:ext cx="513731" cy="612838"/>
          </a:xfrm>
          <a:prstGeom prst="rect">
            <a:avLst/>
          </a:prstGeom>
        </p:spPr>
      </p:pic>
      <p:pic>
        <p:nvPicPr>
          <p:cNvPr id="14" name="Picture 13" descr="A picture containing text&#10;&#10;Description automatically generated">
            <a:hlinkClick r:id="" action="ppaction://noaction">
              <a:snd r:embed="rId15" name="3_10.wav"/>
            </a:hlinkClick>
            <a:extLst>
              <a:ext uri="{FF2B5EF4-FFF2-40B4-BE49-F238E27FC236}">
                <a16:creationId xmlns:a16="http://schemas.microsoft.com/office/drawing/2014/main" id="{945A9668-A353-4B6A-BEC7-213C1B2D655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22080" y="4728087"/>
            <a:ext cx="575243" cy="1037164"/>
          </a:xfrm>
          <a:prstGeom prst="rect">
            <a:avLst/>
          </a:prstGeom>
        </p:spPr>
      </p:pic>
      <p:pic>
        <p:nvPicPr>
          <p:cNvPr id="18" name="Picture 17" descr="A picture containing map&#10;&#10;Description automatically generated">
            <a:hlinkClick r:id="" action="ppaction://noaction">
              <a:snd r:embed="rId17" name="3_7.wav"/>
            </a:hlinkClick>
            <a:extLst>
              <a:ext uri="{FF2B5EF4-FFF2-40B4-BE49-F238E27FC236}">
                <a16:creationId xmlns:a16="http://schemas.microsoft.com/office/drawing/2014/main" id="{0A470386-E9CE-4D4F-B5C0-C90EC316629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95220" y="5776863"/>
            <a:ext cx="689446" cy="687946"/>
          </a:xfrm>
          <a:prstGeom prst="rect">
            <a:avLst/>
          </a:prstGeom>
        </p:spPr>
      </p:pic>
      <p:pic>
        <p:nvPicPr>
          <p:cNvPr id="22" name="Picture 21" descr="A picture containing text&#10;&#10;Description automatically generated">
            <a:hlinkClick r:id="" action="ppaction://noaction">
              <a:snd r:embed="rId19" name="3_12.wav"/>
            </a:hlinkClick>
            <a:extLst>
              <a:ext uri="{FF2B5EF4-FFF2-40B4-BE49-F238E27FC236}">
                <a16:creationId xmlns:a16="http://schemas.microsoft.com/office/drawing/2014/main" id="{9E6D8FA6-D33C-449D-84D1-9654B87DB77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222094" y="5847614"/>
            <a:ext cx="582910" cy="835117"/>
          </a:xfrm>
          <a:prstGeom prst="rect">
            <a:avLst/>
          </a:prstGeom>
        </p:spPr>
      </p:pic>
      <p:pic>
        <p:nvPicPr>
          <p:cNvPr id="29" name="Picture 28" descr="A picture containing text, vector graphics&#10;&#10;Description automatically generated">
            <a:hlinkClick r:id="" action="ppaction://noaction">
              <a:snd r:embed="rId21" name="3_8.wav"/>
            </a:hlinkClick>
            <a:extLst>
              <a:ext uri="{FF2B5EF4-FFF2-40B4-BE49-F238E27FC236}">
                <a16:creationId xmlns:a16="http://schemas.microsoft.com/office/drawing/2014/main" id="{88504B21-E0E9-4E2E-A56E-853BBA82636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018087" y="5045566"/>
            <a:ext cx="672356" cy="439250"/>
          </a:xfrm>
          <a:prstGeom prst="rect">
            <a:avLst/>
          </a:prstGeom>
        </p:spPr>
      </p:pic>
      <p:pic>
        <p:nvPicPr>
          <p:cNvPr id="38" name="Picture 37" descr="A picture containing text&#10;&#10;Description automatically generated">
            <a:hlinkClick r:id="" action="ppaction://noaction">
              <a:snd r:embed="rId23" name="3_11.wav"/>
            </a:hlinkClick>
            <a:extLst>
              <a:ext uri="{FF2B5EF4-FFF2-40B4-BE49-F238E27FC236}">
                <a16:creationId xmlns:a16="http://schemas.microsoft.com/office/drawing/2014/main" id="{AE860404-27CE-4998-9D04-4D870EC6393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076331" y="3883521"/>
            <a:ext cx="878466" cy="639622"/>
          </a:xfrm>
          <a:prstGeom prst="rect">
            <a:avLst/>
          </a:prstGeom>
        </p:spPr>
      </p:pic>
      <p:pic>
        <p:nvPicPr>
          <p:cNvPr id="125" name="Picture 124" descr="Icon&#10;&#10;Description automatically generated">
            <a:hlinkClick r:id="" action="ppaction://noaction">
              <a:snd r:embed="rId25" name="3_13.wav"/>
            </a:hlinkClick>
            <a:extLst>
              <a:ext uri="{FF2B5EF4-FFF2-40B4-BE49-F238E27FC236}">
                <a16:creationId xmlns:a16="http://schemas.microsoft.com/office/drawing/2014/main" id="{C2ECF41C-8C59-4D8F-96E7-95465646F91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887497" y="3940964"/>
            <a:ext cx="1058250" cy="529125"/>
          </a:xfrm>
          <a:prstGeom prst="rect">
            <a:avLst/>
          </a:prstGeom>
        </p:spPr>
      </p:pic>
      <p:pic>
        <p:nvPicPr>
          <p:cNvPr id="126" name="Picture 125" descr="A picture containing shape&#10;&#10;Description automatically generated">
            <a:hlinkClick r:id="" action="ppaction://noaction">
              <a:snd r:embed="rId27" name="3_14.wav"/>
            </a:hlinkClick>
            <a:extLst>
              <a:ext uri="{FF2B5EF4-FFF2-40B4-BE49-F238E27FC236}">
                <a16:creationId xmlns:a16="http://schemas.microsoft.com/office/drawing/2014/main" id="{25A0E01A-4581-4E0F-9A56-EE9997BC8EB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63577" y="5879383"/>
            <a:ext cx="926535" cy="575465"/>
          </a:xfrm>
          <a:prstGeom prst="rect">
            <a:avLst/>
          </a:prstGeom>
        </p:spPr>
      </p:pic>
      <p:pic>
        <p:nvPicPr>
          <p:cNvPr id="127" name="Picture 126" descr="A picture containing text&#10;&#10;Description automatically generated">
            <a:hlinkClick r:id="" action="ppaction://noaction">
              <a:snd r:embed="rId29" name="3_16.wav"/>
            </a:hlinkClick>
            <a:extLst>
              <a:ext uri="{FF2B5EF4-FFF2-40B4-BE49-F238E27FC236}">
                <a16:creationId xmlns:a16="http://schemas.microsoft.com/office/drawing/2014/main" id="{69737B4B-0B5A-4A3A-A32E-8B5DEC964614}"/>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036577" y="4955316"/>
            <a:ext cx="807283" cy="461665"/>
          </a:xfrm>
          <a:prstGeom prst="rect">
            <a:avLst/>
          </a:prstGeom>
        </p:spPr>
      </p:pic>
      <p:pic>
        <p:nvPicPr>
          <p:cNvPr id="43" name="Picture 42">
            <a:hlinkClick r:id="" action="ppaction://noaction">
              <a:snd r:embed="rId31" name="3_9.wav"/>
            </a:hlinkClick>
            <a:extLst>
              <a:ext uri="{FF2B5EF4-FFF2-40B4-BE49-F238E27FC236}">
                <a16:creationId xmlns:a16="http://schemas.microsoft.com/office/drawing/2014/main" id="{455CF902-EB31-4B84-A7D2-A4D15123D6B3}"/>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005672" y="5902130"/>
            <a:ext cx="751931" cy="397701"/>
          </a:xfrm>
          <a:prstGeom prst="rect">
            <a:avLst/>
          </a:prstGeom>
        </p:spPr>
      </p:pic>
      <p:pic>
        <p:nvPicPr>
          <p:cNvPr id="50" name="Picture 49" descr="A picture containing text&#10;&#10;Description automatically generated">
            <a:hlinkClick r:id="" action="ppaction://noaction">
              <a:snd r:embed="rId33" name="3_15.wav"/>
            </a:hlinkClick>
            <a:extLst>
              <a:ext uri="{FF2B5EF4-FFF2-40B4-BE49-F238E27FC236}">
                <a16:creationId xmlns:a16="http://schemas.microsoft.com/office/drawing/2014/main" id="{80ACBBD4-1729-401B-9ED9-F44F8F7986A3}"/>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056489" y="4878185"/>
            <a:ext cx="780536" cy="602476"/>
          </a:xfrm>
          <a:prstGeom prst="rect">
            <a:avLst/>
          </a:prstGeom>
        </p:spPr>
      </p:pic>
      <p:pic>
        <p:nvPicPr>
          <p:cNvPr id="128" name="Picture 127" descr="A picture containing logo&#10;&#10;Description automatically generated">
            <a:extLst>
              <a:ext uri="{FF2B5EF4-FFF2-40B4-BE49-F238E27FC236}">
                <a16:creationId xmlns:a16="http://schemas.microsoft.com/office/drawing/2014/main" id="{20217D56-5459-4FEB-98BF-C11BAFEF364A}"/>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203174" y="85707"/>
            <a:ext cx="931174" cy="629997"/>
          </a:xfrm>
          <a:prstGeom prst="rect">
            <a:avLst/>
          </a:prstGeom>
        </p:spPr>
      </p:pic>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501774881"/>
              </p:ext>
            </p:extLst>
          </p:nvPr>
        </p:nvGraphicFramePr>
        <p:xfrm>
          <a:off x="464082" y="101076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fruit</a:t>
                      </a:r>
                    </a:p>
                  </a:txBody>
                  <a:tcPr/>
                </a:tc>
                <a:tc>
                  <a:txBody>
                    <a:bodyPr/>
                    <a:lstStyle/>
                    <a:p>
                      <a:r>
                        <a:rPr lang="en-GB" sz="2400" b="1" dirty="0">
                          <a:solidFill>
                            <a:srgbClr val="00B0F0"/>
                          </a:solidFill>
                          <a:latin typeface="Century Gothic" panose="020B0502020202020204" pitchFamily="34" charset="0"/>
                        </a:rPr>
                        <a:t>le garçon</a:t>
                      </a:r>
                    </a:p>
                  </a:txBody>
                  <a:tcPr/>
                </a:tc>
                <a:tc>
                  <a:txBody>
                    <a:bodyPr/>
                    <a:lstStyle/>
                    <a:p>
                      <a:r>
                        <a:rPr lang="en-GB" sz="2400" b="1" dirty="0">
                          <a:solidFill>
                            <a:srgbClr val="00B0F0"/>
                          </a:solidFill>
                          <a:latin typeface="Century Gothic" panose="020B0502020202020204" pitchFamily="34" charset="0"/>
                        </a:rPr>
                        <a:t>petit</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grand</a:t>
                      </a:r>
                    </a:p>
                  </a:txBody>
                  <a:tcPr/>
                </a:tc>
                <a:tc>
                  <a:txBody>
                    <a:bodyPr/>
                    <a:lstStyle/>
                    <a:p>
                      <a:r>
                        <a:rPr lang="en-GB" sz="2400" b="1" dirty="0">
                          <a:solidFill>
                            <a:srgbClr val="00B0F0"/>
                          </a:solidFill>
                          <a:latin typeface="Century Gothic" panose="020B0502020202020204" pitchFamily="34" charset="0"/>
                        </a:rPr>
                        <a:t>la fille</a:t>
                      </a:r>
                    </a:p>
                  </a:txBody>
                  <a:tcPr/>
                </a:tc>
                <a:tc>
                  <a:txBody>
                    <a:bodyPr/>
                    <a:lstStyle/>
                    <a:p>
                      <a:r>
                        <a:rPr lang="en-GB" sz="2400" b="1" dirty="0">
                          <a:solidFill>
                            <a:srgbClr val="00B0F0"/>
                          </a:solidFill>
                          <a:latin typeface="Century Gothic" panose="020B0502020202020204" pitchFamily="34" charset="0"/>
                        </a:rPr>
                        <a:t>de</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rapide</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la voiture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gris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cher</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la fête</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vélo</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r>
                        <a:rPr lang="en-GB" sz="2400" dirty="0" err="1">
                          <a:solidFill>
                            <a:srgbClr val="002060"/>
                          </a:solidFill>
                          <a:latin typeface="Century Gothic" panose="020B0502020202020204" pitchFamily="34" charset="0"/>
                        </a:rPr>
                        <a:t>elle</a:t>
                      </a:r>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elle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difficile</a:t>
                      </a:r>
                    </a:p>
                  </a:txBody>
                  <a:tcPr/>
                </a:tc>
                <a:tc>
                  <a:txBody>
                    <a:bodyPr/>
                    <a:lstStyle/>
                    <a:p>
                      <a:r>
                        <a:rPr lang="en-GB" sz="2400" b="1" dirty="0" err="1">
                          <a:solidFill>
                            <a:srgbClr val="FF3399"/>
                          </a:solidFill>
                          <a:latin typeface="Century Gothic" panose="020B0502020202020204" pitchFamily="34" charset="0"/>
                        </a:rPr>
                        <a:t>préféré</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trop</a:t>
                      </a:r>
                    </a:p>
                  </a:txBody>
                  <a:tcPr/>
                </a:tc>
                <a:tc>
                  <a:txBody>
                    <a:bodyPr/>
                    <a:lstStyle/>
                    <a:p>
                      <a:r>
                        <a:rPr lang="en-GB" sz="2400" b="1" dirty="0">
                          <a:solidFill>
                            <a:srgbClr val="FF3399"/>
                          </a:solidFill>
                          <a:latin typeface="Century Gothic" panose="020B0502020202020204" pitchFamily="34" charset="0"/>
                        </a:rPr>
                        <a:t>il</a:t>
                      </a:r>
                    </a:p>
                  </a:txBody>
                  <a:tcPr/>
                </a:tc>
                <a:tc>
                  <a:txBody>
                    <a:bodyPr/>
                    <a:lstStyle/>
                    <a:p>
                      <a:r>
                        <a:rPr lang="en-GB" sz="2400" b="1" dirty="0">
                          <a:solidFill>
                            <a:srgbClr val="FF3399"/>
                          </a:solidFill>
                          <a:latin typeface="Century Gothic" panose="020B0502020202020204" pitchFamily="34" charset="0"/>
                        </a:rPr>
                        <a:t>jaune</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922093" y="4558325"/>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190843" y="5722772"/>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584083" y="5716195"/>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he, it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14455" y="5741066"/>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yellow (m,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01658" y="4880718"/>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she, it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556463" y="4880718"/>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difficult (m,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570337" y="4855880"/>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favourite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13689" y="4007828"/>
            <a:ext cx="22897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expensive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15137" y="4080138"/>
            <a:ext cx="28435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party, celebration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570337" y="401701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bike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146471" y="319148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fast (m,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570101" y="3182082"/>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car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577901" y="3148639"/>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grey (m, f)</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213689" y="2320332"/>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big, tall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556463" y="2294794"/>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(the) girl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585125" y="231509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from, of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62229" y="145305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fruit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485681" y="1440224"/>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(the) boy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B3803EDB-30E1-4B33-927B-C8729CE5DE4F}"/>
              </a:ext>
            </a:extLst>
          </p:cNvPr>
          <p:cNvSpPr txBox="1"/>
          <p:nvPr/>
        </p:nvSpPr>
        <p:spPr>
          <a:xfrm>
            <a:off x="7559385" y="1419895"/>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small, short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5" grpId="0"/>
      <p:bldP spid="36"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2800" b="1" dirty="0">
                <a:solidFill>
                  <a:srgbClr val="002060"/>
                </a:solidFill>
                <a:latin typeface="Century Gothic"/>
                <a:ea typeface="Century Gothic"/>
                <a:cs typeface="Century Gothic"/>
                <a:sym typeface="Century Gothic"/>
              </a:rPr>
              <a:t>Follow up 5b </a:t>
            </a:r>
            <a:endParaRPr lang="en-GB" sz="28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26E49D80-89C5-409C-B5AA-4477A7C9E9A1}"/>
              </a:ext>
            </a:extLst>
          </p:cNvPr>
          <p:cNvSpPr txBox="1"/>
          <p:nvPr/>
        </p:nvSpPr>
        <p:spPr>
          <a:xfrm>
            <a:off x="3212621" y="166029"/>
            <a:ext cx="2733244" cy="461665"/>
          </a:xfrm>
          <a:prstGeom prst="rect">
            <a:avLst/>
          </a:prstGeom>
          <a:noFill/>
        </p:spPr>
        <p:txBody>
          <a:bodyPr wrap="square">
            <a:spAutoFit/>
          </a:bodyPr>
          <a:lstStyle/>
          <a:p>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lang="en-GB" dirty="0"/>
          </a:p>
        </p:txBody>
      </p:sp>
      <p:graphicFrame>
        <p:nvGraphicFramePr>
          <p:cNvPr id="11" name="Table 4">
            <a:extLst>
              <a:ext uri="{FF2B5EF4-FFF2-40B4-BE49-F238E27FC236}">
                <a16:creationId xmlns:a16="http://schemas.microsoft.com/office/drawing/2014/main" id="{72FB24E9-A1A3-485C-8426-EA040BB37B43}"/>
              </a:ext>
            </a:extLst>
          </p:cNvPr>
          <p:cNvGraphicFramePr>
            <a:graphicFrameLocks noGrp="1"/>
          </p:cNvGraphicFramePr>
          <p:nvPr>
            <p:extLst>
              <p:ext uri="{D42A27DB-BD31-4B8C-83A1-F6EECF244321}">
                <p14:modId xmlns:p14="http://schemas.microsoft.com/office/powerpoint/2010/main" val="3638069165"/>
              </p:ext>
            </p:extLst>
          </p:nvPr>
        </p:nvGraphicFramePr>
        <p:xfrm>
          <a:off x="464082" y="101076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small, short</a:t>
                      </a:r>
                    </a:p>
                  </a:txBody>
                  <a:tcPr/>
                </a:tc>
                <a:tc>
                  <a:txBody>
                    <a:bodyPr/>
                    <a:lstStyle/>
                    <a:p>
                      <a:r>
                        <a:rPr lang="en-GB" sz="2400" b="1" dirty="0">
                          <a:solidFill>
                            <a:srgbClr val="00B0F0"/>
                          </a:solidFill>
                          <a:latin typeface="Century Gothic" panose="020B0502020202020204" pitchFamily="34" charset="0"/>
                        </a:rPr>
                        <a:t>big, tall</a:t>
                      </a:r>
                    </a:p>
                  </a:txBody>
                  <a:tcPr/>
                </a:tc>
                <a:tc>
                  <a:txBody>
                    <a:bodyPr/>
                    <a:lstStyle/>
                    <a:p>
                      <a:r>
                        <a:rPr lang="en-GB" sz="2400" b="1" dirty="0">
                          <a:solidFill>
                            <a:srgbClr val="00B0F0"/>
                          </a:solidFill>
                          <a:latin typeface="Century Gothic" panose="020B0502020202020204" pitchFamily="34" charset="0"/>
                        </a:rPr>
                        <a:t>from, of</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girl</a:t>
                      </a:r>
                    </a:p>
                  </a:txBody>
                  <a:tcPr/>
                </a:tc>
                <a:tc>
                  <a:txBody>
                    <a:bodyPr/>
                    <a:lstStyle/>
                    <a:p>
                      <a:r>
                        <a:rPr lang="en-GB" sz="2400" b="1" dirty="0">
                          <a:solidFill>
                            <a:srgbClr val="00B0F0"/>
                          </a:solidFill>
                          <a:latin typeface="Century Gothic" panose="020B0502020202020204" pitchFamily="34" charset="0"/>
                        </a:rPr>
                        <a:t>(the) fruit</a:t>
                      </a:r>
                    </a:p>
                  </a:txBody>
                  <a:tcPr/>
                </a:tc>
                <a:tc>
                  <a:txBody>
                    <a:bodyPr/>
                    <a:lstStyle/>
                    <a:p>
                      <a:r>
                        <a:rPr lang="en-GB" sz="2400" b="1" dirty="0">
                          <a:solidFill>
                            <a:srgbClr val="00B0F0"/>
                          </a:solidFill>
                          <a:latin typeface="Century Gothic" panose="020B0502020202020204" pitchFamily="34" charset="0"/>
                        </a:rPr>
                        <a:t>(the) boy</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grey (m)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fast (m, 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92D050"/>
                          </a:solidFill>
                          <a:latin typeface="Century Gothic" panose="020B0502020202020204" pitchFamily="34" charset="0"/>
                        </a:rPr>
                        <a:t>party, celebration</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(the) bike</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(the) car</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expensive (m)</a:t>
                      </a: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too</a:t>
                      </a:r>
                    </a:p>
                  </a:txBody>
                  <a:tcPr/>
                </a:tc>
                <a:tc>
                  <a:txBody>
                    <a:bodyPr/>
                    <a:lstStyle/>
                    <a:p>
                      <a:r>
                        <a:rPr lang="en-GB" sz="2400" b="1" dirty="0">
                          <a:solidFill>
                            <a:srgbClr val="FF3399"/>
                          </a:solidFill>
                          <a:latin typeface="Century Gothic" panose="020B0502020202020204" pitchFamily="34" charset="0"/>
                        </a:rPr>
                        <a:t>he, it (m)</a:t>
                      </a:r>
                    </a:p>
                  </a:txBody>
                  <a:tcPr/>
                </a:tc>
                <a:tc>
                  <a:txBody>
                    <a:bodyPr/>
                    <a:lstStyle/>
                    <a:p>
                      <a:r>
                        <a:rPr lang="en-GB" sz="2400" b="1" dirty="0">
                          <a:solidFill>
                            <a:srgbClr val="FF3399"/>
                          </a:solidFill>
                          <a:latin typeface="Century Gothic" panose="020B0502020202020204" pitchFamily="34" charset="0"/>
                        </a:rPr>
                        <a:t>she, it (f)</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difficult (m, f)</a:t>
                      </a:r>
                    </a:p>
                  </a:txBody>
                  <a:tcPr/>
                </a:tc>
                <a:tc>
                  <a:txBody>
                    <a:bodyPr/>
                    <a:lstStyle/>
                    <a:p>
                      <a:r>
                        <a:rPr lang="en-GB" sz="2400" b="1" dirty="0">
                          <a:solidFill>
                            <a:srgbClr val="FF3399"/>
                          </a:solidFill>
                          <a:latin typeface="Century Gothic" panose="020B0502020202020204" pitchFamily="34" charset="0"/>
                        </a:rPr>
                        <a:t>yellow (m, f)</a:t>
                      </a:r>
                    </a:p>
                  </a:txBody>
                  <a:tcPr/>
                </a:tc>
                <a:tc>
                  <a:txBody>
                    <a:bodyPr/>
                    <a:lstStyle/>
                    <a:p>
                      <a:r>
                        <a:rPr lang="en-GB" sz="2400" b="1" dirty="0">
                          <a:solidFill>
                            <a:srgbClr val="FF3399"/>
                          </a:solidFill>
                          <a:latin typeface="Century Gothic" panose="020B0502020202020204" pitchFamily="34" charset="0"/>
                        </a:rPr>
                        <a:t>favourite (m)</a:t>
                      </a:r>
                    </a:p>
                  </a:txBody>
                  <a:tcPr/>
                </a:tc>
                <a:extLst>
                  <a:ext uri="{0D108BD9-81ED-4DB2-BD59-A6C34878D82A}">
                    <a16:rowId xmlns:a16="http://schemas.microsoft.com/office/drawing/2014/main" val="3232139915"/>
                  </a:ext>
                </a:extLst>
              </a:tr>
            </a:tbl>
          </a:graphicData>
        </a:graphic>
      </p:graphicFrame>
      <p:pic>
        <p:nvPicPr>
          <p:cNvPr id="12" name="Picture 11">
            <a:extLst>
              <a:ext uri="{FF2B5EF4-FFF2-40B4-BE49-F238E27FC236}">
                <a16:creationId xmlns:a16="http://schemas.microsoft.com/office/drawing/2014/main" id="{646DB022-9ABC-4362-8D0C-7D69BC8F8FB0}"/>
              </a:ext>
            </a:extLst>
          </p:cNvPr>
          <p:cNvPicPr>
            <a:picLocks noChangeAspect="1"/>
          </p:cNvPicPr>
          <p:nvPr/>
        </p:nvPicPr>
        <p:blipFill>
          <a:blip r:embed="rId21"/>
          <a:stretch>
            <a:fillRect/>
          </a:stretch>
        </p:blipFill>
        <p:spPr>
          <a:xfrm>
            <a:off x="720303" y="2857345"/>
            <a:ext cx="1186070" cy="1080360"/>
          </a:xfrm>
          <a:prstGeom prst="rect">
            <a:avLst/>
          </a:prstGeom>
        </p:spPr>
      </p:pic>
      <p:pic>
        <p:nvPicPr>
          <p:cNvPr id="13" name="Picture 12" descr="Icon&#10;&#10;Description automatically generated">
            <a:extLst>
              <a:ext uri="{FF2B5EF4-FFF2-40B4-BE49-F238E27FC236}">
                <a16:creationId xmlns:a16="http://schemas.microsoft.com/office/drawing/2014/main" id="{AA79AF55-8D9E-4F54-AB9F-7C64F326502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14" name="Picture 13">
            <a:extLst>
              <a:ext uri="{FF2B5EF4-FFF2-40B4-BE49-F238E27FC236}">
                <a16:creationId xmlns:a16="http://schemas.microsoft.com/office/drawing/2014/main" id="{F4EF391F-7185-43DB-888E-93C41614F796}"/>
              </a:ext>
            </a:extLst>
          </p:cNvPr>
          <p:cNvPicPr>
            <a:picLocks noChangeAspect="1"/>
          </p:cNvPicPr>
          <p:nvPr/>
        </p:nvPicPr>
        <p:blipFill>
          <a:blip r:embed="rId23"/>
          <a:stretch>
            <a:fillRect/>
          </a:stretch>
        </p:blipFill>
        <p:spPr>
          <a:xfrm>
            <a:off x="922093" y="4558325"/>
            <a:ext cx="804850" cy="762489"/>
          </a:xfrm>
          <a:prstGeom prst="rect">
            <a:avLst/>
          </a:prstGeom>
        </p:spPr>
      </p:pic>
      <p:sp>
        <p:nvSpPr>
          <p:cNvPr id="15" name="TextBox 14">
            <a:extLst>
              <a:ext uri="{FF2B5EF4-FFF2-40B4-BE49-F238E27FC236}">
                <a16:creationId xmlns:a16="http://schemas.microsoft.com/office/drawing/2014/main" id="{ECBBC338-E178-4E0F-9CAB-A446C38D7E5A}"/>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16" name="TextBox 15">
            <a:extLst>
              <a:ext uri="{FF2B5EF4-FFF2-40B4-BE49-F238E27FC236}">
                <a16:creationId xmlns:a16="http://schemas.microsoft.com/office/drawing/2014/main" id="{39A1D7E5-963A-4B67-B769-F6E321F68BA1}"/>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17" name="TextBox 16">
            <a:extLst>
              <a:ext uri="{FF2B5EF4-FFF2-40B4-BE49-F238E27FC236}">
                <a16:creationId xmlns:a16="http://schemas.microsoft.com/office/drawing/2014/main" id="{6B96F05F-0841-462A-8980-73649075DAD8}"/>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18" name="TextBox 17">
            <a:hlinkClick r:id="" action="ppaction://noaction">
              <a:snd r:embed="rId3" name="5_1_2.wav"/>
            </a:hlinkClick>
            <a:extLst>
              <a:ext uri="{FF2B5EF4-FFF2-40B4-BE49-F238E27FC236}">
                <a16:creationId xmlns:a16="http://schemas.microsoft.com/office/drawing/2014/main" id="{15CE0EFC-CF0B-451D-8115-2F7400E122CF}"/>
              </a:ext>
            </a:extLst>
          </p:cNvPr>
          <p:cNvSpPr txBox="1"/>
          <p:nvPr/>
        </p:nvSpPr>
        <p:spPr>
          <a:xfrm>
            <a:off x="2184381" y="5767634"/>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difficile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9" name="TextBox 18">
            <a:extLst>
              <a:ext uri="{FF2B5EF4-FFF2-40B4-BE49-F238E27FC236}">
                <a16:creationId xmlns:a16="http://schemas.microsoft.com/office/drawing/2014/main" id="{C7F15B3A-B5E1-4517-BF93-AA6FC4542877}"/>
              </a:ext>
            </a:extLst>
          </p:cNvPr>
          <p:cNvSpPr txBox="1"/>
          <p:nvPr/>
        </p:nvSpPr>
        <p:spPr>
          <a:xfrm>
            <a:off x="4584083" y="5741066"/>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jaune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0" name="TextBox 19">
            <a:extLst>
              <a:ext uri="{FF2B5EF4-FFF2-40B4-BE49-F238E27FC236}">
                <a16:creationId xmlns:a16="http://schemas.microsoft.com/office/drawing/2014/main" id="{6B60A5E3-423D-4C51-8C15-C55D8941F9BE}"/>
              </a:ext>
            </a:extLst>
          </p:cNvPr>
          <p:cNvSpPr txBox="1"/>
          <p:nvPr/>
        </p:nvSpPr>
        <p:spPr>
          <a:xfrm>
            <a:off x="7614455" y="5741066"/>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préféré</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66414712-A483-4344-9C57-087954814B21}"/>
              </a:ext>
            </a:extLst>
          </p:cNvPr>
          <p:cNvSpPr txBox="1"/>
          <p:nvPr/>
        </p:nvSpPr>
        <p:spPr>
          <a:xfrm>
            <a:off x="2201658" y="4880718"/>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trop</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2" name="TextBox 21">
            <a:extLst>
              <a:ext uri="{FF2B5EF4-FFF2-40B4-BE49-F238E27FC236}">
                <a16:creationId xmlns:a16="http://schemas.microsoft.com/office/drawing/2014/main" id="{74CB81DA-229C-46EA-88FD-D8546030C841}"/>
              </a:ext>
            </a:extLst>
          </p:cNvPr>
          <p:cNvSpPr txBox="1"/>
          <p:nvPr/>
        </p:nvSpPr>
        <p:spPr>
          <a:xfrm>
            <a:off x="4556463" y="4880718"/>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il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3" name="TextBox 22">
            <a:extLst>
              <a:ext uri="{FF2B5EF4-FFF2-40B4-BE49-F238E27FC236}">
                <a16:creationId xmlns:a16="http://schemas.microsoft.com/office/drawing/2014/main" id="{3443510C-6295-4FEB-A75C-CC91E090AA0B}"/>
              </a:ext>
            </a:extLst>
          </p:cNvPr>
          <p:cNvSpPr txBox="1"/>
          <p:nvPr/>
        </p:nvSpPr>
        <p:spPr>
          <a:xfrm>
            <a:off x="7570337" y="4855880"/>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elle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4" name="TextBox 23">
            <a:extLst>
              <a:ext uri="{FF2B5EF4-FFF2-40B4-BE49-F238E27FC236}">
                <a16:creationId xmlns:a16="http://schemas.microsoft.com/office/drawing/2014/main" id="{6CDFE3BD-128B-45E4-8251-20EE47E201F1}"/>
              </a:ext>
            </a:extLst>
          </p:cNvPr>
          <p:cNvSpPr txBox="1"/>
          <p:nvPr/>
        </p:nvSpPr>
        <p:spPr>
          <a:xfrm>
            <a:off x="2213689" y="400782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a:t>
            </a:r>
            <a:r>
              <a:rPr lang="en-GB" sz="2400" kern="0" noProof="0" dirty="0" err="1">
                <a:solidFill>
                  <a:srgbClr val="002060"/>
                </a:solidFill>
                <a:latin typeface="Century Gothic" panose="020B0502020202020204" pitchFamily="34" charset="0"/>
                <a:cs typeface="Arial"/>
                <a:sym typeface="Arial"/>
              </a:rPr>
              <a:t>vélo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5" name="TextBox 24">
            <a:extLst>
              <a:ext uri="{FF2B5EF4-FFF2-40B4-BE49-F238E27FC236}">
                <a16:creationId xmlns:a16="http://schemas.microsoft.com/office/drawing/2014/main" id="{A5F18B9B-255E-4223-8B21-F62B2F1451A0}"/>
              </a:ext>
            </a:extLst>
          </p:cNvPr>
          <p:cNvSpPr txBox="1"/>
          <p:nvPr/>
        </p:nvSpPr>
        <p:spPr>
          <a:xfrm>
            <a:off x="4615137" y="4000815"/>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voiture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6" name="TextBox 25">
            <a:extLst>
              <a:ext uri="{FF2B5EF4-FFF2-40B4-BE49-F238E27FC236}">
                <a16:creationId xmlns:a16="http://schemas.microsoft.com/office/drawing/2014/main" id="{94C1EE82-F948-4AB2-9EF8-F58C478320A1}"/>
              </a:ext>
            </a:extLst>
          </p:cNvPr>
          <p:cNvSpPr txBox="1"/>
          <p:nvPr/>
        </p:nvSpPr>
        <p:spPr>
          <a:xfrm>
            <a:off x="7570337" y="401701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cher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7" name="TextBox 26">
            <a:extLst>
              <a:ext uri="{FF2B5EF4-FFF2-40B4-BE49-F238E27FC236}">
                <a16:creationId xmlns:a16="http://schemas.microsoft.com/office/drawing/2014/main" id="{D9254AB9-13E1-4255-BC9F-D47513E7182D}"/>
              </a:ext>
            </a:extLst>
          </p:cNvPr>
          <p:cNvSpPr txBox="1"/>
          <p:nvPr/>
        </p:nvSpPr>
        <p:spPr>
          <a:xfrm>
            <a:off x="2213689" y="3120912"/>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gris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8" name="TextBox 27">
            <a:extLst>
              <a:ext uri="{FF2B5EF4-FFF2-40B4-BE49-F238E27FC236}">
                <a16:creationId xmlns:a16="http://schemas.microsoft.com/office/drawing/2014/main" id="{69E142E6-ED99-4540-BDDD-953D3CA8E296}"/>
              </a:ext>
            </a:extLst>
          </p:cNvPr>
          <p:cNvSpPr txBox="1"/>
          <p:nvPr/>
        </p:nvSpPr>
        <p:spPr>
          <a:xfrm>
            <a:off x="4579727" y="3148439"/>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rapide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550490EE-A1F6-442B-A035-72A1B5B4774F}"/>
              </a:ext>
            </a:extLst>
          </p:cNvPr>
          <p:cNvSpPr txBox="1"/>
          <p:nvPr/>
        </p:nvSpPr>
        <p:spPr>
          <a:xfrm>
            <a:off x="7577901" y="3148639"/>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fête</a:t>
            </a:r>
          </a:p>
        </p:txBody>
      </p:sp>
      <p:sp>
        <p:nvSpPr>
          <p:cNvPr id="30" name="TextBox 29">
            <a:extLst>
              <a:ext uri="{FF2B5EF4-FFF2-40B4-BE49-F238E27FC236}">
                <a16:creationId xmlns:a16="http://schemas.microsoft.com/office/drawing/2014/main" id="{93062BAF-8583-48AE-86DE-F80E6D98CE4B}"/>
              </a:ext>
            </a:extLst>
          </p:cNvPr>
          <p:cNvSpPr txBox="1"/>
          <p:nvPr/>
        </p:nvSpPr>
        <p:spPr>
          <a:xfrm>
            <a:off x="2213689" y="2320332"/>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fille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499D405B-E097-43B2-BE83-1D1876AC2FAA}"/>
              </a:ext>
            </a:extLst>
          </p:cNvPr>
          <p:cNvSpPr txBox="1"/>
          <p:nvPr/>
        </p:nvSpPr>
        <p:spPr>
          <a:xfrm>
            <a:off x="4556463" y="2294794"/>
            <a:ext cx="2792696" cy="461665"/>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 le fruit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B10707A9-134A-432D-ADDE-3BDE436DCF47}"/>
              </a:ext>
            </a:extLst>
          </p:cNvPr>
          <p:cNvSpPr txBox="1"/>
          <p:nvPr/>
        </p:nvSpPr>
        <p:spPr>
          <a:xfrm>
            <a:off x="7585125" y="231509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garçon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621774DD-790F-49C5-8D28-A1CE3701C589}"/>
              </a:ext>
            </a:extLst>
          </p:cNvPr>
          <p:cNvSpPr txBox="1"/>
          <p:nvPr/>
        </p:nvSpPr>
        <p:spPr>
          <a:xfrm>
            <a:off x="2162229" y="145305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petit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991F7AE0-17FA-4B3B-AFB7-48F96042CEBC}"/>
              </a:ext>
            </a:extLst>
          </p:cNvPr>
          <p:cNvSpPr txBox="1"/>
          <p:nvPr/>
        </p:nvSpPr>
        <p:spPr>
          <a:xfrm>
            <a:off x="4485681" y="1440224"/>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grand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077451BE-046B-4A32-9935-4576CE229BBE}"/>
              </a:ext>
            </a:extLst>
          </p:cNvPr>
          <p:cNvSpPr txBox="1"/>
          <p:nvPr/>
        </p:nvSpPr>
        <p:spPr>
          <a:xfrm>
            <a:off x="7559385" y="1419895"/>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36" name="Picture 35" descr="Icon&#10;&#10;Description automatically generated">
            <a:extLst>
              <a:ext uri="{FF2B5EF4-FFF2-40B4-BE49-F238E27FC236}">
                <a16:creationId xmlns:a16="http://schemas.microsoft.com/office/drawing/2014/main" id="{337EC94A-0B2D-4D9C-AF67-6B8A0741672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7" name="Picture 36" descr="Icon&#10;&#10;Description automatically generated">
            <a:extLst>
              <a:ext uri="{FF2B5EF4-FFF2-40B4-BE49-F238E27FC236}">
                <a16:creationId xmlns:a16="http://schemas.microsoft.com/office/drawing/2014/main" id="{2BE243B4-A0A9-48A6-BACD-99578A7AE4C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38" name="Explosion: 8 Points 37">
            <a:extLst>
              <a:ext uri="{FF2B5EF4-FFF2-40B4-BE49-F238E27FC236}">
                <a16:creationId xmlns:a16="http://schemas.microsoft.com/office/drawing/2014/main" id="{569C178E-4EAD-4296-B369-677629C63484}"/>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39" name="Explosion: 8 Points 38">
            <a:extLst>
              <a:ext uri="{FF2B5EF4-FFF2-40B4-BE49-F238E27FC236}">
                <a16:creationId xmlns:a16="http://schemas.microsoft.com/office/drawing/2014/main" id="{6B350DF9-965D-43CD-B2C7-2DEC2339A2F8}"/>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40" name="TextBox 39">
            <a:extLst>
              <a:ext uri="{FF2B5EF4-FFF2-40B4-BE49-F238E27FC236}">
                <a16:creationId xmlns:a16="http://schemas.microsoft.com/office/drawing/2014/main" id="{39D68553-E680-4AE5-B4CA-8137C22A3D4F}"/>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41" name="Title 2">
            <a:extLst>
              <a:ext uri="{FF2B5EF4-FFF2-40B4-BE49-F238E27FC236}">
                <a16:creationId xmlns:a16="http://schemas.microsoft.com/office/drawing/2014/main" id="{F508EB62-4A8B-4F4A-B29C-B1642553F79E}"/>
              </a:ext>
            </a:extLst>
          </p:cNvPr>
          <p:cNvSpPr txBox="1">
            <a:spLocks/>
          </p:cNvSpPr>
          <p:nvPr/>
        </p:nvSpPr>
        <p:spPr>
          <a:xfrm>
            <a:off x="10656562" y="1081382"/>
            <a:ext cx="1557451" cy="374973"/>
          </a:xfrm>
          <a:prstGeom prst="rect">
            <a:avLst/>
          </a:prstGeom>
          <a:solidFill>
            <a:srgbClr val="FF0066"/>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1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5_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5_3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5_4_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5_5_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5_6_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5_7_2.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5_8_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5_9_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5_10_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5_11_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5_12_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5_13_2.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5_14_2.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5_15_2.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5_16_2.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5_17_2.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5_18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DFC4CA13-D8FA-46DA-8540-F3C11FB83425}"/>
              </a:ext>
            </a:extLst>
          </p:cNvPr>
          <p:cNvGraphicFramePr>
            <a:graphicFrameLocks noGrp="1"/>
          </p:cNvGraphicFramePr>
          <p:nvPr>
            <p:extLst>
              <p:ext uri="{D42A27DB-BD31-4B8C-83A1-F6EECF244321}">
                <p14:modId xmlns:p14="http://schemas.microsoft.com/office/powerpoint/2010/main" val="2080800845"/>
              </p:ext>
            </p:extLst>
          </p:nvPr>
        </p:nvGraphicFramePr>
        <p:xfrm>
          <a:off x="464082" y="101076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fruit</a:t>
                      </a:r>
                    </a:p>
                  </a:txBody>
                  <a:tcPr/>
                </a:tc>
                <a:tc>
                  <a:txBody>
                    <a:bodyPr/>
                    <a:lstStyle/>
                    <a:p>
                      <a:r>
                        <a:rPr lang="en-GB" sz="2400" b="1" dirty="0">
                          <a:solidFill>
                            <a:srgbClr val="002060"/>
                          </a:solidFill>
                          <a:latin typeface="Century Gothic" panose="020B0502020202020204" pitchFamily="34" charset="0"/>
                        </a:rPr>
                        <a:t>le garçon</a:t>
                      </a:r>
                    </a:p>
                  </a:txBody>
                  <a:tcPr/>
                </a:tc>
                <a:tc>
                  <a:txBody>
                    <a:bodyPr/>
                    <a:lstStyle/>
                    <a:p>
                      <a:r>
                        <a:rPr lang="en-GB" sz="2400" b="1" dirty="0">
                          <a:solidFill>
                            <a:srgbClr val="002060"/>
                          </a:solidFill>
                          <a:latin typeface="Century Gothic" panose="020B0502020202020204" pitchFamily="34" charset="0"/>
                        </a:rPr>
                        <a:t>petit</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grand</a:t>
                      </a:r>
                    </a:p>
                  </a:txBody>
                  <a:tcPr/>
                </a:tc>
                <a:tc>
                  <a:txBody>
                    <a:bodyPr/>
                    <a:lstStyle/>
                    <a:p>
                      <a:r>
                        <a:rPr lang="en-GB" sz="2400" b="1" dirty="0">
                          <a:solidFill>
                            <a:srgbClr val="002060"/>
                          </a:solidFill>
                          <a:latin typeface="Century Gothic" panose="020B0502020202020204" pitchFamily="34" charset="0"/>
                        </a:rPr>
                        <a:t>la fille</a:t>
                      </a:r>
                    </a:p>
                  </a:txBody>
                  <a:tcPr/>
                </a:tc>
                <a:tc>
                  <a:txBody>
                    <a:bodyPr/>
                    <a:lstStyle/>
                    <a:p>
                      <a:r>
                        <a:rPr lang="en-GB" sz="2400" b="1" dirty="0">
                          <a:solidFill>
                            <a:srgbClr val="002060"/>
                          </a:solidFill>
                          <a:latin typeface="Century Gothic" panose="020B0502020202020204" pitchFamily="34" charset="0"/>
                        </a:rPr>
                        <a:t>de</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rapide</a:t>
                      </a:r>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la voiture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gris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cher</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la fête</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vélo</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r>
                        <a:rPr lang="en-GB" sz="2400" dirty="0" err="1">
                          <a:solidFill>
                            <a:srgbClr val="002060"/>
                          </a:solidFill>
                          <a:latin typeface="Century Gothic" panose="020B0502020202020204" pitchFamily="34" charset="0"/>
                        </a:rPr>
                        <a:t>elle</a:t>
                      </a:r>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elle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difficile</a:t>
                      </a:r>
                    </a:p>
                  </a:txBody>
                  <a:tcPr/>
                </a:tc>
                <a:tc>
                  <a:txBody>
                    <a:bodyPr/>
                    <a:lstStyle/>
                    <a:p>
                      <a:r>
                        <a:rPr lang="en-GB" sz="2400" b="1" dirty="0" err="1">
                          <a:solidFill>
                            <a:srgbClr val="002060"/>
                          </a:solidFill>
                          <a:latin typeface="Century Gothic" panose="020B0502020202020204" pitchFamily="34" charset="0"/>
                        </a:rPr>
                        <a:t>préféré</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trop</a:t>
                      </a:r>
                    </a:p>
                  </a:txBody>
                  <a:tcPr/>
                </a:tc>
                <a:tc>
                  <a:txBody>
                    <a:bodyPr/>
                    <a:lstStyle/>
                    <a:p>
                      <a:r>
                        <a:rPr lang="en-GB" sz="2400" b="1" dirty="0">
                          <a:solidFill>
                            <a:srgbClr val="002060"/>
                          </a:solidFill>
                          <a:latin typeface="Century Gothic" panose="020B0502020202020204" pitchFamily="34" charset="0"/>
                        </a:rPr>
                        <a:t>il</a:t>
                      </a:r>
                    </a:p>
                  </a:txBody>
                  <a:tcPr/>
                </a:tc>
                <a:tc>
                  <a:txBody>
                    <a:bodyPr/>
                    <a:lstStyle/>
                    <a:p>
                      <a:r>
                        <a:rPr lang="en-GB" sz="2400" b="1" dirty="0">
                          <a:solidFill>
                            <a:srgbClr val="002060"/>
                          </a:solidFill>
                          <a:latin typeface="Century Gothic" panose="020B0502020202020204" pitchFamily="34" charset="0"/>
                        </a:rPr>
                        <a:t>jaune</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801C7961-FC00-4D4E-B30E-0A0ED0DCBF35}"/>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5E5CB4F1-9EF9-44C1-82CE-3F549F9B1F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19" name="Picture 18">
            <a:extLst>
              <a:ext uri="{FF2B5EF4-FFF2-40B4-BE49-F238E27FC236}">
                <a16:creationId xmlns:a16="http://schemas.microsoft.com/office/drawing/2014/main" id="{99D1A931-4378-4C83-8A9A-53C7A96379D5}"/>
              </a:ext>
            </a:extLst>
          </p:cNvPr>
          <p:cNvPicPr>
            <a:picLocks noChangeAspect="1"/>
          </p:cNvPicPr>
          <p:nvPr/>
        </p:nvPicPr>
        <p:blipFill>
          <a:blip r:embed="rId7"/>
          <a:stretch>
            <a:fillRect/>
          </a:stretch>
        </p:blipFill>
        <p:spPr>
          <a:xfrm>
            <a:off x="922093" y="4558325"/>
            <a:ext cx="804850" cy="762489"/>
          </a:xfrm>
          <a:prstGeom prst="rect">
            <a:avLst/>
          </a:prstGeom>
        </p:spPr>
      </p:pic>
      <p:sp>
        <p:nvSpPr>
          <p:cNvPr id="20" name="TextBox 19">
            <a:extLst>
              <a:ext uri="{FF2B5EF4-FFF2-40B4-BE49-F238E27FC236}">
                <a16:creationId xmlns:a16="http://schemas.microsoft.com/office/drawing/2014/main" id="{F67A9DB2-976E-4750-90B6-CE957B148541}"/>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1" name="TextBox 20">
            <a:extLst>
              <a:ext uri="{FF2B5EF4-FFF2-40B4-BE49-F238E27FC236}">
                <a16:creationId xmlns:a16="http://schemas.microsoft.com/office/drawing/2014/main" id="{4C7A54F6-1C6E-4654-9C28-33DB6E929E5E}"/>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2" name="TextBox 21">
            <a:extLst>
              <a:ext uri="{FF2B5EF4-FFF2-40B4-BE49-F238E27FC236}">
                <a16:creationId xmlns:a16="http://schemas.microsoft.com/office/drawing/2014/main" id="{913D0F17-5CC2-4A47-9CA9-A30BE951215D}"/>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5B638838-0443-4637-A63F-9588B523D00A}"/>
              </a:ext>
            </a:extLst>
          </p:cNvPr>
          <p:cNvGraphicFramePr>
            <a:graphicFrameLocks noGrp="1"/>
          </p:cNvGraphicFramePr>
          <p:nvPr>
            <p:extLst>
              <p:ext uri="{D42A27DB-BD31-4B8C-83A1-F6EECF244321}">
                <p14:modId xmlns:p14="http://schemas.microsoft.com/office/powerpoint/2010/main" val="4055292402"/>
              </p:ext>
            </p:extLst>
          </p:nvPr>
        </p:nvGraphicFramePr>
        <p:xfrm>
          <a:off x="464082" y="101076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small, short</a:t>
                      </a:r>
                    </a:p>
                  </a:txBody>
                  <a:tcPr/>
                </a:tc>
                <a:tc>
                  <a:txBody>
                    <a:bodyPr/>
                    <a:lstStyle/>
                    <a:p>
                      <a:r>
                        <a:rPr lang="en-GB" sz="2400" b="1" dirty="0">
                          <a:solidFill>
                            <a:srgbClr val="002060"/>
                          </a:solidFill>
                          <a:latin typeface="Century Gothic" panose="020B0502020202020204" pitchFamily="34" charset="0"/>
                        </a:rPr>
                        <a:t>big, tall</a:t>
                      </a:r>
                    </a:p>
                  </a:txBody>
                  <a:tcPr/>
                </a:tc>
                <a:tc>
                  <a:txBody>
                    <a:bodyPr/>
                    <a:lstStyle/>
                    <a:p>
                      <a:r>
                        <a:rPr lang="en-GB" sz="2400" b="1" dirty="0">
                          <a:solidFill>
                            <a:srgbClr val="002060"/>
                          </a:solidFill>
                          <a:latin typeface="Century Gothic" panose="020B0502020202020204" pitchFamily="34" charset="0"/>
                        </a:rPr>
                        <a:t>from, of</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girl</a:t>
                      </a:r>
                    </a:p>
                  </a:txBody>
                  <a:tcPr/>
                </a:tc>
                <a:tc>
                  <a:txBody>
                    <a:bodyPr/>
                    <a:lstStyle/>
                    <a:p>
                      <a:r>
                        <a:rPr lang="en-GB" sz="2400" b="1" dirty="0">
                          <a:solidFill>
                            <a:srgbClr val="002060"/>
                          </a:solidFill>
                          <a:latin typeface="Century Gothic" panose="020B0502020202020204" pitchFamily="34" charset="0"/>
                        </a:rPr>
                        <a:t>(the) fruit</a:t>
                      </a:r>
                    </a:p>
                  </a:txBody>
                  <a:tcPr/>
                </a:tc>
                <a:tc>
                  <a:txBody>
                    <a:bodyPr/>
                    <a:lstStyle/>
                    <a:p>
                      <a:r>
                        <a:rPr lang="en-GB" sz="2400" b="1" dirty="0">
                          <a:solidFill>
                            <a:srgbClr val="002060"/>
                          </a:solidFill>
                          <a:latin typeface="Century Gothic" panose="020B0502020202020204" pitchFamily="34" charset="0"/>
                        </a:rPr>
                        <a:t>(the) boy</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grey (m)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fast (m, 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party, celebration</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(the) bike</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(the) car</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expensive (m)</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too</a:t>
                      </a:r>
                    </a:p>
                  </a:txBody>
                  <a:tcPr/>
                </a:tc>
                <a:tc>
                  <a:txBody>
                    <a:bodyPr/>
                    <a:lstStyle/>
                    <a:p>
                      <a:r>
                        <a:rPr lang="en-GB" sz="2400" b="1" dirty="0">
                          <a:solidFill>
                            <a:srgbClr val="002060"/>
                          </a:solidFill>
                          <a:latin typeface="Century Gothic" panose="020B0502020202020204" pitchFamily="34" charset="0"/>
                        </a:rPr>
                        <a:t>he, it (m)</a:t>
                      </a:r>
                    </a:p>
                  </a:txBody>
                  <a:tcPr/>
                </a:tc>
                <a:tc>
                  <a:txBody>
                    <a:bodyPr/>
                    <a:lstStyle/>
                    <a:p>
                      <a:r>
                        <a:rPr lang="en-GB" sz="2400" b="1" dirty="0">
                          <a:solidFill>
                            <a:srgbClr val="002060"/>
                          </a:solidFill>
                          <a:latin typeface="Century Gothic" panose="020B0502020202020204" pitchFamily="34" charset="0"/>
                        </a:rPr>
                        <a:t>she, it (f)</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difficult (m, f)</a:t>
                      </a:r>
                    </a:p>
                  </a:txBody>
                  <a:tcPr/>
                </a:tc>
                <a:tc>
                  <a:txBody>
                    <a:bodyPr/>
                    <a:lstStyle/>
                    <a:p>
                      <a:r>
                        <a:rPr lang="en-GB" sz="2400" b="1" dirty="0">
                          <a:solidFill>
                            <a:srgbClr val="002060"/>
                          </a:solidFill>
                          <a:latin typeface="Century Gothic" panose="020B0502020202020204" pitchFamily="34" charset="0"/>
                        </a:rPr>
                        <a:t>yellow (m, f)</a:t>
                      </a:r>
                    </a:p>
                  </a:txBody>
                  <a:tcPr/>
                </a:tc>
                <a:tc>
                  <a:txBody>
                    <a:bodyPr/>
                    <a:lstStyle/>
                    <a:p>
                      <a:r>
                        <a:rPr lang="en-GB" sz="2400" b="1" dirty="0">
                          <a:solidFill>
                            <a:srgbClr val="002060"/>
                          </a:solidFill>
                          <a:latin typeface="Century Gothic" panose="020B0502020202020204" pitchFamily="34" charset="0"/>
                        </a:rPr>
                        <a:t>favourite (m)</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BF6528DE-F63C-4BEF-841E-E90249ADD091}"/>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23C12FEF-FE66-4263-8174-0300B99210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20" name="Picture 19">
            <a:extLst>
              <a:ext uri="{FF2B5EF4-FFF2-40B4-BE49-F238E27FC236}">
                <a16:creationId xmlns:a16="http://schemas.microsoft.com/office/drawing/2014/main" id="{F4FFD9A7-CDE3-4CC2-8D1A-F56CE2A999EE}"/>
              </a:ext>
            </a:extLst>
          </p:cNvPr>
          <p:cNvPicPr>
            <a:picLocks noChangeAspect="1"/>
          </p:cNvPicPr>
          <p:nvPr/>
        </p:nvPicPr>
        <p:blipFill>
          <a:blip r:embed="rId7"/>
          <a:stretch>
            <a:fillRect/>
          </a:stretch>
        </p:blipFill>
        <p:spPr>
          <a:xfrm>
            <a:off x="922093" y="4558325"/>
            <a:ext cx="804850" cy="762489"/>
          </a:xfrm>
          <a:prstGeom prst="rect">
            <a:avLst/>
          </a:prstGeom>
        </p:spPr>
      </p:pic>
      <p:sp>
        <p:nvSpPr>
          <p:cNvPr id="21" name="TextBox 20">
            <a:extLst>
              <a:ext uri="{FF2B5EF4-FFF2-40B4-BE49-F238E27FC236}">
                <a16:creationId xmlns:a16="http://schemas.microsoft.com/office/drawing/2014/main" id="{35068092-2480-4B8B-AEFF-D51CC48EB68E}"/>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47D2CE60-081D-49C1-9AB5-DCD0CF842D1E}"/>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7A1EE8C8-4917-4860-A215-0A288DA6B1E8}"/>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ien</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2" y="4250074"/>
            <a:ext cx="41866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b</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ien </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4" name="Group 3">
            <a:extLst>
              <a:ext uri="{FF2B5EF4-FFF2-40B4-BE49-F238E27FC236}">
                <a16:creationId xmlns:a16="http://schemas.microsoft.com/office/drawing/2014/main" id="{AEDE7562-F100-4BFB-89E3-356864E1792E}"/>
              </a:ext>
            </a:extLst>
          </p:cNvPr>
          <p:cNvGrpSpPr/>
          <p:nvPr/>
        </p:nvGrpSpPr>
        <p:grpSpPr>
          <a:xfrm>
            <a:off x="3747752" y="287436"/>
            <a:ext cx="4470470" cy="4470470"/>
            <a:chOff x="3747752" y="287436"/>
            <a:chExt cx="4470470" cy="4470470"/>
          </a:xfrm>
        </p:grpSpPr>
        <p:pic>
          <p:nvPicPr>
            <p:cNvPr id="12" name="Picture 11" descr="A picture containing tool&#10;&#10;Description automatically generated">
              <a:extLst>
                <a:ext uri="{FF2B5EF4-FFF2-40B4-BE49-F238E27FC236}">
                  <a16:creationId xmlns:a16="http://schemas.microsoft.com/office/drawing/2014/main" id="{D3CB442D-F1D2-4258-9882-9A1127B7A44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47752" y="287436"/>
              <a:ext cx="4470470" cy="4470470"/>
            </a:xfrm>
            <a:prstGeom prst="rect">
              <a:avLst/>
            </a:prstGeom>
          </p:spPr>
        </p:pic>
        <p:sp>
          <p:nvSpPr>
            <p:cNvPr id="3" name="TextBox 2">
              <a:extLst>
                <a:ext uri="{FF2B5EF4-FFF2-40B4-BE49-F238E27FC236}">
                  <a16:creationId xmlns:a16="http://schemas.microsoft.com/office/drawing/2014/main" id="{C3F9BC53-7291-457A-8789-DD209C9214C6}"/>
                </a:ext>
              </a:extLst>
            </p:cNvPr>
            <p:cNvSpPr txBox="1"/>
            <p:nvPr/>
          </p:nvSpPr>
          <p:spPr>
            <a:xfrm>
              <a:off x="4566045" y="3594428"/>
              <a:ext cx="25500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good, well</a:t>
              </a:r>
            </a:p>
          </p:txBody>
        </p:sp>
      </p:grpSp>
      <p:pic>
        <p:nvPicPr>
          <p:cNvPr id="5" name="ien (BT3W4)">
            <a:hlinkClick r:id="" action="ppaction://media"/>
            <a:extLst>
              <a:ext uri="{FF2B5EF4-FFF2-40B4-BE49-F238E27FC236}">
                <a16:creationId xmlns:a16="http://schemas.microsoft.com/office/drawing/2014/main" id="{73911041-0057-4A68-A39E-FBCBA8D0B9A2}"/>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14760" y="2062975"/>
            <a:ext cx="3568390" cy="2007219"/>
          </a:xfrm>
          <a:prstGeom prst="rect">
            <a:avLst/>
          </a:prstGeom>
        </p:spPr>
      </p:pic>
      <p:pic>
        <p:nvPicPr>
          <p:cNvPr id="6" name="bien (BT3W4)">
            <a:hlinkClick r:id="" action="ppaction://media"/>
            <a:extLst>
              <a:ext uri="{FF2B5EF4-FFF2-40B4-BE49-F238E27FC236}">
                <a16:creationId xmlns:a16="http://schemas.microsoft.com/office/drawing/2014/main" id="{CEB42898-2BE3-4CC3-84EA-B2C360D3CD8C}"/>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8218221" y="2030982"/>
            <a:ext cx="3661187" cy="2059418"/>
          </a:xfrm>
          <a:prstGeom prst="rect">
            <a:avLst/>
          </a:prstGeom>
        </p:spPr>
      </p:pic>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p_ie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735"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p_bien.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p_bien.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30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5"/>
                </p:tgtEl>
              </p:cMediaNode>
            </p:video>
            <p:video>
              <p:cMediaNode vol="80000">
                <p:cTn id="28" fill="hold" display="0">
                  <p:stCondLst>
                    <p:cond delay="indefinite"/>
                  </p:stCondLst>
                </p:cTn>
                <p:tgtEl>
                  <p:spTgt spid="6"/>
                </p:tgtEl>
              </p:cMediaNode>
            </p:video>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ool&#10;&#10;Description automatically generated">
            <a:extLst>
              <a:ext uri="{FF2B5EF4-FFF2-40B4-BE49-F238E27FC236}">
                <a16:creationId xmlns:a16="http://schemas.microsoft.com/office/drawing/2014/main" id="{E9D67341-E844-439F-B48A-56F88DE3CC46}"/>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8258" y="917942"/>
            <a:ext cx="3694740" cy="3694740"/>
          </a:xfrm>
          <a:prstGeom prst="rect">
            <a:avLst/>
          </a:prstGeom>
        </p:spPr>
      </p:pic>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37287" y="48008"/>
            <a:ext cx="272220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a:solidFill>
                  <a:srgbClr val="002060"/>
                </a:solidFill>
                <a:latin typeface="Century Gothic" panose="020B0502020202020204" pitchFamily="34" charset="0"/>
                <a:ea typeface="Century Gothic"/>
                <a:hlinkClick r:id="" action="ppaction://noaction">
                  <a:snd r:embed="rId10" name="p_ien.wav"/>
                </a:hlinkClick>
              </a:rPr>
              <a:t>[</a:t>
            </a:r>
            <a:r>
              <a:rPr lang="en-GB" sz="7200" b="1" spc="-1" dirty="0" err="1">
                <a:solidFill>
                  <a:srgbClr val="002060"/>
                </a:solidFill>
                <a:latin typeface="Century Gothic" panose="020B0502020202020204" pitchFamily="34" charset="0"/>
                <a:ea typeface="Century Gothic"/>
                <a:hlinkClick r:id="" action="ppaction://noaction">
                  <a:snd r:embed="rId10" name="p_ien.wav"/>
                </a:hlinkClick>
              </a:rPr>
              <a:t>ien</a:t>
            </a:r>
            <a:r>
              <a:rPr lang="en-GB" sz="7200" b="1" spc="-1" dirty="0">
                <a:solidFill>
                  <a:srgbClr val="002060"/>
                </a:solidFill>
                <a:latin typeface="Century Gothic" panose="020B0502020202020204" pitchFamily="34" charset="0"/>
                <a:ea typeface="Century Gothic"/>
                <a:hlinkClick r:id="" action="ppaction://noaction">
                  <a:snd r:embed="rId10" name="p_ien.wav"/>
                </a:hlinkClick>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anc</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ien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ch</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ien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comb</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ien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ien</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tôt</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b</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rPr>
              <a:t>ien </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15" name="Group 14" descr="price tag with a question mark">
            <a:extLst>
              <a:ext uri="{FF2B5EF4-FFF2-40B4-BE49-F238E27FC236}">
                <a16:creationId xmlns:a16="http://schemas.microsoft.com/office/drawing/2014/main" id="{FC0347E5-504B-4998-A9B5-77FB65D2583A}"/>
              </a:ext>
            </a:extLst>
          </p:cNvPr>
          <p:cNvGrpSpPr/>
          <p:nvPr/>
        </p:nvGrpSpPr>
        <p:grpSpPr>
          <a:xfrm>
            <a:off x="9374006" y="4233002"/>
            <a:ext cx="1798274" cy="1588475"/>
            <a:chOff x="9234453" y="4685759"/>
            <a:chExt cx="1798274" cy="1588475"/>
          </a:xfrm>
        </p:grpSpPr>
        <p:pic>
          <p:nvPicPr>
            <p:cNvPr id="16" name="Picture 15" descr="price tag with a question mark">
              <a:extLst>
                <a:ext uri="{FF2B5EF4-FFF2-40B4-BE49-F238E27FC236}">
                  <a16:creationId xmlns:a16="http://schemas.microsoft.com/office/drawing/2014/main" id="{06659E14-012A-457D-BE08-080562390D88}"/>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34453" y="4685759"/>
              <a:ext cx="1798274" cy="1588475"/>
            </a:xfrm>
            <a:prstGeom prst="rect">
              <a:avLst/>
            </a:prstGeom>
          </p:spPr>
        </p:pic>
        <p:sp>
          <p:nvSpPr>
            <p:cNvPr id="17" name="TextBox 16">
              <a:extLst>
                <a:ext uri="{FF2B5EF4-FFF2-40B4-BE49-F238E27FC236}">
                  <a16:creationId xmlns:a16="http://schemas.microsoft.com/office/drawing/2014/main" id="{EA86EB08-FD42-4250-9829-9C711F64E4A5}"/>
                </a:ext>
              </a:extLst>
            </p:cNvPr>
            <p:cNvSpPr txBox="1"/>
            <p:nvPr/>
          </p:nvSpPr>
          <p:spPr>
            <a:xfrm>
              <a:off x="9498107" y="4804262"/>
              <a:ext cx="14247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r>
                <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p>
          </p:txBody>
        </p:sp>
      </p:grpSp>
      <p:pic>
        <p:nvPicPr>
          <p:cNvPr id="5" name="Picture 4" descr="A picture containing text&#10;&#10;Description automatically generated">
            <a:extLst>
              <a:ext uri="{FF2B5EF4-FFF2-40B4-BE49-F238E27FC236}">
                <a16:creationId xmlns:a16="http://schemas.microsoft.com/office/drawing/2014/main" id="{4A1BB3E2-A229-48D2-8E9F-6BCDF6BB98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3771" y="1415729"/>
            <a:ext cx="1286502" cy="1534689"/>
          </a:xfrm>
          <a:prstGeom prst="rect">
            <a:avLst/>
          </a:prstGeom>
        </p:spPr>
      </p:pic>
      <p:pic>
        <p:nvPicPr>
          <p:cNvPr id="8" name="Picture 7" descr="Icon&#10;&#10;Description automatically generated with low confidence">
            <a:extLst>
              <a:ext uri="{FF2B5EF4-FFF2-40B4-BE49-F238E27FC236}">
                <a16:creationId xmlns:a16="http://schemas.microsoft.com/office/drawing/2014/main" id="{9D0E74CE-0719-401B-929B-50A465568214}"/>
              </a:ext>
            </a:extLst>
          </p:cNvPr>
          <p:cNvPicPr>
            <a:picLocks noChangeAspect="1"/>
          </p:cNvPicPr>
          <p:nvPr/>
        </p:nvPicPr>
        <p:blipFill rotWithShape="1">
          <a:blip r:embed="rId13">
            <a:extLst>
              <a:ext uri="{28A0092B-C50C-407E-A947-70E740481C1C}">
                <a14:useLocalDpi xmlns:a14="http://schemas.microsoft.com/office/drawing/2010/main" val="0"/>
              </a:ext>
            </a:extLst>
          </a:blip>
          <a:srcRect l="15800" t="36119" r="16436" b="38504"/>
          <a:stretch/>
        </p:blipFill>
        <p:spPr>
          <a:xfrm rot="21249678">
            <a:off x="1357056" y="4379661"/>
            <a:ext cx="2020052" cy="756490"/>
          </a:xfrm>
          <a:prstGeom prst="rect">
            <a:avLst/>
          </a:prstGeom>
          <a:effectLst>
            <a:outerShdw blurRad="50800" dist="38100" dir="5400000" algn="t"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378EF6F1-9995-470F-A5DE-6409FE93C2A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36384" y="1150510"/>
            <a:ext cx="1196306" cy="1732208"/>
          </a:xfrm>
          <a:prstGeom prst="rect">
            <a:avLst/>
          </a:prstGeom>
        </p:spPr>
      </p:pic>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p_bie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p_bien.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p_chien.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p_chien.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p_bientot.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p_bientot.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p_ancien.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p_ancien.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p_combien.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p_com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7" name="Picture 36" descr="Diagram&#10;&#10;Description automatically generated">
            <a:extLst>
              <a:ext uri="{FF2B5EF4-FFF2-40B4-BE49-F238E27FC236}">
                <a16:creationId xmlns:a16="http://schemas.microsoft.com/office/drawing/2014/main" id="{1D73FA08-320B-48FB-BBF2-7E55D2D2A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39" name="Picture 38" descr="A picture containing fence&#10;&#10;Description automatically generated">
            <a:extLst>
              <a:ext uri="{FF2B5EF4-FFF2-40B4-BE49-F238E27FC236}">
                <a16:creationId xmlns:a16="http://schemas.microsoft.com/office/drawing/2014/main" id="{6C5DA7D7-EA7A-4C3F-9FF2-B0675099D2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0760" y="6040847"/>
            <a:ext cx="1405087" cy="489585"/>
          </a:xfrm>
          <a:prstGeom prst="rect">
            <a:avLst/>
          </a:prstGeom>
        </p:spPr>
      </p:pic>
      <p:pic>
        <p:nvPicPr>
          <p:cNvPr id="40" name="Picture 39" descr="A picture containing fence&#10;&#10;Description automatically generated">
            <a:extLst>
              <a:ext uri="{FF2B5EF4-FFF2-40B4-BE49-F238E27FC236}">
                <a16:creationId xmlns:a16="http://schemas.microsoft.com/office/drawing/2014/main" id="{914647A5-A0AF-45F8-955C-810618C38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335" y="6040847"/>
            <a:ext cx="1405087" cy="489585"/>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5" name="Google Shape;111;p3">
            <a:extLst>
              <a:ext uri="{FF2B5EF4-FFF2-40B4-BE49-F238E27FC236}">
                <a16:creationId xmlns:a16="http://schemas.microsoft.com/office/drawing/2014/main" id="{0D29F982-C529-4B1F-9061-DDDD5DE4C112}"/>
              </a:ext>
            </a:extLst>
          </p:cNvPr>
          <p:cNvPicPr/>
          <p:nvPr/>
        </p:nvPicPr>
        <p:blipFill>
          <a:blip r:embed="rId5"/>
          <a:stretch/>
        </p:blipFill>
        <p:spPr>
          <a:xfrm>
            <a:off x="11085614" y="71250"/>
            <a:ext cx="775440" cy="775440"/>
          </a:xfrm>
          <a:prstGeom prst="rect">
            <a:avLst/>
          </a:prstGeom>
          <a:ln>
            <a:noFill/>
          </a:ln>
        </p:spPr>
      </p:pic>
      <p:sp>
        <p:nvSpPr>
          <p:cNvPr id="26" name="Title 1">
            <a:extLst>
              <a:ext uri="{FF2B5EF4-FFF2-40B4-BE49-F238E27FC236}">
                <a16:creationId xmlns:a16="http://schemas.microsoft.com/office/drawing/2014/main" id="{FDCB1AB3-0694-469A-863A-77B315535F5D}"/>
              </a:ext>
            </a:extLst>
          </p:cNvPr>
          <p:cNvSpPr txBox="1">
            <a:spLocks/>
          </p:cNvSpPr>
          <p:nvPr/>
        </p:nvSpPr>
        <p:spPr>
          <a:xfrm>
            <a:off x="10659979" y="934595"/>
            <a:ext cx="1532021" cy="39636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48" name="Picture 47" descr="A picture containing doll&#10;&#10;Description automatically generated">
            <a:extLst>
              <a:ext uri="{FF2B5EF4-FFF2-40B4-BE49-F238E27FC236}">
                <a16:creationId xmlns:a16="http://schemas.microsoft.com/office/drawing/2014/main" id="{85853A6C-5FC2-4725-8EB4-52A41DA97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2135" y="4397568"/>
            <a:ext cx="1568117" cy="2452394"/>
          </a:xfrm>
          <a:prstGeom prst="rect">
            <a:avLst/>
          </a:prstGeom>
        </p:spPr>
      </p:pic>
      <p:pic>
        <p:nvPicPr>
          <p:cNvPr id="23" name="Graphic 22" descr="Teacher">
            <a:extLst>
              <a:ext uri="{FF2B5EF4-FFF2-40B4-BE49-F238E27FC236}">
                <a16:creationId xmlns:a16="http://schemas.microsoft.com/office/drawing/2014/main" id="{136C617E-5ECB-4A4A-9CDF-78E45FF6E8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37788" y="55017"/>
            <a:ext cx="914400" cy="914400"/>
          </a:xfrm>
          <a:prstGeom prst="rect">
            <a:avLst/>
          </a:prstGeom>
        </p:spPr>
      </p:pic>
      <p:sp>
        <p:nvSpPr>
          <p:cNvPr id="32" name="CustomShape 7">
            <a:extLst>
              <a:ext uri="{FF2B5EF4-FFF2-40B4-BE49-F238E27FC236}">
                <a16:creationId xmlns:a16="http://schemas.microsoft.com/office/drawing/2014/main" id="{4B6F4AE1-24A9-4E0F-BD70-9571632548E9}"/>
              </a:ext>
            </a:extLst>
          </p:cNvPr>
          <p:cNvSpPr/>
          <p:nvPr/>
        </p:nvSpPr>
        <p:spPr>
          <a:xfrm>
            <a:off x="4078959" y="139984"/>
            <a:ext cx="6322286" cy="541462"/>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0" cap="none" spc="-1" normalizeH="0" baseline="0" noProof="0" dirty="0">
              <a:ln>
                <a:noFill/>
              </a:ln>
              <a:solidFill>
                <a:prstClr val="white"/>
              </a:solidFill>
              <a:effectLst/>
              <a:uLnTx/>
              <a:uFillTx/>
              <a:latin typeface="Arial"/>
              <a:ea typeface="+mn-ea"/>
              <a:cs typeface="+mn-cs"/>
            </a:endParaRPr>
          </a:p>
        </p:txBody>
      </p:sp>
      <p:pic>
        <p:nvPicPr>
          <p:cNvPr id="4" name="Picture 3" descr="A picture containing text&#10;&#10;Description automatically generated">
            <a:extLst>
              <a:ext uri="{FF2B5EF4-FFF2-40B4-BE49-F238E27FC236}">
                <a16:creationId xmlns:a16="http://schemas.microsoft.com/office/drawing/2014/main" id="{CFDD108C-5A62-4906-B51E-A4DA0B0D2F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4822" y="2724429"/>
            <a:ext cx="898586" cy="817152"/>
          </a:xfrm>
          <a:prstGeom prst="rect">
            <a:avLst/>
          </a:prstGeom>
        </p:spPr>
      </p:pic>
      <p:sp>
        <p:nvSpPr>
          <p:cNvPr id="7" name="TextBox 6">
            <a:hlinkClick r:id="" action="ppaction://noaction">
              <a:snd r:embed="rId10" name="1_3_2.wav"/>
            </a:hlinkClick>
            <a:extLst>
              <a:ext uri="{FF2B5EF4-FFF2-40B4-BE49-F238E27FC236}">
                <a16:creationId xmlns:a16="http://schemas.microsoft.com/office/drawing/2014/main" id="{66D6EF9A-54F1-4942-AA09-954A58F4AFA4}"/>
              </a:ext>
            </a:extLst>
          </p:cNvPr>
          <p:cNvSpPr txBox="1"/>
          <p:nvPr/>
        </p:nvSpPr>
        <p:spPr>
          <a:xfrm>
            <a:off x="7882128" y="3583360"/>
            <a:ext cx="1642872" cy="400110"/>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002060"/>
                </a:solidFill>
                <a:latin typeface="Century Gothic" panose="020B0502020202020204" pitchFamily="34" charset="0"/>
              </a:rPr>
              <a:t>le </a:t>
            </a:r>
            <a:r>
              <a:rPr lang="en-GB" sz="2000" b="1" dirty="0" err="1">
                <a:solidFill>
                  <a:srgbClr val="002060"/>
                </a:solidFill>
                <a:latin typeface="Century Gothic" panose="020B0502020202020204" pitchFamily="34" charset="0"/>
              </a:rPr>
              <a:t>ragondin</a:t>
            </a:r>
            <a:endParaRPr lang="en-GB" sz="2000" b="1" dirty="0">
              <a:solidFill>
                <a:srgbClr val="002060"/>
              </a:solidFill>
              <a:latin typeface="Century Gothic" panose="020B0502020202020204" pitchFamily="34" charset="0"/>
            </a:endParaRPr>
          </a:p>
        </p:txBody>
      </p:sp>
      <p:sp>
        <p:nvSpPr>
          <p:cNvPr id="43" name="TextBox 42">
            <a:hlinkClick r:id="" action="ppaction://noaction">
              <a:snd r:embed="rId11" name="1_4_2.wav"/>
            </a:hlinkClick>
            <a:extLst>
              <a:ext uri="{FF2B5EF4-FFF2-40B4-BE49-F238E27FC236}">
                <a16:creationId xmlns:a16="http://schemas.microsoft.com/office/drawing/2014/main" id="{E4B64B05-C14A-4E3B-ACC5-4E0F07547668}"/>
              </a:ext>
            </a:extLst>
          </p:cNvPr>
          <p:cNvSpPr txBox="1"/>
          <p:nvPr/>
        </p:nvSpPr>
        <p:spPr>
          <a:xfrm>
            <a:off x="5189954" y="4495683"/>
            <a:ext cx="1999247" cy="707886"/>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002060"/>
                </a:solidFill>
                <a:latin typeface="Century Gothic" panose="020B0502020202020204" pitchFamily="34" charset="0"/>
              </a:rPr>
              <a:t>le scorpion </a:t>
            </a:r>
            <a:r>
              <a:rPr lang="en-GB" sz="2000" b="1" dirty="0" err="1">
                <a:solidFill>
                  <a:srgbClr val="002060"/>
                </a:solidFill>
                <a:latin typeface="Century Gothic" panose="020B0502020202020204" pitchFamily="34" charset="0"/>
              </a:rPr>
              <a:t>languedocien</a:t>
            </a:r>
            <a:endParaRPr lang="en-GB" sz="2000" b="1" dirty="0">
              <a:solidFill>
                <a:srgbClr val="002060"/>
              </a:solidFill>
              <a:latin typeface="Century Gothic" panose="020B0502020202020204" pitchFamily="34" charset="0"/>
            </a:endParaRPr>
          </a:p>
        </p:txBody>
      </p:sp>
      <p:pic>
        <p:nvPicPr>
          <p:cNvPr id="11" name="Picture 10">
            <a:extLst>
              <a:ext uri="{FF2B5EF4-FFF2-40B4-BE49-F238E27FC236}">
                <a16:creationId xmlns:a16="http://schemas.microsoft.com/office/drawing/2014/main" id="{A11A70D9-8C2D-4634-A2C1-050CC0CD38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00271" y="5045034"/>
            <a:ext cx="1702212" cy="1106438"/>
          </a:xfrm>
          <a:prstGeom prst="rect">
            <a:avLst/>
          </a:prstGeom>
        </p:spPr>
      </p:pic>
      <p:pic>
        <p:nvPicPr>
          <p:cNvPr id="9" name="Picture 8" descr="A picture containing scorpion, arthropod, invertebrate, several&#10;&#10;Description automatically generated">
            <a:extLst>
              <a:ext uri="{FF2B5EF4-FFF2-40B4-BE49-F238E27FC236}">
                <a16:creationId xmlns:a16="http://schemas.microsoft.com/office/drawing/2014/main" id="{455EDAC5-9A4E-4AF3-933F-A35B774643AC}"/>
              </a:ext>
            </a:extLst>
          </p:cNvPr>
          <p:cNvPicPr>
            <a:picLocks noChangeAspect="1"/>
          </p:cNvPicPr>
          <p:nvPr/>
        </p:nvPicPr>
        <p:blipFill rotWithShape="1">
          <a:blip r:embed="rId13">
            <a:extLst>
              <a:ext uri="{28A0092B-C50C-407E-A947-70E740481C1C}">
                <a14:useLocalDpi xmlns:a14="http://schemas.microsoft.com/office/drawing/2010/main" val="0"/>
              </a:ext>
            </a:extLst>
          </a:blip>
          <a:srcRect l="29637" r="32968" b="49340"/>
          <a:stretch/>
        </p:blipFill>
        <p:spPr>
          <a:xfrm>
            <a:off x="5839113" y="3945340"/>
            <a:ext cx="482401" cy="398579"/>
          </a:xfrm>
          <a:prstGeom prst="rect">
            <a:avLst/>
          </a:prstGeom>
        </p:spPr>
      </p:pic>
      <p:pic>
        <p:nvPicPr>
          <p:cNvPr id="38" name="Picture 37" descr="A picture containing candelabrum, fence&#10;&#10;Description automatically generated">
            <a:extLst>
              <a:ext uri="{FF2B5EF4-FFF2-40B4-BE49-F238E27FC236}">
                <a16:creationId xmlns:a16="http://schemas.microsoft.com/office/drawing/2014/main" id="{C22DB6DD-7315-4214-A62E-9ACEDC1E6018}"/>
              </a:ext>
            </a:extLst>
          </p:cNvPr>
          <p:cNvPicPr>
            <a:picLocks noChangeAspect="1"/>
          </p:cNvPicPr>
          <p:nvPr/>
        </p:nvPicPr>
        <p:blipFill>
          <a:blip r:embed="rId14">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60912" y="5518261"/>
            <a:ext cx="1534755" cy="1534755"/>
          </a:xfrm>
          <a:prstGeom prst="rect">
            <a:avLst/>
          </a:prstGeom>
        </p:spPr>
      </p:pic>
      <p:sp>
        <p:nvSpPr>
          <p:cNvPr id="44" name="TextBox 43">
            <a:hlinkClick r:id="" action="ppaction://noaction">
              <a:snd r:embed="rId15" name="1_5_2.wav"/>
            </a:hlinkClick>
            <a:extLst>
              <a:ext uri="{FF2B5EF4-FFF2-40B4-BE49-F238E27FC236}">
                <a16:creationId xmlns:a16="http://schemas.microsoft.com/office/drawing/2014/main" id="{B82F4AA3-2FA5-40A7-86CC-354B4AC04B38}"/>
              </a:ext>
            </a:extLst>
          </p:cNvPr>
          <p:cNvSpPr txBox="1"/>
          <p:nvPr/>
        </p:nvSpPr>
        <p:spPr>
          <a:xfrm>
            <a:off x="4548537" y="6085583"/>
            <a:ext cx="1889340" cy="707886"/>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002060"/>
                </a:solidFill>
                <a:latin typeface="Century Gothic" panose="020B0502020202020204" pitchFamily="34" charset="0"/>
              </a:rPr>
              <a:t>le </a:t>
            </a:r>
            <a:r>
              <a:rPr lang="en-GB" sz="2000" b="1" dirty="0" err="1">
                <a:solidFill>
                  <a:srgbClr val="002060"/>
                </a:solidFill>
                <a:latin typeface="Century Gothic" panose="020B0502020202020204" pitchFamily="34" charset="0"/>
              </a:rPr>
              <a:t>rhinocéros</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indien</a:t>
            </a:r>
            <a:endParaRPr lang="en-GB" sz="2000" b="1" dirty="0">
              <a:solidFill>
                <a:srgbClr val="002060"/>
              </a:solidFill>
              <a:latin typeface="Century Gothic" panose="020B0502020202020204" pitchFamily="34" charset="0"/>
            </a:endParaRPr>
          </a:p>
        </p:txBody>
      </p:sp>
      <p:pic>
        <p:nvPicPr>
          <p:cNvPr id="13" name="Picture 12" descr="A picture containing helmet&#10;&#10;Description automatically generated">
            <a:extLst>
              <a:ext uri="{FF2B5EF4-FFF2-40B4-BE49-F238E27FC236}">
                <a16:creationId xmlns:a16="http://schemas.microsoft.com/office/drawing/2014/main" id="{03B22594-63B1-4023-BEB3-6CC8A0CE8F7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27519" y="1022422"/>
            <a:ext cx="1194133" cy="1106439"/>
          </a:xfrm>
          <a:prstGeom prst="rect">
            <a:avLst/>
          </a:prstGeom>
        </p:spPr>
      </p:pic>
      <p:pic>
        <p:nvPicPr>
          <p:cNvPr id="15" name="Picture 14" descr="Background pattern&#10;&#10;Description automatically generated">
            <a:extLst>
              <a:ext uri="{FF2B5EF4-FFF2-40B4-BE49-F238E27FC236}">
                <a16:creationId xmlns:a16="http://schemas.microsoft.com/office/drawing/2014/main" id="{E2246B14-10B7-444C-A987-73FF792A166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03775" y="606971"/>
            <a:ext cx="1895745" cy="1686917"/>
          </a:xfrm>
          <a:prstGeom prst="rect">
            <a:avLst/>
          </a:prstGeom>
        </p:spPr>
      </p:pic>
      <p:sp>
        <p:nvSpPr>
          <p:cNvPr id="42" name="TextBox 41">
            <a:hlinkClick r:id="" action="ppaction://noaction">
              <a:snd r:embed="rId18" name="1_6_2.wav"/>
            </a:hlinkClick>
            <a:extLst>
              <a:ext uri="{FF2B5EF4-FFF2-40B4-BE49-F238E27FC236}">
                <a16:creationId xmlns:a16="http://schemas.microsoft.com/office/drawing/2014/main" id="{50238CD5-C008-445D-9501-8526804755A7}"/>
              </a:ext>
            </a:extLst>
          </p:cNvPr>
          <p:cNvSpPr txBox="1"/>
          <p:nvPr/>
        </p:nvSpPr>
        <p:spPr>
          <a:xfrm>
            <a:off x="7189202" y="2057938"/>
            <a:ext cx="1914144" cy="400110"/>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002060"/>
                </a:solidFill>
                <a:latin typeface="Century Gothic" panose="020B0502020202020204" pitchFamily="34" charset="0"/>
              </a:rPr>
              <a:t>les dauphins</a:t>
            </a:r>
          </a:p>
        </p:txBody>
      </p:sp>
      <p:pic>
        <p:nvPicPr>
          <p:cNvPr id="17" name="Picture 16">
            <a:extLst>
              <a:ext uri="{FF2B5EF4-FFF2-40B4-BE49-F238E27FC236}">
                <a16:creationId xmlns:a16="http://schemas.microsoft.com/office/drawing/2014/main" id="{77AB9168-831C-45D3-A1E4-C51E8DC0358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439" y="5287489"/>
            <a:ext cx="805125" cy="772417"/>
          </a:xfrm>
          <a:prstGeom prst="rect">
            <a:avLst/>
          </a:prstGeom>
        </p:spPr>
      </p:pic>
      <p:sp>
        <p:nvSpPr>
          <p:cNvPr id="51" name="TextBox 50">
            <a:hlinkClick r:id="" action="ppaction://noaction">
              <a:snd r:embed="rId20" name="1_2_2.wav"/>
            </a:hlinkClick>
            <a:extLst>
              <a:ext uri="{FF2B5EF4-FFF2-40B4-BE49-F238E27FC236}">
                <a16:creationId xmlns:a16="http://schemas.microsoft.com/office/drawing/2014/main" id="{2C5DC4F7-E462-44CB-91A8-B525138E9B6E}"/>
              </a:ext>
            </a:extLst>
          </p:cNvPr>
          <p:cNvSpPr txBox="1"/>
          <p:nvPr/>
        </p:nvSpPr>
        <p:spPr>
          <a:xfrm>
            <a:off x="6978780" y="6222765"/>
            <a:ext cx="1642872" cy="400110"/>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002060"/>
                </a:solidFill>
                <a:latin typeface="Century Gothic" panose="020B0502020202020204" pitchFamily="34" charset="0"/>
              </a:rPr>
              <a:t>le </a:t>
            </a:r>
            <a:r>
              <a:rPr lang="en-GB" sz="2000" b="1" dirty="0" err="1">
                <a:solidFill>
                  <a:srgbClr val="002060"/>
                </a:solidFill>
                <a:latin typeface="Century Gothic" panose="020B0502020202020204" pitchFamily="34" charset="0"/>
              </a:rPr>
              <a:t>babouin</a:t>
            </a:r>
            <a:endParaRPr lang="en-GB" sz="2000" b="1" dirty="0">
              <a:solidFill>
                <a:srgbClr val="002060"/>
              </a:solidFill>
              <a:latin typeface="Century Gothic" panose="020B0502020202020204" pitchFamily="34" charset="0"/>
            </a:endParaRPr>
          </a:p>
        </p:txBody>
      </p:sp>
      <p:sp>
        <p:nvSpPr>
          <p:cNvPr id="53" name="TextBox 52">
            <a:hlinkClick r:id="" action="ppaction://noaction">
              <a:snd r:embed="rId21" name="1_7.wav"/>
            </a:hlinkClick>
            <a:extLst>
              <a:ext uri="{FF2B5EF4-FFF2-40B4-BE49-F238E27FC236}">
                <a16:creationId xmlns:a16="http://schemas.microsoft.com/office/drawing/2014/main" id="{FF4B03F6-0A92-4BF1-9831-4488BEF44B0C}"/>
              </a:ext>
            </a:extLst>
          </p:cNvPr>
          <p:cNvSpPr txBox="1"/>
          <p:nvPr/>
        </p:nvSpPr>
        <p:spPr>
          <a:xfrm>
            <a:off x="2852795" y="3511370"/>
            <a:ext cx="1642872" cy="707886"/>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err="1">
                <a:solidFill>
                  <a:srgbClr val="002060"/>
                </a:solidFill>
                <a:latin typeface="Century Gothic" panose="020B0502020202020204" pitchFamily="34" charset="0"/>
              </a:rPr>
              <a:t>l’ours</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canadien</a:t>
            </a:r>
            <a:endParaRPr lang="en-GB" sz="2000" b="1" dirty="0">
              <a:solidFill>
                <a:srgbClr val="002060"/>
              </a:solidFill>
              <a:latin typeface="Century Gothic" panose="020B0502020202020204" pitchFamily="34" charset="0"/>
            </a:endParaRPr>
          </a:p>
        </p:txBody>
      </p:sp>
      <p:pic>
        <p:nvPicPr>
          <p:cNvPr id="49" name="Picture 48" descr="A picture containing text&#10;&#10;Description automatically generated">
            <a:extLst>
              <a:ext uri="{FF2B5EF4-FFF2-40B4-BE49-F238E27FC236}">
                <a16:creationId xmlns:a16="http://schemas.microsoft.com/office/drawing/2014/main" id="{BD0EB561-332A-4958-BA6F-FA3172C5A12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044744" y="2910037"/>
            <a:ext cx="1275521" cy="729439"/>
          </a:xfrm>
          <a:prstGeom prst="rect">
            <a:avLst/>
          </a:prstGeom>
        </p:spPr>
      </p:pic>
      <p:pic>
        <p:nvPicPr>
          <p:cNvPr id="54" name="Picture 53" descr="A picture containing text, vector graphics&#10;&#10;Description automatically generated">
            <a:extLst>
              <a:ext uri="{FF2B5EF4-FFF2-40B4-BE49-F238E27FC236}">
                <a16:creationId xmlns:a16="http://schemas.microsoft.com/office/drawing/2014/main" id="{CC96B4F5-4F39-4BD2-AC59-B6AFFA8ECA2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868165" y="910531"/>
            <a:ext cx="883756" cy="478471"/>
          </a:xfrm>
          <a:prstGeom prst="rect">
            <a:avLst/>
          </a:prstGeom>
        </p:spPr>
      </p:pic>
      <p:pic>
        <p:nvPicPr>
          <p:cNvPr id="58" name="Picture 57" descr="A picture containing text, vector graphics&#10;&#10;Description automatically generated">
            <a:extLst>
              <a:ext uri="{FF2B5EF4-FFF2-40B4-BE49-F238E27FC236}">
                <a16:creationId xmlns:a16="http://schemas.microsoft.com/office/drawing/2014/main" id="{007720A4-E8FD-4690-A286-024CEB409B4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3637081" y="750216"/>
            <a:ext cx="883756" cy="478471"/>
          </a:xfrm>
          <a:prstGeom prst="rect">
            <a:avLst/>
          </a:prstGeom>
        </p:spPr>
      </p:pic>
      <p:pic>
        <p:nvPicPr>
          <p:cNvPr id="41" name="Picture 40" descr="A picture containing candelabrum, fence&#10;&#10;Description automatically generated">
            <a:extLst>
              <a:ext uri="{FF2B5EF4-FFF2-40B4-BE49-F238E27FC236}">
                <a16:creationId xmlns:a16="http://schemas.microsoft.com/office/drawing/2014/main" id="{FF883BBA-CD34-46C8-BD26-D410E0DDF291}"/>
              </a:ext>
            </a:extLst>
          </p:cNvPr>
          <p:cNvPicPr>
            <a:picLocks noChangeAspect="1"/>
          </p:cNvPicPr>
          <p:nvPr/>
        </p:nvPicPr>
        <p:blipFill>
          <a:blip r:embed="rId14">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0257401">
            <a:off x="2757999" y="720727"/>
            <a:ext cx="1534755" cy="1596586"/>
          </a:xfrm>
          <a:prstGeom prst="rect">
            <a:avLst/>
          </a:prstGeom>
        </p:spPr>
      </p:pic>
      <p:sp>
        <p:nvSpPr>
          <p:cNvPr id="45" name="TextBox 44">
            <a:hlinkClick r:id="" action="ppaction://noaction">
              <a:snd r:embed="rId24" name="1_9.wav"/>
            </a:hlinkClick>
            <a:extLst>
              <a:ext uri="{FF2B5EF4-FFF2-40B4-BE49-F238E27FC236}">
                <a16:creationId xmlns:a16="http://schemas.microsoft.com/office/drawing/2014/main" id="{414E10E5-A2C2-4CC7-B8A9-6212AF48D6E5}"/>
              </a:ext>
            </a:extLst>
          </p:cNvPr>
          <p:cNvSpPr txBox="1"/>
          <p:nvPr/>
        </p:nvSpPr>
        <p:spPr>
          <a:xfrm>
            <a:off x="2277706" y="1444856"/>
            <a:ext cx="2002337" cy="400110"/>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002060"/>
                </a:solidFill>
                <a:latin typeface="Century Gothic" panose="020B0502020202020204" pitchFamily="34" charset="0"/>
              </a:rPr>
              <a:t>les </a:t>
            </a:r>
            <a:r>
              <a:rPr lang="en-GB" sz="2000" b="1" dirty="0" err="1">
                <a:solidFill>
                  <a:srgbClr val="002060"/>
                </a:solidFill>
                <a:latin typeface="Century Gothic" panose="020B0502020202020204" pitchFamily="34" charset="0"/>
              </a:rPr>
              <a:t>muscardins</a:t>
            </a:r>
            <a:endParaRPr lang="en-GB" sz="2000" b="1" dirty="0">
              <a:solidFill>
                <a:srgbClr val="002060"/>
              </a:solidFill>
              <a:latin typeface="Century Gothic" panose="020B0502020202020204" pitchFamily="34" charset="0"/>
            </a:endParaRPr>
          </a:p>
        </p:txBody>
      </p:sp>
      <p:pic>
        <p:nvPicPr>
          <p:cNvPr id="56" name="Picture 55" descr="A doll sitting on a bench&#10;&#10;Description automatically generated with medium confidence">
            <a:extLst>
              <a:ext uri="{FF2B5EF4-FFF2-40B4-BE49-F238E27FC236}">
                <a16:creationId xmlns:a16="http://schemas.microsoft.com/office/drawing/2014/main" id="{81F2B1E9-F694-4139-8E77-1B4FA0A97C5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84203" y="1244853"/>
            <a:ext cx="1266406" cy="933975"/>
          </a:xfrm>
          <a:prstGeom prst="rect">
            <a:avLst/>
          </a:prstGeom>
        </p:spPr>
      </p:pic>
      <p:pic>
        <p:nvPicPr>
          <p:cNvPr id="57" name="Picture 56" descr="A picture containing text, vector graphics, clipart&#10;&#10;Description automatically generated">
            <a:extLst>
              <a:ext uri="{FF2B5EF4-FFF2-40B4-BE49-F238E27FC236}">
                <a16:creationId xmlns:a16="http://schemas.microsoft.com/office/drawing/2014/main" id="{1669E177-9D2B-437A-AD4E-9FC04A636EC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055088" y="1873243"/>
            <a:ext cx="929660" cy="528744"/>
          </a:xfrm>
          <a:prstGeom prst="rect">
            <a:avLst/>
          </a:prstGeom>
        </p:spPr>
      </p:pic>
      <p:sp>
        <p:nvSpPr>
          <p:cNvPr id="59" name="TextBox 58">
            <a:hlinkClick r:id="" action="ppaction://noaction">
              <a:snd r:embed="rId27" name="1_10.wav"/>
            </a:hlinkClick>
            <a:extLst>
              <a:ext uri="{FF2B5EF4-FFF2-40B4-BE49-F238E27FC236}">
                <a16:creationId xmlns:a16="http://schemas.microsoft.com/office/drawing/2014/main" id="{0BCCC2CF-1E4F-4F98-98DC-E760158BD4C4}"/>
              </a:ext>
            </a:extLst>
          </p:cNvPr>
          <p:cNvSpPr txBox="1"/>
          <p:nvPr/>
        </p:nvSpPr>
        <p:spPr>
          <a:xfrm>
            <a:off x="4987167" y="744665"/>
            <a:ext cx="1938528" cy="400110"/>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err="1">
                <a:solidFill>
                  <a:srgbClr val="002060"/>
                </a:solidFill>
                <a:latin typeface="Century Gothic" panose="020B0502020202020204" pitchFamily="34" charset="0"/>
              </a:rPr>
              <a:t>l’être</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humain</a:t>
            </a:r>
            <a:endParaRPr lang="en-GB" sz="2000" b="1" dirty="0">
              <a:solidFill>
                <a:srgbClr val="002060"/>
              </a:solidFill>
              <a:latin typeface="Century Gothic" panose="020B0502020202020204" pitchFamily="34" charset="0"/>
            </a:endParaRPr>
          </a:p>
        </p:txBody>
      </p:sp>
      <p:pic>
        <p:nvPicPr>
          <p:cNvPr id="35" name="Picture 34" descr="Icon&#10;&#10;Description automatically generated">
            <a:extLst>
              <a:ext uri="{FF2B5EF4-FFF2-40B4-BE49-F238E27FC236}">
                <a16:creationId xmlns:a16="http://schemas.microsoft.com/office/drawing/2014/main" id="{741477BC-76A2-4803-B6FD-F962DE7CA6E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10743691" y="3942133"/>
            <a:ext cx="285003" cy="455435"/>
          </a:xfrm>
          <a:prstGeom prst="rect">
            <a:avLst/>
          </a:prstGeom>
        </p:spPr>
      </p:pic>
      <p:sp>
        <p:nvSpPr>
          <p:cNvPr id="24" name="Speech Bubble: Rectangle with Corners Rounded 23">
            <a:extLst>
              <a:ext uri="{FF2B5EF4-FFF2-40B4-BE49-F238E27FC236}">
                <a16:creationId xmlns:a16="http://schemas.microsoft.com/office/drawing/2014/main" id="{07954B45-1259-4993-8E68-D1C57A791ABE}"/>
              </a:ext>
            </a:extLst>
          </p:cNvPr>
          <p:cNvSpPr/>
          <p:nvPr/>
        </p:nvSpPr>
        <p:spPr>
          <a:xfrm>
            <a:off x="4078960" y="89621"/>
            <a:ext cx="6825820" cy="547644"/>
          </a:xfrm>
          <a:prstGeom prst="wedgeRoundRectCallout">
            <a:avLst>
              <a:gd name="adj1" fmla="val -57338"/>
              <a:gd name="adj2" fmla="val 16622"/>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09" name="Title 1">
            <a:hlinkClick r:id="" action="ppaction://noaction">
              <a:snd r:embed="rId29" name="1_1_2.wav"/>
            </a:hlinkClick>
            <a:extLst>
              <a:ext uri="{FF2B5EF4-FFF2-40B4-BE49-F238E27FC236}">
                <a16:creationId xmlns:a16="http://schemas.microsoft.com/office/drawing/2014/main" id="{BA5BB38B-43DA-47D1-9636-112EF46494C3}"/>
              </a:ext>
            </a:extLst>
          </p:cNvPr>
          <p:cNvSpPr txBox="1">
            <a:spLocks/>
          </p:cNvSpPr>
          <p:nvPr/>
        </p:nvSpPr>
        <p:spPr>
          <a:xfrm>
            <a:off x="4046779" y="33068"/>
            <a:ext cx="7420431"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400" b="1" dirty="0" err="1">
                <a:solidFill>
                  <a:prstClr val="white"/>
                </a:solidFill>
                <a:latin typeface="Century Gothic"/>
                <a:sym typeface="Century Gothic"/>
              </a:rPr>
              <a:t>Décris</a:t>
            </a:r>
            <a:r>
              <a:rPr lang="en-GB" sz="2400" b="1" dirty="0">
                <a:solidFill>
                  <a:prstClr val="white"/>
                </a:solidFill>
                <a:latin typeface="Century Gothic"/>
                <a:sym typeface="Century Gothic"/>
              </a:rPr>
              <a:t> la </a:t>
            </a:r>
            <a:r>
              <a:rPr lang="en-GB" sz="2400" b="1" dirty="0" err="1">
                <a:solidFill>
                  <a:prstClr val="white"/>
                </a:solidFill>
                <a:latin typeface="Century Gothic"/>
                <a:sym typeface="Century Gothic"/>
              </a:rPr>
              <a:t>visite</a:t>
            </a:r>
            <a:r>
              <a:rPr lang="en-GB" sz="2400" b="1" dirty="0">
                <a:solidFill>
                  <a:prstClr val="white"/>
                </a:solidFill>
                <a:latin typeface="Century Gothic"/>
                <a:sym typeface="Century Gothic"/>
              </a:rPr>
              <a:t> </a:t>
            </a:r>
            <a:r>
              <a:rPr lang="en-GB" sz="2400" b="1" dirty="0" err="1">
                <a:solidFill>
                  <a:prstClr val="white"/>
                </a:solidFill>
                <a:latin typeface="Century Gothic"/>
                <a:sym typeface="Century Gothic"/>
              </a:rPr>
              <a:t>d’Eugénie</a:t>
            </a:r>
            <a:r>
              <a:rPr lang="en-GB" sz="2400" b="1" dirty="0">
                <a:solidFill>
                  <a:prstClr val="white"/>
                </a:solidFill>
                <a:latin typeface="Century Gothic"/>
                <a:sym typeface="Century Gothic"/>
              </a:rPr>
              <a:t>. Elle </a:t>
            </a:r>
            <a:r>
              <a:rPr lang="en-GB" sz="2400" b="1" dirty="0" err="1">
                <a:solidFill>
                  <a:prstClr val="white"/>
                </a:solidFill>
                <a:latin typeface="Century Gothic"/>
                <a:sym typeface="Century Gothic"/>
              </a:rPr>
              <a:t>regarde</a:t>
            </a:r>
            <a:r>
              <a:rPr lang="en-GB" sz="2400" b="1" dirty="0">
                <a:solidFill>
                  <a:prstClr val="white"/>
                </a:solidFill>
                <a:latin typeface="Century Gothic"/>
                <a:sym typeface="Century Gothic"/>
              </a:rPr>
              <a:t> quoi ?</a:t>
            </a:r>
            <a:endPar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2" name="TextBox 51">
            <a:hlinkClick r:id="" action="ppaction://noaction">
              <a:snd r:embed="rId30" name="1_8.wav"/>
            </a:hlinkClick>
            <a:extLst>
              <a:ext uri="{FF2B5EF4-FFF2-40B4-BE49-F238E27FC236}">
                <a16:creationId xmlns:a16="http://schemas.microsoft.com/office/drawing/2014/main" id="{E95EE818-6ED9-40A3-8832-9C3CF356EA3C}"/>
              </a:ext>
            </a:extLst>
          </p:cNvPr>
          <p:cNvSpPr txBox="1"/>
          <p:nvPr/>
        </p:nvSpPr>
        <p:spPr>
          <a:xfrm>
            <a:off x="3338211" y="2202146"/>
            <a:ext cx="1938528" cy="400110"/>
          </a:xfrm>
          <a:prstGeom prst="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002060"/>
                </a:solidFill>
                <a:latin typeface="Century Gothic" panose="020B0502020202020204" pitchFamily="34" charset="0"/>
              </a:rPr>
              <a:t>le </a:t>
            </a:r>
            <a:r>
              <a:rPr lang="en-GB" sz="2000" b="1" dirty="0" err="1">
                <a:solidFill>
                  <a:srgbClr val="002060"/>
                </a:solidFill>
                <a:latin typeface="Century Gothic" panose="020B0502020202020204" pitchFamily="34" charset="0"/>
              </a:rPr>
              <a:t>dalmatien</a:t>
            </a:r>
            <a:endParaRPr lang="en-GB" sz="2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86112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3.7037E-7 L -0.29141 0.25486 " pathEditMode="relative" rAng="0" ptsTypes="AA">
                                      <p:cBhvr>
                                        <p:cTn id="6" dur="1800" fill="hold"/>
                                        <p:tgtEl>
                                          <p:spTgt spid="35"/>
                                        </p:tgtEl>
                                        <p:attrNameLst>
                                          <p:attrName>ppt_x</p:attrName>
                                          <p:attrName>ppt_y</p:attrName>
                                        </p:attrNameLst>
                                      </p:cBhvr>
                                      <p:rCtr x="-14570" y="1273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29141 0.25486 L -0.2086 -0.14097 " pathEditMode="relative" rAng="0" ptsTypes="AA">
                                      <p:cBhvr>
                                        <p:cTn id="10" dur="2000" fill="hold"/>
                                        <p:tgtEl>
                                          <p:spTgt spid="35"/>
                                        </p:tgtEl>
                                        <p:attrNameLst>
                                          <p:attrName>ppt_x</p:attrName>
                                          <p:attrName>ppt_y</p:attrName>
                                        </p:attrNameLst>
                                      </p:cBhvr>
                                      <p:rCtr x="4141" y="-1979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2086 -0.14097 L -0.37096 -0.05671 " pathEditMode="relative" rAng="0" ptsTypes="AA">
                                      <p:cBhvr>
                                        <p:cTn id="14" dur="2000" fill="hold"/>
                                        <p:tgtEl>
                                          <p:spTgt spid="35"/>
                                        </p:tgtEl>
                                        <p:attrNameLst>
                                          <p:attrName>ppt_x</p:attrName>
                                          <p:attrName>ppt_y</p:attrName>
                                        </p:attrNameLst>
                                      </p:cBhvr>
                                      <p:rCtr x="-8281" y="5162"/>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37096 -0.05671 L -0.5418 0.12315 " pathEditMode="relative" rAng="0" ptsTypes="AA">
                                      <p:cBhvr>
                                        <p:cTn id="18" dur="2000" fill="hold"/>
                                        <p:tgtEl>
                                          <p:spTgt spid="35"/>
                                        </p:tgtEl>
                                        <p:attrNameLst>
                                          <p:attrName>ppt_x</p:attrName>
                                          <p:attrName>ppt_y</p:attrName>
                                        </p:attrNameLst>
                                      </p:cBhvr>
                                      <p:rCtr x="-7083" y="9213"/>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5418 0.12315 L -0.29896 -0.29745 " pathEditMode="relative" rAng="0" ptsTypes="AA">
                                      <p:cBhvr>
                                        <p:cTn id="22" dur="2000" fill="hold"/>
                                        <p:tgtEl>
                                          <p:spTgt spid="35"/>
                                        </p:tgtEl>
                                        <p:attrNameLst>
                                          <p:attrName>ppt_x</p:attrName>
                                          <p:attrName>ppt_y</p:attrName>
                                        </p:attrNameLst>
                                      </p:cBhvr>
                                      <p:rCtr x="10677" y="-22292"/>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29896 -0.29745 L -0.53724 -0.10347 " pathEditMode="relative" rAng="0" ptsTypes="AA">
                                      <p:cBhvr>
                                        <p:cTn id="26" dur="2000" fill="hold"/>
                                        <p:tgtEl>
                                          <p:spTgt spid="35"/>
                                        </p:tgtEl>
                                        <p:attrNameLst>
                                          <p:attrName>ppt_x</p:attrName>
                                          <p:attrName>ppt_y</p:attrName>
                                        </p:attrNameLst>
                                      </p:cBhvr>
                                      <p:rCtr x="-11914" y="9699"/>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53724 -0.10347 L -0.46094 -0.26481 " pathEditMode="relative" rAng="0" ptsTypes="AA">
                                      <p:cBhvr>
                                        <p:cTn id="30" dur="2000" fill="hold"/>
                                        <p:tgtEl>
                                          <p:spTgt spid="35"/>
                                        </p:tgtEl>
                                        <p:attrNameLst>
                                          <p:attrName>ppt_x</p:attrName>
                                          <p:attrName>ppt_y</p:attrName>
                                        </p:attrNameLst>
                                      </p:cBhvr>
                                      <p:rCtr x="3815" y="-8079"/>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46094 -0.26481 L -0.5418 -0.42338 " pathEditMode="relative" rAng="0" ptsTypes="AA">
                                      <p:cBhvr>
                                        <p:cTn id="34" dur="2000" fill="hold"/>
                                        <p:tgtEl>
                                          <p:spTgt spid="35"/>
                                        </p:tgtEl>
                                        <p:attrNameLst>
                                          <p:attrName>ppt_x</p:attrName>
                                          <p:attrName>ppt_y</p:attrName>
                                        </p:attrNameLst>
                                      </p:cBhvr>
                                      <p:rCtr x="-4049" y="-7940"/>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0.5418 -0.42338 L -0.48229 -0.47708 " pathEditMode="relative" rAng="0" ptsTypes="AA">
                                      <p:cBhvr>
                                        <p:cTn id="38" dur="2000" fill="hold"/>
                                        <p:tgtEl>
                                          <p:spTgt spid="35"/>
                                        </p:tgtEl>
                                        <p:attrNameLst>
                                          <p:attrName>ppt_x</p:attrName>
                                          <p:attrName>ppt_y</p:attrName>
                                        </p:attrNameLst>
                                      </p:cBhvr>
                                      <p:rCtr x="2969"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8" name="Picture 17">
            <a:extLst>
              <a:ext uri="{FF2B5EF4-FFF2-40B4-BE49-F238E27FC236}">
                <a16:creationId xmlns:a16="http://schemas.microsoft.com/office/drawing/2014/main" id="{A7770825-F75B-4128-9924-3AF680E72F62}"/>
              </a:ext>
            </a:extLst>
          </p:cNvPr>
          <p:cNvPicPr>
            <a:picLocks noChangeAspect="1"/>
          </p:cNvPicPr>
          <p:nvPr/>
        </p:nvPicPr>
        <p:blipFill>
          <a:blip r:embed="rId6"/>
          <a:stretch>
            <a:fillRect/>
          </a:stretch>
        </p:blipFill>
        <p:spPr>
          <a:xfrm>
            <a:off x="6349737" y="3401310"/>
            <a:ext cx="5497794" cy="2645165"/>
          </a:xfrm>
          <a:prstGeom prst="rect">
            <a:avLst/>
          </a:prstGeom>
        </p:spPr>
      </p:pic>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1E4E79"/>
                </a:solidFill>
                <a:latin typeface="Century Gothic"/>
                <a:ea typeface="Century Gothic"/>
                <a:cs typeface="Century Gothic"/>
                <a:sym typeface="Century Gothic"/>
              </a:rPr>
              <a:t>Using reference materials</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54541" y="805351"/>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understanding symbols</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230860" y="1592520"/>
            <a:ext cx="11713210"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All dictionaries have symbols with useful information about the type of word, (e.g., noun, adjective) and noun gender (masculine or feminine). </a:t>
            </a:r>
          </a:p>
        </p:txBody>
      </p:sp>
      <p:sp>
        <p:nvSpPr>
          <p:cNvPr id="42" name="TextBox 41">
            <a:extLst>
              <a:ext uri="{FF2B5EF4-FFF2-40B4-BE49-F238E27FC236}">
                <a16:creationId xmlns:a16="http://schemas.microsoft.com/office/drawing/2014/main" id="{9A23ED27-EF0C-4516-8949-45B392818EE5}"/>
              </a:ext>
            </a:extLst>
          </p:cNvPr>
          <p:cNvSpPr txBox="1"/>
          <p:nvPr/>
        </p:nvSpPr>
        <p:spPr>
          <a:xfrm>
            <a:off x="310583" y="2949055"/>
            <a:ext cx="17139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noun</a:t>
            </a:r>
          </a:p>
        </p:txBody>
      </p:sp>
      <p:sp>
        <p:nvSpPr>
          <p:cNvPr id="43" name="TextBox 42">
            <a:extLst>
              <a:ext uri="{FF2B5EF4-FFF2-40B4-BE49-F238E27FC236}">
                <a16:creationId xmlns:a16="http://schemas.microsoft.com/office/drawing/2014/main" id="{C6527440-A166-46A0-978B-A3BDE9D3F6AE}"/>
              </a:ext>
            </a:extLst>
          </p:cNvPr>
          <p:cNvSpPr txBox="1"/>
          <p:nvPr/>
        </p:nvSpPr>
        <p:spPr>
          <a:xfrm>
            <a:off x="310583" y="3618257"/>
            <a:ext cx="27093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masculine</a:t>
            </a:r>
          </a:p>
        </p:txBody>
      </p:sp>
      <p:sp>
        <p:nvSpPr>
          <p:cNvPr id="44" name="TextBox 43">
            <a:extLst>
              <a:ext uri="{FF2B5EF4-FFF2-40B4-BE49-F238E27FC236}">
                <a16:creationId xmlns:a16="http://schemas.microsoft.com/office/drawing/2014/main" id="{D503BB55-32AF-42A0-A5B2-1B198F738717}"/>
              </a:ext>
            </a:extLst>
          </p:cNvPr>
          <p:cNvSpPr txBox="1"/>
          <p:nvPr/>
        </p:nvSpPr>
        <p:spPr>
          <a:xfrm>
            <a:off x="310583" y="4411142"/>
            <a:ext cx="22028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feminine</a:t>
            </a:r>
          </a:p>
        </p:txBody>
      </p:sp>
      <p:sp>
        <p:nvSpPr>
          <p:cNvPr id="6" name="TextBox 5">
            <a:extLst>
              <a:ext uri="{FF2B5EF4-FFF2-40B4-BE49-F238E27FC236}">
                <a16:creationId xmlns:a16="http://schemas.microsoft.com/office/drawing/2014/main" id="{7C1EA640-D75E-4250-9C94-D788FF3BEF5F}"/>
              </a:ext>
            </a:extLst>
          </p:cNvPr>
          <p:cNvSpPr txBox="1"/>
          <p:nvPr/>
        </p:nvSpPr>
        <p:spPr>
          <a:xfrm>
            <a:off x="282562" y="5152346"/>
            <a:ext cx="54468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This can help us find out the grammatical gender of a noun.</a:t>
            </a:r>
          </a:p>
        </p:txBody>
      </p:sp>
      <p:sp>
        <p:nvSpPr>
          <p:cNvPr id="45" name="TextBox 44">
            <a:extLst>
              <a:ext uri="{FF2B5EF4-FFF2-40B4-BE49-F238E27FC236}">
                <a16:creationId xmlns:a16="http://schemas.microsoft.com/office/drawing/2014/main" id="{D21CD767-CF52-4D3B-BD44-6F073F329902}"/>
              </a:ext>
            </a:extLst>
          </p:cNvPr>
          <p:cNvSpPr txBox="1"/>
          <p:nvPr/>
        </p:nvSpPr>
        <p:spPr>
          <a:xfrm>
            <a:off x="296572" y="6237047"/>
            <a:ext cx="54468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Exemple</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tigre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AF5FE199-DD8B-4081-9077-EDCC5C39D448}"/>
              </a:ext>
            </a:extLst>
          </p:cNvPr>
          <p:cNvSpPr txBox="1"/>
          <p:nvPr/>
        </p:nvSpPr>
        <p:spPr>
          <a:xfrm>
            <a:off x="6375227" y="2423476"/>
            <a:ext cx="54468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8"/>
              </a:rPr>
              <a:t>www.wordreference.com</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Speech Bubble: Rectangle with Corners Rounded 47">
            <a:extLst>
              <a:ext uri="{FF2B5EF4-FFF2-40B4-BE49-F238E27FC236}">
                <a16:creationId xmlns:a16="http://schemas.microsoft.com/office/drawing/2014/main" id="{4B8E303E-919B-4EDF-A705-F334BF7EF75C}"/>
              </a:ext>
            </a:extLst>
          </p:cNvPr>
          <p:cNvSpPr/>
          <p:nvPr/>
        </p:nvSpPr>
        <p:spPr>
          <a:xfrm>
            <a:off x="207672" y="5048833"/>
            <a:ext cx="5775481" cy="1061362"/>
          </a:xfrm>
          <a:prstGeom prst="wedgeRoundRectCallout">
            <a:avLst>
              <a:gd name="adj1" fmla="val 5660"/>
              <a:gd name="adj2" fmla="val 6391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t>
            </a:r>
            <a:r>
              <a:rPr lang="en-GB" sz="2400" dirty="0">
                <a:solidFill>
                  <a:srgbClr val="002060"/>
                </a:solidFill>
                <a:latin typeface="Century Gothic" panose="020B0502020202020204" pitchFamily="34" charset="0"/>
              </a:rPr>
              <a:t>can’t tell by looking at the word so let’s use 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dictionary to find out the gender.</a:t>
            </a:r>
          </a:p>
        </p:txBody>
      </p:sp>
      <p:sp>
        <p:nvSpPr>
          <p:cNvPr id="12" name="Rectangle: Rounded Corners 11">
            <a:extLst>
              <a:ext uri="{FF2B5EF4-FFF2-40B4-BE49-F238E27FC236}">
                <a16:creationId xmlns:a16="http://schemas.microsoft.com/office/drawing/2014/main" id="{58D79D69-54AB-4CF0-AB94-65A60822ADD4}"/>
              </a:ext>
            </a:extLst>
          </p:cNvPr>
          <p:cNvSpPr/>
          <p:nvPr/>
        </p:nvSpPr>
        <p:spPr>
          <a:xfrm>
            <a:off x="6779514" y="5566213"/>
            <a:ext cx="342900" cy="273987"/>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6FE465E-1AF5-48E2-A2C8-E1B96A4BAB73}"/>
              </a:ext>
            </a:extLst>
          </p:cNvPr>
          <p:cNvSpPr txBox="1"/>
          <p:nvPr/>
        </p:nvSpPr>
        <p:spPr>
          <a:xfrm>
            <a:off x="6448616" y="6071476"/>
            <a:ext cx="34852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tigre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tiger] </a:t>
            </a:r>
          </a:p>
        </p:txBody>
      </p:sp>
      <p:sp>
        <p:nvSpPr>
          <p:cNvPr id="57" name="TextBox 56">
            <a:extLst>
              <a:ext uri="{FF2B5EF4-FFF2-40B4-BE49-F238E27FC236}">
                <a16:creationId xmlns:a16="http://schemas.microsoft.com/office/drawing/2014/main" id="{45BD106D-E044-43D8-9438-E7ED59B65890}"/>
              </a:ext>
            </a:extLst>
          </p:cNvPr>
          <p:cNvSpPr txBox="1"/>
          <p:nvPr/>
        </p:nvSpPr>
        <p:spPr>
          <a:xfrm>
            <a:off x="6448615" y="6439745"/>
            <a:ext cx="32031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tigre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tiger] </a:t>
            </a:r>
          </a:p>
        </p:txBody>
      </p:sp>
      <p:sp>
        <p:nvSpPr>
          <p:cNvPr id="15" name="TextBox 14">
            <a:extLst>
              <a:ext uri="{FF2B5EF4-FFF2-40B4-BE49-F238E27FC236}">
                <a16:creationId xmlns:a16="http://schemas.microsoft.com/office/drawing/2014/main" id="{4C1654B5-F25A-4521-8DCA-B80B24D28AEB}"/>
              </a:ext>
            </a:extLst>
          </p:cNvPr>
          <p:cNvSpPr txBox="1"/>
          <p:nvPr/>
        </p:nvSpPr>
        <p:spPr>
          <a:xfrm>
            <a:off x="6746930" y="6096477"/>
            <a:ext cx="4331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B0F0"/>
                </a:solidFill>
                <a:effectLst/>
                <a:uLnTx/>
                <a:uFillTx/>
                <a:latin typeface="Segoe Print" panose="02000600000000000000" pitchFamily="2" charset="0"/>
                <a:ea typeface="+mn-ea"/>
                <a:cs typeface="+mn-cs"/>
              </a:rPr>
              <a:t>le</a:t>
            </a:r>
          </a:p>
        </p:txBody>
      </p:sp>
      <p:sp>
        <p:nvSpPr>
          <p:cNvPr id="61" name="TextBox 60">
            <a:extLst>
              <a:ext uri="{FF2B5EF4-FFF2-40B4-BE49-F238E27FC236}">
                <a16:creationId xmlns:a16="http://schemas.microsoft.com/office/drawing/2014/main" id="{3E690FD5-8AD1-492E-9DCF-6AB55A5D64B7}"/>
              </a:ext>
            </a:extLst>
          </p:cNvPr>
          <p:cNvSpPr txBox="1"/>
          <p:nvPr/>
        </p:nvSpPr>
        <p:spPr>
          <a:xfrm>
            <a:off x="6650981" y="6423082"/>
            <a:ext cx="5757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B0F0"/>
                </a:solidFill>
                <a:effectLst/>
                <a:uLnTx/>
                <a:uFillTx/>
                <a:latin typeface="Segoe Print" panose="02000600000000000000" pitchFamily="2" charset="0"/>
                <a:ea typeface="+mn-ea"/>
                <a:cs typeface="+mn-cs"/>
              </a:rPr>
              <a:t>un</a:t>
            </a:r>
          </a:p>
        </p:txBody>
      </p:sp>
      <p:pic>
        <p:nvPicPr>
          <p:cNvPr id="7" name="Picture 6" descr="A tiger looking at the camera&#10;&#10;Description automatically generated with medium confidence">
            <a:extLst>
              <a:ext uri="{FF2B5EF4-FFF2-40B4-BE49-F238E27FC236}">
                <a16:creationId xmlns:a16="http://schemas.microsoft.com/office/drawing/2014/main" id="{2687BA4B-5827-412A-9B99-4EBBAC1615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97621" y="3153733"/>
            <a:ext cx="1259919" cy="1409699"/>
          </a:xfrm>
          <a:prstGeom prst="rect">
            <a:avLst/>
          </a:prstGeom>
        </p:spPr>
      </p:pic>
      <p:pic>
        <p:nvPicPr>
          <p:cNvPr id="10" name="Picture 9">
            <a:extLst>
              <a:ext uri="{FF2B5EF4-FFF2-40B4-BE49-F238E27FC236}">
                <a16:creationId xmlns:a16="http://schemas.microsoft.com/office/drawing/2014/main" id="{DD9496BC-E098-4A4E-8740-BFCC6D0835BA}"/>
              </a:ext>
            </a:extLst>
          </p:cNvPr>
          <p:cNvPicPr>
            <a:picLocks noChangeAspect="1"/>
          </p:cNvPicPr>
          <p:nvPr/>
        </p:nvPicPr>
        <p:blipFill>
          <a:blip r:embed="rId10"/>
          <a:stretch>
            <a:fillRect/>
          </a:stretch>
        </p:blipFill>
        <p:spPr>
          <a:xfrm>
            <a:off x="6341730" y="3046495"/>
            <a:ext cx="5480311" cy="457200"/>
          </a:xfrm>
          <a:prstGeom prst="rect">
            <a:avLst/>
          </a:prstGeom>
        </p:spPr>
      </p:pic>
      <p:sp>
        <p:nvSpPr>
          <p:cNvPr id="14" name="Callout: Line 13">
            <a:extLst>
              <a:ext uri="{FF2B5EF4-FFF2-40B4-BE49-F238E27FC236}">
                <a16:creationId xmlns:a16="http://schemas.microsoft.com/office/drawing/2014/main" id="{8B6B805D-415A-4E24-8982-C2E5D473E1F1}"/>
              </a:ext>
            </a:extLst>
          </p:cNvPr>
          <p:cNvSpPr/>
          <p:nvPr/>
        </p:nvSpPr>
        <p:spPr>
          <a:xfrm>
            <a:off x="7796246" y="5163074"/>
            <a:ext cx="1622139" cy="314034"/>
          </a:xfrm>
          <a:prstGeom prst="borderCallout1">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masculine</a:t>
            </a:r>
          </a:p>
        </p:txBody>
      </p:sp>
      <p:sp>
        <p:nvSpPr>
          <p:cNvPr id="22" name="Rectangle: Rounded Corners 21">
            <a:extLst>
              <a:ext uri="{FF2B5EF4-FFF2-40B4-BE49-F238E27FC236}">
                <a16:creationId xmlns:a16="http://schemas.microsoft.com/office/drawing/2014/main" id="{46BB0297-7C0D-48D5-B0DE-73040116B16A}"/>
              </a:ext>
            </a:extLst>
          </p:cNvPr>
          <p:cNvSpPr/>
          <p:nvPr/>
        </p:nvSpPr>
        <p:spPr>
          <a:xfrm>
            <a:off x="291480" y="3015075"/>
            <a:ext cx="1733034" cy="457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9ACA2BC8-7788-4421-8147-18CF9B7578CF}"/>
              </a:ext>
            </a:extLst>
          </p:cNvPr>
          <p:cNvSpPr/>
          <p:nvPr/>
        </p:nvSpPr>
        <p:spPr>
          <a:xfrm>
            <a:off x="311517" y="3697353"/>
            <a:ext cx="2708462" cy="457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98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subTnLst>
                                    <p:audio>
                                      <p:cMediaNode>
                                        <p:cTn display="0" masterRel="sameClick">
                                          <p:stCondLst>
                                            <p:cond evt="begin" delay="0">
                                              <p:tn val="29"/>
                                            </p:cond>
                                          </p:stCondLst>
                                          <p:endCondLst>
                                            <p:cond evt="onStopAudio" delay="0">
                                              <p:tgtEl>
                                                <p:sldTgt/>
                                              </p:tgtEl>
                                            </p:cond>
                                          </p:endCondLst>
                                        </p:cTn>
                                        <p:tgtEl>
                                          <p:sndTgt r:embed="rId3" name="2_1.wav"/>
                                        </p:tgtEl>
                                      </p:cMediaNode>
                                    </p:audio>
                                  </p:subTnLst>
                                </p:cTn>
                              </p:par>
                              <p:par>
                                <p:cTn id="32" presetID="1"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fade">
                                      <p:cBhvr>
                                        <p:cTn id="70" dur="500"/>
                                        <p:tgtEl>
                                          <p:spTgt spid="5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500"/>
                                        <p:tgtEl>
                                          <p:spTgt spid="15"/>
                                        </p:tgtEl>
                                      </p:cBhvr>
                                    </p:animEffect>
                                  </p:childTnLst>
                                  <p:subTnLst>
                                    <p:audio>
                                      <p:cMediaNode>
                                        <p:cTn display="0" masterRel="sameClick">
                                          <p:stCondLst>
                                            <p:cond evt="begin" delay="0">
                                              <p:tn val="73"/>
                                            </p:cond>
                                          </p:stCondLst>
                                          <p:endCondLst>
                                            <p:cond evt="onStopAudio" delay="0">
                                              <p:tgtEl>
                                                <p:sldTgt/>
                                              </p:tgtEl>
                                            </p:cond>
                                          </p:endCondLst>
                                        </p:cTn>
                                        <p:tgtEl>
                                          <p:sndTgt r:embed="rId4" name="2_2.wav"/>
                                        </p:tgtEl>
                                      </p:cMediaNode>
                                    </p:audio>
                                  </p:sub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61"/>
                                        </p:tgtEl>
                                        <p:attrNameLst>
                                          <p:attrName>style.visibility</p:attrName>
                                        </p:attrNameLst>
                                      </p:cBhvr>
                                      <p:to>
                                        <p:strVal val="visible"/>
                                      </p:to>
                                    </p:set>
                                    <p:animEffect transition="in" filter="fade">
                                      <p:cBhvr>
                                        <p:cTn id="80" dur="500"/>
                                        <p:tgtEl>
                                          <p:spTgt spid="61"/>
                                        </p:tgtEl>
                                      </p:cBhvr>
                                    </p:animEffect>
                                  </p:childTnLst>
                                  <p:subTnLst>
                                    <p:audio>
                                      <p:cMediaNode>
                                        <p:cTn display="0" masterRel="sameClick">
                                          <p:stCondLst>
                                            <p:cond evt="begin" delay="0">
                                              <p:tn val="78"/>
                                            </p:cond>
                                          </p:stCondLst>
                                          <p:endCondLst>
                                            <p:cond evt="onStopAudio" delay="0">
                                              <p:tgtEl>
                                                <p:sldTgt/>
                                              </p:tgtEl>
                                            </p:cond>
                                          </p:endCondLst>
                                        </p:cTn>
                                        <p:tgtEl>
                                          <p:sndTgt r:embed="rId5" name="2_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2" grpId="0"/>
      <p:bldP spid="43" grpId="0"/>
      <p:bldP spid="44" grpId="0"/>
      <p:bldP spid="6" grpId="0"/>
      <p:bldP spid="45" grpId="0"/>
      <p:bldP spid="46" grpId="0"/>
      <p:bldP spid="48" grpId="0" animBg="1"/>
      <p:bldP spid="12" grpId="0" animBg="1"/>
      <p:bldP spid="13" grpId="0"/>
      <p:bldP spid="57" grpId="0"/>
      <p:bldP spid="15" grpId="0"/>
      <p:bldP spid="61" grpId="0"/>
      <p:bldP spid="14"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2 </a:t>
            </a:r>
            <a:endParaRPr lang="es-AR" sz="3200" dirty="0"/>
          </a:p>
        </p:txBody>
      </p:sp>
      <p:sp>
        <p:nvSpPr>
          <p:cNvPr id="4" name="TextBox 3">
            <a:hlinkClick r:id="" action="ppaction://noaction">
              <a:snd r:embed="rId6" name="2_4.wav"/>
            </a:hlinkClick>
            <a:extLst>
              <a:ext uri="{FF2B5EF4-FFF2-40B4-BE49-F238E27FC236}">
                <a16:creationId xmlns:a16="http://schemas.microsoft.com/office/drawing/2014/main" id="{94594A7A-86BF-41C6-B271-1B2D1AE01C27}"/>
              </a:ext>
            </a:extLst>
          </p:cNvPr>
          <p:cNvSpPr txBox="1"/>
          <p:nvPr/>
        </p:nvSpPr>
        <p:spPr>
          <a:xfrm>
            <a:off x="3122403" y="166029"/>
            <a:ext cx="78454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la description : </a:t>
            </a:r>
            <a:r>
              <a:rPr lang="en-GB" sz="2400" dirty="0" err="1">
                <a:solidFill>
                  <a:srgbClr val="002060"/>
                </a:solidFill>
                <a:latin typeface="Century Gothic" panose="020B0502020202020204" pitchFamily="34" charset="0"/>
              </a:rPr>
              <a:t>l’article</a:t>
            </a:r>
            <a:r>
              <a:rPr lang="en-GB" sz="2400" dirty="0">
                <a:solidFill>
                  <a:srgbClr val="002060"/>
                </a:solidFill>
                <a:latin typeface="Century Gothic" panose="020B0502020202020204" pitchFamily="34" charset="0"/>
              </a:rPr>
              <a:t> correct, </a:t>
            </a:r>
            <a:r>
              <a:rPr lang="en-GB" sz="2400" dirty="0" err="1">
                <a:solidFill>
                  <a:srgbClr val="002060"/>
                </a:solidFill>
                <a:latin typeface="Century Gothic" panose="020B0502020202020204" pitchFamily="34" charset="0"/>
              </a:rPr>
              <a:t>c’est</a:t>
            </a:r>
            <a:r>
              <a:rPr lang="en-GB" sz="2400" dirty="0">
                <a:solidFill>
                  <a:srgbClr val="002060"/>
                </a:solidFill>
                <a:latin typeface="Century Gothic" panose="020B0502020202020204" pitchFamily="34" charset="0"/>
              </a:rPr>
              <a:t> quoi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[1/3]</a:t>
            </a:r>
          </a:p>
        </p:txBody>
      </p:sp>
      <p:sp>
        <p:nvSpPr>
          <p:cNvPr id="38" name="TextBox 37">
            <a:extLst>
              <a:ext uri="{FF2B5EF4-FFF2-40B4-BE49-F238E27FC236}">
                <a16:creationId xmlns:a16="http://schemas.microsoft.com/office/drawing/2014/main" id="{124685F1-7015-434E-AC41-187EF799BD08}"/>
              </a:ext>
            </a:extLst>
          </p:cNvPr>
          <p:cNvSpPr txBox="1"/>
          <p:nvPr/>
        </p:nvSpPr>
        <p:spPr>
          <a:xfrm>
            <a:off x="5189974" y="5985308"/>
            <a:ext cx="5899029" cy="584775"/>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in the middle,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river]</a:t>
            </a:r>
          </a:p>
        </p:txBody>
      </p:sp>
      <p:sp>
        <p:nvSpPr>
          <p:cNvPr id="41" name="TextBox 40">
            <a:extLst>
              <a:ext uri="{FF2B5EF4-FFF2-40B4-BE49-F238E27FC236}">
                <a16:creationId xmlns:a16="http://schemas.microsoft.com/office/drawing/2014/main" id="{4F603278-70CC-4254-85FE-F86D38003798}"/>
              </a:ext>
            </a:extLst>
          </p:cNvPr>
          <p:cNvSpPr txBox="1"/>
          <p:nvPr/>
        </p:nvSpPr>
        <p:spPr>
          <a:xfrm>
            <a:off x="247595" y="4996646"/>
            <a:ext cx="5014514" cy="1569660"/>
          </a:xfrm>
          <a:prstGeom prst="rect">
            <a:avLst/>
          </a:prstGeom>
          <a:solidFill>
            <a:srgbClr val="E7F6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girafe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 lion,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au centre, ___ rivière. </a:t>
            </a:r>
          </a:p>
        </p:txBody>
      </p:sp>
      <p:sp>
        <p:nvSpPr>
          <p:cNvPr id="42" name="TextBox 41">
            <a:extLst>
              <a:ext uri="{FF2B5EF4-FFF2-40B4-BE49-F238E27FC236}">
                <a16:creationId xmlns:a16="http://schemas.microsoft.com/office/drawing/2014/main" id="{38F4B42D-0B65-4FB0-B867-183164A59C30}"/>
              </a:ext>
            </a:extLst>
          </p:cNvPr>
          <p:cNvSpPr txBox="1"/>
          <p:nvPr/>
        </p:nvSpPr>
        <p:spPr>
          <a:xfrm>
            <a:off x="445836" y="4989390"/>
            <a:ext cx="55335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la</a:t>
            </a:r>
          </a:p>
        </p:txBody>
      </p:sp>
      <p:sp>
        <p:nvSpPr>
          <p:cNvPr id="43" name="TextBox 42">
            <a:extLst>
              <a:ext uri="{FF2B5EF4-FFF2-40B4-BE49-F238E27FC236}">
                <a16:creationId xmlns:a16="http://schemas.microsoft.com/office/drawing/2014/main" id="{A3C521FF-04AA-417D-81EC-BE34AA99F791}"/>
              </a:ext>
            </a:extLst>
          </p:cNvPr>
          <p:cNvSpPr txBox="1"/>
          <p:nvPr/>
        </p:nvSpPr>
        <p:spPr>
          <a:xfrm>
            <a:off x="453851" y="5473929"/>
            <a:ext cx="54534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le</a:t>
            </a:r>
          </a:p>
        </p:txBody>
      </p:sp>
      <p:sp>
        <p:nvSpPr>
          <p:cNvPr id="44" name="TextBox 43">
            <a:extLst>
              <a:ext uri="{FF2B5EF4-FFF2-40B4-BE49-F238E27FC236}">
                <a16:creationId xmlns:a16="http://schemas.microsoft.com/office/drawing/2014/main" id="{A131E6D1-7F21-4243-86E0-F55AE175DDD4}"/>
              </a:ext>
            </a:extLst>
          </p:cNvPr>
          <p:cNvSpPr txBox="1"/>
          <p:nvPr/>
        </p:nvSpPr>
        <p:spPr>
          <a:xfrm>
            <a:off x="2837102" y="5933782"/>
            <a:ext cx="94128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une</a:t>
            </a:r>
            <a:endPar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85866721-7264-4127-A638-77BC16495CF9}"/>
              </a:ext>
            </a:extLst>
          </p:cNvPr>
          <p:cNvSpPr txBox="1"/>
          <p:nvPr/>
        </p:nvSpPr>
        <p:spPr>
          <a:xfrm>
            <a:off x="2787083" y="4977448"/>
            <a:ext cx="25042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giraffe]</a:t>
            </a:r>
          </a:p>
        </p:txBody>
      </p:sp>
      <p:sp>
        <p:nvSpPr>
          <p:cNvPr id="48" name="TextBox 47">
            <a:extLst>
              <a:ext uri="{FF2B5EF4-FFF2-40B4-BE49-F238E27FC236}">
                <a16:creationId xmlns:a16="http://schemas.microsoft.com/office/drawing/2014/main" id="{046FB34D-F897-43E7-81AA-BD1A6BA14A72}"/>
              </a:ext>
            </a:extLst>
          </p:cNvPr>
          <p:cNvSpPr txBox="1"/>
          <p:nvPr/>
        </p:nvSpPr>
        <p:spPr>
          <a:xfrm>
            <a:off x="3388209" y="5458681"/>
            <a:ext cx="190308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lion]</a:t>
            </a:r>
          </a:p>
        </p:txBody>
      </p:sp>
      <p:graphicFrame>
        <p:nvGraphicFramePr>
          <p:cNvPr id="57" name="Table 3">
            <a:extLst>
              <a:ext uri="{FF2B5EF4-FFF2-40B4-BE49-F238E27FC236}">
                <a16:creationId xmlns:a16="http://schemas.microsoft.com/office/drawing/2014/main" id="{089005C8-415B-4F7C-A5F4-DB2AEDDD6FE7}"/>
              </a:ext>
            </a:extLst>
          </p:cNvPr>
          <p:cNvGraphicFramePr>
            <a:graphicFrameLocks noGrp="1"/>
          </p:cNvGraphicFramePr>
          <p:nvPr>
            <p:extLst>
              <p:ext uri="{D42A27DB-BD31-4B8C-83A1-F6EECF244321}">
                <p14:modId xmlns:p14="http://schemas.microsoft.com/office/powerpoint/2010/main" val="3911311359"/>
              </p:ext>
            </p:extLst>
          </p:nvPr>
        </p:nvGraphicFramePr>
        <p:xfrm>
          <a:off x="8756576" y="703307"/>
          <a:ext cx="2237998" cy="1036320"/>
        </p:xfrm>
        <a:graphic>
          <a:graphicData uri="http://schemas.openxmlformats.org/drawingml/2006/table">
            <a:tbl>
              <a:tblPr firstRow="1" bandRow="1">
                <a:tableStyleId>{5940675A-B579-460E-94D1-54222C63F5DA}</a:tableStyleId>
              </a:tblPr>
              <a:tblGrid>
                <a:gridCol w="1118999">
                  <a:extLst>
                    <a:ext uri="{9D8B030D-6E8A-4147-A177-3AD203B41FA5}">
                      <a16:colId xmlns:a16="http://schemas.microsoft.com/office/drawing/2014/main" val="2705557811"/>
                    </a:ext>
                  </a:extLst>
                </a:gridCol>
                <a:gridCol w="1118999">
                  <a:extLst>
                    <a:ext uri="{9D8B030D-6E8A-4147-A177-3AD203B41FA5}">
                      <a16:colId xmlns:a16="http://schemas.microsoft.com/office/drawing/2014/main" val="85588508"/>
                    </a:ext>
                  </a:extLst>
                </a:gridCol>
              </a:tblGrid>
              <a:tr h="482905">
                <a:tc>
                  <a:txBody>
                    <a:bodyPr/>
                    <a:lstStyle/>
                    <a:p>
                      <a:pPr algn="ctr"/>
                      <a:r>
                        <a:rPr lang="en-GB" sz="2800" dirty="0">
                          <a:solidFill>
                            <a:srgbClr val="002060"/>
                          </a:solidFill>
                          <a:latin typeface="Century Gothic" panose="020B0502020202020204" pitchFamily="34" charset="0"/>
                        </a:rPr>
                        <a:t>le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la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20395587"/>
                  </a:ext>
                </a:extLst>
              </a:tr>
              <a:tr h="482905">
                <a:tc>
                  <a:txBody>
                    <a:bodyPr/>
                    <a:lstStyle/>
                    <a:p>
                      <a:pPr algn="ctr"/>
                      <a:r>
                        <a:rPr lang="en-GB" sz="2800" dirty="0">
                          <a:solidFill>
                            <a:srgbClr val="002060"/>
                          </a:solidFill>
                          <a:latin typeface="Century Gothic" panose="020B0502020202020204" pitchFamily="34" charset="0"/>
                        </a:rPr>
                        <a:t>un</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une</a:t>
                      </a:r>
                      <a:endParaRPr lang="en-GB" sz="28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51429856"/>
                  </a:ext>
                </a:extLst>
              </a:tr>
            </a:tbl>
          </a:graphicData>
        </a:graphic>
      </p:graphicFrame>
      <p:pic>
        <p:nvPicPr>
          <p:cNvPr id="60" name="Picture 5" descr="Post It, Nota, Pin, Papel, Una Noticia, Oficina">
            <a:extLst>
              <a:ext uri="{FF2B5EF4-FFF2-40B4-BE49-F238E27FC236}">
                <a16:creationId xmlns:a16="http://schemas.microsoft.com/office/drawing/2014/main" id="{8AB4EC3B-ABF8-4BCB-B473-5402468CF56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47" t="2538" r="66487" b="56747"/>
          <a:stretch/>
        </p:blipFill>
        <p:spPr bwMode="auto">
          <a:xfrm>
            <a:off x="393700" y="919622"/>
            <a:ext cx="3606800" cy="3202599"/>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4F2D3D38-10F9-422D-BCB1-42A280174D87}"/>
              </a:ext>
            </a:extLst>
          </p:cNvPr>
          <p:cNvSpPr txBox="1"/>
          <p:nvPr/>
        </p:nvSpPr>
        <p:spPr>
          <a:xfrm>
            <a:off x="818838" y="1634118"/>
            <a:ext cx="2860462" cy="26108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Dreaming Outloud Pro" panose="03050502040302030504" pitchFamily="66" charset="0"/>
                <a:ea typeface="+mn-ea"/>
                <a:cs typeface="Dreaming Outloud Pro" panose="03050502040302030504" pitchFamily="66" charset="0"/>
              </a:rPr>
              <a:t>girafe</a:t>
            </a:r>
            <a:r>
              <a:rPr kumimoji="0" lang="en-GB" sz="28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 (</a:t>
            </a:r>
            <a:r>
              <a:rPr kumimoji="0" lang="en-GB" sz="2800" b="0" i="0" u="none" strike="noStrike" kern="1200" cap="none" spc="0" normalizeH="0" baseline="0" noProof="0" dirty="0" err="1">
                <a:ln>
                  <a:noFill/>
                </a:ln>
                <a:solidFill>
                  <a:srgbClr val="002060"/>
                </a:solidFill>
                <a:effectLst/>
                <a:uLnTx/>
                <a:uFillTx/>
                <a:latin typeface="Dreaming Outloud Pro" panose="03050502040302030504" pitchFamily="66" charset="0"/>
                <a:ea typeface="+mn-ea"/>
                <a:cs typeface="Dreaming Outloud Pro" panose="03050502040302030504" pitchFamily="66" charset="0"/>
              </a:rPr>
              <a:t>nf</a:t>
            </a:r>
            <a:r>
              <a:rPr kumimoji="0" lang="en-GB" sz="28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 = giraffe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lion (nm) = lion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rivière (</a:t>
            </a:r>
            <a:r>
              <a:rPr kumimoji="0" lang="en-GB" sz="2800" b="0" i="0" u="none" strike="noStrike" kern="1200" cap="none" spc="0" normalizeH="0" baseline="0" noProof="0" dirty="0" err="1">
                <a:ln>
                  <a:noFill/>
                </a:ln>
                <a:solidFill>
                  <a:srgbClr val="002060"/>
                </a:solidFill>
                <a:effectLst/>
                <a:uLnTx/>
                <a:uFillTx/>
                <a:latin typeface="Dreaming Outloud Pro" panose="03050502040302030504" pitchFamily="66" charset="0"/>
                <a:ea typeface="+mn-ea"/>
                <a:cs typeface="Dreaming Outloud Pro" panose="03050502040302030504" pitchFamily="66" charset="0"/>
              </a:rPr>
              <a:t>nf</a:t>
            </a:r>
            <a:r>
              <a:rPr kumimoji="0" lang="en-GB" sz="28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 = river</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endParaRPr>
          </a:p>
        </p:txBody>
      </p:sp>
      <p:pic>
        <p:nvPicPr>
          <p:cNvPr id="62" name="Picture 61" descr="Icon&#10;&#10;Description automatically generated">
            <a:extLst>
              <a:ext uri="{FF2B5EF4-FFF2-40B4-BE49-F238E27FC236}">
                <a16:creationId xmlns:a16="http://schemas.microsoft.com/office/drawing/2014/main" id="{59614040-8C14-46B3-9724-3F85E0BA99B8}"/>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63" name="Title 2">
            <a:extLst>
              <a:ext uri="{FF2B5EF4-FFF2-40B4-BE49-F238E27FC236}">
                <a16:creationId xmlns:a16="http://schemas.microsoft.com/office/drawing/2014/main" id="{82A04344-FB9B-40C0-A801-B4600E6F2028}"/>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
        <p:nvSpPr>
          <p:cNvPr id="67" name="Title 2">
            <a:extLst>
              <a:ext uri="{FF2B5EF4-FFF2-40B4-BE49-F238E27FC236}">
                <a16:creationId xmlns:a16="http://schemas.microsoft.com/office/drawing/2014/main" id="{8788082F-D289-4E31-AFB8-DE13EC97B846}"/>
              </a:ext>
            </a:extLst>
          </p:cNvPr>
          <p:cNvSpPr txBox="1">
            <a:spLocks/>
          </p:cNvSpPr>
          <p:nvPr/>
        </p:nvSpPr>
        <p:spPr>
          <a:xfrm>
            <a:off x="11236688" y="2654453"/>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pic>
        <p:nvPicPr>
          <p:cNvPr id="68" name="Picture 67" descr="Icon&#10;&#10;Description automatically generated">
            <a:extLst>
              <a:ext uri="{FF2B5EF4-FFF2-40B4-BE49-F238E27FC236}">
                <a16:creationId xmlns:a16="http://schemas.microsoft.com/office/drawing/2014/main" id="{DF071A4C-D589-4230-8BF7-89AE52339B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63951" y="1524393"/>
            <a:ext cx="1126594" cy="1130060"/>
          </a:xfrm>
          <a:prstGeom prst="rect">
            <a:avLst/>
          </a:prstGeom>
        </p:spPr>
      </p:pic>
      <p:grpSp>
        <p:nvGrpSpPr>
          <p:cNvPr id="20" name="Group 19">
            <a:extLst>
              <a:ext uri="{FF2B5EF4-FFF2-40B4-BE49-F238E27FC236}">
                <a16:creationId xmlns:a16="http://schemas.microsoft.com/office/drawing/2014/main" id="{B183CC67-EBEB-41A0-8F4D-E167C47F6D66}"/>
              </a:ext>
            </a:extLst>
          </p:cNvPr>
          <p:cNvGrpSpPr/>
          <p:nvPr/>
        </p:nvGrpSpPr>
        <p:grpSpPr>
          <a:xfrm>
            <a:off x="5520991" y="1815240"/>
            <a:ext cx="5083305" cy="3812479"/>
            <a:chOff x="5520991" y="1815240"/>
            <a:chExt cx="5083305" cy="3812479"/>
          </a:xfrm>
        </p:grpSpPr>
        <p:pic>
          <p:nvPicPr>
            <p:cNvPr id="11" name="Picture 10" descr="Chart, icon&#10;&#10;Description automatically generated">
              <a:extLst>
                <a:ext uri="{FF2B5EF4-FFF2-40B4-BE49-F238E27FC236}">
                  <a16:creationId xmlns:a16="http://schemas.microsoft.com/office/drawing/2014/main" id="{CCFECEA5-8630-4496-85EC-617F1333A9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20991" y="1815240"/>
              <a:ext cx="5083305" cy="3812479"/>
            </a:xfrm>
            <a:prstGeom prst="rect">
              <a:avLst/>
            </a:prstGeom>
          </p:spPr>
        </p:pic>
        <p:pic>
          <p:nvPicPr>
            <p:cNvPr id="17" name="Picture 16" descr="A close-up of a bug&#10;&#10;Description automatically generated with low confidence">
              <a:extLst>
                <a:ext uri="{FF2B5EF4-FFF2-40B4-BE49-F238E27FC236}">
                  <a16:creationId xmlns:a16="http://schemas.microsoft.com/office/drawing/2014/main" id="{10284D46-B1E1-4726-989F-DD28FB99D4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53034" y="4517828"/>
              <a:ext cx="1053036" cy="1056337"/>
            </a:xfrm>
            <a:prstGeom prst="rect">
              <a:avLst/>
            </a:prstGeom>
          </p:spPr>
        </p:pic>
        <p:pic>
          <p:nvPicPr>
            <p:cNvPr id="19" name="Picture 18" descr="A giraffe with a giraffe head&#10;&#10;Description automatically generated with medium confidence">
              <a:extLst>
                <a:ext uri="{FF2B5EF4-FFF2-40B4-BE49-F238E27FC236}">
                  <a16:creationId xmlns:a16="http://schemas.microsoft.com/office/drawing/2014/main" id="{040360DE-4BD5-4E22-977E-57A1484624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05599" y="2080243"/>
              <a:ext cx="675235" cy="1350470"/>
            </a:xfrm>
            <a:prstGeom prst="rect">
              <a:avLst/>
            </a:prstGeom>
          </p:spPr>
        </p:pic>
      </p:grpSp>
    </p:spTree>
    <p:extLst>
      <p:ext uri="{BB962C8B-B14F-4D97-AF65-F5344CB8AC3E}">
        <p14:creationId xmlns:p14="http://schemas.microsoft.com/office/powerpoint/2010/main" val="155785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subTnLst>
                                    <p:audio>
                                      <p:cMediaNode>
                                        <p:cTn display="0" masterRel="sameClick">
                                          <p:stCondLst>
                                            <p:cond evt="begin" delay="0">
                                              <p:tn val="5"/>
                                            </p:cond>
                                          </p:stCondLst>
                                          <p:endCondLst>
                                            <p:cond evt="onStopAudio" delay="0">
                                              <p:tgtEl>
                                                <p:sldTgt/>
                                              </p:tgtEl>
                                            </p:cond>
                                          </p:endCondLst>
                                        </p:cTn>
                                        <p:tgtEl>
                                          <p:sndTgt r:embed="rId3" name="2_5.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subTnLst>
                                    <p:audio>
                                      <p:cMediaNode>
                                        <p:cTn display="0" masterRel="sameClick">
                                          <p:stCondLst>
                                            <p:cond evt="begin" delay="0">
                                              <p:tn val="10"/>
                                            </p:cond>
                                          </p:stCondLst>
                                          <p:endCondLst>
                                            <p:cond evt="onStopAudio" delay="0">
                                              <p:tgtEl>
                                                <p:sldTgt/>
                                              </p:tgtEl>
                                            </p:cond>
                                          </p:endCondLst>
                                        </p:cTn>
                                        <p:tgtEl>
                                          <p:sndTgt r:embed="rId4" name="2_6.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subTnLst>
                                    <p:audio>
                                      <p:cMediaNode>
                                        <p:cTn display="0" masterRel="sameClick">
                                          <p:stCondLst>
                                            <p:cond evt="begin" delay="0">
                                              <p:tn val="15"/>
                                            </p:cond>
                                          </p:stCondLst>
                                          <p:endCondLst>
                                            <p:cond evt="onStopAudio" delay="0">
                                              <p:tgtEl>
                                                <p:sldTgt/>
                                              </p:tgtEl>
                                            </p:cond>
                                          </p:endCondLst>
                                        </p:cTn>
                                        <p:tgtEl>
                                          <p:sndTgt r:embed="rId5" name="2_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2 </a:t>
            </a:r>
            <a:endParaRPr lang="es-AR" sz="3200" dirty="0"/>
          </a:p>
        </p:txBody>
      </p:sp>
      <p:sp>
        <p:nvSpPr>
          <p:cNvPr id="4" name="TextBox 3">
            <a:extLst>
              <a:ext uri="{FF2B5EF4-FFF2-40B4-BE49-F238E27FC236}">
                <a16:creationId xmlns:a16="http://schemas.microsoft.com/office/drawing/2014/main" id="{94594A7A-86BF-41C6-B271-1B2D1AE01C27}"/>
              </a:ext>
            </a:extLst>
          </p:cNvPr>
          <p:cNvSpPr txBox="1"/>
          <p:nvPr/>
        </p:nvSpPr>
        <p:spPr>
          <a:xfrm>
            <a:off x="3122403" y="166029"/>
            <a:ext cx="78454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la description : </a:t>
            </a:r>
            <a:r>
              <a:rPr lang="en-GB" sz="2400" dirty="0" err="1">
                <a:solidFill>
                  <a:srgbClr val="002060"/>
                </a:solidFill>
                <a:latin typeface="Century Gothic" panose="020B0502020202020204" pitchFamily="34" charset="0"/>
              </a:rPr>
              <a:t>l’article</a:t>
            </a:r>
            <a:r>
              <a:rPr lang="en-GB" sz="2400" dirty="0">
                <a:solidFill>
                  <a:srgbClr val="002060"/>
                </a:solidFill>
                <a:latin typeface="Century Gothic" panose="020B0502020202020204" pitchFamily="34" charset="0"/>
              </a:rPr>
              <a:t> correct, </a:t>
            </a:r>
            <a:r>
              <a:rPr lang="en-GB" sz="2400" dirty="0" err="1">
                <a:solidFill>
                  <a:srgbClr val="002060"/>
                </a:solidFill>
                <a:latin typeface="Century Gothic" panose="020B0502020202020204" pitchFamily="34" charset="0"/>
              </a:rPr>
              <a:t>c’est</a:t>
            </a:r>
            <a:r>
              <a:rPr lang="en-GB" sz="2400" dirty="0">
                <a:solidFill>
                  <a:srgbClr val="002060"/>
                </a:solidFill>
                <a:latin typeface="Century Gothic" panose="020B0502020202020204" pitchFamily="34" charset="0"/>
              </a:rPr>
              <a:t> quoi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[2/3]</a:t>
            </a:r>
          </a:p>
        </p:txBody>
      </p:sp>
      <p:sp>
        <p:nvSpPr>
          <p:cNvPr id="41" name="TextBox 40">
            <a:extLst>
              <a:ext uri="{FF2B5EF4-FFF2-40B4-BE49-F238E27FC236}">
                <a16:creationId xmlns:a16="http://schemas.microsoft.com/office/drawing/2014/main" id="{4F603278-70CC-4254-85FE-F86D38003798}"/>
              </a:ext>
            </a:extLst>
          </p:cNvPr>
          <p:cNvSpPr txBox="1"/>
          <p:nvPr/>
        </p:nvSpPr>
        <p:spPr>
          <a:xfrm>
            <a:off x="247595" y="4996646"/>
            <a:ext cx="6414091" cy="1569660"/>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montagne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 champ,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au centre, ___ ours. </a:t>
            </a:r>
          </a:p>
        </p:txBody>
      </p:sp>
      <p:sp>
        <p:nvSpPr>
          <p:cNvPr id="42" name="TextBox 41">
            <a:extLst>
              <a:ext uri="{FF2B5EF4-FFF2-40B4-BE49-F238E27FC236}">
                <a16:creationId xmlns:a16="http://schemas.microsoft.com/office/drawing/2014/main" id="{38F4B42D-0B65-4FB0-B867-183164A59C30}"/>
              </a:ext>
            </a:extLst>
          </p:cNvPr>
          <p:cNvSpPr txBox="1"/>
          <p:nvPr/>
        </p:nvSpPr>
        <p:spPr>
          <a:xfrm>
            <a:off x="445836" y="4989390"/>
            <a:ext cx="55335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la</a:t>
            </a:r>
          </a:p>
        </p:txBody>
      </p:sp>
      <p:sp>
        <p:nvSpPr>
          <p:cNvPr id="43" name="TextBox 42">
            <a:extLst>
              <a:ext uri="{FF2B5EF4-FFF2-40B4-BE49-F238E27FC236}">
                <a16:creationId xmlns:a16="http://schemas.microsoft.com/office/drawing/2014/main" id="{A3C521FF-04AA-417D-81EC-BE34AA99F791}"/>
              </a:ext>
            </a:extLst>
          </p:cNvPr>
          <p:cNvSpPr txBox="1"/>
          <p:nvPr/>
        </p:nvSpPr>
        <p:spPr>
          <a:xfrm>
            <a:off x="453851" y="5473929"/>
            <a:ext cx="54534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le</a:t>
            </a:r>
          </a:p>
        </p:txBody>
      </p:sp>
      <p:sp>
        <p:nvSpPr>
          <p:cNvPr id="44" name="TextBox 43">
            <a:extLst>
              <a:ext uri="{FF2B5EF4-FFF2-40B4-BE49-F238E27FC236}">
                <a16:creationId xmlns:a16="http://schemas.microsoft.com/office/drawing/2014/main" id="{A131E6D1-7F21-4243-86E0-F55AE175DDD4}"/>
              </a:ext>
            </a:extLst>
          </p:cNvPr>
          <p:cNvSpPr txBox="1"/>
          <p:nvPr/>
        </p:nvSpPr>
        <p:spPr>
          <a:xfrm>
            <a:off x="2888970" y="5972152"/>
            <a:ext cx="67839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p>
        </p:txBody>
      </p:sp>
      <p:sp>
        <p:nvSpPr>
          <p:cNvPr id="46" name="TextBox 45">
            <a:extLst>
              <a:ext uri="{FF2B5EF4-FFF2-40B4-BE49-F238E27FC236}">
                <a16:creationId xmlns:a16="http://schemas.microsoft.com/office/drawing/2014/main" id="{85866721-7264-4127-A638-77BC16495CF9}"/>
              </a:ext>
            </a:extLst>
          </p:cNvPr>
          <p:cNvSpPr txBox="1"/>
          <p:nvPr/>
        </p:nvSpPr>
        <p:spPr>
          <a:xfrm>
            <a:off x="3535509" y="4971681"/>
            <a:ext cx="31261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mountain]</a:t>
            </a:r>
          </a:p>
        </p:txBody>
      </p:sp>
      <p:sp>
        <p:nvSpPr>
          <p:cNvPr id="48" name="TextBox 47">
            <a:extLst>
              <a:ext uri="{FF2B5EF4-FFF2-40B4-BE49-F238E27FC236}">
                <a16:creationId xmlns:a16="http://schemas.microsoft.com/office/drawing/2014/main" id="{046FB34D-F897-43E7-81AA-BD1A6BA14A72}"/>
              </a:ext>
            </a:extLst>
          </p:cNvPr>
          <p:cNvSpPr txBox="1"/>
          <p:nvPr/>
        </p:nvSpPr>
        <p:spPr>
          <a:xfrm>
            <a:off x="4603109" y="5464374"/>
            <a:ext cx="20585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field]</a:t>
            </a:r>
          </a:p>
        </p:txBody>
      </p:sp>
      <p:graphicFrame>
        <p:nvGraphicFramePr>
          <p:cNvPr id="57" name="Table 3">
            <a:extLst>
              <a:ext uri="{FF2B5EF4-FFF2-40B4-BE49-F238E27FC236}">
                <a16:creationId xmlns:a16="http://schemas.microsoft.com/office/drawing/2014/main" id="{089005C8-415B-4F7C-A5F4-DB2AEDDD6FE7}"/>
              </a:ext>
            </a:extLst>
          </p:cNvPr>
          <p:cNvGraphicFramePr>
            <a:graphicFrameLocks noGrp="1"/>
          </p:cNvGraphicFramePr>
          <p:nvPr/>
        </p:nvGraphicFramePr>
        <p:xfrm>
          <a:off x="8756576" y="703307"/>
          <a:ext cx="2237998" cy="1036320"/>
        </p:xfrm>
        <a:graphic>
          <a:graphicData uri="http://schemas.openxmlformats.org/drawingml/2006/table">
            <a:tbl>
              <a:tblPr firstRow="1" bandRow="1">
                <a:tableStyleId>{5940675A-B579-460E-94D1-54222C63F5DA}</a:tableStyleId>
              </a:tblPr>
              <a:tblGrid>
                <a:gridCol w="1118999">
                  <a:extLst>
                    <a:ext uri="{9D8B030D-6E8A-4147-A177-3AD203B41FA5}">
                      <a16:colId xmlns:a16="http://schemas.microsoft.com/office/drawing/2014/main" val="2705557811"/>
                    </a:ext>
                  </a:extLst>
                </a:gridCol>
                <a:gridCol w="1118999">
                  <a:extLst>
                    <a:ext uri="{9D8B030D-6E8A-4147-A177-3AD203B41FA5}">
                      <a16:colId xmlns:a16="http://schemas.microsoft.com/office/drawing/2014/main" val="85588508"/>
                    </a:ext>
                  </a:extLst>
                </a:gridCol>
              </a:tblGrid>
              <a:tr h="482905">
                <a:tc>
                  <a:txBody>
                    <a:bodyPr/>
                    <a:lstStyle/>
                    <a:p>
                      <a:pPr algn="ctr"/>
                      <a:r>
                        <a:rPr lang="en-GB" sz="2800" dirty="0">
                          <a:solidFill>
                            <a:srgbClr val="002060"/>
                          </a:solidFill>
                          <a:latin typeface="Century Gothic" panose="020B0502020202020204" pitchFamily="34" charset="0"/>
                        </a:rPr>
                        <a:t>le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la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20395587"/>
                  </a:ext>
                </a:extLst>
              </a:tr>
              <a:tr h="482905">
                <a:tc>
                  <a:txBody>
                    <a:bodyPr/>
                    <a:lstStyle/>
                    <a:p>
                      <a:pPr algn="ctr"/>
                      <a:r>
                        <a:rPr lang="en-GB" sz="2800" dirty="0">
                          <a:solidFill>
                            <a:srgbClr val="002060"/>
                          </a:solidFill>
                          <a:latin typeface="Century Gothic" panose="020B0502020202020204" pitchFamily="34" charset="0"/>
                        </a:rPr>
                        <a:t>un</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une</a:t>
                      </a:r>
                      <a:endParaRPr lang="en-GB" sz="28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51429856"/>
                  </a:ext>
                </a:extLst>
              </a:tr>
            </a:tbl>
          </a:graphicData>
        </a:graphic>
      </p:graphicFrame>
      <p:pic>
        <p:nvPicPr>
          <p:cNvPr id="60" name="Picture 5" descr="Post It, Nota, Pin, Papel, Una Noticia, Oficina">
            <a:extLst>
              <a:ext uri="{FF2B5EF4-FFF2-40B4-BE49-F238E27FC236}">
                <a16:creationId xmlns:a16="http://schemas.microsoft.com/office/drawing/2014/main" id="{8AB4EC3B-ABF8-4BCB-B473-5402468CF5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47" t="2538" r="66487" b="56747"/>
          <a:stretch/>
        </p:blipFill>
        <p:spPr bwMode="auto">
          <a:xfrm>
            <a:off x="393700" y="919622"/>
            <a:ext cx="4300220" cy="3818310"/>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4F2D3D38-10F9-422D-BCB1-42A280174D87}"/>
              </a:ext>
            </a:extLst>
          </p:cNvPr>
          <p:cNvSpPr txBox="1"/>
          <p:nvPr/>
        </p:nvSpPr>
        <p:spPr>
          <a:xfrm>
            <a:off x="714645" y="2022602"/>
            <a:ext cx="3948604" cy="243092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002060"/>
                </a:solidFill>
                <a:effectLst/>
                <a:uLnTx/>
                <a:uFillTx/>
                <a:latin typeface="Dreaming Outloud Pro" panose="03050502040302030504" pitchFamily="66" charset="0"/>
                <a:ea typeface="+mn-ea"/>
                <a:cs typeface="Dreaming Outloud Pro" panose="03050502040302030504" pitchFamily="66" charset="0"/>
              </a:rPr>
              <a:t>montagne</a:t>
            </a:r>
            <a:r>
              <a:rPr kumimoji="0" lang="en-GB" sz="26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 (</a:t>
            </a:r>
            <a:r>
              <a:rPr kumimoji="0" lang="en-GB" sz="2600" b="0" i="0" u="none" strike="noStrike" kern="1200" cap="none" spc="0" normalizeH="0" baseline="0" noProof="0" dirty="0" err="1">
                <a:ln>
                  <a:noFill/>
                </a:ln>
                <a:solidFill>
                  <a:srgbClr val="002060"/>
                </a:solidFill>
                <a:effectLst/>
                <a:uLnTx/>
                <a:uFillTx/>
                <a:latin typeface="Dreaming Outloud Pro" panose="03050502040302030504" pitchFamily="66" charset="0"/>
                <a:ea typeface="+mn-ea"/>
                <a:cs typeface="Dreaming Outloud Pro" panose="03050502040302030504" pitchFamily="66" charset="0"/>
              </a:rPr>
              <a:t>nf</a:t>
            </a:r>
            <a:r>
              <a:rPr kumimoji="0" lang="en-GB" sz="26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 = mountain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champ (nm) = field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ours (nm) = bear</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6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endParaRPr>
          </a:p>
        </p:txBody>
      </p:sp>
      <p:pic>
        <p:nvPicPr>
          <p:cNvPr id="62" name="Picture 61" descr="Icon&#10;&#10;Description automatically generated">
            <a:extLst>
              <a:ext uri="{FF2B5EF4-FFF2-40B4-BE49-F238E27FC236}">
                <a16:creationId xmlns:a16="http://schemas.microsoft.com/office/drawing/2014/main" id="{59614040-8C14-46B3-9724-3F85E0BA99B8}"/>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63" name="Title 2">
            <a:extLst>
              <a:ext uri="{FF2B5EF4-FFF2-40B4-BE49-F238E27FC236}">
                <a16:creationId xmlns:a16="http://schemas.microsoft.com/office/drawing/2014/main" id="{82A04344-FB9B-40C0-A801-B4600E6F2028}"/>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
        <p:nvSpPr>
          <p:cNvPr id="67" name="Title 2">
            <a:extLst>
              <a:ext uri="{FF2B5EF4-FFF2-40B4-BE49-F238E27FC236}">
                <a16:creationId xmlns:a16="http://schemas.microsoft.com/office/drawing/2014/main" id="{8788082F-D289-4E31-AFB8-DE13EC97B846}"/>
              </a:ext>
            </a:extLst>
          </p:cNvPr>
          <p:cNvSpPr txBox="1">
            <a:spLocks/>
          </p:cNvSpPr>
          <p:nvPr/>
        </p:nvSpPr>
        <p:spPr>
          <a:xfrm>
            <a:off x="11236688" y="2654453"/>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pic>
        <p:nvPicPr>
          <p:cNvPr id="68" name="Picture 67" descr="Icon&#10;&#10;Description automatically generated">
            <a:extLst>
              <a:ext uri="{FF2B5EF4-FFF2-40B4-BE49-F238E27FC236}">
                <a16:creationId xmlns:a16="http://schemas.microsoft.com/office/drawing/2014/main" id="{DF071A4C-D589-4230-8BF7-89AE52339B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63951" y="1524393"/>
            <a:ext cx="1126594" cy="1130060"/>
          </a:xfrm>
          <a:prstGeom prst="rect">
            <a:avLst/>
          </a:prstGeom>
        </p:spPr>
      </p:pic>
      <p:sp>
        <p:nvSpPr>
          <p:cNvPr id="38" name="TextBox 37">
            <a:extLst>
              <a:ext uri="{FF2B5EF4-FFF2-40B4-BE49-F238E27FC236}">
                <a16:creationId xmlns:a16="http://schemas.microsoft.com/office/drawing/2014/main" id="{124685F1-7015-434E-AC41-187EF799BD08}"/>
              </a:ext>
            </a:extLst>
          </p:cNvPr>
          <p:cNvSpPr txBox="1"/>
          <p:nvPr/>
        </p:nvSpPr>
        <p:spPr>
          <a:xfrm>
            <a:off x="5189974" y="5988787"/>
            <a:ext cx="5899029" cy="584775"/>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in the middle,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bear]</a:t>
            </a:r>
          </a:p>
        </p:txBody>
      </p:sp>
      <p:grpSp>
        <p:nvGrpSpPr>
          <p:cNvPr id="8" name="Group 7">
            <a:extLst>
              <a:ext uri="{FF2B5EF4-FFF2-40B4-BE49-F238E27FC236}">
                <a16:creationId xmlns:a16="http://schemas.microsoft.com/office/drawing/2014/main" id="{32A25BFC-0468-4EF7-8AA0-1559DA9D9813}"/>
              </a:ext>
            </a:extLst>
          </p:cNvPr>
          <p:cNvGrpSpPr/>
          <p:nvPr/>
        </p:nvGrpSpPr>
        <p:grpSpPr>
          <a:xfrm>
            <a:off x="4931010" y="1777694"/>
            <a:ext cx="6096000" cy="3124200"/>
            <a:chOff x="4931010" y="1777694"/>
            <a:chExt cx="6096000" cy="3124200"/>
          </a:xfrm>
        </p:grpSpPr>
        <p:pic>
          <p:nvPicPr>
            <p:cNvPr id="5" name="Picture 4" descr="A group of trees in front of a mountain&#10;&#10;Description automatically generated with medium confidence">
              <a:extLst>
                <a:ext uri="{FF2B5EF4-FFF2-40B4-BE49-F238E27FC236}">
                  <a16:creationId xmlns:a16="http://schemas.microsoft.com/office/drawing/2014/main" id="{7F68232C-AD4F-4DAD-88C4-4F2193312E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31010" y="1777694"/>
              <a:ext cx="6096000" cy="31242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47182D98-9A49-4014-A623-F1657780D9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96374" y="4121779"/>
              <a:ext cx="1160202" cy="663490"/>
            </a:xfrm>
            <a:prstGeom prst="rect">
              <a:avLst/>
            </a:prstGeom>
          </p:spPr>
        </p:pic>
      </p:grpSp>
    </p:spTree>
    <p:extLst>
      <p:ext uri="{BB962C8B-B14F-4D97-AF65-F5344CB8AC3E}">
        <p14:creationId xmlns:p14="http://schemas.microsoft.com/office/powerpoint/2010/main" val="89677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subTnLst>
                                    <p:audio>
                                      <p:cMediaNode>
                                        <p:cTn display="0" masterRel="sameClick">
                                          <p:stCondLst>
                                            <p:cond evt="begin" delay="0">
                                              <p:tn val="5"/>
                                            </p:cond>
                                          </p:stCondLst>
                                          <p:endCondLst>
                                            <p:cond evt="onStopAudio" delay="0">
                                              <p:tgtEl>
                                                <p:sldTgt/>
                                              </p:tgtEl>
                                            </p:cond>
                                          </p:endCondLst>
                                        </p:cTn>
                                        <p:tgtEl>
                                          <p:sndTgt r:embed="rId3" name="2_8.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subTnLst>
                                    <p:audio>
                                      <p:cMediaNode>
                                        <p:cTn display="0" masterRel="sameClick">
                                          <p:stCondLst>
                                            <p:cond evt="begin" delay="0">
                                              <p:tn val="10"/>
                                            </p:cond>
                                          </p:stCondLst>
                                          <p:endCondLst>
                                            <p:cond evt="onStopAudio" delay="0">
                                              <p:tgtEl>
                                                <p:sldTgt/>
                                              </p:tgtEl>
                                            </p:cond>
                                          </p:endCondLst>
                                        </p:cTn>
                                        <p:tgtEl>
                                          <p:sndTgt r:embed="rId4" name="2_9.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subTnLst>
                                    <p:audio>
                                      <p:cMediaNode>
                                        <p:cTn display="0" masterRel="sameClick">
                                          <p:stCondLst>
                                            <p:cond evt="begin" delay="0">
                                              <p:tn val="15"/>
                                            </p:cond>
                                          </p:stCondLst>
                                          <p:endCondLst>
                                            <p:cond evt="onStopAudio" delay="0">
                                              <p:tgtEl>
                                                <p:sldTgt/>
                                              </p:tgtEl>
                                            </p:cond>
                                          </p:endCondLst>
                                        </p:cTn>
                                        <p:tgtEl>
                                          <p:sndTgt r:embed="rId5" name="2_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2 </a:t>
            </a:r>
            <a:endParaRPr lang="es-AR" sz="3200" dirty="0"/>
          </a:p>
        </p:txBody>
      </p:sp>
      <p:sp>
        <p:nvSpPr>
          <p:cNvPr id="4" name="TextBox 3">
            <a:extLst>
              <a:ext uri="{FF2B5EF4-FFF2-40B4-BE49-F238E27FC236}">
                <a16:creationId xmlns:a16="http://schemas.microsoft.com/office/drawing/2014/main" id="{94594A7A-86BF-41C6-B271-1B2D1AE01C27}"/>
              </a:ext>
            </a:extLst>
          </p:cNvPr>
          <p:cNvSpPr txBox="1"/>
          <p:nvPr/>
        </p:nvSpPr>
        <p:spPr>
          <a:xfrm>
            <a:off x="3122403" y="166029"/>
            <a:ext cx="78454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la description : </a:t>
            </a:r>
            <a:r>
              <a:rPr lang="en-GB" sz="2400" dirty="0" err="1">
                <a:solidFill>
                  <a:srgbClr val="002060"/>
                </a:solidFill>
                <a:latin typeface="Century Gothic" panose="020B0502020202020204" pitchFamily="34" charset="0"/>
              </a:rPr>
              <a:t>l’article</a:t>
            </a:r>
            <a:r>
              <a:rPr lang="en-GB" sz="2400" dirty="0">
                <a:solidFill>
                  <a:srgbClr val="002060"/>
                </a:solidFill>
                <a:latin typeface="Century Gothic" panose="020B0502020202020204" pitchFamily="34" charset="0"/>
              </a:rPr>
              <a:t> correct, </a:t>
            </a:r>
            <a:r>
              <a:rPr lang="en-GB" sz="2400" dirty="0" err="1">
                <a:solidFill>
                  <a:srgbClr val="002060"/>
                </a:solidFill>
                <a:latin typeface="Century Gothic" panose="020B0502020202020204" pitchFamily="34" charset="0"/>
              </a:rPr>
              <a:t>c’est</a:t>
            </a:r>
            <a:r>
              <a:rPr lang="en-GB" sz="2400" dirty="0">
                <a:solidFill>
                  <a:srgbClr val="002060"/>
                </a:solidFill>
                <a:latin typeface="Century Gothic" panose="020B0502020202020204" pitchFamily="34" charset="0"/>
              </a:rPr>
              <a:t> quoi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[3/3]</a:t>
            </a:r>
          </a:p>
        </p:txBody>
      </p:sp>
      <p:sp>
        <p:nvSpPr>
          <p:cNvPr id="41" name="TextBox 40">
            <a:extLst>
              <a:ext uri="{FF2B5EF4-FFF2-40B4-BE49-F238E27FC236}">
                <a16:creationId xmlns:a16="http://schemas.microsoft.com/office/drawing/2014/main" id="{4F603278-70CC-4254-85FE-F86D38003798}"/>
              </a:ext>
            </a:extLst>
          </p:cNvPr>
          <p:cNvSpPr txBox="1"/>
          <p:nvPr/>
        </p:nvSpPr>
        <p:spPr>
          <a:xfrm>
            <a:off x="247595" y="4996646"/>
            <a:ext cx="6414091" cy="1569660"/>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  jungle,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 cascade,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au centre, ___ crocodile. </a:t>
            </a:r>
          </a:p>
        </p:txBody>
      </p:sp>
      <p:sp>
        <p:nvSpPr>
          <p:cNvPr id="42" name="TextBox 41">
            <a:extLst>
              <a:ext uri="{FF2B5EF4-FFF2-40B4-BE49-F238E27FC236}">
                <a16:creationId xmlns:a16="http://schemas.microsoft.com/office/drawing/2014/main" id="{38F4B42D-0B65-4FB0-B867-183164A59C30}"/>
              </a:ext>
            </a:extLst>
          </p:cNvPr>
          <p:cNvSpPr txBox="1"/>
          <p:nvPr/>
        </p:nvSpPr>
        <p:spPr>
          <a:xfrm>
            <a:off x="445836" y="4989390"/>
            <a:ext cx="55335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la</a:t>
            </a:r>
          </a:p>
        </p:txBody>
      </p:sp>
      <p:sp>
        <p:nvSpPr>
          <p:cNvPr id="43" name="TextBox 42">
            <a:extLst>
              <a:ext uri="{FF2B5EF4-FFF2-40B4-BE49-F238E27FC236}">
                <a16:creationId xmlns:a16="http://schemas.microsoft.com/office/drawing/2014/main" id="{A3C521FF-04AA-417D-81EC-BE34AA99F791}"/>
              </a:ext>
            </a:extLst>
          </p:cNvPr>
          <p:cNvSpPr txBox="1"/>
          <p:nvPr/>
        </p:nvSpPr>
        <p:spPr>
          <a:xfrm>
            <a:off x="453851" y="5473929"/>
            <a:ext cx="55335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la</a:t>
            </a:r>
          </a:p>
        </p:txBody>
      </p:sp>
      <p:sp>
        <p:nvSpPr>
          <p:cNvPr id="44" name="TextBox 43">
            <a:extLst>
              <a:ext uri="{FF2B5EF4-FFF2-40B4-BE49-F238E27FC236}">
                <a16:creationId xmlns:a16="http://schemas.microsoft.com/office/drawing/2014/main" id="{A131E6D1-7F21-4243-86E0-F55AE175DDD4}"/>
              </a:ext>
            </a:extLst>
          </p:cNvPr>
          <p:cNvSpPr txBox="1"/>
          <p:nvPr/>
        </p:nvSpPr>
        <p:spPr>
          <a:xfrm>
            <a:off x="3013434" y="5974631"/>
            <a:ext cx="67839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p>
        </p:txBody>
      </p:sp>
      <p:sp>
        <p:nvSpPr>
          <p:cNvPr id="46" name="TextBox 45">
            <a:extLst>
              <a:ext uri="{FF2B5EF4-FFF2-40B4-BE49-F238E27FC236}">
                <a16:creationId xmlns:a16="http://schemas.microsoft.com/office/drawing/2014/main" id="{85866721-7264-4127-A638-77BC16495CF9}"/>
              </a:ext>
            </a:extLst>
          </p:cNvPr>
          <p:cNvSpPr txBox="1"/>
          <p:nvPr/>
        </p:nvSpPr>
        <p:spPr>
          <a:xfrm>
            <a:off x="4313178" y="4980036"/>
            <a:ext cx="242726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jungle]</a:t>
            </a:r>
          </a:p>
        </p:txBody>
      </p:sp>
      <p:sp>
        <p:nvSpPr>
          <p:cNvPr id="48" name="TextBox 47">
            <a:extLst>
              <a:ext uri="{FF2B5EF4-FFF2-40B4-BE49-F238E27FC236}">
                <a16:creationId xmlns:a16="http://schemas.microsoft.com/office/drawing/2014/main" id="{046FB34D-F897-43E7-81AA-BD1A6BA14A72}"/>
              </a:ext>
            </a:extLst>
          </p:cNvPr>
          <p:cNvSpPr txBox="1"/>
          <p:nvPr/>
        </p:nvSpPr>
        <p:spPr>
          <a:xfrm>
            <a:off x="3858279" y="5430429"/>
            <a:ext cx="294343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3200" dirty="0">
                <a:solidFill>
                  <a:srgbClr val="002060"/>
                </a:solidFill>
                <a:latin typeface="Century Gothic" panose="020B0502020202020204" pitchFamily="34" charset="0"/>
              </a:rPr>
              <a:t>waterfall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57" name="Table 3">
            <a:extLst>
              <a:ext uri="{FF2B5EF4-FFF2-40B4-BE49-F238E27FC236}">
                <a16:creationId xmlns:a16="http://schemas.microsoft.com/office/drawing/2014/main" id="{089005C8-415B-4F7C-A5F4-DB2AEDDD6FE7}"/>
              </a:ext>
            </a:extLst>
          </p:cNvPr>
          <p:cNvGraphicFramePr>
            <a:graphicFrameLocks noGrp="1"/>
          </p:cNvGraphicFramePr>
          <p:nvPr/>
        </p:nvGraphicFramePr>
        <p:xfrm>
          <a:off x="8756576" y="703307"/>
          <a:ext cx="2237998" cy="1036320"/>
        </p:xfrm>
        <a:graphic>
          <a:graphicData uri="http://schemas.openxmlformats.org/drawingml/2006/table">
            <a:tbl>
              <a:tblPr firstRow="1" bandRow="1">
                <a:tableStyleId>{5940675A-B579-460E-94D1-54222C63F5DA}</a:tableStyleId>
              </a:tblPr>
              <a:tblGrid>
                <a:gridCol w="1118999">
                  <a:extLst>
                    <a:ext uri="{9D8B030D-6E8A-4147-A177-3AD203B41FA5}">
                      <a16:colId xmlns:a16="http://schemas.microsoft.com/office/drawing/2014/main" val="2705557811"/>
                    </a:ext>
                  </a:extLst>
                </a:gridCol>
                <a:gridCol w="1118999">
                  <a:extLst>
                    <a:ext uri="{9D8B030D-6E8A-4147-A177-3AD203B41FA5}">
                      <a16:colId xmlns:a16="http://schemas.microsoft.com/office/drawing/2014/main" val="85588508"/>
                    </a:ext>
                  </a:extLst>
                </a:gridCol>
              </a:tblGrid>
              <a:tr h="482905">
                <a:tc>
                  <a:txBody>
                    <a:bodyPr/>
                    <a:lstStyle/>
                    <a:p>
                      <a:pPr algn="ctr"/>
                      <a:r>
                        <a:rPr lang="en-GB" sz="2800" dirty="0">
                          <a:solidFill>
                            <a:srgbClr val="002060"/>
                          </a:solidFill>
                          <a:latin typeface="Century Gothic" panose="020B0502020202020204" pitchFamily="34" charset="0"/>
                        </a:rPr>
                        <a:t>le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la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20395587"/>
                  </a:ext>
                </a:extLst>
              </a:tr>
              <a:tr h="482905">
                <a:tc>
                  <a:txBody>
                    <a:bodyPr/>
                    <a:lstStyle/>
                    <a:p>
                      <a:pPr algn="ctr"/>
                      <a:r>
                        <a:rPr lang="en-GB" sz="2800" dirty="0">
                          <a:solidFill>
                            <a:srgbClr val="002060"/>
                          </a:solidFill>
                          <a:latin typeface="Century Gothic" panose="020B0502020202020204" pitchFamily="34" charset="0"/>
                        </a:rPr>
                        <a:t>un</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une</a:t>
                      </a:r>
                      <a:endParaRPr lang="en-GB" sz="28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51429856"/>
                  </a:ext>
                </a:extLst>
              </a:tr>
            </a:tbl>
          </a:graphicData>
        </a:graphic>
      </p:graphicFrame>
      <p:pic>
        <p:nvPicPr>
          <p:cNvPr id="60" name="Picture 5" descr="Post It, Nota, Pin, Papel, Una Noticia, Oficina">
            <a:extLst>
              <a:ext uri="{FF2B5EF4-FFF2-40B4-BE49-F238E27FC236}">
                <a16:creationId xmlns:a16="http://schemas.microsoft.com/office/drawing/2014/main" id="{8AB4EC3B-ABF8-4BCB-B473-5402468CF5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47" t="2538" r="66487" b="56747"/>
          <a:stretch/>
        </p:blipFill>
        <p:spPr bwMode="auto">
          <a:xfrm>
            <a:off x="393700" y="919622"/>
            <a:ext cx="4300220" cy="3818310"/>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4F2D3D38-10F9-422D-BCB1-42A280174D87}"/>
              </a:ext>
            </a:extLst>
          </p:cNvPr>
          <p:cNvSpPr txBox="1"/>
          <p:nvPr/>
        </p:nvSpPr>
        <p:spPr>
          <a:xfrm>
            <a:off x="714645" y="2022602"/>
            <a:ext cx="3948604" cy="243092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jungle (</a:t>
            </a:r>
            <a:r>
              <a:rPr kumimoji="0" lang="en-GB" sz="2600" b="0" i="0" u="none" strike="noStrike" kern="1200" cap="none" spc="0" normalizeH="0" baseline="0" noProof="0" dirty="0" err="1">
                <a:ln>
                  <a:noFill/>
                </a:ln>
                <a:solidFill>
                  <a:srgbClr val="002060"/>
                </a:solidFill>
                <a:effectLst/>
                <a:uLnTx/>
                <a:uFillTx/>
                <a:latin typeface="Dreaming Outloud Pro" panose="03050502040302030504" pitchFamily="66" charset="0"/>
                <a:ea typeface="+mn-ea"/>
                <a:cs typeface="Dreaming Outloud Pro" panose="03050502040302030504" pitchFamily="66" charset="0"/>
              </a:rPr>
              <a:t>nf</a:t>
            </a:r>
            <a:r>
              <a:rPr kumimoji="0" lang="en-GB" sz="26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 = jungle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cascade (</a:t>
            </a:r>
            <a:r>
              <a:rPr kumimoji="0" lang="en-GB" sz="2600" b="0" i="0" u="none" strike="noStrike" kern="1200" cap="none" spc="0" normalizeH="0" baseline="0" noProof="0">
                <a:ln>
                  <a:noFill/>
                </a:ln>
                <a:solidFill>
                  <a:srgbClr val="002060"/>
                </a:solidFill>
                <a:effectLst/>
                <a:uLnTx/>
                <a:uFillTx/>
                <a:latin typeface="Dreaming Outloud Pro" panose="03050502040302030504" pitchFamily="66" charset="0"/>
                <a:ea typeface="+mn-ea"/>
                <a:cs typeface="Dreaming Outloud Pro" panose="03050502040302030504" pitchFamily="66" charset="0"/>
              </a:rPr>
              <a:t>nf) </a:t>
            </a:r>
            <a:r>
              <a:rPr kumimoji="0" lang="en-GB" sz="26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 waterfall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rPr>
              <a:t>crocodile (nm) = crocodile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600" b="0" i="0" u="none" strike="noStrike" kern="1200" cap="none" spc="0" normalizeH="0" baseline="0" noProof="0" dirty="0">
              <a:ln>
                <a:noFill/>
              </a:ln>
              <a:solidFill>
                <a:srgbClr val="002060"/>
              </a:solidFill>
              <a:effectLst/>
              <a:uLnTx/>
              <a:uFillTx/>
              <a:latin typeface="Dreaming Outloud Pro" panose="03050502040302030504" pitchFamily="66" charset="0"/>
              <a:ea typeface="+mn-ea"/>
              <a:cs typeface="Dreaming Outloud Pro" panose="03050502040302030504" pitchFamily="66" charset="0"/>
            </a:endParaRPr>
          </a:p>
        </p:txBody>
      </p:sp>
      <p:pic>
        <p:nvPicPr>
          <p:cNvPr id="62" name="Picture 61" descr="Icon&#10;&#10;Description automatically generated">
            <a:extLst>
              <a:ext uri="{FF2B5EF4-FFF2-40B4-BE49-F238E27FC236}">
                <a16:creationId xmlns:a16="http://schemas.microsoft.com/office/drawing/2014/main" id="{59614040-8C14-46B3-9724-3F85E0BA99B8}"/>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63" name="Title 2">
            <a:extLst>
              <a:ext uri="{FF2B5EF4-FFF2-40B4-BE49-F238E27FC236}">
                <a16:creationId xmlns:a16="http://schemas.microsoft.com/office/drawing/2014/main" id="{82A04344-FB9B-40C0-A801-B4600E6F2028}"/>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
        <p:nvSpPr>
          <p:cNvPr id="67" name="Title 2">
            <a:extLst>
              <a:ext uri="{FF2B5EF4-FFF2-40B4-BE49-F238E27FC236}">
                <a16:creationId xmlns:a16="http://schemas.microsoft.com/office/drawing/2014/main" id="{8788082F-D289-4E31-AFB8-DE13EC97B846}"/>
              </a:ext>
            </a:extLst>
          </p:cNvPr>
          <p:cNvSpPr txBox="1">
            <a:spLocks/>
          </p:cNvSpPr>
          <p:nvPr/>
        </p:nvSpPr>
        <p:spPr>
          <a:xfrm>
            <a:off x="11236688" y="2654453"/>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pic>
        <p:nvPicPr>
          <p:cNvPr id="68" name="Picture 67" descr="Icon&#10;&#10;Description automatically generated">
            <a:extLst>
              <a:ext uri="{FF2B5EF4-FFF2-40B4-BE49-F238E27FC236}">
                <a16:creationId xmlns:a16="http://schemas.microsoft.com/office/drawing/2014/main" id="{DF071A4C-D589-4230-8BF7-89AE52339B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63951" y="1524393"/>
            <a:ext cx="1126594" cy="1130060"/>
          </a:xfrm>
          <a:prstGeom prst="rect">
            <a:avLst/>
          </a:prstGeom>
        </p:spPr>
      </p:pic>
      <p:sp>
        <p:nvSpPr>
          <p:cNvPr id="38" name="TextBox 37">
            <a:extLst>
              <a:ext uri="{FF2B5EF4-FFF2-40B4-BE49-F238E27FC236}">
                <a16:creationId xmlns:a16="http://schemas.microsoft.com/office/drawing/2014/main" id="{124685F1-7015-434E-AC41-187EF799BD08}"/>
              </a:ext>
            </a:extLst>
          </p:cNvPr>
          <p:cNvSpPr txBox="1"/>
          <p:nvPr/>
        </p:nvSpPr>
        <p:spPr>
          <a:xfrm>
            <a:off x="5864505" y="6019564"/>
            <a:ext cx="6327495" cy="553998"/>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in the middle, </a:t>
            </a: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crocodile]</a:t>
            </a:r>
          </a:p>
        </p:txBody>
      </p:sp>
      <p:grpSp>
        <p:nvGrpSpPr>
          <p:cNvPr id="11" name="Group 10">
            <a:extLst>
              <a:ext uri="{FF2B5EF4-FFF2-40B4-BE49-F238E27FC236}">
                <a16:creationId xmlns:a16="http://schemas.microsoft.com/office/drawing/2014/main" id="{40A711B1-EDDC-4835-9AF7-6010BBAED9A8}"/>
              </a:ext>
            </a:extLst>
          </p:cNvPr>
          <p:cNvGrpSpPr/>
          <p:nvPr/>
        </p:nvGrpSpPr>
        <p:grpSpPr>
          <a:xfrm>
            <a:off x="6622189" y="1619649"/>
            <a:ext cx="4130019" cy="4232525"/>
            <a:chOff x="6622189" y="1619649"/>
            <a:chExt cx="4130019" cy="4232525"/>
          </a:xfrm>
        </p:grpSpPr>
        <p:pic>
          <p:nvPicPr>
            <p:cNvPr id="6" name="Picture 5" descr="A picture containing calendar&#10;&#10;Description automatically generated">
              <a:extLst>
                <a:ext uri="{FF2B5EF4-FFF2-40B4-BE49-F238E27FC236}">
                  <a16:creationId xmlns:a16="http://schemas.microsoft.com/office/drawing/2014/main" id="{59BA31C4-A074-4D5B-BDD4-648B58A805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22189" y="1619649"/>
              <a:ext cx="4130019" cy="4232525"/>
            </a:xfrm>
            <a:prstGeom prst="rect">
              <a:avLst/>
            </a:prstGeom>
          </p:spPr>
        </p:pic>
        <p:pic>
          <p:nvPicPr>
            <p:cNvPr id="10" name="Picture 9" descr="Diagram, map&#10;&#10;Description automatically generated">
              <a:extLst>
                <a:ext uri="{FF2B5EF4-FFF2-40B4-BE49-F238E27FC236}">
                  <a16:creationId xmlns:a16="http://schemas.microsoft.com/office/drawing/2014/main" id="{CBA38545-114F-4911-9FBE-3E30DAA480D3}"/>
                </a:ext>
              </a:extLst>
            </p:cNvPr>
            <p:cNvPicPr>
              <a:picLocks noChangeAspect="1"/>
            </p:cNvPicPr>
            <p:nvPr/>
          </p:nvPicPr>
          <p:blipFill>
            <a:blip r:embed="rId10">
              <a:clrChange>
                <a:clrFrom>
                  <a:srgbClr val="00FF99"/>
                </a:clrFrom>
                <a:clrTo>
                  <a:srgbClr val="00FF99">
                    <a:alpha val="0"/>
                  </a:srgbClr>
                </a:clrTo>
              </a:clrChange>
              <a:extLst>
                <a:ext uri="{28A0092B-C50C-407E-A947-70E740481C1C}">
                  <a14:useLocalDpi xmlns:a14="http://schemas.microsoft.com/office/drawing/2010/main" val="0"/>
                </a:ext>
              </a:extLst>
            </a:blip>
            <a:stretch>
              <a:fillRect/>
            </a:stretch>
          </p:blipFill>
          <p:spPr>
            <a:xfrm>
              <a:off x="8179239" y="4737932"/>
              <a:ext cx="1979445" cy="1028384"/>
            </a:xfrm>
            <a:prstGeom prst="rect">
              <a:avLst/>
            </a:prstGeom>
          </p:spPr>
        </p:pic>
      </p:grpSp>
    </p:spTree>
    <p:extLst>
      <p:ext uri="{BB962C8B-B14F-4D97-AF65-F5344CB8AC3E}">
        <p14:creationId xmlns:p14="http://schemas.microsoft.com/office/powerpoint/2010/main" val="403854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subTnLst>
                                    <p:audio>
                                      <p:cMediaNode>
                                        <p:cTn display="0" masterRel="sameClick">
                                          <p:stCondLst>
                                            <p:cond evt="begin" delay="0">
                                              <p:tn val="5"/>
                                            </p:cond>
                                          </p:stCondLst>
                                          <p:endCondLst>
                                            <p:cond evt="onStopAudio" delay="0">
                                              <p:tgtEl>
                                                <p:sldTgt/>
                                              </p:tgtEl>
                                            </p:cond>
                                          </p:endCondLst>
                                        </p:cTn>
                                        <p:tgtEl>
                                          <p:sndTgt r:embed="rId3" name="2_1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subTnLst>
                                    <p:audio>
                                      <p:cMediaNode>
                                        <p:cTn display="0" masterRel="sameClick">
                                          <p:stCondLst>
                                            <p:cond evt="begin" delay="0">
                                              <p:tn val="10"/>
                                            </p:cond>
                                          </p:stCondLst>
                                          <p:endCondLst>
                                            <p:cond evt="onStopAudio" delay="0">
                                              <p:tgtEl>
                                                <p:sldTgt/>
                                              </p:tgtEl>
                                            </p:cond>
                                          </p:endCondLst>
                                        </p:cTn>
                                        <p:tgtEl>
                                          <p:sndTgt r:embed="rId4" name="2_1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subTnLst>
                                    <p:audio>
                                      <p:cMediaNode>
                                        <p:cTn display="0" masterRel="sameClick">
                                          <p:stCondLst>
                                            <p:cond evt="begin" delay="0">
                                              <p:tn val="15"/>
                                            </p:cond>
                                          </p:stCondLst>
                                          <p:endCondLst>
                                            <p:cond evt="onStopAudio" delay="0">
                                              <p:tgtEl>
                                                <p:sldTgt/>
                                              </p:tgtEl>
                                            </p:cond>
                                          </p:endCondLst>
                                        </p:cTn>
                                        <p:tgtEl>
                                          <p:sndTgt r:embed="rId5" name="2_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3 </a:t>
            </a:r>
            <a:endParaRPr lang="es-AR" sz="3200" dirty="0"/>
          </a:p>
        </p:txBody>
      </p:sp>
      <p:sp>
        <p:nvSpPr>
          <p:cNvPr id="4" name="TextBox 3">
            <a:extLst>
              <a:ext uri="{FF2B5EF4-FFF2-40B4-BE49-F238E27FC236}">
                <a16:creationId xmlns:a16="http://schemas.microsoft.com/office/drawing/2014/main" id="{B1F2BBF9-09EA-4710-95F9-F77E5978C8A8}"/>
              </a:ext>
            </a:extLst>
          </p:cNvPr>
          <p:cNvSpPr txBox="1"/>
          <p:nvPr/>
        </p:nvSpPr>
        <p:spPr>
          <a:xfrm>
            <a:off x="172737" y="3509537"/>
            <a:ext cx="12019263"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Masculine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cheval,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univers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jeu,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stylo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sac, cahier,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ballon</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animal,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chien</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chat, crayon, livre,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gâteau, chapeau,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uniforme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frère,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père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fruit, garçon,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déjeuner, village,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vélo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lapin,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Feminine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banane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moto,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bouteille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peluche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orange, photo, table,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règle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gomme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famille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mère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sœur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fête, fille, amie, école,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ville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voiture,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professeure</a:t>
            </a:r>
            <a:b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Adjectives: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méchant</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rapide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lent,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gris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différent</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jaune, parfait, difficile,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calme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intelligent,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amusant</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sérieux</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curieux</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triste,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heureux</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courageux</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important,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sympathique</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B4B2603D-4AF0-4771-8D52-8156CA5FA9D9}"/>
              </a:ext>
            </a:extLst>
          </p:cNvPr>
          <p:cNvSpPr txBox="1"/>
          <p:nvPr/>
        </p:nvSpPr>
        <p:spPr>
          <a:xfrm>
            <a:off x="247184" y="1987986"/>
            <a:ext cx="5978661" cy="1015663"/>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[article] [noun]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[article] [noun]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et au centre, [article] [noun] [adjective]</a:t>
            </a:r>
          </a:p>
        </p:txBody>
      </p:sp>
      <p:sp>
        <p:nvSpPr>
          <p:cNvPr id="42" name="TextBox 41">
            <a:hlinkClick r:id="" action="ppaction://noaction">
              <a:snd r:embed="rId3" name="4_1_2.wav"/>
            </a:hlinkClick>
            <a:extLst>
              <a:ext uri="{FF2B5EF4-FFF2-40B4-BE49-F238E27FC236}">
                <a16:creationId xmlns:a16="http://schemas.microsoft.com/office/drawing/2014/main" id="{BFB31715-BD2B-4E1B-9660-16293618CB18}"/>
              </a:ext>
            </a:extLst>
          </p:cNvPr>
          <p:cNvSpPr txBox="1"/>
          <p:nvPr/>
        </p:nvSpPr>
        <p:spPr>
          <a:xfrm>
            <a:off x="172737" y="763140"/>
            <a:ext cx="110654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 propre* description.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 description à ton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Ton/ta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dessine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AC11FB0B-2D32-489B-9E5C-2058CC1ED31C}"/>
              </a:ext>
            </a:extLst>
          </p:cNvPr>
          <p:cNvSpPr txBox="1"/>
          <p:nvPr/>
        </p:nvSpPr>
        <p:spPr>
          <a:xfrm>
            <a:off x="8656493" y="88412"/>
            <a:ext cx="2408913" cy="646331"/>
          </a:xfrm>
          <a:prstGeom prst="rect">
            <a:avLst/>
          </a:prstGeom>
          <a:solidFill>
            <a:srgbClr val="D2ECB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*propre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own</a:t>
            </a:r>
            <a:b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dessiner</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draw</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Dibujar, Dibujo, Mano, Humano">
            <a:extLst>
              <a:ext uri="{FF2B5EF4-FFF2-40B4-BE49-F238E27FC236}">
                <a16:creationId xmlns:a16="http://schemas.microsoft.com/office/drawing/2014/main" id="{829FAB2D-6664-474F-935B-0C154E3213E6}"/>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588004">
            <a:off x="4388680" y="1124770"/>
            <a:ext cx="666250" cy="618921"/>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2">
            <a:extLst>
              <a:ext uri="{FF2B5EF4-FFF2-40B4-BE49-F238E27FC236}">
                <a16:creationId xmlns:a16="http://schemas.microsoft.com/office/drawing/2014/main" id="{A082FA5D-C3C3-45D7-B059-6A08B85EDD9B}"/>
              </a:ext>
            </a:extLst>
          </p:cNvPr>
          <p:cNvSpPr txBox="1">
            <a:spLocks/>
          </p:cNvSpPr>
          <p:nvPr/>
        </p:nvSpPr>
        <p:spPr>
          <a:xfrm>
            <a:off x="11238143" y="1181178"/>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pic>
        <p:nvPicPr>
          <p:cNvPr id="14" name="Picture 13" descr="Icon&#10;&#10;Description automatically generated">
            <a:extLst>
              <a:ext uri="{FF2B5EF4-FFF2-40B4-BE49-F238E27FC236}">
                <a16:creationId xmlns:a16="http://schemas.microsoft.com/office/drawing/2014/main" id="{E298B590-5D09-4DD3-A719-BE3BD76868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5406" y="51118"/>
            <a:ext cx="1126594" cy="1130060"/>
          </a:xfrm>
          <a:prstGeom prst="rect">
            <a:avLst/>
          </a:prstGeom>
        </p:spPr>
      </p:pic>
      <p:graphicFrame>
        <p:nvGraphicFramePr>
          <p:cNvPr id="15" name="Table 3">
            <a:extLst>
              <a:ext uri="{FF2B5EF4-FFF2-40B4-BE49-F238E27FC236}">
                <a16:creationId xmlns:a16="http://schemas.microsoft.com/office/drawing/2014/main" id="{A6BDB8EE-1D57-404B-BF40-0A437C0F8EC7}"/>
              </a:ext>
            </a:extLst>
          </p:cNvPr>
          <p:cNvGraphicFramePr>
            <a:graphicFrameLocks noGrp="1"/>
          </p:cNvGraphicFramePr>
          <p:nvPr>
            <p:extLst>
              <p:ext uri="{D42A27DB-BD31-4B8C-83A1-F6EECF244321}">
                <p14:modId xmlns:p14="http://schemas.microsoft.com/office/powerpoint/2010/main" val="3285819638"/>
              </p:ext>
            </p:extLst>
          </p:nvPr>
        </p:nvGraphicFramePr>
        <p:xfrm>
          <a:off x="10166193" y="1796812"/>
          <a:ext cx="1772668" cy="914400"/>
        </p:xfrm>
        <a:graphic>
          <a:graphicData uri="http://schemas.openxmlformats.org/drawingml/2006/table">
            <a:tbl>
              <a:tblPr firstRow="1" bandRow="1">
                <a:tableStyleId>{5940675A-B579-460E-94D1-54222C63F5DA}</a:tableStyleId>
              </a:tblPr>
              <a:tblGrid>
                <a:gridCol w="886334">
                  <a:extLst>
                    <a:ext uri="{9D8B030D-6E8A-4147-A177-3AD203B41FA5}">
                      <a16:colId xmlns:a16="http://schemas.microsoft.com/office/drawing/2014/main" val="2705557811"/>
                    </a:ext>
                  </a:extLst>
                </a:gridCol>
                <a:gridCol w="886334">
                  <a:extLst>
                    <a:ext uri="{9D8B030D-6E8A-4147-A177-3AD203B41FA5}">
                      <a16:colId xmlns:a16="http://schemas.microsoft.com/office/drawing/2014/main" val="85588508"/>
                    </a:ext>
                  </a:extLst>
                </a:gridCol>
              </a:tblGrid>
              <a:tr h="415499">
                <a:tc>
                  <a:txBody>
                    <a:bodyPr/>
                    <a:lstStyle/>
                    <a:p>
                      <a:pPr algn="ctr"/>
                      <a:r>
                        <a:rPr lang="en-GB" sz="2400" dirty="0">
                          <a:solidFill>
                            <a:srgbClr val="002060"/>
                          </a:solidFill>
                          <a:latin typeface="Century Gothic" panose="020B0502020202020204" pitchFamily="34" charset="0"/>
                        </a:rPr>
                        <a:t>le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la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20395587"/>
                  </a:ext>
                </a:extLst>
              </a:tr>
              <a:tr h="415499">
                <a:tc>
                  <a:txBody>
                    <a:bodyPr/>
                    <a:lstStyle/>
                    <a:p>
                      <a:pPr algn="ctr"/>
                      <a:r>
                        <a:rPr lang="en-GB" sz="2400" dirty="0">
                          <a:solidFill>
                            <a:srgbClr val="002060"/>
                          </a:solidFill>
                          <a:latin typeface="Century Gothic" panose="020B0502020202020204" pitchFamily="34" charset="0"/>
                        </a:rPr>
                        <a:t>un</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une</a:t>
                      </a: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51429856"/>
                  </a:ext>
                </a:extLst>
              </a:tr>
            </a:tbl>
          </a:graphicData>
        </a:graphic>
      </p:graphicFrame>
      <p:sp>
        <p:nvSpPr>
          <p:cNvPr id="16" name="Speech Bubble: Rectangle with Corners Rounded 15">
            <a:extLst>
              <a:ext uri="{FF2B5EF4-FFF2-40B4-BE49-F238E27FC236}">
                <a16:creationId xmlns:a16="http://schemas.microsoft.com/office/drawing/2014/main" id="{8792D94B-0440-4F86-8809-6E95354A0A1F}"/>
              </a:ext>
            </a:extLst>
          </p:cNvPr>
          <p:cNvSpPr/>
          <p:nvPr/>
        </p:nvSpPr>
        <p:spPr>
          <a:xfrm>
            <a:off x="5594272" y="1286824"/>
            <a:ext cx="3877472" cy="1093992"/>
          </a:xfrm>
          <a:prstGeom prst="wedgeRoundRectCallout">
            <a:avLst>
              <a:gd name="adj1" fmla="val -68618"/>
              <a:gd name="adj2" fmla="val 3179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Remember, in</a:t>
            </a:r>
            <a:r>
              <a:rPr kumimoji="0" lang="en-GB" sz="2000" b="0" i="0" u="none" strike="noStrike" kern="1200" cap="none" spc="0" normalizeH="0" noProof="0" dirty="0">
                <a:ln>
                  <a:noFill/>
                </a:ln>
                <a:solidFill>
                  <a:srgbClr val="002060"/>
                </a:solidFill>
                <a:effectLst/>
                <a:uLnTx/>
                <a:uFillTx/>
                <a:latin typeface="Century Gothic" panose="020F0302020204030204"/>
              </a:rPr>
              <a:t> French say ‘what’ it is (noun) and then ‘what it is like’ (adjective)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7" name="Speech Bubble: Rectangle with Corners Rounded 16">
            <a:extLst>
              <a:ext uri="{FF2B5EF4-FFF2-40B4-BE49-F238E27FC236}">
                <a16:creationId xmlns:a16="http://schemas.microsoft.com/office/drawing/2014/main" id="{522EB5A4-41EC-42FE-A181-7D32DA81A3F7}"/>
              </a:ext>
            </a:extLst>
          </p:cNvPr>
          <p:cNvSpPr/>
          <p:nvPr/>
        </p:nvSpPr>
        <p:spPr>
          <a:xfrm>
            <a:off x="5594271" y="2436703"/>
            <a:ext cx="4148089" cy="1232210"/>
          </a:xfrm>
          <a:prstGeom prst="wedgeRoundRectCallout">
            <a:avLst>
              <a:gd name="adj1" fmla="val -69247"/>
              <a:gd name="adj2" fmla="val 1730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Two exceptions: the adjectives ‘</a:t>
            </a:r>
            <a:r>
              <a:rPr kumimoji="0" lang="en-GB" sz="2000" b="1" i="0" u="none" strike="noStrike" kern="1200" cap="none" spc="0" normalizeH="0" baseline="0" noProof="0" dirty="0">
                <a:ln>
                  <a:noFill/>
                </a:ln>
                <a:solidFill>
                  <a:srgbClr val="002060"/>
                </a:solidFill>
                <a:effectLst/>
                <a:uLnTx/>
                <a:uFillTx/>
                <a:latin typeface="Century Gothic" panose="020F0302020204030204"/>
              </a:rPr>
              <a:t>petit</a:t>
            </a:r>
            <a:r>
              <a:rPr kumimoji="0" lang="en-GB" sz="2000" b="0" i="0" u="none" strike="noStrike" kern="1200" cap="none" spc="0" normalizeH="0" baseline="0" noProof="0" dirty="0">
                <a:ln>
                  <a:noFill/>
                </a:ln>
                <a:solidFill>
                  <a:srgbClr val="002060"/>
                </a:solidFill>
                <a:effectLst/>
                <a:uLnTx/>
                <a:uFillTx/>
                <a:latin typeface="Century Gothic" panose="020F0302020204030204"/>
              </a:rPr>
              <a:t>’ and ‘</a:t>
            </a:r>
            <a:r>
              <a:rPr kumimoji="0" lang="en-GB" sz="2000" b="1" i="0" u="none" strike="noStrike" kern="1200" cap="none" spc="0" normalizeH="0" baseline="0" noProof="0" dirty="0">
                <a:ln>
                  <a:noFill/>
                </a:ln>
                <a:solidFill>
                  <a:srgbClr val="002060"/>
                </a:solidFill>
                <a:effectLst/>
                <a:uLnTx/>
                <a:uFillTx/>
                <a:latin typeface="Century Gothic" panose="020F0302020204030204"/>
              </a:rPr>
              <a:t>grand</a:t>
            </a:r>
            <a:r>
              <a:rPr kumimoji="0" lang="en-GB" sz="2000" b="0" i="0" u="none" strike="noStrike" kern="1200" cap="none" spc="0" normalizeH="0" baseline="0" noProof="0" dirty="0">
                <a:ln>
                  <a:noFill/>
                </a:ln>
                <a:solidFill>
                  <a:srgbClr val="002060"/>
                </a:solidFill>
                <a:effectLst/>
                <a:uLnTx/>
                <a:uFillTx/>
                <a:latin typeface="Century Gothic" panose="020F0302020204030204"/>
              </a:rPr>
              <a:t>’ go </a:t>
            </a:r>
            <a:r>
              <a:rPr lang="en-GB" sz="2000" dirty="0">
                <a:solidFill>
                  <a:srgbClr val="002060"/>
                </a:solidFill>
                <a:latin typeface="Century Gothic" panose="020F0302020204030204"/>
              </a:rPr>
              <a:t>before the noun, as in English. E.g. un </a:t>
            </a:r>
            <a:r>
              <a:rPr lang="en-GB" sz="2000" b="1" dirty="0">
                <a:solidFill>
                  <a:srgbClr val="002060"/>
                </a:solidFill>
                <a:latin typeface="Century Gothic" panose="020F0302020204030204"/>
              </a:rPr>
              <a:t>petit </a:t>
            </a:r>
            <a:r>
              <a:rPr lang="en-GB" sz="2000" dirty="0" err="1">
                <a:solidFill>
                  <a:srgbClr val="002060"/>
                </a:solidFill>
                <a:latin typeface="Century Gothic" panose="020F0302020204030204"/>
              </a:rPr>
              <a:t>chien</a:t>
            </a:r>
            <a:r>
              <a:rPr lang="en-GB" sz="2000" dirty="0">
                <a:solidFill>
                  <a:srgbClr val="002060"/>
                </a:solidFill>
                <a:latin typeface="Century Gothic" panose="020F0302020204030204"/>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261016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22044</TotalTime>
  <Words>2901</Words>
  <Application>Microsoft Office PowerPoint</Application>
  <PresentationFormat>Widescreen</PresentationFormat>
  <Paragraphs>412</Paragraphs>
  <Slides>15</Slides>
  <Notes>15</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15</vt:i4>
      </vt:variant>
    </vt:vector>
  </HeadingPairs>
  <TitlesOfParts>
    <vt:vector size="28" baseType="lpstr">
      <vt:lpstr>Arial</vt:lpstr>
      <vt:lpstr>Calibri</vt:lpstr>
      <vt:lpstr>Calibri Light</vt:lpstr>
      <vt:lpstr>Century Gothic</vt:lpstr>
      <vt:lpstr>Dreaming Outloud Pro</vt:lpstr>
      <vt:lpstr>Eras Demi ITC</vt:lpstr>
      <vt:lpstr>Modern Love</vt:lpstr>
      <vt:lpstr>Segoe Print</vt:lpstr>
      <vt:lpstr>Symbol</vt:lpstr>
      <vt:lpstr>Wingdings</vt:lpstr>
      <vt:lpstr>1_Office Theme</vt:lpstr>
      <vt:lpstr>2_Office Theme</vt:lpstr>
      <vt:lpstr>Office Theme</vt:lpstr>
      <vt:lpstr>Describing things and people</vt:lpstr>
      <vt:lpstr> [ien]</vt:lpstr>
      <vt:lpstr> [ien]</vt:lpstr>
      <vt:lpstr>Follow up 1 </vt:lpstr>
      <vt:lpstr>Using reference materials</vt:lpstr>
      <vt:lpstr>Follow up 2 </vt:lpstr>
      <vt:lpstr>Follow up 2 </vt:lpstr>
      <vt:lpstr>Follow up 2 </vt:lpstr>
      <vt:lpstr>Follow up 3 </vt:lpstr>
      <vt:lpstr>Follow up 5: handout</vt:lpstr>
      <vt:lpstr>Follow up 4 </vt:lpstr>
      <vt:lpstr>vocabulaire</vt:lpstr>
      <vt:lpstr>Follow up 5b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445</cp:revision>
  <dcterms:created xsi:type="dcterms:W3CDTF">2021-06-12T06:20:35Z</dcterms:created>
  <dcterms:modified xsi:type="dcterms:W3CDTF">2022-05-22T06:25:22Z</dcterms:modified>
</cp:coreProperties>
</file>