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9" r:id="rId3"/>
    <p:sldMasterId id="2147483721" r:id="rId4"/>
  </p:sldMasterIdLst>
  <p:notesMasterIdLst>
    <p:notesMasterId r:id="rId20"/>
  </p:notesMasterIdLst>
  <p:sldIdLst>
    <p:sldId id="934" r:id="rId5"/>
    <p:sldId id="375" r:id="rId6"/>
    <p:sldId id="923" r:id="rId7"/>
    <p:sldId id="924" r:id="rId8"/>
    <p:sldId id="708" r:id="rId9"/>
    <p:sldId id="927" r:id="rId10"/>
    <p:sldId id="928" r:id="rId11"/>
    <p:sldId id="930" r:id="rId12"/>
    <p:sldId id="929" r:id="rId13"/>
    <p:sldId id="931" r:id="rId14"/>
    <p:sldId id="932" r:id="rId15"/>
    <p:sldId id="843" r:id="rId16"/>
    <p:sldId id="490" r:id="rId17"/>
    <p:sldId id="933" r:id="rId18"/>
    <p:sldId id="29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7EC"/>
    <a:srgbClr val="786EB1"/>
    <a:srgbClr val="FF0066"/>
    <a:srgbClr val="009600"/>
    <a:srgbClr val="5FC0D7"/>
    <a:srgbClr val="75C9DD"/>
    <a:srgbClr val="9DD9E7"/>
    <a:srgbClr val="B5E2ED"/>
    <a:srgbClr val="CAEA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251" autoAdjust="0"/>
  </p:normalViewPr>
  <p:slideViewPr>
    <p:cSldViewPr snapToGrid="0">
      <p:cViewPr>
        <p:scale>
          <a:sx n="57" d="100"/>
          <a:sy n="57" d="100"/>
        </p:scale>
        <p:origin x="2616" y="990"/>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1FCCCD-E798-48A9-924A-0ED04D57B851}" type="datetimeFigureOut">
              <a:rPr lang="en-GB" smtClean="0"/>
              <a:t>06/04/2023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2A2373-DCE9-4BD7-AD7C-A72E41A65391}" type="slidenum">
              <a:rPr lang="en-GB" smtClean="0"/>
              <a:t>‹#›</a:t>
            </a:fld>
            <a:endParaRPr lang="en-GB"/>
          </a:p>
        </p:txBody>
      </p:sp>
    </p:spTree>
    <p:extLst>
      <p:ext uri="{BB962C8B-B14F-4D97-AF65-F5344CB8AC3E}">
        <p14:creationId xmlns:p14="http://schemas.microsoft.com/office/powerpoint/2010/main" val="1705554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0" indent="-216000" algn="l">
              <a:lnSpc>
                <a:spcPct val="100000"/>
              </a:lnSpc>
            </a:pPr>
            <a:r>
              <a:rPr lang="en-GB" sz="1200" b="1" strike="noStrike" spc="-1" dirty="0">
                <a:latin typeface="Arial"/>
              </a:rPr>
              <a:t>The AUDIO version of the lesson material includes additional audio for the new language presented (phonics, vocabulary) and audio for the instructions</a:t>
            </a:r>
          </a:p>
          <a:p>
            <a:pPr marL="0" indent="-216000" algn="l">
              <a:lnSpc>
                <a:spcPct val="100000"/>
              </a:lnSpc>
            </a:pPr>
            <a:r>
              <a:rPr lang="en-GB" sz="1200" b="1" strike="noStrike" spc="-1" dirty="0">
                <a:latin typeface="Arial"/>
              </a:rPr>
              <a:t>on the slide.</a:t>
            </a:r>
          </a:p>
          <a:p>
            <a:pPr marL="0" indent="-216000" algn="l">
              <a:lnSpc>
                <a:spcPct val="100000"/>
              </a:lnSpc>
            </a:pPr>
            <a:r>
              <a:rPr lang="en-GB" sz="1200" b="1" strike="noStrike" spc="-1" dirty="0">
                <a:latin typeface="Arial"/>
              </a:rPr>
              <a:t>In addition, it includes VIDEO clips of the phonics and the phonics’ source words.  Pupils can be encouraged to look at the shape of the mouth/lips on</a:t>
            </a:r>
          </a:p>
          <a:p>
            <a:pPr marL="0" indent="-216000" algn="l">
              <a:lnSpc>
                <a:spcPct val="100000"/>
              </a:lnSpc>
            </a:pPr>
            <a:r>
              <a:rPr lang="en-GB" sz="1200" b="1" strike="noStrike" spc="-1" dirty="0">
                <a:latin typeface="Arial"/>
              </a:rPr>
              <a:t>slides where these appear, and try to copy it/them.</a:t>
            </a:r>
          </a:p>
          <a:p>
            <a:pPr marL="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t>
            </a:r>
            <a:r>
              <a:rPr lang="en-GB" sz="1200" b="0" dirty="0">
                <a:solidFill>
                  <a:srgbClr val="002060"/>
                </a:solidFill>
                <a:latin typeface="Century Gothic"/>
                <a:ea typeface="Century Gothic"/>
                <a:cs typeface="Century Gothic"/>
                <a:sym typeface="Century Gothic"/>
              </a:rPr>
              <a:t>[</a:t>
            </a:r>
            <a:r>
              <a:rPr lang="en-GB" sz="1200" b="0" dirty="0" err="1">
                <a:solidFill>
                  <a:srgbClr val="002060"/>
                </a:solidFill>
                <a:latin typeface="Century Gothic"/>
                <a:ea typeface="Century Gothic"/>
                <a:cs typeface="Century Gothic"/>
                <a:sym typeface="Century Gothic"/>
              </a:rPr>
              <a:t>SFe</a:t>
            </a:r>
            <a:r>
              <a:rPr lang="en-GB" sz="1200" b="0" dirty="0">
                <a:solidFill>
                  <a:srgbClr val="002060"/>
                </a:solidFill>
                <a:latin typeface="Century Gothic"/>
                <a:ea typeface="Century Gothic"/>
                <a:cs typeface="Century Gothic"/>
                <a:sym typeface="Century Gothic"/>
              </a:rPr>
              <a:t>] </a:t>
            </a:r>
            <a:r>
              <a:rPr lang="fr-FR" sz="1200" b="0" dirty="0">
                <a:solidFill>
                  <a:srgbClr val="002060"/>
                </a:solidFill>
                <a:latin typeface="Century Gothic"/>
                <a:ea typeface="Century Gothic"/>
                <a:cs typeface="Century Gothic"/>
                <a:sym typeface="Century Gothic"/>
              </a:rPr>
              <a:t>[</a:t>
            </a:r>
            <a:r>
              <a:rPr lang="fr-FR" sz="1200" b="1" dirty="0">
                <a:solidFill>
                  <a:srgbClr val="002060"/>
                </a:solidFill>
                <a:latin typeface="Century Gothic"/>
                <a:ea typeface="Century Gothic"/>
                <a:cs typeface="Century Gothic"/>
                <a:sym typeface="Century Gothic"/>
              </a:rPr>
              <a:t>ç</a:t>
            </a:r>
            <a:r>
              <a:rPr lang="fr-FR" sz="1200" b="0" dirty="0">
                <a:solidFill>
                  <a:srgbClr val="002060"/>
                </a:solidFill>
                <a:latin typeface="Century Gothic"/>
                <a:ea typeface="Century Gothic"/>
                <a:cs typeface="Century Gothic"/>
                <a:sym typeface="Century Gothic"/>
              </a:rPr>
              <a:t>] (and soft </a:t>
            </a:r>
            <a:r>
              <a:rPr lang="fr-FR" sz="1200" b="1" dirty="0">
                <a:solidFill>
                  <a:srgbClr val="002060"/>
                </a:solidFill>
                <a:latin typeface="Century Gothic"/>
                <a:ea typeface="Century Gothic"/>
                <a:cs typeface="Century Gothic"/>
                <a:sym typeface="Century Gothic"/>
              </a:rPr>
              <a:t>-c</a:t>
            </a:r>
            <a:r>
              <a:rPr lang="fr-FR" sz="1200" b="0" dirty="0">
                <a:solidFill>
                  <a:srgbClr val="002060"/>
                </a:solidFill>
                <a:latin typeface="Century Gothic"/>
                <a:ea typeface="Century Gothic"/>
                <a:cs typeface="Century Gothic"/>
                <a:sym typeface="Century Gothic"/>
              </a:rPr>
              <a:t>) </a:t>
            </a:r>
            <a:r>
              <a:rPr lang="fr-FR" sz="1200" b="1" dirty="0">
                <a:solidFill>
                  <a:srgbClr val="002060"/>
                </a:solidFill>
                <a:latin typeface="Century Gothic"/>
                <a:ea typeface="Century Gothic"/>
                <a:cs typeface="Century Gothic"/>
                <a:sym typeface="Century Gothic"/>
              </a:rPr>
              <a:t>ici</a:t>
            </a:r>
            <a:r>
              <a:rPr lang="fr-FR" sz="1200" b="0" dirty="0">
                <a:solidFill>
                  <a:srgbClr val="002060"/>
                </a:solidFill>
                <a:latin typeface="Century Gothic"/>
                <a:ea typeface="Century Gothic"/>
                <a:cs typeface="Century Gothic"/>
                <a:sym typeface="Century Gothic"/>
              </a:rPr>
              <a:t> [167]</a:t>
            </a:r>
            <a:r>
              <a:rPr lang="fr-FR" sz="1200" b="1" dirty="0">
                <a:solidFill>
                  <a:srgbClr val="002060"/>
                </a:solidFill>
                <a:latin typeface="Century Gothic"/>
                <a:ea typeface="Century Gothic"/>
                <a:cs typeface="Century Gothic"/>
                <a:sym typeface="Century Gothic"/>
              </a:rPr>
              <a:t> français </a:t>
            </a:r>
            <a:r>
              <a:rPr lang="fr-FR" sz="1200" b="0" dirty="0">
                <a:solidFill>
                  <a:srgbClr val="002060"/>
                </a:solidFill>
                <a:latin typeface="Century Gothic"/>
                <a:ea typeface="Century Gothic"/>
                <a:cs typeface="Century Gothic"/>
                <a:sym typeface="Century Gothic"/>
              </a:rPr>
              <a:t>[251] </a:t>
            </a:r>
            <a:r>
              <a:rPr lang="fr-FR" sz="1200" b="1" dirty="0">
                <a:solidFill>
                  <a:srgbClr val="002060"/>
                </a:solidFill>
                <a:latin typeface="Century Gothic"/>
                <a:ea typeface="Century Gothic"/>
                <a:cs typeface="Century Gothic"/>
                <a:sym typeface="Century Gothic"/>
              </a:rPr>
              <a:t>garçon</a:t>
            </a:r>
            <a:r>
              <a:rPr lang="fr-FR" sz="1200" b="0" dirty="0">
                <a:solidFill>
                  <a:srgbClr val="002060"/>
                </a:solidFill>
                <a:latin typeface="Century Gothic"/>
                <a:ea typeface="Century Gothic"/>
                <a:cs typeface="Century Gothic"/>
                <a:sym typeface="Century Gothic"/>
              </a:rPr>
              <a:t> [1599] </a:t>
            </a:r>
            <a:r>
              <a:rPr lang="fr-FR" sz="1200" b="1" dirty="0">
                <a:solidFill>
                  <a:srgbClr val="002060"/>
                </a:solidFill>
                <a:latin typeface="Century Gothic"/>
                <a:ea typeface="Century Gothic"/>
                <a:cs typeface="Century Gothic"/>
                <a:sym typeface="Century Gothic"/>
              </a:rPr>
              <a:t>cinéma</a:t>
            </a:r>
            <a:r>
              <a:rPr lang="fr-FR" sz="1200" b="0" dirty="0">
                <a:solidFill>
                  <a:srgbClr val="002060"/>
                </a:solidFill>
                <a:latin typeface="Century Gothic"/>
                <a:ea typeface="Century Gothic"/>
                <a:cs typeface="Century Gothic"/>
                <a:sym typeface="Century Gothic"/>
              </a:rPr>
              <a:t> [1623] </a:t>
            </a:r>
            <a:r>
              <a:rPr lang="fr-FR" sz="1200" b="1" dirty="0">
                <a:solidFill>
                  <a:srgbClr val="002060"/>
                </a:solidFill>
                <a:latin typeface="Century Gothic"/>
                <a:ea typeface="Century Gothic"/>
                <a:cs typeface="Century Gothic"/>
                <a:sym typeface="Century Gothic"/>
              </a:rPr>
              <a:t>décider </a:t>
            </a:r>
            <a:r>
              <a:rPr lang="fr-FR" sz="1200" b="0" dirty="0">
                <a:solidFill>
                  <a:srgbClr val="002060"/>
                </a:solidFill>
                <a:latin typeface="Century Gothic"/>
                <a:ea typeface="Century Gothic"/>
                <a:cs typeface="Century Gothic"/>
                <a:sym typeface="Century Gothic"/>
              </a:rPr>
              <a:t>[165]</a:t>
            </a:r>
            <a:endParaRPr lang="it-IT" sz="12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it-IT" sz="12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it-IT" sz="1200" b="1" strike="noStrike" spc="-1" dirty="0">
                <a:solidFill>
                  <a:srgbClr val="002060"/>
                </a:solidFill>
                <a:latin typeface="Century Gothic"/>
                <a:ea typeface="Century Gothic"/>
              </a:rPr>
              <a:t>Vocabulary </a:t>
            </a:r>
            <a:r>
              <a:rPr lang="it-IT" sz="1200" b="0" strike="noStrike" spc="-1" dirty="0">
                <a:solidFill>
                  <a:srgbClr val="002060"/>
                </a:solidFill>
                <a:latin typeface="Century Gothic"/>
                <a:ea typeface="Century Gothic"/>
              </a:rPr>
              <a:t>(new words in </a:t>
            </a:r>
            <a:r>
              <a:rPr lang="it-IT" sz="1200" b="1" strike="noStrike" spc="-1" dirty="0">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 </a:t>
            </a:r>
            <a:r>
              <a:rPr lang="fr-FR" sz="1200" b="1" dirty="0">
                <a:solidFill>
                  <a:srgbClr val="002060"/>
                </a:solidFill>
                <a:latin typeface="Century Gothic"/>
                <a:ea typeface="Century Gothic"/>
                <a:cs typeface="Century Gothic"/>
                <a:sym typeface="Century Gothic"/>
              </a:rPr>
              <a:t>professeur, professeure </a:t>
            </a:r>
            <a:r>
              <a:rPr lang="fr-FR" sz="1200" b="0" dirty="0">
                <a:solidFill>
                  <a:srgbClr val="002060"/>
                </a:solidFill>
                <a:latin typeface="Century Gothic"/>
                <a:ea typeface="Century Gothic"/>
                <a:cs typeface="Century Gothic"/>
                <a:sym typeface="Century Gothic"/>
              </a:rPr>
              <a:t>[110] </a:t>
            </a:r>
            <a:r>
              <a:rPr lang="fr-FR" sz="1200" b="1" dirty="0">
                <a:solidFill>
                  <a:srgbClr val="002060"/>
                </a:solidFill>
                <a:latin typeface="Century Gothic"/>
                <a:ea typeface="Century Gothic"/>
                <a:cs typeface="Century Gothic"/>
                <a:sym typeface="Century Gothic"/>
              </a:rPr>
              <a:t>sympathique </a:t>
            </a:r>
            <a:r>
              <a:rPr lang="fr-FR" sz="1200" b="0" dirty="0">
                <a:solidFill>
                  <a:srgbClr val="002060"/>
                </a:solidFill>
                <a:latin typeface="Century Gothic"/>
                <a:ea typeface="Century Gothic"/>
                <a:cs typeface="Century Gothic"/>
                <a:sym typeface="Century Gothic"/>
              </a:rPr>
              <a:t>[4164]  </a:t>
            </a:r>
            <a:r>
              <a:rPr lang="fr-FR" sz="1200" b="1" dirty="0">
                <a:solidFill>
                  <a:srgbClr val="002060"/>
                </a:solidFill>
                <a:latin typeface="Century Gothic"/>
                <a:ea typeface="Century Gothic"/>
                <a:cs typeface="Century Gothic"/>
                <a:sym typeface="Century Gothic"/>
              </a:rPr>
              <a:t>comment </a:t>
            </a:r>
            <a:r>
              <a:rPr lang="fr-FR" sz="1200" b="0" dirty="0">
                <a:solidFill>
                  <a:srgbClr val="002060"/>
                </a:solidFill>
                <a:latin typeface="Century Gothic"/>
                <a:ea typeface="Century Gothic"/>
                <a:cs typeface="Century Gothic"/>
                <a:sym typeface="Century Gothic"/>
              </a:rPr>
              <a:t>[234]</a:t>
            </a:r>
          </a:p>
          <a:p>
            <a:pPr marL="0" indent="-216000">
              <a:lnSpc>
                <a:spcPct val="100000"/>
              </a:lnSpc>
            </a:pPr>
            <a:r>
              <a:rPr lang="en-GB" sz="1200" b="0" i="0" strike="noStrike" spc="-1" dirty="0">
                <a:solidFill>
                  <a:srgbClr val="002060"/>
                </a:solidFill>
                <a:latin typeface="Century Gothic"/>
                <a:ea typeface="Century Gothic"/>
              </a:rPr>
              <a:t>Revisit 1: </a:t>
            </a:r>
            <a:r>
              <a:rPr lang="fr-FR" sz="1200" b="0" i="0" u="none" strike="noStrike" kern="1200" dirty="0">
                <a:solidFill>
                  <a:schemeClr val="tx1"/>
                </a:solidFill>
                <a:effectLst/>
                <a:latin typeface="+mn-lt"/>
                <a:ea typeface="+mn-ea"/>
                <a:cs typeface="+mn-cs"/>
              </a:rPr>
              <a:t> chose [125] des [2] combien [800] </a:t>
            </a:r>
          </a:p>
          <a:p>
            <a:pPr marL="0" indent="-216000">
              <a:lnSpc>
                <a:spcPct val="100000"/>
              </a:lnSpc>
            </a:pPr>
            <a:r>
              <a:rPr lang="en-GB" sz="1200" b="0" i="0" strike="noStrike" spc="-1" dirty="0">
                <a:solidFill>
                  <a:srgbClr val="002060"/>
                </a:solidFill>
                <a:effectLst/>
                <a:latin typeface="Century Gothic"/>
                <a:ea typeface="+mn-ea"/>
                <a:cs typeface="+mn-cs"/>
              </a:rPr>
              <a:t>Revisit 2: </a:t>
            </a:r>
            <a:r>
              <a:rPr lang="fr-FR" sz="1200" b="0" i="0" strike="noStrike" spc="-1" dirty="0">
                <a:solidFill>
                  <a:srgbClr val="002060"/>
                </a:solidFill>
                <a:effectLst/>
                <a:latin typeface="Century Gothic"/>
                <a:ea typeface="+mn-ea"/>
                <a:cs typeface="+mn-cs"/>
              </a:rPr>
              <a:t>donner [46]  préparer [368] trouver [83] famille [172] frère [1043] mère [645] père [559] sœur [1558] le [1] la [1] à (meaning ‘to’) [4] </a:t>
            </a:r>
            <a:endParaRPr lang="en-GB" sz="1200" b="0" i="0" strike="noStrike" spc="-1" dirty="0">
              <a:solidFill>
                <a:srgbClr val="002060"/>
              </a:solidFill>
              <a:effectLst/>
              <a:latin typeface="Century Gothic"/>
              <a:ea typeface="+mn-ea"/>
              <a:cs typeface="+mn-cs"/>
            </a:endParaRPr>
          </a:p>
          <a:p>
            <a:pPr marL="0" indent="-216000">
              <a:lnSpc>
                <a:spcPct val="100000"/>
              </a:lnSpc>
            </a:pPr>
            <a:endParaRPr lang="en-GB" sz="1100" dirty="0">
              <a:solidFill>
                <a:schemeClr val="dk1"/>
              </a:solidFill>
              <a:effectLst/>
              <a:latin typeface="Century Gothic" panose="020B0502020202020204" pitchFamily="34" charset="0"/>
              <a:ea typeface="+mn-ea"/>
              <a:cs typeface="+mn-cs"/>
            </a:endParaRPr>
          </a:p>
          <a:p>
            <a:pPr marL="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100" b="0" strike="noStrike" spc="-1" dirty="0">
              <a:latin typeface="Arial"/>
            </a:endParaRPr>
          </a:p>
          <a:p>
            <a:pPr marL="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GB" sz="1200" b="1" kern="1200" dirty="0">
                <a:solidFill>
                  <a:schemeClr val="tx1"/>
                </a:solidFill>
                <a:effectLst/>
                <a:latin typeface="+mn-lt"/>
                <a:ea typeface="+mn-ea"/>
                <a:cs typeface="+mn-cs"/>
              </a:rPr>
              <a:t>[5/6]</a:t>
            </a:r>
            <a:br>
              <a:rPr lang="en-GB" b="0" baseline="0" dirty="0"/>
            </a:br>
            <a:endParaRPr lang="en-GB" b="0" dirty="0"/>
          </a:p>
          <a:p>
            <a:r>
              <a:rPr lang="es-ES" sz="1200" b="1" i="0" u="none" strike="noStrike" kern="1200" cap="none" dirty="0">
                <a:solidFill>
                  <a:schemeClr val="tx1"/>
                </a:solidFill>
                <a:effectLst/>
                <a:latin typeface="+mn-lt"/>
                <a:ea typeface="Calibri"/>
                <a:cs typeface="Calibri"/>
                <a:sym typeface="Calibri"/>
              </a:rPr>
              <a:t>Transcript:</a:t>
            </a:r>
            <a:endParaRPr lang="es-ES" sz="1200" b="0" i="0" u="none" strike="noStrike" kern="1200" cap="none" dirty="0">
              <a:solidFill>
                <a:schemeClr val="tx1"/>
              </a:solidFill>
              <a:effectLst/>
              <a:latin typeface="+mn-lt"/>
              <a:ea typeface="+mn-ea"/>
              <a:cs typeface="Calibri"/>
              <a:sym typeface="Calibri"/>
            </a:endParaRPr>
          </a:p>
          <a:p>
            <a:pPr marL="0" lvl="0" indent="0">
              <a:buFont typeface="+mj-lt"/>
              <a:buNone/>
            </a:pPr>
            <a:r>
              <a:rPr lang="en-GB" sz="1200" kern="1200" dirty="0" err="1">
                <a:solidFill>
                  <a:schemeClr val="tx1"/>
                </a:solidFill>
                <a:effectLst/>
                <a:latin typeface="+mn-lt"/>
                <a:ea typeface="+mn-ea"/>
                <a:cs typeface="+mn-cs"/>
              </a:rPr>
              <a:t>Voici</a:t>
            </a:r>
            <a:r>
              <a:rPr lang="en-GB" sz="1200" kern="1200" dirty="0">
                <a:solidFill>
                  <a:schemeClr val="tx1"/>
                </a:solidFill>
                <a:effectLst/>
                <a:latin typeface="+mn-lt"/>
                <a:ea typeface="+mn-ea"/>
                <a:cs typeface="+mn-cs"/>
              </a:rPr>
              <a:t> ma [</a:t>
            </a:r>
            <a:r>
              <a:rPr lang="en-GB" sz="1200" kern="1200" dirty="0" err="1">
                <a:solidFill>
                  <a:schemeClr val="tx1"/>
                </a:solidFill>
                <a:effectLst/>
                <a:latin typeface="+mn-lt"/>
                <a:ea typeface="+mn-ea"/>
                <a:cs typeface="+mn-cs"/>
              </a:rPr>
              <a:t>professeure</a:t>
            </a:r>
            <a:r>
              <a:rPr lang="en-GB" sz="1200" kern="1200" dirty="0">
                <a:solidFill>
                  <a:schemeClr val="tx1"/>
                </a:solidFill>
                <a:effectLst/>
                <a:latin typeface="+mn-lt"/>
                <a:ea typeface="+mn-ea"/>
                <a:cs typeface="+mn-cs"/>
              </a:rPr>
              <a:t>].</a:t>
            </a:r>
          </a:p>
          <a:p>
            <a:pPr marL="0" lvl="0" indent="0">
              <a:buFont typeface="+mj-lt"/>
              <a:buNone/>
            </a:pPr>
            <a:endParaRPr lang="en-GB" sz="1200" kern="1200" dirty="0">
              <a:solidFill>
                <a:schemeClr val="tx1"/>
              </a:solidFill>
              <a:effectLst/>
              <a:latin typeface="+mn-lt"/>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90100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GB" sz="1200" b="1" kern="1200" dirty="0">
                <a:solidFill>
                  <a:schemeClr val="tx1"/>
                </a:solidFill>
                <a:effectLst/>
                <a:latin typeface="+mn-lt"/>
                <a:ea typeface="+mn-ea"/>
                <a:cs typeface="+mn-cs"/>
              </a:rPr>
              <a:t>[6/6]</a:t>
            </a:r>
            <a:br>
              <a:rPr lang="en-GB" b="0" baseline="0" dirty="0"/>
            </a:br>
            <a:endParaRPr lang="en-GB" b="0" dirty="0"/>
          </a:p>
          <a:p>
            <a:r>
              <a:rPr lang="es-ES" sz="1200" b="1" i="0" u="none" strike="noStrike" kern="1200" cap="none" dirty="0">
                <a:solidFill>
                  <a:schemeClr val="tx1"/>
                </a:solidFill>
                <a:effectLst/>
                <a:latin typeface="+mn-lt"/>
                <a:ea typeface="Calibri"/>
                <a:cs typeface="Calibri"/>
                <a:sym typeface="Calibri"/>
              </a:rPr>
              <a:t>Transcript:</a:t>
            </a:r>
            <a:endParaRPr lang="es-ES" sz="1200" b="0" i="0" u="none" strike="noStrike" kern="1200" cap="none" dirty="0">
              <a:solidFill>
                <a:schemeClr val="tx1"/>
              </a:solidFill>
              <a:effectLst/>
              <a:latin typeface="+mn-lt"/>
              <a:ea typeface="+mn-ea"/>
              <a:cs typeface="Calibri"/>
              <a:sym typeface="Calibri"/>
            </a:endParaRPr>
          </a:p>
          <a:p>
            <a:pPr marL="0" lvl="0" indent="0">
              <a:buFont typeface="+mj-lt"/>
              <a:buNone/>
            </a:pPr>
            <a:r>
              <a:rPr lang="en-GB" sz="1200" kern="1200" dirty="0" err="1">
                <a:solidFill>
                  <a:schemeClr val="tx1"/>
                </a:solidFill>
                <a:effectLst/>
                <a:latin typeface="+mn-lt"/>
                <a:ea typeface="+mn-ea"/>
                <a:cs typeface="+mn-cs"/>
              </a:rPr>
              <a:t>Voici</a:t>
            </a:r>
            <a:r>
              <a:rPr lang="en-GB" sz="1200" kern="1200" dirty="0">
                <a:solidFill>
                  <a:schemeClr val="tx1"/>
                </a:solidFill>
                <a:effectLst/>
                <a:latin typeface="+mn-lt"/>
                <a:ea typeface="+mn-ea"/>
                <a:cs typeface="+mn-cs"/>
              </a:rPr>
              <a:t> ma [</a:t>
            </a:r>
            <a:r>
              <a:rPr lang="en-GB" sz="1200" kern="1200" dirty="0" err="1">
                <a:solidFill>
                  <a:schemeClr val="tx1"/>
                </a:solidFill>
                <a:effectLst/>
                <a:latin typeface="+mn-lt"/>
                <a:ea typeface="+mn-ea"/>
                <a:cs typeface="+mn-cs"/>
              </a:rPr>
              <a:t>mère</a:t>
            </a:r>
            <a:r>
              <a:rPr lang="en-GB" sz="1200" kern="1200" dirty="0">
                <a:solidFill>
                  <a:schemeClr val="tx1"/>
                </a:solidFill>
                <a:effectLst/>
                <a:latin typeface="+mn-lt"/>
                <a:ea typeface="+mn-ea"/>
                <a:cs typeface="+mn-cs"/>
              </a:rPr>
              <a:t>].</a:t>
            </a:r>
          </a:p>
          <a:p>
            <a:pPr marL="0" lvl="0" indent="0">
              <a:buFont typeface="+mj-lt"/>
              <a:buNone/>
            </a:pPr>
            <a:endParaRPr lang="en-GB" sz="1200" kern="1200" dirty="0">
              <a:solidFill>
                <a:schemeClr val="tx1"/>
              </a:solidFill>
              <a:effectLst/>
              <a:latin typeface="+mn-lt"/>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52458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Image attribution: </a:t>
            </a:r>
            <a:r>
              <a:rPr lang="en-GB" b="0" i="0" dirty="0">
                <a:solidFill>
                  <a:srgbClr val="212124"/>
                </a:solidFill>
                <a:effectLst/>
                <a:latin typeface="Proxima Nova"/>
              </a:rPr>
              <a:t>David </a:t>
            </a:r>
            <a:r>
              <a:rPr lang="en-GB" b="0" i="0" dirty="0" err="1">
                <a:solidFill>
                  <a:srgbClr val="212124"/>
                </a:solidFill>
                <a:effectLst/>
                <a:latin typeface="Proxima Nova"/>
              </a:rPr>
              <a:t>Rochkind</a:t>
            </a:r>
            <a:r>
              <a:rPr lang="en-GB" b="0" i="0" dirty="0">
                <a:solidFill>
                  <a:srgbClr val="212124"/>
                </a:solidFill>
                <a:effectLst/>
                <a:latin typeface="Proxima Nova"/>
              </a:rPr>
              <a:t>, USAID, https://www.flickr.com/photos/usaid_images/22333918010/ </a:t>
            </a: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Link to licence: </a:t>
            </a:r>
            <a:r>
              <a:rPr lang="en-GB" sz="1200" b="0" strike="noStrike" spc="-1" dirty="0">
                <a:solidFill>
                  <a:srgbClr val="000000"/>
                </a:solidFill>
                <a:latin typeface="Calibri"/>
                <a:ea typeface="Calibri"/>
              </a:rPr>
              <a:t>https://creativecommons.org/licenses/by-nc/2.0/ </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pupils to facts about Mothers’ Day in three French-speaking countries; to practise written comprehension of previously taught language in a longer text.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Read the text aloud, so pupils can follow.</a:t>
            </a:r>
          </a:p>
          <a:p>
            <a:pPr marL="229320" indent="-228600">
              <a:lnSpc>
                <a:spcPct val="100000"/>
              </a:lnSpc>
              <a:buAutoNum type="arabicPeriod"/>
            </a:pPr>
            <a:r>
              <a:rPr lang="en-GB" sz="1200" b="0" strike="noStrike" spc="-1" dirty="0">
                <a:solidFill>
                  <a:srgbClr val="000000"/>
                </a:solidFill>
                <a:latin typeface="Calibri"/>
              </a:rPr>
              <a:t>Click for the first question.</a:t>
            </a:r>
          </a:p>
          <a:p>
            <a:pPr marL="229320" indent="-228600">
              <a:lnSpc>
                <a:spcPct val="100000"/>
              </a:lnSpc>
              <a:buAutoNum type="arabicPeriod"/>
            </a:pPr>
            <a:r>
              <a:rPr lang="en-GB" sz="1200" b="0" strike="noStrike" spc="-1" dirty="0">
                <a:solidFill>
                  <a:srgbClr val="000000"/>
                </a:solidFill>
                <a:latin typeface="Calibri"/>
              </a:rPr>
              <a:t>Elicit answers from pupils and click to check the answer.  Refer pupils back to the text.</a:t>
            </a:r>
          </a:p>
          <a:p>
            <a:pPr marL="229320" indent="-228600">
              <a:lnSpc>
                <a:spcPct val="100000"/>
              </a:lnSpc>
              <a:buAutoNum type="arabicPeriod"/>
            </a:pPr>
            <a:r>
              <a:rPr lang="en-GB" sz="1200" b="0" strike="noStrike" spc="-1" dirty="0">
                <a:solidFill>
                  <a:srgbClr val="000000"/>
                </a:solidFill>
                <a:latin typeface="Calibri"/>
              </a:rPr>
              <a:t>Repeat steps 2-3 for the remaining 5 questions.</a:t>
            </a:r>
            <a:br>
              <a:rPr lang="en-GB" sz="1200" b="0" strike="noStrike" spc="-1" dirty="0">
                <a:solidFill>
                  <a:srgbClr val="000000"/>
                </a:solidFill>
                <a:latin typeface="+mn-lt"/>
              </a:rPr>
            </a:br>
            <a:endParaRPr lang="en-GB" sz="1200" b="0" strike="noStrike" spc="-1" dirty="0">
              <a:solidFill>
                <a:srgbClr val="000000"/>
              </a:solidFill>
              <a:latin typeface="+mn-lt"/>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94673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2 minutes</a:t>
            </a:r>
          </a:p>
          <a:p>
            <a:endParaRPr lang="en-US" b="1" dirty="0"/>
          </a:p>
          <a:p>
            <a:r>
              <a:rPr lang="en-US" b="1" dirty="0"/>
              <a:t>Aim: </a:t>
            </a:r>
            <a:r>
              <a:rPr lang="en-US" b="0" dirty="0"/>
              <a:t>to introduce the use of </a:t>
            </a:r>
            <a:r>
              <a:rPr lang="en-US" b="0" i="1" dirty="0"/>
              <a:t>il </a:t>
            </a:r>
            <a:r>
              <a:rPr lang="en-US" b="0" i="0" dirty="0"/>
              <a:t>/ </a:t>
            </a:r>
            <a:r>
              <a:rPr lang="en-US" b="0" i="1" dirty="0" err="1"/>
              <a:t>elle</a:t>
            </a:r>
            <a:r>
              <a:rPr lang="en-US" b="0" i="0" dirty="0"/>
              <a:t> to mean ‘it’ with masculine / feminine nouns</a:t>
            </a:r>
            <a:endParaRPr lang="en-US"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knowledge orally and in writing.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English meanings for the French examples.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8207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b="1" dirty="0"/>
              <a:t>Timing: 5 minutes</a:t>
            </a:r>
          </a:p>
          <a:p>
            <a:endParaRPr lang="en-US" b="1" dirty="0"/>
          </a:p>
          <a:p>
            <a:r>
              <a:rPr lang="en-US" b="1" dirty="0"/>
              <a:t>Aim: </a:t>
            </a:r>
            <a:r>
              <a:rPr lang="en-US" b="0" dirty="0"/>
              <a:t>raising awareness that the word for ‘it’ in French varies depending on the noun it replaces, while in English it does not.</a:t>
            </a:r>
            <a:endParaRPr lang="en-US" b="1" dirty="0"/>
          </a:p>
          <a:p>
            <a:endParaRPr lang="en-US" b="1" dirty="0"/>
          </a:p>
          <a:p>
            <a:r>
              <a:rPr lang="en-US" b="1" dirty="0"/>
              <a:t>Procedure:</a:t>
            </a:r>
          </a:p>
          <a:p>
            <a:pPr marL="228600" indent="-228600">
              <a:buAutoNum type="arabicPeriod"/>
            </a:pPr>
            <a:r>
              <a:rPr lang="en-US" b="0" dirty="0"/>
              <a:t>Pupils identify the noun that ‘it’ replaces in each of the English sentences.</a:t>
            </a:r>
          </a:p>
          <a:p>
            <a:pPr marL="228600" indent="-228600">
              <a:buAutoNum type="arabicPeriod"/>
            </a:pPr>
            <a:r>
              <a:rPr lang="en-US" b="0" dirty="0"/>
              <a:t>Then they answer the question what is ‘it’ like? to focus on the repetition of ‘it’ for all four English sentences.</a:t>
            </a:r>
          </a:p>
          <a:p>
            <a:r>
              <a:rPr lang="en-US" b="0" dirty="0"/>
              <a:t>2. Do the same for the French sentences.</a:t>
            </a:r>
          </a:p>
          <a:p>
            <a:r>
              <a:rPr lang="en-US" b="0" dirty="0"/>
              <a:t>3. Teacher highlights the difference between the two languages and </a:t>
            </a:r>
            <a:r>
              <a:rPr lang="en-US" b="0" dirty="0" err="1"/>
              <a:t>emphasises</a:t>
            </a:r>
            <a:r>
              <a:rPr lang="en-US" b="0" dirty="0"/>
              <a:t> the need to think about the gender of the noun being replaced in French.</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45258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15076"/>
                </a:solidFill>
                <a:latin typeface="Century Gothic" panose="020B0502020202020204" pitchFamily="34" charset="0"/>
                <a:cs typeface="Calibri" panose="020F0502020204030204" pitchFamily="34" charset="0"/>
              </a:rPr>
              <a:t>ç/c</a:t>
            </a:r>
            <a:r>
              <a:rPr lang="en-GB" b="1" dirty="0"/>
              <a:t>] </a:t>
            </a:r>
            <a:r>
              <a:rPr lang="en-GB" b="0" dirty="0"/>
              <a:t>sound first, on its own. Pupils repeat it with you.</a:t>
            </a:r>
            <a:br>
              <a:rPr lang="en-GB" b="0" dirty="0"/>
            </a:br>
            <a:r>
              <a:rPr lang="en-GB" b="0" dirty="0"/>
              <a:t>2. Bring up the word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a:t>
            </a:r>
            <a:r>
              <a:rPr lang="en-GB" baseline="0" dirty="0"/>
              <a:t> to the spot on which one is standing / indicate the room in which the lesson is taking place with a sweeping motion of one’s index finger.</a:t>
            </a:r>
            <a:br>
              <a:rPr lang="en-GB" baseline="0" dirty="0"/>
            </a:br>
            <a:r>
              <a:rPr lang="en-GB" baseline="0" dirty="0"/>
              <a:t>4. Roll back the animations and work through 1-3 again, but this time, dropping your voice completely to listen carefully to the pupils saying the </a:t>
            </a:r>
            <a:r>
              <a:rPr lang="en-GB" b="1" dirty="0"/>
              <a:t>[</a:t>
            </a:r>
            <a:r>
              <a:rPr lang="en-GB" sz="1200" b="1" dirty="0">
                <a:solidFill>
                  <a:srgbClr val="115076"/>
                </a:solidFill>
                <a:latin typeface="Century Gothic" panose="020B0502020202020204" pitchFamily="34" charset="0"/>
                <a:cs typeface="Calibri" panose="020F0502020204030204" pitchFamily="34" charset="0"/>
              </a:rPr>
              <a:t>ç/c]</a:t>
            </a:r>
            <a:r>
              <a:rPr lang="en-GB" b="1" dirty="0"/>
              <a:t> </a:t>
            </a:r>
            <a:r>
              <a:rPr lang="en-GB" baseline="0" dirty="0"/>
              <a:t>sound, pronouncing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 </a:t>
            </a:r>
            <a:r>
              <a:rPr lang="en-GB" baseline="0" dirty="0"/>
              <a:t>and then the </a:t>
            </a:r>
            <a:r>
              <a:rPr lang="en-GB" b="1" baseline="0" dirty="0"/>
              <a:t>source</a:t>
            </a:r>
            <a:r>
              <a:rPr lang="en-GB" baseline="0" dirty="0"/>
              <a:t> word again ‘</a:t>
            </a:r>
            <a:r>
              <a:rPr lang="en-GB" b="1" baseline="0" dirty="0" err="1"/>
              <a:t>ici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1" dirty="0" err="1">
                <a:solidFill>
                  <a:srgbClr val="115076"/>
                </a:solidFill>
                <a:latin typeface="Century Gothic" panose="020B0502020202020204" pitchFamily="34" charset="0"/>
                <a:cs typeface="Calibri" panose="020F0502020204030204" pitchFamily="34" charset="0"/>
              </a:rPr>
              <a:t>fran</a:t>
            </a:r>
            <a:r>
              <a:rPr lang="en-GB" sz="1200" b="1" dirty="0" err="1">
                <a:solidFill>
                  <a:srgbClr val="E65D00"/>
                </a:solidFill>
                <a:latin typeface="Century Gothic" panose="020B0502020202020204" pitchFamily="34" charset="0"/>
                <a:cs typeface="Calibri" panose="020F0502020204030204" pitchFamily="34" charset="0"/>
              </a:rPr>
              <a:t>ç</a:t>
            </a:r>
            <a:r>
              <a:rPr lang="en-GB" sz="1200" b="1" dirty="0" err="1">
                <a:solidFill>
                  <a:srgbClr val="115076"/>
                </a:solidFill>
                <a:latin typeface="Century Gothic" panose="020B0502020202020204" pitchFamily="34" charset="0"/>
                <a:cs typeface="Calibri" panose="020F0502020204030204" pitchFamily="34" charset="0"/>
              </a:rPr>
              <a:t>ais</a:t>
            </a:r>
            <a:r>
              <a:rPr lang="en-GB" sz="1200" b="1" dirty="0">
                <a:solidFill>
                  <a:srgbClr val="115076"/>
                </a:solidFill>
                <a:latin typeface="Century Gothic" panose="020B0502020202020204" pitchFamily="34" charset="0"/>
                <a:cs typeface="Calibri" panose="020F0502020204030204" pitchFamily="34" charset="0"/>
              </a:rPr>
              <a:t> </a:t>
            </a:r>
            <a:r>
              <a:rPr lang="en-GB" baseline="0" dirty="0"/>
              <a:t>[251] </a:t>
            </a:r>
            <a:r>
              <a:rPr lang="en-GB" sz="1200" b="1" dirty="0">
                <a:solidFill>
                  <a:srgbClr val="115076"/>
                </a:solidFill>
                <a:latin typeface="Century Gothic" panose="020B0502020202020204" pitchFamily="34" charset="0"/>
                <a:cs typeface="Calibri" panose="020F0502020204030204" pitchFamily="34" charset="0"/>
              </a:rPr>
              <a:t>gar</a:t>
            </a:r>
            <a:r>
              <a:rPr lang="en-GB" sz="1200" b="1" dirty="0">
                <a:solidFill>
                  <a:srgbClr val="E65D00"/>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on</a:t>
            </a:r>
            <a:r>
              <a:rPr lang="en-GB" sz="1200" baseline="0" dirty="0">
                <a:solidFill>
                  <a:srgbClr val="115076"/>
                </a:solidFill>
                <a:latin typeface="Century Gothic" panose="020B0502020202020204" pitchFamily="34" charset="0"/>
                <a:cs typeface="Calibri" panose="020F0502020204030204" pitchFamily="34" charset="0"/>
              </a:rPr>
              <a:t> </a:t>
            </a:r>
            <a:r>
              <a:rPr lang="en-GB" b="0" baseline="0" dirty="0"/>
              <a:t>[1599] </a:t>
            </a:r>
            <a:r>
              <a:rPr lang="en-GB" b="1" baseline="0" dirty="0" err="1"/>
              <a:t>cinéma</a:t>
            </a:r>
            <a:r>
              <a:rPr lang="en-GB" b="1" baseline="0" dirty="0"/>
              <a:t> </a:t>
            </a:r>
            <a:r>
              <a:rPr lang="en-GB" baseline="0" dirty="0"/>
              <a:t>[1623] </a:t>
            </a:r>
            <a:r>
              <a:rPr lang="en-GB" b="1" baseline="0" dirty="0" err="1"/>
              <a:t>décider</a:t>
            </a:r>
            <a:r>
              <a:rPr lang="en-GB" baseline="0" dirty="0"/>
              <a:t> [165] </a:t>
            </a: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work in pairs.  Pupil A secretly chooses 5 of the 16 words.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Pupil B has 12 guesses to try to get them all. If s/he pronounces the </a:t>
            </a:r>
            <a:r>
              <a:rPr lang="en-GB" sz="1200" dirty="0">
                <a:solidFill>
                  <a:srgbClr val="002060"/>
                </a:solidFill>
                <a:latin typeface="Century Gothic" panose="020B0502020202020204" pitchFamily="34" charset="0"/>
              </a:rPr>
              <a:t>ç as hard ‘a’ and Pupil A spots it, s/he doesn’t have to answer </a:t>
            </a:r>
            <a:r>
              <a:rPr lang="en-GB" sz="1200" dirty="0" err="1">
                <a:solidFill>
                  <a:srgbClr val="002060"/>
                </a:solidFill>
                <a:latin typeface="Century Gothic" panose="020B0502020202020204" pitchFamily="34" charset="0"/>
              </a:rPr>
              <a:t>oui</a:t>
            </a:r>
            <a:r>
              <a:rPr lang="en-GB" sz="1200" dirty="0">
                <a:solidFill>
                  <a:srgbClr val="002060"/>
                </a:solidFill>
                <a:latin typeface="Century Gothic" panose="020B0502020202020204" pitchFamily="34" charset="0"/>
              </a:rPr>
              <a:t>/non to that word and B loses one of the 12 guesses.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They then swap over.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Finally, click to reveal the English meanings of the words.  Depending on time, first elicit what pupils think them mean.  Some are clear cognates, some are inferable from the pictures, but for those that are not obvious, reveal the meanings rather than allow extended guessing.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1" dirty="0" err="1">
                <a:solidFill>
                  <a:srgbClr val="115076"/>
                </a:solidFill>
                <a:latin typeface="Century Gothic" panose="020B0502020202020204" pitchFamily="34" charset="0"/>
                <a:cs typeface="Calibri" panose="020F0502020204030204" pitchFamily="34" charset="0"/>
              </a:rPr>
              <a:t>carosse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[&gt;5000] </a:t>
            </a:r>
            <a:r>
              <a:rPr lang="en-GB" sz="1200" b="1" dirty="0" err="1">
                <a:solidFill>
                  <a:srgbClr val="115076"/>
                </a:solidFill>
                <a:latin typeface="Century Gothic" panose="020B0502020202020204" pitchFamily="34" charset="0"/>
                <a:cs typeface="Calibri" panose="020F0502020204030204" pitchFamily="34" charset="0"/>
              </a:rPr>
              <a:t>déçu</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[&gt;5000] </a:t>
            </a:r>
            <a:r>
              <a:rPr lang="en-GB" sz="1200" b="1" dirty="0" err="1">
                <a:solidFill>
                  <a:srgbClr val="115076"/>
                </a:solidFill>
                <a:latin typeface="Century Gothic" panose="020B0502020202020204" pitchFamily="34" charset="0"/>
                <a:cs typeface="Calibri" panose="020F0502020204030204" pitchFamily="34" charset="0"/>
              </a:rPr>
              <a:t>glaçon</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[&gt;5000] </a:t>
            </a:r>
            <a:r>
              <a:rPr lang="en-GB" sz="1200" b="1" dirty="0">
                <a:solidFill>
                  <a:srgbClr val="115076"/>
                </a:solidFill>
                <a:latin typeface="Century Gothic" panose="020B0502020202020204" pitchFamily="34" charset="0"/>
                <a:cs typeface="Calibri" panose="020F0502020204030204" pitchFamily="34" charset="0"/>
              </a:rPr>
              <a:t> document </a:t>
            </a:r>
            <a:r>
              <a:rPr lang="en-GB" sz="1200" b="0" dirty="0">
                <a:solidFill>
                  <a:srgbClr val="115076"/>
                </a:solidFill>
                <a:latin typeface="Century Gothic" panose="020B0502020202020204" pitchFamily="34" charset="0"/>
                <a:cs typeface="Calibri" panose="020F0502020204030204" pitchFamily="34" charset="0"/>
              </a:rPr>
              <a:t>[997] </a:t>
            </a:r>
            <a:r>
              <a:rPr lang="en-GB" sz="1200" b="1" dirty="0" err="1">
                <a:solidFill>
                  <a:srgbClr val="115076"/>
                </a:solidFill>
                <a:latin typeface="Century Gothic" panose="020B0502020202020204" pitchFamily="34" charset="0"/>
                <a:cs typeface="Calibri" panose="020F0502020204030204" pitchFamily="34" charset="0"/>
              </a:rPr>
              <a:t>maçon</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[&gt;5000] </a:t>
            </a:r>
            <a:r>
              <a:rPr lang="en-GB" sz="1200" b="1" dirty="0">
                <a:solidFill>
                  <a:srgbClr val="115076"/>
                </a:solidFill>
                <a:latin typeface="Century Gothic" panose="020B0502020202020204" pitchFamily="34" charset="0"/>
                <a:cs typeface="Calibri" panose="020F0502020204030204" pitchFamily="34" charset="0"/>
              </a:rPr>
              <a:t> Canada </a:t>
            </a:r>
            <a:r>
              <a:rPr lang="en-GB" sz="1200" b="0" dirty="0">
                <a:solidFill>
                  <a:srgbClr val="115076"/>
                </a:solidFill>
                <a:latin typeface="Century Gothic" panose="020B0502020202020204" pitchFamily="34" charset="0"/>
                <a:cs typeface="Calibri" panose="020F0502020204030204" pitchFamily="34" charset="0"/>
              </a:rPr>
              <a:t>[n/a] </a:t>
            </a:r>
            <a:r>
              <a:rPr lang="en-GB" sz="1200" b="1" dirty="0" err="1">
                <a:solidFill>
                  <a:srgbClr val="115076"/>
                </a:solidFill>
                <a:latin typeface="Century Gothic" panose="020B0502020202020204" pitchFamily="34" charset="0"/>
                <a:cs typeface="Calibri" panose="020F0502020204030204" pitchFamily="34" charset="0"/>
              </a:rPr>
              <a:t>leçon</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[1300] </a:t>
            </a:r>
            <a:r>
              <a:rPr lang="en-GB" sz="1200" b="1" dirty="0" err="1">
                <a:solidFill>
                  <a:srgbClr val="115076"/>
                </a:solidFill>
                <a:latin typeface="Century Gothic" panose="020B0502020202020204" pitchFamily="34" charset="0"/>
                <a:cs typeface="Calibri" panose="020F0502020204030204" pitchFamily="34" charset="0"/>
              </a:rPr>
              <a:t>colombe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[&gt;5000] </a:t>
            </a:r>
            <a:r>
              <a:rPr lang="en-GB" sz="1200" b="1" dirty="0">
                <a:solidFill>
                  <a:srgbClr val="115076"/>
                </a:solidFill>
                <a:latin typeface="Century Gothic" panose="020B0502020202020204" pitchFamily="34" charset="0"/>
                <a:cs typeface="Calibri" panose="020F0502020204030204" pitchFamily="34" charset="0"/>
              </a:rPr>
              <a:t> </a:t>
            </a:r>
            <a:r>
              <a:rPr lang="en-GB" sz="1200" b="1" dirty="0" err="1">
                <a:solidFill>
                  <a:srgbClr val="115076"/>
                </a:solidFill>
                <a:latin typeface="Century Gothic" panose="020B0502020202020204" pitchFamily="34" charset="0"/>
                <a:cs typeface="Calibri" panose="020F0502020204030204" pitchFamily="34" charset="0"/>
              </a:rPr>
              <a:t>balançoire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[&gt;5000] </a:t>
            </a:r>
            <a:r>
              <a:rPr lang="en-GB" sz="1200" b="1" dirty="0">
                <a:solidFill>
                  <a:srgbClr val="115076"/>
                </a:solidFill>
                <a:latin typeface="Century Gothic" panose="020B0502020202020204" pitchFamily="34" charset="0"/>
                <a:cs typeface="Calibri" panose="020F0502020204030204" pitchFamily="34" charset="0"/>
              </a:rPr>
              <a:t> musical </a:t>
            </a:r>
            <a:r>
              <a:rPr lang="en-GB" sz="1200" b="0" dirty="0">
                <a:solidFill>
                  <a:srgbClr val="115076"/>
                </a:solidFill>
                <a:latin typeface="Century Gothic" panose="020B0502020202020204" pitchFamily="34" charset="0"/>
                <a:cs typeface="Calibri" panose="020F0502020204030204" pitchFamily="34" charset="0"/>
              </a:rPr>
              <a:t>[3168] </a:t>
            </a:r>
            <a:r>
              <a:rPr lang="en-GB" sz="1200" b="1" dirty="0" err="1">
                <a:solidFill>
                  <a:srgbClr val="115076"/>
                </a:solidFill>
                <a:latin typeface="Century Gothic" panose="020B0502020202020204" pitchFamily="34" charset="0"/>
                <a:cs typeface="Calibri" panose="020F0502020204030204" pitchFamily="34" charset="0"/>
              </a:rPr>
              <a:t>africain</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[2289] </a:t>
            </a:r>
            <a:r>
              <a:rPr lang="en-GB" sz="1200" b="1" dirty="0" err="1">
                <a:solidFill>
                  <a:srgbClr val="115076"/>
                </a:solidFill>
                <a:latin typeface="Century Gothic" panose="020B0502020202020204" pitchFamily="34" charset="0"/>
                <a:cs typeface="Calibri" panose="020F0502020204030204" pitchFamily="34" charset="0"/>
              </a:rPr>
              <a:t>effaçable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[&gt;5000] </a:t>
            </a:r>
            <a:r>
              <a:rPr lang="en-GB" sz="1200" b="1" dirty="0">
                <a:solidFill>
                  <a:srgbClr val="115076"/>
                </a:solidFill>
                <a:latin typeface="Century Gothic" panose="020B0502020202020204" pitchFamily="34" charset="0"/>
                <a:cs typeface="Calibri" panose="020F0502020204030204" pitchFamily="34" charset="0"/>
              </a:rPr>
              <a:t> </a:t>
            </a:r>
            <a:r>
              <a:rPr lang="en-GB" sz="1200" b="1" dirty="0" err="1">
                <a:solidFill>
                  <a:srgbClr val="115076"/>
                </a:solidFill>
                <a:latin typeface="Century Gothic" panose="020B0502020202020204" pitchFamily="34" charset="0"/>
                <a:cs typeface="Calibri" panose="020F0502020204030204" pitchFamily="34" charset="0"/>
              </a:rPr>
              <a:t>colline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[2937] </a:t>
            </a:r>
            <a:r>
              <a:rPr lang="en-GB" sz="1200" b="1" dirty="0" err="1">
                <a:solidFill>
                  <a:srgbClr val="115076"/>
                </a:solidFill>
                <a:latin typeface="Century Gothic" panose="020B0502020202020204" pitchFamily="34" charset="0"/>
                <a:cs typeface="Calibri" panose="020F0502020204030204" pitchFamily="34" charset="0"/>
              </a:rPr>
              <a:t>limaçon</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[&gt;5000] </a:t>
            </a:r>
            <a:r>
              <a:rPr lang="en-GB" sz="1200" b="1" dirty="0">
                <a:solidFill>
                  <a:srgbClr val="115076"/>
                </a:solidFill>
                <a:latin typeface="Century Gothic" panose="020B0502020202020204" pitchFamily="34" charset="0"/>
                <a:cs typeface="Calibri" panose="020F0502020204030204" pitchFamily="34" charset="0"/>
              </a:rPr>
              <a:t> </a:t>
            </a:r>
            <a:r>
              <a:rPr lang="en-GB" sz="1200" b="1" dirty="0" err="1">
                <a:solidFill>
                  <a:srgbClr val="115076"/>
                </a:solidFill>
                <a:latin typeface="Century Gothic" panose="020B0502020202020204" pitchFamily="34" charset="0"/>
                <a:cs typeface="Calibri" panose="020F0502020204030204" pitchFamily="34" charset="0"/>
              </a:rPr>
              <a:t>commerçant</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[4167] </a:t>
            </a:r>
            <a:r>
              <a:rPr lang="en-GB" sz="1200" b="1" dirty="0">
                <a:solidFill>
                  <a:srgbClr val="115076"/>
                </a:solidFill>
                <a:latin typeface="Century Gothic" panose="020B0502020202020204" pitchFamily="34" charset="0"/>
                <a:cs typeface="Calibri" panose="020F0502020204030204" pitchFamily="34" charset="0"/>
              </a:rPr>
              <a:t> école </a:t>
            </a:r>
            <a:r>
              <a:rPr lang="en-GB" sz="1200" b="0" dirty="0">
                <a:solidFill>
                  <a:srgbClr val="115076"/>
                </a:solidFill>
                <a:latin typeface="Century Gothic" panose="020B0502020202020204" pitchFamily="34" charset="0"/>
                <a:cs typeface="Calibri" panose="020F0502020204030204" pitchFamily="34" charset="0"/>
              </a:rPr>
              <a:t>[477]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68481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0991E3-852B-4B68-8515-03D1561126FB}"/>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recap singular possessive adjectives ‘my’ and ‘your’ and the rule for using ‘mon, ton’ and adding –e to make some feminine nouns.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present the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Elicit responses from pupils, following the animated question marks.</a:t>
            </a:r>
            <a:endParaRPr lang="en-GB" baseline="0" dirty="0">
              <a:sym typeface="Wingdings" panose="05000000000000000000" pitchFamily="2" charset="2"/>
            </a:endParaRPr>
          </a:p>
          <a:p>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sz="1200" b="1" kern="1200" dirty="0">
                <a:solidFill>
                  <a:schemeClr val="tx1"/>
                </a:solidFill>
                <a:effectLst/>
                <a:latin typeface="+mn-lt"/>
                <a:ea typeface="+mn-ea"/>
                <a:cs typeface="+mn-cs"/>
              </a:rPr>
              <a:t>Slide 1 of 6 slides</a:t>
            </a:r>
          </a:p>
          <a:p>
            <a:r>
              <a:rPr lang="en-US" sz="1200" b="1" kern="1200" dirty="0">
                <a:solidFill>
                  <a:schemeClr val="tx1"/>
                </a:solidFill>
                <a:effectLst/>
                <a:latin typeface="+mn-lt"/>
                <a:ea typeface="+mn-ea"/>
                <a:cs typeface="+mn-cs"/>
              </a:rPr>
              <a:t>Timing: 5 minutes</a:t>
            </a:r>
          </a:p>
          <a:p>
            <a:endParaRPr lang="en-US" b="1" dirty="0"/>
          </a:p>
          <a:p>
            <a:r>
              <a:rPr lang="en-US" b="1" dirty="0"/>
              <a:t>Aim: </a:t>
            </a:r>
            <a:r>
              <a:rPr lang="en-US" b="0" dirty="0"/>
              <a:t>t</a:t>
            </a:r>
            <a:r>
              <a:rPr lang="en-US" dirty="0"/>
              <a:t>o </a:t>
            </a:r>
            <a:r>
              <a:rPr lang="en-US" dirty="0" err="1"/>
              <a:t>practise</a:t>
            </a:r>
            <a:r>
              <a:rPr lang="en-US" dirty="0"/>
              <a:t> aural distinction of </a:t>
            </a:r>
            <a:r>
              <a:rPr lang="en-US" dirty="0" err="1"/>
              <a:t>mon</a:t>
            </a:r>
            <a:r>
              <a:rPr lang="en-US" dirty="0"/>
              <a:t>/ma and its connection to an appropriate noun.</a:t>
            </a:r>
          </a:p>
          <a:p>
            <a:endParaRPr lang="en-US" dirty="0"/>
          </a:p>
          <a:p>
            <a:r>
              <a:rPr lang="en-US" b="1" dirty="0"/>
              <a:t>Procedure:</a:t>
            </a:r>
          </a:p>
          <a:p>
            <a:pPr marL="228600" indent="-228600">
              <a:buAutoNum type="arabicPeriod"/>
            </a:pPr>
            <a:r>
              <a:rPr lang="en-GB" sz="1200" kern="1200" dirty="0">
                <a:solidFill>
                  <a:schemeClr val="tx1"/>
                </a:solidFill>
                <a:effectLst/>
                <a:latin typeface="+mn-lt"/>
                <a:ea typeface="+mn-ea"/>
                <a:cs typeface="+mn-cs"/>
              </a:rPr>
              <a:t>Pupils listen to the first part of the sentence (the noun is beeped out)</a:t>
            </a:r>
          </a:p>
          <a:p>
            <a:pPr marL="228600" indent="-228600">
              <a:buAutoNum type="arabicPeriod"/>
            </a:pPr>
            <a:r>
              <a:rPr lang="en-GB" sz="1200" b="0" kern="1200" dirty="0">
                <a:solidFill>
                  <a:schemeClr val="tx1"/>
                </a:solidFill>
                <a:effectLst/>
                <a:latin typeface="+mn-lt"/>
                <a:ea typeface="+mn-ea"/>
                <a:cs typeface="+mn-cs"/>
              </a:rPr>
              <a:t>They identify the correct picture based on the possessive adjective.</a:t>
            </a:r>
          </a:p>
          <a:p>
            <a:pPr marL="228600" indent="-228600">
              <a:buAutoNum type="arabicPeriod"/>
            </a:pPr>
            <a:r>
              <a:rPr lang="en-GB" sz="1200" b="0" kern="1200" dirty="0">
                <a:solidFill>
                  <a:schemeClr val="tx1"/>
                </a:solidFill>
                <a:effectLst/>
                <a:latin typeface="+mn-lt"/>
                <a:ea typeface="+mn-ea"/>
                <a:cs typeface="+mn-cs"/>
              </a:rPr>
              <a:t>Click to reveal the answer.  The full sentence audio is activated at the same time.</a:t>
            </a:r>
          </a:p>
          <a:p>
            <a:pPr marL="228600" indent="-228600">
              <a:buAutoNum type="arabicPeriod"/>
            </a:pPr>
            <a:endParaRPr lang="en-GB" b="0" dirty="0"/>
          </a:p>
          <a:p>
            <a:pPr marL="0" indent="0">
              <a:buNone/>
            </a:pPr>
            <a:r>
              <a:rPr lang="en-GB" b="1" dirty="0"/>
              <a:t>Note:</a:t>
            </a:r>
            <a:r>
              <a:rPr lang="en-GB" b="1" baseline="0" dirty="0"/>
              <a:t> </a:t>
            </a:r>
            <a:r>
              <a:rPr lang="en-GB" b="0" baseline="0" dirty="0"/>
              <a:t>pupils could also be challenged to say the full sentence in French (rather than just A or B) before the teacher clicks to reveal the answer.</a:t>
            </a:r>
            <a:br>
              <a:rPr lang="en-GB" b="0" baseline="0" dirty="0"/>
            </a:br>
            <a:endParaRPr lang="en-GB" b="0" dirty="0"/>
          </a:p>
          <a:p>
            <a:r>
              <a:rPr lang="es-ES" sz="1200" b="1" i="0" u="none" strike="noStrike" kern="1200" cap="none" dirty="0">
                <a:solidFill>
                  <a:schemeClr val="tx1"/>
                </a:solidFill>
                <a:effectLst/>
                <a:latin typeface="+mn-lt"/>
                <a:ea typeface="Calibri"/>
                <a:cs typeface="Calibri"/>
                <a:sym typeface="Calibri"/>
              </a:rPr>
              <a:t>Transcript:</a:t>
            </a:r>
            <a:endParaRPr lang="es-ES" sz="1200" b="0" i="0" u="none" strike="noStrike" kern="1200" cap="none" dirty="0">
              <a:solidFill>
                <a:schemeClr val="tx1"/>
              </a:solidFill>
              <a:effectLst/>
              <a:latin typeface="+mn-lt"/>
              <a:ea typeface="+mn-ea"/>
              <a:cs typeface="Calibri"/>
              <a:sym typeface="Calibri"/>
            </a:endParaRPr>
          </a:p>
          <a:p>
            <a:pPr marL="0" lvl="0" indent="0">
              <a:buFont typeface="+mj-lt"/>
              <a:buNone/>
            </a:pPr>
            <a:r>
              <a:rPr lang="en-GB" sz="1200" kern="1200" dirty="0" err="1">
                <a:solidFill>
                  <a:schemeClr val="tx1"/>
                </a:solidFill>
                <a:effectLst/>
                <a:latin typeface="+mn-lt"/>
                <a:ea typeface="+mn-ea"/>
                <a:cs typeface="+mn-cs"/>
              </a:rPr>
              <a:t>Voici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mon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père</a:t>
            </a:r>
            <a:r>
              <a:rPr lang="en-GB" sz="1200" kern="1200" dirty="0">
                <a:solidFill>
                  <a:schemeClr val="tx1"/>
                </a:solidFill>
                <a:effectLst/>
                <a:latin typeface="+mn-lt"/>
                <a:ea typeface="+mn-ea"/>
                <a:cs typeface="+mn-cs"/>
              </a:rPr>
              <a:t>].</a:t>
            </a:r>
          </a:p>
          <a:p>
            <a:pPr marL="0" lvl="0" indent="0">
              <a:buFont typeface="+mj-lt"/>
              <a:buNone/>
            </a:pPr>
            <a:endParaRPr lang="en-GB" sz="1200" kern="1200" dirty="0">
              <a:solidFill>
                <a:schemeClr val="tx1"/>
              </a:solidFill>
              <a:effectLst/>
              <a:latin typeface="+mn-lt"/>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5086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sz="1200" b="1" kern="1200" dirty="0">
                <a:solidFill>
                  <a:schemeClr val="tx1"/>
                </a:solidFill>
                <a:effectLst/>
                <a:latin typeface="+mn-lt"/>
                <a:ea typeface="+mn-ea"/>
                <a:cs typeface="+mn-cs"/>
              </a:rPr>
              <a:t>[2/6]</a:t>
            </a:r>
          </a:p>
          <a:p>
            <a:pPr marL="0" indent="0">
              <a:buNone/>
            </a:pPr>
            <a:endParaRPr lang="en-GB" b="0" dirty="0"/>
          </a:p>
          <a:p>
            <a:r>
              <a:rPr lang="es-ES" sz="1200" b="1" i="0" u="none" strike="noStrike" kern="1200" cap="none" dirty="0">
                <a:solidFill>
                  <a:schemeClr val="tx1"/>
                </a:solidFill>
                <a:effectLst/>
                <a:latin typeface="+mn-lt"/>
                <a:ea typeface="Calibri"/>
                <a:cs typeface="Calibri"/>
                <a:sym typeface="Calibri"/>
              </a:rPr>
              <a:t>Transcript:</a:t>
            </a:r>
            <a:endParaRPr lang="es-ES" sz="1200" b="0" i="0" u="none" strike="noStrike" kern="1200" cap="none" dirty="0">
              <a:solidFill>
                <a:schemeClr val="tx1"/>
              </a:solidFill>
              <a:effectLst/>
              <a:latin typeface="+mn-lt"/>
              <a:ea typeface="+mn-ea"/>
              <a:cs typeface="Calibri"/>
              <a:sym typeface="Calibri"/>
            </a:endParaRPr>
          </a:p>
          <a:p>
            <a:pPr marL="0" lvl="0" indent="0">
              <a:buFont typeface="+mj-lt"/>
              <a:buNone/>
            </a:pPr>
            <a:r>
              <a:rPr lang="en-GB" sz="1200" kern="1200" dirty="0" err="1">
                <a:solidFill>
                  <a:schemeClr val="tx1"/>
                </a:solidFill>
                <a:effectLst/>
                <a:latin typeface="+mn-lt"/>
                <a:ea typeface="+mn-ea"/>
                <a:cs typeface="+mn-cs"/>
              </a:rPr>
              <a:t>Voici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mon</a:t>
            </a:r>
            <a:r>
              <a:rPr lang="en-GB" sz="1200" kern="1200" dirty="0">
                <a:solidFill>
                  <a:schemeClr val="tx1"/>
                </a:solidFill>
                <a:effectLst/>
                <a:latin typeface="+mn-lt"/>
                <a:ea typeface="+mn-ea"/>
                <a:cs typeface="+mn-cs"/>
              </a:rPr>
              <a:t> [frère].</a:t>
            </a:r>
          </a:p>
          <a:p>
            <a:pPr marL="0" lvl="0" indent="0">
              <a:buFont typeface="+mj-lt"/>
              <a:buNone/>
            </a:pPr>
            <a:endParaRPr lang="en-GB" sz="1200" kern="1200" dirty="0">
              <a:solidFill>
                <a:schemeClr val="tx1"/>
              </a:solidFill>
              <a:effectLst/>
              <a:latin typeface="+mn-lt"/>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21219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sz="1200" b="1" kern="1200" dirty="0">
                <a:solidFill>
                  <a:schemeClr val="tx1"/>
                </a:solidFill>
                <a:effectLst/>
                <a:latin typeface="+mn-lt"/>
                <a:ea typeface="+mn-ea"/>
                <a:cs typeface="+mn-cs"/>
              </a:rPr>
              <a:t>[3/6]</a:t>
            </a:r>
          </a:p>
          <a:p>
            <a:pPr marL="0" indent="0">
              <a:buNone/>
            </a:pPr>
            <a:endParaRPr lang="en-GB" b="0" dirty="0"/>
          </a:p>
          <a:p>
            <a:r>
              <a:rPr lang="es-ES" sz="1200" b="1" i="0" u="none" strike="noStrike" kern="1200" cap="none" dirty="0">
                <a:solidFill>
                  <a:schemeClr val="tx1"/>
                </a:solidFill>
                <a:effectLst/>
                <a:latin typeface="+mn-lt"/>
                <a:ea typeface="Calibri"/>
                <a:cs typeface="Calibri"/>
                <a:sym typeface="Calibri"/>
              </a:rPr>
              <a:t>Transcript:</a:t>
            </a:r>
            <a:endParaRPr lang="es-ES" sz="1200" b="0" i="0" u="none" strike="noStrike" kern="1200" cap="none" dirty="0">
              <a:solidFill>
                <a:schemeClr val="tx1"/>
              </a:solidFill>
              <a:effectLst/>
              <a:latin typeface="+mn-lt"/>
              <a:ea typeface="+mn-ea"/>
              <a:cs typeface="Calibri"/>
              <a:sym typeface="Calibri"/>
            </a:endParaRPr>
          </a:p>
          <a:p>
            <a:pPr marL="0" lvl="0" indent="0">
              <a:buFont typeface="+mj-lt"/>
              <a:buNone/>
            </a:pPr>
            <a:r>
              <a:rPr lang="en-GB" sz="1200" kern="1200" dirty="0" err="1">
                <a:solidFill>
                  <a:schemeClr val="tx1"/>
                </a:solidFill>
                <a:effectLst/>
                <a:latin typeface="+mn-lt"/>
                <a:ea typeface="+mn-ea"/>
                <a:cs typeface="+mn-cs"/>
              </a:rPr>
              <a:t>Voici</a:t>
            </a:r>
            <a:r>
              <a:rPr lang="en-GB" sz="1200" kern="1200" dirty="0">
                <a:solidFill>
                  <a:schemeClr val="tx1"/>
                </a:solidFill>
                <a:effectLst/>
                <a:latin typeface="+mn-lt"/>
                <a:ea typeface="+mn-ea"/>
                <a:cs typeface="+mn-cs"/>
              </a:rPr>
              <a:t> ma [</a:t>
            </a:r>
            <a:r>
              <a:rPr lang="en-GB" sz="1200" kern="1200" dirty="0" err="1">
                <a:solidFill>
                  <a:schemeClr val="tx1"/>
                </a:solidFill>
                <a:effectLst/>
                <a:latin typeface="+mn-lt"/>
                <a:ea typeface="+mn-ea"/>
                <a:cs typeface="+mn-cs"/>
              </a:rPr>
              <a:t>tante</a:t>
            </a:r>
            <a:r>
              <a:rPr lang="en-GB" sz="1200" kern="1200" dirty="0">
                <a:solidFill>
                  <a:schemeClr val="tx1"/>
                </a:solidFill>
                <a:effectLst/>
                <a:latin typeface="+mn-lt"/>
                <a:ea typeface="+mn-ea"/>
                <a:cs typeface="+mn-cs"/>
              </a:rPr>
              <a:t>].</a:t>
            </a:r>
          </a:p>
          <a:p>
            <a:pPr marL="0" lvl="0" indent="0">
              <a:buFont typeface="+mj-lt"/>
              <a:buNone/>
            </a:pPr>
            <a:endParaRPr lang="en-GB" sz="1200" kern="1200" dirty="0">
              <a:solidFill>
                <a:schemeClr val="tx1"/>
              </a:solidFill>
              <a:effectLst/>
              <a:latin typeface="+mn-lt"/>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7430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sz="1200" b="1" kern="1200" dirty="0">
                <a:solidFill>
                  <a:schemeClr val="tx1"/>
                </a:solidFill>
                <a:effectLst/>
                <a:latin typeface="+mn-lt"/>
                <a:ea typeface="+mn-ea"/>
                <a:cs typeface="+mn-cs"/>
              </a:rPr>
              <a:t>[4/6]</a:t>
            </a:r>
          </a:p>
          <a:p>
            <a:pPr marL="0" indent="0">
              <a:buNone/>
            </a:pPr>
            <a:endParaRPr lang="en-GB" b="0" dirty="0"/>
          </a:p>
          <a:p>
            <a:r>
              <a:rPr lang="es-ES" sz="1200" b="1" i="0" u="none" strike="noStrike" kern="1200" cap="none" dirty="0">
                <a:solidFill>
                  <a:schemeClr val="tx1"/>
                </a:solidFill>
                <a:effectLst/>
                <a:latin typeface="+mn-lt"/>
                <a:ea typeface="Calibri"/>
                <a:cs typeface="Calibri"/>
                <a:sym typeface="Calibri"/>
              </a:rPr>
              <a:t>Transcript:</a:t>
            </a:r>
            <a:endParaRPr lang="es-ES" sz="1200" b="0" i="0" u="none" strike="noStrike" kern="1200" cap="none" dirty="0">
              <a:solidFill>
                <a:schemeClr val="tx1"/>
              </a:solidFill>
              <a:effectLst/>
              <a:latin typeface="+mn-lt"/>
              <a:ea typeface="+mn-ea"/>
              <a:cs typeface="Calibri"/>
              <a:sym typeface="Calibri"/>
            </a:endParaRPr>
          </a:p>
          <a:p>
            <a:pPr marL="0" lvl="0" indent="0">
              <a:buFont typeface="+mj-lt"/>
              <a:buNone/>
            </a:pPr>
            <a:r>
              <a:rPr lang="en-GB" sz="1200" kern="1200" dirty="0" err="1">
                <a:solidFill>
                  <a:schemeClr val="tx1"/>
                </a:solidFill>
                <a:effectLst/>
                <a:latin typeface="+mn-lt"/>
                <a:ea typeface="+mn-ea"/>
                <a:cs typeface="+mn-cs"/>
              </a:rPr>
              <a:t>Voici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mon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ami</a:t>
            </a:r>
            <a:r>
              <a:rPr lang="en-GB" sz="1200" kern="1200" dirty="0">
                <a:solidFill>
                  <a:schemeClr val="tx1"/>
                </a:solidFill>
                <a:effectLst/>
                <a:latin typeface="+mn-lt"/>
                <a:ea typeface="+mn-ea"/>
                <a:cs typeface="+mn-cs"/>
              </a:rPr>
              <a:t>].</a:t>
            </a:r>
          </a:p>
          <a:p>
            <a:pPr marL="0" lvl="0" indent="0">
              <a:buFont typeface="+mj-lt"/>
              <a:buNone/>
            </a:pPr>
            <a:endParaRPr lang="en-GB" sz="1200" kern="1200" dirty="0">
              <a:solidFill>
                <a:schemeClr val="tx1"/>
              </a:solidFill>
              <a:effectLst/>
              <a:latin typeface="+mn-lt"/>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73716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0638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45259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69813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44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24044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5658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2853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49196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39718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09995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61589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42292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43661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991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99674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63433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08664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7025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33567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0354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80200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669340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25714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49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06/04/2023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49899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06/04/2023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10210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06/04/2023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64124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06/04/2023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39036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06/04/2023</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331394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06/04/2023</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5788245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06/04/2023</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915507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06/04/2023</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5422593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06/04/2023</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4109509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01276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06/04/2023</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40329088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06/04/2023</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1117906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06/04/2023</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344180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06/04/2023</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277880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06/04/2023</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8442987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06/04/2023</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0383203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1239100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34072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14203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19141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61697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116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207597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1664731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34614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06/04/2023</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224284796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15.wav"/><Relationship Id="rId7" Type="http://schemas.openxmlformats.org/officeDocument/2006/relationships/image" Target="../media/image43.gif"/><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2.gif"/><Relationship Id="rId5" Type="http://schemas.openxmlformats.org/officeDocument/2006/relationships/audio" Target="../media/audio16.wav"/><Relationship Id="rId4" Type="http://schemas.openxmlformats.org/officeDocument/2006/relationships/image" Target="../media/image46.png"/><Relationship Id="rId9" Type="http://schemas.openxmlformats.org/officeDocument/2006/relationships/image" Target="../media/image47.gif"/></Relationships>
</file>

<file path=ppt/slides/_rels/slide11.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audio" Target="../media/audio17.wav"/><Relationship Id="rId7" Type="http://schemas.openxmlformats.org/officeDocument/2006/relationships/audio" Target="../media/audio19.wav"/><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6.png"/><Relationship Id="rId11" Type="http://schemas.openxmlformats.org/officeDocument/2006/relationships/image" Target="../media/image44.gif"/><Relationship Id="rId5" Type="http://schemas.openxmlformats.org/officeDocument/2006/relationships/audio" Target="../media/audio18.wav"/><Relationship Id="rId10" Type="http://schemas.openxmlformats.org/officeDocument/2006/relationships/image" Target="../media/image50.png"/><Relationship Id="rId4" Type="http://schemas.openxmlformats.org/officeDocument/2006/relationships/audio" Target="../media/audio10.wav"/><Relationship Id="rId9" Type="http://schemas.openxmlformats.org/officeDocument/2006/relationships/image" Target="../media/image48.gif"/></Relationships>
</file>

<file path=ppt/slides/_rels/slide12.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3.jpg"/><Relationship Id="rId7" Type="http://schemas.openxmlformats.org/officeDocument/2006/relationships/image" Target="../media/image59.jp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jpg"/></Relationships>
</file>

<file path=ppt/slides/_rels/slide13.xml.rels><?xml version="1.0" encoding="UTF-8" standalone="yes"?>
<Relationships xmlns="http://schemas.openxmlformats.org/package/2006/relationships"><Relationship Id="rId8" Type="http://schemas.openxmlformats.org/officeDocument/2006/relationships/image" Target="../media/image65.gif"/><Relationship Id="rId3" Type="http://schemas.openxmlformats.org/officeDocument/2006/relationships/image" Target="../media/image34.png"/><Relationship Id="rId7" Type="http://schemas.openxmlformats.org/officeDocument/2006/relationships/image" Target="../media/image52.gif"/><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35.png"/><Relationship Id="rId9"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2.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notesSlide" Target="../notesSlides/notesSlide4.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14.svg"/><Relationship Id="rId11" Type="http://schemas.openxmlformats.org/officeDocument/2006/relationships/image" Target="../media/image19.png"/><Relationship Id="rId24" Type="http://schemas.openxmlformats.org/officeDocument/2006/relationships/image" Target="../media/image32.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5.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svg"/></Relationships>
</file>

<file path=ppt/slides/_rels/slide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gif"/><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gif"/><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37.svg"/><Relationship Id="rId11" Type="http://schemas.openxmlformats.org/officeDocument/2006/relationships/image" Target="../media/image42.gif"/><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gif"/></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9.gif"/><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image" Target="../media/image48.gif"/><Relationship Id="rId2" Type="http://schemas.openxmlformats.org/officeDocument/2006/relationships/notesSlide" Target="../notesSlides/notesSlide6.xml"/><Relationship Id="rId16" Type="http://schemas.openxmlformats.org/officeDocument/2006/relationships/image" Target="../media/image44.gif"/><Relationship Id="rId1" Type="http://schemas.openxmlformats.org/officeDocument/2006/relationships/slideLayout" Target="../slideLayouts/slideLayout16.xml"/><Relationship Id="rId6" Type="http://schemas.openxmlformats.org/officeDocument/2006/relationships/image" Target="../media/image46.png"/><Relationship Id="rId11" Type="http://schemas.openxmlformats.org/officeDocument/2006/relationships/image" Target="../media/image47.gif"/><Relationship Id="rId5" Type="http://schemas.openxmlformats.org/officeDocument/2006/relationships/audio" Target="../media/audio3.wav"/><Relationship Id="rId15" Type="http://schemas.openxmlformats.org/officeDocument/2006/relationships/audio" Target="../media/audio6.wav"/><Relationship Id="rId10" Type="http://schemas.openxmlformats.org/officeDocument/2006/relationships/audio" Target="../media/audio5.wav"/><Relationship Id="rId4" Type="http://schemas.openxmlformats.org/officeDocument/2006/relationships/audio" Target="../media/audio2.wav"/><Relationship Id="rId9" Type="http://schemas.openxmlformats.org/officeDocument/2006/relationships/image" Target="../media/image14.svg"/><Relationship Id="rId14" Type="http://schemas.openxmlformats.org/officeDocument/2006/relationships/image" Target="../media/image50.png"/></Relationships>
</file>

<file path=ppt/slides/_rels/slide7.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audio" Target="../media/audio7.wav"/><Relationship Id="rId7" Type="http://schemas.openxmlformats.org/officeDocument/2006/relationships/image" Target="../media/image51.gif"/><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47.gif"/><Relationship Id="rId5" Type="http://schemas.openxmlformats.org/officeDocument/2006/relationships/audio" Target="../media/audio8.wav"/><Relationship Id="rId4" Type="http://schemas.openxmlformats.org/officeDocument/2006/relationships/image" Target="../media/image46.png"/><Relationship Id="rId9"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audio" Target="../media/audio9.wav"/><Relationship Id="rId7" Type="http://schemas.openxmlformats.org/officeDocument/2006/relationships/audio" Target="../media/audio12.wav"/><Relationship Id="rId12" Type="http://schemas.openxmlformats.org/officeDocument/2006/relationships/image" Target="../media/image44.gif"/><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audio" Target="../media/audio11.wav"/><Relationship Id="rId10" Type="http://schemas.openxmlformats.org/officeDocument/2006/relationships/image" Target="../media/image54.gif"/><Relationship Id="rId4" Type="http://schemas.openxmlformats.org/officeDocument/2006/relationships/audio" Target="../media/audio10.wav"/><Relationship Id="rId9" Type="http://schemas.openxmlformats.org/officeDocument/2006/relationships/image" Target="../media/image53.gif"/></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13.wav"/><Relationship Id="rId7" Type="http://schemas.openxmlformats.org/officeDocument/2006/relationships/image" Target="../media/image48.gif"/><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47.gif"/><Relationship Id="rId5" Type="http://schemas.openxmlformats.org/officeDocument/2006/relationships/audio" Target="../media/audio14.wav"/><Relationship Id="rId4" Type="http://schemas.openxmlformats.org/officeDocument/2006/relationships/image" Target="../media/image46.png"/><Relationship Id="rId9" Type="http://schemas.openxmlformats.org/officeDocument/2006/relationships/image" Target="../media/image5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72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106103"/>
            <a:ext cx="4350240" cy="1144800"/>
          </a:xfrm>
        </p:spPr>
        <p:txBody>
          <a:bodyPr>
            <a:noAutofit/>
          </a:bodyPr>
          <a:lstStyle/>
          <a:p>
            <a:pPr algn="ctr"/>
            <a:r>
              <a:rPr lang="en-GB" sz="3200" b="1" spc="-1" dirty="0">
                <a:solidFill>
                  <a:schemeClr val="bg1"/>
                </a:solidFill>
                <a:latin typeface="Century Gothic" panose="020B0502020202020204" pitchFamily="34" charset="0"/>
                <a:ea typeface="Century Gothic"/>
              </a:rPr>
              <a:t>Describing things and people</a:t>
            </a:r>
            <a:endParaRPr lang="en-GB" sz="3200" dirty="0"/>
          </a:p>
        </p:txBody>
      </p:sp>
      <p:sp>
        <p:nvSpPr>
          <p:cNvPr id="7" name="CustomShape 3">
            <a:extLst>
              <a:ext uri="{FF2B5EF4-FFF2-40B4-BE49-F238E27FC236}">
                <a16:creationId xmlns:a16="http://schemas.microsoft.com/office/drawing/2014/main" id="{527D8509-23D0-4DD8-9B33-4BAB0429369D}"/>
              </a:ext>
            </a:extLst>
          </p:cNvPr>
          <p:cNvSpPr/>
          <p:nvPr/>
        </p:nvSpPr>
        <p:spPr>
          <a:xfrm>
            <a:off x="-61408" y="4974688"/>
            <a:ext cx="4571280" cy="2811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lang="en-GB" sz="2800" b="0" i="0" u="none" strike="noStrike" kern="0" cap="none" spc="0" normalizeH="0" baseline="0" noProof="0" dirty="0">
              <a:ln>
                <a:noFill/>
              </a:ln>
              <a:solidFill>
                <a:schemeClr val="bg1"/>
              </a:solidFill>
              <a:effectLst/>
              <a:uLnTx/>
              <a:uFillTx/>
              <a:latin typeface="Calibri"/>
              <a:ea typeface="Calibri"/>
              <a:cs typeface="Calibri"/>
              <a:sym typeface="Calibri"/>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2800" b="1" spc="-1" dirty="0">
                <a:solidFill>
                  <a:schemeClr val="bg1"/>
                </a:solidFill>
                <a:latin typeface="Century Gothic" panose="020B0502020202020204" pitchFamily="34" charset="0"/>
                <a:ea typeface="Century Gothic"/>
                <a:sym typeface="Arial"/>
              </a:rPr>
              <a:t>Il / elle meaning ‘it’</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2800" b="1" spc="-1" dirty="0">
                <a:solidFill>
                  <a:schemeClr val="bg1"/>
                </a:solidFill>
                <a:latin typeface="Century Gothic" panose="020B0502020202020204" pitchFamily="34" charset="0"/>
                <a:ea typeface="Century Gothic"/>
                <a:sym typeface="Arial"/>
              </a:rPr>
              <a:t>Saying ‘my’ and ‘your’</a:t>
            </a:r>
            <a:endParaRPr kumimoji="0" lang="fr-FR" sz="28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sym typeface="Arial"/>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sym typeface="Arial"/>
              </a:rPr>
              <a:t>Soft [c], [ç]</a:t>
            </a:r>
            <a:endParaRPr kumimoji="0" lang="en-GB" sz="2800" b="0" i="0" u="none" strike="noStrike" kern="1200" cap="none" spc="-1" normalizeH="0" baseline="0" noProof="0" dirty="0">
              <a:ln>
                <a:noFill/>
              </a:ln>
              <a:solidFill>
                <a:schemeClr val="bg1"/>
              </a:solidFill>
              <a:effectLst/>
              <a:uLnTx/>
              <a:uFillTx/>
              <a:latin typeface="Century Gothic" panose="020B0502020202020204" pitchFamily="34" charset="0"/>
              <a:sym typeface="Arial"/>
            </a:endParaRPr>
          </a:p>
        </p:txBody>
      </p:sp>
      <p:pic>
        <p:nvPicPr>
          <p:cNvPr id="8" name="Picture 7" descr="A picture containing text, businesscard&#10;&#10;Description automatically generated">
            <a:extLst>
              <a:ext uri="{FF2B5EF4-FFF2-40B4-BE49-F238E27FC236}">
                <a16:creationId xmlns:a16="http://schemas.microsoft.com/office/drawing/2014/main" id="{B8F963E8-825C-44AE-B897-2D5FB5312E33}"/>
              </a:ext>
            </a:extLst>
          </p:cNvPr>
          <p:cNvPicPr>
            <a:picLocks noChangeAspect="1"/>
          </p:cNvPicPr>
          <p:nvPr/>
        </p:nvPicPr>
        <p:blipFill rotWithShape="1">
          <a:blip r:embed="rId4">
            <a:extLst>
              <a:ext uri="{28A0092B-C50C-407E-A947-70E740481C1C}">
                <a14:useLocalDpi xmlns:a14="http://schemas.microsoft.com/office/drawing/2010/main" val="0"/>
              </a:ext>
            </a:extLst>
          </a:blip>
          <a:srcRect r="10990"/>
          <a:stretch/>
        </p:blipFill>
        <p:spPr>
          <a:xfrm>
            <a:off x="648929" y="1759975"/>
            <a:ext cx="3087329" cy="2463962"/>
          </a:xfrm>
          <a:prstGeom prst="rect">
            <a:avLst/>
          </a:prstGeom>
        </p:spPr>
      </p:pic>
      <p:sp>
        <p:nvSpPr>
          <p:cNvPr id="9" name="CustomShape 6">
            <a:extLst>
              <a:ext uri="{FF2B5EF4-FFF2-40B4-BE49-F238E27FC236}">
                <a16:creationId xmlns:a16="http://schemas.microsoft.com/office/drawing/2014/main" id="{E2F07294-4C97-4964-AF41-A0225218557B}"/>
              </a:ext>
            </a:extLst>
          </p:cNvPr>
          <p:cNvSpPr/>
          <p:nvPr/>
        </p:nvSpPr>
        <p:spPr>
          <a:xfrm>
            <a:off x="742419" y="1861889"/>
            <a:ext cx="289551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Segoe Print" panose="02000600000000000000" pitchFamily="2" charset="0"/>
              </a:rPr>
              <a:t>La fête des mères</a:t>
            </a:r>
            <a:endParaRPr kumimoji="0" lang="en-GB" sz="2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3" name="TextBox 2">
            <a:extLst>
              <a:ext uri="{FF2B5EF4-FFF2-40B4-BE49-F238E27FC236}">
                <a16:creationId xmlns:a16="http://schemas.microsoft.com/office/drawing/2014/main" id="{F00555C2-47D7-463A-823A-5FD0D275C6B6}"/>
              </a:ext>
            </a:extLst>
          </p:cNvPr>
          <p:cNvSpPr txBox="1"/>
          <p:nvPr/>
        </p:nvSpPr>
        <p:spPr>
          <a:xfrm>
            <a:off x="3255676" y="3009859"/>
            <a:ext cx="386334"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N</a:t>
            </a:r>
          </a:p>
        </p:txBody>
      </p:sp>
      <p:pic>
        <p:nvPicPr>
          <p:cNvPr id="5" name="Image 4" descr="Une image contenant texte, tableau blanc&#10;&#10;Description générée automatiquement">
            <a:extLst>
              <a:ext uri="{FF2B5EF4-FFF2-40B4-BE49-F238E27FC236}">
                <a16:creationId xmlns:a16="http://schemas.microsoft.com/office/drawing/2014/main" id="{42845115-07AC-C3CF-0A4D-6BEF533808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4838" y="3093930"/>
            <a:ext cx="2261419" cy="760478"/>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Action Button: Blank 22">
            <a:hlinkClick r:id="" action="ppaction://noaction" highlightClick="1">
              <a:snd r:embed="rId5" name="6.7.wav"/>
            </a:hlinkClick>
            <a:extLst>
              <a:ext uri="{FF2B5EF4-FFF2-40B4-BE49-F238E27FC236}">
                <a16:creationId xmlns:a16="http://schemas.microsoft.com/office/drawing/2014/main" id="{153707AE-F458-4A0B-8D3E-265231A61898}"/>
              </a:ext>
            </a:extLst>
          </p:cNvPr>
          <p:cNvSpPr/>
          <p:nvPr/>
        </p:nvSpPr>
        <p:spPr>
          <a:xfrm>
            <a:off x="604503" y="3892586"/>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pic>
        <p:nvPicPr>
          <p:cNvPr id="38" name="Picture 37">
            <a:extLst>
              <a:ext uri="{FF2B5EF4-FFF2-40B4-BE49-F238E27FC236}">
                <a16:creationId xmlns:a16="http://schemas.microsoft.com/office/drawing/2014/main" id="{FBA052D4-E054-487E-8144-F8C9D4A9C0F6}"/>
              </a:ext>
            </a:extLst>
          </p:cNvPr>
          <p:cNvPicPr>
            <a:picLocks noChangeAspect="1"/>
          </p:cNvPicPr>
          <p:nvPr/>
        </p:nvPicPr>
        <p:blipFill rotWithShape="1">
          <a:blip r:embed="rId6">
            <a:extLst>
              <a:ext uri="{28A0092B-C50C-407E-A947-70E740481C1C}">
                <a14:useLocalDpi xmlns:a14="http://schemas.microsoft.com/office/drawing/2010/main" val="0"/>
              </a:ext>
            </a:extLst>
          </a:blip>
          <a:srcRect b="27829"/>
          <a:stretch/>
        </p:blipFill>
        <p:spPr>
          <a:xfrm>
            <a:off x="7278235" y="2888456"/>
            <a:ext cx="1270904" cy="1959464"/>
          </a:xfrm>
          <a:prstGeom prst="rect">
            <a:avLst/>
          </a:prstGeom>
        </p:spPr>
      </p:pic>
      <p:pic>
        <p:nvPicPr>
          <p:cNvPr id="39" name="Picture 38" descr="A picture containing text&#10;&#10;Description automatically generated">
            <a:extLst>
              <a:ext uri="{FF2B5EF4-FFF2-40B4-BE49-F238E27FC236}">
                <a16:creationId xmlns:a16="http://schemas.microsoft.com/office/drawing/2014/main" id="{9D0308F6-A450-47FE-83B8-A856F7D3C1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4820" y="2888456"/>
            <a:ext cx="1052183" cy="1959464"/>
          </a:xfrm>
          <a:prstGeom prst="rect">
            <a:avLst/>
          </a:prstGeom>
        </p:spPr>
      </p:pic>
      <p:pic>
        <p:nvPicPr>
          <p:cNvPr id="40" name="Picture 39" descr="A picture containing wooden, indoor, wood, table&#10;&#10;Description automatically generated">
            <a:extLst>
              <a:ext uri="{FF2B5EF4-FFF2-40B4-BE49-F238E27FC236}">
                <a16:creationId xmlns:a16="http://schemas.microsoft.com/office/drawing/2014/main" id="{DFF78736-FF0D-4491-AC8E-DC2784C7FC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19646" y="2441385"/>
            <a:ext cx="2622532" cy="2621167"/>
          </a:xfrm>
          <a:prstGeom prst="rect">
            <a:avLst/>
          </a:prstGeom>
        </p:spPr>
      </p:pic>
      <p:pic>
        <p:nvPicPr>
          <p:cNvPr id="41" name="Picture 40" descr="A picture containing wooden, indoor, wood, table&#10;&#10;Description automatically generated">
            <a:extLst>
              <a:ext uri="{FF2B5EF4-FFF2-40B4-BE49-F238E27FC236}">
                <a16:creationId xmlns:a16="http://schemas.microsoft.com/office/drawing/2014/main" id="{844740D5-AC69-4124-B81B-E26A1A10FB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5316" y="2441385"/>
            <a:ext cx="2622532" cy="2621167"/>
          </a:xfrm>
          <a:prstGeom prst="rect">
            <a:avLst/>
          </a:prstGeom>
        </p:spPr>
      </p:pic>
      <p:sp>
        <p:nvSpPr>
          <p:cNvPr id="42" name="TextBox 41">
            <a:extLst>
              <a:ext uri="{FF2B5EF4-FFF2-40B4-BE49-F238E27FC236}">
                <a16:creationId xmlns:a16="http://schemas.microsoft.com/office/drawing/2014/main" id="{7D666C8E-8A9A-4868-828B-3DE19DC25EFC}"/>
              </a:ext>
            </a:extLst>
          </p:cNvPr>
          <p:cNvSpPr txBox="1"/>
          <p:nvPr/>
        </p:nvSpPr>
        <p:spPr>
          <a:xfrm>
            <a:off x="3352090" y="1815522"/>
            <a:ext cx="1157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Arial"/>
              </a:rPr>
              <a:t>A</a:t>
            </a:r>
          </a:p>
        </p:txBody>
      </p:sp>
      <p:sp>
        <p:nvSpPr>
          <p:cNvPr id="43" name="TextBox 42">
            <a:extLst>
              <a:ext uri="{FF2B5EF4-FFF2-40B4-BE49-F238E27FC236}">
                <a16:creationId xmlns:a16="http://schemas.microsoft.com/office/drawing/2014/main" id="{564E245A-F64A-401C-8B31-605DA1A109B4}"/>
              </a:ext>
            </a:extLst>
          </p:cNvPr>
          <p:cNvSpPr txBox="1"/>
          <p:nvPr/>
        </p:nvSpPr>
        <p:spPr>
          <a:xfrm>
            <a:off x="7395342" y="1835406"/>
            <a:ext cx="1157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Arial"/>
              </a:rPr>
              <a:t>B</a:t>
            </a:r>
          </a:p>
        </p:txBody>
      </p:sp>
      <p:pic>
        <p:nvPicPr>
          <p:cNvPr id="44" name="Picture 43">
            <a:extLst>
              <a:ext uri="{FF2B5EF4-FFF2-40B4-BE49-F238E27FC236}">
                <a16:creationId xmlns:a16="http://schemas.microsoft.com/office/drawing/2014/main" id="{04A28D00-3497-428C-A700-D5883CF1C7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22788" y="2888456"/>
            <a:ext cx="1737643" cy="3875359"/>
          </a:xfrm>
          <a:prstGeom prst="rect">
            <a:avLst/>
          </a:prstGeom>
        </p:spPr>
      </p:pic>
      <p:sp>
        <p:nvSpPr>
          <p:cNvPr id="3" name="Oval 2">
            <a:extLst>
              <a:ext uri="{FF2B5EF4-FFF2-40B4-BE49-F238E27FC236}">
                <a16:creationId xmlns:a16="http://schemas.microsoft.com/office/drawing/2014/main" id="{104523EE-DC06-4264-A1C2-77BA24D863C7}"/>
              </a:ext>
            </a:extLst>
          </p:cNvPr>
          <p:cNvSpPr/>
          <p:nvPr/>
        </p:nvSpPr>
        <p:spPr>
          <a:xfrm>
            <a:off x="6060726" y="1328902"/>
            <a:ext cx="3705921" cy="4846131"/>
          </a:xfrm>
          <a:prstGeom prst="ellipse">
            <a:avLst/>
          </a:prstGeom>
          <a:solidFill>
            <a:schemeClr val="accent6">
              <a:lumMod val="20000"/>
              <a:lumOff val="80000"/>
              <a:alpha val="46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7" name="CustomShape 6">
            <a:extLst>
              <a:ext uri="{FF2B5EF4-FFF2-40B4-BE49-F238E27FC236}">
                <a16:creationId xmlns:a16="http://schemas.microsoft.com/office/drawing/2014/main" id="{91125A1D-1DAE-4F62-B075-14C5678973E7}"/>
              </a:ext>
            </a:extLst>
          </p:cNvPr>
          <p:cNvSpPr/>
          <p:nvPr/>
        </p:nvSpPr>
        <p:spPr>
          <a:xfrm>
            <a:off x="83574" y="29268"/>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Adèle décrit des personnes.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117638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6.7fu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Action Button: Blank 22">
            <a:hlinkClick r:id="" action="ppaction://noaction" highlightClick="1">
              <a:snd r:embed="rId7" name="6.8.wav"/>
            </a:hlinkClick>
            <a:extLst>
              <a:ext uri="{FF2B5EF4-FFF2-40B4-BE49-F238E27FC236}">
                <a16:creationId xmlns:a16="http://schemas.microsoft.com/office/drawing/2014/main" id="{153707AE-F458-4A0B-8D3E-265231A61898}"/>
              </a:ext>
            </a:extLst>
          </p:cNvPr>
          <p:cNvSpPr/>
          <p:nvPr/>
        </p:nvSpPr>
        <p:spPr>
          <a:xfrm>
            <a:off x="604503" y="3892586"/>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sp>
        <p:nvSpPr>
          <p:cNvPr id="37" name="CustomShape 6">
            <a:extLst>
              <a:ext uri="{FF2B5EF4-FFF2-40B4-BE49-F238E27FC236}">
                <a16:creationId xmlns:a16="http://schemas.microsoft.com/office/drawing/2014/main" id="{53D77451-76A1-44C9-97CF-73E52EBDEA0F}"/>
              </a:ext>
            </a:extLst>
          </p:cNvPr>
          <p:cNvSpPr/>
          <p:nvPr/>
        </p:nvSpPr>
        <p:spPr>
          <a:xfrm>
            <a:off x="83574" y="29268"/>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Adèle décrit des personnes.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7D666C8E-8A9A-4868-828B-3DE19DC25EFC}"/>
              </a:ext>
            </a:extLst>
          </p:cNvPr>
          <p:cNvSpPr txBox="1"/>
          <p:nvPr/>
        </p:nvSpPr>
        <p:spPr>
          <a:xfrm>
            <a:off x="3352090" y="1815522"/>
            <a:ext cx="1157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Arial"/>
              </a:rPr>
              <a:t>A</a:t>
            </a:r>
          </a:p>
        </p:txBody>
      </p:sp>
      <p:sp>
        <p:nvSpPr>
          <p:cNvPr id="43" name="TextBox 42">
            <a:extLst>
              <a:ext uri="{FF2B5EF4-FFF2-40B4-BE49-F238E27FC236}">
                <a16:creationId xmlns:a16="http://schemas.microsoft.com/office/drawing/2014/main" id="{564E245A-F64A-401C-8B31-605DA1A109B4}"/>
              </a:ext>
            </a:extLst>
          </p:cNvPr>
          <p:cNvSpPr txBox="1"/>
          <p:nvPr/>
        </p:nvSpPr>
        <p:spPr>
          <a:xfrm>
            <a:off x="7395342" y="1835406"/>
            <a:ext cx="1157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Arial"/>
              </a:rPr>
              <a:t>B</a:t>
            </a:r>
          </a:p>
        </p:txBody>
      </p:sp>
      <p:pic>
        <p:nvPicPr>
          <p:cNvPr id="44" name="Picture 43">
            <a:extLst>
              <a:ext uri="{FF2B5EF4-FFF2-40B4-BE49-F238E27FC236}">
                <a16:creationId xmlns:a16="http://schemas.microsoft.com/office/drawing/2014/main" id="{04A28D00-3497-428C-A700-D5883CF1C7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22788" y="2888456"/>
            <a:ext cx="1737643" cy="3875359"/>
          </a:xfrm>
          <a:prstGeom prst="rect">
            <a:avLst/>
          </a:prstGeom>
        </p:spPr>
      </p:pic>
      <p:sp>
        <p:nvSpPr>
          <p:cNvPr id="3" name="Oval 2">
            <a:extLst>
              <a:ext uri="{FF2B5EF4-FFF2-40B4-BE49-F238E27FC236}">
                <a16:creationId xmlns:a16="http://schemas.microsoft.com/office/drawing/2014/main" id="{104523EE-DC06-4264-A1C2-77BA24D863C7}"/>
              </a:ext>
            </a:extLst>
          </p:cNvPr>
          <p:cNvSpPr/>
          <p:nvPr/>
        </p:nvSpPr>
        <p:spPr>
          <a:xfrm>
            <a:off x="6096000" y="1328902"/>
            <a:ext cx="3705921" cy="4846131"/>
          </a:xfrm>
          <a:prstGeom prst="ellipse">
            <a:avLst/>
          </a:prstGeom>
          <a:solidFill>
            <a:schemeClr val="accent6">
              <a:lumMod val="20000"/>
              <a:lumOff val="80000"/>
              <a:alpha val="46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Picture 13" descr="A picture containing text&#10;&#10;Description automatically generated">
            <a:extLst>
              <a:ext uri="{FF2B5EF4-FFF2-40B4-BE49-F238E27FC236}">
                <a16:creationId xmlns:a16="http://schemas.microsoft.com/office/drawing/2014/main" id="{97B178F5-F1FC-4363-9A5C-96AE329ECEF6}"/>
              </a:ext>
            </a:extLst>
          </p:cNvPr>
          <p:cNvPicPr>
            <a:picLocks noChangeAspect="1"/>
          </p:cNvPicPr>
          <p:nvPr/>
        </p:nvPicPr>
        <p:blipFill rotWithShape="1">
          <a:blip r:embed="rId9">
            <a:extLst>
              <a:ext uri="{28A0092B-C50C-407E-A947-70E740481C1C}">
                <a14:useLocalDpi xmlns:a14="http://schemas.microsoft.com/office/drawing/2010/main" val="0"/>
              </a:ext>
            </a:extLst>
          </a:blip>
          <a:srcRect b="46232"/>
          <a:stretch/>
        </p:blipFill>
        <p:spPr>
          <a:xfrm>
            <a:off x="7203538" y="2976485"/>
            <a:ext cx="1349446" cy="1699022"/>
          </a:xfrm>
          <a:prstGeom prst="rect">
            <a:avLst/>
          </a:prstGeom>
        </p:spPr>
      </p:pic>
      <p:pic>
        <p:nvPicPr>
          <p:cNvPr id="41" name="Picture 40" descr="A picture containing wooden, indoor, wood, table&#10;&#10;Description automatically generated">
            <a:extLst>
              <a:ext uri="{FF2B5EF4-FFF2-40B4-BE49-F238E27FC236}">
                <a16:creationId xmlns:a16="http://schemas.microsoft.com/office/drawing/2014/main" id="{844740D5-AC69-4124-B81B-E26A1A10FB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05316" y="2441385"/>
            <a:ext cx="2622532" cy="2621167"/>
          </a:xfrm>
          <a:prstGeom prst="rect">
            <a:avLst/>
          </a:prstGeom>
        </p:spPr>
      </p:pic>
      <p:pic>
        <p:nvPicPr>
          <p:cNvPr id="15" name="Picture 14" descr="A child's drawing of a child&#10;&#10;Description automatically generated with low confidence">
            <a:extLst>
              <a:ext uri="{FF2B5EF4-FFF2-40B4-BE49-F238E27FC236}">
                <a16:creationId xmlns:a16="http://schemas.microsoft.com/office/drawing/2014/main" id="{E71FEECF-D813-47F6-8A8E-66D3CC4D5858}"/>
              </a:ext>
            </a:extLst>
          </p:cNvPr>
          <p:cNvPicPr>
            <a:picLocks noChangeAspect="1"/>
          </p:cNvPicPr>
          <p:nvPr/>
        </p:nvPicPr>
        <p:blipFill rotWithShape="1">
          <a:blip r:embed="rId11">
            <a:extLst>
              <a:ext uri="{28A0092B-C50C-407E-A947-70E740481C1C}">
                <a14:useLocalDpi xmlns:a14="http://schemas.microsoft.com/office/drawing/2010/main" val="0"/>
              </a:ext>
            </a:extLst>
          </a:blip>
          <a:srcRect b="34101"/>
          <a:stretch/>
        </p:blipFill>
        <p:spPr>
          <a:xfrm>
            <a:off x="3223447" y="3087716"/>
            <a:ext cx="1433600" cy="1587791"/>
          </a:xfrm>
          <a:prstGeom prst="rect">
            <a:avLst/>
          </a:prstGeom>
        </p:spPr>
      </p:pic>
      <p:pic>
        <p:nvPicPr>
          <p:cNvPr id="40" name="Picture 39" descr="A picture containing wooden, indoor, wood, table&#10;&#10;Description automatically generated">
            <a:extLst>
              <a:ext uri="{FF2B5EF4-FFF2-40B4-BE49-F238E27FC236}">
                <a16:creationId xmlns:a16="http://schemas.microsoft.com/office/drawing/2014/main" id="{DFF78736-FF0D-4491-AC8E-DC2784C7FCC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19646" y="2441385"/>
            <a:ext cx="2622532" cy="2621167"/>
          </a:xfrm>
          <a:prstGeom prst="rect">
            <a:avLst/>
          </a:prstGeom>
        </p:spPr>
      </p:pic>
      <p:sp>
        <p:nvSpPr>
          <p:cNvPr id="16" name="Speech Bubble: Rectangle with Corners Rounded 15">
            <a:extLst>
              <a:ext uri="{FF2B5EF4-FFF2-40B4-BE49-F238E27FC236}">
                <a16:creationId xmlns:a16="http://schemas.microsoft.com/office/drawing/2014/main" id="{DBB83532-7554-44A2-8845-2B353CFE6556}"/>
              </a:ext>
            </a:extLst>
          </p:cNvPr>
          <p:cNvSpPr/>
          <p:nvPr/>
        </p:nvSpPr>
        <p:spPr>
          <a:xfrm>
            <a:off x="8552984" y="1583344"/>
            <a:ext cx="3487175" cy="1110686"/>
          </a:xfrm>
          <a:prstGeom prst="wedgeRoundRectCallout">
            <a:avLst>
              <a:gd name="adj1" fmla="val -1506"/>
              <a:gd name="adj2" fmla="val 1030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Elle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est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sympathique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mon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amie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Sanaya</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est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sympa</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aussi</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a:t>
            </a:r>
          </a:p>
        </p:txBody>
      </p:sp>
      <p:pic>
        <p:nvPicPr>
          <p:cNvPr id="17" name="Picture 16" descr="A child's drawing of a child&#10;&#10;Description automatically generated with low confidence">
            <a:extLst>
              <a:ext uri="{FF2B5EF4-FFF2-40B4-BE49-F238E27FC236}">
                <a16:creationId xmlns:a16="http://schemas.microsoft.com/office/drawing/2014/main" id="{C4C1DEE1-A62F-4263-944C-F5BF63C5251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460" y="1029384"/>
            <a:ext cx="1136556" cy="1910188"/>
          </a:xfrm>
          <a:prstGeom prst="rect">
            <a:avLst/>
          </a:prstGeom>
        </p:spPr>
      </p:pic>
      <p:sp>
        <p:nvSpPr>
          <p:cNvPr id="18" name="Speech Bubble: Rectangle with Corners Rounded 17">
            <a:extLst>
              <a:ext uri="{FF2B5EF4-FFF2-40B4-BE49-F238E27FC236}">
                <a16:creationId xmlns:a16="http://schemas.microsoft.com/office/drawing/2014/main" id="{4A67EF06-9884-4A5A-8625-74CF30123269}"/>
              </a:ext>
            </a:extLst>
          </p:cNvPr>
          <p:cNvSpPr/>
          <p:nvPr/>
        </p:nvSpPr>
        <p:spPr>
          <a:xfrm>
            <a:off x="1170015" y="721514"/>
            <a:ext cx="2053431" cy="774686"/>
          </a:xfrm>
          <a:prstGeom prst="wedgeRoundRectCallout">
            <a:avLst>
              <a:gd name="adj1" fmla="val -63923"/>
              <a:gd name="adj2" fmla="val -1688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Elle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est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comment ?</a:t>
            </a:r>
          </a:p>
        </p:txBody>
      </p:sp>
    </p:spTree>
    <p:extLst>
      <p:ext uri="{BB962C8B-B14F-4D97-AF65-F5344CB8AC3E}">
        <p14:creationId xmlns:p14="http://schemas.microsoft.com/office/powerpoint/2010/main" val="18972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6.8full.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6.11.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5" name="6.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businesscard&#10;&#10;Description automatically generated">
            <a:extLst>
              <a:ext uri="{FF2B5EF4-FFF2-40B4-BE49-F238E27FC236}">
                <a16:creationId xmlns:a16="http://schemas.microsoft.com/office/drawing/2014/main" id="{3247042F-A84C-4328-9CF2-CAC14539A440}"/>
              </a:ext>
            </a:extLst>
          </p:cNvPr>
          <p:cNvPicPr>
            <a:picLocks noChangeAspect="1"/>
          </p:cNvPicPr>
          <p:nvPr/>
        </p:nvPicPr>
        <p:blipFill rotWithShape="1">
          <a:blip r:embed="rId3">
            <a:extLst>
              <a:ext uri="{28A0092B-C50C-407E-A947-70E740481C1C}">
                <a14:useLocalDpi xmlns:a14="http://schemas.microsoft.com/office/drawing/2010/main" val="0"/>
              </a:ext>
            </a:extLst>
          </a:blip>
          <a:srcRect r="10990"/>
          <a:stretch/>
        </p:blipFill>
        <p:spPr>
          <a:xfrm>
            <a:off x="9119676" y="960758"/>
            <a:ext cx="2912304" cy="2182954"/>
          </a:xfrm>
          <a:prstGeom prst="rect">
            <a:avLst/>
          </a:prstGeom>
        </p:spPr>
      </p:pic>
      <p:sp>
        <p:nvSpPr>
          <p:cNvPr id="112" name="CustomShape 6"/>
          <p:cNvSpPr/>
          <p:nvPr/>
        </p:nvSpPr>
        <p:spPr>
          <a:xfrm>
            <a:off x="83574" y="29268"/>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La fête des mères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16" name="CustomShape 6">
            <a:extLst>
              <a:ext uri="{FF2B5EF4-FFF2-40B4-BE49-F238E27FC236}">
                <a16:creationId xmlns:a16="http://schemas.microsoft.com/office/drawing/2014/main" id="{7376C3FA-30A9-4EE3-ADE0-99715D59E089}"/>
              </a:ext>
            </a:extLst>
          </p:cNvPr>
          <p:cNvSpPr/>
          <p:nvPr/>
        </p:nvSpPr>
        <p:spPr>
          <a:xfrm>
            <a:off x="195389" y="1531939"/>
            <a:ext cx="4640826" cy="1918034"/>
          </a:xfrm>
          <a:prstGeom prst="rect">
            <a:avLst/>
          </a:prstGeom>
          <a:solidFill>
            <a:srgbClr val="FEF7EC"/>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En France et à Haïti la Fête des Mères est le dernier* dimanche de mai. Au Canada, c’est le deuxième* dimanche de mai.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002060"/>
              </a:solidFill>
              <a:latin typeface="Century Gothic" panose="020B0502020202020204" pitchFamily="34" charset="0"/>
            </a:endParaRPr>
          </a:p>
        </p:txBody>
      </p:sp>
      <p:grpSp>
        <p:nvGrpSpPr>
          <p:cNvPr id="20" name="Group 19">
            <a:extLst>
              <a:ext uri="{FF2B5EF4-FFF2-40B4-BE49-F238E27FC236}">
                <a16:creationId xmlns:a16="http://schemas.microsoft.com/office/drawing/2014/main" id="{8742E794-5B3B-4A18-A8D4-13FFDF97726E}"/>
              </a:ext>
            </a:extLst>
          </p:cNvPr>
          <p:cNvGrpSpPr/>
          <p:nvPr/>
        </p:nvGrpSpPr>
        <p:grpSpPr>
          <a:xfrm>
            <a:off x="9640396" y="124332"/>
            <a:ext cx="1403225" cy="909649"/>
            <a:chOff x="10462370" y="146240"/>
            <a:chExt cx="1901190" cy="1224686"/>
          </a:xfrm>
        </p:grpSpPr>
        <p:pic>
          <p:nvPicPr>
            <p:cNvPr id="21" name="Picture 20" descr="Icon&#10;&#10;Description automatically generated">
              <a:extLst>
                <a:ext uri="{FF2B5EF4-FFF2-40B4-BE49-F238E27FC236}">
                  <a16:creationId xmlns:a16="http://schemas.microsoft.com/office/drawing/2014/main" id="{4ED03E03-9132-4364-8415-E64634894F5B}"/>
                </a:ext>
              </a:extLst>
            </p:cNvPr>
            <p:cNvPicPr>
              <a:picLocks noChangeAspect="1"/>
            </p:cNvPicPr>
            <p:nvPr/>
          </p:nvPicPr>
          <p:blipFill rotWithShape="1">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22" name="Picture 21">
              <a:extLst>
                <a:ext uri="{FF2B5EF4-FFF2-40B4-BE49-F238E27FC236}">
                  <a16:creationId xmlns:a16="http://schemas.microsoft.com/office/drawing/2014/main" id="{FC316BE2-9295-4BD0-95A8-899B43B307A2}"/>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pic>
        <p:nvPicPr>
          <p:cNvPr id="6" name="Picture 5" descr="A person holding a child&#10;&#10;Description automatically generated with medium confidence">
            <a:extLst>
              <a:ext uri="{FF2B5EF4-FFF2-40B4-BE49-F238E27FC236}">
                <a16:creationId xmlns:a16="http://schemas.microsoft.com/office/drawing/2014/main" id="{09FC5670-F866-4A44-BFA4-B091692F74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02564" y="304981"/>
            <a:ext cx="4238876" cy="2827297"/>
          </a:xfrm>
          <a:prstGeom prst="rect">
            <a:avLst/>
          </a:prstGeom>
        </p:spPr>
      </p:pic>
      <p:pic>
        <p:nvPicPr>
          <p:cNvPr id="8" name="Picture 7" descr="A person holding a baby&#10;&#10;Description automatically generated with medium confidence">
            <a:extLst>
              <a:ext uri="{FF2B5EF4-FFF2-40B4-BE49-F238E27FC236}">
                <a16:creationId xmlns:a16="http://schemas.microsoft.com/office/drawing/2014/main" id="{AC2E32D4-70ED-413B-A052-1D0BB20FC0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02564" y="3127906"/>
            <a:ext cx="2483815" cy="3725722"/>
          </a:xfrm>
          <a:prstGeom prst="rect">
            <a:avLst/>
          </a:prstGeom>
        </p:spPr>
      </p:pic>
      <p:pic>
        <p:nvPicPr>
          <p:cNvPr id="14" name="Picture 13" descr="A person hugging a child&#10;&#10;Description automatically generated with low confidence">
            <a:extLst>
              <a:ext uri="{FF2B5EF4-FFF2-40B4-BE49-F238E27FC236}">
                <a16:creationId xmlns:a16="http://schemas.microsoft.com/office/drawing/2014/main" id="{4A0405F0-A410-4D1C-A188-A57E09DBC956}"/>
              </a:ext>
            </a:extLst>
          </p:cNvPr>
          <p:cNvPicPr>
            <a:picLocks noChangeAspect="1"/>
          </p:cNvPicPr>
          <p:nvPr/>
        </p:nvPicPr>
        <p:blipFill rotWithShape="1">
          <a:blip r:embed="rId9">
            <a:extLst>
              <a:ext uri="{28A0092B-C50C-407E-A947-70E740481C1C}">
                <a14:useLocalDpi xmlns:a14="http://schemas.microsoft.com/office/drawing/2010/main" val="0"/>
              </a:ext>
            </a:extLst>
          </a:blip>
          <a:srcRect r="21301"/>
          <a:stretch/>
        </p:blipFill>
        <p:spPr>
          <a:xfrm>
            <a:off x="7586379" y="3127906"/>
            <a:ext cx="4605621" cy="3892296"/>
          </a:xfrm>
          <a:prstGeom prst="rect">
            <a:avLst/>
          </a:prstGeom>
        </p:spPr>
      </p:pic>
      <p:sp>
        <p:nvSpPr>
          <p:cNvPr id="12" name="TextBox 11">
            <a:extLst>
              <a:ext uri="{FF2B5EF4-FFF2-40B4-BE49-F238E27FC236}">
                <a16:creationId xmlns:a16="http://schemas.microsoft.com/office/drawing/2014/main" id="{577A4A2A-5E94-48CE-9099-482086B160E3}"/>
              </a:ext>
            </a:extLst>
          </p:cNvPr>
          <p:cNvSpPr txBox="1"/>
          <p:nvPr/>
        </p:nvSpPr>
        <p:spPr>
          <a:xfrm>
            <a:off x="5063984" y="308136"/>
            <a:ext cx="3557961" cy="276999"/>
          </a:xfrm>
          <a:prstGeom prst="rect">
            <a:avLst/>
          </a:prstGeom>
          <a:noFill/>
        </p:spPr>
        <p:txBody>
          <a:bodyPr wrap="square">
            <a:spAutoFit/>
          </a:bodyPr>
          <a:lstStyle/>
          <a:p>
            <a:r>
              <a:rPr kumimoji="0" lang="en-GB" sz="1200" b="0" i="0" u="none" strike="noStrike" kern="1200" cap="none" spc="0" normalizeH="0" baseline="0" noProof="0" dirty="0">
                <a:ln>
                  <a:noFill/>
                </a:ln>
                <a:solidFill>
                  <a:schemeClr val="bg1"/>
                </a:solidFill>
                <a:effectLst/>
                <a:uLnTx/>
                <a:uFillTx/>
                <a:latin typeface="Century Gothic" panose="020B0502020202020204" pitchFamily="34" charset="0"/>
              </a:rPr>
              <a:t>David </a:t>
            </a:r>
            <a:r>
              <a:rPr kumimoji="0" lang="en-GB" sz="1200" b="0" i="0" u="none" strike="noStrike" kern="1200" cap="none" spc="0" normalizeH="0" baseline="0" noProof="0" dirty="0" err="1">
                <a:ln>
                  <a:noFill/>
                </a:ln>
                <a:solidFill>
                  <a:schemeClr val="bg1"/>
                </a:solidFill>
                <a:effectLst/>
                <a:uLnTx/>
                <a:uFillTx/>
                <a:latin typeface="Century Gothic" panose="020B0502020202020204" pitchFamily="34" charset="0"/>
              </a:rPr>
              <a:t>Rochkind</a:t>
            </a:r>
            <a:r>
              <a:rPr kumimoji="0" lang="en-GB" sz="1200" b="0" i="0" u="none" strike="noStrike" kern="1200" cap="none" spc="0" normalizeH="0" baseline="0" noProof="0" dirty="0">
                <a:ln>
                  <a:noFill/>
                </a:ln>
                <a:solidFill>
                  <a:schemeClr val="bg1"/>
                </a:solidFill>
                <a:effectLst/>
                <a:uLnTx/>
                <a:uFillTx/>
                <a:latin typeface="Century Gothic" panose="020B0502020202020204" pitchFamily="34" charset="0"/>
              </a:rPr>
              <a:t>, USAID</a:t>
            </a:r>
            <a:endParaRPr lang="en-GB" dirty="0">
              <a:solidFill>
                <a:schemeClr val="bg1"/>
              </a:solidFill>
              <a:latin typeface="Century Gothic" panose="020B0502020202020204" pitchFamily="34" charset="0"/>
            </a:endParaRPr>
          </a:p>
        </p:txBody>
      </p:sp>
      <p:sp>
        <p:nvSpPr>
          <p:cNvPr id="15" name="TextBox 14">
            <a:extLst>
              <a:ext uri="{FF2B5EF4-FFF2-40B4-BE49-F238E27FC236}">
                <a16:creationId xmlns:a16="http://schemas.microsoft.com/office/drawing/2014/main" id="{F5C4E0B4-4B5B-4DA8-AB0F-BBEE9D5817E4}"/>
              </a:ext>
            </a:extLst>
          </p:cNvPr>
          <p:cNvSpPr txBox="1"/>
          <p:nvPr/>
        </p:nvSpPr>
        <p:spPr>
          <a:xfrm>
            <a:off x="5102564" y="2640465"/>
            <a:ext cx="7089436" cy="1056904"/>
          </a:xfrm>
          <a:prstGeom prst="rect">
            <a:avLst/>
          </a:prstGeom>
          <a:solidFill>
            <a:schemeClr val="bg1"/>
          </a:solidFill>
        </p:spPr>
        <p:txBody>
          <a:bodyPr wrap="square" rtlCol="0">
            <a:spAutoFit/>
          </a:bodyPr>
          <a:lstStyle/>
          <a:p>
            <a:endParaRPr lang="en-GB" dirty="0"/>
          </a:p>
        </p:txBody>
      </p:sp>
      <p:sp>
        <p:nvSpPr>
          <p:cNvPr id="17" name="TextBox 16">
            <a:extLst>
              <a:ext uri="{FF2B5EF4-FFF2-40B4-BE49-F238E27FC236}">
                <a16:creationId xmlns:a16="http://schemas.microsoft.com/office/drawing/2014/main" id="{2BF31FEA-C6A5-499D-ACB2-8A111523AD5F}"/>
              </a:ext>
            </a:extLst>
          </p:cNvPr>
          <p:cNvSpPr txBox="1"/>
          <p:nvPr/>
        </p:nvSpPr>
        <p:spPr>
          <a:xfrm>
            <a:off x="5234852" y="2742086"/>
            <a:ext cx="6691130"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The text is mostly about:</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	Sundays    |    Mothers’ Day    | Fathers’ Day</a:t>
            </a:r>
          </a:p>
        </p:txBody>
      </p:sp>
      <p:sp>
        <p:nvSpPr>
          <p:cNvPr id="18" name="Rectangle: Rounded Corners 17">
            <a:extLst>
              <a:ext uri="{FF2B5EF4-FFF2-40B4-BE49-F238E27FC236}">
                <a16:creationId xmlns:a16="http://schemas.microsoft.com/office/drawing/2014/main" id="{109858AD-ACC6-492D-A8DD-AE7367E79E2F}"/>
              </a:ext>
            </a:extLst>
          </p:cNvPr>
          <p:cNvSpPr/>
          <p:nvPr/>
        </p:nvSpPr>
        <p:spPr>
          <a:xfrm>
            <a:off x="7837714" y="3058744"/>
            <a:ext cx="1954759" cy="35394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460AC56E-165C-4BA8-8A07-EDD636928F8F}"/>
              </a:ext>
            </a:extLst>
          </p:cNvPr>
          <p:cNvSpPr txBox="1"/>
          <p:nvPr/>
        </p:nvSpPr>
        <p:spPr>
          <a:xfrm>
            <a:off x="5196658" y="2825373"/>
            <a:ext cx="6807204" cy="707886"/>
          </a:xfrm>
          <a:prstGeom prst="rect">
            <a:avLst/>
          </a:prstGeom>
          <a:solidFill>
            <a:schemeClr val="bg1"/>
          </a:solidFill>
        </p:spPr>
        <p:txBody>
          <a:bodyPr wrap="square" rtlCol="0">
            <a:spAutoFit/>
          </a:bodyPr>
          <a:lstStyle/>
          <a:p>
            <a:r>
              <a:rPr lang="en-GB" sz="2000" dirty="0">
                <a:solidFill>
                  <a:srgbClr val="002060"/>
                </a:solidFill>
                <a:latin typeface="Century Gothic" panose="020B0502020202020204" pitchFamily="34" charset="0"/>
              </a:rPr>
              <a:t>In France this day is celebrated on the last Sunday in:</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	March    |    April    |   May</a:t>
            </a:r>
          </a:p>
        </p:txBody>
      </p:sp>
      <p:sp>
        <p:nvSpPr>
          <p:cNvPr id="25" name="Rectangle: Rounded Corners 24">
            <a:extLst>
              <a:ext uri="{FF2B5EF4-FFF2-40B4-BE49-F238E27FC236}">
                <a16:creationId xmlns:a16="http://schemas.microsoft.com/office/drawing/2014/main" id="{690EDC70-9EBD-4724-AC79-8C65E8C9DF0B}"/>
              </a:ext>
            </a:extLst>
          </p:cNvPr>
          <p:cNvSpPr/>
          <p:nvPr/>
        </p:nvSpPr>
        <p:spPr>
          <a:xfrm>
            <a:off x="8759704" y="3166597"/>
            <a:ext cx="833215" cy="35394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43B63FB1-3434-42F8-841B-9BEE4AB5A1FD}"/>
              </a:ext>
            </a:extLst>
          </p:cNvPr>
          <p:cNvSpPr txBox="1"/>
          <p:nvPr/>
        </p:nvSpPr>
        <p:spPr>
          <a:xfrm>
            <a:off x="5198814" y="2797499"/>
            <a:ext cx="6691130" cy="400110"/>
          </a:xfrm>
          <a:prstGeom prst="rect">
            <a:avLst/>
          </a:prstGeom>
          <a:solidFill>
            <a:schemeClr val="bg1"/>
          </a:solidFill>
        </p:spPr>
        <p:txBody>
          <a:bodyPr wrap="square" rtlCol="0">
            <a:spAutoFit/>
          </a:bodyPr>
          <a:lstStyle/>
          <a:p>
            <a:r>
              <a:rPr lang="en-GB" sz="2000" dirty="0">
                <a:solidFill>
                  <a:srgbClr val="002060"/>
                </a:solidFill>
                <a:latin typeface="Century Gothic" panose="020B0502020202020204" pitchFamily="34" charset="0"/>
              </a:rPr>
              <a:t>What is different about Mothers’ Day in Canada?</a:t>
            </a:r>
          </a:p>
        </p:txBody>
      </p:sp>
      <p:sp>
        <p:nvSpPr>
          <p:cNvPr id="27" name="TextBox 26">
            <a:extLst>
              <a:ext uri="{FF2B5EF4-FFF2-40B4-BE49-F238E27FC236}">
                <a16:creationId xmlns:a16="http://schemas.microsoft.com/office/drawing/2014/main" id="{ACBE790E-86B6-47D7-9AD5-32E718CEAD15}"/>
              </a:ext>
            </a:extLst>
          </p:cNvPr>
          <p:cNvSpPr txBox="1"/>
          <p:nvPr/>
        </p:nvSpPr>
        <p:spPr>
          <a:xfrm>
            <a:off x="5196656" y="3143712"/>
            <a:ext cx="6691130" cy="400110"/>
          </a:xfrm>
          <a:prstGeom prst="rect">
            <a:avLst/>
          </a:prstGeom>
          <a:solidFill>
            <a:schemeClr val="bg1"/>
          </a:solidFill>
        </p:spPr>
        <p:txBody>
          <a:bodyPr wrap="square" rtlCol="0">
            <a:spAutoFit/>
          </a:bodyPr>
          <a:lstStyle/>
          <a:p>
            <a:r>
              <a:rPr lang="en-GB" sz="2000" b="1" dirty="0">
                <a:solidFill>
                  <a:srgbClr val="92D050"/>
                </a:solidFill>
                <a:latin typeface="Century Gothic" panose="020B0502020202020204" pitchFamily="34" charset="0"/>
              </a:rPr>
              <a:t>It’s on the 2</a:t>
            </a:r>
            <a:r>
              <a:rPr lang="en-GB" sz="2000" b="1" baseline="30000" dirty="0">
                <a:solidFill>
                  <a:srgbClr val="92D050"/>
                </a:solidFill>
                <a:latin typeface="Century Gothic" panose="020B0502020202020204" pitchFamily="34" charset="0"/>
              </a:rPr>
              <a:t>nd</a:t>
            </a:r>
            <a:r>
              <a:rPr lang="en-GB" sz="2000" b="1" dirty="0">
                <a:solidFill>
                  <a:srgbClr val="92D050"/>
                </a:solidFill>
                <a:latin typeface="Century Gothic" panose="020B0502020202020204" pitchFamily="34" charset="0"/>
              </a:rPr>
              <a:t> Sunday in May.</a:t>
            </a:r>
          </a:p>
        </p:txBody>
      </p:sp>
      <p:sp>
        <p:nvSpPr>
          <p:cNvPr id="28" name="TextBox 27">
            <a:extLst>
              <a:ext uri="{FF2B5EF4-FFF2-40B4-BE49-F238E27FC236}">
                <a16:creationId xmlns:a16="http://schemas.microsoft.com/office/drawing/2014/main" id="{0FE8520E-92CB-40CA-A330-EECDA2CC8454}"/>
              </a:ext>
            </a:extLst>
          </p:cNvPr>
          <p:cNvSpPr txBox="1"/>
          <p:nvPr/>
        </p:nvSpPr>
        <p:spPr>
          <a:xfrm>
            <a:off x="5156972" y="2779206"/>
            <a:ext cx="6691130" cy="400110"/>
          </a:xfrm>
          <a:prstGeom prst="rect">
            <a:avLst/>
          </a:prstGeom>
          <a:solidFill>
            <a:schemeClr val="bg1"/>
          </a:solidFill>
        </p:spPr>
        <p:txBody>
          <a:bodyPr wrap="square" rtlCol="0">
            <a:spAutoFit/>
          </a:bodyPr>
          <a:lstStyle/>
          <a:p>
            <a:r>
              <a:rPr lang="en-GB" sz="2000" dirty="0">
                <a:solidFill>
                  <a:srgbClr val="002060"/>
                </a:solidFill>
                <a:latin typeface="Century Gothic" panose="020B0502020202020204" pitchFamily="34" charset="0"/>
              </a:rPr>
              <a:t>What is the aim of the day?</a:t>
            </a:r>
          </a:p>
        </p:txBody>
      </p:sp>
      <p:sp>
        <p:nvSpPr>
          <p:cNvPr id="30" name="TextBox 29">
            <a:extLst>
              <a:ext uri="{FF2B5EF4-FFF2-40B4-BE49-F238E27FC236}">
                <a16:creationId xmlns:a16="http://schemas.microsoft.com/office/drawing/2014/main" id="{A4793C55-046B-48FD-BA9E-08B9F9B47ED3}"/>
              </a:ext>
            </a:extLst>
          </p:cNvPr>
          <p:cNvSpPr txBox="1"/>
          <p:nvPr/>
        </p:nvSpPr>
        <p:spPr>
          <a:xfrm>
            <a:off x="5219660" y="3153636"/>
            <a:ext cx="6691130" cy="400110"/>
          </a:xfrm>
          <a:prstGeom prst="rect">
            <a:avLst/>
          </a:prstGeom>
          <a:solidFill>
            <a:schemeClr val="bg1"/>
          </a:solidFill>
        </p:spPr>
        <p:txBody>
          <a:bodyPr wrap="square" rtlCol="0">
            <a:spAutoFit/>
          </a:bodyPr>
          <a:lstStyle/>
          <a:p>
            <a:r>
              <a:rPr lang="en-GB" sz="2000" b="1" dirty="0">
                <a:solidFill>
                  <a:srgbClr val="92D050"/>
                </a:solidFill>
                <a:latin typeface="Century Gothic" panose="020B0502020202020204" pitchFamily="34" charset="0"/>
              </a:rPr>
              <a:t>To honour mums.</a:t>
            </a:r>
          </a:p>
        </p:txBody>
      </p:sp>
      <p:sp>
        <p:nvSpPr>
          <p:cNvPr id="31" name="TextBox 30">
            <a:extLst>
              <a:ext uri="{FF2B5EF4-FFF2-40B4-BE49-F238E27FC236}">
                <a16:creationId xmlns:a16="http://schemas.microsoft.com/office/drawing/2014/main" id="{14A014C4-5F2D-4742-B2CC-7291BCF4FF82}"/>
              </a:ext>
            </a:extLst>
          </p:cNvPr>
          <p:cNvSpPr txBox="1"/>
          <p:nvPr/>
        </p:nvSpPr>
        <p:spPr>
          <a:xfrm>
            <a:off x="5126588" y="2766487"/>
            <a:ext cx="6691130" cy="400110"/>
          </a:xfrm>
          <a:prstGeom prst="rect">
            <a:avLst/>
          </a:prstGeom>
          <a:solidFill>
            <a:schemeClr val="bg1"/>
          </a:solidFill>
        </p:spPr>
        <p:txBody>
          <a:bodyPr wrap="square" rtlCol="0">
            <a:spAutoFit/>
          </a:bodyPr>
          <a:lstStyle/>
          <a:p>
            <a:r>
              <a:rPr lang="en-GB" sz="2000" dirty="0">
                <a:solidFill>
                  <a:srgbClr val="002060"/>
                </a:solidFill>
                <a:latin typeface="Century Gothic" panose="020B0502020202020204" pitchFamily="34" charset="0"/>
              </a:rPr>
              <a:t>What do children typically do for this day?</a:t>
            </a:r>
          </a:p>
        </p:txBody>
      </p:sp>
      <p:sp>
        <p:nvSpPr>
          <p:cNvPr id="33" name="TextBox 32">
            <a:extLst>
              <a:ext uri="{FF2B5EF4-FFF2-40B4-BE49-F238E27FC236}">
                <a16:creationId xmlns:a16="http://schemas.microsoft.com/office/drawing/2014/main" id="{CBBCDDEB-C80F-46E2-9BCA-D9A95DC5924D}"/>
              </a:ext>
            </a:extLst>
          </p:cNvPr>
          <p:cNvSpPr txBox="1"/>
          <p:nvPr/>
        </p:nvSpPr>
        <p:spPr>
          <a:xfrm>
            <a:off x="5204468" y="3159493"/>
            <a:ext cx="6691130" cy="400110"/>
          </a:xfrm>
          <a:prstGeom prst="rect">
            <a:avLst/>
          </a:prstGeom>
          <a:solidFill>
            <a:schemeClr val="bg1"/>
          </a:solidFill>
        </p:spPr>
        <p:txBody>
          <a:bodyPr wrap="square" rtlCol="0">
            <a:spAutoFit/>
          </a:bodyPr>
          <a:lstStyle/>
          <a:p>
            <a:r>
              <a:rPr lang="en-GB" sz="2000" b="1" dirty="0">
                <a:solidFill>
                  <a:srgbClr val="92D050"/>
                </a:solidFill>
                <a:latin typeface="Century Gothic" panose="020B0502020202020204" pitchFamily="34" charset="0"/>
              </a:rPr>
              <a:t>They prepare a small present at school.</a:t>
            </a:r>
          </a:p>
        </p:txBody>
      </p:sp>
      <p:sp>
        <p:nvSpPr>
          <p:cNvPr id="34" name="TextBox 33">
            <a:extLst>
              <a:ext uri="{FF2B5EF4-FFF2-40B4-BE49-F238E27FC236}">
                <a16:creationId xmlns:a16="http://schemas.microsoft.com/office/drawing/2014/main" id="{A873794B-0007-4AA5-B237-FFE4059925F0}"/>
              </a:ext>
            </a:extLst>
          </p:cNvPr>
          <p:cNvSpPr txBox="1"/>
          <p:nvPr/>
        </p:nvSpPr>
        <p:spPr>
          <a:xfrm>
            <a:off x="5094752" y="2805469"/>
            <a:ext cx="6691130" cy="400110"/>
          </a:xfrm>
          <a:prstGeom prst="rect">
            <a:avLst/>
          </a:prstGeom>
          <a:solidFill>
            <a:schemeClr val="bg1"/>
          </a:solidFill>
        </p:spPr>
        <p:txBody>
          <a:bodyPr wrap="square" rtlCol="0">
            <a:spAutoFit/>
          </a:bodyPr>
          <a:lstStyle/>
          <a:p>
            <a:r>
              <a:rPr lang="en-GB" sz="2000" dirty="0">
                <a:solidFill>
                  <a:srgbClr val="002060"/>
                </a:solidFill>
                <a:latin typeface="Century Gothic" panose="020B0502020202020204" pitchFamily="34" charset="0"/>
              </a:rPr>
              <a:t>When is Mothers’ Day in England?</a:t>
            </a:r>
          </a:p>
        </p:txBody>
      </p:sp>
      <p:sp>
        <p:nvSpPr>
          <p:cNvPr id="35" name="TextBox 34">
            <a:extLst>
              <a:ext uri="{FF2B5EF4-FFF2-40B4-BE49-F238E27FC236}">
                <a16:creationId xmlns:a16="http://schemas.microsoft.com/office/drawing/2014/main" id="{E8C0ADEC-15EE-4274-83AB-9FB0E727BE48}"/>
              </a:ext>
            </a:extLst>
          </p:cNvPr>
          <p:cNvSpPr txBox="1"/>
          <p:nvPr/>
        </p:nvSpPr>
        <p:spPr>
          <a:xfrm>
            <a:off x="5218640" y="3166597"/>
            <a:ext cx="6927094" cy="400110"/>
          </a:xfrm>
          <a:prstGeom prst="rect">
            <a:avLst/>
          </a:prstGeom>
          <a:solidFill>
            <a:schemeClr val="bg1"/>
          </a:solidFill>
        </p:spPr>
        <p:txBody>
          <a:bodyPr wrap="square" rtlCol="0">
            <a:spAutoFit/>
          </a:bodyPr>
          <a:lstStyle/>
          <a:p>
            <a:r>
              <a:rPr lang="en-GB" sz="2000" b="1" dirty="0">
                <a:solidFill>
                  <a:srgbClr val="92D050"/>
                </a:solidFill>
                <a:latin typeface="Century Gothic" panose="020B0502020202020204" pitchFamily="34" charset="0"/>
              </a:rPr>
              <a:t>The 4</a:t>
            </a:r>
            <a:r>
              <a:rPr lang="en-GB" sz="2000" b="1" baseline="30000" dirty="0">
                <a:solidFill>
                  <a:srgbClr val="92D050"/>
                </a:solidFill>
                <a:latin typeface="Century Gothic" panose="020B0502020202020204" pitchFamily="34" charset="0"/>
              </a:rPr>
              <a:t>th</a:t>
            </a:r>
            <a:r>
              <a:rPr lang="en-GB" sz="2000" b="1" dirty="0">
                <a:solidFill>
                  <a:srgbClr val="92D050"/>
                </a:solidFill>
                <a:latin typeface="Century Gothic" panose="020B0502020202020204" pitchFamily="34" charset="0"/>
              </a:rPr>
              <a:t> Sunday of Lent, exactly 3 weeks before Easter.</a:t>
            </a:r>
          </a:p>
        </p:txBody>
      </p:sp>
      <p:sp>
        <p:nvSpPr>
          <p:cNvPr id="19" name="TextBox 18">
            <a:extLst>
              <a:ext uri="{FF2B5EF4-FFF2-40B4-BE49-F238E27FC236}">
                <a16:creationId xmlns:a16="http://schemas.microsoft.com/office/drawing/2014/main" id="{19CE6922-F1FF-4623-A959-CE3FF33EBFBD}"/>
              </a:ext>
            </a:extLst>
          </p:cNvPr>
          <p:cNvSpPr txBox="1"/>
          <p:nvPr/>
        </p:nvSpPr>
        <p:spPr>
          <a:xfrm>
            <a:off x="83574" y="6057899"/>
            <a:ext cx="2678440" cy="707886"/>
          </a:xfrm>
          <a:prstGeom prst="rect">
            <a:avLst/>
          </a:prstGeom>
          <a:solidFill>
            <a:srgbClr val="92D050"/>
          </a:solidFill>
        </p:spPr>
        <p:txBody>
          <a:bodyPr wrap="square" rtlCol="0">
            <a:spAutoFit/>
          </a:bodyPr>
          <a:lstStyle/>
          <a:p>
            <a:pPr algn="ctr"/>
            <a:r>
              <a:rPr lang="en-GB" sz="2000" dirty="0">
                <a:latin typeface="Century Gothic" panose="020B0502020202020204" pitchFamily="34" charset="0"/>
              </a:rPr>
              <a:t>dernier – last </a:t>
            </a:r>
            <a:r>
              <a:rPr lang="en-GB" sz="2000" dirty="0" err="1">
                <a:latin typeface="Century Gothic" panose="020B0502020202020204" pitchFamily="34" charset="0"/>
              </a:rPr>
              <a:t>deuxième</a:t>
            </a:r>
            <a:r>
              <a:rPr lang="en-GB" sz="2000" dirty="0">
                <a:latin typeface="Century Gothic" panose="020B0502020202020204" pitchFamily="34" charset="0"/>
              </a:rPr>
              <a:t> - second</a:t>
            </a:r>
          </a:p>
        </p:txBody>
      </p:sp>
      <p:sp>
        <p:nvSpPr>
          <p:cNvPr id="32" name="TextBox 31">
            <a:extLst>
              <a:ext uri="{FF2B5EF4-FFF2-40B4-BE49-F238E27FC236}">
                <a16:creationId xmlns:a16="http://schemas.microsoft.com/office/drawing/2014/main" id="{9E0971D0-A2FE-4370-A8FE-A2A92B194802}"/>
              </a:ext>
            </a:extLst>
          </p:cNvPr>
          <p:cNvSpPr txBox="1"/>
          <p:nvPr/>
        </p:nvSpPr>
        <p:spPr>
          <a:xfrm>
            <a:off x="195389" y="3686078"/>
            <a:ext cx="4655840" cy="1569660"/>
          </a:xfrm>
          <a:prstGeom prst="rect">
            <a:avLst/>
          </a:prstGeom>
          <a:solidFill>
            <a:srgbClr val="FEF7EC"/>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L’idée est d’honorer les mamans.  Pour un enfant, la tradition est de préparer un petit cadeau à l’école.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6" name="Image 35">
            <a:extLst>
              <a:ext uri="{FF2B5EF4-FFF2-40B4-BE49-F238E27FC236}">
                <a16:creationId xmlns:a16="http://schemas.microsoft.com/office/drawing/2014/main" id="{5055CF76-5727-EEA1-0928-7BC80746CA42}"/>
              </a:ext>
            </a:extLst>
          </p:cNvPr>
          <p:cNvPicPr>
            <a:picLocks noChangeAspect="1"/>
          </p:cNvPicPr>
          <p:nvPr/>
        </p:nvPicPr>
        <p:blipFill>
          <a:blip r:embed="rId10"/>
          <a:stretch>
            <a:fillRect/>
          </a:stretch>
        </p:blipFill>
        <p:spPr>
          <a:xfrm>
            <a:off x="10006233" y="1969697"/>
            <a:ext cx="2105030" cy="707886"/>
          </a:xfrm>
          <a:prstGeom prst="rect">
            <a:avLst/>
          </a:prstGeom>
        </p:spPr>
      </p:pic>
    </p:spTree>
    <p:extLst>
      <p:ext uri="{BB962C8B-B14F-4D97-AF65-F5344CB8AC3E}">
        <p14:creationId xmlns:p14="http://schemas.microsoft.com/office/powerpoint/2010/main" val="301896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17"/>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6"/>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0"/>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31"/>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3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500"/>
                                        <p:tgtEl>
                                          <p:spTgt spid="34"/>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fade">
                                      <p:cBhvr>
                                        <p:cTn id="90" dur="500"/>
                                        <p:tgtEl>
                                          <p:spTgt spid="35"/>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35"/>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animBg="1"/>
      <p:bldP spid="18"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30" grpId="0" animBg="1"/>
      <p:bldP spid="30" grpId="1" animBg="1"/>
      <p:bldP spid="31" grpId="0" animBg="1"/>
      <p:bldP spid="31" grpId="1" animBg="1"/>
      <p:bldP spid="33" grpId="0" animBg="1"/>
      <p:bldP spid="33" grpId="1" animBg="1"/>
      <p:bldP spid="34" grpId="0" animBg="1"/>
      <p:bldP spid="34" grpId="1" animBg="1"/>
      <p:bldP spid="35" grpId="0" animBg="1"/>
      <p:bldP spid="3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1E4E79"/>
                </a:solidFill>
                <a:latin typeface="Century Gothic" panose="020B0502020202020204" pitchFamily="34" charset="0"/>
                <a:ea typeface="Century Gothic"/>
                <a:cs typeface="Century Gothic"/>
                <a:sym typeface="Century Gothic"/>
              </a:rPr>
              <a:t>Saying ‘it’ in French</a:t>
            </a:r>
          </a:p>
        </p:txBody>
      </p:sp>
      <p:sp>
        <p:nvSpPr>
          <p:cNvPr id="17" name="TextBox 16">
            <a:extLst>
              <a:ext uri="{FF2B5EF4-FFF2-40B4-BE49-F238E27FC236}">
                <a16:creationId xmlns:a16="http://schemas.microsoft.com/office/drawing/2014/main" id="{B4D38324-6363-4A9B-A873-6C859BA3DB68}"/>
              </a:ext>
            </a:extLst>
          </p:cNvPr>
          <p:cNvSpPr txBox="1"/>
          <p:nvPr/>
        </p:nvSpPr>
        <p:spPr>
          <a:xfrm>
            <a:off x="224860" y="1896583"/>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400" b="1" dirty="0">
                <a:solidFill>
                  <a:srgbClr val="002060"/>
                </a:solidFill>
                <a:latin typeface="Century Gothic"/>
                <a:ea typeface="Century Gothic"/>
                <a:cs typeface="Century Gothic"/>
                <a:sym typeface="Century Gothic"/>
              </a:rPr>
              <a:t>Pierre</a:t>
            </a:r>
            <a:r>
              <a:rPr lang="en-GB" sz="2400" dirty="0">
                <a:solidFill>
                  <a:srgbClr val="002060"/>
                </a:solidFill>
                <a:latin typeface="Century Gothic"/>
                <a:ea typeface="Century Gothic"/>
                <a:cs typeface="Century Gothic"/>
                <a:sym typeface="Century Gothic"/>
              </a:rPr>
              <a:t> a un </a:t>
            </a:r>
            <a:r>
              <a:rPr lang="en-GB" sz="2400" dirty="0" err="1">
                <a:solidFill>
                  <a:srgbClr val="002060"/>
                </a:solidFill>
                <a:latin typeface="Century Gothic"/>
                <a:ea typeface="Century Gothic"/>
                <a:cs typeface="Century Gothic"/>
                <a:sym typeface="Century Gothic"/>
              </a:rPr>
              <a:t>cadeau</a:t>
            </a:r>
            <a:r>
              <a:rPr lang="en-GB" sz="2400" dirty="0">
                <a:solidFill>
                  <a:srgbClr val="002060"/>
                </a:solidFill>
                <a:latin typeface="Century Gothic"/>
                <a:ea typeface="Century Gothic"/>
                <a:cs typeface="Century Gothic"/>
                <a:sym typeface="Century Gothic"/>
              </a:rPr>
              <a:t>.</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9" name="TextBox 18">
            <a:extLst>
              <a:ext uri="{FF2B5EF4-FFF2-40B4-BE49-F238E27FC236}">
                <a16:creationId xmlns:a16="http://schemas.microsoft.com/office/drawing/2014/main" id="{2CE3B5A4-4634-490E-87F0-5AD9D6A6624C}"/>
              </a:ext>
            </a:extLst>
          </p:cNvPr>
          <p:cNvSpPr txBox="1"/>
          <p:nvPr/>
        </p:nvSpPr>
        <p:spPr>
          <a:xfrm>
            <a:off x="204236" y="1044136"/>
            <a:ext cx="1193209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 </a:t>
            </a:r>
            <a:r>
              <a:rPr lang="en-GB" sz="2400" dirty="0">
                <a:solidFill>
                  <a:srgbClr val="002060"/>
                </a:solidFill>
                <a:latin typeface="Century Gothic" panose="020B0502020202020204" pitchFamily="34" charset="0"/>
              </a:rPr>
              <a:t>to say ‘he’ and ‘she’ in French we say ‘</a:t>
            </a:r>
            <a:r>
              <a:rPr lang="en-GB" sz="2400" b="1" dirty="0">
                <a:solidFill>
                  <a:srgbClr val="002060"/>
                </a:solidFill>
                <a:latin typeface="Century Gothic" panose="020B0502020202020204" pitchFamily="34" charset="0"/>
              </a:rPr>
              <a:t>il</a:t>
            </a:r>
            <a:r>
              <a:rPr lang="en-GB" sz="2400" dirty="0">
                <a:solidFill>
                  <a:srgbClr val="002060"/>
                </a:solidFill>
                <a:latin typeface="Century Gothic" panose="020B0502020202020204" pitchFamily="34" charset="0"/>
              </a:rPr>
              <a:t>’ and ‘</a:t>
            </a:r>
            <a:r>
              <a:rPr lang="en-GB" sz="2400" b="1" dirty="0" err="1">
                <a:solidFill>
                  <a:srgbClr val="002060"/>
                </a:solidFill>
                <a:latin typeface="Century Gothic" panose="020B0502020202020204" pitchFamily="34" charset="0"/>
              </a:rPr>
              <a:t>elle</a:t>
            </a:r>
            <a:r>
              <a:rPr lang="en-GB" sz="2400" dirty="0">
                <a:solidFill>
                  <a:srgbClr val="002060"/>
                </a:solidFill>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65F6336D-189A-4095-B57F-729B8BD9FEC6}"/>
              </a:ext>
            </a:extLst>
          </p:cNvPr>
          <p:cNvSpPr txBox="1"/>
          <p:nvPr/>
        </p:nvSpPr>
        <p:spPr>
          <a:xfrm>
            <a:off x="4639769" y="1896583"/>
            <a:ext cx="55808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400" b="1" dirty="0">
                <a:solidFill>
                  <a:srgbClr val="002060"/>
                </a:solidFill>
                <a:latin typeface="Century Gothic"/>
                <a:ea typeface="Century Gothic"/>
                <a:cs typeface="Century Gothic"/>
                <a:sym typeface="Century Gothic"/>
              </a:rPr>
              <a:t>Il </a:t>
            </a:r>
            <a:r>
              <a:rPr lang="en-GB" sz="2400" dirty="0">
                <a:solidFill>
                  <a:srgbClr val="002060"/>
                </a:solidFill>
                <a:latin typeface="Century Gothic"/>
                <a:ea typeface="Century Gothic"/>
                <a:cs typeface="Century Gothic"/>
                <a:sym typeface="Century Gothic"/>
              </a:rPr>
              <a:t>a un </a:t>
            </a:r>
            <a:r>
              <a:rPr lang="en-GB" sz="2400" dirty="0" err="1">
                <a:solidFill>
                  <a:srgbClr val="002060"/>
                </a:solidFill>
                <a:latin typeface="Century Gothic"/>
                <a:ea typeface="Century Gothic"/>
                <a:cs typeface="Century Gothic"/>
                <a:sym typeface="Century Gothic"/>
              </a:rPr>
              <a:t>cadeau</a:t>
            </a:r>
            <a:r>
              <a:rPr lang="en-GB" sz="2400" dirty="0">
                <a:solidFill>
                  <a:srgbClr val="002060"/>
                </a:solidFill>
                <a:latin typeface="Century Gothic"/>
                <a:ea typeface="Century Gothic"/>
                <a:cs typeface="Century Gothic"/>
                <a:sym typeface="Century Gothic"/>
              </a:rPr>
              <a:t>.</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E29CBFFC-97A0-4234-9636-F89AEB29803F}"/>
              </a:ext>
            </a:extLst>
          </p:cNvPr>
          <p:cNvSpPr txBox="1"/>
          <p:nvPr/>
        </p:nvSpPr>
        <p:spPr>
          <a:xfrm>
            <a:off x="306190" y="2780495"/>
            <a:ext cx="1193209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also</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use </a:t>
            </a:r>
            <a:r>
              <a:rPr lang="en-GB" sz="2400"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il</a:t>
            </a:r>
            <a:r>
              <a:rPr lang="en-GB" sz="2400" dirty="0">
                <a:solidFill>
                  <a:srgbClr val="002060"/>
                </a:solidFill>
                <a:latin typeface="Century Gothic" panose="020B0502020202020204" pitchFamily="34" charset="0"/>
              </a:rPr>
              <a:t>’ and ‘</a:t>
            </a:r>
            <a:r>
              <a:rPr lang="en-GB" sz="2400" b="1" dirty="0" err="1">
                <a:solidFill>
                  <a:srgbClr val="002060"/>
                </a:solidFill>
                <a:latin typeface="Century Gothic" panose="020B0502020202020204" pitchFamily="34" charset="0"/>
              </a:rPr>
              <a:t>elle</a:t>
            </a:r>
            <a:r>
              <a:rPr lang="en-GB" sz="2400" dirty="0">
                <a:solidFill>
                  <a:srgbClr val="002060"/>
                </a:solidFill>
                <a:latin typeface="Century Gothic" panose="020B0502020202020204" pitchFamily="34" charset="0"/>
              </a:rPr>
              <a:t>’ to mean ‘it’: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0D4D4105-2F5C-4BFB-AC98-57622B15E968}"/>
              </a:ext>
            </a:extLst>
          </p:cNvPr>
          <p:cNvSpPr txBox="1"/>
          <p:nvPr/>
        </p:nvSpPr>
        <p:spPr>
          <a:xfrm>
            <a:off x="306190" y="3292410"/>
            <a:ext cx="1193209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use </a:t>
            </a:r>
            <a:r>
              <a:rPr lang="en-GB" sz="2400"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il</a:t>
            </a:r>
            <a:r>
              <a:rPr lang="en-GB" sz="2400" dirty="0">
                <a:solidFill>
                  <a:srgbClr val="002060"/>
                </a:solidFill>
                <a:latin typeface="Century Gothic" panose="020B0502020202020204" pitchFamily="34" charset="0"/>
              </a:rPr>
              <a:t>’ for masculine nouns and ‘</a:t>
            </a:r>
            <a:r>
              <a:rPr lang="en-GB" sz="2400" b="1" dirty="0" err="1">
                <a:solidFill>
                  <a:srgbClr val="002060"/>
                </a:solidFill>
                <a:latin typeface="Century Gothic" panose="020B0502020202020204" pitchFamily="34" charset="0"/>
              </a:rPr>
              <a:t>elle</a:t>
            </a:r>
            <a:r>
              <a:rPr lang="en-GB" sz="2400" dirty="0">
                <a:solidFill>
                  <a:srgbClr val="002060"/>
                </a:solidFill>
                <a:latin typeface="Century Gothic" panose="020B0502020202020204" pitchFamily="34" charset="0"/>
              </a:rPr>
              <a:t>’ for feminine nouns: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FC7DF32C-060F-41EF-8BA7-0358E7F5EB30}"/>
              </a:ext>
            </a:extLst>
          </p:cNvPr>
          <p:cNvSpPr txBox="1"/>
          <p:nvPr/>
        </p:nvSpPr>
        <p:spPr>
          <a:xfrm>
            <a:off x="7866958" y="1883998"/>
            <a:ext cx="279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400" b="1" dirty="0">
                <a:solidFill>
                  <a:srgbClr val="002060"/>
                </a:solidFill>
                <a:latin typeface="Century Gothic"/>
                <a:ea typeface="Century Gothic"/>
                <a:cs typeface="Century Gothic"/>
                <a:sym typeface="Century Gothic"/>
              </a:rPr>
              <a:t>He</a:t>
            </a:r>
            <a:r>
              <a:rPr lang="en-GB" sz="2400" dirty="0">
                <a:solidFill>
                  <a:srgbClr val="002060"/>
                </a:solidFill>
                <a:latin typeface="Century Gothic"/>
                <a:ea typeface="Century Gothic"/>
                <a:cs typeface="Century Gothic"/>
                <a:sym typeface="Century Gothic"/>
              </a:rPr>
              <a:t> has a present.</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2BB4EF66-8FB0-402B-B003-B69EB717F53C}"/>
              </a:ext>
            </a:extLst>
          </p:cNvPr>
          <p:cNvSpPr txBox="1"/>
          <p:nvPr/>
        </p:nvSpPr>
        <p:spPr>
          <a:xfrm>
            <a:off x="380081" y="4460443"/>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400" b="1" dirty="0">
                <a:solidFill>
                  <a:srgbClr val="002060"/>
                </a:solidFill>
                <a:latin typeface="Century Gothic"/>
                <a:ea typeface="Century Gothic"/>
                <a:cs typeface="Century Gothic"/>
                <a:sym typeface="Century Gothic"/>
              </a:rPr>
              <a:t>Le </a:t>
            </a:r>
            <a:r>
              <a:rPr lang="en-GB" sz="2400" b="1" dirty="0" err="1">
                <a:solidFill>
                  <a:srgbClr val="002060"/>
                </a:solidFill>
                <a:latin typeface="Century Gothic"/>
                <a:ea typeface="Century Gothic"/>
                <a:cs typeface="Century Gothic"/>
                <a:sym typeface="Century Gothic"/>
              </a:rPr>
              <a:t>cadeau</a:t>
            </a:r>
            <a:r>
              <a:rPr lang="en-GB" sz="2400" b="1"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est</a:t>
            </a:r>
            <a:r>
              <a:rPr lang="en-GB" sz="2400" dirty="0">
                <a:solidFill>
                  <a:srgbClr val="002060"/>
                </a:solidFill>
                <a:latin typeface="Century Gothic"/>
                <a:ea typeface="Century Gothic"/>
                <a:cs typeface="Century Gothic"/>
                <a:sym typeface="Century Gothic"/>
              </a:rPr>
              <a:t> petit.</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F5E2FEA-FD32-4AC9-A427-244BECBB06B4}"/>
              </a:ext>
            </a:extLst>
          </p:cNvPr>
          <p:cNvSpPr txBox="1"/>
          <p:nvPr/>
        </p:nvSpPr>
        <p:spPr>
          <a:xfrm>
            <a:off x="4748196" y="4460442"/>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400" b="1" dirty="0">
                <a:solidFill>
                  <a:srgbClr val="002060"/>
                </a:solidFill>
                <a:latin typeface="Century Gothic"/>
                <a:ea typeface="Century Gothic"/>
                <a:cs typeface="Century Gothic"/>
                <a:sym typeface="Century Gothic"/>
              </a:rPr>
              <a:t>Il</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est</a:t>
            </a:r>
            <a:r>
              <a:rPr lang="en-GB" sz="2400" dirty="0">
                <a:solidFill>
                  <a:srgbClr val="002060"/>
                </a:solidFill>
                <a:latin typeface="Century Gothic"/>
                <a:ea typeface="Century Gothic"/>
                <a:cs typeface="Century Gothic"/>
                <a:sym typeface="Century Gothic"/>
              </a:rPr>
              <a:t> petit.</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BC463EEA-A4A6-467C-8434-AEC00687FA2C}"/>
              </a:ext>
            </a:extLst>
          </p:cNvPr>
          <p:cNvSpPr txBox="1"/>
          <p:nvPr/>
        </p:nvSpPr>
        <p:spPr>
          <a:xfrm>
            <a:off x="380081" y="5397643"/>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400" b="1" dirty="0">
                <a:solidFill>
                  <a:srgbClr val="002060"/>
                </a:solidFill>
                <a:latin typeface="Century Gothic"/>
                <a:ea typeface="Century Gothic"/>
                <a:cs typeface="Century Gothic"/>
                <a:sym typeface="Century Gothic"/>
              </a:rPr>
              <a:t>La </a:t>
            </a:r>
            <a:r>
              <a:rPr lang="en-GB" sz="2400" b="1" dirty="0" err="1">
                <a:solidFill>
                  <a:srgbClr val="002060"/>
                </a:solidFill>
                <a:latin typeface="Century Gothic"/>
                <a:ea typeface="Century Gothic"/>
                <a:cs typeface="Century Gothic"/>
                <a:sym typeface="Century Gothic"/>
              </a:rPr>
              <a:t>peluche</a:t>
            </a:r>
            <a:r>
              <a:rPr lang="en-GB" sz="2400" b="1"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est</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grande</a:t>
            </a:r>
            <a:r>
              <a:rPr lang="en-GB" sz="2400" dirty="0">
                <a:solidFill>
                  <a:srgbClr val="002060"/>
                </a:solidFill>
                <a:latin typeface="Century Gothic"/>
                <a:ea typeface="Century Gothic"/>
                <a:cs typeface="Century Gothic"/>
                <a:sym typeface="Century Gothic"/>
              </a:rPr>
              <a:t>.</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D1134D85-6D4C-41DD-9D26-8078EEC8C433}"/>
              </a:ext>
            </a:extLst>
          </p:cNvPr>
          <p:cNvSpPr txBox="1"/>
          <p:nvPr/>
        </p:nvSpPr>
        <p:spPr>
          <a:xfrm>
            <a:off x="4883169" y="5378200"/>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400" b="1" dirty="0">
                <a:solidFill>
                  <a:srgbClr val="002060"/>
                </a:solidFill>
                <a:latin typeface="Century Gothic"/>
                <a:ea typeface="Century Gothic"/>
                <a:cs typeface="Century Gothic"/>
                <a:sym typeface="Century Gothic"/>
              </a:rPr>
              <a:t>Elle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est</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grande</a:t>
            </a:r>
            <a:r>
              <a:rPr lang="en-GB" sz="2400" dirty="0">
                <a:solidFill>
                  <a:srgbClr val="002060"/>
                </a:solidFill>
                <a:latin typeface="Century Gothic"/>
                <a:ea typeface="Century Gothic"/>
                <a:cs typeface="Century Gothic"/>
                <a:sym typeface="Century Gothic"/>
              </a:rPr>
              <a:t>.</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6" name="Google Shape;183;p8">
            <a:extLst>
              <a:ext uri="{FF2B5EF4-FFF2-40B4-BE49-F238E27FC236}">
                <a16:creationId xmlns:a16="http://schemas.microsoft.com/office/drawing/2014/main" id="{316DB217-F09B-4234-8F1F-BBBC4ADECC46}"/>
              </a:ext>
            </a:extLst>
          </p:cNvPr>
          <p:cNvPicPr preferRelativeResize="0"/>
          <p:nvPr/>
        </p:nvPicPr>
        <p:blipFill rotWithShape="1">
          <a:blip r:embed="rId4">
            <a:alphaModFix/>
          </a:blip>
          <a:srcRect/>
          <a:stretch/>
        </p:blipFill>
        <p:spPr>
          <a:xfrm>
            <a:off x="7430180" y="1802967"/>
            <a:ext cx="436778" cy="594699"/>
          </a:xfrm>
          <a:prstGeom prst="rect">
            <a:avLst/>
          </a:prstGeom>
          <a:noFill/>
          <a:ln>
            <a:noFill/>
          </a:ln>
        </p:spPr>
      </p:pic>
      <p:pic>
        <p:nvPicPr>
          <p:cNvPr id="4" name="Graphic 3" descr="Arrow Right with solid fill">
            <a:extLst>
              <a:ext uri="{FF2B5EF4-FFF2-40B4-BE49-F238E27FC236}">
                <a16:creationId xmlns:a16="http://schemas.microsoft.com/office/drawing/2014/main" id="{7A7D22BF-0A13-400F-B2AD-E2470BC0AC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96920" y="1677126"/>
            <a:ext cx="824460" cy="914400"/>
          </a:xfrm>
          <a:prstGeom prst="rect">
            <a:avLst/>
          </a:prstGeom>
        </p:spPr>
      </p:pic>
      <p:pic>
        <p:nvPicPr>
          <p:cNvPr id="20" name="Graphic 19" descr="Arrow Right with solid fill">
            <a:extLst>
              <a:ext uri="{FF2B5EF4-FFF2-40B4-BE49-F238E27FC236}">
                <a16:creationId xmlns:a16="http://schemas.microsoft.com/office/drawing/2014/main" id="{C39E1717-5329-476A-AE08-782D797747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14825" y="4266474"/>
            <a:ext cx="824460" cy="914400"/>
          </a:xfrm>
          <a:prstGeom prst="rect">
            <a:avLst/>
          </a:prstGeom>
        </p:spPr>
      </p:pic>
      <p:sp>
        <p:nvSpPr>
          <p:cNvPr id="21" name="TextBox 20">
            <a:extLst>
              <a:ext uri="{FF2B5EF4-FFF2-40B4-BE49-F238E27FC236}">
                <a16:creationId xmlns:a16="http://schemas.microsoft.com/office/drawing/2014/main" id="{8EE72398-DFDC-4372-A132-8233486515D7}"/>
              </a:ext>
            </a:extLst>
          </p:cNvPr>
          <p:cNvSpPr txBox="1"/>
          <p:nvPr/>
        </p:nvSpPr>
        <p:spPr>
          <a:xfrm>
            <a:off x="7134938" y="4460442"/>
            <a:ext cx="279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400" b="1" dirty="0">
                <a:solidFill>
                  <a:srgbClr val="002060"/>
                </a:solidFill>
                <a:latin typeface="Century Gothic"/>
                <a:ea typeface="Century Gothic"/>
                <a:cs typeface="Century Gothic"/>
                <a:sym typeface="Century Gothic"/>
              </a:rPr>
              <a:t>It</a:t>
            </a:r>
            <a:r>
              <a:rPr lang="en-GB" sz="2400" dirty="0">
                <a:solidFill>
                  <a:srgbClr val="002060"/>
                </a:solidFill>
                <a:latin typeface="Century Gothic"/>
                <a:ea typeface="Century Gothic"/>
                <a:cs typeface="Century Gothic"/>
                <a:sym typeface="Century Gothic"/>
              </a:rPr>
              <a:t> is small.</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3" name="Google Shape;183;p8">
            <a:extLst>
              <a:ext uri="{FF2B5EF4-FFF2-40B4-BE49-F238E27FC236}">
                <a16:creationId xmlns:a16="http://schemas.microsoft.com/office/drawing/2014/main" id="{087FA996-906A-482F-8C49-42E6291A0A31}"/>
              </a:ext>
            </a:extLst>
          </p:cNvPr>
          <p:cNvPicPr preferRelativeResize="0"/>
          <p:nvPr/>
        </p:nvPicPr>
        <p:blipFill rotWithShape="1">
          <a:blip r:embed="rId4">
            <a:alphaModFix/>
          </a:blip>
          <a:srcRect/>
          <a:stretch/>
        </p:blipFill>
        <p:spPr>
          <a:xfrm>
            <a:off x="6698160" y="4379411"/>
            <a:ext cx="436778" cy="594699"/>
          </a:xfrm>
          <a:prstGeom prst="rect">
            <a:avLst/>
          </a:prstGeom>
          <a:noFill/>
          <a:ln>
            <a:noFill/>
          </a:ln>
        </p:spPr>
      </p:pic>
      <p:pic>
        <p:nvPicPr>
          <p:cNvPr id="24" name="Graphic 23" descr="Arrow Right with solid fill">
            <a:extLst>
              <a:ext uri="{FF2B5EF4-FFF2-40B4-BE49-F238E27FC236}">
                <a16:creationId xmlns:a16="http://schemas.microsoft.com/office/drawing/2014/main" id="{4C74EB4F-2448-4C16-9397-8A568BA67E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27055" y="5180874"/>
            <a:ext cx="824460" cy="914400"/>
          </a:xfrm>
          <a:prstGeom prst="rect">
            <a:avLst/>
          </a:prstGeom>
        </p:spPr>
      </p:pic>
      <p:sp>
        <p:nvSpPr>
          <p:cNvPr id="26" name="TextBox 25">
            <a:extLst>
              <a:ext uri="{FF2B5EF4-FFF2-40B4-BE49-F238E27FC236}">
                <a16:creationId xmlns:a16="http://schemas.microsoft.com/office/drawing/2014/main" id="{8F40A9E7-B730-4E39-8DD3-B179B51C6A03}"/>
              </a:ext>
            </a:extLst>
          </p:cNvPr>
          <p:cNvSpPr txBox="1"/>
          <p:nvPr/>
        </p:nvSpPr>
        <p:spPr>
          <a:xfrm>
            <a:off x="7861938" y="5352199"/>
            <a:ext cx="279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400" b="1" dirty="0">
                <a:solidFill>
                  <a:srgbClr val="002060"/>
                </a:solidFill>
                <a:latin typeface="Century Gothic"/>
                <a:ea typeface="Century Gothic"/>
                <a:cs typeface="Century Gothic"/>
                <a:sym typeface="Century Gothic"/>
              </a:rPr>
              <a:t>It </a:t>
            </a:r>
            <a:r>
              <a:rPr lang="en-GB" sz="2400" dirty="0">
                <a:solidFill>
                  <a:srgbClr val="002060"/>
                </a:solidFill>
                <a:latin typeface="Century Gothic"/>
                <a:ea typeface="Century Gothic"/>
                <a:cs typeface="Century Gothic"/>
                <a:sym typeface="Century Gothic"/>
              </a:rPr>
              <a:t>is big.</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7" name="Google Shape;183;p8">
            <a:extLst>
              <a:ext uri="{FF2B5EF4-FFF2-40B4-BE49-F238E27FC236}">
                <a16:creationId xmlns:a16="http://schemas.microsoft.com/office/drawing/2014/main" id="{4378DA34-D0E4-4A4C-8CA5-7204F90D8CC6}"/>
              </a:ext>
            </a:extLst>
          </p:cNvPr>
          <p:cNvPicPr preferRelativeResize="0"/>
          <p:nvPr/>
        </p:nvPicPr>
        <p:blipFill rotWithShape="1">
          <a:blip r:embed="rId4">
            <a:alphaModFix/>
          </a:blip>
          <a:srcRect/>
          <a:stretch/>
        </p:blipFill>
        <p:spPr>
          <a:xfrm>
            <a:off x="7425160" y="5271168"/>
            <a:ext cx="436778" cy="594699"/>
          </a:xfrm>
          <a:prstGeom prst="rect">
            <a:avLst/>
          </a:prstGeom>
          <a:noFill/>
          <a:ln>
            <a:noFill/>
          </a:ln>
        </p:spPr>
      </p:pic>
      <p:pic>
        <p:nvPicPr>
          <p:cNvPr id="6" name="Picture 5" descr="A picture containing toy, doll&#10;&#10;Description automatically generated">
            <a:extLst>
              <a:ext uri="{FF2B5EF4-FFF2-40B4-BE49-F238E27FC236}">
                <a16:creationId xmlns:a16="http://schemas.microsoft.com/office/drawing/2014/main" id="{9A73ADD2-7765-4E9C-8EBE-EDCACCB97A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17499" y="1775553"/>
            <a:ext cx="1520751" cy="4264575"/>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6425F342-53ED-4EEA-A086-C160BBA9A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2901" y="4445927"/>
            <a:ext cx="490912" cy="461666"/>
          </a:xfrm>
          <a:prstGeom prst="rect">
            <a:avLst/>
          </a:prstGeom>
        </p:spPr>
      </p:pic>
      <p:pic>
        <p:nvPicPr>
          <p:cNvPr id="12" name="Picture 11" descr="Shape, circle&#10;&#10;Description automatically generated">
            <a:extLst>
              <a:ext uri="{FF2B5EF4-FFF2-40B4-BE49-F238E27FC236}">
                <a16:creationId xmlns:a16="http://schemas.microsoft.com/office/drawing/2014/main" id="{59442B74-8867-49AE-9F21-13017551EE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4360" y="4943551"/>
            <a:ext cx="1707989" cy="1740626"/>
          </a:xfrm>
          <a:prstGeom prst="rect">
            <a:avLst/>
          </a:prstGeom>
        </p:spPr>
      </p:pic>
    </p:spTree>
    <p:extLst>
      <p:ext uri="{BB962C8B-B14F-4D97-AF65-F5344CB8AC3E}">
        <p14:creationId xmlns:p14="http://schemas.microsoft.com/office/powerpoint/2010/main" val="404794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xEl>
                                              <p:pRg st="0" end="0"/>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2">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53">
                                            <p:txEl>
                                              <p:pRg st="0" end="0"/>
                                            </p:txEl>
                                          </p:spTgt>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7"/>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26">
                                            <p:txEl>
                                              <p:pRg st="0" end="0"/>
                                            </p:txEl>
                                          </p:spTgt>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0"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What is ‘it’?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18" name="TextBox 17">
            <a:extLst>
              <a:ext uri="{FF2B5EF4-FFF2-40B4-BE49-F238E27FC236}">
                <a16:creationId xmlns:a16="http://schemas.microsoft.com/office/drawing/2014/main" id="{DC00AD70-AC07-4870-93B1-C754040F3303}"/>
              </a:ext>
            </a:extLst>
          </p:cNvPr>
          <p:cNvSpPr txBox="1"/>
          <p:nvPr/>
        </p:nvSpPr>
        <p:spPr>
          <a:xfrm>
            <a:off x="58182" y="51732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 word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it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is a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pronoun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This means it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replaces a noun:</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aphicFrame>
        <p:nvGraphicFramePr>
          <p:cNvPr id="19" name="Content Placeholder 5">
            <a:extLst>
              <a:ext uri="{FF2B5EF4-FFF2-40B4-BE49-F238E27FC236}">
                <a16:creationId xmlns:a16="http://schemas.microsoft.com/office/drawing/2014/main" id="{1CDBC2A1-03EC-4B17-8DC7-478736A659A8}"/>
              </a:ext>
            </a:extLst>
          </p:cNvPr>
          <p:cNvGraphicFramePr>
            <a:graphicFrameLocks/>
          </p:cNvGraphicFramePr>
          <p:nvPr>
            <p:extLst>
              <p:ext uri="{D42A27DB-BD31-4B8C-83A1-F6EECF244321}">
                <p14:modId xmlns:p14="http://schemas.microsoft.com/office/powerpoint/2010/main" val="3442023980"/>
              </p:ext>
            </p:extLst>
          </p:nvPr>
        </p:nvGraphicFramePr>
        <p:xfrm>
          <a:off x="226770" y="1101542"/>
          <a:ext cx="8962948" cy="2072504"/>
        </p:xfrm>
        <a:graphic>
          <a:graphicData uri="http://schemas.openxmlformats.org/drawingml/2006/table">
            <a:tbl>
              <a:tblPr firstRow="1" bandRow="1">
                <a:tableStyleId>{17292A2E-F333-43FB-9621-5CBBE7FDCDCB}</a:tableStyleId>
              </a:tblPr>
              <a:tblGrid>
                <a:gridCol w="297135">
                  <a:extLst>
                    <a:ext uri="{9D8B030D-6E8A-4147-A177-3AD203B41FA5}">
                      <a16:colId xmlns:a16="http://schemas.microsoft.com/office/drawing/2014/main" val="65936079"/>
                    </a:ext>
                  </a:extLst>
                </a:gridCol>
                <a:gridCol w="3547925">
                  <a:extLst>
                    <a:ext uri="{9D8B030D-6E8A-4147-A177-3AD203B41FA5}">
                      <a16:colId xmlns:a16="http://schemas.microsoft.com/office/drawing/2014/main" val="3317005183"/>
                    </a:ext>
                  </a:extLst>
                </a:gridCol>
                <a:gridCol w="2366530">
                  <a:extLst>
                    <a:ext uri="{9D8B030D-6E8A-4147-A177-3AD203B41FA5}">
                      <a16:colId xmlns:a16="http://schemas.microsoft.com/office/drawing/2014/main" val="3368913051"/>
                    </a:ext>
                  </a:extLst>
                </a:gridCol>
                <a:gridCol w="2751358">
                  <a:extLst>
                    <a:ext uri="{9D8B030D-6E8A-4147-A177-3AD203B41FA5}">
                      <a16:colId xmlns:a16="http://schemas.microsoft.com/office/drawing/2014/main" val="967805237"/>
                    </a:ext>
                  </a:extLst>
                </a:gridCol>
              </a:tblGrid>
              <a:tr h="278025">
                <a:tc>
                  <a:txBody>
                    <a:bodyPr/>
                    <a:lstStyle/>
                    <a:p>
                      <a:pPr algn="ctr"/>
                      <a:endParaRPr lang="en-GB" sz="2000" b="1" i="0" dirty="0"/>
                    </a:p>
                  </a:txBody>
                  <a:tcPr anchor="ctr">
                    <a:solidFill>
                      <a:srgbClr val="786EB1"/>
                    </a:solidFill>
                  </a:tcPr>
                </a:tc>
                <a:tc>
                  <a:txBody>
                    <a:bodyPr/>
                    <a:lstStyle/>
                    <a:p>
                      <a:pPr algn="l"/>
                      <a:endParaRPr lang="en-GB" sz="2000" i="0" dirty="0">
                        <a:latin typeface="Century Gothic" panose="020B0502020202020204" pitchFamily="34" charset="0"/>
                      </a:endParaRPr>
                    </a:p>
                  </a:txBody>
                  <a:tcPr anchor="ctr">
                    <a:solidFill>
                      <a:srgbClr val="786EB1"/>
                    </a:solidFill>
                  </a:tcPr>
                </a:tc>
                <a:tc>
                  <a:txBody>
                    <a:bodyPr/>
                    <a:lstStyle/>
                    <a:p>
                      <a:pPr algn="ctr"/>
                      <a:r>
                        <a:rPr lang="en-GB" sz="2000" dirty="0"/>
                        <a:t>What is ‘it’ ?</a:t>
                      </a:r>
                      <a:endParaRPr lang="en-GB" sz="2000" i="0" dirty="0">
                        <a:latin typeface="Century Gothic" panose="020B0502020202020204" pitchFamily="34" charset="0"/>
                      </a:endParaRPr>
                    </a:p>
                  </a:txBody>
                  <a:tcPr anchor="ctr">
                    <a:solidFill>
                      <a:srgbClr val="786EB1"/>
                    </a:solidFill>
                  </a:tcPr>
                </a:tc>
                <a:tc>
                  <a:txBody>
                    <a:bodyPr/>
                    <a:lstStyle/>
                    <a:p>
                      <a:pPr algn="l"/>
                      <a:r>
                        <a:rPr lang="en-GB" sz="2000" i="0" dirty="0">
                          <a:latin typeface="Century Gothic" panose="020B0502020202020204" pitchFamily="34" charset="0"/>
                        </a:rPr>
                        <a:t>What is it like?</a:t>
                      </a:r>
                    </a:p>
                  </a:txBody>
                  <a:tcPr anchor="ctr">
                    <a:solidFill>
                      <a:srgbClr val="786EB1"/>
                    </a:solidFill>
                  </a:tcPr>
                </a:tc>
                <a:extLst>
                  <a:ext uri="{0D108BD9-81ED-4DB2-BD59-A6C34878D82A}">
                    <a16:rowId xmlns:a16="http://schemas.microsoft.com/office/drawing/2014/main" val="3585969815"/>
                  </a:ext>
                </a:extLst>
              </a:tr>
              <a:tr h="278025">
                <a:tc>
                  <a:txBody>
                    <a:bodyPr/>
                    <a:lstStyle/>
                    <a:p>
                      <a:pPr algn="ctr"/>
                      <a:r>
                        <a:rPr lang="en-GB" sz="2000" b="1" dirty="0">
                          <a:solidFill>
                            <a:srgbClr val="002060"/>
                          </a:solidFill>
                        </a:rPr>
                        <a:t>1</a:t>
                      </a:r>
                      <a:endParaRPr lang="en-GB" sz="2000" b="1" i="0" dirty="0">
                        <a:solidFill>
                          <a:srgbClr val="002060"/>
                        </a:solidFill>
                        <a:latin typeface="Century Gothic" panose="020B0502020202020204" pitchFamily="34" charset="0"/>
                      </a:endParaRPr>
                    </a:p>
                  </a:txBody>
                  <a:tcPr anchor="ctr"/>
                </a:tc>
                <a:tc>
                  <a:txBody>
                    <a:bodyPr/>
                    <a:lstStyle/>
                    <a:p>
                      <a:pPr algn="l"/>
                      <a:r>
                        <a:rPr lang="fr-FR" sz="2000" b="0" noProof="0" dirty="0">
                          <a:solidFill>
                            <a:srgbClr val="002060"/>
                          </a:solidFill>
                          <a:latin typeface="Century Gothic" panose="020B0502020202020204" pitchFamily="34" charset="0"/>
                        </a:rPr>
                        <a:t>The bike is fast.</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dirty="0">
                          <a:solidFill>
                            <a:srgbClr val="002060"/>
                          </a:solidFill>
                          <a:latin typeface="Century Gothic" panose="020B0502020202020204" pitchFamily="34" charset="0"/>
                        </a:rPr>
                        <a:t>the bike</a:t>
                      </a:r>
                      <a:endParaRPr lang="en-GB" sz="2000" i="0" dirty="0">
                        <a:solidFill>
                          <a:srgbClr val="002060"/>
                        </a:solidFill>
                        <a:latin typeface="Century Gothic" panose="020B0502020202020204" pitchFamily="34" charset="0"/>
                      </a:endParaRPr>
                    </a:p>
                  </a:txBody>
                  <a:tcPr anchor="ctr"/>
                </a:tc>
                <a:tc>
                  <a:txBody>
                    <a:bodyPr/>
                    <a:lstStyle/>
                    <a:p>
                      <a:pPr algn="l"/>
                      <a:r>
                        <a:rPr lang="fr-FR" sz="2000" b="1" noProof="0" dirty="0">
                          <a:solidFill>
                            <a:srgbClr val="002060"/>
                          </a:solidFill>
                          <a:latin typeface="Century Gothic" panose="020B0502020202020204" pitchFamily="34" charset="0"/>
                        </a:rPr>
                        <a:t>It</a:t>
                      </a:r>
                      <a:r>
                        <a:rPr lang="fr-FR" sz="2000" b="0" noProof="0" dirty="0">
                          <a:solidFill>
                            <a:srgbClr val="002060"/>
                          </a:solidFill>
                          <a:latin typeface="Century Gothic" panose="020B0502020202020204" pitchFamily="34" charset="0"/>
                        </a:rPr>
                        <a:t> is fast.</a:t>
                      </a:r>
                      <a:endParaRPr lang="fr-FR" sz="2000" b="0" i="0" noProof="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720189548"/>
                  </a:ext>
                </a:extLst>
              </a:tr>
              <a:tr h="278025">
                <a:tc>
                  <a:txBody>
                    <a:bodyPr/>
                    <a:lstStyle/>
                    <a:p>
                      <a:pPr algn="ctr"/>
                      <a:r>
                        <a:rPr lang="en-GB" sz="2000" b="1" dirty="0">
                          <a:solidFill>
                            <a:srgbClr val="002060"/>
                          </a:solidFill>
                        </a:rPr>
                        <a:t>2</a:t>
                      </a:r>
                      <a:endParaRPr lang="en-GB" sz="2000" b="1"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noProof="0" dirty="0">
                          <a:solidFill>
                            <a:srgbClr val="002060"/>
                          </a:solidFill>
                          <a:latin typeface="Century Gothic" panose="020B0502020202020204" pitchFamily="34" charset="0"/>
                        </a:rPr>
                        <a:t>The car is slow.</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dirty="0">
                          <a:solidFill>
                            <a:srgbClr val="002060"/>
                          </a:solidFill>
                          <a:latin typeface="Century Gothic" panose="020B0502020202020204" pitchFamily="34" charset="0"/>
                        </a:rPr>
                        <a:t>the car</a:t>
                      </a:r>
                      <a:endParaRPr lang="en-GB" sz="2000"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solidFill>
                            <a:srgbClr val="002060"/>
                          </a:solidFill>
                          <a:latin typeface="Century Gothic" panose="020B0502020202020204" pitchFamily="34" charset="0"/>
                        </a:rPr>
                        <a:t>It</a:t>
                      </a:r>
                      <a:r>
                        <a:rPr lang="fr-FR" sz="2000" b="0" noProof="0" dirty="0">
                          <a:solidFill>
                            <a:srgbClr val="002060"/>
                          </a:solidFill>
                          <a:latin typeface="Century Gothic" panose="020B0502020202020204" pitchFamily="34" charset="0"/>
                        </a:rPr>
                        <a:t> is slow.</a:t>
                      </a:r>
                      <a:endParaRPr lang="fr-FR" sz="2000" b="0" i="0" noProof="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568798639"/>
                  </a:ext>
                </a:extLst>
              </a:tr>
              <a:tr h="441892">
                <a:tc>
                  <a:txBody>
                    <a:bodyPr/>
                    <a:lstStyle/>
                    <a:p>
                      <a:pPr algn="ctr"/>
                      <a:r>
                        <a:rPr lang="en-GB" sz="2000" b="1" dirty="0">
                          <a:solidFill>
                            <a:srgbClr val="002060"/>
                          </a:solidFill>
                        </a:rPr>
                        <a:t>3</a:t>
                      </a:r>
                      <a:endParaRPr lang="en-GB" sz="2000" b="1"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noProof="0" dirty="0">
                          <a:solidFill>
                            <a:srgbClr val="002060"/>
                          </a:solidFill>
                          <a:latin typeface="Century Gothic" panose="020B0502020202020204" pitchFamily="34" charset="0"/>
                        </a:rPr>
                        <a:t>The motorbike is expensive.</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dirty="0">
                          <a:solidFill>
                            <a:srgbClr val="002060"/>
                          </a:solidFill>
                          <a:latin typeface="Century Gothic" panose="020B0502020202020204" pitchFamily="34" charset="0"/>
                        </a:rPr>
                        <a:t>the motorbike</a:t>
                      </a:r>
                      <a:endParaRPr lang="en-GB" sz="2000"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solidFill>
                            <a:srgbClr val="002060"/>
                          </a:solidFill>
                          <a:latin typeface="Century Gothic" panose="020B0502020202020204" pitchFamily="34" charset="0"/>
                        </a:rPr>
                        <a:t>It</a:t>
                      </a:r>
                      <a:r>
                        <a:rPr lang="fr-FR" sz="2000" b="0" noProof="0" dirty="0">
                          <a:solidFill>
                            <a:srgbClr val="002060"/>
                          </a:solidFill>
                          <a:latin typeface="Century Gothic" panose="020B0502020202020204" pitchFamily="34" charset="0"/>
                        </a:rPr>
                        <a:t> is expensive.</a:t>
                      </a:r>
                      <a:endParaRPr lang="fr-FR" sz="2000" b="0" i="0" noProof="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049515245"/>
                  </a:ext>
                </a:extLst>
              </a:tr>
              <a:tr h="4418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rPr>
                        <a:t>4</a:t>
                      </a:r>
                      <a:endParaRPr lang="en-GB" sz="2000" b="1" i="0" dirty="0">
                        <a:solidFill>
                          <a:srgbClr val="002060"/>
                        </a:solidFill>
                        <a:latin typeface="Century Gothic" panose="020B0502020202020204" pitchFamily="34" charset="0"/>
                      </a:endParaRPr>
                    </a:p>
                  </a:txBody>
                  <a:tcPr anchor="ctr"/>
                </a:tc>
                <a:tc>
                  <a:txBody>
                    <a:bodyPr/>
                    <a:lstStyle/>
                    <a:p>
                      <a:pPr algn="l"/>
                      <a:r>
                        <a:rPr lang="fr-FR" sz="2000" b="0" noProof="0" dirty="0">
                          <a:solidFill>
                            <a:srgbClr val="002060"/>
                          </a:solidFill>
                          <a:latin typeface="Century Gothic" panose="020B0502020202020204" pitchFamily="34" charset="0"/>
                        </a:rPr>
                        <a:t>The present is green.</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dirty="0">
                          <a:solidFill>
                            <a:srgbClr val="002060"/>
                          </a:solidFill>
                          <a:latin typeface="Century Gothic" panose="020B0502020202020204" pitchFamily="34" charset="0"/>
                        </a:rPr>
                        <a:t>the present</a:t>
                      </a:r>
                      <a:endParaRPr lang="en-GB" sz="2000" i="0" dirty="0">
                        <a:solidFill>
                          <a:srgbClr val="002060"/>
                        </a:solidFill>
                        <a:latin typeface="Century Gothic" panose="020B0502020202020204" pitchFamily="34" charset="0"/>
                      </a:endParaRPr>
                    </a:p>
                  </a:txBody>
                  <a:tcPr anchor="ctr"/>
                </a:tc>
                <a:tc>
                  <a:txBody>
                    <a:bodyPr/>
                    <a:lstStyle/>
                    <a:p>
                      <a:pPr algn="l"/>
                      <a:r>
                        <a:rPr lang="fr-FR" sz="2000" b="1" noProof="0" dirty="0">
                          <a:solidFill>
                            <a:srgbClr val="002060"/>
                          </a:solidFill>
                          <a:latin typeface="Century Gothic" panose="020B0502020202020204" pitchFamily="34" charset="0"/>
                        </a:rPr>
                        <a:t>It</a:t>
                      </a:r>
                      <a:r>
                        <a:rPr lang="fr-FR" sz="2000" b="0" noProof="0" dirty="0">
                          <a:solidFill>
                            <a:srgbClr val="002060"/>
                          </a:solidFill>
                          <a:latin typeface="Century Gothic" panose="020B0502020202020204" pitchFamily="34" charset="0"/>
                        </a:rPr>
                        <a:t> is green.</a:t>
                      </a:r>
                      <a:endParaRPr lang="fr-FR" sz="2000" b="0" i="0" noProof="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318049299"/>
                  </a:ext>
                </a:extLst>
              </a:tr>
            </a:tbl>
          </a:graphicData>
        </a:graphic>
      </p:graphicFrame>
      <p:sp>
        <p:nvSpPr>
          <p:cNvPr id="20" name="Speech Bubble: Rectangle with Corners Rounded 19">
            <a:extLst>
              <a:ext uri="{FF2B5EF4-FFF2-40B4-BE49-F238E27FC236}">
                <a16:creationId xmlns:a16="http://schemas.microsoft.com/office/drawing/2014/main" id="{9CADD9EF-0544-429F-8CE2-07D1F38FDC26}"/>
              </a:ext>
            </a:extLst>
          </p:cNvPr>
          <p:cNvSpPr/>
          <p:nvPr/>
        </p:nvSpPr>
        <p:spPr>
          <a:xfrm>
            <a:off x="8715079" y="1721144"/>
            <a:ext cx="2752569" cy="1308471"/>
          </a:xfrm>
          <a:prstGeom prst="wedgeRoundRectCallout">
            <a:avLst>
              <a:gd name="adj1" fmla="val -64829"/>
              <a:gd name="adj2" fmla="val -2123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 there is only one word for it, no matter which noun it replaces.</a:t>
            </a:r>
          </a:p>
        </p:txBody>
      </p:sp>
      <p:graphicFrame>
        <p:nvGraphicFramePr>
          <p:cNvPr id="21" name="Content Placeholder 5">
            <a:extLst>
              <a:ext uri="{FF2B5EF4-FFF2-40B4-BE49-F238E27FC236}">
                <a16:creationId xmlns:a16="http://schemas.microsoft.com/office/drawing/2014/main" id="{F754DF4A-26B3-4672-96AF-FB88E4C034DD}"/>
              </a:ext>
            </a:extLst>
          </p:cNvPr>
          <p:cNvGraphicFramePr>
            <a:graphicFrameLocks/>
          </p:cNvGraphicFramePr>
          <p:nvPr>
            <p:extLst>
              <p:ext uri="{D42A27DB-BD31-4B8C-83A1-F6EECF244321}">
                <p14:modId xmlns:p14="http://schemas.microsoft.com/office/powerpoint/2010/main" val="2664652530"/>
              </p:ext>
            </p:extLst>
          </p:nvPr>
        </p:nvGraphicFramePr>
        <p:xfrm>
          <a:off x="259485" y="3927963"/>
          <a:ext cx="8930233" cy="2072504"/>
        </p:xfrm>
        <a:graphic>
          <a:graphicData uri="http://schemas.openxmlformats.org/drawingml/2006/table">
            <a:tbl>
              <a:tblPr firstRow="1" bandRow="1">
                <a:tableStyleId>{17292A2E-F333-43FB-9621-5CBBE7FDCDCB}</a:tableStyleId>
              </a:tblPr>
              <a:tblGrid>
                <a:gridCol w="296051">
                  <a:extLst>
                    <a:ext uri="{9D8B030D-6E8A-4147-A177-3AD203B41FA5}">
                      <a16:colId xmlns:a16="http://schemas.microsoft.com/office/drawing/2014/main" val="65936079"/>
                    </a:ext>
                  </a:extLst>
                </a:gridCol>
                <a:gridCol w="3534975">
                  <a:extLst>
                    <a:ext uri="{9D8B030D-6E8A-4147-A177-3AD203B41FA5}">
                      <a16:colId xmlns:a16="http://schemas.microsoft.com/office/drawing/2014/main" val="3317005183"/>
                    </a:ext>
                  </a:extLst>
                </a:gridCol>
                <a:gridCol w="2357892">
                  <a:extLst>
                    <a:ext uri="{9D8B030D-6E8A-4147-A177-3AD203B41FA5}">
                      <a16:colId xmlns:a16="http://schemas.microsoft.com/office/drawing/2014/main" val="3368913051"/>
                    </a:ext>
                  </a:extLst>
                </a:gridCol>
                <a:gridCol w="2741315">
                  <a:extLst>
                    <a:ext uri="{9D8B030D-6E8A-4147-A177-3AD203B41FA5}">
                      <a16:colId xmlns:a16="http://schemas.microsoft.com/office/drawing/2014/main" val="967805237"/>
                    </a:ext>
                  </a:extLst>
                </a:gridCol>
              </a:tblGrid>
              <a:tr h="278025">
                <a:tc>
                  <a:txBody>
                    <a:bodyPr/>
                    <a:lstStyle/>
                    <a:p>
                      <a:pPr algn="ctr"/>
                      <a:endParaRPr lang="en-GB" sz="2000" b="1" i="0" dirty="0"/>
                    </a:p>
                  </a:txBody>
                  <a:tcPr anchor="ctr">
                    <a:solidFill>
                      <a:srgbClr val="786EB1"/>
                    </a:solidFill>
                  </a:tcPr>
                </a:tc>
                <a:tc>
                  <a:txBody>
                    <a:bodyPr/>
                    <a:lstStyle/>
                    <a:p>
                      <a:pPr algn="l"/>
                      <a:endParaRPr lang="en-GB" sz="2000" i="0" dirty="0">
                        <a:latin typeface="Century Gothic" panose="020B0502020202020204" pitchFamily="34" charset="0"/>
                      </a:endParaRPr>
                    </a:p>
                  </a:txBody>
                  <a:tcPr anchor="ctr">
                    <a:solidFill>
                      <a:srgbClr val="786EB1"/>
                    </a:solidFill>
                  </a:tcPr>
                </a:tc>
                <a:tc>
                  <a:txBody>
                    <a:bodyPr/>
                    <a:lstStyle/>
                    <a:p>
                      <a:pPr algn="ctr"/>
                      <a:r>
                        <a:rPr lang="en-GB" sz="2000" dirty="0"/>
                        <a:t>What is ‘it’ ?</a:t>
                      </a:r>
                      <a:endParaRPr lang="en-GB" sz="2000" i="0" dirty="0">
                        <a:latin typeface="Century Gothic" panose="020B0502020202020204" pitchFamily="34" charset="0"/>
                      </a:endParaRPr>
                    </a:p>
                  </a:txBody>
                  <a:tcPr anchor="ctr">
                    <a:solidFill>
                      <a:srgbClr val="786EB1"/>
                    </a:solidFill>
                  </a:tcPr>
                </a:tc>
                <a:tc>
                  <a:txBody>
                    <a:bodyPr/>
                    <a:lstStyle/>
                    <a:p>
                      <a:pPr algn="l"/>
                      <a:r>
                        <a:rPr lang="en-GB" sz="2000" i="0" dirty="0">
                          <a:latin typeface="Century Gothic" panose="020B0502020202020204" pitchFamily="34" charset="0"/>
                        </a:rPr>
                        <a:t>What is it like?</a:t>
                      </a:r>
                    </a:p>
                  </a:txBody>
                  <a:tcPr anchor="ctr">
                    <a:solidFill>
                      <a:srgbClr val="786EB1"/>
                    </a:solidFill>
                  </a:tcPr>
                </a:tc>
                <a:extLst>
                  <a:ext uri="{0D108BD9-81ED-4DB2-BD59-A6C34878D82A}">
                    <a16:rowId xmlns:a16="http://schemas.microsoft.com/office/drawing/2014/main" val="3585969815"/>
                  </a:ext>
                </a:extLst>
              </a:tr>
              <a:tr h="278025">
                <a:tc>
                  <a:txBody>
                    <a:bodyPr/>
                    <a:lstStyle/>
                    <a:p>
                      <a:pPr algn="ctr"/>
                      <a:r>
                        <a:rPr lang="en-GB" sz="2000" b="1" dirty="0">
                          <a:solidFill>
                            <a:srgbClr val="002060"/>
                          </a:solidFill>
                        </a:rPr>
                        <a:t>1</a:t>
                      </a:r>
                      <a:endParaRPr lang="en-GB" sz="2000" b="1" i="0" dirty="0">
                        <a:solidFill>
                          <a:srgbClr val="002060"/>
                        </a:solidFill>
                        <a:latin typeface="Century Gothic" panose="020B0502020202020204" pitchFamily="34" charset="0"/>
                      </a:endParaRPr>
                    </a:p>
                  </a:txBody>
                  <a:tcPr anchor="ctr"/>
                </a:tc>
                <a:tc>
                  <a:txBody>
                    <a:bodyPr/>
                    <a:lstStyle/>
                    <a:p>
                      <a:pPr algn="l"/>
                      <a:r>
                        <a:rPr lang="fr-FR" sz="2000" b="0" noProof="0" dirty="0">
                          <a:solidFill>
                            <a:srgbClr val="002060"/>
                          </a:solidFill>
                          <a:latin typeface="Century Gothic" panose="020B0502020202020204" pitchFamily="34" charset="0"/>
                        </a:rPr>
                        <a:t>Le vélo est rapide.</a:t>
                      </a:r>
                    </a:p>
                  </a:txBody>
                  <a:tcPr anchor="ctr"/>
                </a:tc>
                <a:tc>
                  <a:txBody>
                    <a:bodyPr/>
                    <a:lstStyle/>
                    <a:p>
                      <a:pPr algn="ctr"/>
                      <a:r>
                        <a:rPr lang="en-GB" sz="2000" b="1" dirty="0">
                          <a:solidFill>
                            <a:srgbClr val="002060"/>
                          </a:solidFill>
                          <a:latin typeface="Century Gothic" panose="020B0502020202020204" pitchFamily="34" charset="0"/>
                        </a:rPr>
                        <a:t>le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vélo</a:t>
                      </a:r>
                      <a:endParaRPr lang="en-GB" sz="2000" i="0" dirty="0">
                        <a:solidFill>
                          <a:srgbClr val="002060"/>
                        </a:solidFill>
                        <a:latin typeface="Century Gothic" panose="020B0502020202020204" pitchFamily="34" charset="0"/>
                      </a:endParaRPr>
                    </a:p>
                  </a:txBody>
                  <a:tcPr anchor="ctr"/>
                </a:tc>
                <a:tc>
                  <a:txBody>
                    <a:bodyPr/>
                    <a:lstStyle/>
                    <a:p>
                      <a:pPr algn="l"/>
                      <a:r>
                        <a:rPr lang="fr-FR" sz="2000" b="1" noProof="0" dirty="0">
                          <a:solidFill>
                            <a:srgbClr val="002060"/>
                          </a:solidFill>
                          <a:latin typeface="Century Gothic" panose="020B0502020202020204" pitchFamily="34" charset="0"/>
                        </a:rPr>
                        <a:t>Il </a:t>
                      </a:r>
                      <a:r>
                        <a:rPr lang="fr-FR" sz="2000" b="0" noProof="0" dirty="0">
                          <a:solidFill>
                            <a:srgbClr val="002060"/>
                          </a:solidFill>
                          <a:latin typeface="Century Gothic" panose="020B0502020202020204" pitchFamily="34" charset="0"/>
                        </a:rPr>
                        <a:t>est rapide.</a:t>
                      </a:r>
                      <a:endParaRPr lang="fr-FR" sz="2000" b="0" i="0" noProof="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720189548"/>
                  </a:ext>
                </a:extLst>
              </a:tr>
              <a:tr h="278025">
                <a:tc>
                  <a:txBody>
                    <a:bodyPr/>
                    <a:lstStyle/>
                    <a:p>
                      <a:pPr algn="ctr"/>
                      <a:r>
                        <a:rPr lang="en-GB" sz="2000" b="1" dirty="0">
                          <a:solidFill>
                            <a:srgbClr val="002060"/>
                          </a:solidFill>
                        </a:rPr>
                        <a:t>2</a:t>
                      </a:r>
                      <a:endParaRPr lang="en-GB" sz="2000" b="1"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noProof="0" dirty="0">
                          <a:solidFill>
                            <a:srgbClr val="002060"/>
                          </a:solidFill>
                          <a:latin typeface="Century Gothic" panose="020B0502020202020204" pitchFamily="34" charset="0"/>
                        </a:rPr>
                        <a:t>La voiture est lente.</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b="1" dirty="0">
                          <a:solidFill>
                            <a:srgbClr val="002060"/>
                          </a:solidFill>
                          <a:latin typeface="Century Gothic" panose="020B0502020202020204" pitchFamily="34" charset="0"/>
                        </a:rPr>
                        <a:t>la</a:t>
                      </a:r>
                      <a:r>
                        <a:rPr lang="en-GB" sz="2000" dirty="0">
                          <a:solidFill>
                            <a:srgbClr val="002060"/>
                          </a:solidFill>
                          <a:latin typeface="Century Gothic" panose="020B0502020202020204" pitchFamily="34" charset="0"/>
                        </a:rPr>
                        <a:t> voiture</a:t>
                      </a:r>
                      <a:endParaRPr lang="en-GB" sz="2000"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solidFill>
                            <a:srgbClr val="002060"/>
                          </a:solidFill>
                          <a:latin typeface="Century Gothic" panose="020B0502020202020204" pitchFamily="34" charset="0"/>
                        </a:rPr>
                        <a:t>Elle</a:t>
                      </a:r>
                      <a:r>
                        <a:rPr lang="fr-FR" sz="2000" b="0" noProof="0" dirty="0">
                          <a:solidFill>
                            <a:srgbClr val="002060"/>
                          </a:solidFill>
                          <a:latin typeface="Century Gothic" panose="020B0502020202020204" pitchFamily="34" charset="0"/>
                        </a:rPr>
                        <a:t> est lente.</a:t>
                      </a:r>
                      <a:endParaRPr lang="fr-FR" sz="2000" b="0" i="0" noProof="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568798639"/>
                  </a:ext>
                </a:extLst>
              </a:tr>
              <a:tr h="441892">
                <a:tc>
                  <a:txBody>
                    <a:bodyPr/>
                    <a:lstStyle/>
                    <a:p>
                      <a:pPr algn="ctr"/>
                      <a:r>
                        <a:rPr lang="en-GB" sz="2000" b="1" dirty="0">
                          <a:solidFill>
                            <a:srgbClr val="002060"/>
                          </a:solidFill>
                        </a:rPr>
                        <a:t>3</a:t>
                      </a:r>
                      <a:endParaRPr lang="en-GB" sz="2000" b="1"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noProof="0" dirty="0">
                          <a:solidFill>
                            <a:srgbClr val="002060"/>
                          </a:solidFill>
                          <a:latin typeface="Century Gothic" panose="020B0502020202020204" pitchFamily="34" charset="0"/>
                        </a:rPr>
                        <a:t>la moto est chère.</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b="1" dirty="0">
                          <a:solidFill>
                            <a:srgbClr val="002060"/>
                          </a:solidFill>
                          <a:latin typeface="Century Gothic" panose="020B0502020202020204" pitchFamily="34" charset="0"/>
                        </a:rPr>
                        <a:t>la</a:t>
                      </a:r>
                      <a:r>
                        <a:rPr lang="en-GB" sz="2000" dirty="0">
                          <a:solidFill>
                            <a:srgbClr val="002060"/>
                          </a:solidFill>
                          <a:latin typeface="Century Gothic" panose="020B0502020202020204" pitchFamily="34" charset="0"/>
                        </a:rPr>
                        <a:t> moto</a:t>
                      </a:r>
                      <a:endParaRPr lang="en-GB" sz="2000"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solidFill>
                            <a:srgbClr val="002060"/>
                          </a:solidFill>
                          <a:latin typeface="Century Gothic" panose="020B0502020202020204" pitchFamily="34" charset="0"/>
                        </a:rPr>
                        <a:t>Elle</a:t>
                      </a:r>
                      <a:r>
                        <a:rPr lang="fr-FR" sz="2000" b="0" noProof="0" dirty="0">
                          <a:solidFill>
                            <a:srgbClr val="002060"/>
                          </a:solidFill>
                          <a:latin typeface="Century Gothic" panose="020B0502020202020204" pitchFamily="34" charset="0"/>
                        </a:rPr>
                        <a:t> est chère.</a:t>
                      </a:r>
                      <a:endParaRPr lang="fr-FR" sz="2000" b="0" i="0" noProof="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049515245"/>
                  </a:ext>
                </a:extLst>
              </a:tr>
              <a:tr h="4418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rPr>
                        <a:t>4</a:t>
                      </a:r>
                      <a:endParaRPr lang="en-GB" sz="2000" b="1" i="0" dirty="0">
                        <a:solidFill>
                          <a:srgbClr val="002060"/>
                        </a:solidFill>
                        <a:latin typeface="Century Gothic" panose="020B0502020202020204" pitchFamily="34" charset="0"/>
                      </a:endParaRPr>
                    </a:p>
                  </a:txBody>
                  <a:tcPr anchor="ctr"/>
                </a:tc>
                <a:tc>
                  <a:txBody>
                    <a:bodyPr/>
                    <a:lstStyle/>
                    <a:p>
                      <a:pPr algn="l"/>
                      <a:r>
                        <a:rPr lang="fr-FR" sz="2000" b="0" noProof="0" dirty="0">
                          <a:solidFill>
                            <a:srgbClr val="002060"/>
                          </a:solidFill>
                          <a:latin typeface="Century Gothic" panose="020B0502020202020204" pitchFamily="34" charset="0"/>
                        </a:rPr>
                        <a:t>Le cadeau est vert.</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b="1" dirty="0">
                          <a:solidFill>
                            <a:srgbClr val="002060"/>
                          </a:solidFill>
                          <a:latin typeface="Century Gothic" panose="020B0502020202020204" pitchFamily="34" charset="0"/>
                        </a:rPr>
                        <a:t>le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cadeau</a:t>
                      </a:r>
                      <a:endParaRPr lang="en-GB" sz="2000" i="0" dirty="0">
                        <a:solidFill>
                          <a:srgbClr val="002060"/>
                        </a:solidFill>
                        <a:latin typeface="Century Gothic" panose="020B0502020202020204" pitchFamily="34" charset="0"/>
                      </a:endParaRPr>
                    </a:p>
                  </a:txBody>
                  <a:tcPr anchor="ctr"/>
                </a:tc>
                <a:tc>
                  <a:txBody>
                    <a:bodyPr/>
                    <a:lstStyle/>
                    <a:p>
                      <a:pPr algn="l"/>
                      <a:r>
                        <a:rPr lang="fr-FR" sz="2000" b="1" noProof="0" dirty="0">
                          <a:solidFill>
                            <a:srgbClr val="002060"/>
                          </a:solidFill>
                          <a:latin typeface="Century Gothic" panose="020B0502020202020204" pitchFamily="34" charset="0"/>
                        </a:rPr>
                        <a:t>Il </a:t>
                      </a:r>
                      <a:r>
                        <a:rPr lang="fr-FR" sz="2000" b="0" noProof="0" dirty="0">
                          <a:solidFill>
                            <a:srgbClr val="002060"/>
                          </a:solidFill>
                          <a:latin typeface="Century Gothic" panose="020B0502020202020204" pitchFamily="34" charset="0"/>
                        </a:rPr>
                        <a:t>est vert.</a:t>
                      </a:r>
                      <a:endParaRPr lang="fr-FR" sz="2000" b="0" i="0" noProof="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318049299"/>
                  </a:ext>
                </a:extLst>
              </a:tr>
            </a:tbl>
          </a:graphicData>
        </a:graphic>
      </p:graphicFrame>
      <p:sp>
        <p:nvSpPr>
          <p:cNvPr id="22" name="Speech Bubble: Rectangle with Corners Rounded 21">
            <a:extLst>
              <a:ext uri="{FF2B5EF4-FFF2-40B4-BE49-F238E27FC236}">
                <a16:creationId xmlns:a16="http://schemas.microsoft.com/office/drawing/2014/main" id="{BF377D17-74A3-4BC8-9BEE-D7C2B6254013}"/>
              </a:ext>
            </a:extLst>
          </p:cNvPr>
          <p:cNvSpPr/>
          <p:nvPr/>
        </p:nvSpPr>
        <p:spPr>
          <a:xfrm>
            <a:off x="8874647" y="4118356"/>
            <a:ext cx="3092111" cy="2030701"/>
          </a:xfrm>
          <a:prstGeom prst="wedgeRoundRectCallout">
            <a:avLst>
              <a:gd name="adj1" fmla="val -61872"/>
              <a:gd name="adj2" fmla="val -2239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srgbClr val="002060"/>
                </a:solidFill>
                <a:latin typeface="Century Gothic" panose="020B0502020202020204" pitchFamily="34" charset="0"/>
              </a:rPr>
              <a:t>In French, the word for ‘it’ changes. It is ‘</a:t>
            </a:r>
            <a:r>
              <a:rPr lang="en-US" sz="2000" b="1" dirty="0">
                <a:solidFill>
                  <a:srgbClr val="002060"/>
                </a:solidFill>
                <a:latin typeface="Century Gothic" panose="020B0502020202020204" pitchFamily="34" charset="0"/>
              </a:rPr>
              <a:t>il</a:t>
            </a:r>
            <a:r>
              <a:rPr lang="en-US" sz="2000" dirty="0">
                <a:solidFill>
                  <a:srgbClr val="002060"/>
                </a:solidFill>
                <a:latin typeface="Century Gothic" panose="020B0502020202020204" pitchFamily="34" charset="0"/>
              </a:rPr>
              <a:t>’ if the noun it replaces is masculine and ‘</a:t>
            </a:r>
            <a:r>
              <a:rPr lang="en-US" sz="2000" b="1" dirty="0" err="1">
                <a:solidFill>
                  <a:srgbClr val="002060"/>
                </a:solidFill>
                <a:latin typeface="Century Gothic" panose="020B0502020202020204" pitchFamily="34" charset="0"/>
              </a:rPr>
              <a:t>elle</a:t>
            </a:r>
            <a:r>
              <a:rPr lang="en-US" sz="2000" dirty="0">
                <a:solidFill>
                  <a:srgbClr val="002060"/>
                </a:solidFill>
                <a:latin typeface="Century Gothic" panose="020B0502020202020204" pitchFamily="34" charset="0"/>
              </a:rPr>
              <a:t>’ for a feminine noun.</a:t>
            </a:r>
          </a:p>
        </p:txBody>
      </p:sp>
      <p:sp>
        <p:nvSpPr>
          <p:cNvPr id="6" name="Rectangle: Rounded Corners 5">
            <a:extLst>
              <a:ext uri="{FF2B5EF4-FFF2-40B4-BE49-F238E27FC236}">
                <a16:creationId xmlns:a16="http://schemas.microsoft.com/office/drawing/2014/main" id="{42D38A85-E2E1-4984-8257-F0D1C2B3A032}"/>
              </a:ext>
            </a:extLst>
          </p:cNvPr>
          <p:cNvSpPr/>
          <p:nvPr/>
        </p:nvSpPr>
        <p:spPr>
          <a:xfrm>
            <a:off x="4708244" y="1605073"/>
            <a:ext cx="1127760"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B11D014A-DAFD-49FA-9EE7-8C6681605529}"/>
              </a:ext>
            </a:extLst>
          </p:cNvPr>
          <p:cNvSpPr/>
          <p:nvPr/>
        </p:nvSpPr>
        <p:spPr>
          <a:xfrm>
            <a:off x="6437149" y="1579854"/>
            <a:ext cx="1127760"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3F7734A3-9F76-4F0A-90F4-6BF6C19DC3C7}"/>
              </a:ext>
            </a:extLst>
          </p:cNvPr>
          <p:cNvSpPr/>
          <p:nvPr/>
        </p:nvSpPr>
        <p:spPr>
          <a:xfrm>
            <a:off x="4662115" y="2009965"/>
            <a:ext cx="1127760"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C28D98FD-AAB5-42DC-A7CC-4556342EAFA8}"/>
              </a:ext>
            </a:extLst>
          </p:cNvPr>
          <p:cNvSpPr/>
          <p:nvPr/>
        </p:nvSpPr>
        <p:spPr>
          <a:xfrm>
            <a:off x="6448354" y="1967140"/>
            <a:ext cx="1127760"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F39E9640-9F6D-47AC-8AAD-9B7D6CF1BFA8}"/>
              </a:ext>
            </a:extLst>
          </p:cNvPr>
          <p:cNvSpPr/>
          <p:nvPr/>
        </p:nvSpPr>
        <p:spPr>
          <a:xfrm>
            <a:off x="4369154" y="2364262"/>
            <a:ext cx="1848766" cy="2503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A63F136E-2697-47D6-B5C2-E777061C01A1}"/>
              </a:ext>
            </a:extLst>
          </p:cNvPr>
          <p:cNvSpPr/>
          <p:nvPr/>
        </p:nvSpPr>
        <p:spPr>
          <a:xfrm>
            <a:off x="6448354" y="2384450"/>
            <a:ext cx="1848766" cy="3166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2F225700-2BEF-4B72-A39E-3384725890F6}"/>
              </a:ext>
            </a:extLst>
          </p:cNvPr>
          <p:cNvSpPr/>
          <p:nvPr/>
        </p:nvSpPr>
        <p:spPr>
          <a:xfrm>
            <a:off x="4529464" y="2829907"/>
            <a:ext cx="1688455" cy="2882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F229B83C-B62F-4506-A70C-D6CA7EB90E9D}"/>
              </a:ext>
            </a:extLst>
          </p:cNvPr>
          <p:cNvSpPr/>
          <p:nvPr/>
        </p:nvSpPr>
        <p:spPr>
          <a:xfrm>
            <a:off x="6448354" y="2862762"/>
            <a:ext cx="1438346" cy="25541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18A6B036-C916-4634-B051-18EB5C68648F}"/>
              </a:ext>
            </a:extLst>
          </p:cNvPr>
          <p:cNvSpPr/>
          <p:nvPr/>
        </p:nvSpPr>
        <p:spPr>
          <a:xfrm>
            <a:off x="4708244" y="4436766"/>
            <a:ext cx="1127760"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27E6CFC6-7AE8-4D13-B769-1A3A98A44027}"/>
              </a:ext>
            </a:extLst>
          </p:cNvPr>
          <p:cNvSpPr/>
          <p:nvPr/>
        </p:nvSpPr>
        <p:spPr>
          <a:xfrm>
            <a:off x="6420576" y="4416422"/>
            <a:ext cx="1704984"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72D80F73-74C9-4C46-AAF6-E654C4ED83AB}"/>
              </a:ext>
            </a:extLst>
          </p:cNvPr>
          <p:cNvSpPr/>
          <p:nvPr/>
        </p:nvSpPr>
        <p:spPr>
          <a:xfrm>
            <a:off x="4662114" y="4816931"/>
            <a:ext cx="1315775"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B0B2A8DA-E5FF-487E-8858-AFE3DCB59B20}"/>
              </a:ext>
            </a:extLst>
          </p:cNvPr>
          <p:cNvSpPr/>
          <p:nvPr/>
        </p:nvSpPr>
        <p:spPr>
          <a:xfrm>
            <a:off x="6448354" y="4816931"/>
            <a:ext cx="1704984"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3DB60DB7-91B8-4A8F-86A6-6D8723385F49}"/>
              </a:ext>
            </a:extLst>
          </p:cNvPr>
          <p:cNvSpPr/>
          <p:nvPr/>
        </p:nvSpPr>
        <p:spPr>
          <a:xfrm>
            <a:off x="4708244" y="5250568"/>
            <a:ext cx="1127760"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4E990913-BD92-45B0-8486-A6D7EF71C9F4}"/>
              </a:ext>
            </a:extLst>
          </p:cNvPr>
          <p:cNvSpPr/>
          <p:nvPr/>
        </p:nvSpPr>
        <p:spPr>
          <a:xfrm>
            <a:off x="6448354" y="5229912"/>
            <a:ext cx="1882789"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75FC3ADD-C5A0-4664-9F93-82CED8DDC963}"/>
              </a:ext>
            </a:extLst>
          </p:cNvPr>
          <p:cNvSpPr/>
          <p:nvPr/>
        </p:nvSpPr>
        <p:spPr>
          <a:xfrm>
            <a:off x="4529465" y="5688961"/>
            <a:ext cx="1448424"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0A6A078C-601D-4E4F-8332-3EF394181ED5}"/>
              </a:ext>
            </a:extLst>
          </p:cNvPr>
          <p:cNvSpPr/>
          <p:nvPr/>
        </p:nvSpPr>
        <p:spPr>
          <a:xfrm>
            <a:off x="6495474" y="5685914"/>
            <a:ext cx="1311215"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249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6" grpId="0" animBg="1"/>
      <p:bldP spid="12" grpId="0" animBg="1"/>
      <p:bldP spid="13" grpId="0" animBg="1"/>
      <p:bldP spid="14" grpId="0" animBg="1"/>
      <p:bldP spid="15"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a:solidFill>
                  <a:schemeClr val="bg1"/>
                </a:solidFill>
                <a:latin typeface="Century Gothic" panose="020B0502020202020204" pitchFamily="34" charset="0"/>
              </a:rPr>
              <a:t>Au revoir !</a:t>
            </a:r>
            <a:endParaRPr lang="en-GB" sz="6000" b="1" dirty="0">
              <a:solidFill>
                <a:schemeClr val="bg1"/>
              </a:solidFill>
              <a:latin typeface="Century Gothic" panose="020B0502020202020204" pitchFamily="34" charset="0"/>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[ç/c] </a:t>
            </a:r>
            <a:r>
              <a:rPr lang="en-GB" sz="4800" b="1" spc="-1" dirty="0">
                <a:solidFill>
                  <a:srgbClr val="002060"/>
                </a:solidFill>
                <a:latin typeface="Century Gothic" panose="020B0502020202020204" pitchFamily="34" charset="0"/>
                <a:ea typeface="Century Gothic"/>
              </a:rPr>
              <a:t>soft ‘c’</a:t>
            </a:r>
            <a:endParaRPr lang="en-GB" sz="7200" dirty="0"/>
          </a:p>
        </p:txBody>
      </p:sp>
      <p:sp>
        <p:nvSpPr>
          <p:cNvPr id="5" name="TextBox 4">
            <a:extLst>
              <a:ext uri="{FF2B5EF4-FFF2-40B4-BE49-F238E27FC236}">
                <a16:creationId xmlns:a16="http://schemas.microsoft.com/office/drawing/2014/main" id="{AD90477A-DA1A-40A8-A2D0-DA810EAAA4E4}"/>
              </a:ext>
            </a:extLst>
          </p:cNvPr>
          <p:cNvSpPr txBox="1"/>
          <p:nvPr/>
        </p:nvSpPr>
        <p:spPr>
          <a:xfrm>
            <a:off x="4443046" y="5476720"/>
            <a:ext cx="30597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54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i</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6" name="Group 5">
            <a:extLst>
              <a:ext uri="{FF2B5EF4-FFF2-40B4-BE49-F238E27FC236}">
                <a16:creationId xmlns:a16="http://schemas.microsoft.com/office/drawing/2014/main" id="{DDD13213-25DF-4778-8463-CB12024CFB8A}"/>
              </a:ext>
            </a:extLst>
          </p:cNvPr>
          <p:cNvGrpSpPr/>
          <p:nvPr/>
        </p:nvGrpSpPr>
        <p:grpSpPr>
          <a:xfrm>
            <a:off x="4328877" y="2543638"/>
            <a:ext cx="3300187" cy="3001108"/>
            <a:chOff x="4328877" y="2543638"/>
            <a:chExt cx="3300187" cy="3001108"/>
          </a:xfrm>
        </p:grpSpPr>
        <p:pic>
          <p:nvPicPr>
            <p:cNvPr id="4" name="Picture 3" descr="Icon&#10;&#10;Description automatically generated">
              <a:extLst>
                <a:ext uri="{FF2B5EF4-FFF2-40B4-BE49-F238E27FC236}">
                  <a16:creationId xmlns:a16="http://schemas.microsoft.com/office/drawing/2014/main" id="{CA92194D-9EAB-42DE-A965-0E58272032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8877" y="2543638"/>
              <a:ext cx="3300187" cy="3001108"/>
            </a:xfrm>
            <a:prstGeom prst="rect">
              <a:avLst/>
            </a:prstGeom>
          </p:spPr>
        </p:pic>
        <p:sp>
          <p:nvSpPr>
            <p:cNvPr id="39" name="TextBox 38">
              <a:extLst>
                <a:ext uri="{FF2B5EF4-FFF2-40B4-BE49-F238E27FC236}">
                  <a16:creationId xmlns:a16="http://schemas.microsoft.com/office/drawing/2014/main" id="{7B870B95-7B58-4E56-A4AC-3A28C4AD68C6}"/>
                </a:ext>
              </a:extLst>
            </p:cNvPr>
            <p:cNvSpPr txBox="1"/>
            <p:nvPr/>
          </p:nvSpPr>
          <p:spPr>
            <a:xfrm>
              <a:off x="4443045" y="4598276"/>
              <a:ext cx="30597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[here]</a:t>
              </a:r>
            </a:p>
          </p:txBody>
        </p:sp>
      </p:grpSp>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[ç/c] </a:t>
            </a:r>
            <a:r>
              <a:rPr lang="en-GB" sz="4800" b="1" spc="-1" dirty="0">
                <a:solidFill>
                  <a:srgbClr val="002060"/>
                </a:solidFill>
                <a:latin typeface="Century Gothic" panose="020B0502020202020204" pitchFamily="34" charset="0"/>
                <a:ea typeface="Century Gothic"/>
              </a:rPr>
              <a:t>soft ‘c’</a:t>
            </a:r>
            <a:endParaRPr lang="en-GB" sz="7200" dirty="0"/>
          </a:p>
        </p:txBody>
      </p:sp>
      <p:pic>
        <p:nvPicPr>
          <p:cNvPr id="38" name="Picture 37" descr="Film, Cinema, Popcorn, Coke, Fun, Entertainment, Media">
            <a:extLst>
              <a:ext uri="{FF2B5EF4-FFF2-40B4-BE49-F238E27FC236}">
                <a16:creationId xmlns:a16="http://schemas.microsoft.com/office/drawing/2014/main" id="{DCCEE45F-B397-4946-8ED5-A9206A079C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1355" y="1499094"/>
            <a:ext cx="1672811" cy="12476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90477A-DA1A-40A8-A2D0-DA810EAAA4E4}"/>
              </a:ext>
            </a:extLst>
          </p:cNvPr>
          <p:cNvSpPr txBox="1"/>
          <p:nvPr/>
        </p:nvSpPr>
        <p:spPr>
          <a:xfrm>
            <a:off x="4443046" y="5476720"/>
            <a:ext cx="30597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54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i</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6" name="Group 5">
            <a:extLst>
              <a:ext uri="{FF2B5EF4-FFF2-40B4-BE49-F238E27FC236}">
                <a16:creationId xmlns:a16="http://schemas.microsoft.com/office/drawing/2014/main" id="{DDD13213-25DF-4778-8463-CB12024CFB8A}"/>
              </a:ext>
            </a:extLst>
          </p:cNvPr>
          <p:cNvGrpSpPr/>
          <p:nvPr/>
        </p:nvGrpSpPr>
        <p:grpSpPr>
          <a:xfrm>
            <a:off x="4328877" y="2543638"/>
            <a:ext cx="3300187" cy="3001108"/>
            <a:chOff x="4328877" y="2543638"/>
            <a:chExt cx="3300187" cy="3001108"/>
          </a:xfrm>
        </p:grpSpPr>
        <p:pic>
          <p:nvPicPr>
            <p:cNvPr id="4" name="Picture 3" descr="Icon&#10;&#10;Description automatically generated">
              <a:extLst>
                <a:ext uri="{FF2B5EF4-FFF2-40B4-BE49-F238E27FC236}">
                  <a16:creationId xmlns:a16="http://schemas.microsoft.com/office/drawing/2014/main" id="{CA92194D-9EAB-42DE-A965-0E58272032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8877" y="2543638"/>
              <a:ext cx="3300187" cy="3001108"/>
            </a:xfrm>
            <a:prstGeom prst="rect">
              <a:avLst/>
            </a:prstGeom>
          </p:spPr>
        </p:pic>
        <p:sp>
          <p:nvSpPr>
            <p:cNvPr id="39" name="TextBox 38">
              <a:extLst>
                <a:ext uri="{FF2B5EF4-FFF2-40B4-BE49-F238E27FC236}">
                  <a16:creationId xmlns:a16="http://schemas.microsoft.com/office/drawing/2014/main" id="{7B870B95-7B58-4E56-A4AC-3A28C4AD68C6}"/>
                </a:ext>
              </a:extLst>
            </p:cNvPr>
            <p:cNvSpPr txBox="1"/>
            <p:nvPr/>
          </p:nvSpPr>
          <p:spPr>
            <a:xfrm>
              <a:off x="4443045" y="4598276"/>
              <a:ext cx="30597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[here]</a:t>
              </a:r>
            </a:p>
          </p:txBody>
        </p:sp>
      </p:grpSp>
      <p:sp>
        <p:nvSpPr>
          <p:cNvPr id="11" name="TextBox 10">
            <a:extLst>
              <a:ext uri="{FF2B5EF4-FFF2-40B4-BE49-F238E27FC236}">
                <a16:creationId xmlns:a16="http://schemas.microsoft.com/office/drawing/2014/main" id="{D78F8008-F275-429C-AE07-5DF1BE441C13}"/>
              </a:ext>
            </a:extLst>
          </p:cNvPr>
          <p:cNvSpPr txBox="1"/>
          <p:nvPr/>
        </p:nvSpPr>
        <p:spPr>
          <a:xfrm>
            <a:off x="554194" y="245732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inéma</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8761567" y="2601535"/>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dé</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ider</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13" name="Group 12">
            <a:extLst>
              <a:ext uri="{FF2B5EF4-FFF2-40B4-BE49-F238E27FC236}">
                <a16:creationId xmlns:a16="http://schemas.microsoft.com/office/drawing/2014/main" id="{1CB4609D-DD0C-4897-8033-A82CB4A0B6A8}"/>
              </a:ext>
            </a:extLst>
          </p:cNvPr>
          <p:cNvGrpSpPr/>
          <p:nvPr/>
        </p:nvGrpSpPr>
        <p:grpSpPr>
          <a:xfrm>
            <a:off x="8957467" y="903170"/>
            <a:ext cx="1561106" cy="1699102"/>
            <a:chOff x="8957467" y="903170"/>
            <a:chExt cx="1561106" cy="1699102"/>
          </a:xfrm>
        </p:grpSpPr>
        <p:pic>
          <p:nvPicPr>
            <p:cNvPr id="7" name="Picture 6" descr="A picture containing watch&#10;&#10;Description automatically generated">
              <a:extLst>
                <a:ext uri="{FF2B5EF4-FFF2-40B4-BE49-F238E27FC236}">
                  <a16:creationId xmlns:a16="http://schemas.microsoft.com/office/drawing/2014/main" id="{EDC36217-3A7B-45CC-85EC-6B7537DD4E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7467" y="903170"/>
              <a:ext cx="936381" cy="1664677"/>
            </a:xfrm>
            <a:prstGeom prst="rect">
              <a:avLst/>
            </a:prstGeom>
          </p:spPr>
        </p:pic>
        <p:pic>
          <p:nvPicPr>
            <p:cNvPr id="9" name="Picture 8" descr="Icon&#10;&#10;Description automatically generated">
              <a:extLst>
                <a:ext uri="{FF2B5EF4-FFF2-40B4-BE49-F238E27FC236}">
                  <a16:creationId xmlns:a16="http://schemas.microsoft.com/office/drawing/2014/main" id="{F75958E4-B56C-460B-9719-D0CAA7E246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4169" y="1345231"/>
              <a:ext cx="744404" cy="1257041"/>
            </a:xfrm>
            <a:prstGeom prst="rect">
              <a:avLst/>
            </a:prstGeom>
          </p:spPr>
        </p:pic>
        <p:sp>
          <p:nvSpPr>
            <p:cNvPr id="10" name="Arrow: Right 9">
              <a:extLst>
                <a:ext uri="{FF2B5EF4-FFF2-40B4-BE49-F238E27FC236}">
                  <a16:creationId xmlns:a16="http://schemas.microsoft.com/office/drawing/2014/main" id="{C9DA7193-2815-45C7-9B30-CCE7E71CB29B}"/>
                </a:ext>
              </a:extLst>
            </p:cNvPr>
            <p:cNvSpPr/>
            <p:nvPr/>
          </p:nvSpPr>
          <p:spPr>
            <a:xfrm>
              <a:off x="9271543" y="1162406"/>
              <a:ext cx="504754" cy="217250"/>
            </a:xfrm>
            <a:prstGeom prst="rightArrow">
              <a:avLst/>
            </a:prstGeom>
            <a:solidFill>
              <a:srgbClr val="FF0133"/>
            </a:solidFill>
            <a:ln>
              <a:solidFill>
                <a:srgbClr val="FF01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Arrow: Right 17">
              <a:extLst>
                <a:ext uri="{FF2B5EF4-FFF2-40B4-BE49-F238E27FC236}">
                  <a16:creationId xmlns:a16="http://schemas.microsoft.com/office/drawing/2014/main" id="{745E863F-5625-47CB-B09C-CED30EACA0AC}"/>
                </a:ext>
              </a:extLst>
            </p:cNvPr>
            <p:cNvSpPr/>
            <p:nvPr/>
          </p:nvSpPr>
          <p:spPr>
            <a:xfrm flipH="1">
              <a:off x="9058187" y="1471857"/>
              <a:ext cx="615262" cy="281650"/>
            </a:xfrm>
            <a:prstGeom prst="rightArrow">
              <a:avLst/>
            </a:prstGeom>
            <a:solidFill>
              <a:srgbClr val="FF0133"/>
            </a:solidFill>
            <a:ln>
              <a:solidFill>
                <a:srgbClr val="FF01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sp>
        <p:nvSpPr>
          <p:cNvPr id="20" name="TextBox 19">
            <a:extLst>
              <a:ext uri="{FF2B5EF4-FFF2-40B4-BE49-F238E27FC236}">
                <a16:creationId xmlns:a16="http://schemas.microsoft.com/office/drawing/2014/main" id="{ADDAC545-8342-4020-84A7-A55ABB7C4456}"/>
              </a:ext>
            </a:extLst>
          </p:cNvPr>
          <p:cNvSpPr txBox="1"/>
          <p:nvPr/>
        </p:nvSpPr>
        <p:spPr>
          <a:xfrm>
            <a:off x="554194" y="5129247"/>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fran</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ç</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ais</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6" name="Picture 15" descr="Shape&#10;&#10;Description automatically generated">
            <a:extLst>
              <a:ext uri="{FF2B5EF4-FFF2-40B4-BE49-F238E27FC236}">
                <a16:creationId xmlns:a16="http://schemas.microsoft.com/office/drawing/2014/main" id="{31C4FCAA-4F1D-4CA9-8E65-9E9269AD69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28" y="4144286"/>
            <a:ext cx="1385538" cy="923331"/>
          </a:xfrm>
          <a:prstGeom prst="rect">
            <a:avLst/>
          </a:prstGeom>
        </p:spPr>
      </p:pic>
      <p:sp>
        <p:nvSpPr>
          <p:cNvPr id="23" name="TextBox 22">
            <a:extLst>
              <a:ext uri="{FF2B5EF4-FFF2-40B4-BE49-F238E27FC236}">
                <a16:creationId xmlns:a16="http://schemas.microsoft.com/office/drawing/2014/main" id="{92EB1CA2-C3C7-4C30-9760-B34F3ACA5BC4}"/>
              </a:ext>
            </a:extLst>
          </p:cNvPr>
          <p:cNvSpPr txBox="1"/>
          <p:nvPr/>
        </p:nvSpPr>
        <p:spPr>
          <a:xfrm>
            <a:off x="8578083" y="5067617"/>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gar</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ç</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on</a:t>
            </a:r>
          </a:p>
        </p:txBody>
      </p:sp>
      <p:pic>
        <p:nvPicPr>
          <p:cNvPr id="24" name="Picture 23" descr="Background pattern&#10;&#10;Description automatically generated">
            <a:extLst>
              <a:ext uri="{FF2B5EF4-FFF2-40B4-BE49-F238E27FC236}">
                <a16:creationId xmlns:a16="http://schemas.microsoft.com/office/drawing/2014/main" id="{93C9823C-BAD5-4795-B937-7B1753D3F170}"/>
              </a:ext>
            </a:extLst>
          </p:cNvPr>
          <p:cNvPicPr>
            <a:picLocks noChangeAspect="1"/>
          </p:cNvPicPr>
          <p:nvPr/>
        </p:nvPicPr>
        <p:blipFill rotWithShape="1">
          <a:blip r:embed="rId9">
            <a:extLst>
              <a:ext uri="{28A0092B-C50C-407E-A947-70E740481C1C}">
                <a14:useLocalDpi xmlns:a14="http://schemas.microsoft.com/office/drawing/2010/main" val="0"/>
              </a:ext>
            </a:extLst>
          </a:blip>
          <a:srcRect l="-3930" t="54370" r="62836" b="-1911"/>
          <a:stretch/>
        </p:blipFill>
        <p:spPr>
          <a:xfrm>
            <a:off x="9523920" y="3566915"/>
            <a:ext cx="1487702" cy="1814733"/>
          </a:xfrm>
          <a:prstGeom prst="rect">
            <a:avLst/>
          </a:prstGeom>
        </p:spPr>
      </p:pic>
    </p:spTree>
    <p:extLst>
      <p:ext uri="{BB962C8B-B14F-4D97-AF65-F5344CB8AC3E}">
        <p14:creationId xmlns:p14="http://schemas.microsoft.com/office/powerpoint/2010/main" val="1734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20"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4">
            <a:extLst>
              <a:ext uri="{FF2B5EF4-FFF2-40B4-BE49-F238E27FC236}">
                <a16:creationId xmlns:a16="http://schemas.microsoft.com/office/drawing/2014/main" id="{9ABA0600-A8AD-4096-975D-5A177EDBCA77}"/>
              </a:ext>
            </a:extLst>
          </p:cNvPr>
          <p:cNvGraphicFramePr>
            <a:graphicFrameLocks noGrp="1"/>
          </p:cNvGraphicFramePr>
          <p:nvPr>
            <p:extLst>
              <p:ext uri="{D42A27DB-BD31-4B8C-83A1-F6EECF244321}">
                <p14:modId xmlns:p14="http://schemas.microsoft.com/office/powerpoint/2010/main" val="4030125797"/>
              </p:ext>
            </p:extLst>
          </p:nvPr>
        </p:nvGraphicFramePr>
        <p:xfrm>
          <a:off x="159158" y="1438901"/>
          <a:ext cx="11873684" cy="5390796"/>
        </p:xfrm>
        <a:graphic>
          <a:graphicData uri="http://schemas.openxmlformats.org/drawingml/2006/table">
            <a:tbl>
              <a:tblPr firstRow="1" bandRow="1">
                <a:tableStyleId>{5940675A-B579-460E-94D1-54222C63F5DA}</a:tableStyleId>
              </a:tblPr>
              <a:tblGrid>
                <a:gridCol w="2968421">
                  <a:extLst>
                    <a:ext uri="{9D8B030D-6E8A-4147-A177-3AD203B41FA5}">
                      <a16:colId xmlns:a16="http://schemas.microsoft.com/office/drawing/2014/main" val="226152362"/>
                    </a:ext>
                  </a:extLst>
                </a:gridCol>
                <a:gridCol w="2968421">
                  <a:extLst>
                    <a:ext uri="{9D8B030D-6E8A-4147-A177-3AD203B41FA5}">
                      <a16:colId xmlns:a16="http://schemas.microsoft.com/office/drawing/2014/main" val="3295699150"/>
                    </a:ext>
                  </a:extLst>
                </a:gridCol>
                <a:gridCol w="2968421">
                  <a:extLst>
                    <a:ext uri="{9D8B030D-6E8A-4147-A177-3AD203B41FA5}">
                      <a16:colId xmlns:a16="http://schemas.microsoft.com/office/drawing/2014/main" val="3646893640"/>
                    </a:ext>
                  </a:extLst>
                </a:gridCol>
                <a:gridCol w="2968421">
                  <a:extLst>
                    <a:ext uri="{9D8B030D-6E8A-4147-A177-3AD203B41FA5}">
                      <a16:colId xmlns:a16="http://schemas.microsoft.com/office/drawing/2014/main" val="3503427742"/>
                    </a:ext>
                  </a:extLst>
                </a:gridCol>
              </a:tblGrid>
              <a:tr h="1347699">
                <a:tc>
                  <a:txBody>
                    <a:bodyPr/>
                    <a:lstStyle/>
                    <a:p>
                      <a:endParaRPr lang="en-GB"/>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lang="en-GB"/>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lang="en-GB"/>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lang="en-GB"/>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284754096"/>
                  </a:ext>
                </a:extLst>
              </a:tr>
              <a:tr h="1347699">
                <a:tc>
                  <a:txBody>
                    <a:bodyPr/>
                    <a:lstStyle/>
                    <a:p>
                      <a:endParaRPr lang="en-GB"/>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lang="en-GB"/>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lang="en-GB"/>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lang="en-GB"/>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239612600"/>
                  </a:ext>
                </a:extLst>
              </a:tr>
              <a:tr h="1347699">
                <a:tc>
                  <a:txBody>
                    <a:bodyPr/>
                    <a:lstStyle/>
                    <a:p>
                      <a:endParaRPr lang="en-GB"/>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lang="en-GB"/>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lang="en-GB"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lang="en-GB"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76082342"/>
                  </a:ext>
                </a:extLst>
              </a:tr>
              <a:tr h="1347699">
                <a:tc>
                  <a:txBody>
                    <a:bodyPr/>
                    <a:lstStyle/>
                    <a:p>
                      <a:endParaRPr lang="en-GB"/>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lang="en-GB"/>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lang="en-GB"/>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endParaRPr lang="en-GB"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90306466"/>
                  </a:ext>
                </a:extLst>
              </a:tr>
            </a:tbl>
          </a:graphicData>
        </a:graphic>
      </p:graphicFrame>
      <p:pic>
        <p:nvPicPr>
          <p:cNvPr id="53" name="Picture 52" descr="Venn diagram&#10;&#10;Description automatically generated">
            <a:extLst>
              <a:ext uri="{FF2B5EF4-FFF2-40B4-BE49-F238E27FC236}">
                <a16:creationId xmlns:a16="http://schemas.microsoft.com/office/drawing/2014/main" id="{62CF8B6A-72E3-490C-94DD-11A82ABC9A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758" y="4325760"/>
            <a:ext cx="793443" cy="796554"/>
          </a:xfrm>
          <a:prstGeom prst="rect">
            <a:avLst/>
          </a:prstGeom>
        </p:spPr>
      </p:pic>
      <p:pic>
        <p:nvPicPr>
          <p:cNvPr id="54" name="Google Shape;111;p3"/>
          <p:cNvPicPr/>
          <p:nvPr/>
        </p:nvPicPr>
        <p:blipFill>
          <a:blip r:embed="rId4"/>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21" name="Graphic 20" descr="Teacher">
            <a:extLst>
              <a:ext uri="{FF2B5EF4-FFF2-40B4-BE49-F238E27FC236}">
                <a16:creationId xmlns:a16="http://schemas.microsoft.com/office/drawing/2014/main" id="{C7F8DB86-CAAB-47A3-BF48-677AE960C8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0163" y="122661"/>
            <a:ext cx="914400" cy="914400"/>
          </a:xfrm>
          <a:prstGeom prst="rect">
            <a:avLst/>
          </a:prstGeom>
        </p:spPr>
      </p:pic>
      <p:sp>
        <p:nvSpPr>
          <p:cNvPr id="22" name="Speech Bubble: Rectangle with Corners Rounded 21">
            <a:extLst>
              <a:ext uri="{FF2B5EF4-FFF2-40B4-BE49-F238E27FC236}">
                <a16:creationId xmlns:a16="http://schemas.microsoft.com/office/drawing/2014/main" id="{D21F4A35-5B3A-4F50-B832-5D4552AC1AFF}"/>
              </a:ext>
            </a:extLst>
          </p:cNvPr>
          <p:cNvSpPr/>
          <p:nvPr/>
        </p:nvSpPr>
        <p:spPr>
          <a:xfrm>
            <a:off x="1081987" y="127730"/>
            <a:ext cx="100408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5" name="CustomShape 7">
            <a:extLst>
              <a:ext uri="{FF2B5EF4-FFF2-40B4-BE49-F238E27FC236}">
                <a16:creationId xmlns:a16="http://schemas.microsoft.com/office/drawing/2014/main" id="{ADB631A1-56EC-43FC-B334-56A0FB11257A}"/>
              </a:ext>
            </a:extLst>
          </p:cNvPr>
          <p:cNvSpPr/>
          <p:nvPr/>
        </p:nvSpPr>
        <p:spPr>
          <a:xfrm>
            <a:off x="1134526" y="184680"/>
            <a:ext cx="9776163"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a:ea typeface="Century Gothic"/>
              </a:rPr>
              <a:t>Devine</a:t>
            </a:r>
            <a:r>
              <a:rPr kumimoji="0" lang="en-GB" sz="2400" b="1" i="0" u="none" strike="noStrike" kern="1200" cap="none" spc="-1" normalizeH="0" baseline="0" noProof="0" dirty="0">
                <a:ln>
                  <a:noFill/>
                </a:ln>
                <a:solidFill>
                  <a:srgbClr val="002060"/>
                </a:solidFill>
                <a:effectLst/>
                <a:uLnTx/>
                <a:uFillTx/>
                <a:latin typeface="Century Gothic"/>
                <a:ea typeface="Century Gothic"/>
              </a:rPr>
              <a:t>* et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prononce</a:t>
            </a:r>
            <a:r>
              <a:rPr kumimoji="0" lang="en-GB" sz="2400" b="1" i="0" u="none" strike="noStrike" kern="1200" cap="none" spc="-1" normalizeH="0" baseline="0" noProof="0" dirty="0">
                <a:ln>
                  <a:noFill/>
                </a:ln>
                <a:solidFill>
                  <a:srgbClr val="002060"/>
                </a:solidFill>
                <a:effectLst/>
                <a:uLnTx/>
                <a:uFillTx/>
                <a:latin typeface="Century Gothic"/>
                <a:ea typeface="Century Gothic"/>
              </a:rPr>
              <a:t> bien les cinq mots de ton/</a:t>
            </a:r>
            <a:r>
              <a:rPr lang="en-GB" sz="2400" b="1" spc="-1" dirty="0">
                <a:solidFill>
                  <a:srgbClr val="002060"/>
                </a:solidFill>
                <a:latin typeface="Century Gothic"/>
                <a:ea typeface="Century Gothic"/>
              </a:rPr>
              <a:t>ta </a:t>
            </a:r>
            <a:r>
              <a:rPr lang="en-GB" sz="2400" b="1" spc="-1" dirty="0" err="1">
                <a:solidFill>
                  <a:srgbClr val="002060"/>
                </a:solidFill>
                <a:latin typeface="Century Gothic"/>
                <a:ea typeface="Century Gothic"/>
              </a:rPr>
              <a:t>partenaire</a:t>
            </a:r>
            <a:r>
              <a:rPr lang="en-GB" sz="2400" b="1" spc="-1" dirty="0">
                <a:solidFill>
                  <a:srgbClr val="002060"/>
                </a:solidFill>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8" name="Title 7">
            <a:extLst>
              <a:ext uri="{FF2B5EF4-FFF2-40B4-BE49-F238E27FC236}">
                <a16:creationId xmlns:a16="http://schemas.microsoft.com/office/drawing/2014/main" id="{7E8DEE0E-4396-4594-A805-35FD2481B071}"/>
              </a:ext>
            </a:extLst>
          </p:cNvPr>
          <p:cNvSpPr>
            <a:spLocks noGrp="1"/>
          </p:cNvSpPr>
          <p:nvPr>
            <p:ph type="title"/>
          </p:nvPr>
        </p:nvSpPr>
        <p:spPr>
          <a:xfrm>
            <a:off x="10774740" y="1064647"/>
            <a:ext cx="1587218" cy="362668"/>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lang="en-GB" sz="2000" dirty="0"/>
          </a:p>
        </p:txBody>
      </p:sp>
      <p:sp>
        <p:nvSpPr>
          <p:cNvPr id="15" name="TextBox 14">
            <a:extLst>
              <a:ext uri="{FF2B5EF4-FFF2-40B4-BE49-F238E27FC236}">
                <a16:creationId xmlns:a16="http://schemas.microsoft.com/office/drawing/2014/main" id="{0558E994-FB53-45C0-B71C-96536A16D876}"/>
              </a:ext>
            </a:extLst>
          </p:cNvPr>
          <p:cNvSpPr txBox="1"/>
          <p:nvPr/>
        </p:nvSpPr>
        <p:spPr>
          <a:xfrm>
            <a:off x="159158" y="2314575"/>
            <a:ext cx="2984092"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carrosse</a:t>
            </a:r>
            <a:endParaRPr lang="en-GB" sz="2400"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3957773A-4F2B-44B3-BA34-6811FD431D15}"/>
              </a:ext>
            </a:extLst>
          </p:cNvPr>
          <p:cNvSpPr txBox="1"/>
          <p:nvPr/>
        </p:nvSpPr>
        <p:spPr>
          <a:xfrm>
            <a:off x="3143250" y="2314575"/>
            <a:ext cx="2984092"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déçu</a:t>
            </a:r>
            <a:endParaRPr lang="en-GB" sz="2400"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63FE8447-F1E8-4D5D-9D13-4BAC6D404562}"/>
              </a:ext>
            </a:extLst>
          </p:cNvPr>
          <p:cNvSpPr txBox="1"/>
          <p:nvPr/>
        </p:nvSpPr>
        <p:spPr>
          <a:xfrm>
            <a:off x="6064660" y="2337747"/>
            <a:ext cx="2984092"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glaçon</a:t>
            </a:r>
            <a:endParaRPr lang="en-GB" sz="2400"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0D7FE32A-3E98-4044-AE90-4D459F95B17B}"/>
              </a:ext>
            </a:extLst>
          </p:cNvPr>
          <p:cNvSpPr txBox="1"/>
          <p:nvPr/>
        </p:nvSpPr>
        <p:spPr>
          <a:xfrm>
            <a:off x="9048752" y="2337747"/>
            <a:ext cx="2984092"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document</a:t>
            </a:r>
          </a:p>
        </p:txBody>
      </p:sp>
      <p:sp>
        <p:nvSpPr>
          <p:cNvPr id="32" name="TextBox 31">
            <a:extLst>
              <a:ext uri="{FF2B5EF4-FFF2-40B4-BE49-F238E27FC236}">
                <a16:creationId xmlns:a16="http://schemas.microsoft.com/office/drawing/2014/main" id="{B5490475-E036-4236-A090-F0C6CC3EFB1F}"/>
              </a:ext>
            </a:extLst>
          </p:cNvPr>
          <p:cNvSpPr txBox="1"/>
          <p:nvPr/>
        </p:nvSpPr>
        <p:spPr>
          <a:xfrm>
            <a:off x="159158" y="3667774"/>
            <a:ext cx="2984092"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maçon</a:t>
            </a:r>
            <a:endParaRPr lang="en-GB" sz="2400" dirty="0">
              <a:solidFill>
                <a:srgbClr val="002060"/>
              </a:solidFill>
              <a:latin typeface="Century Gothic" panose="020B0502020202020204" pitchFamily="34" charset="0"/>
            </a:endParaRPr>
          </a:p>
        </p:txBody>
      </p:sp>
      <p:sp>
        <p:nvSpPr>
          <p:cNvPr id="33" name="TextBox 32">
            <a:extLst>
              <a:ext uri="{FF2B5EF4-FFF2-40B4-BE49-F238E27FC236}">
                <a16:creationId xmlns:a16="http://schemas.microsoft.com/office/drawing/2014/main" id="{84488584-6708-4F0C-9EC1-89A6CC1297F8}"/>
              </a:ext>
            </a:extLst>
          </p:cNvPr>
          <p:cNvSpPr txBox="1"/>
          <p:nvPr/>
        </p:nvSpPr>
        <p:spPr>
          <a:xfrm>
            <a:off x="3143250" y="3667774"/>
            <a:ext cx="2984092"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Canada</a:t>
            </a:r>
          </a:p>
        </p:txBody>
      </p:sp>
      <p:sp>
        <p:nvSpPr>
          <p:cNvPr id="34" name="TextBox 33">
            <a:extLst>
              <a:ext uri="{FF2B5EF4-FFF2-40B4-BE49-F238E27FC236}">
                <a16:creationId xmlns:a16="http://schemas.microsoft.com/office/drawing/2014/main" id="{6F60907B-1239-4247-97E9-2DE9C78829BA}"/>
              </a:ext>
            </a:extLst>
          </p:cNvPr>
          <p:cNvSpPr txBox="1"/>
          <p:nvPr/>
        </p:nvSpPr>
        <p:spPr>
          <a:xfrm>
            <a:off x="6064660" y="3690946"/>
            <a:ext cx="2984092"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leçon</a:t>
            </a:r>
            <a:endParaRPr lang="en-GB" sz="2400"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C789830E-23F3-414E-9153-351AED2B239D}"/>
              </a:ext>
            </a:extLst>
          </p:cNvPr>
          <p:cNvSpPr txBox="1"/>
          <p:nvPr/>
        </p:nvSpPr>
        <p:spPr>
          <a:xfrm>
            <a:off x="9048752" y="3690946"/>
            <a:ext cx="2984092"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colombe</a:t>
            </a:r>
            <a:endParaRPr lang="en-GB" sz="2400" dirty="0">
              <a:solidFill>
                <a:srgbClr val="002060"/>
              </a:solidFill>
              <a:latin typeface="Century Gothic" panose="020B0502020202020204" pitchFamily="34" charset="0"/>
            </a:endParaRPr>
          </a:p>
        </p:txBody>
      </p:sp>
      <p:sp>
        <p:nvSpPr>
          <p:cNvPr id="36" name="TextBox 35">
            <a:extLst>
              <a:ext uri="{FF2B5EF4-FFF2-40B4-BE49-F238E27FC236}">
                <a16:creationId xmlns:a16="http://schemas.microsoft.com/office/drawing/2014/main" id="{83D3F6B9-D1A0-4AF2-9EA2-DAC37F6BADDC}"/>
              </a:ext>
            </a:extLst>
          </p:cNvPr>
          <p:cNvSpPr txBox="1"/>
          <p:nvPr/>
        </p:nvSpPr>
        <p:spPr>
          <a:xfrm>
            <a:off x="159156" y="5013290"/>
            <a:ext cx="2984092"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balançoire</a:t>
            </a:r>
            <a:endParaRPr lang="en-GB" sz="2400"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54E6102F-6B9D-410D-BB1A-DA65CC405FDA}"/>
              </a:ext>
            </a:extLst>
          </p:cNvPr>
          <p:cNvSpPr txBox="1"/>
          <p:nvPr/>
        </p:nvSpPr>
        <p:spPr>
          <a:xfrm>
            <a:off x="3143248" y="5013290"/>
            <a:ext cx="2984092"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musical</a:t>
            </a:r>
          </a:p>
        </p:txBody>
      </p:sp>
      <p:sp>
        <p:nvSpPr>
          <p:cNvPr id="40" name="TextBox 39">
            <a:extLst>
              <a:ext uri="{FF2B5EF4-FFF2-40B4-BE49-F238E27FC236}">
                <a16:creationId xmlns:a16="http://schemas.microsoft.com/office/drawing/2014/main" id="{FC8FE0BB-E061-45A1-BCBA-FC9D8C46301A}"/>
              </a:ext>
            </a:extLst>
          </p:cNvPr>
          <p:cNvSpPr txBox="1"/>
          <p:nvPr/>
        </p:nvSpPr>
        <p:spPr>
          <a:xfrm>
            <a:off x="6064658" y="5036462"/>
            <a:ext cx="2984092"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africain</a:t>
            </a:r>
            <a:endParaRPr lang="en-GB" sz="2400"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260A00FD-41D7-45C9-B82A-2D545B973D0C}"/>
              </a:ext>
            </a:extLst>
          </p:cNvPr>
          <p:cNvSpPr txBox="1"/>
          <p:nvPr/>
        </p:nvSpPr>
        <p:spPr>
          <a:xfrm>
            <a:off x="9207908" y="5053625"/>
            <a:ext cx="2984092"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effaçable</a:t>
            </a:r>
            <a:endParaRPr lang="en-GB" sz="2400"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BD76BFAB-935B-476D-A14D-C8A71FC9E60D}"/>
              </a:ext>
            </a:extLst>
          </p:cNvPr>
          <p:cNvSpPr txBox="1"/>
          <p:nvPr/>
        </p:nvSpPr>
        <p:spPr>
          <a:xfrm>
            <a:off x="127816" y="6381978"/>
            <a:ext cx="2984092"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colline</a:t>
            </a:r>
            <a:endParaRPr lang="en-GB" sz="2400" dirty="0">
              <a:solidFill>
                <a:srgbClr val="002060"/>
              </a:solidFill>
              <a:latin typeface="Century Gothic" panose="020B0502020202020204" pitchFamily="34" charset="0"/>
            </a:endParaRPr>
          </a:p>
        </p:txBody>
      </p:sp>
      <p:sp>
        <p:nvSpPr>
          <p:cNvPr id="43" name="TextBox 42">
            <a:extLst>
              <a:ext uri="{FF2B5EF4-FFF2-40B4-BE49-F238E27FC236}">
                <a16:creationId xmlns:a16="http://schemas.microsoft.com/office/drawing/2014/main" id="{B43A832C-F7E5-4ACD-9926-87CEB264FD04}"/>
              </a:ext>
            </a:extLst>
          </p:cNvPr>
          <p:cNvSpPr txBox="1"/>
          <p:nvPr/>
        </p:nvSpPr>
        <p:spPr>
          <a:xfrm>
            <a:off x="3111908" y="6381978"/>
            <a:ext cx="2984092"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escargot</a:t>
            </a:r>
          </a:p>
        </p:txBody>
      </p:sp>
      <p:sp>
        <p:nvSpPr>
          <p:cNvPr id="44" name="TextBox 43">
            <a:extLst>
              <a:ext uri="{FF2B5EF4-FFF2-40B4-BE49-F238E27FC236}">
                <a16:creationId xmlns:a16="http://schemas.microsoft.com/office/drawing/2014/main" id="{2BE94588-9ABA-4608-932E-968C879F135D}"/>
              </a:ext>
            </a:extLst>
          </p:cNvPr>
          <p:cNvSpPr txBox="1"/>
          <p:nvPr/>
        </p:nvSpPr>
        <p:spPr>
          <a:xfrm>
            <a:off x="6033318" y="6405150"/>
            <a:ext cx="2984092"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commerçant</a:t>
            </a:r>
            <a:endParaRPr lang="en-GB" sz="2400"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8070EA92-2A76-4241-B135-C06467BCD333}"/>
              </a:ext>
            </a:extLst>
          </p:cNvPr>
          <p:cNvSpPr txBox="1"/>
          <p:nvPr/>
        </p:nvSpPr>
        <p:spPr>
          <a:xfrm>
            <a:off x="9017410" y="6405150"/>
            <a:ext cx="2984092"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école</a:t>
            </a:r>
          </a:p>
        </p:txBody>
      </p:sp>
      <p:pic>
        <p:nvPicPr>
          <p:cNvPr id="19" name="Picture 18" descr="A picture containing text, vector graphics&#10;&#10;Description automatically generated">
            <a:extLst>
              <a:ext uri="{FF2B5EF4-FFF2-40B4-BE49-F238E27FC236}">
                <a16:creationId xmlns:a16="http://schemas.microsoft.com/office/drawing/2014/main" id="{254A6275-6437-402D-95DC-6130FD5625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9341" y="1611921"/>
            <a:ext cx="1336713" cy="809338"/>
          </a:xfrm>
          <a:prstGeom prst="rect">
            <a:avLst/>
          </a:prstGeom>
        </p:spPr>
      </p:pic>
      <p:pic>
        <p:nvPicPr>
          <p:cNvPr id="28" name="Picture 27" descr="A picture containing bicycle, transport&#10;&#10;Description automatically generated">
            <a:extLst>
              <a:ext uri="{FF2B5EF4-FFF2-40B4-BE49-F238E27FC236}">
                <a16:creationId xmlns:a16="http://schemas.microsoft.com/office/drawing/2014/main" id="{5EA4CC4A-F228-4D2D-A2FC-C302DC9679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3246" y="1353396"/>
            <a:ext cx="1761624" cy="1030825"/>
          </a:xfrm>
          <a:prstGeom prst="rect">
            <a:avLst/>
          </a:prstGeom>
        </p:spPr>
      </p:pic>
      <p:pic>
        <p:nvPicPr>
          <p:cNvPr id="47" name="Picture 46" descr="Shape&#10;&#10;Description automatically generated with medium confidence">
            <a:extLst>
              <a:ext uri="{FF2B5EF4-FFF2-40B4-BE49-F238E27FC236}">
                <a16:creationId xmlns:a16="http://schemas.microsoft.com/office/drawing/2014/main" id="{00A5676C-4933-48E4-8567-3D38A0992D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14158" y="4190723"/>
            <a:ext cx="1737006" cy="1066630"/>
          </a:xfrm>
          <a:prstGeom prst="rect">
            <a:avLst/>
          </a:prstGeom>
        </p:spPr>
      </p:pic>
      <p:pic>
        <p:nvPicPr>
          <p:cNvPr id="49" name="Picture 48" descr="Logo&#10;&#10;Description automatically generated">
            <a:extLst>
              <a:ext uri="{FF2B5EF4-FFF2-40B4-BE49-F238E27FC236}">
                <a16:creationId xmlns:a16="http://schemas.microsoft.com/office/drawing/2014/main" id="{242486DF-4A78-4EBA-B051-1E59F9A55F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08223" y="2770416"/>
            <a:ext cx="802466" cy="983866"/>
          </a:xfrm>
          <a:prstGeom prst="rect">
            <a:avLst/>
          </a:prstGeom>
        </p:spPr>
      </p:pic>
      <p:pic>
        <p:nvPicPr>
          <p:cNvPr id="51" name="Picture 50" descr="A picture containing text&#10;&#10;Description automatically generated">
            <a:extLst>
              <a:ext uri="{FF2B5EF4-FFF2-40B4-BE49-F238E27FC236}">
                <a16:creationId xmlns:a16="http://schemas.microsoft.com/office/drawing/2014/main" id="{E18685A7-03E8-46FC-8E88-059CD4B95EB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50031" y="2804009"/>
            <a:ext cx="1162834" cy="983866"/>
          </a:xfrm>
          <a:prstGeom prst="rect">
            <a:avLst/>
          </a:prstGeom>
        </p:spPr>
      </p:pic>
      <p:pic>
        <p:nvPicPr>
          <p:cNvPr id="57" name="Picture 56" descr="A picture containing person, person, wearing, suit&#10;&#10;Description automatically generated">
            <a:extLst>
              <a:ext uri="{FF2B5EF4-FFF2-40B4-BE49-F238E27FC236}">
                <a16:creationId xmlns:a16="http://schemas.microsoft.com/office/drawing/2014/main" id="{8AB4A7D4-D969-4065-A803-21BE4D45F2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19341" y="4335569"/>
            <a:ext cx="794313" cy="776937"/>
          </a:xfrm>
          <a:prstGeom prst="rect">
            <a:avLst/>
          </a:prstGeom>
        </p:spPr>
      </p:pic>
      <p:pic>
        <p:nvPicPr>
          <p:cNvPr id="69" name="Picture 68" descr="A picture containing green&#10;&#10;Description automatically generated">
            <a:extLst>
              <a:ext uri="{FF2B5EF4-FFF2-40B4-BE49-F238E27FC236}">
                <a16:creationId xmlns:a16="http://schemas.microsoft.com/office/drawing/2014/main" id="{F9250EC5-DC4D-438F-99EC-3931490EB2AB}"/>
              </a:ext>
            </a:extLst>
          </p:cNvPr>
          <p:cNvPicPr>
            <a:picLocks noChangeAspect="1"/>
          </p:cNvPicPr>
          <p:nvPr/>
        </p:nvPicPr>
        <p:blipFill>
          <a:blip r:embed="rId13">
            <a:clrChange>
              <a:clrFrom>
                <a:srgbClr val="E9EBE3"/>
              </a:clrFrom>
              <a:clrTo>
                <a:srgbClr val="E9EBE3">
                  <a:alpha val="0"/>
                </a:srgbClr>
              </a:clrTo>
            </a:clrChange>
            <a:extLst>
              <a:ext uri="{28A0092B-C50C-407E-A947-70E740481C1C}">
                <a14:useLocalDpi xmlns:a14="http://schemas.microsoft.com/office/drawing/2010/main" val="0"/>
              </a:ext>
            </a:extLst>
          </a:blip>
          <a:stretch>
            <a:fillRect/>
          </a:stretch>
        </p:blipFill>
        <p:spPr>
          <a:xfrm>
            <a:off x="986547" y="5550856"/>
            <a:ext cx="1262337" cy="946753"/>
          </a:xfrm>
          <a:prstGeom prst="rect">
            <a:avLst/>
          </a:prstGeom>
        </p:spPr>
      </p:pic>
      <p:pic>
        <p:nvPicPr>
          <p:cNvPr id="71" name="Picture 70" descr="A picture containing text, picture frame&#10;&#10;Description automatically generated">
            <a:extLst>
              <a:ext uri="{FF2B5EF4-FFF2-40B4-BE49-F238E27FC236}">
                <a16:creationId xmlns:a16="http://schemas.microsoft.com/office/drawing/2014/main" id="{D38019FA-25F8-4B65-9E3A-30CB0EA95AF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38465" y="4314989"/>
            <a:ext cx="758499" cy="732426"/>
          </a:xfrm>
          <a:prstGeom prst="rect">
            <a:avLst/>
          </a:prstGeom>
        </p:spPr>
      </p:pic>
      <p:pic>
        <p:nvPicPr>
          <p:cNvPr id="73" name="Picture 72" descr="Shape&#10;&#10;Description automatically generated">
            <a:extLst>
              <a:ext uri="{FF2B5EF4-FFF2-40B4-BE49-F238E27FC236}">
                <a16:creationId xmlns:a16="http://schemas.microsoft.com/office/drawing/2014/main" id="{B126BC49-FE41-48B5-9F9B-689BB8D3C01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95183" y="5560460"/>
            <a:ext cx="1217541" cy="876059"/>
          </a:xfrm>
          <a:prstGeom prst="rect">
            <a:avLst/>
          </a:prstGeom>
        </p:spPr>
      </p:pic>
      <p:pic>
        <p:nvPicPr>
          <p:cNvPr id="75" name="Picture 74" descr="Icon&#10;&#10;Description automatically generated">
            <a:extLst>
              <a:ext uri="{FF2B5EF4-FFF2-40B4-BE49-F238E27FC236}">
                <a16:creationId xmlns:a16="http://schemas.microsoft.com/office/drawing/2014/main" id="{0749BC36-73FF-4EE1-955B-E0FCD15161D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3246" y="2887784"/>
            <a:ext cx="789538" cy="889620"/>
          </a:xfrm>
          <a:prstGeom prst="rect">
            <a:avLst/>
          </a:prstGeom>
        </p:spPr>
      </p:pic>
      <p:pic>
        <p:nvPicPr>
          <p:cNvPr id="77" name="Picture 76">
            <a:extLst>
              <a:ext uri="{FF2B5EF4-FFF2-40B4-BE49-F238E27FC236}">
                <a16:creationId xmlns:a16="http://schemas.microsoft.com/office/drawing/2014/main" id="{3523E6E3-13DD-4B8A-B42C-3AF4BB252FE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63934" y="3217696"/>
            <a:ext cx="764839" cy="610676"/>
          </a:xfrm>
          <a:prstGeom prst="rect">
            <a:avLst/>
          </a:prstGeom>
        </p:spPr>
      </p:pic>
      <p:pic>
        <p:nvPicPr>
          <p:cNvPr id="81" name="Picture 80" descr="A picture containing graphical user interface&#10;&#10;Description automatically generated">
            <a:extLst>
              <a:ext uri="{FF2B5EF4-FFF2-40B4-BE49-F238E27FC236}">
                <a16:creationId xmlns:a16="http://schemas.microsoft.com/office/drawing/2014/main" id="{1BD6E7BE-DEEC-457A-8BF3-2E9C1290DD8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259316" y="5560460"/>
            <a:ext cx="500280" cy="907023"/>
          </a:xfrm>
          <a:prstGeom prst="rect">
            <a:avLst/>
          </a:prstGeom>
        </p:spPr>
      </p:pic>
      <p:pic>
        <p:nvPicPr>
          <p:cNvPr id="82" name="Picture 81" descr="A picture containing shape&#10;&#10;Description automatically generated">
            <a:extLst>
              <a:ext uri="{FF2B5EF4-FFF2-40B4-BE49-F238E27FC236}">
                <a16:creationId xmlns:a16="http://schemas.microsoft.com/office/drawing/2014/main" id="{9394F393-F42E-4AD0-B4D2-77662D3CF59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071725" y="5521299"/>
            <a:ext cx="757788" cy="953755"/>
          </a:xfrm>
          <a:prstGeom prst="rect">
            <a:avLst/>
          </a:prstGeom>
        </p:spPr>
      </p:pic>
      <p:pic>
        <p:nvPicPr>
          <p:cNvPr id="83" name="Picture 82" descr="Icon&#10;&#10;Description automatically generated with medium confidence">
            <a:extLst>
              <a:ext uri="{FF2B5EF4-FFF2-40B4-BE49-F238E27FC236}">
                <a16:creationId xmlns:a16="http://schemas.microsoft.com/office/drawing/2014/main" id="{825FA8A9-E093-473E-845D-E0C25F03480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157081" y="2839863"/>
            <a:ext cx="907957" cy="960484"/>
          </a:xfrm>
          <a:prstGeom prst="rect">
            <a:avLst/>
          </a:prstGeom>
        </p:spPr>
      </p:pic>
      <p:pic>
        <p:nvPicPr>
          <p:cNvPr id="85" name="Graphic 84" descr="Document outline">
            <a:extLst>
              <a:ext uri="{FF2B5EF4-FFF2-40B4-BE49-F238E27FC236}">
                <a16:creationId xmlns:a16="http://schemas.microsoft.com/office/drawing/2014/main" id="{795EECF9-79B2-4161-B291-A1C33D6B67F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0147582" y="1469821"/>
            <a:ext cx="914400" cy="914400"/>
          </a:xfrm>
          <a:prstGeom prst="rect">
            <a:avLst/>
          </a:prstGeom>
        </p:spPr>
      </p:pic>
      <p:pic>
        <p:nvPicPr>
          <p:cNvPr id="89" name="Picture 88" descr="A picture containing logo&#10;&#10;Description automatically generated">
            <a:extLst>
              <a:ext uri="{FF2B5EF4-FFF2-40B4-BE49-F238E27FC236}">
                <a16:creationId xmlns:a16="http://schemas.microsoft.com/office/drawing/2014/main" id="{FFC6E89D-5704-4806-9243-052C6BCB647C}"/>
              </a:ext>
            </a:extLst>
          </p:cNvPr>
          <p:cNvPicPr>
            <a:picLocks noChangeAspect="1"/>
          </p:cNvPicPr>
          <p:nvPr/>
        </p:nvPicPr>
        <p:blipFill>
          <a:blip r:embed="rId23">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3842502" y="1212191"/>
            <a:ext cx="1503109" cy="1503109"/>
          </a:xfrm>
          <a:prstGeom prst="rect">
            <a:avLst/>
          </a:prstGeom>
        </p:spPr>
      </p:pic>
      <p:grpSp>
        <p:nvGrpSpPr>
          <p:cNvPr id="94" name="Group 93">
            <a:extLst>
              <a:ext uri="{FF2B5EF4-FFF2-40B4-BE49-F238E27FC236}">
                <a16:creationId xmlns:a16="http://schemas.microsoft.com/office/drawing/2014/main" id="{DD02FF24-FCA8-4A27-9FCA-0390FE1AAA60}"/>
              </a:ext>
            </a:extLst>
          </p:cNvPr>
          <p:cNvGrpSpPr/>
          <p:nvPr/>
        </p:nvGrpSpPr>
        <p:grpSpPr>
          <a:xfrm>
            <a:off x="10263585" y="4192058"/>
            <a:ext cx="859206" cy="990530"/>
            <a:chOff x="10611881" y="3892088"/>
            <a:chExt cx="859206" cy="990530"/>
          </a:xfrm>
        </p:grpSpPr>
        <p:pic>
          <p:nvPicPr>
            <p:cNvPr id="91" name="Picture 90" descr="A picture containing text, picture frame, console table, desk&#10;&#10;Description automatically generated">
              <a:extLst>
                <a:ext uri="{FF2B5EF4-FFF2-40B4-BE49-F238E27FC236}">
                  <a16:creationId xmlns:a16="http://schemas.microsoft.com/office/drawing/2014/main" id="{E84BBD62-1734-4566-936D-30F85C0C6D0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611881" y="3892088"/>
              <a:ext cx="859206" cy="588690"/>
            </a:xfrm>
            <a:prstGeom prst="rect">
              <a:avLst/>
            </a:prstGeom>
          </p:spPr>
        </p:pic>
        <p:pic>
          <p:nvPicPr>
            <p:cNvPr id="93" name="Picture 92" descr="Map&#10;&#10;Description automatically generated with medium confidence">
              <a:extLst>
                <a:ext uri="{FF2B5EF4-FFF2-40B4-BE49-F238E27FC236}">
                  <a16:creationId xmlns:a16="http://schemas.microsoft.com/office/drawing/2014/main" id="{2CED433D-B62E-4660-A625-DB9C6529B130}"/>
                </a:ext>
              </a:extLst>
            </p:cNvPr>
            <p:cNvPicPr>
              <a:picLocks noChangeAspect="1"/>
            </p:cNvPicPr>
            <p:nvPr/>
          </p:nvPicPr>
          <p:blipFill rotWithShape="1">
            <a:blip r:embed="rId25">
              <a:extLst>
                <a:ext uri="{28A0092B-C50C-407E-A947-70E740481C1C}">
                  <a14:useLocalDpi xmlns:a14="http://schemas.microsoft.com/office/drawing/2010/main" val="0"/>
                </a:ext>
              </a:extLst>
            </a:blip>
            <a:srcRect b="45430"/>
            <a:stretch/>
          </p:blipFill>
          <p:spPr>
            <a:xfrm>
              <a:off x="10614992" y="4254302"/>
              <a:ext cx="815872" cy="628316"/>
            </a:xfrm>
            <a:prstGeom prst="rect">
              <a:avLst/>
            </a:prstGeom>
          </p:spPr>
        </p:pic>
      </p:grpSp>
      <p:sp>
        <p:nvSpPr>
          <p:cNvPr id="46" name="TextBox 1">
            <a:extLst>
              <a:ext uri="{FF2B5EF4-FFF2-40B4-BE49-F238E27FC236}">
                <a16:creationId xmlns:a16="http://schemas.microsoft.com/office/drawing/2014/main" id="{699C8F89-4215-47E2-F2B9-B3A969B57E74}"/>
              </a:ext>
            </a:extLst>
          </p:cNvPr>
          <p:cNvSpPr txBox="1"/>
          <p:nvPr/>
        </p:nvSpPr>
        <p:spPr>
          <a:xfrm>
            <a:off x="1213583" y="828659"/>
            <a:ext cx="2628919" cy="400110"/>
          </a:xfrm>
          <a:prstGeom prst="rect">
            <a:avLst/>
          </a:prstGeom>
          <a:solidFill>
            <a:srgbClr val="92D050"/>
          </a:solidFill>
        </p:spPr>
        <p:txBody>
          <a:bodyPr wrap="square" rtlCol="0">
            <a:spAutoFit/>
          </a:bodyPr>
          <a:lstStyle/>
          <a:p>
            <a:pPr algn="ctr"/>
            <a:r>
              <a:rPr lang="en-GB" sz="2000" dirty="0" err="1">
                <a:solidFill>
                  <a:srgbClr val="002060"/>
                </a:solidFill>
                <a:latin typeface="Century Gothic" panose="020B0502020202020204" pitchFamily="34" charset="0"/>
              </a:rPr>
              <a:t>deviner</a:t>
            </a:r>
            <a:r>
              <a:rPr lang="en-GB" sz="2000" dirty="0">
                <a:solidFill>
                  <a:srgbClr val="002060"/>
                </a:solidFill>
                <a:latin typeface="Century Gothic" panose="020B0502020202020204" pitchFamily="34" charset="0"/>
              </a:rPr>
              <a:t> – to guess</a:t>
            </a:r>
          </a:p>
        </p:txBody>
      </p:sp>
    </p:spTree>
    <p:extLst>
      <p:ext uri="{BB962C8B-B14F-4D97-AF65-F5344CB8AC3E}">
        <p14:creationId xmlns:p14="http://schemas.microsoft.com/office/powerpoint/2010/main" val="1465230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10449362" cy="523220"/>
          </a:xfrm>
        </p:spPr>
        <p:txBody>
          <a:bodyPr anchor="t"/>
          <a:lstStyle/>
          <a:p>
            <a:r>
              <a:rPr lang="en-GB" sz="3600" b="1" spc="-1" dirty="0">
                <a:solidFill>
                  <a:srgbClr val="1E4E79"/>
                </a:solidFill>
                <a:latin typeface="Century Gothic" panose="020B0502020202020204" pitchFamily="34" charset="0"/>
                <a:ea typeface="Century Gothic"/>
              </a:rPr>
              <a:t>Saying ‘my’ and ‘your’ with singular nouns</a:t>
            </a:r>
            <a:endParaRPr lang="en-GB" sz="3600" i="1" dirty="0"/>
          </a:p>
        </p:txBody>
      </p:sp>
      <p:sp>
        <p:nvSpPr>
          <p:cNvPr id="43" name="Rectangle 42">
            <a:extLst>
              <a:ext uri="{FF2B5EF4-FFF2-40B4-BE49-F238E27FC236}">
                <a16:creationId xmlns:a16="http://schemas.microsoft.com/office/drawing/2014/main" id="{4143ABAD-B43C-45A4-8275-5E66FBB7CD67}"/>
              </a:ext>
            </a:extLst>
          </p:cNvPr>
          <p:cNvSpPr/>
          <p:nvPr/>
        </p:nvSpPr>
        <p:spPr>
          <a:xfrm>
            <a:off x="149365" y="656711"/>
            <a:ext cx="104493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Remember how to say ‘my’ before masculine and feminine nouns:</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2" name="Google Shape;183;p8">
            <a:extLst>
              <a:ext uri="{FF2B5EF4-FFF2-40B4-BE49-F238E27FC236}">
                <a16:creationId xmlns:a16="http://schemas.microsoft.com/office/drawing/2014/main" id="{7D591CE0-294E-4A90-81DC-38CBE3377757}"/>
              </a:ext>
            </a:extLst>
          </p:cNvPr>
          <p:cNvPicPr preferRelativeResize="0"/>
          <p:nvPr/>
        </p:nvPicPr>
        <p:blipFill rotWithShape="1">
          <a:blip r:embed="rId4">
            <a:alphaModFix/>
          </a:blip>
          <a:srcRect/>
          <a:stretch/>
        </p:blipFill>
        <p:spPr>
          <a:xfrm>
            <a:off x="2496893" y="1266125"/>
            <a:ext cx="369037" cy="416098"/>
          </a:xfrm>
          <a:prstGeom prst="rect">
            <a:avLst/>
          </a:prstGeom>
          <a:noFill/>
          <a:ln>
            <a:noFill/>
          </a:ln>
        </p:spPr>
      </p:pic>
      <p:sp>
        <p:nvSpPr>
          <p:cNvPr id="93" name="TextBox 92">
            <a:extLst>
              <a:ext uri="{FF2B5EF4-FFF2-40B4-BE49-F238E27FC236}">
                <a16:creationId xmlns:a16="http://schemas.microsoft.com/office/drawing/2014/main" id="{85F0BB52-E948-47BD-A3B3-CB5225A59247}"/>
              </a:ext>
            </a:extLst>
          </p:cNvPr>
          <p:cNvSpPr txBox="1"/>
          <p:nvPr/>
        </p:nvSpPr>
        <p:spPr>
          <a:xfrm>
            <a:off x="406286" y="1202901"/>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mon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frère</a:t>
            </a:r>
          </a:p>
        </p:txBody>
      </p:sp>
      <p:sp>
        <p:nvSpPr>
          <p:cNvPr id="94" name="TextBox 93">
            <a:extLst>
              <a:ext uri="{FF2B5EF4-FFF2-40B4-BE49-F238E27FC236}">
                <a16:creationId xmlns:a16="http://schemas.microsoft.com/office/drawing/2014/main" id="{1BE15A16-69F6-41F8-A7F8-25419188FB80}"/>
              </a:ext>
            </a:extLst>
          </p:cNvPr>
          <p:cNvSpPr txBox="1"/>
          <p:nvPr/>
        </p:nvSpPr>
        <p:spPr>
          <a:xfrm>
            <a:off x="2593678" y="1206952"/>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my brother</a:t>
            </a:r>
          </a:p>
        </p:txBody>
      </p:sp>
      <p:sp>
        <p:nvSpPr>
          <p:cNvPr id="95" name="TextBox 94">
            <a:extLst>
              <a:ext uri="{FF2B5EF4-FFF2-40B4-BE49-F238E27FC236}">
                <a16:creationId xmlns:a16="http://schemas.microsoft.com/office/drawing/2014/main" id="{C730CD59-AC10-4855-A979-DC859D8C0D26}"/>
              </a:ext>
            </a:extLst>
          </p:cNvPr>
          <p:cNvSpPr txBox="1"/>
          <p:nvPr/>
        </p:nvSpPr>
        <p:spPr>
          <a:xfrm>
            <a:off x="5733681" y="1207732"/>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ma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sœur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6" name="Google Shape;183;p8">
            <a:extLst>
              <a:ext uri="{FF2B5EF4-FFF2-40B4-BE49-F238E27FC236}">
                <a16:creationId xmlns:a16="http://schemas.microsoft.com/office/drawing/2014/main" id="{5AA1761A-EC47-4AC3-A6BD-74DA0E71BE2D}"/>
              </a:ext>
            </a:extLst>
          </p:cNvPr>
          <p:cNvPicPr preferRelativeResize="0"/>
          <p:nvPr/>
        </p:nvPicPr>
        <p:blipFill rotWithShape="1">
          <a:blip r:embed="rId4">
            <a:alphaModFix/>
          </a:blip>
          <a:srcRect/>
          <a:stretch/>
        </p:blipFill>
        <p:spPr>
          <a:xfrm>
            <a:off x="7756552" y="1258766"/>
            <a:ext cx="369037" cy="416098"/>
          </a:xfrm>
          <a:prstGeom prst="rect">
            <a:avLst/>
          </a:prstGeom>
          <a:noFill/>
          <a:ln>
            <a:noFill/>
          </a:ln>
        </p:spPr>
      </p:pic>
      <p:sp>
        <p:nvSpPr>
          <p:cNvPr id="97" name="TextBox 96">
            <a:extLst>
              <a:ext uri="{FF2B5EF4-FFF2-40B4-BE49-F238E27FC236}">
                <a16:creationId xmlns:a16="http://schemas.microsoft.com/office/drawing/2014/main" id="{9A183BE1-B3FF-44E2-966C-A09E3413ABD0}"/>
              </a:ext>
            </a:extLst>
          </p:cNvPr>
          <p:cNvSpPr txBox="1"/>
          <p:nvPr/>
        </p:nvSpPr>
        <p:spPr>
          <a:xfrm>
            <a:off x="8151572" y="1195266"/>
            <a:ext cx="15389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my sister</a:t>
            </a:r>
          </a:p>
        </p:txBody>
      </p:sp>
      <p:pic>
        <p:nvPicPr>
          <p:cNvPr id="105" name="Graphic 104" descr="Arrow Clockwise curve">
            <a:extLst>
              <a:ext uri="{FF2B5EF4-FFF2-40B4-BE49-F238E27FC236}">
                <a16:creationId xmlns:a16="http://schemas.microsoft.com/office/drawing/2014/main" id="{D99A22E1-CDED-411A-BACE-A6F4D6AE93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382451">
            <a:off x="844483" y="1554294"/>
            <a:ext cx="690138" cy="690138"/>
          </a:xfrm>
          <a:prstGeom prst="rect">
            <a:avLst/>
          </a:prstGeom>
        </p:spPr>
      </p:pic>
      <p:pic>
        <p:nvPicPr>
          <p:cNvPr id="106" name="Graphic 105" descr="Arrow Clockwise curve">
            <a:extLst>
              <a:ext uri="{FF2B5EF4-FFF2-40B4-BE49-F238E27FC236}">
                <a16:creationId xmlns:a16="http://schemas.microsoft.com/office/drawing/2014/main" id="{46B204D1-C26A-4010-8880-4D8DACDAD0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411358" flipH="1">
            <a:off x="5515585" y="1435243"/>
            <a:ext cx="685010" cy="914400"/>
          </a:xfrm>
          <a:prstGeom prst="rect">
            <a:avLst/>
          </a:prstGeom>
        </p:spPr>
      </p:pic>
      <p:sp>
        <p:nvSpPr>
          <p:cNvPr id="37" name="Rectangle 36">
            <a:extLst>
              <a:ext uri="{FF2B5EF4-FFF2-40B4-BE49-F238E27FC236}">
                <a16:creationId xmlns:a16="http://schemas.microsoft.com/office/drawing/2014/main" id="{315E15CC-3119-45AE-B9EC-DE7901900AD6}"/>
              </a:ext>
            </a:extLst>
          </p:cNvPr>
          <p:cNvSpPr/>
          <p:nvPr/>
        </p:nvSpPr>
        <p:spPr>
          <a:xfrm>
            <a:off x="176264" y="2158319"/>
            <a:ext cx="1183947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Some people nouns add ‘e’ for the feminine</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 form (just like some adjectives)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0471ECB2-983B-4CED-8D23-D9DD17FC6208}"/>
              </a:ext>
            </a:extLst>
          </p:cNvPr>
          <p:cNvSpPr txBox="1"/>
          <p:nvPr/>
        </p:nvSpPr>
        <p:spPr>
          <a:xfrm>
            <a:off x="448114" y="5439063"/>
            <a:ext cx="29122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mon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ami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A2195432-3023-4202-832D-3AB5695AB793}"/>
              </a:ext>
            </a:extLst>
          </p:cNvPr>
          <p:cNvSpPr txBox="1"/>
          <p:nvPr/>
        </p:nvSpPr>
        <p:spPr>
          <a:xfrm>
            <a:off x="6123522" y="5408975"/>
            <a:ext cx="29122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mon</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ami</a:t>
            </a:r>
            <a:r>
              <a:rPr kumimoji="0" lang="en-GB" sz="2400" b="0" i="0" u="none" strike="noStrike" kern="1200" cap="none" spc="0" normalizeH="0" baseline="0" noProof="0" dirty="0" err="1">
                <a:ln>
                  <a:noFill/>
                </a:ln>
                <a:solidFill>
                  <a:srgbClr val="FF0066"/>
                </a:solidFill>
                <a:effectLst/>
                <a:uLnTx/>
                <a:uFillTx/>
                <a:latin typeface="Century Gothic" panose="020B0502020202020204" pitchFamily="34" charset="0"/>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0" name="Google Shape;183;p8">
            <a:extLst>
              <a:ext uri="{FF2B5EF4-FFF2-40B4-BE49-F238E27FC236}">
                <a16:creationId xmlns:a16="http://schemas.microsoft.com/office/drawing/2014/main" id="{BA2F02B5-3B73-4B11-AF69-9411E53B10D5}"/>
              </a:ext>
            </a:extLst>
          </p:cNvPr>
          <p:cNvPicPr preferRelativeResize="0"/>
          <p:nvPr/>
        </p:nvPicPr>
        <p:blipFill rotWithShape="1">
          <a:blip r:embed="rId4">
            <a:alphaModFix/>
          </a:blip>
          <a:srcRect/>
          <a:stretch/>
        </p:blipFill>
        <p:spPr>
          <a:xfrm>
            <a:off x="408479" y="5900728"/>
            <a:ext cx="369037" cy="416098"/>
          </a:xfrm>
          <a:prstGeom prst="rect">
            <a:avLst/>
          </a:prstGeom>
          <a:noFill/>
          <a:ln>
            <a:noFill/>
          </a:ln>
        </p:spPr>
      </p:pic>
      <p:sp>
        <p:nvSpPr>
          <p:cNvPr id="41" name="TextBox 40">
            <a:extLst>
              <a:ext uri="{FF2B5EF4-FFF2-40B4-BE49-F238E27FC236}">
                <a16:creationId xmlns:a16="http://schemas.microsoft.com/office/drawing/2014/main" id="{5621FC28-8C41-450B-95CF-78F92FC4964D}"/>
              </a:ext>
            </a:extLst>
          </p:cNvPr>
          <p:cNvSpPr txBox="1"/>
          <p:nvPr/>
        </p:nvSpPr>
        <p:spPr>
          <a:xfrm>
            <a:off x="817151" y="5903072"/>
            <a:ext cx="38208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my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(male) friend.</a:t>
            </a:r>
          </a:p>
        </p:txBody>
      </p:sp>
      <p:pic>
        <p:nvPicPr>
          <p:cNvPr id="42" name="Google Shape;183;p8">
            <a:extLst>
              <a:ext uri="{FF2B5EF4-FFF2-40B4-BE49-F238E27FC236}">
                <a16:creationId xmlns:a16="http://schemas.microsoft.com/office/drawing/2014/main" id="{283F3235-2236-4D71-AA83-CB6C69849557}"/>
              </a:ext>
            </a:extLst>
          </p:cNvPr>
          <p:cNvPicPr preferRelativeResize="0"/>
          <p:nvPr/>
        </p:nvPicPr>
        <p:blipFill rotWithShape="1">
          <a:blip r:embed="rId4">
            <a:alphaModFix/>
          </a:blip>
          <a:srcRect/>
          <a:stretch/>
        </p:blipFill>
        <p:spPr>
          <a:xfrm>
            <a:off x="6073259" y="5881222"/>
            <a:ext cx="369037" cy="416098"/>
          </a:xfrm>
          <a:prstGeom prst="rect">
            <a:avLst/>
          </a:prstGeom>
          <a:noFill/>
          <a:ln>
            <a:noFill/>
          </a:ln>
        </p:spPr>
      </p:pic>
      <p:sp>
        <p:nvSpPr>
          <p:cNvPr id="44" name="TextBox 43">
            <a:extLst>
              <a:ext uri="{FF2B5EF4-FFF2-40B4-BE49-F238E27FC236}">
                <a16:creationId xmlns:a16="http://schemas.microsoft.com/office/drawing/2014/main" id="{5930B625-1F57-4B7B-80AC-D40E6D4A6FD4}"/>
              </a:ext>
            </a:extLst>
          </p:cNvPr>
          <p:cNvSpPr txBox="1"/>
          <p:nvPr/>
        </p:nvSpPr>
        <p:spPr>
          <a:xfrm>
            <a:off x="6171313" y="5849880"/>
            <a:ext cx="42295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my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(female) friend.</a:t>
            </a:r>
          </a:p>
        </p:txBody>
      </p:sp>
      <p:pic>
        <p:nvPicPr>
          <p:cNvPr id="55" name="Google Shape;183;p8">
            <a:extLst>
              <a:ext uri="{FF2B5EF4-FFF2-40B4-BE49-F238E27FC236}">
                <a16:creationId xmlns:a16="http://schemas.microsoft.com/office/drawing/2014/main" id="{5A93F960-7310-4073-8AD3-660EED9FD853}"/>
              </a:ext>
            </a:extLst>
          </p:cNvPr>
          <p:cNvPicPr preferRelativeResize="0"/>
          <p:nvPr/>
        </p:nvPicPr>
        <p:blipFill rotWithShape="1">
          <a:blip r:embed="rId4">
            <a:alphaModFix/>
          </a:blip>
          <a:srcRect/>
          <a:stretch/>
        </p:blipFill>
        <p:spPr>
          <a:xfrm>
            <a:off x="400100" y="3268484"/>
            <a:ext cx="369037" cy="416098"/>
          </a:xfrm>
          <a:prstGeom prst="rect">
            <a:avLst/>
          </a:prstGeom>
          <a:noFill/>
          <a:ln>
            <a:noFill/>
          </a:ln>
        </p:spPr>
      </p:pic>
      <p:sp>
        <p:nvSpPr>
          <p:cNvPr id="57" name="TextBox 56">
            <a:extLst>
              <a:ext uri="{FF2B5EF4-FFF2-40B4-BE49-F238E27FC236}">
                <a16:creationId xmlns:a16="http://schemas.microsoft.com/office/drawing/2014/main" id="{BD551E62-6D2C-45BC-8D2C-E80466016802}"/>
              </a:ext>
            </a:extLst>
          </p:cNvPr>
          <p:cNvSpPr txBox="1"/>
          <p:nvPr/>
        </p:nvSpPr>
        <p:spPr>
          <a:xfrm>
            <a:off x="769136" y="3221106"/>
            <a:ext cx="43356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your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(male)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teacher.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8" name="Google Shape;183;p8">
            <a:extLst>
              <a:ext uri="{FF2B5EF4-FFF2-40B4-BE49-F238E27FC236}">
                <a16:creationId xmlns:a16="http://schemas.microsoft.com/office/drawing/2014/main" id="{01BDA8E6-7733-4E08-B0F7-0600AA6B0766}"/>
              </a:ext>
            </a:extLst>
          </p:cNvPr>
          <p:cNvPicPr preferRelativeResize="0"/>
          <p:nvPr/>
        </p:nvPicPr>
        <p:blipFill rotWithShape="1">
          <a:blip r:embed="rId4">
            <a:alphaModFix/>
          </a:blip>
          <a:srcRect/>
          <a:stretch/>
        </p:blipFill>
        <p:spPr>
          <a:xfrm>
            <a:off x="6017441" y="3255776"/>
            <a:ext cx="369037" cy="416098"/>
          </a:xfrm>
          <a:prstGeom prst="rect">
            <a:avLst/>
          </a:prstGeom>
          <a:noFill/>
          <a:ln>
            <a:noFill/>
          </a:ln>
        </p:spPr>
      </p:pic>
      <p:sp>
        <p:nvSpPr>
          <p:cNvPr id="59" name="TextBox 58">
            <a:extLst>
              <a:ext uri="{FF2B5EF4-FFF2-40B4-BE49-F238E27FC236}">
                <a16:creationId xmlns:a16="http://schemas.microsoft.com/office/drawing/2014/main" id="{E312C546-5291-4721-8F2E-41CDAE47B16A}"/>
              </a:ext>
            </a:extLst>
          </p:cNvPr>
          <p:cNvSpPr txBox="1"/>
          <p:nvPr/>
        </p:nvSpPr>
        <p:spPr>
          <a:xfrm>
            <a:off x="6017441" y="3239441"/>
            <a:ext cx="51742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your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(female)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teacher.</a:t>
            </a:r>
          </a:p>
        </p:txBody>
      </p:sp>
      <p:sp>
        <p:nvSpPr>
          <p:cNvPr id="63" name="TextBox 62">
            <a:extLst>
              <a:ext uri="{FF2B5EF4-FFF2-40B4-BE49-F238E27FC236}">
                <a16:creationId xmlns:a16="http://schemas.microsoft.com/office/drawing/2014/main" id="{897AEDE5-DCD5-4008-AA42-00D448CC9BC3}"/>
              </a:ext>
            </a:extLst>
          </p:cNvPr>
          <p:cNvSpPr txBox="1"/>
          <p:nvPr/>
        </p:nvSpPr>
        <p:spPr>
          <a:xfrm>
            <a:off x="448114" y="5437016"/>
            <a:ext cx="291223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mo</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n</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FF0066"/>
                </a:solidFill>
                <a:effectLst/>
                <a:uLnTx/>
                <a:uFillTx/>
                <a:latin typeface="Century Gothic" panose="020B0502020202020204" pitchFamily="34" charset="0"/>
              </a:rPr>
              <a:t>a</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mi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7" name="TextBox 66">
            <a:extLst>
              <a:ext uri="{FF2B5EF4-FFF2-40B4-BE49-F238E27FC236}">
                <a16:creationId xmlns:a16="http://schemas.microsoft.com/office/drawing/2014/main" id="{2ADFEA38-F891-4581-A876-D5A565BECBC0}"/>
              </a:ext>
            </a:extLst>
          </p:cNvPr>
          <p:cNvSpPr txBox="1"/>
          <p:nvPr/>
        </p:nvSpPr>
        <p:spPr>
          <a:xfrm>
            <a:off x="635685" y="2814266"/>
            <a:ext cx="3311286"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ton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professeur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8" name="TextBox 67">
            <a:extLst>
              <a:ext uri="{FF2B5EF4-FFF2-40B4-BE49-F238E27FC236}">
                <a16:creationId xmlns:a16="http://schemas.microsoft.com/office/drawing/2014/main" id="{2B06EB3B-102A-4D2E-9424-075765D576AB}"/>
              </a:ext>
            </a:extLst>
          </p:cNvPr>
          <p:cNvSpPr txBox="1"/>
          <p:nvPr/>
        </p:nvSpPr>
        <p:spPr>
          <a:xfrm>
            <a:off x="6123522" y="5406573"/>
            <a:ext cx="291223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mon</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FF0066"/>
                </a:solidFill>
                <a:effectLst/>
                <a:uLnTx/>
                <a:uFillTx/>
                <a:latin typeface="Century Gothic" panose="020B0502020202020204" pitchFamily="34" charset="0"/>
              </a:rPr>
              <a:t>a</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mi</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9" name="TextBox 68">
            <a:extLst>
              <a:ext uri="{FF2B5EF4-FFF2-40B4-BE49-F238E27FC236}">
                <a16:creationId xmlns:a16="http://schemas.microsoft.com/office/drawing/2014/main" id="{70374F3C-0866-43F0-9123-55F2D58424CC}"/>
              </a:ext>
            </a:extLst>
          </p:cNvPr>
          <p:cNvSpPr txBox="1"/>
          <p:nvPr/>
        </p:nvSpPr>
        <p:spPr>
          <a:xfrm>
            <a:off x="5967506" y="2775374"/>
            <a:ext cx="3947128"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ta</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professeur</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62" name="Graphic 61" descr="Line arrow Rotate left">
            <a:extLst>
              <a:ext uri="{FF2B5EF4-FFF2-40B4-BE49-F238E27FC236}">
                <a16:creationId xmlns:a16="http://schemas.microsoft.com/office/drawing/2014/main" id="{CE64C334-88D6-43B7-B6E8-C234DC3A4D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0171575">
            <a:off x="2176611" y="5740401"/>
            <a:ext cx="346012" cy="218958"/>
          </a:xfrm>
          <a:prstGeom prst="rect">
            <a:avLst/>
          </a:prstGeom>
        </p:spPr>
      </p:pic>
      <p:pic>
        <p:nvPicPr>
          <p:cNvPr id="65" name="Graphic 64" descr="Line arrow Rotate left">
            <a:extLst>
              <a:ext uri="{FF2B5EF4-FFF2-40B4-BE49-F238E27FC236}">
                <a16:creationId xmlns:a16="http://schemas.microsoft.com/office/drawing/2014/main" id="{45DE007D-D906-4AD1-9E4F-FC7E7B5E8E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0171575">
            <a:off x="7680960" y="5721031"/>
            <a:ext cx="346012" cy="218958"/>
          </a:xfrm>
          <a:prstGeom prst="rect">
            <a:avLst/>
          </a:prstGeom>
        </p:spPr>
      </p:pic>
      <p:pic>
        <p:nvPicPr>
          <p:cNvPr id="4" name="Picture 3">
            <a:extLst>
              <a:ext uri="{FF2B5EF4-FFF2-40B4-BE49-F238E27FC236}">
                <a16:creationId xmlns:a16="http://schemas.microsoft.com/office/drawing/2014/main" id="{7CC2F9FF-D731-4E70-AA1F-4C91D892DC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65207" y="2555222"/>
            <a:ext cx="562335" cy="120131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3E80FA8D-2AA5-41CA-8BD2-7CA293F569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59591" y="2628118"/>
            <a:ext cx="546826" cy="1018346"/>
          </a:xfrm>
          <a:prstGeom prst="rect">
            <a:avLst/>
          </a:prstGeom>
        </p:spPr>
      </p:pic>
      <p:pic>
        <p:nvPicPr>
          <p:cNvPr id="8" name="Picture 7" descr="A child's drawing of a child&#10;&#10;Description automatically generated with low confidence">
            <a:extLst>
              <a:ext uri="{FF2B5EF4-FFF2-40B4-BE49-F238E27FC236}">
                <a16:creationId xmlns:a16="http://schemas.microsoft.com/office/drawing/2014/main" id="{F1CA14F7-95C7-45FC-9581-B5F56CC2D53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32409" y="5109791"/>
            <a:ext cx="1046235" cy="1758387"/>
          </a:xfrm>
          <a:prstGeom prst="rect">
            <a:avLst/>
          </a:prstGeom>
        </p:spPr>
      </p:pic>
      <p:pic>
        <p:nvPicPr>
          <p:cNvPr id="10" name="Picture 9" descr="A picture containing toy, doll&#10;&#10;Description automatically generated">
            <a:extLst>
              <a:ext uri="{FF2B5EF4-FFF2-40B4-BE49-F238E27FC236}">
                <a16:creationId xmlns:a16="http://schemas.microsoft.com/office/drawing/2014/main" id="{0A53447C-D740-47DB-B368-A0887578C48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37535" y="4875689"/>
            <a:ext cx="729677" cy="1827782"/>
          </a:xfrm>
          <a:prstGeom prst="rect">
            <a:avLst/>
          </a:prstGeom>
        </p:spPr>
      </p:pic>
      <p:sp>
        <p:nvSpPr>
          <p:cNvPr id="46" name="Rectangle 45">
            <a:extLst>
              <a:ext uri="{FF2B5EF4-FFF2-40B4-BE49-F238E27FC236}">
                <a16:creationId xmlns:a16="http://schemas.microsoft.com/office/drawing/2014/main" id="{34401070-640A-42C8-BCA3-1BD2E5624E1E}"/>
              </a:ext>
            </a:extLst>
          </p:cNvPr>
          <p:cNvSpPr/>
          <p:nvPr/>
        </p:nvSpPr>
        <p:spPr>
          <a:xfrm>
            <a:off x="371886" y="4238017"/>
            <a:ext cx="1183947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Remember to</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 use ‘</a:t>
            </a:r>
            <a:r>
              <a:rPr kumimoji="0" lang="en-GB" sz="2400" b="0" i="0" u="none" strike="noStrike" kern="1200" cap="none" spc="-1" normalizeH="0" noProof="0" dirty="0" err="1">
                <a:ln>
                  <a:noFill/>
                </a:ln>
                <a:solidFill>
                  <a:srgbClr val="002060"/>
                </a:solidFill>
                <a:effectLst/>
                <a:uLnTx/>
                <a:uFillTx/>
                <a:latin typeface="Century Gothic" panose="020B0502020202020204" pitchFamily="34" charset="0"/>
              </a:rPr>
              <a:t>mon</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/ton’ before feminine nouns beginning with a vowel:</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47517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par>
                                <p:cTn id="11" presetID="22" presetClass="entr" presetSubtype="4"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animEffect transition="in" filter="wipe(down)">
                                      <p:cBhvr>
                                        <p:cTn id="13" dur="500"/>
                                        <p:tgtEl>
                                          <p:spTgt spid="10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5"/>
                                        </p:tgtEl>
                                        <p:attrNameLst>
                                          <p:attrName>style.visibility</p:attrName>
                                        </p:attrNameLst>
                                      </p:cBhvr>
                                      <p:to>
                                        <p:strVal val="visible"/>
                                      </p:to>
                                    </p:set>
                                  </p:childTnLst>
                                </p:cTn>
                              </p:par>
                              <p:par>
                                <p:cTn id="26" presetID="22" presetClass="entr" presetSubtype="4" fill="hold" nodeType="withEffect">
                                  <p:stCondLst>
                                    <p:cond delay="0"/>
                                  </p:stCondLst>
                                  <p:childTnLst>
                                    <p:set>
                                      <p:cBhvr>
                                        <p:cTn id="27" dur="1" fill="hold">
                                          <p:stCondLst>
                                            <p:cond delay="0"/>
                                          </p:stCondLst>
                                        </p:cTn>
                                        <p:tgtEl>
                                          <p:spTgt spid="106"/>
                                        </p:tgtEl>
                                        <p:attrNameLst>
                                          <p:attrName>style.visibility</p:attrName>
                                        </p:attrNameLst>
                                      </p:cBhvr>
                                      <p:to>
                                        <p:strVal val="visible"/>
                                      </p:to>
                                    </p:set>
                                    <p:animEffect transition="in" filter="wipe(down)">
                                      <p:cBhvr>
                                        <p:cTn id="28" dur="500"/>
                                        <p:tgtEl>
                                          <p:spTgt spid="10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8"/>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6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4"/>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93" grpId="0"/>
      <p:bldP spid="94" grpId="0"/>
      <p:bldP spid="95" grpId="0"/>
      <p:bldP spid="97" grpId="0"/>
      <p:bldP spid="37" grpId="0"/>
      <p:bldP spid="38" grpId="0"/>
      <p:bldP spid="39" grpId="0"/>
      <p:bldP spid="41" grpId="0"/>
      <p:bldP spid="44" grpId="0"/>
      <p:bldP spid="57" grpId="0"/>
      <p:bldP spid="59" grpId="0"/>
      <p:bldP spid="63" grpId="0" animBg="1"/>
      <p:bldP spid="67" grpId="0" animBg="1"/>
      <p:bldP spid="68" grpId="0" animBg="1"/>
      <p:bldP spid="69" grpId="0" animBg="1"/>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Action Button: Blank 22">
            <a:hlinkClick r:id="" action="ppaction://noaction" highlightClick="1">
              <a:snd r:embed="rId7" name="6.1.wav"/>
            </a:hlinkClick>
            <a:extLst>
              <a:ext uri="{FF2B5EF4-FFF2-40B4-BE49-F238E27FC236}">
                <a16:creationId xmlns:a16="http://schemas.microsoft.com/office/drawing/2014/main" id="{153707AE-F458-4A0B-8D3E-265231A61898}"/>
              </a:ext>
            </a:extLst>
          </p:cNvPr>
          <p:cNvSpPr/>
          <p:nvPr/>
        </p:nvSpPr>
        <p:spPr>
          <a:xfrm>
            <a:off x="604503" y="3892586"/>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pic>
        <p:nvPicPr>
          <p:cNvPr id="34" name="Graphic 33" descr="Teacher">
            <a:extLst>
              <a:ext uri="{FF2B5EF4-FFF2-40B4-BE49-F238E27FC236}">
                <a16:creationId xmlns:a16="http://schemas.microsoft.com/office/drawing/2014/main" id="{442D4E57-E26D-4491-8B90-8E3394563DE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4455" y="465195"/>
            <a:ext cx="914400" cy="914400"/>
          </a:xfrm>
          <a:prstGeom prst="rect">
            <a:avLst/>
          </a:prstGeom>
        </p:spPr>
      </p:pic>
      <p:sp>
        <p:nvSpPr>
          <p:cNvPr id="35" name="Speech Bubble: Rectangle with Corners Rounded 34">
            <a:extLst>
              <a:ext uri="{FF2B5EF4-FFF2-40B4-BE49-F238E27FC236}">
                <a16:creationId xmlns:a16="http://schemas.microsoft.com/office/drawing/2014/main" id="{4B797206-A4C2-4FCD-B4E3-6B1314843A69}"/>
              </a:ext>
            </a:extLst>
          </p:cNvPr>
          <p:cNvSpPr/>
          <p:nvPr/>
        </p:nvSpPr>
        <p:spPr>
          <a:xfrm>
            <a:off x="936279" y="470264"/>
            <a:ext cx="100408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7">
            <a:hlinkClick r:id="" action="ppaction://noaction">
              <a:snd r:embed="rId10" name="6.ii.wav"/>
            </a:hlinkClick>
            <a:extLst>
              <a:ext uri="{FF2B5EF4-FFF2-40B4-BE49-F238E27FC236}">
                <a16:creationId xmlns:a16="http://schemas.microsoft.com/office/drawing/2014/main" id="{24ED1876-7966-45DA-B75E-966F4F09DA14}"/>
              </a:ext>
            </a:extLst>
          </p:cNvPr>
          <p:cNvSpPr/>
          <p:nvPr/>
        </p:nvSpPr>
        <p:spPr>
          <a:xfrm>
            <a:off x="988818" y="527214"/>
            <a:ext cx="9776163"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Écoute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Elle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décrit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qui ?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Décide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pour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chaque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phrase (1-6).</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2" name="TextBox 41">
            <a:extLst>
              <a:ext uri="{FF2B5EF4-FFF2-40B4-BE49-F238E27FC236}">
                <a16:creationId xmlns:a16="http://schemas.microsoft.com/office/drawing/2014/main" id="{7D666C8E-8A9A-4868-828B-3DE19DC25EFC}"/>
              </a:ext>
            </a:extLst>
          </p:cNvPr>
          <p:cNvSpPr txBox="1"/>
          <p:nvPr/>
        </p:nvSpPr>
        <p:spPr>
          <a:xfrm>
            <a:off x="3352090" y="1815522"/>
            <a:ext cx="1157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Arial"/>
              </a:rPr>
              <a:t>A</a:t>
            </a:r>
          </a:p>
        </p:txBody>
      </p:sp>
      <p:sp>
        <p:nvSpPr>
          <p:cNvPr id="43" name="TextBox 42">
            <a:extLst>
              <a:ext uri="{FF2B5EF4-FFF2-40B4-BE49-F238E27FC236}">
                <a16:creationId xmlns:a16="http://schemas.microsoft.com/office/drawing/2014/main" id="{564E245A-F64A-401C-8B31-605DA1A109B4}"/>
              </a:ext>
            </a:extLst>
          </p:cNvPr>
          <p:cNvSpPr txBox="1"/>
          <p:nvPr/>
        </p:nvSpPr>
        <p:spPr>
          <a:xfrm>
            <a:off x="7395342" y="1835406"/>
            <a:ext cx="1157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Arial"/>
              </a:rPr>
              <a:t>B</a:t>
            </a:r>
          </a:p>
        </p:txBody>
      </p:sp>
      <p:pic>
        <p:nvPicPr>
          <p:cNvPr id="44" name="Picture 43">
            <a:extLst>
              <a:ext uri="{FF2B5EF4-FFF2-40B4-BE49-F238E27FC236}">
                <a16:creationId xmlns:a16="http://schemas.microsoft.com/office/drawing/2014/main" id="{04A28D00-3497-428C-A700-D5883CF1C7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22788" y="2888456"/>
            <a:ext cx="1737643" cy="3875359"/>
          </a:xfrm>
          <a:prstGeom prst="rect">
            <a:avLst/>
          </a:prstGeom>
        </p:spPr>
      </p:pic>
      <p:sp>
        <p:nvSpPr>
          <p:cNvPr id="45" name="TextBox 44">
            <a:extLst>
              <a:ext uri="{FF2B5EF4-FFF2-40B4-BE49-F238E27FC236}">
                <a16:creationId xmlns:a16="http://schemas.microsoft.com/office/drawing/2014/main" id="{B68F4B65-E301-4B22-BA28-E03278464034}"/>
              </a:ext>
            </a:extLst>
          </p:cNvPr>
          <p:cNvSpPr txBox="1"/>
          <p:nvPr/>
        </p:nvSpPr>
        <p:spPr>
          <a:xfrm>
            <a:off x="3352090" y="1815522"/>
            <a:ext cx="1157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Arial"/>
              </a:rPr>
              <a:t>A</a:t>
            </a:r>
          </a:p>
        </p:txBody>
      </p:sp>
      <p:sp>
        <p:nvSpPr>
          <p:cNvPr id="46" name="TextBox 45">
            <a:extLst>
              <a:ext uri="{FF2B5EF4-FFF2-40B4-BE49-F238E27FC236}">
                <a16:creationId xmlns:a16="http://schemas.microsoft.com/office/drawing/2014/main" id="{421E10A0-7215-4EB0-A803-ABD024DC6511}"/>
              </a:ext>
            </a:extLst>
          </p:cNvPr>
          <p:cNvSpPr txBox="1"/>
          <p:nvPr/>
        </p:nvSpPr>
        <p:spPr>
          <a:xfrm>
            <a:off x="7395342" y="1835406"/>
            <a:ext cx="1157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Arial"/>
              </a:rPr>
              <a:t>B</a:t>
            </a:r>
          </a:p>
        </p:txBody>
      </p:sp>
      <p:pic>
        <p:nvPicPr>
          <p:cNvPr id="47" name="Picture 46" descr="A picture containing text&#10;&#10;Description automatically generated">
            <a:extLst>
              <a:ext uri="{FF2B5EF4-FFF2-40B4-BE49-F238E27FC236}">
                <a16:creationId xmlns:a16="http://schemas.microsoft.com/office/drawing/2014/main" id="{3EB9F301-1379-457B-BCA3-078DC00C29A3}"/>
              </a:ext>
            </a:extLst>
          </p:cNvPr>
          <p:cNvPicPr>
            <a:picLocks noChangeAspect="1"/>
          </p:cNvPicPr>
          <p:nvPr/>
        </p:nvPicPr>
        <p:blipFill rotWithShape="1">
          <a:blip r:embed="rId12">
            <a:extLst>
              <a:ext uri="{28A0092B-C50C-407E-A947-70E740481C1C}">
                <a14:useLocalDpi xmlns:a14="http://schemas.microsoft.com/office/drawing/2010/main" val="0"/>
              </a:ext>
            </a:extLst>
          </a:blip>
          <a:srcRect b="46232"/>
          <a:stretch/>
        </p:blipFill>
        <p:spPr>
          <a:xfrm>
            <a:off x="3237787" y="2953772"/>
            <a:ext cx="1349446" cy="1699022"/>
          </a:xfrm>
          <a:prstGeom prst="rect">
            <a:avLst/>
          </a:prstGeom>
        </p:spPr>
      </p:pic>
      <p:pic>
        <p:nvPicPr>
          <p:cNvPr id="48" name="Picture 47" descr="A picture containing text&#10;&#10;Description automatically generated">
            <a:extLst>
              <a:ext uri="{FF2B5EF4-FFF2-40B4-BE49-F238E27FC236}">
                <a16:creationId xmlns:a16="http://schemas.microsoft.com/office/drawing/2014/main" id="{0435DE57-6801-4A1C-8A1C-97AAA3C724E1}"/>
              </a:ext>
            </a:extLst>
          </p:cNvPr>
          <p:cNvPicPr>
            <a:picLocks noChangeAspect="1"/>
          </p:cNvPicPr>
          <p:nvPr/>
        </p:nvPicPr>
        <p:blipFill rotWithShape="1">
          <a:blip r:embed="rId13">
            <a:extLst>
              <a:ext uri="{28A0092B-C50C-407E-A947-70E740481C1C}">
                <a14:useLocalDpi xmlns:a14="http://schemas.microsoft.com/office/drawing/2010/main" val="0"/>
              </a:ext>
            </a:extLst>
          </a:blip>
          <a:srcRect b="49013"/>
          <a:stretch/>
        </p:blipFill>
        <p:spPr>
          <a:xfrm>
            <a:off x="7041117" y="3005867"/>
            <a:ext cx="2043331" cy="1701663"/>
          </a:xfrm>
          <a:prstGeom prst="rect">
            <a:avLst/>
          </a:prstGeom>
        </p:spPr>
      </p:pic>
      <p:pic>
        <p:nvPicPr>
          <p:cNvPr id="49" name="Picture 48" descr="A picture containing wooden, indoor, wood, table&#10;&#10;Description automatically generated">
            <a:extLst>
              <a:ext uri="{FF2B5EF4-FFF2-40B4-BE49-F238E27FC236}">
                <a16:creationId xmlns:a16="http://schemas.microsoft.com/office/drawing/2014/main" id="{0B6FE410-A6C1-4C1E-A7BC-78000D01F91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05316" y="2441385"/>
            <a:ext cx="2622532" cy="2621167"/>
          </a:xfrm>
          <a:prstGeom prst="rect">
            <a:avLst/>
          </a:prstGeom>
        </p:spPr>
      </p:pic>
      <p:pic>
        <p:nvPicPr>
          <p:cNvPr id="50" name="Picture 49" descr="A picture containing wooden, indoor, wood, table&#10;&#10;Description automatically generated">
            <a:extLst>
              <a:ext uri="{FF2B5EF4-FFF2-40B4-BE49-F238E27FC236}">
                <a16:creationId xmlns:a16="http://schemas.microsoft.com/office/drawing/2014/main" id="{369D4F39-09CA-4F02-8709-4686A7C5824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19646" y="2441385"/>
            <a:ext cx="2622532" cy="2621167"/>
          </a:xfrm>
          <a:prstGeom prst="rect">
            <a:avLst/>
          </a:prstGeom>
        </p:spPr>
      </p:pic>
      <p:sp>
        <p:nvSpPr>
          <p:cNvPr id="51" name="Oval 50">
            <a:extLst>
              <a:ext uri="{FF2B5EF4-FFF2-40B4-BE49-F238E27FC236}">
                <a16:creationId xmlns:a16="http://schemas.microsoft.com/office/drawing/2014/main" id="{CC140C42-F70A-43A4-A534-66ADC25B801B}"/>
              </a:ext>
            </a:extLst>
          </p:cNvPr>
          <p:cNvSpPr/>
          <p:nvPr/>
        </p:nvSpPr>
        <p:spPr>
          <a:xfrm>
            <a:off x="6070388" y="1458904"/>
            <a:ext cx="3705921" cy="4846131"/>
          </a:xfrm>
          <a:prstGeom prst="ellipse">
            <a:avLst/>
          </a:prstGeom>
          <a:solidFill>
            <a:schemeClr val="accent6">
              <a:lumMod val="20000"/>
              <a:lumOff val="80000"/>
              <a:alpha val="46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2" name="CustomShape 6">
            <a:hlinkClick r:id="" action="ppaction://noaction">
              <a:snd r:embed="rId15" name="6.i.wav"/>
            </a:hlinkClick>
            <a:extLst>
              <a:ext uri="{FF2B5EF4-FFF2-40B4-BE49-F238E27FC236}">
                <a16:creationId xmlns:a16="http://schemas.microsoft.com/office/drawing/2014/main" id="{25B0C74B-2D01-4B6E-B27D-27A941FBB942}"/>
              </a:ext>
            </a:extLst>
          </p:cNvPr>
          <p:cNvSpPr/>
          <p:nvPr/>
        </p:nvSpPr>
        <p:spPr>
          <a:xfrm>
            <a:off x="83574" y="29268"/>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Adèle décrit des personnes (à Sanaya).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 name="Speech Bubble: Rectangle with Corners Rounded 2">
            <a:extLst>
              <a:ext uri="{FF2B5EF4-FFF2-40B4-BE49-F238E27FC236}">
                <a16:creationId xmlns:a16="http://schemas.microsoft.com/office/drawing/2014/main" id="{3C75A22F-6C45-47D8-9F23-8F3F2EFD0988}"/>
              </a:ext>
            </a:extLst>
          </p:cNvPr>
          <p:cNvSpPr/>
          <p:nvPr/>
        </p:nvSpPr>
        <p:spPr>
          <a:xfrm>
            <a:off x="9610654" y="1682032"/>
            <a:ext cx="2429505" cy="913309"/>
          </a:xfrm>
          <a:prstGeom prst="wedgeRoundRectCallout">
            <a:avLst>
              <a:gd name="adj1" fmla="val -1506"/>
              <a:gd name="adj2" fmla="val 1030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Il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est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sympathique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sp>
        <p:nvSpPr>
          <p:cNvPr id="20" name="Speech Bubble: Rectangle with Corners Rounded 19">
            <a:extLst>
              <a:ext uri="{FF2B5EF4-FFF2-40B4-BE49-F238E27FC236}">
                <a16:creationId xmlns:a16="http://schemas.microsoft.com/office/drawing/2014/main" id="{0BE69D7F-EEF4-4B85-89E3-D72EBC1039CC}"/>
              </a:ext>
            </a:extLst>
          </p:cNvPr>
          <p:cNvSpPr/>
          <p:nvPr/>
        </p:nvSpPr>
        <p:spPr>
          <a:xfrm>
            <a:off x="6597878" y="5338927"/>
            <a:ext cx="2752569" cy="1308471"/>
          </a:xfrm>
          <a:prstGeom prst="wedgeRoundRectCallout">
            <a:avLst>
              <a:gd name="adj1" fmla="val 49932"/>
              <a:gd name="adj2" fmla="val 259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Sympathique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means nice. It is often shortened to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sympa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1" name="Speech Bubble: Rectangle with Corners Rounded 20">
            <a:extLst>
              <a:ext uri="{FF2B5EF4-FFF2-40B4-BE49-F238E27FC236}">
                <a16:creationId xmlns:a16="http://schemas.microsoft.com/office/drawing/2014/main" id="{AEFB5391-634B-428A-8BAA-60C5CE72931C}"/>
              </a:ext>
            </a:extLst>
          </p:cNvPr>
          <p:cNvSpPr/>
          <p:nvPr/>
        </p:nvSpPr>
        <p:spPr>
          <a:xfrm>
            <a:off x="1090323" y="1124979"/>
            <a:ext cx="2147464" cy="778976"/>
          </a:xfrm>
          <a:prstGeom prst="wedgeRoundRectCallout">
            <a:avLst>
              <a:gd name="adj1" fmla="val -45664"/>
              <a:gd name="adj2" fmla="val 10439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Il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est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comment ?</a:t>
            </a:r>
          </a:p>
        </p:txBody>
      </p:sp>
      <p:pic>
        <p:nvPicPr>
          <p:cNvPr id="25" name="Picture 24" descr="A child's drawing of a child&#10;&#10;Description automatically generated with low confidence">
            <a:extLst>
              <a:ext uri="{FF2B5EF4-FFF2-40B4-BE49-F238E27FC236}">
                <a16:creationId xmlns:a16="http://schemas.microsoft.com/office/drawing/2014/main" id="{04480446-9651-4941-A1E0-32790523BB8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569" y="1422040"/>
            <a:ext cx="1136556" cy="1910188"/>
          </a:xfrm>
          <a:prstGeom prst="rect">
            <a:avLst/>
          </a:prstGeom>
        </p:spPr>
      </p:pic>
      <p:sp>
        <p:nvSpPr>
          <p:cNvPr id="24" name="Speech Bubble: Rectangle with Corners Rounded 23">
            <a:extLst>
              <a:ext uri="{FF2B5EF4-FFF2-40B4-BE49-F238E27FC236}">
                <a16:creationId xmlns:a16="http://schemas.microsoft.com/office/drawing/2014/main" id="{686ADF57-55AB-46E8-B376-96B76C87C8B1}"/>
              </a:ext>
            </a:extLst>
          </p:cNvPr>
          <p:cNvSpPr/>
          <p:nvPr/>
        </p:nvSpPr>
        <p:spPr>
          <a:xfrm>
            <a:off x="188267" y="5338927"/>
            <a:ext cx="3705921" cy="1308471"/>
          </a:xfrm>
          <a:prstGeom prst="wedgeRoundRectCallout">
            <a:avLst>
              <a:gd name="adj1" fmla="val 46610"/>
              <a:gd name="adj2" fmla="val 2738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Comment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means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but ‘Il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comment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means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 is he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like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32948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heel(1)">
                                      <p:cBhvr>
                                        <p:cTn id="7" dur="2000"/>
                                        <p:tgtEl>
                                          <p:spTgt spid="51"/>
                                        </p:tgtEl>
                                      </p:cBhvr>
                                    </p:animEffect>
                                  </p:childTnLst>
                                  <p:subTnLst>
                                    <p:audio>
                                      <p:cMediaNode>
                                        <p:cTn display="0" masterRel="sameClick">
                                          <p:stCondLst>
                                            <p:cond evt="begin" delay="0">
                                              <p:tn val="5"/>
                                            </p:cond>
                                          </p:stCondLst>
                                          <p:endCondLst>
                                            <p:cond evt="onStopAudio" delay="0">
                                              <p:tgtEl>
                                                <p:sldTgt/>
                                              </p:tgtEl>
                                            </p:cond>
                                          </p:endCondLst>
                                        </p:cTn>
                                        <p:tgtEl>
                                          <p:sndTgt r:embed="rId3" name="6.1full.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6.10.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5" name="6.2.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3" grpId="0" animBg="1"/>
      <p:bldP spid="20" grpId="0" animBg="1"/>
      <p:bldP spid="21"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Action Button: Blank 22">
            <a:hlinkClick r:id="" action="ppaction://noaction" highlightClick="1">
              <a:snd r:embed="rId5" name="6.3.wav"/>
            </a:hlinkClick>
            <a:extLst>
              <a:ext uri="{FF2B5EF4-FFF2-40B4-BE49-F238E27FC236}">
                <a16:creationId xmlns:a16="http://schemas.microsoft.com/office/drawing/2014/main" id="{153707AE-F458-4A0B-8D3E-265231A61898}"/>
              </a:ext>
            </a:extLst>
          </p:cNvPr>
          <p:cNvSpPr/>
          <p:nvPr/>
        </p:nvSpPr>
        <p:spPr>
          <a:xfrm>
            <a:off x="604503" y="3892586"/>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42" name="TextBox 41">
            <a:extLst>
              <a:ext uri="{FF2B5EF4-FFF2-40B4-BE49-F238E27FC236}">
                <a16:creationId xmlns:a16="http://schemas.microsoft.com/office/drawing/2014/main" id="{7D666C8E-8A9A-4868-828B-3DE19DC25EFC}"/>
              </a:ext>
            </a:extLst>
          </p:cNvPr>
          <p:cNvSpPr txBox="1"/>
          <p:nvPr/>
        </p:nvSpPr>
        <p:spPr>
          <a:xfrm>
            <a:off x="3352090" y="1815522"/>
            <a:ext cx="1157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Arial"/>
              </a:rPr>
              <a:t>A</a:t>
            </a:r>
          </a:p>
        </p:txBody>
      </p:sp>
      <p:sp>
        <p:nvSpPr>
          <p:cNvPr id="43" name="TextBox 42">
            <a:extLst>
              <a:ext uri="{FF2B5EF4-FFF2-40B4-BE49-F238E27FC236}">
                <a16:creationId xmlns:a16="http://schemas.microsoft.com/office/drawing/2014/main" id="{564E245A-F64A-401C-8B31-605DA1A109B4}"/>
              </a:ext>
            </a:extLst>
          </p:cNvPr>
          <p:cNvSpPr txBox="1"/>
          <p:nvPr/>
        </p:nvSpPr>
        <p:spPr>
          <a:xfrm>
            <a:off x="7395342" y="1835406"/>
            <a:ext cx="1157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Arial"/>
              </a:rPr>
              <a:t>B</a:t>
            </a:r>
          </a:p>
        </p:txBody>
      </p:sp>
      <p:pic>
        <p:nvPicPr>
          <p:cNvPr id="44" name="Picture 43">
            <a:extLst>
              <a:ext uri="{FF2B5EF4-FFF2-40B4-BE49-F238E27FC236}">
                <a16:creationId xmlns:a16="http://schemas.microsoft.com/office/drawing/2014/main" id="{04A28D00-3497-428C-A700-D5883CF1C7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2788" y="2888456"/>
            <a:ext cx="1737643" cy="3875359"/>
          </a:xfrm>
          <a:prstGeom prst="rect">
            <a:avLst/>
          </a:prstGeom>
        </p:spPr>
      </p:pic>
      <p:sp>
        <p:nvSpPr>
          <p:cNvPr id="19" name="Oval 18">
            <a:extLst>
              <a:ext uri="{FF2B5EF4-FFF2-40B4-BE49-F238E27FC236}">
                <a16:creationId xmlns:a16="http://schemas.microsoft.com/office/drawing/2014/main" id="{07CDDCC3-3304-4894-BA38-77237F28001E}"/>
              </a:ext>
            </a:extLst>
          </p:cNvPr>
          <p:cNvSpPr/>
          <p:nvPr/>
        </p:nvSpPr>
        <p:spPr>
          <a:xfrm>
            <a:off x="2077950" y="1328902"/>
            <a:ext cx="3705921" cy="4846131"/>
          </a:xfrm>
          <a:prstGeom prst="ellipse">
            <a:avLst/>
          </a:prstGeom>
          <a:solidFill>
            <a:schemeClr val="accent6">
              <a:lumMod val="20000"/>
              <a:lumOff val="80000"/>
              <a:alpha val="46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0" name="Picture 19" descr="Logo&#10;&#10;Description automatically generated">
            <a:extLst>
              <a:ext uri="{FF2B5EF4-FFF2-40B4-BE49-F238E27FC236}">
                <a16:creationId xmlns:a16="http://schemas.microsoft.com/office/drawing/2014/main" id="{20419D26-1B85-463C-BFB7-653048D07E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5318" y="2979850"/>
            <a:ext cx="1019070" cy="1674912"/>
          </a:xfrm>
          <a:prstGeom prst="rect">
            <a:avLst/>
          </a:prstGeom>
        </p:spPr>
      </p:pic>
      <p:pic>
        <p:nvPicPr>
          <p:cNvPr id="21" name="Picture 20">
            <a:extLst>
              <a:ext uri="{FF2B5EF4-FFF2-40B4-BE49-F238E27FC236}">
                <a16:creationId xmlns:a16="http://schemas.microsoft.com/office/drawing/2014/main" id="{5DAFC857-0D87-4E91-98F1-C40C2E95146D}"/>
              </a:ext>
            </a:extLst>
          </p:cNvPr>
          <p:cNvPicPr>
            <a:picLocks noChangeAspect="1"/>
          </p:cNvPicPr>
          <p:nvPr/>
        </p:nvPicPr>
        <p:blipFill rotWithShape="1">
          <a:blip r:embed="rId8">
            <a:extLst>
              <a:ext uri="{28A0092B-C50C-407E-A947-70E740481C1C}">
                <a14:useLocalDpi xmlns:a14="http://schemas.microsoft.com/office/drawing/2010/main" val="0"/>
              </a:ext>
            </a:extLst>
          </a:blip>
          <a:srcRect b="57595"/>
          <a:stretch/>
        </p:blipFill>
        <p:spPr>
          <a:xfrm>
            <a:off x="3262925" y="2936467"/>
            <a:ext cx="1445005" cy="1718295"/>
          </a:xfrm>
          <a:prstGeom prst="rect">
            <a:avLst/>
          </a:prstGeom>
        </p:spPr>
      </p:pic>
      <p:pic>
        <p:nvPicPr>
          <p:cNvPr id="41" name="Picture 40" descr="A picture containing wooden, indoor, wood, table&#10;&#10;Description automatically generated">
            <a:extLst>
              <a:ext uri="{FF2B5EF4-FFF2-40B4-BE49-F238E27FC236}">
                <a16:creationId xmlns:a16="http://schemas.microsoft.com/office/drawing/2014/main" id="{844740D5-AC69-4124-B81B-E26A1A10FB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05316" y="2441385"/>
            <a:ext cx="2622532" cy="2621167"/>
          </a:xfrm>
          <a:prstGeom prst="rect">
            <a:avLst/>
          </a:prstGeom>
        </p:spPr>
      </p:pic>
      <p:pic>
        <p:nvPicPr>
          <p:cNvPr id="40" name="Picture 39" descr="A picture containing wooden, indoor, wood, table&#10;&#10;Description automatically generated">
            <a:extLst>
              <a:ext uri="{FF2B5EF4-FFF2-40B4-BE49-F238E27FC236}">
                <a16:creationId xmlns:a16="http://schemas.microsoft.com/office/drawing/2014/main" id="{DFF78736-FF0D-4491-AC8E-DC2784C7FC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19646" y="2441385"/>
            <a:ext cx="2622532" cy="2621167"/>
          </a:xfrm>
          <a:prstGeom prst="rect">
            <a:avLst/>
          </a:prstGeom>
        </p:spPr>
      </p:pic>
      <p:sp>
        <p:nvSpPr>
          <p:cNvPr id="22" name="CustomShape 6">
            <a:extLst>
              <a:ext uri="{FF2B5EF4-FFF2-40B4-BE49-F238E27FC236}">
                <a16:creationId xmlns:a16="http://schemas.microsoft.com/office/drawing/2014/main" id="{0463463A-0B11-48FD-A36B-B7A101DB6FF5}"/>
              </a:ext>
            </a:extLst>
          </p:cNvPr>
          <p:cNvSpPr/>
          <p:nvPr/>
        </p:nvSpPr>
        <p:spPr>
          <a:xfrm>
            <a:off x="83574" y="29268"/>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Adèle décrit des personnes.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3308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6.3fu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Action Button: Blank 22">
            <a:hlinkClick r:id="" action="ppaction://noaction" highlightClick="1">
              <a:snd r:embed="rId7" name="6.4.wav"/>
            </a:hlinkClick>
            <a:extLst>
              <a:ext uri="{FF2B5EF4-FFF2-40B4-BE49-F238E27FC236}">
                <a16:creationId xmlns:a16="http://schemas.microsoft.com/office/drawing/2014/main" id="{153707AE-F458-4A0B-8D3E-265231A61898}"/>
              </a:ext>
            </a:extLst>
          </p:cNvPr>
          <p:cNvSpPr/>
          <p:nvPr/>
        </p:nvSpPr>
        <p:spPr>
          <a:xfrm>
            <a:off x="604503" y="3892586"/>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
        <p:nvSpPr>
          <p:cNvPr id="42" name="TextBox 41">
            <a:extLst>
              <a:ext uri="{FF2B5EF4-FFF2-40B4-BE49-F238E27FC236}">
                <a16:creationId xmlns:a16="http://schemas.microsoft.com/office/drawing/2014/main" id="{7D666C8E-8A9A-4868-828B-3DE19DC25EFC}"/>
              </a:ext>
            </a:extLst>
          </p:cNvPr>
          <p:cNvSpPr txBox="1"/>
          <p:nvPr/>
        </p:nvSpPr>
        <p:spPr>
          <a:xfrm>
            <a:off x="3352090" y="1815522"/>
            <a:ext cx="1157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Arial"/>
              </a:rPr>
              <a:t>A</a:t>
            </a:r>
          </a:p>
        </p:txBody>
      </p:sp>
      <p:sp>
        <p:nvSpPr>
          <p:cNvPr id="43" name="TextBox 42">
            <a:extLst>
              <a:ext uri="{FF2B5EF4-FFF2-40B4-BE49-F238E27FC236}">
                <a16:creationId xmlns:a16="http://schemas.microsoft.com/office/drawing/2014/main" id="{564E245A-F64A-401C-8B31-605DA1A109B4}"/>
              </a:ext>
            </a:extLst>
          </p:cNvPr>
          <p:cNvSpPr txBox="1"/>
          <p:nvPr/>
        </p:nvSpPr>
        <p:spPr>
          <a:xfrm>
            <a:off x="7395342" y="1835406"/>
            <a:ext cx="1157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Arial"/>
              </a:rPr>
              <a:t>B</a:t>
            </a:r>
          </a:p>
        </p:txBody>
      </p:sp>
      <p:pic>
        <p:nvPicPr>
          <p:cNvPr id="44" name="Picture 43">
            <a:extLst>
              <a:ext uri="{FF2B5EF4-FFF2-40B4-BE49-F238E27FC236}">
                <a16:creationId xmlns:a16="http://schemas.microsoft.com/office/drawing/2014/main" id="{04A28D00-3497-428C-A700-D5883CF1C7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22788" y="2888456"/>
            <a:ext cx="1737643" cy="3875359"/>
          </a:xfrm>
          <a:prstGeom prst="rect">
            <a:avLst/>
          </a:prstGeom>
        </p:spPr>
      </p:pic>
      <p:sp>
        <p:nvSpPr>
          <p:cNvPr id="19" name="Oval 18">
            <a:extLst>
              <a:ext uri="{FF2B5EF4-FFF2-40B4-BE49-F238E27FC236}">
                <a16:creationId xmlns:a16="http://schemas.microsoft.com/office/drawing/2014/main" id="{07CDDCC3-3304-4894-BA38-77237F28001E}"/>
              </a:ext>
            </a:extLst>
          </p:cNvPr>
          <p:cNvSpPr/>
          <p:nvPr/>
        </p:nvSpPr>
        <p:spPr>
          <a:xfrm>
            <a:off x="2077949" y="1272247"/>
            <a:ext cx="3705921" cy="4846131"/>
          </a:xfrm>
          <a:prstGeom prst="ellipse">
            <a:avLst/>
          </a:prstGeom>
          <a:solidFill>
            <a:schemeClr val="accent6">
              <a:lumMod val="20000"/>
              <a:lumOff val="80000"/>
              <a:alpha val="46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Picture 13" descr="A picture containing text, vector graphics&#10;&#10;Description automatically generated">
            <a:extLst>
              <a:ext uri="{FF2B5EF4-FFF2-40B4-BE49-F238E27FC236}">
                <a16:creationId xmlns:a16="http://schemas.microsoft.com/office/drawing/2014/main" id="{B1BF3600-39D6-4F33-AD3A-288EA219D3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34194" y="3054002"/>
            <a:ext cx="1538258" cy="1603631"/>
          </a:xfrm>
          <a:prstGeom prst="rect">
            <a:avLst/>
          </a:prstGeom>
        </p:spPr>
      </p:pic>
      <p:pic>
        <p:nvPicPr>
          <p:cNvPr id="15" name="Picture 14">
            <a:extLst>
              <a:ext uri="{FF2B5EF4-FFF2-40B4-BE49-F238E27FC236}">
                <a16:creationId xmlns:a16="http://schemas.microsoft.com/office/drawing/2014/main" id="{A81D1534-9923-4305-BC73-EEF1FED891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51541" y="3087716"/>
            <a:ext cx="1558739" cy="1578370"/>
          </a:xfrm>
          <a:prstGeom prst="rect">
            <a:avLst/>
          </a:prstGeom>
        </p:spPr>
      </p:pic>
      <p:pic>
        <p:nvPicPr>
          <p:cNvPr id="40" name="Picture 39" descr="A picture containing wooden, indoor, wood, table&#10;&#10;Description automatically generated">
            <a:extLst>
              <a:ext uri="{FF2B5EF4-FFF2-40B4-BE49-F238E27FC236}">
                <a16:creationId xmlns:a16="http://schemas.microsoft.com/office/drawing/2014/main" id="{DFF78736-FF0D-4491-AC8E-DC2784C7FCC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19646" y="2441385"/>
            <a:ext cx="2622532" cy="2621167"/>
          </a:xfrm>
          <a:prstGeom prst="rect">
            <a:avLst/>
          </a:prstGeom>
        </p:spPr>
      </p:pic>
      <p:pic>
        <p:nvPicPr>
          <p:cNvPr id="41" name="Picture 40" descr="A picture containing wooden, indoor, wood, table&#10;&#10;Description automatically generated">
            <a:extLst>
              <a:ext uri="{FF2B5EF4-FFF2-40B4-BE49-F238E27FC236}">
                <a16:creationId xmlns:a16="http://schemas.microsoft.com/office/drawing/2014/main" id="{844740D5-AC69-4124-B81B-E26A1A10FB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5316" y="2441385"/>
            <a:ext cx="2622532" cy="2621167"/>
          </a:xfrm>
          <a:prstGeom prst="rect">
            <a:avLst/>
          </a:prstGeom>
        </p:spPr>
      </p:pic>
      <p:sp>
        <p:nvSpPr>
          <p:cNvPr id="3" name="TextBox 2">
            <a:extLst>
              <a:ext uri="{FF2B5EF4-FFF2-40B4-BE49-F238E27FC236}">
                <a16:creationId xmlns:a16="http://schemas.microsoft.com/office/drawing/2014/main" id="{68433426-1D09-41A2-BC04-68154E97B89F}"/>
              </a:ext>
            </a:extLst>
          </p:cNvPr>
          <p:cNvSpPr txBox="1"/>
          <p:nvPr/>
        </p:nvSpPr>
        <p:spPr>
          <a:xfrm>
            <a:off x="8672452" y="192645"/>
            <a:ext cx="2213654" cy="707886"/>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tante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aunt</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l’oncle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uncle</a:t>
            </a:r>
          </a:p>
        </p:txBody>
      </p:sp>
      <p:sp>
        <p:nvSpPr>
          <p:cNvPr id="20" name="CustomShape 6">
            <a:extLst>
              <a:ext uri="{FF2B5EF4-FFF2-40B4-BE49-F238E27FC236}">
                <a16:creationId xmlns:a16="http://schemas.microsoft.com/office/drawing/2014/main" id="{CC599A80-01CE-487C-8D6C-A98D846F12A1}"/>
              </a:ext>
            </a:extLst>
          </p:cNvPr>
          <p:cNvSpPr/>
          <p:nvPr/>
        </p:nvSpPr>
        <p:spPr>
          <a:xfrm>
            <a:off x="83574" y="29268"/>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Adèle décrit des personnes.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Speech Bubble: Rectangle with Corners Rounded 15">
            <a:extLst>
              <a:ext uri="{FF2B5EF4-FFF2-40B4-BE49-F238E27FC236}">
                <a16:creationId xmlns:a16="http://schemas.microsoft.com/office/drawing/2014/main" id="{F3E50CA3-ED2D-429D-8459-7F4D3621EC48}"/>
              </a:ext>
            </a:extLst>
          </p:cNvPr>
          <p:cNvSpPr/>
          <p:nvPr/>
        </p:nvSpPr>
        <p:spPr>
          <a:xfrm>
            <a:off x="9610654" y="1682032"/>
            <a:ext cx="2429505" cy="913309"/>
          </a:xfrm>
          <a:prstGeom prst="wedgeRoundRectCallout">
            <a:avLst>
              <a:gd name="adj1" fmla="val -1506"/>
              <a:gd name="adj2" fmla="val 1030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Elle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est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très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sympathique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sp>
        <p:nvSpPr>
          <p:cNvPr id="17" name="Speech Bubble: Rectangle with Corners Rounded 16">
            <a:extLst>
              <a:ext uri="{FF2B5EF4-FFF2-40B4-BE49-F238E27FC236}">
                <a16:creationId xmlns:a16="http://schemas.microsoft.com/office/drawing/2014/main" id="{442B2030-FE67-437B-9F45-AF44669B5D1C}"/>
              </a:ext>
            </a:extLst>
          </p:cNvPr>
          <p:cNvSpPr/>
          <p:nvPr/>
        </p:nvSpPr>
        <p:spPr>
          <a:xfrm>
            <a:off x="211583" y="5312417"/>
            <a:ext cx="3140507" cy="1333874"/>
          </a:xfrm>
          <a:prstGeom prst="wedgeRoundRectCallout">
            <a:avLst>
              <a:gd name="adj1" fmla="val 87803"/>
              <a:gd name="adj2" fmla="val 259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Sympathique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sympa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the same word in masculine and feminine singular.</a:t>
            </a:r>
          </a:p>
        </p:txBody>
      </p:sp>
      <p:pic>
        <p:nvPicPr>
          <p:cNvPr id="18" name="Picture 17" descr="A child's drawing of a child&#10;&#10;Description automatically generated with low confidence">
            <a:extLst>
              <a:ext uri="{FF2B5EF4-FFF2-40B4-BE49-F238E27FC236}">
                <a16:creationId xmlns:a16="http://schemas.microsoft.com/office/drawing/2014/main" id="{E2549ACB-ADDC-4386-A25B-40F1BBA0A48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460" y="1029384"/>
            <a:ext cx="1136556" cy="1910188"/>
          </a:xfrm>
          <a:prstGeom prst="rect">
            <a:avLst/>
          </a:prstGeom>
        </p:spPr>
      </p:pic>
      <p:sp>
        <p:nvSpPr>
          <p:cNvPr id="21" name="Speech Bubble: Rectangle with Corners Rounded 20">
            <a:extLst>
              <a:ext uri="{FF2B5EF4-FFF2-40B4-BE49-F238E27FC236}">
                <a16:creationId xmlns:a16="http://schemas.microsoft.com/office/drawing/2014/main" id="{D9A40DB8-6279-4238-A49F-1CD1FB13B33E}"/>
              </a:ext>
            </a:extLst>
          </p:cNvPr>
          <p:cNvSpPr/>
          <p:nvPr/>
        </p:nvSpPr>
        <p:spPr>
          <a:xfrm>
            <a:off x="1170015" y="721514"/>
            <a:ext cx="1981525" cy="774686"/>
          </a:xfrm>
          <a:prstGeom prst="wedgeRoundRectCallout">
            <a:avLst>
              <a:gd name="adj1" fmla="val -63923"/>
              <a:gd name="adj2" fmla="val -1688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Elle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est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comment ?</a:t>
            </a:r>
          </a:p>
        </p:txBody>
      </p:sp>
    </p:spTree>
    <p:extLst>
      <p:ext uri="{BB962C8B-B14F-4D97-AF65-F5344CB8AC3E}">
        <p14:creationId xmlns:p14="http://schemas.microsoft.com/office/powerpoint/2010/main" val="16503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6.4full.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6.11.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5" name="6.5.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6" grpId="0" animBg="1"/>
      <p:bldP spid="17"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Action Button: Blank 22">
            <a:hlinkClick r:id="" action="ppaction://noaction" highlightClick="1">
              <a:snd r:embed="rId5" name="6.6.wav"/>
            </a:hlinkClick>
            <a:extLst>
              <a:ext uri="{FF2B5EF4-FFF2-40B4-BE49-F238E27FC236}">
                <a16:creationId xmlns:a16="http://schemas.microsoft.com/office/drawing/2014/main" id="{153707AE-F458-4A0B-8D3E-265231A61898}"/>
              </a:ext>
            </a:extLst>
          </p:cNvPr>
          <p:cNvSpPr/>
          <p:nvPr/>
        </p:nvSpPr>
        <p:spPr>
          <a:xfrm>
            <a:off x="604503" y="3892586"/>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sp>
        <p:nvSpPr>
          <p:cNvPr id="42" name="TextBox 41">
            <a:extLst>
              <a:ext uri="{FF2B5EF4-FFF2-40B4-BE49-F238E27FC236}">
                <a16:creationId xmlns:a16="http://schemas.microsoft.com/office/drawing/2014/main" id="{7D666C8E-8A9A-4868-828B-3DE19DC25EFC}"/>
              </a:ext>
            </a:extLst>
          </p:cNvPr>
          <p:cNvSpPr txBox="1"/>
          <p:nvPr/>
        </p:nvSpPr>
        <p:spPr>
          <a:xfrm>
            <a:off x="3352090" y="1815522"/>
            <a:ext cx="1157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Arial"/>
              </a:rPr>
              <a:t>A</a:t>
            </a:r>
          </a:p>
        </p:txBody>
      </p:sp>
      <p:sp>
        <p:nvSpPr>
          <p:cNvPr id="43" name="TextBox 42">
            <a:extLst>
              <a:ext uri="{FF2B5EF4-FFF2-40B4-BE49-F238E27FC236}">
                <a16:creationId xmlns:a16="http://schemas.microsoft.com/office/drawing/2014/main" id="{564E245A-F64A-401C-8B31-605DA1A109B4}"/>
              </a:ext>
            </a:extLst>
          </p:cNvPr>
          <p:cNvSpPr txBox="1"/>
          <p:nvPr/>
        </p:nvSpPr>
        <p:spPr>
          <a:xfrm>
            <a:off x="7395342" y="1835406"/>
            <a:ext cx="1157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Arial"/>
              </a:rPr>
              <a:t>B</a:t>
            </a:r>
          </a:p>
        </p:txBody>
      </p:sp>
      <p:pic>
        <p:nvPicPr>
          <p:cNvPr id="44" name="Picture 43">
            <a:extLst>
              <a:ext uri="{FF2B5EF4-FFF2-40B4-BE49-F238E27FC236}">
                <a16:creationId xmlns:a16="http://schemas.microsoft.com/office/drawing/2014/main" id="{04A28D00-3497-428C-A700-D5883CF1C7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2788" y="2888456"/>
            <a:ext cx="1737643" cy="3875359"/>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516E7B16-C93A-4531-96B8-6A439FE90E1B}"/>
              </a:ext>
            </a:extLst>
          </p:cNvPr>
          <p:cNvPicPr>
            <a:picLocks noChangeAspect="1"/>
          </p:cNvPicPr>
          <p:nvPr/>
        </p:nvPicPr>
        <p:blipFill rotWithShape="1">
          <a:blip r:embed="rId7">
            <a:extLst>
              <a:ext uri="{28A0092B-C50C-407E-A947-70E740481C1C}">
                <a14:useLocalDpi xmlns:a14="http://schemas.microsoft.com/office/drawing/2010/main" val="0"/>
              </a:ext>
            </a:extLst>
          </a:blip>
          <a:srcRect b="46232"/>
          <a:stretch/>
        </p:blipFill>
        <p:spPr>
          <a:xfrm>
            <a:off x="3237787" y="2953772"/>
            <a:ext cx="1349446" cy="1699022"/>
          </a:xfrm>
          <a:prstGeom prst="rect">
            <a:avLst/>
          </a:prstGeom>
        </p:spPr>
      </p:pic>
      <p:pic>
        <p:nvPicPr>
          <p:cNvPr id="40" name="Picture 39" descr="A picture containing wooden, indoor, wood, table&#10;&#10;Description automatically generated">
            <a:extLst>
              <a:ext uri="{FF2B5EF4-FFF2-40B4-BE49-F238E27FC236}">
                <a16:creationId xmlns:a16="http://schemas.microsoft.com/office/drawing/2014/main" id="{DFF78736-FF0D-4491-AC8E-DC2784C7FC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19646" y="2441385"/>
            <a:ext cx="2622532" cy="2621167"/>
          </a:xfrm>
          <a:prstGeom prst="rect">
            <a:avLst/>
          </a:prstGeom>
        </p:spPr>
      </p:pic>
      <p:sp>
        <p:nvSpPr>
          <p:cNvPr id="19" name="Oval 18">
            <a:extLst>
              <a:ext uri="{FF2B5EF4-FFF2-40B4-BE49-F238E27FC236}">
                <a16:creationId xmlns:a16="http://schemas.microsoft.com/office/drawing/2014/main" id="{07CDDCC3-3304-4894-BA38-77237F28001E}"/>
              </a:ext>
            </a:extLst>
          </p:cNvPr>
          <p:cNvSpPr/>
          <p:nvPr/>
        </p:nvSpPr>
        <p:spPr>
          <a:xfrm>
            <a:off x="6145609" y="1272247"/>
            <a:ext cx="3705921" cy="4846131"/>
          </a:xfrm>
          <a:prstGeom prst="ellipse">
            <a:avLst/>
          </a:prstGeom>
          <a:solidFill>
            <a:schemeClr val="accent6">
              <a:lumMod val="20000"/>
              <a:lumOff val="80000"/>
              <a:alpha val="46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 name="Picture 3" descr="A picture containing text, toy, doll&#10;&#10;Description automatically generated">
            <a:extLst>
              <a:ext uri="{FF2B5EF4-FFF2-40B4-BE49-F238E27FC236}">
                <a16:creationId xmlns:a16="http://schemas.microsoft.com/office/drawing/2014/main" id="{7FDCB615-E4FA-4903-A88C-B286E9B84C8A}"/>
              </a:ext>
            </a:extLst>
          </p:cNvPr>
          <p:cNvPicPr>
            <a:picLocks noChangeAspect="1"/>
          </p:cNvPicPr>
          <p:nvPr/>
        </p:nvPicPr>
        <p:blipFill rotWithShape="1">
          <a:blip r:embed="rId9">
            <a:extLst>
              <a:ext uri="{28A0092B-C50C-407E-A947-70E740481C1C}">
                <a14:useLocalDpi xmlns:a14="http://schemas.microsoft.com/office/drawing/2010/main" val="0"/>
              </a:ext>
            </a:extLst>
          </a:blip>
          <a:srcRect b="44523"/>
          <a:stretch/>
        </p:blipFill>
        <p:spPr>
          <a:xfrm>
            <a:off x="7224876" y="2953772"/>
            <a:ext cx="1547389" cy="1944799"/>
          </a:xfrm>
          <a:prstGeom prst="rect">
            <a:avLst/>
          </a:prstGeom>
        </p:spPr>
      </p:pic>
      <p:pic>
        <p:nvPicPr>
          <p:cNvPr id="41" name="Picture 40" descr="A picture containing wooden, indoor, wood, table&#10;&#10;Description automatically generated">
            <a:extLst>
              <a:ext uri="{FF2B5EF4-FFF2-40B4-BE49-F238E27FC236}">
                <a16:creationId xmlns:a16="http://schemas.microsoft.com/office/drawing/2014/main" id="{844740D5-AC69-4124-B81B-E26A1A10FB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5316" y="2441385"/>
            <a:ext cx="2622532" cy="2621167"/>
          </a:xfrm>
          <a:prstGeom prst="rect">
            <a:avLst/>
          </a:prstGeom>
        </p:spPr>
      </p:pic>
      <p:sp>
        <p:nvSpPr>
          <p:cNvPr id="16" name="CustomShape 6">
            <a:extLst>
              <a:ext uri="{FF2B5EF4-FFF2-40B4-BE49-F238E27FC236}">
                <a16:creationId xmlns:a16="http://schemas.microsoft.com/office/drawing/2014/main" id="{3A1CD200-DD91-456F-8542-2C407C780869}"/>
              </a:ext>
            </a:extLst>
          </p:cNvPr>
          <p:cNvSpPr/>
          <p:nvPr/>
        </p:nvSpPr>
        <p:spPr>
          <a:xfrm>
            <a:off x="83574" y="29268"/>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Adèle décrit des personnes.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239852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6.6fu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7707</TotalTime>
  <Words>2324</Words>
  <Application>Microsoft Office PowerPoint</Application>
  <PresentationFormat>Widescreen</PresentationFormat>
  <Paragraphs>294</Paragraphs>
  <Slides>15</Slides>
  <Notes>15</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15</vt:i4>
      </vt:variant>
    </vt:vector>
  </HeadingPairs>
  <TitlesOfParts>
    <vt:vector size="30" baseType="lpstr">
      <vt:lpstr>Arial</vt:lpstr>
      <vt:lpstr>Calibri</vt:lpstr>
      <vt:lpstr>Calibri Light</vt:lpstr>
      <vt:lpstr>Century Gothic</vt:lpstr>
      <vt:lpstr>Modern Love</vt:lpstr>
      <vt:lpstr>Montserrat Medium</vt:lpstr>
      <vt:lpstr>Proxima Nova</vt:lpstr>
      <vt:lpstr>Segoe Print</vt:lpstr>
      <vt:lpstr>Symbol</vt:lpstr>
      <vt:lpstr>Tw Cen MT</vt:lpstr>
      <vt:lpstr>Wingdings</vt:lpstr>
      <vt:lpstr>1_Office Theme</vt:lpstr>
      <vt:lpstr>3_Office Theme</vt:lpstr>
      <vt:lpstr>4_Office Theme</vt:lpstr>
      <vt:lpstr>Office Theme</vt:lpstr>
      <vt:lpstr>Describing things and people</vt:lpstr>
      <vt:lpstr> [ç/c] soft ‘c’</vt:lpstr>
      <vt:lpstr> [ç/c] soft ‘c’</vt:lpstr>
      <vt:lpstr>prononcer</vt:lpstr>
      <vt:lpstr>Saying ‘my’ and ‘your’ with singular nouns</vt:lpstr>
      <vt:lpstr>écouter</vt:lpstr>
      <vt:lpstr>écouter</vt:lpstr>
      <vt:lpstr>écouter</vt:lpstr>
      <vt:lpstr>écouter</vt:lpstr>
      <vt:lpstr>écouter</vt:lpstr>
      <vt:lpstr>écouter</vt:lpstr>
      <vt:lpstr>lire</vt:lpstr>
      <vt:lpstr>Saying ‘it’ in French</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142</cp:revision>
  <dcterms:created xsi:type="dcterms:W3CDTF">2022-02-01T12:00:57Z</dcterms:created>
  <dcterms:modified xsi:type="dcterms:W3CDTF">2023-04-06T13:01:55Z</dcterms:modified>
</cp:coreProperties>
</file>