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  <p:sldMasterId id="2147483721" r:id="rId4"/>
  </p:sldMasterIdLst>
  <p:notesMasterIdLst>
    <p:notesMasterId r:id="rId22"/>
  </p:notesMasterIdLst>
  <p:sldIdLst>
    <p:sldId id="339" r:id="rId5"/>
    <p:sldId id="873" r:id="rId6"/>
    <p:sldId id="874" r:id="rId7"/>
    <p:sldId id="749" r:id="rId8"/>
    <p:sldId id="866" r:id="rId9"/>
    <p:sldId id="867" r:id="rId10"/>
    <p:sldId id="868" r:id="rId11"/>
    <p:sldId id="869" r:id="rId12"/>
    <p:sldId id="870" r:id="rId13"/>
    <p:sldId id="871" r:id="rId14"/>
    <p:sldId id="872" r:id="rId15"/>
    <p:sldId id="374" r:id="rId16"/>
    <p:sldId id="490" r:id="rId17"/>
    <p:sldId id="862" r:id="rId18"/>
    <p:sldId id="863" r:id="rId19"/>
    <p:sldId id="865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EF7EC"/>
    <a:srgbClr val="FF0066"/>
    <a:srgbClr val="5FC0D7"/>
    <a:srgbClr val="75C9DD"/>
    <a:srgbClr val="9DD9E7"/>
    <a:srgbClr val="B5E2ED"/>
    <a:srgbClr val="CA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987" autoAdjust="0"/>
  </p:normalViewPr>
  <p:slideViewPr>
    <p:cSldViewPr snapToGrid="0">
      <p:cViewPr varScale="1">
        <p:scale>
          <a:sx n="52" d="100"/>
          <a:sy n="52" d="100"/>
        </p:scale>
        <p:origin x="182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CCD-E798-48A9-924A-0ED04D57B851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A2373-DCE9-4BD7-AD7C-A72E41A65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introduce 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 </a:t>
            </a:r>
            <a:r>
              <a:rPr lang="en-GB" b="1" baseline="0" dirty="0" err="1"/>
              <a:t>timide</a:t>
            </a:r>
            <a:r>
              <a:rPr lang="en-GB" baseline="0" dirty="0"/>
              <a:t> </a:t>
            </a:r>
            <a:r>
              <a:rPr lang="fr-FR" baseline="0" dirty="0"/>
              <a:t>[3835] </a:t>
            </a:r>
            <a:r>
              <a:rPr lang="fr-FR" b="1" baseline="0" dirty="0"/>
              <a:t>monde</a:t>
            </a:r>
            <a:r>
              <a:rPr lang="fr-FR" baseline="0" dirty="0"/>
              <a:t> [77] </a:t>
            </a:r>
            <a:r>
              <a:rPr lang="fr-FR" b="1" baseline="0" dirty="0"/>
              <a:t>moderne </a:t>
            </a:r>
            <a:r>
              <a:rPr lang="fr-FR" baseline="0" dirty="0"/>
              <a:t>[1239] </a:t>
            </a:r>
            <a:r>
              <a:rPr lang="fr-FR" b="1" baseline="0" dirty="0"/>
              <a:t>centre</a:t>
            </a:r>
            <a:r>
              <a:rPr lang="fr-FR" baseline="0" dirty="0"/>
              <a:t> [491] </a:t>
            </a:r>
            <a:r>
              <a:rPr lang="fr-FR" b="1" baseline="0" dirty="0"/>
              <a:t>douze </a:t>
            </a:r>
            <a:r>
              <a:rPr lang="fr-FR" baseline="0" dirty="0"/>
              <a:t>[1664]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vélo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[4594]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voiture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[881]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gris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[2769]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rapide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[672] </a:t>
            </a:r>
          </a:p>
          <a:p>
            <a:pPr marL="0" indent="-216000">
              <a:lnSpc>
                <a:spcPct val="100000"/>
              </a:lnSpc>
            </a:pPr>
            <a:endParaRPr lang="fr-FR" sz="1200" b="1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préférer [597] village [1295] ville [260]  dans [11] en ce moment [n/a]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répéter [630] chanter [1820] utiliser [345]  phrase [2074] facile [822]  important [215] normal [833] avec [23] tous les jours [n/a]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0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17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no change for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b="1" baseline="0" dirty="0"/>
              <a:t>Timing: 5 minutes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Aim: </a:t>
            </a:r>
            <a:r>
              <a:rPr lang="en-GB" b="0" baseline="0" dirty="0"/>
              <a:t>Aural recognition of adjectives.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Pupils</a:t>
            </a:r>
            <a:r>
              <a:rPr lang="en-GB" baseline="0" dirty="0"/>
              <a:t> write 1-6 in their books.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write down the English for the noun and the adjective that they hear.</a:t>
            </a:r>
          </a:p>
          <a:p>
            <a:pPr marL="228600" indent="-228600">
              <a:buAutoNum type="arabicPeriod"/>
            </a:pPr>
            <a:r>
              <a:rPr lang="en-GB" baseline="0" dirty="0"/>
              <a:t>Check answers on the following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voiture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cheval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chose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vélo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voiture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chère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chose grise.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reinforce the idea that many adjectives add an –e to describe a feminine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Ask the question and elicit ‘française’ and ‘grise’ from pupils.</a:t>
            </a:r>
          </a:p>
          <a:p>
            <a:pPr>
              <a:buAutoNum type="arabicPeriod"/>
            </a:pPr>
            <a:r>
              <a:rPr lang="en-GB" b="0" dirty="0"/>
              <a:t> Click to bring up the callout reminding pupils that adjectives already ending in ‘e’ stay the same.</a:t>
            </a:r>
          </a:p>
          <a:p>
            <a:pPr>
              <a:buAutoNum type="arabicPeriod"/>
            </a:pPr>
            <a:r>
              <a:rPr lang="en-GB" b="0" dirty="0"/>
              <a:t> Click again to draw attention to the feminine form of </a:t>
            </a:r>
            <a:r>
              <a:rPr lang="en-GB" b="0" dirty="0" err="1"/>
              <a:t>cher</a:t>
            </a:r>
            <a:r>
              <a:rPr lang="en-GB" b="0" dirty="0"/>
              <a:t> (</a:t>
            </a:r>
            <a:r>
              <a:rPr lang="en-GB" b="0" dirty="0" err="1"/>
              <a:t>chère</a:t>
            </a:r>
            <a:r>
              <a:rPr lang="en-GB" b="0" dirty="0"/>
              <a:t>) which adds an accent as well as an ‘e’ but importantly there is no pronunciation change.</a:t>
            </a:r>
          </a:p>
          <a:p>
            <a:pPr>
              <a:buAutoNum type="arabicPeriod"/>
            </a:pPr>
            <a:r>
              <a:rPr lang="en-GB" b="0" dirty="0"/>
              <a:t> Click for an emphasis effect for each noun phrase and elicit English meanings from pupils – this will practise the cross-linguistic difference in word order again.</a:t>
            </a:r>
            <a:br>
              <a:rPr lang="en-GB" b="0" dirty="0"/>
            </a:br>
            <a:r>
              <a:rPr lang="en-GB" b="0" dirty="0"/>
              <a:t>5. Click on the picture to hear the audio, if desired.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of masculine and feminine forms, their connection to nouns of the matching gender, and comprehension of both nouns and adjectives.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French.</a:t>
            </a:r>
          </a:p>
          <a:p>
            <a:pPr>
              <a:buAutoNum type="arabicPeriod"/>
            </a:pPr>
            <a:r>
              <a:rPr lang="en-GB" b="0" dirty="0"/>
              <a:t> Pupils decide which noun it is, based on the form of the adjective.</a:t>
            </a:r>
          </a:p>
          <a:p>
            <a:pPr>
              <a:buAutoNum type="arabicPeriod"/>
            </a:pPr>
            <a:r>
              <a:rPr lang="en-GB" b="0" dirty="0"/>
              <a:t> Elicit the answers from pupils. Note that both answers are right for numbers 5 and 6.</a:t>
            </a:r>
          </a:p>
          <a:p>
            <a:pPr>
              <a:buAutoNum type="arabicPeriod"/>
            </a:pPr>
            <a:r>
              <a:rPr lang="en-GB" b="0" dirty="0"/>
              <a:t> Then click to hear the full phrase, if desired.</a:t>
            </a:r>
          </a:p>
          <a:p>
            <a:pPr>
              <a:buAutoNum type="arabicPeriod"/>
            </a:pPr>
            <a:r>
              <a:rPr lang="en-GB" b="0" dirty="0"/>
              <a:t> Ask questions to elicit comprehension, e.g., what is important? what kind of book is it?  - teachers can ask these questions in a jumbled order for greater challenge.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maison importante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peluche grise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 anglais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animal cher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tortue rapide, un stakeboard rapide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chanson moderne, un sac moderne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37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smart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35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1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8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4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3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4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65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8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9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66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67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3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6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25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56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4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4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9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124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3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394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824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50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59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50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7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08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790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18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8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98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20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10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20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14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69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6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759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664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34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4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30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9.wav"/><Relationship Id="rId11" Type="http://schemas.openxmlformats.org/officeDocument/2006/relationships/image" Target="../media/image26.gif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10" Type="http://schemas.openxmlformats.org/officeDocument/2006/relationships/image" Target="../media/image34.png"/><Relationship Id="rId4" Type="http://schemas.openxmlformats.org/officeDocument/2006/relationships/audio" Target="../media/audio23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audio" Target="../media/audio29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8.wav"/><Relationship Id="rId11" Type="http://schemas.openxmlformats.org/officeDocument/2006/relationships/image" Target="../media/image29.png"/><Relationship Id="rId5" Type="http://schemas.openxmlformats.org/officeDocument/2006/relationships/audio" Target="../media/audio27.wav"/><Relationship Id="rId10" Type="http://schemas.openxmlformats.org/officeDocument/2006/relationships/audio" Target="../media/audio32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37.wav"/><Relationship Id="rId3" Type="http://schemas.openxmlformats.org/officeDocument/2006/relationships/image" Target="../media/image27.png"/><Relationship Id="rId7" Type="http://schemas.openxmlformats.org/officeDocument/2006/relationships/audio" Target="../media/audio34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11" Type="http://schemas.openxmlformats.org/officeDocument/2006/relationships/audio" Target="../media/audio36.wav"/><Relationship Id="rId5" Type="http://schemas.openxmlformats.org/officeDocument/2006/relationships/audio" Target="../media/audio33.wav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audio" Target="../media/audio35.wav"/><Relationship Id="rId14" Type="http://schemas.openxmlformats.org/officeDocument/2006/relationships/audio" Target="../media/audio3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audio" Target="../media/audio43.wav"/><Relationship Id="rId5" Type="http://schemas.openxmlformats.org/officeDocument/2006/relationships/image" Target="../media/image37.png"/><Relationship Id="rId10" Type="http://schemas.openxmlformats.org/officeDocument/2006/relationships/audio" Target="../media/audio42.wav"/><Relationship Id="rId4" Type="http://schemas.openxmlformats.org/officeDocument/2006/relationships/audio" Target="../media/audio39.wav"/><Relationship Id="rId9" Type="http://schemas.openxmlformats.org/officeDocument/2006/relationships/audio" Target="../media/audio41.wav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gif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gif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gif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audio" Target="../media/audio12.wav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103"/>
            <a:ext cx="4350240" cy="1144800"/>
          </a:xfrm>
        </p:spPr>
        <p:txBody>
          <a:bodyPr>
            <a:noAutofit/>
          </a:bodyPr>
          <a:lstStyle/>
          <a:p>
            <a:pPr algn="ctr"/>
            <a:r>
              <a:rPr lang="en-GB" sz="32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things </a:t>
            </a:r>
            <a:r>
              <a:rPr lang="en-GB" sz="32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and people</a:t>
            </a:r>
            <a:endParaRPr lang="en-GB" sz="32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-5988" y="497468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Adjectives after the noun</a:t>
            </a:r>
            <a:endParaRPr kumimoji="0" lang="fr-FR" sz="2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SFe – Silent Final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rapide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43048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C76001E-8749-4808-ADC0-4F36C7E5A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6" y="1204080"/>
            <a:ext cx="4482177" cy="3748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BBE7B-BDFC-4852-A5EC-C98A366DD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5" y="1025177"/>
            <a:ext cx="4621389" cy="386535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631516" y="4467824"/>
            <a:ext cx="3218269" cy="2068933"/>
          </a:xfrm>
          <a:prstGeom prst="wedgeRoundRectCallout">
            <a:avLst>
              <a:gd name="adj1" fmla="val -91069"/>
              <a:gd name="adj2" fmla="val -213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some adjectives already have an ‘e’ already.  Don’t add another ‘e’!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8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82188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516559" y="3489182"/>
            <a:ext cx="3460901" cy="3206419"/>
          </a:xfrm>
          <a:prstGeom prst="wedgeRoundRectCallout">
            <a:avLst>
              <a:gd name="adj1" fmla="val -73326"/>
              <a:gd name="adj2" fmla="val 1125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Some French adjectives are like English but with 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final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‘e’ – e.g.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These don’t change to describe feminine nouns.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0EF1527B-AC30-45CA-A03B-AFE3204F55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6457" y="3409125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61;p6" descr="green checkmark">
            <a:extLst>
              <a:ext uri="{FF2B5EF4-FFF2-40B4-BE49-F238E27FC236}">
                <a16:creationId xmlns:a16="http://schemas.microsoft.com/office/drawing/2014/main" id="{D7BE2751-9BC9-4163-826A-B3A89ABC51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682" y="2904283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62;p6" descr="old red car">
            <a:extLst>
              <a:ext uri="{FF2B5EF4-FFF2-40B4-BE49-F238E27FC236}">
                <a16:creationId xmlns:a16="http://schemas.microsoft.com/office/drawing/2014/main" id="{B378F8E5-21BB-4F35-BC18-EC0F524E44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0269" y="3404329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A6F71284-FDDD-48C9-96C3-47D6848D256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4343" y="2887649"/>
            <a:ext cx="497082" cy="566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8" name="vocabulaire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720806" y="175500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vélo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022289" y="1763236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voiture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587958" y="4741332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5670674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gris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10256829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rapide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2A0901-28F9-4138-9A94-D8ADDAE03232}"/>
              </a:ext>
            </a:extLst>
          </p:cNvPr>
          <p:cNvGrpSpPr/>
          <p:nvPr/>
        </p:nvGrpSpPr>
        <p:grpSpPr>
          <a:xfrm>
            <a:off x="8243786" y="3660575"/>
            <a:ext cx="2211381" cy="2270878"/>
            <a:chOff x="8243786" y="3660575"/>
            <a:chExt cx="2211381" cy="22708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AA0871-0A23-462C-AAB0-29CD6795F8F8}"/>
                </a:ext>
              </a:extLst>
            </p:cNvPr>
            <p:cNvSpPr txBox="1"/>
            <p:nvPr/>
          </p:nvSpPr>
          <p:spPr>
            <a:xfrm>
              <a:off x="8243786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fast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310D22-C0F3-4FF1-95E8-D4426498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872" y="3660575"/>
              <a:ext cx="2178295" cy="182193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F7622B-859E-41F1-9DB1-762E9EBB3419}"/>
              </a:ext>
            </a:extLst>
          </p:cNvPr>
          <p:cNvGrpSpPr/>
          <p:nvPr/>
        </p:nvGrpSpPr>
        <p:grpSpPr>
          <a:xfrm>
            <a:off x="5651642" y="1163901"/>
            <a:ext cx="2541596" cy="1637539"/>
            <a:chOff x="5651642" y="1163901"/>
            <a:chExt cx="2541596" cy="163753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5878042" y="2278220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car</a:t>
              </a:r>
            </a:p>
          </p:txBody>
        </p:sp>
        <p:pic>
          <p:nvPicPr>
            <p:cNvPr id="13" name="Picture 12" descr="A red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7280420-1D41-4C2C-9AA9-B3B6DEC0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642" y="1163901"/>
              <a:ext cx="2541596" cy="127079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E50E3B-A11A-44A9-88BC-6138F1749D94}"/>
              </a:ext>
            </a:extLst>
          </p:cNvPr>
          <p:cNvGrpSpPr/>
          <p:nvPr/>
        </p:nvGrpSpPr>
        <p:grpSpPr>
          <a:xfrm>
            <a:off x="652717" y="1024573"/>
            <a:ext cx="2339865" cy="1777086"/>
            <a:chOff x="652717" y="1024573"/>
            <a:chExt cx="2339865" cy="177708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652717" y="2278439"/>
              <a:ext cx="2339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GB" sz="2800" kern="0" dirty="0">
                  <a:solidFill>
                    <a:srgbClr val="002060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b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icycle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/bike</a:t>
              </a:r>
            </a:p>
          </p:txBody>
        </p:sp>
        <p:pic>
          <p:nvPicPr>
            <p:cNvPr id="17" name="Picture 16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6EABE957-998D-47F9-A169-576ABA0B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56" y="1024573"/>
              <a:ext cx="1939385" cy="11181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113CF5-5FD4-4BDF-B19C-35D0E16D3A03}"/>
              </a:ext>
            </a:extLst>
          </p:cNvPr>
          <p:cNvGrpSpPr/>
          <p:nvPr/>
        </p:nvGrpSpPr>
        <p:grpSpPr>
          <a:xfrm>
            <a:off x="-90227" y="4240422"/>
            <a:ext cx="2392247" cy="1691031"/>
            <a:chOff x="-90227" y="4240422"/>
            <a:chExt cx="2392247" cy="169103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-90227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expensive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C4F068-3C8F-467E-A546-D9832300056C}"/>
                </a:ext>
              </a:extLst>
            </p:cNvPr>
            <p:cNvGrpSpPr/>
            <p:nvPr/>
          </p:nvGrpSpPr>
          <p:grpSpPr>
            <a:xfrm>
              <a:off x="200698" y="4240422"/>
              <a:ext cx="2101322" cy="1080211"/>
              <a:chOff x="200698" y="4240422"/>
              <a:chExt cx="2101322" cy="1080211"/>
            </a:xfrm>
          </p:grpSpPr>
          <p:pic>
            <p:nvPicPr>
              <p:cNvPr id="19" name="Picture 18" descr="Shape, square&#10;&#10;Description automatically generated">
                <a:extLst>
                  <a:ext uri="{FF2B5EF4-FFF2-40B4-BE49-F238E27FC236}">
                    <a16:creationId xmlns:a16="http://schemas.microsoft.com/office/drawing/2014/main" id="{A62BF379-69CE-429E-A183-CB25F0ECA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98" y="4240422"/>
                <a:ext cx="2101322" cy="108021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71AC210-C658-4B77-932A-E745E1E23081}"/>
                  </a:ext>
                </a:extLst>
              </p:cNvPr>
              <p:cNvSpPr txBox="1"/>
              <p:nvPr/>
            </p:nvSpPr>
            <p:spPr>
              <a:xfrm>
                <a:off x="296758" y="4595861"/>
                <a:ext cx="1404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entury Gothic" panose="020B0502020202020204" pitchFamily="34" charset="0"/>
                  </a:rPr>
                  <a:t>£1,000,000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5CE557-C01A-478F-A4EB-036974431AB2}"/>
              </a:ext>
            </a:extLst>
          </p:cNvPr>
          <p:cNvGrpSpPr/>
          <p:nvPr/>
        </p:nvGrpSpPr>
        <p:grpSpPr>
          <a:xfrm>
            <a:off x="4079257" y="3831392"/>
            <a:ext cx="2178295" cy="2100061"/>
            <a:chOff x="4079257" y="3831392"/>
            <a:chExt cx="2178295" cy="210006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4079257" y="5408233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grey</a:t>
              </a:r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BF8E207A-792F-4DC6-8591-B252BD55610C}"/>
                </a:ext>
              </a:extLst>
            </p:cNvPr>
            <p:cNvSpPr/>
            <p:nvPr/>
          </p:nvSpPr>
          <p:spPr>
            <a:xfrm>
              <a:off x="4145141" y="3831392"/>
              <a:ext cx="2016743" cy="1496778"/>
            </a:xfrm>
            <a:prstGeom prst="doubleWav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_vé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_vo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_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_g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_rap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_vo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_g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_vé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_rap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_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_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_vo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_rap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_g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_vé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04710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adjectives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819844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08792" y="2958970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0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6" y="1488561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8B4014-5D81-43DF-A6F6-B71344D6A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1945076"/>
            <a:ext cx="1205630" cy="69512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460573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and then what it is 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like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F44A1C01-35FF-424C-9F5E-B982E4811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097631"/>
            <a:ext cx="1205630" cy="66498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5B1793F-9542-4B06-83CA-28356DAA3624}"/>
              </a:ext>
            </a:extLst>
          </p:cNvPr>
          <p:cNvSpPr/>
          <p:nvPr/>
        </p:nvSpPr>
        <p:spPr>
          <a:xfrm>
            <a:off x="7718851" y="5363313"/>
            <a:ext cx="4223767" cy="1058692"/>
          </a:xfrm>
          <a:prstGeom prst="wedgeRoundRectCallout">
            <a:avLst>
              <a:gd name="adj1" fmla="val -58756"/>
              <a:gd name="adj2" fmla="val -12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4819844" y="437027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rapide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97843" y="437466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4018202" y="5530084"/>
            <a:ext cx="337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rapide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6" name="Picture 3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30E5A5D-FBBA-46F1-B08C-148269136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4248010"/>
            <a:ext cx="1205630" cy="695121"/>
          </a:xfrm>
          <a:prstGeom prst="rect">
            <a:avLst/>
          </a:prstGeom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0195" y="5503847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558759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BD5B6005-592E-4334-BA97-C9CB71AF5B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83" y="5397827"/>
            <a:ext cx="1205630" cy="6649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7192459" y="4419911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A78158-8E24-43EC-BCD3-9C60E980A613}"/>
              </a:ext>
            </a:extLst>
          </p:cNvPr>
          <p:cNvSpPr/>
          <p:nvPr/>
        </p:nvSpPr>
        <p:spPr>
          <a:xfrm>
            <a:off x="7046799" y="5554902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30" grpId="0" animBg="1"/>
      <p:bldP spid="6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4" name="L_i.wav"/>
            </a:hlinkClick>
            <a:extLst>
              <a:ext uri="{FF2B5EF4-FFF2-40B4-BE49-F238E27FC236}">
                <a16:creationId xmlns:a16="http://schemas.microsoft.com/office/drawing/2014/main" id="{BBAAF609-23D8-441F-833E-F7FC3B5DDCCB}"/>
              </a:ext>
            </a:extLst>
          </p:cNvPr>
          <p:cNvSpPr txBox="1"/>
          <p:nvPr/>
        </p:nvSpPr>
        <p:spPr>
          <a:xfrm>
            <a:off x="180896" y="176493"/>
            <a:ext cx="1120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dentifie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chose et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4" name="Rectangle 63">
            <a:hlinkClick r:id="" action="ppaction://noaction">
              <a:snd r:embed="rId5" name="L_1.wav"/>
            </a:hlinkClick>
            <a:extLst>
              <a:ext uri="{FF2B5EF4-FFF2-40B4-BE49-F238E27FC236}">
                <a16:creationId xmlns:a16="http://schemas.microsoft.com/office/drawing/2014/main" id="{73A1D123-94C5-469E-A325-692B826B989D}"/>
              </a:ext>
            </a:extLst>
          </p:cNvPr>
          <p:cNvSpPr/>
          <p:nvPr/>
        </p:nvSpPr>
        <p:spPr>
          <a:xfrm>
            <a:off x="404289" y="1036715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6" name="L_2.wav"/>
            </a:hlinkClick>
            <a:extLst>
              <a:ext uri="{FF2B5EF4-FFF2-40B4-BE49-F238E27FC236}">
                <a16:creationId xmlns:a16="http://schemas.microsoft.com/office/drawing/2014/main" id="{1E13A106-1F12-420E-AA34-3D403C86E3EC}"/>
              </a:ext>
            </a:extLst>
          </p:cNvPr>
          <p:cNvSpPr/>
          <p:nvPr/>
        </p:nvSpPr>
        <p:spPr>
          <a:xfrm>
            <a:off x="404289" y="1948081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7" name="L_3.wav"/>
            </a:hlinkClick>
            <a:extLst>
              <a:ext uri="{FF2B5EF4-FFF2-40B4-BE49-F238E27FC236}">
                <a16:creationId xmlns:a16="http://schemas.microsoft.com/office/drawing/2014/main" id="{8CCDC6DD-E689-473C-85EF-2DC535629AAA}"/>
              </a:ext>
            </a:extLst>
          </p:cNvPr>
          <p:cNvSpPr/>
          <p:nvPr/>
        </p:nvSpPr>
        <p:spPr>
          <a:xfrm>
            <a:off x="404289" y="2923230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8" name="L_4.wav"/>
            </a:hlinkClick>
            <a:extLst>
              <a:ext uri="{FF2B5EF4-FFF2-40B4-BE49-F238E27FC236}">
                <a16:creationId xmlns:a16="http://schemas.microsoft.com/office/drawing/2014/main" id="{E38A126C-79AD-4DEF-A4AE-D7B653309D88}"/>
              </a:ext>
            </a:extLst>
          </p:cNvPr>
          <p:cNvSpPr/>
          <p:nvPr/>
        </p:nvSpPr>
        <p:spPr>
          <a:xfrm>
            <a:off x="404289" y="3893122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8" name="Rectangle 67">
            <a:hlinkClick r:id="" action="ppaction://noaction">
              <a:snd r:embed="rId9" name="L_5.wav"/>
            </a:hlinkClick>
            <a:extLst>
              <a:ext uri="{FF2B5EF4-FFF2-40B4-BE49-F238E27FC236}">
                <a16:creationId xmlns:a16="http://schemas.microsoft.com/office/drawing/2014/main" id="{602425FB-735F-4C64-978D-B3B1F9DCADBF}"/>
              </a:ext>
            </a:extLst>
          </p:cNvPr>
          <p:cNvSpPr/>
          <p:nvPr/>
        </p:nvSpPr>
        <p:spPr>
          <a:xfrm>
            <a:off x="404289" y="4968373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9" name="Rectangle 68">
            <a:hlinkClick r:id="" action="ppaction://noaction">
              <a:snd r:embed="rId10" name="L_6.wav"/>
            </a:hlinkClick>
            <a:extLst>
              <a:ext uri="{FF2B5EF4-FFF2-40B4-BE49-F238E27FC236}">
                <a16:creationId xmlns:a16="http://schemas.microsoft.com/office/drawing/2014/main" id="{6A4AC589-0C3E-459F-A560-25BFFF20F771}"/>
              </a:ext>
            </a:extLst>
          </p:cNvPr>
          <p:cNvSpPr/>
          <p:nvPr/>
        </p:nvSpPr>
        <p:spPr>
          <a:xfrm>
            <a:off x="404289" y="6043624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pic>
        <p:nvPicPr>
          <p:cNvPr id="76" name="Picture 75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F63297-8BF2-416D-884D-DCE4E293BE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75" y="1056397"/>
            <a:ext cx="2541596" cy="1270798"/>
          </a:xfrm>
          <a:prstGeom prst="rect">
            <a:avLst/>
          </a:prstGeom>
        </p:spPr>
      </p:pic>
      <p:pic>
        <p:nvPicPr>
          <p:cNvPr id="77" name="Picture 7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AC548C6-EFBE-481B-BCC6-9D101CA62A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41" y="2724150"/>
            <a:ext cx="1939385" cy="1118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B99D1-42D0-4BB5-B377-75BF734A6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94" y="591727"/>
            <a:ext cx="1491664" cy="149011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177B6DD5-237E-4961-9892-34B7AE243EE9}"/>
              </a:ext>
            </a:extLst>
          </p:cNvPr>
          <p:cNvGrpSpPr/>
          <p:nvPr/>
        </p:nvGrpSpPr>
        <p:grpSpPr>
          <a:xfrm>
            <a:off x="8863910" y="2130196"/>
            <a:ext cx="1491663" cy="1762926"/>
            <a:chOff x="6034555" y="3288658"/>
            <a:chExt cx="1491663" cy="1762926"/>
          </a:xfrm>
        </p:grpSpPr>
        <p:pic>
          <p:nvPicPr>
            <p:cNvPr id="31" name="Picture 3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3F76F72-6471-4A4C-9549-73C9A3449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BDA6CA-95C1-444C-9914-ED12196705C6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masis MT Pro Black" panose="020B0604020202020204" pitchFamily="18" charset="0"/>
                </a:rPr>
                <a:t>?</a:t>
              </a:r>
            </a:p>
          </p:txBody>
        </p:sp>
      </p:grpSp>
      <p:sp>
        <p:nvSpPr>
          <p:cNvPr id="79" name="Flowchart: Alternative Process 78">
            <a:extLst>
              <a:ext uri="{FF2B5EF4-FFF2-40B4-BE49-F238E27FC236}">
                <a16:creationId xmlns:a16="http://schemas.microsoft.com/office/drawing/2014/main" id="{D53DDA17-120F-4E00-A62D-65D2F30E3214}"/>
              </a:ext>
            </a:extLst>
          </p:cNvPr>
          <p:cNvSpPr/>
          <p:nvPr/>
        </p:nvSpPr>
        <p:spPr>
          <a:xfrm>
            <a:off x="5695144" y="4372813"/>
            <a:ext cx="5469775" cy="2345034"/>
          </a:xfrm>
          <a:prstGeom prst="flowChartAlternateProcess">
            <a:avLst/>
          </a:prstGeom>
          <a:solidFill>
            <a:srgbClr val="FEF7E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49C4BF-8A49-41B2-8B12-8250AA09909D}"/>
              </a:ext>
            </a:extLst>
          </p:cNvPr>
          <p:cNvSpPr txBox="1"/>
          <p:nvPr/>
        </p:nvSpPr>
        <p:spPr>
          <a:xfrm>
            <a:off x="6040123" y="446387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gris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925BF6E-E824-469F-B4D9-D6D957CBFF62}"/>
              </a:ext>
            </a:extLst>
          </p:cNvPr>
          <p:cNvSpPr txBox="1"/>
          <p:nvPr/>
        </p:nvSpPr>
        <p:spPr>
          <a:xfrm>
            <a:off x="8921868" y="586615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rapide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20AB9B-72D5-4308-8CE3-E29DA6DD1B56}"/>
              </a:ext>
            </a:extLst>
          </p:cNvPr>
          <p:cNvSpPr txBox="1"/>
          <p:nvPr/>
        </p:nvSpPr>
        <p:spPr>
          <a:xfrm>
            <a:off x="5995680" y="5982613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CA4EB9-E1E4-4BFA-9F27-ADB9D9CACDC7}"/>
              </a:ext>
            </a:extLst>
          </p:cNvPr>
          <p:cNvSpPr txBox="1"/>
          <p:nvPr/>
        </p:nvSpPr>
        <p:spPr>
          <a:xfrm>
            <a:off x="8921868" y="4447209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61B679-684F-4CC5-9B25-7AA204F2F2B7}"/>
              </a:ext>
            </a:extLst>
          </p:cNvPr>
          <p:cNvSpPr txBox="1"/>
          <p:nvPr/>
        </p:nvSpPr>
        <p:spPr>
          <a:xfrm>
            <a:off x="7522559" y="5283720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EDEA14A-5AC9-4719-8AB7-4D5B28E0A6F1}"/>
              </a:ext>
            </a:extLst>
          </p:cNvPr>
          <p:cNvSpPr txBox="1"/>
          <p:nvPr/>
        </p:nvSpPr>
        <p:spPr>
          <a:xfrm>
            <a:off x="1136073" y="1056397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modern car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E18B24-0043-4A81-941B-0B768C5184B5}"/>
              </a:ext>
            </a:extLst>
          </p:cNvPr>
          <p:cNvSpPr txBox="1"/>
          <p:nvPr/>
        </p:nvSpPr>
        <p:spPr>
          <a:xfrm>
            <a:off x="1135356" y="1948081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fast horse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44CF19-2074-412B-B583-30645FE9FF9C}"/>
              </a:ext>
            </a:extLst>
          </p:cNvPr>
          <p:cNvSpPr txBox="1"/>
          <p:nvPr/>
        </p:nvSpPr>
        <p:spPr>
          <a:xfrm>
            <a:off x="1135356" y="2923230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French thing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58D8D5-9523-492D-AA09-FD7CA2331FF8}"/>
              </a:ext>
            </a:extLst>
          </p:cNvPr>
          <p:cNvSpPr txBox="1"/>
          <p:nvPr/>
        </p:nvSpPr>
        <p:spPr>
          <a:xfrm>
            <a:off x="1135356" y="391114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expensive bike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84B40A-B9CC-4A8F-A1C8-A20BA3E21B2A}"/>
              </a:ext>
            </a:extLst>
          </p:cNvPr>
          <p:cNvSpPr txBox="1"/>
          <p:nvPr/>
        </p:nvSpPr>
        <p:spPr>
          <a:xfrm>
            <a:off x="1135356" y="4967602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expensive car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AA67B3-39FF-4ED6-9205-18F1958CC067}"/>
              </a:ext>
            </a:extLst>
          </p:cNvPr>
          <p:cNvSpPr txBox="1"/>
          <p:nvPr/>
        </p:nvSpPr>
        <p:spPr>
          <a:xfrm>
            <a:off x="1112646" y="604416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grey thing</a:t>
            </a:r>
          </a:p>
        </p:txBody>
      </p:sp>
    </p:spTree>
    <p:extLst>
      <p:ext uri="{BB962C8B-B14F-4D97-AF65-F5344CB8AC3E}">
        <p14:creationId xmlns:p14="http://schemas.microsoft.com/office/powerpoint/2010/main" val="10977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66254" y="64541"/>
            <a:ext cx="1021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Which adjectives change their spelling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sound to match the feminine noun?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1FBFF7-4020-4438-BD9C-BEE55EBD8994}"/>
              </a:ext>
            </a:extLst>
          </p:cNvPr>
          <p:cNvGrpSpPr/>
          <p:nvPr/>
        </p:nvGrpSpPr>
        <p:grpSpPr>
          <a:xfrm>
            <a:off x="8472792" y="841204"/>
            <a:ext cx="1491663" cy="1762926"/>
            <a:chOff x="6034555" y="3288658"/>
            <a:chExt cx="1491663" cy="1762926"/>
          </a:xfrm>
        </p:grpSpPr>
        <p:pic>
          <p:nvPicPr>
            <p:cNvPr id="29" name="Picture 28" descr="A picture containing icon&#10;&#10;Description automatically generated">
              <a:hlinkClick r:id="" action="ppaction://noaction">
                <a:snd r:embed="rId5" name="S_3.wav"/>
              </a:hlinkClick>
              <a:extLst>
                <a:ext uri="{FF2B5EF4-FFF2-40B4-BE49-F238E27FC236}">
                  <a16:creationId xmlns:a16="http://schemas.microsoft.com/office/drawing/2014/main" id="{99C89451-EFB3-4B23-AC46-94F1EE694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>
                <a:snd r:embed="rId5" name="S_3.wav"/>
              </a:hlinkClick>
              <a:extLst>
                <a:ext uri="{FF2B5EF4-FFF2-40B4-BE49-F238E27FC236}">
                  <a16:creationId xmlns:a16="http://schemas.microsoft.com/office/drawing/2014/main" id="{7E8EA232-7E52-48A9-9658-C12F67A20F53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masis MT Pro Black" panose="020B0604020202020204" pitchFamily="18" charset="0"/>
                </a:rPr>
                <a:t>?</a:t>
              </a:r>
            </a:p>
          </p:txBody>
        </p:sp>
      </p:grpSp>
      <p:pic>
        <p:nvPicPr>
          <p:cNvPr id="31" name="Picture 30" descr="A red car with a black background&#10;&#10;Description automatically generated with low confidence">
            <a:hlinkClick r:id="" action="ppaction://noaction">
              <a:snd r:embed="rId7" name="S_1.wav"/>
            </a:hlinkClick>
            <a:extLst>
              <a:ext uri="{FF2B5EF4-FFF2-40B4-BE49-F238E27FC236}">
                <a16:creationId xmlns:a16="http://schemas.microsoft.com/office/drawing/2014/main" id="{4EFA8A3C-1A30-4001-A47D-7C345BDB7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" y="1310809"/>
            <a:ext cx="2541596" cy="1270798"/>
          </a:xfrm>
          <a:prstGeom prst="rect">
            <a:avLst/>
          </a:prstGeom>
        </p:spPr>
      </p:pic>
      <p:pic>
        <p:nvPicPr>
          <p:cNvPr id="32" name="Picture 31" descr="Diagram&#10;&#10;Description automatically generated with medium confidence">
            <a:hlinkClick r:id="" action="ppaction://noaction">
              <a:snd r:embed="rId9" name="S_4.wav"/>
            </a:hlinkClick>
            <a:extLst>
              <a:ext uri="{FF2B5EF4-FFF2-40B4-BE49-F238E27FC236}">
                <a16:creationId xmlns:a16="http://schemas.microsoft.com/office/drawing/2014/main" id="{A7AF667B-FF1C-41D9-9145-5E2B72F46B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" y="4165023"/>
            <a:ext cx="1939385" cy="1118177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11" name="S_2.wav"/>
            </a:hlinkClick>
            <a:extLst>
              <a:ext uri="{FF2B5EF4-FFF2-40B4-BE49-F238E27FC236}">
                <a16:creationId xmlns:a16="http://schemas.microsoft.com/office/drawing/2014/main" id="{EED4DC54-A2CC-4250-8248-44A2E223F0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48" y="1114019"/>
            <a:ext cx="1491664" cy="149011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FDB3FF5-7D40-4932-A6B0-2988CBE7878F}"/>
              </a:ext>
            </a:extLst>
          </p:cNvPr>
          <p:cNvGrpSpPr/>
          <p:nvPr/>
        </p:nvGrpSpPr>
        <p:grpSpPr>
          <a:xfrm>
            <a:off x="8407910" y="3650672"/>
            <a:ext cx="1491663" cy="1762926"/>
            <a:chOff x="6034555" y="3288658"/>
            <a:chExt cx="1491663" cy="1762926"/>
          </a:xfrm>
        </p:grpSpPr>
        <p:pic>
          <p:nvPicPr>
            <p:cNvPr id="35" name="Picture 34" descr="A picture containing icon&#10;&#10;Description automatically generated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E4E89170-C16F-4980-83E7-31F7E1B5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36" name="TextBox 35">
              <a:hlinkClick r:id="" action="ppaction://noaction">
                <a:snd r:embed="rId13" name="S_6.wav"/>
              </a:hlinkClick>
              <a:extLst>
                <a:ext uri="{FF2B5EF4-FFF2-40B4-BE49-F238E27FC236}">
                  <a16:creationId xmlns:a16="http://schemas.microsoft.com/office/drawing/2014/main" id="{84B809EF-E50C-4F36-9E91-ADF01E86DE9B}"/>
                </a:ext>
              </a:extLst>
            </p:cNvPr>
            <p:cNvSpPr txBox="1"/>
            <p:nvPr/>
          </p:nvSpPr>
          <p:spPr>
            <a:xfrm>
              <a:off x="6508150" y="3288658"/>
              <a:ext cx="983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masis MT Pro Black" panose="020B0604020202020204" pitchFamily="18" charset="0"/>
                </a:rPr>
                <a:t>?</a:t>
              </a:r>
            </a:p>
          </p:txBody>
        </p:sp>
      </p:grpSp>
      <p:pic>
        <p:nvPicPr>
          <p:cNvPr id="37" name="Picture 36" descr="A red car with a black background&#10;&#10;Description automatically generated with low confidence">
            <a:hlinkClick r:id="" action="ppaction://noaction">
              <a:snd r:embed="rId14" name="S_5.wav"/>
            </a:hlinkClick>
            <a:extLst>
              <a:ext uri="{FF2B5EF4-FFF2-40B4-BE49-F238E27FC236}">
                <a16:creationId xmlns:a16="http://schemas.microsoft.com/office/drawing/2014/main" id="{A8932BAF-B8DB-42CC-9D57-C0C3DF6E2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82" y="4217140"/>
            <a:ext cx="2541596" cy="12707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ACC61C5-2BAF-4B89-B024-AE73EA2CA389}"/>
              </a:ext>
            </a:extLst>
          </p:cNvPr>
          <p:cNvSpPr txBox="1"/>
          <p:nvPr/>
        </p:nvSpPr>
        <p:spPr>
          <a:xfrm>
            <a:off x="166254" y="247895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voiture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435958-79D3-4737-9A6E-8D9EA4CB4A39}"/>
              </a:ext>
            </a:extLst>
          </p:cNvPr>
          <p:cNvSpPr txBox="1"/>
          <p:nvPr/>
        </p:nvSpPr>
        <p:spPr>
          <a:xfrm>
            <a:off x="4077876" y="247895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cheval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rapide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A8D7A0-E2E9-44BE-8EE4-3D9C4C675621}"/>
              </a:ext>
            </a:extLst>
          </p:cNvPr>
          <p:cNvSpPr txBox="1"/>
          <p:nvPr/>
        </p:nvSpPr>
        <p:spPr>
          <a:xfrm>
            <a:off x="7629697" y="2474009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chose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73640C-9EBA-4D76-A129-864F12C15EAF}"/>
              </a:ext>
            </a:extLst>
          </p:cNvPr>
          <p:cNvSpPr txBox="1"/>
          <p:nvPr/>
        </p:nvSpPr>
        <p:spPr>
          <a:xfrm>
            <a:off x="-228331" y="5713350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vélo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03680F-3554-42E5-B744-607C737C2C20}"/>
              </a:ext>
            </a:extLst>
          </p:cNvPr>
          <p:cNvSpPr txBox="1"/>
          <p:nvPr/>
        </p:nvSpPr>
        <p:spPr>
          <a:xfrm>
            <a:off x="4126637" y="5708729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voiture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chère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676801-396A-4D3E-AE81-E3758D6FFAE7}"/>
              </a:ext>
            </a:extLst>
          </p:cNvPr>
          <p:cNvSpPr txBox="1"/>
          <p:nvPr/>
        </p:nvSpPr>
        <p:spPr>
          <a:xfrm>
            <a:off x="7678458" y="5703784"/>
            <a:ext cx="35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chose grise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4D357AB-5328-42E9-954E-4B4A4656ADD2}"/>
              </a:ext>
            </a:extLst>
          </p:cNvPr>
          <p:cNvSpPr/>
          <p:nvPr/>
        </p:nvSpPr>
        <p:spPr>
          <a:xfrm>
            <a:off x="10716438" y="2504510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F2FF64-2990-4B08-891B-EFE34B09F50B}"/>
              </a:ext>
            </a:extLst>
          </p:cNvPr>
          <p:cNvSpPr/>
          <p:nvPr/>
        </p:nvSpPr>
        <p:spPr>
          <a:xfrm>
            <a:off x="10406951" y="5691620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5C70BC2-9643-4250-8223-D18099F19062}"/>
              </a:ext>
            </a:extLst>
          </p:cNvPr>
          <p:cNvSpPr/>
          <p:nvPr/>
        </p:nvSpPr>
        <p:spPr>
          <a:xfrm>
            <a:off x="2765407" y="3123237"/>
            <a:ext cx="4328120" cy="611525"/>
          </a:xfrm>
          <a:prstGeom prst="wedgeRoundRectCallout">
            <a:avLst>
              <a:gd name="adj1" fmla="val -36669"/>
              <a:gd name="adj2" fmla="val -874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65C5F87-335A-4191-BA95-2A75CDD66B54}"/>
              </a:ext>
            </a:extLst>
          </p:cNvPr>
          <p:cNvSpPr/>
          <p:nvPr/>
        </p:nvSpPr>
        <p:spPr>
          <a:xfrm>
            <a:off x="2758722" y="3124372"/>
            <a:ext cx="4328120" cy="611525"/>
          </a:xfrm>
          <a:prstGeom prst="wedgeRoundRectCallout">
            <a:avLst>
              <a:gd name="adj1" fmla="val 46879"/>
              <a:gd name="adj2" fmla="val -9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724F6C-7DD5-42B4-9402-E526B84DC6C4}"/>
              </a:ext>
            </a:extLst>
          </p:cNvPr>
          <p:cNvSpPr/>
          <p:nvPr/>
        </p:nvSpPr>
        <p:spPr>
          <a:xfrm>
            <a:off x="3440507" y="6181934"/>
            <a:ext cx="4914651" cy="611525"/>
          </a:xfrm>
          <a:prstGeom prst="wedgeRoundRectCallout">
            <a:avLst>
              <a:gd name="adj1" fmla="val 24351"/>
              <a:gd name="adj2" fmla="val -647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adds ‘-e’ and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 accent, too but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chère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sound the same.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id="{CC4EE038-6A50-4CFE-B204-C3BE4BA22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1" y="760559"/>
            <a:ext cx="10180245" cy="5861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08A7ABA-62BD-4672-ACA8-29545E08B680}"/>
              </a:ext>
            </a:extLst>
          </p:cNvPr>
          <p:cNvSpPr/>
          <p:nvPr/>
        </p:nvSpPr>
        <p:spPr>
          <a:xfrm>
            <a:off x="1036292" y="128709"/>
            <a:ext cx="6054011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hlinkClick r:id="" action="ppaction://noaction">
              <a:snd r:embed="rId4" name="R_i.wav"/>
            </a:hlinkClick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942722" y="128709"/>
            <a:ext cx="629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Lis. Le mot correct, c’est quoi 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1317229" y="107358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F78BE8-6A99-482B-9E98-416679D0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539" y="1173684"/>
            <a:ext cx="648000" cy="461665"/>
          </a:xfrm>
        </p:spPr>
        <p:txBody>
          <a:bodyPr/>
          <a:lstStyle/>
          <a:p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lire</a:t>
            </a:r>
            <a:b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4FF92975-DCE5-447B-B652-37B24EF24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571" y="-41476"/>
            <a:ext cx="914400" cy="914400"/>
          </a:xfrm>
          <a:prstGeom prst="rect">
            <a:avLst/>
          </a:prstGeom>
        </p:spPr>
      </p:pic>
      <p:sp>
        <p:nvSpPr>
          <p:cNvPr id="10" name="Oval 9">
            <a:hlinkClick r:id="" action="ppaction://noaction">
              <a:snd r:embed="rId8" name="R_1.wav"/>
            </a:hlinkClick>
            <a:extLst>
              <a:ext uri="{FF2B5EF4-FFF2-40B4-BE49-F238E27FC236}">
                <a16:creationId xmlns:a16="http://schemas.microsoft.com/office/drawing/2014/main" id="{20D4B702-FFD6-4084-8665-C1001D9E040D}"/>
              </a:ext>
            </a:extLst>
          </p:cNvPr>
          <p:cNvSpPr/>
          <p:nvPr/>
        </p:nvSpPr>
        <p:spPr>
          <a:xfrm>
            <a:off x="194591" y="87292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Oval 17">
            <a:hlinkClick r:id="" action="ppaction://noaction">
              <a:snd r:embed="rId9" name="R_2.wav"/>
            </a:hlinkClick>
            <a:extLst>
              <a:ext uri="{FF2B5EF4-FFF2-40B4-BE49-F238E27FC236}">
                <a16:creationId xmlns:a16="http://schemas.microsoft.com/office/drawing/2014/main" id="{37D9A38C-1C06-45F0-ACD6-38E267994B90}"/>
              </a:ext>
            </a:extLst>
          </p:cNvPr>
          <p:cNvSpPr/>
          <p:nvPr/>
        </p:nvSpPr>
        <p:spPr>
          <a:xfrm>
            <a:off x="194591" y="167945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Oval 18">
            <a:hlinkClick r:id="" action="ppaction://noaction">
              <a:snd r:embed="rId10" name="R_3.wav"/>
            </a:hlinkClick>
            <a:extLst>
              <a:ext uri="{FF2B5EF4-FFF2-40B4-BE49-F238E27FC236}">
                <a16:creationId xmlns:a16="http://schemas.microsoft.com/office/drawing/2014/main" id="{13307E84-1B2B-4E45-BC7B-B065AC4FD501}"/>
              </a:ext>
            </a:extLst>
          </p:cNvPr>
          <p:cNvSpPr/>
          <p:nvPr/>
        </p:nvSpPr>
        <p:spPr>
          <a:xfrm>
            <a:off x="194591" y="245999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Oval 19">
            <a:hlinkClick r:id="" action="ppaction://noaction">
              <a:snd r:embed="rId11" name="R_4.wav"/>
            </a:hlinkClick>
            <a:extLst>
              <a:ext uri="{FF2B5EF4-FFF2-40B4-BE49-F238E27FC236}">
                <a16:creationId xmlns:a16="http://schemas.microsoft.com/office/drawing/2014/main" id="{B617AD41-B393-493A-AF51-E1C530A3EB11}"/>
              </a:ext>
            </a:extLst>
          </p:cNvPr>
          <p:cNvSpPr/>
          <p:nvPr/>
        </p:nvSpPr>
        <p:spPr>
          <a:xfrm>
            <a:off x="194591" y="336985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Oval 20">
            <a:hlinkClick r:id="" action="ppaction://noaction">
              <a:snd r:embed="rId12" name="R_5&amp;6.wav"/>
            </a:hlinkClick>
            <a:extLst>
              <a:ext uri="{FF2B5EF4-FFF2-40B4-BE49-F238E27FC236}">
                <a16:creationId xmlns:a16="http://schemas.microsoft.com/office/drawing/2014/main" id="{63F24785-B218-4013-8FD3-6D5C9B4D9BEC}"/>
              </a:ext>
            </a:extLst>
          </p:cNvPr>
          <p:cNvSpPr/>
          <p:nvPr/>
        </p:nvSpPr>
        <p:spPr>
          <a:xfrm>
            <a:off x="194591" y="427971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Oval 21">
            <a:hlinkClick r:id="" action="ppaction://noaction">
              <a:snd r:embed="rId13" name="R_7&amp;8.wav"/>
            </a:hlinkClick>
            <a:extLst>
              <a:ext uri="{FF2B5EF4-FFF2-40B4-BE49-F238E27FC236}">
                <a16:creationId xmlns:a16="http://schemas.microsoft.com/office/drawing/2014/main" id="{630002A2-DD45-437C-9ECE-0B190619EDCB}"/>
              </a:ext>
            </a:extLst>
          </p:cNvPr>
          <p:cNvSpPr/>
          <p:nvPr/>
        </p:nvSpPr>
        <p:spPr>
          <a:xfrm>
            <a:off x="194591" y="508816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75217C-91B8-4C87-8D88-AB780A68E4F3}"/>
              </a:ext>
            </a:extLst>
          </p:cNvPr>
          <p:cNvSpPr/>
          <p:nvPr/>
        </p:nvSpPr>
        <p:spPr>
          <a:xfrm>
            <a:off x="1691412" y="791827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vélo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|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A3C932-4D64-4293-9A92-BEDC4A6982FF}"/>
              </a:ext>
            </a:extLst>
          </p:cNvPr>
          <p:cNvSpPr/>
          <p:nvPr/>
        </p:nvSpPr>
        <p:spPr>
          <a:xfrm>
            <a:off x="6694389" y="786529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B0DBFC3D-0A2F-4403-8690-22245655EB1A}"/>
              </a:ext>
            </a:extLst>
          </p:cNvPr>
          <p:cNvSpPr/>
          <p:nvPr/>
        </p:nvSpPr>
        <p:spPr>
          <a:xfrm>
            <a:off x="1814631" y="815338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638EBA-723B-4003-B829-E5E07CFA1A4C}"/>
              </a:ext>
            </a:extLst>
          </p:cNvPr>
          <p:cNvSpPr/>
          <p:nvPr/>
        </p:nvSpPr>
        <p:spPr>
          <a:xfrm>
            <a:off x="1691412" y="1635349"/>
            <a:ext cx="4790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peluche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|  un cheval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6456C2-817B-4B8B-9A2A-BC6D71344BE3}"/>
              </a:ext>
            </a:extLst>
          </p:cNvPr>
          <p:cNvSpPr/>
          <p:nvPr/>
        </p:nvSpPr>
        <p:spPr>
          <a:xfrm>
            <a:off x="1691412" y="2478871"/>
            <a:ext cx="38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voiture|  un livre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3CD9A7-76D0-414F-A022-F96C340FA9AA}"/>
              </a:ext>
            </a:extLst>
          </p:cNvPr>
          <p:cNvSpPr/>
          <p:nvPr/>
        </p:nvSpPr>
        <p:spPr>
          <a:xfrm>
            <a:off x="1691411" y="3324933"/>
            <a:ext cx="4285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 |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chose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59E490-E7DF-4438-BBA9-7CED7CF4CE31}"/>
              </a:ext>
            </a:extLst>
          </p:cNvPr>
          <p:cNvSpPr/>
          <p:nvPr/>
        </p:nvSpPr>
        <p:spPr>
          <a:xfrm>
            <a:off x="1691411" y="4202627"/>
            <a:ext cx="4971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|  un skateboard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7E0115-CC63-40D1-BE60-116588633B8E}"/>
              </a:ext>
            </a:extLst>
          </p:cNvPr>
          <p:cNvSpPr/>
          <p:nvPr/>
        </p:nvSpPr>
        <p:spPr>
          <a:xfrm>
            <a:off x="1691411" y="5043245"/>
            <a:ext cx="4161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chanson |  un sac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9F6184-7AFA-484C-851C-D55C9E166F97}"/>
              </a:ext>
            </a:extLst>
          </p:cNvPr>
          <p:cNvSpPr/>
          <p:nvPr/>
        </p:nvSpPr>
        <p:spPr>
          <a:xfrm>
            <a:off x="6694389" y="1624126"/>
            <a:ext cx="979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grise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8605E4-2555-48E6-A388-7E710C55C3C4}"/>
              </a:ext>
            </a:extLst>
          </p:cNvPr>
          <p:cNvSpPr/>
          <p:nvPr/>
        </p:nvSpPr>
        <p:spPr>
          <a:xfrm>
            <a:off x="6694389" y="2478871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E5A0BB-7DF9-461B-B828-0B8E78C443CB}"/>
              </a:ext>
            </a:extLst>
          </p:cNvPr>
          <p:cNvSpPr/>
          <p:nvPr/>
        </p:nvSpPr>
        <p:spPr>
          <a:xfrm>
            <a:off x="6694389" y="3316468"/>
            <a:ext cx="978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1EA922-EA9D-4A87-B192-3693D520FF9C}"/>
              </a:ext>
            </a:extLst>
          </p:cNvPr>
          <p:cNvSpPr/>
          <p:nvPr/>
        </p:nvSpPr>
        <p:spPr>
          <a:xfrm>
            <a:off x="6694389" y="4202627"/>
            <a:ext cx="133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rapide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E09FC-075C-4FA0-995D-CF5EB2EB1A80}"/>
              </a:ext>
            </a:extLst>
          </p:cNvPr>
          <p:cNvSpPr/>
          <p:nvPr/>
        </p:nvSpPr>
        <p:spPr>
          <a:xfrm>
            <a:off x="6694389" y="5040224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8E70F838-7DE6-4C86-A4D1-8FB1702A308A}"/>
              </a:ext>
            </a:extLst>
          </p:cNvPr>
          <p:cNvSpPr/>
          <p:nvPr/>
        </p:nvSpPr>
        <p:spPr>
          <a:xfrm>
            <a:off x="4833480" y="1620247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B69119FE-F6AC-4908-8726-7231F459AE14}"/>
              </a:ext>
            </a:extLst>
          </p:cNvPr>
          <p:cNvSpPr/>
          <p:nvPr/>
        </p:nvSpPr>
        <p:spPr>
          <a:xfrm>
            <a:off x="1945331" y="2475967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-form: Shape 56">
            <a:extLst>
              <a:ext uri="{FF2B5EF4-FFF2-40B4-BE49-F238E27FC236}">
                <a16:creationId xmlns:a16="http://schemas.microsoft.com/office/drawing/2014/main" id="{147FD786-5520-4F9E-A379-6A4EA77A06C5}"/>
              </a:ext>
            </a:extLst>
          </p:cNvPr>
          <p:cNvSpPr/>
          <p:nvPr/>
        </p:nvSpPr>
        <p:spPr>
          <a:xfrm>
            <a:off x="4063297" y="3321054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42480-2300-4869-A3B4-D068519E71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63" y="654108"/>
            <a:ext cx="498794" cy="519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CF2C4C-6395-4232-A93A-25F093A92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59" y="1637841"/>
            <a:ext cx="498794" cy="5195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0A3506-8571-4D89-9D06-41AC7C8E77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39" y="2386870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654169-D394-4D79-9018-96276E63B6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4" y="3246026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AE118CA-632A-4736-99A5-339CD1B855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15" y="4116198"/>
            <a:ext cx="498794" cy="5195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651AB5-79EC-434B-A246-1117324393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33" y="4061061"/>
            <a:ext cx="498794" cy="51957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4101B3-B66C-4166-883F-A62AC9E077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09" y="4964366"/>
            <a:ext cx="498794" cy="5195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956AE9B-D29D-4CC8-8B7B-5F26B93C02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2" y="4933260"/>
            <a:ext cx="498794" cy="5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497613" y="0"/>
            <a:ext cx="730360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600"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kumimoji="0" lang="en-GB" sz="8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  <p:pic>
        <p:nvPicPr>
          <p:cNvPr id="5" name="timide">
            <a:hlinkClick r:id="" action="ppaction://media"/>
            <a:extLst>
              <a:ext uri="{FF2B5EF4-FFF2-40B4-BE49-F238E27FC236}">
                <a16:creationId xmlns:a16="http://schemas.microsoft.com/office/drawing/2014/main" id="{DC304B06-0DDB-4EA3-B5CD-F81C488CC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815" y="3626362"/>
            <a:ext cx="3982948" cy="2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64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35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5" name="P_i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B1C669D-B4D2-471A-9179-184DFCB649C9}"/>
              </a:ext>
            </a:extLst>
          </p:cNvPr>
          <p:cNvSpPr/>
          <p:nvPr/>
        </p:nvSpPr>
        <p:spPr>
          <a:xfrm>
            <a:off x="8492836" y="1724012"/>
            <a:ext cx="3507645" cy="2068933"/>
          </a:xfrm>
          <a:prstGeom prst="wedgeRoundRectCallout">
            <a:avLst>
              <a:gd name="adj1" fmla="val -82712"/>
              <a:gd name="adj2" fmla="val -399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you hear the final consonant (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d, p, s, t) there is usually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B204E0C-B9D3-4D11-B05B-DE73AA296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46" y="1838238"/>
            <a:ext cx="3381708" cy="2877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2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91206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C1EC72A-174F-4F14-A5BE-D74B51AD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96" y="1759875"/>
            <a:ext cx="3381708" cy="28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5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1216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2C3D9C-BCB0-4F98-A89C-3C8BEC07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96" y="1325307"/>
            <a:ext cx="40294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4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5882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5EB8B22-A4EE-467B-8EF6-5CF166F6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3" y="1272247"/>
            <a:ext cx="23443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p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900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2267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cat with green eyes&#10;&#10;Description automatically generated with medium confidence">
            <a:extLst>
              <a:ext uri="{FF2B5EF4-FFF2-40B4-BE49-F238E27FC236}">
                <a16:creationId xmlns:a16="http://schemas.microsoft.com/office/drawing/2014/main" id="{1310E35B-37D9-4E69-A637-C840B3D5F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74" y="2007454"/>
            <a:ext cx="2284251" cy="2365567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E4E888D-A432-428F-BD68-E9D8952069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4" y="1815311"/>
            <a:ext cx="4082703" cy="2239107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631544-8F2C-41BF-B759-A42F9A86F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79" y="1815311"/>
            <a:ext cx="1970074" cy="23655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[grey]</a:t>
            </a:r>
          </a:p>
        </p:txBody>
      </p:sp>
    </p:spTree>
    <p:extLst>
      <p:ext uri="{BB962C8B-B14F-4D97-AF65-F5344CB8AC3E}">
        <p14:creationId xmlns:p14="http://schemas.microsoft.com/office/powerpoint/2010/main" val="2916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p_6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22677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[green]</a:t>
            </a:r>
          </a:p>
        </p:txBody>
      </p:sp>
      <p:pic>
        <p:nvPicPr>
          <p:cNvPr id="12" name="Picture 11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A11195CD-06F6-42C5-85CD-C7485403F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11" y="1611548"/>
            <a:ext cx="5848971" cy="2845666"/>
          </a:xfrm>
          <a:prstGeom prst="rect">
            <a:avLst/>
          </a:prstGeom>
        </p:spPr>
      </p:pic>
      <p:pic>
        <p:nvPicPr>
          <p:cNvPr id="1026" name="Picture 2" descr="Dessin Animé, Vert, Mer, Tortue, Tortue">
            <a:extLst>
              <a:ext uri="{FF2B5EF4-FFF2-40B4-BE49-F238E27FC236}">
                <a16:creationId xmlns:a16="http://schemas.microsoft.com/office/drawing/2014/main" id="{C499821C-58B3-4B4E-B0D0-A328D7E1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75" y="2083309"/>
            <a:ext cx="3155897" cy="23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itue, Salade, Vert, Des Légumes">
            <a:extLst>
              <a:ext uri="{FF2B5EF4-FFF2-40B4-BE49-F238E27FC236}">
                <a16:creationId xmlns:a16="http://schemas.microsoft.com/office/drawing/2014/main" id="{85AB4069-C4B5-4CAC-B1B7-02710E2D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7" y="2098508"/>
            <a:ext cx="2324019" cy="23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1894</Words>
  <Application>Microsoft Office PowerPoint</Application>
  <PresentationFormat>Widescreen</PresentationFormat>
  <Paragraphs>305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Amasis MT Pro Black</vt:lpstr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Tw Cen MT</vt:lpstr>
      <vt:lpstr>Wingdings</vt:lpstr>
      <vt:lpstr>1_Office Theme</vt:lpstr>
      <vt:lpstr>3_Office Theme</vt:lpstr>
      <vt:lpstr>4_Office Theme</vt:lpstr>
      <vt:lpstr>Office Theme</vt:lpstr>
      <vt:lpstr>Describing things and people</vt:lpstr>
      <vt:lpstr>prononcer</vt:lpstr>
      <vt:lpstr>prononcer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vocabulaire</vt:lpstr>
      <vt:lpstr>Adjectives following the noun</vt:lpstr>
      <vt:lpstr>écouter</vt:lpstr>
      <vt:lpstr>parler</vt:lpstr>
      <vt:lpstr>lire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64</cp:revision>
  <dcterms:created xsi:type="dcterms:W3CDTF">2022-02-01T12:00:57Z</dcterms:created>
  <dcterms:modified xsi:type="dcterms:W3CDTF">2023-03-07T15:28:33Z</dcterms:modified>
</cp:coreProperties>
</file>