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8"/>
  </p:notesMasterIdLst>
  <p:sldIdLst>
    <p:sldId id="257" r:id="rId5"/>
    <p:sldId id="902" r:id="rId6"/>
    <p:sldId id="801" r:id="rId7"/>
    <p:sldId id="903" r:id="rId8"/>
    <p:sldId id="519" r:id="rId9"/>
    <p:sldId id="486" r:id="rId10"/>
    <p:sldId id="837" r:id="rId11"/>
    <p:sldId id="833" r:id="rId12"/>
    <p:sldId id="901" r:id="rId13"/>
    <p:sldId id="853" r:id="rId14"/>
    <p:sldId id="852" r:id="rId15"/>
    <p:sldId id="366"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A1DA"/>
    <a:srgbClr val="FF0066"/>
    <a:srgbClr val="786EB1"/>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23972" autoAdjust="0"/>
  </p:normalViewPr>
  <p:slideViewPr>
    <p:cSldViewPr snapToGrid="0">
      <p:cViewPr varScale="1">
        <p:scale>
          <a:sx n="27" d="100"/>
          <a:sy n="27" d="100"/>
        </p:scale>
        <p:origin x="3660"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09/03/2023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a:t>
            </a:r>
            <a:r>
              <a:rPr lang="en-GB" sz="1800" b="1" dirty="0" err="1">
                <a:solidFill>
                  <a:srgbClr val="002060"/>
                </a:solidFill>
                <a:latin typeface="Century Gothic"/>
                <a:ea typeface="Century Gothic"/>
                <a:cs typeface="Century Gothic"/>
                <a:sym typeface="Century Gothic"/>
              </a:rPr>
              <a:t>SFe</a:t>
            </a:r>
            <a:r>
              <a:rPr lang="en-GB" sz="1800" b="1" dirty="0">
                <a:solidFill>
                  <a:srgbClr val="002060"/>
                </a:solidFill>
                <a:latin typeface="Century Gothic"/>
                <a:ea typeface="Century Gothic"/>
                <a:cs typeface="Century Gothic"/>
                <a:sym typeface="Century Gothic"/>
              </a:rPr>
              <a:t>]  </a:t>
            </a:r>
            <a:r>
              <a:rPr lang="en-GB" sz="1800" b="1" baseline="0" dirty="0" err="1"/>
              <a:t>timide</a:t>
            </a:r>
            <a:r>
              <a:rPr lang="en-GB" sz="1800" baseline="0" dirty="0"/>
              <a:t> </a:t>
            </a:r>
            <a:r>
              <a:rPr lang="fr-FR" sz="1800" baseline="0" dirty="0"/>
              <a:t>[3835] </a:t>
            </a:r>
            <a:r>
              <a:rPr lang="fr-FR" sz="1800" b="1" baseline="0" dirty="0"/>
              <a:t>monde</a:t>
            </a:r>
            <a:r>
              <a:rPr lang="fr-FR" sz="1800" baseline="0" dirty="0"/>
              <a:t> [77] </a:t>
            </a:r>
            <a:r>
              <a:rPr lang="fr-FR" sz="1800" b="1" baseline="0" dirty="0"/>
              <a:t>moderne </a:t>
            </a:r>
            <a:r>
              <a:rPr lang="fr-FR" sz="1800" baseline="0" dirty="0"/>
              <a:t>[1239] </a:t>
            </a:r>
            <a:r>
              <a:rPr lang="fr-FR" sz="1800" b="1" baseline="0" dirty="0"/>
              <a:t>centre</a:t>
            </a:r>
            <a:r>
              <a:rPr lang="fr-FR" sz="1800" baseline="0" dirty="0"/>
              <a:t> [491] </a:t>
            </a:r>
            <a:r>
              <a:rPr lang="fr-FR" sz="1800" b="1" baseline="0" dirty="0"/>
              <a:t>douze </a:t>
            </a:r>
            <a:r>
              <a:rPr lang="fr-FR" sz="1800" baseline="0" dirty="0"/>
              <a:t>[1664]</a:t>
            </a:r>
            <a:endParaRPr lang="en-GB" sz="1800" b="0" strike="noStrike" spc="-1" dirty="0">
              <a:latin typeface="Arial"/>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vélo </a:t>
            </a:r>
            <a:r>
              <a:rPr lang="fr-FR" sz="1800" b="0" strike="noStrike" spc="-1" dirty="0">
                <a:solidFill>
                  <a:srgbClr val="002060"/>
                </a:solidFill>
                <a:latin typeface="Century Gothic"/>
                <a:ea typeface="Century Gothic"/>
              </a:rPr>
              <a:t>[4594]</a:t>
            </a:r>
            <a:r>
              <a:rPr lang="fr-FR" sz="1800" b="1" strike="noStrike" spc="-1" dirty="0">
                <a:solidFill>
                  <a:srgbClr val="002060"/>
                </a:solidFill>
                <a:latin typeface="Century Gothic"/>
                <a:ea typeface="Century Gothic"/>
              </a:rPr>
              <a:t> voiture</a:t>
            </a:r>
            <a:r>
              <a:rPr lang="fr-FR" sz="1800" b="0" strike="noStrike" spc="-1" dirty="0">
                <a:solidFill>
                  <a:srgbClr val="002060"/>
                </a:solidFill>
                <a:latin typeface="Century Gothic"/>
                <a:ea typeface="Century Gothic"/>
              </a:rPr>
              <a:t> [881] </a:t>
            </a:r>
            <a:r>
              <a:rPr lang="fr-FR" sz="1800" b="1" i="0" strike="noStrike" spc="-1" dirty="0">
                <a:solidFill>
                  <a:srgbClr val="002060"/>
                </a:solidFill>
                <a:latin typeface="Century Gothic"/>
                <a:ea typeface="Century Gothic"/>
              </a:rPr>
              <a:t>cher </a:t>
            </a:r>
            <a:r>
              <a:rPr lang="fr-FR" sz="1800" b="0" i="0" strike="noStrike" spc="-1" dirty="0">
                <a:solidFill>
                  <a:srgbClr val="002060"/>
                </a:solidFill>
                <a:latin typeface="Century Gothic"/>
                <a:ea typeface="Century Gothic"/>
              </a:rPr>
              <a:t>[803] </a:t>
            </a:r>
            <a:r>
              <a:rPr lang="fr-FR" sz="1800" b="1" i="0" strike="noStrike" spc="-1" dirty="0">
                <a:solidFill>
                  <a:srgbClr val="002060"/>
                </a:solidFill>
                <a:latin typeface="Century Gothic"/>
                <a:ea typeface="Century Gothic"/>
              </a:rPr>
              <a:t>gris </a:t>
            </a:r>
            <a:r>
              <a:rPr lang="fr-FR" sz="1800" b="0" i="0" strike="noStrike" spc="-1" dirty="0">
                <a:solidFill>
                  <a:srgbClr val="002060"/>
                </a:solidFill>
                <a:latin typeface="Century Gothic"/>
                <a:ea typeface="Century Gothic"/>
              </a:rPr>
              <a:t>[2769] </a:t>
            </a:r>
            <a:r>
              <a:rPr lang="fr-FR" sz="1800" b="1" i="0" strike="noStrike" spc="-1" dirty="0">
                <a:solidFill>
                  <a:srgbClr val="002060"/>
                </a:solidFill>
                <a:latin typeface="Century Gothic"/>
                <a:ea typeface="Century Gothic"/>
              </a:rPr>
              <a:t>rapide </a:t>
            </a:r>
            <a:r>
              <a:rPr lang="fr-FR" sz="1800" b="0" i="0" strike="noStrike" spc="-1" dirty="0">
                <a:solidFill>
                  <a:srgbClr val="002060"/>
                </a:solidFill>
                <a:latin typeface="Century Gothic"/>
                <a:ea typeface="Century Gothic"/>
              </a:rPr>
              <a:t>[672] </a:t>
            </a:r>
          </a:p>
          <a:p>
            <a:pPr marL="0" indent="-216000">
              <a:lnSpc>
                <a:spcPct val="100000"/>
              </a:lnSpc>
            </a:pPr>
            <a:endParaRPr lang="fr-FR" sz="1800" b="1"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préférer [597] village [1295] ville [260]  dans [11] en ce moment [n/a]</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répéter [630] chanter [1820] utiliser [345]  phrase [2074] facile [822]  important [215] normal [833] avec [23] tous les jours [n/a]</a:t>
            </a:r>
            <a:endParaRPr lang="en-GB" sz="1800" b="0" i="0" strike="noStrike" spc="-1">
              <a:solidFill>
                <a:srgbClr val="002060"/>
              </a:solidFill>
              <a:effectLst/>
              <a:latin typeface="Century Gothic"/>
              <a:ea typeface="+mn-ea"/>
              <a:cs typeface="+mn-cs"/>
            </a:endParaRP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758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588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aural distinction between words with </a:t>
            </a:r>
            <a:r>
              <a:rPr lang="en-US" b="0" dirty="0" err="1"/>
              <a:t>SFe</a:t>
            </a:r>
            <a:r>
              <a:rPr lang="en-US" b="0" dirty="0"/>
              <a:t> and SFC.</a:t>
            </a:r>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a:t>
            </a:r>
          </a:p>
          <a:p>
            <a:pPr marL="228600" indent="-228600">
              <a:buAutoNum type="arabicPeriod"/>
            </a:pPr>
            <a:r>
              <a:rPr lang="en-US" b="0" dirty="0"/>
              <a:t>They can write down either [e] or [--].</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fraise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pied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souris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liste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carte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port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chaise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drap</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Frequency</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fraise [&gt;5000] pied [626] </a:t>
            </a:r>
            <a:r>
              <a:rPr lang="en-GB" sz="1200" b="0" kern="1200" dirty="0" err="1">
                <a:solidFill>
                  <a:schemeClr val="tx1"/>
                </a:solidFill>
                <a:effectLst/>
                <a:latin typeface="+mn-lt"/>
                <a:ea typeface="+mn-ea"/>
                <a:cs typeface="+mn-cs"/>
              </a:rPr>
              <a:t>souris</a:t>
            </a:r>
            <a:r>
              <a:rPr lang="en-GB" sz="1200" b="0" kern="1200" dirty="0">
                <a:solidFill>
                  <a:schemeClr val="tx1"/>
                </a:solidFill>
                <a:effectLst/>
                <a:latin typeface="+mn-lt"/>
                <a:ea typeface="+mn-ea"/>
                <a:cs typeface="+mn-cs"/>
              </a:rPr>
              <a:t> [4328] </a:t>
            </a:r>
            <a:r>
              <a:rPr lang="en-GB" sz="1200" b="0" kern="1200" dirty="0" err="1">
                <a:solidFill>
                  <a:schemeClr val="tx1"/>
                </a:solidFill>
                <a:effectLst/>
                <a:latin typeface="+mn-lt"/>
                <a:ea typeface="+mn-ea"/>
                <a:cs typeface="+mn-cs"/>
              </a:rPr>
              <a:t>liste</a:t>
            </a:r>
            <a:r>
              <a:rPr lang="en-GB" sz="1200" b="0" kern="1200" dirty="0">
                <a:solidFill>
                  <a:schemeClr val="tx1"/>
                </a:solidFill>
                <a:effectLst/>
                <a:latin typeface="+mn-lt"/>
                <a:ea typeface="+mn-ea"/>
                <a:cs typeface="+mn-cs"/>
              </a:rPr>
              <a:t> [924] carte [955] port [1304] chaise [3419] </a:t>
            </a:r>
            <a:r>
              <a:rPr lang="en-GB" sz="1200" b="0" kern="1200" dirty="0" err="1">
                <a:solidFill>
                  <a:schemeClr val="tx1"/>
                </a:solidFill>
                <a:effectLst/>
                <a:latin typeface="+mn-lt"/>
                <a:ea typeface="+mn-ea"/>
                <a:cs typeface="+mn-cs"/>
              </a:rPr>
              <a:t>drap</a:t>
            </a:r>
            <a:r>
              <a:rPr lang="en-GB" sz="1200" b="0" kern="1200">
                <a:solidFill>
                  <a:schemeClr val="tx1"/>
                </a:solidFill>
                <a:effectLst/>
                <a:latin typeface="+mn-lt"/>
                <a:ea typeface="+mn-ea"/>
                <a:cs typeface="+mn-cs"/>
              </a:rPr>
              <a:t> [&gt;5000]</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5 minutes</a:t>
            </a:r>
          </a:p>
          <a:p>
            <a:pPr marL="0" indent="0">
              <a:buNone/>
            </a:pPr>
            <a:endParaRPr lang="en-GB" sz="1200" b="1"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practise written production of noun/adjective phrases.</a:t>
            </a:r>
          </a:p>
          <a:p>
            <a:pPr marL="0" indent="0">
              <a:buNone/>
            </a:pPr>
            <a:endParaRPr lang="en-GB" sz="1200" b="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Pupils write as many combinations of nouns and adjectives as they can in four minutes (a total of 16 combinations is possible!)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Elicit some examples from pupils orally and/or type them up on a slide or on the board.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dirty="0">
                <a:solidFill>
                  <a:schemeClr val="tx1"/>
                </a:solidFill>
                <a:effectLst/>
                <a:latin typeface="+mn-lt"/>
                <a:ea typeface="+mn-ea"/>
                <a:cs typeface="+mn-cs"/>
              </a:rPr>
              <a:t>Timing</a:t>
            </a:r>
            <a:r>
              <a:rPr lang="es-ES" sz="1200" b="0" i="0" u="none" strike="noStrike" kern="1200" dirty="0">
                <a:solidFill>
                  <a:schemeClr val="tx1"/>
                </a:solidFill>
                <a:effectLst/>
                <a:latin typeface="+mn-lt"/>
                <a:ea typeface="+mn-ea"/>
                <a:cs typeface="+mn-cs"/>
              </a:rPr>
              <a:t>: 5 minutes</a:t>
            </a:r>
          </a:p>
          <a:p>
            <a:endParaRPr lang="es-E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revisit 12 items of</a:t>
            </a:r>
            <a:r>
              <a:rPr lang="en-GB" b="0" baseline="0" dirty="0"/>
              <a:t> </a:t>
            </a:r>
            <a:r>
              <a:rPr lang="en-GB" b="0" dirty="0"/>
              <a:t>previously-taught vocabulary in both receptive and productive modes of language use. </a:t>
            </a:r>
            <a:endParaRPr lang="es-ES" sz="1200" b="0" i="0" u="none" strike="noStrike" kern="1200" dirty="0">
              <a:solidFill>
                <a:schemeClr val="tx1"/>
              </a:solidFill>
              <a:effectLst/>
              <a:latin typeface="+mn-lt"/>
              <a:ea typeface="+mn-ea"/>
              <a:cs typeface="+mn-cs"/>
            </a:endParaRPr>
          </a:p>
          <a:p>
            <a:endParaRPr lang="es-ES" sz="1200" b="0" i="0" u="none" strike="noStrike" kern="1200" dirty="0">
              <a:solidFill>
                <a:schemeClr val="tx1"/>
              </a:solidFill>
              <a:effectLst/>
              <a:latin typeface="+mn-lt"/>
              <a:ea typeface="+mn-ea"/>
              <a:cs typeface="+mn-cs"/>
            </a:endParaRPr>
          </a:p>
          <a:p>
            <a:r>
              <a:rPr lang="es-ES" sz="1200" b="1" i="0" u="none" strike="noStrike" kern="1200" dirty="0">
                <a:solidFill>
                  <a:schemeClr val="tx1"/>
                </a:solidFill>
                <a:effectLst/>
                <a:latin typeface="+mn-lt"/>
                <a:ea typeface="+mn-ea"/>
                <a:cs typeface="+mn-cs"/>
              </a:rPr>
              <a:t>Procedure:</a:t>
            </a:r>
          </a:p>
          <a:p>
            <a:pPr marL="228600" indent="-228600">
              <a:buAutoNum type="arabicPeriod"/>
            </a:pPr>
            <a:r>
              <a:rPr lang="es-ES" sz="1200" b="0" i="0" u="none" strike="noStrike" kern="1200" dirty="0">
                <a:solidFill>
                  <a:schemeClr val="tx1"/>
                </a:solidFill>
                <a:effectLst/>
                <a:latin typeface="+mn-lt"/>
                <a:ea typeface="+mn-ea"/>
                <a:cs typeface="+mn-cs"/>
              </a:rPr>
              <a:t>Ask pupils to write the numbers 1-12.  That way, if they miss one of the words, they can leave that number out and go on to the next one.</a:t>
            </a:r>
          </a:p>
          <a:p>
            <a:pPr marL="228600" indent="-228600">
              <a:buAutoNum type="arabicPeriod"/>
            </a:pPr>
            <a:r>
              <a:rPr lang="es-ES" sz="1200" b="0" i="0" u="none" strike="noStrike" kern="1200" dirty="0">
                <a:solidFill>
                  <a:schemeClr val="tx1"/>
                </a:solidFill>
                <a:effectLst/>
                <a:latin typeface="+mn-lt"/>
                <a:ea typeface="+mn-ea"/>
                <a:cs typeface="+mn-cs"/>
              </a:rPr>
              <a:t>Teacher clicks on the screen to trigger each animation.</a:t>
            </a:r>
          </a:p>
          <a:p>
            <a:pPr marL="228600" indent="-228600">
              <a:buAutoNum type="arabicPeriod"/>
            </a:pPr>
            <a:r>
              <a:rPr lang="es-ES" sz="1200" b="0" i="0" u="none" strike="noStrike" kern="1200" dirty="0">
                <a:solidFill>
                  <a:schemeClr val="tx1"/>
                </a:solidFill>
                <a:effectLst/>
                <a:latin typeface="+mn-lt"/>
                <a:ea typeface="+mn-ea"/>
                <a:cs typeface="+mn-cs"/>
              </a:rPr>
              <a:t>Pupils write a list with an English translation of each word that appears. They should </a:t>
            </a:r>
            <a:r>
              <a:rPr lang="es-ES" sz="1200" b="0" i="0" u="none" strike="noStrike" kern="1200" baseline="0" dirty="0">
                <a:solidFill>
                  <a:schemeClr val="tx1"/>
                </a:solidFill>
                <a:effectLst/>
                <a:latin typeface="+mn-lt"/>
                <a:ea typeface="+mn-ea"/>
                <a:cs typeface="+mn-cs"/>
              </a:rPr>
              <a:t>challenge themselves not to write the French.</a:t>
            </a:r>
          </a:p>
          <a:p>
            <a:pPr marL="228600" indent="-228600">
              <a:buAutoNum type="arabicPeriod"/>
            </a:pPr>
            <a:r>
              <a:rPr lang="es-ES" sz="1200" b="0" i="0" u="none" strike="noStrike" kern="1200" baseline="0" dirty="0">
                <a:solidFill>
                  <a:schemeClr val="tx1"/>
                </a:solidFill>
                <a:effectLst/>
                <a:latin typeface="+mn-lt"/>
                <a:ea typeface="+mn-ea"/>
                <a:cs typeface="+mn-cs"/>
              </a:rPr>
              <a:t>Teachers checks the answers to ensure that all pupils have the correct list of 12 words in English.</a:t>
            </a:r>
            <a:endParaRPr lang="es-ES" sz="1200" b="0" i="0" u="none" strike="noStrike" kern="1200" dirty="0">
              <a:solidFill>
                <a:schemeClr val="tx1"/>
              </a:solidFill>
              <a:effectLst/>
              <a:latin typeface="+mn-lt"/>
              <a:ea typeface="+mn-ea"/>
              <a:cs typeface="+mn-cs"/>
            </a:endParaRPr>
          </a:p>
          <a:p>
            <a:pPr marL="228600" indent="-228600">
              <a:buAutoNum type="arabicPeriod"/>
            </a:pPr>
            <a:r>
              <a:rPr lang="es-ES" sz="1200" b="0" i="0" u="none" strike="noStrike" kern="1200" dirty="0">
                <a:solidFill>
                  <a:schemeClr val="tx1"/>
                </a:solidFill>
                <a:effectLst/>
                <a:latin typeface="+mn-lt"/>
                <a:ea typeface="+mn-ea"/>
                <a:cs typeface="+mn-cs"/>
              </a:rPr>
              <a:t>Afterwards, pupils orally</a:t>
            </a:r>
            <a:r>
              <a:rPr lang="es-ES" sz="1200" b="0" i="0" u="none" strike="noStrike" kern="1200" baseline="0" dirty="0">
                <a:solidFill>
                  <a:schemeClr val="tx1"/>
                </a:solidFill>
                <a:effectLst/>
                <a:latin typeface="+mn-lt"/>
                <a:ea typeface="+mn-ea"/>
                <a:cs typeface="+mn-cs"/>
              </a:rPr>
              <a:t> translate each English word on their list into French, working with a partner (either taking turns or each trying to do all twelve). Partners can give each other feedback.</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Note</a:t>
            </a:r>
            <a:r>
              <a:rPr lang="es-ES" sz="1200" b="0" i="0" u="none" strike="noStrike" kern="1200" baseline="0" dirty="0">
                <a:solidFill>
                  <a:schemeClr val="tx1"/>
                </a:solidFill>
                <a:effectLst/>
                <a:latin typeface="+mn-lt"/>
                <a:ea typeface="+mn-ea"/>
                <a:cs typeface="+mn-cs"/>
              </a:rPr>
              <a:t>: the teacher can speed up the activity by clicking to end one word’s animation and begin the next. In this way s/he can adapt it to suit the class.</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English words (in the order in which French words appear on the slide)</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dirty="0">
                <a:solidFill>
                  <a:schemeClr val="tx1"/>
                </a:solidFill>
                <a:effectLst/>
                <a:latin typeface="+mn-lt"/>
                <a:ea typeface="+mn-ea"/>
                <a:cs typeface="+mn-cs"/>
              </a:rPr>
              <a:t>to sing, singing</a:t>
            </a:r>
          </a:p>
          <a:p>
            <a:pPr marL="228600" indent="-228600">
              <a:buAutoNum type="arabicPeriod"/>
            </a:pPr>
            <a:r>
              <a:rPr lang="es-ES" sz="1200" b="0" i="0" u="none" strike="noStrike" kern="1200" baseline="0" dirty="0">
                <a:solidFill>
                  <a:schemeClr val="tx1"/>
                </a:solidFill>
                <a:effectLst/>
                <a:latin typeface="+mn-lt"/>
                <a:ea typeface="+mn-ea"/>
                <a:cs typeface="+mn-cs"/>
              </a:rPr>
              <a:t>every day</a:t>
            </a:r>
          </a:p>
          <a:p>
            <a:pPr marL="228600" indent="-228600">
              <a:buAutoNum type="arabicPeriod"/>
            </a:pPr>
            <a:r>
              <a:rPr lang="es-ES" sz="1200" b="0" i="0" u="none" strike="noStrike" kern="1200" baseline="0" dirty="0">
                <a:solidFill>
                  <a:schemeClr val="tx1"/>
                </a:solidFill>
                <a:effectLst/>
                <a:latin typeface="+mn-lt"/>
                <a:ea typeface="+mn-ea"/>
                <a:cs typeface="+mn-cs"/>
              </a:rPr>
              <a:t>bicycle, bike</a:t>
            </a:r>
          </a:p>
          <a:p>
            <a:pPr marL="228600" indent="-228600">
              <a:buAutoNum type="arabicPeriod"/>
            </a:pPr>
            <a:r>
              <a:rPr lang="es-ES" sz="1200" b="0" i="0" u="none" strike="noStrike" kern="1200" baseline="0" dirty="0">
                <a:solidFill>
                  <a:schemeClr val="tx1"/>
                </a:solidFill>
                <a:effectLst/>
                <a:latin typeface="+mn-lt"/>
                <a:ea typeface="+mn-ea"/>
                <a:cs typeface="+mn-cs"/>
              </a:rPr>
              <a:t>grey</a:t>
            </a:r>
          </a:p>
          <a:p>
            <a:pPr marL="228600" indent="-228600">
              <a:buAutoNum type="arabicPeriod"/>
            </a:pPr>
            <a:r>
              <a:rPr lang="es-ES" sz="1200" b="0" i="0" u="none" strike="noStrike" kern="1200" baseline="0" dirty="0">
                <a:solidFill>
                  <a:schemeClr val="tx1"/>
                </a:solidFill>
                <a:effectLst/>
                <a:latin typeface="+mn-lt"/>
                <a:ea typeface="+mn-ea"/>
                <a:cs typeface="+mn-cs"/>
              </a:rPr>
              <a:t>town</a:t>
            </a:r>
          </a:p>
          <a:p>
            <a:pPr marL="228600" indent="-228600">
              <a:buAutoNum type="arabicPeriod"/>
            </a:pPr>
            <a:r>
              <a:rPr lang="es-ES" sz="1200" b="0" i="0" u="none" strike="noStrike" kern="1200" baseline="0" dirty="0">
                <a:solidFill>
                  <a:schemeClr val="tx1"/>
                </a:solidFill>
                <a:effectLst/>
                <a:latin typeface="+mn-lt"/>
                <a:ea typeface="+mn-ea"/>
                <a:cs typeface="+mn-cs"/>
              </a:rPr>
              <a:t>with</a:t>
            </a:r>
          </a:p>
          <a:p>
            <a:pPr marL="228600" indent="-228600">
              <a:buAutoNum type="arabicPeriod"/>
            </a:pPr>
            <a:r>
              <a:rPr lang="es-ES" sz="1200" b="0" i="0" u="none" strike="noStrike" kern="1200" baseline="0" dirty="0">
                <a:solidFill>
                  <a:schemeClr val="tx1"/>
                </a:solidFill>
                <a:effectLst/>
                <a:latin typeface="+mn-lt"/>
                <a:ea typeface="+mn-ea"/>
                <a:cs typeface="+mn-cs"/>
              </a:rPr>
              <a:t>to use, using</a:t>
            </a:r>
          </a:p>
          <a:p>
            <a:pPr marL="228600" indent="-228600">
              <a:buAutoNum type="arabicPeriod"/>
            </a:pPr>
            <a:r>
              <a:rPr lang="es-ES" sz="1200" b="0" i="0" u="none" strike="noStrike" kern="1200" baseline="0" dirty="0">
                <a:solidFill>
                  <a:schemeClr val="tx1"/>
                </a:solidFill>
                <a:effectLst/>
                <a:latin typeface="+mn-lt"/>
                <a:ea typeface="+mn-ea"/>
                <a:cs typeface="+mn-cs"/>
              </a:rPr>
              <a:t>to have, having</a:t>
            </a:r>
          </a:p>
          <a:p>
            <a:pPr marL="228600" indent="-228600">
              <a:buAutoNum type="arabicPeriod"/>
            </a:pPr>
            <a:r>
              <a:rPr lang="es-ES" sz="1200" b="0" i="0" u="none" strike="noStrike" kern="1200" baseline="0" dirty="0">
                <a:solidFill>
                  <a:schemeClr val="tx1"/>
                </a:solidFill>
                <a:effectLst/>
                <a:latin typeface="+mn-lt"/>
                <a:ea typeface="+mn-ea"/>
                <a:cs typeface="+mn-cs"/>
              </a:rPr>
              <a:t>easy</a:t>
            </a:r>
          </a:p>
          <a:p>
            <a:pPr marL="228600" indent="-228600">
              <a:buAutoNum type="arabicPeriod"/>
            </a:pPr>
            <a:r>
              <a:rPr lang="es-ES" sz="1200" b="0" i="0" u="none" strike="noStrike" kern="1200" baseline="0" dirty="0">
                <a:solidFill>
                  <a:schemeClr val="tx1"/>
                </a:solidFill>
                <a:effectLst/>
                <a:latin typeface="+mn-lt"/>
                <a:ea typeface="+mn-ea"/>
                <a:cs typeface="+mn-cs"/>
              </a:rPr>
              <a:t>in</a:t>
            </a:r>
          </a:p>
          <a:p>
            <a:pPr marL="228600" indent="-228600">
              <a:buAutoNum type="arabicPeriod"/>
            </a:pPr>
            <a:r>
              <a:rPr lang="es-ES" sz="1200" b="0" i="0" u="none" strike="noStrike" kern="1200" baseline="0" dirty="0">
                <a:solidFill>
                  <a:schemeClr val="tx1"/>
                </a:solidFill>
                <a:effectLst/>
                <a:latin typeface="+mn-lt"/>
                <a:ea typeface="+mn-ea"/>
                <a:cs typeface="+mn-cs"/>
              </a:rPr>
              <a:t>at the moment</a:t>
            </a:r>
          </a:p>
          <a:p>
            <a:pPr marL="228600" indent="-228600">
              <a:buAutoNum type="arabicPeriod"/>
            </a:pPr>
            <a:r>
              <a:rPr lang="es-ES" sz="1200" b="0" i="0" u="none" strike="noStrike" kern="1200" baseline="0" dirty="0">
                <a:solidFill>
                  <a:schemeClr val="tx1"/>
                </a:solidFill>
                <a:effectLst/>
                <a:latin typeface="+mn-lt"/>
                <a:ea typeface="+mn-ea"/>
                <a:cs typeface="+mn-cs"/>
              </a:rPr>
              <a:t>expensive</a:t>
            </a:r>
            <a:endParaRPr lang="es-ES" sz="1200" b="0" i="0" u="none" strike="noStrike"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8484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4</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verb </a:t>
            </a:r>
            <a:r>
              <a:rPr lang="en-GB" b="0" dirty="0" err="1"/>
              <a:t>avoir</a:t>
            </a:r>
            <a:r>
              <a:rPr lang="en-GB" b="0" dirty="0"/>
              <a:t> (to have), I have, you have and how to form intonation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fairly quickly to present the information (as this is revision).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713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form intonation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and plural nouns with indefinite articles and/or numbers.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give out the task sheets (at the end of this PPT).</a:t>
            </a:r>
          </a:p>
          <a:p>
            <a:pPr marL="228600" indent="-228600">
              <a:buAutoNum type="arabicPeriod"/>
            </a:pPr>
            <a:r>
              <a:rPr lang="en-US" b="0" baseline="0" noProof="0" dirty="0"/>
              <a:t>Partner As ask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8550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53.png"/><Relationship Id="rId11" Type="http://schemas.openxmlformats.org/officeDocument/2006/relationships/image" Target="../media/image45.png"/><Relationship Id="rId5" Type="http://schemas.openxmlformats.org/officeDocument/2006/relationships/image" Target="../media/image52.png"/><Relationship Id="rId10" Type="http://schemas.openxmlformats.org/officeDocument/2006/relationships/image" Target="../media/image40.png"/><Relationship Id="rId4" Type="http://schemas.openxmlformats.org/officeDocument/2006/relationships/image" Target="../media/image51.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14.png"/><Relationship Id="rId4" Type="http://schemas.openxmlformats.org/officeDocument/2006/relationships/image" Target="../media/image51.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7.png"/><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4.png"/><Relationship Id="rId11" Type="http://schemas.openxmlformats.org/officeDocument/2006/relationships/audio" Target="../media/audio6.wav"/><Relationship Id="rId5" Type="http://schemas.openxmlformats.org/officeDocument/2006/relationships/audio" Target="../media/audio1.wav"/><Relationship Id="rId15" Type="http://schemas.openxmlformats.org/officeDocument/2006/relationships/audio" Target="../media/audio10.wav"/><Relationship Id="rId23" Type="http://schemas.openxmlformats.org/officeDocument/2006/relationships/image" Target="../media/image12.png"/><Relationship Id="rId10" Type="http://schemas.openxmlformats.org/officeDocument/2006/relationships/audio" Target="../media/audio5.wav"/><Relationship Id="rId19"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3.wdp"/><Relationship Id="rId18" Type="http://schemas.openxmlformats.org/officeDocument/2006/relationships/image" Target="../media/image29.gif"/><Relationship Id="rId3" Type="http://schemas.openxmlformats.org/officeDocument/2006/relationships/image" Target="../media/image18.png"/><Relationship Id="rId21" Type="http://schemas.openxmlformats.org/officeDocument/2006/relationships/audio" Target="../media/audio11.wav"/><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audio" Target="../media/audio12.wav"/><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36.xml"/><Relationship Id="rId6" Type="http://schemas.microsoft.com/office/2007/relationships/hdphoto" Target="../media/hdphoto1.wdp"/><Relationship Id="rId11" Type="http://schemas.microsoft.com/office/2007/relationships/hdphoto" Target="../media/hdphoto2.wdp"/><Relationship Id="rId24" Type="http://schemas.openxmlformats.org/officeDocument/2006/relationships/image" Target="../media/image34.svg"/><Relationship Id="rId5" Type="http://schemas.openxmlformats.org/officeDocument/2006/relationships/image" Target="../media/image20.png"/><Relationship Id="rId15" Type="http://schemas.microsoft.com/office/2007/relationships/hdphoto" Target="../media/hdphoto4.wdp"/><Relationship Id="rId23" Type="http://schemas.openxmlformats.org/officeDocument/2006/relationships/image" Target="../media/image33.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6.pn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t>
            </a:r>
            <a:r>
              <a:rPr lang="en-GB" sz="3600" b="1">
                <a:solidFill>
                  <a:srgbClr val="FFFFFF"/>
                </a:solidFill>
                <a:latin typeface="Century Gothic"/>
                <a:ea typeface="Century Gothic"/>
                <a:cs typeface="Century Gothic"/>
                <a:sym typeface="Century Gothic"/>
              </a:rPr>
              <a:t>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nvGraphicFramePr>
        <p:xfrm>
          <a:off x="6785687" y="1526443"/>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Partenaire</a:t>
            </a:r>
            <a:r>
              <a:rPr lang="en-GB" sz="3200" dirty="0">
                <a:solidFill>
                  <a:srgbClr val="002060"/>
                </a:solidFill>
                <a:latin typeface="Century Gothic"/>
                <a:sym typeface="Century Gothic"/>
              </a:rPr>
              <a:t> A</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nvGraphicFramePr>
        <p:xfrm>
          <a:off x="320334" y="1544952"/>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pic>
        <p:nvPicPr>
          <p:cNvPr id="13" name="Picture 12">
            <a:extLst>
              <a:ext uri="{FF2B5EF4-FFF2-40B4-BE49-F238E27FC236}">
                <a16:creationId xmlns:a16="http://schemas.microsoft.com/office/drawing/2014/main" id="{6DEA3754-3C51-4DDE-8A13-FFD34F4B7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23" y="3152417"/>
            <a:ext cx="1662783" cy="1175033"/>
          </a:xfrm>
          <a:prstGeom prst="rect">
            <a:avLst/>
          </a:prstGeom>
        </p:spPr>
      </p:pic>
      <p:pic>
        <p:nvPicPr>
          <p:cNvPr id="14" name="Picture 13">
            <a:extLst>
              <a:ext uri="{FF2B5EF4-FFF2-40B4-BE49-F238E27FC236}">
                <a16:creationId xmlns:a16="http://schemas.microsoft.com/office/drawing/2014/main" id="{442EFB5C-4607-4988-A696-A59AE606BB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8709" y="3307340"/>
            <a:ext cx="1062593" cy="506503"/>
          </a:xfrm>
          <a:prstGeom prst="rect">
            <a:avLst/>
          </a:prstGeom>
        </p:spPr>
      </p:pic>
      <p:pic>
        <p:nvPicPr>
          <p:cNvPr id="4" name="Picture 3" descr="A picture containing arrow&#10;&#10;Description automatically generated">
            <a:extLst>
              <a:ext uri="{FF2B5EF4-FFF2-40B4-BE49-F238E27FC236}">
                <a16:creationId xmlns:a16="http://schemas.microsoft.com/office/drawing/2014/main" id="{779475E7-C467-41E1-A550-A5EAB21EAC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3832" y="5199321"/>
            <a:ext cx="1607159" cy="1190302"/>
          </a:xfrm>
          <a:prstGeom prst="rect">
            <a:avLst/>
          </a:prstGeom>
        </p:spPr>
      </p:pic>
      <p:pic>
        <p:nvPicPr>
          <p:cNvPr id="6" name="Picture 5" descr="Icon&#10;&#10;Description automatically generated">
            <a:extLst>
              <a:ext uri="{FF2B5EF4-FFF2-40B4-BE49-F238E27FC236}">
                <a16:creationId xmlns:a16="http://schemas.microsoft.com/office/drawing/2014/main" id="{FACFE037-67E9-4DF4-9ED3-853D08BE5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4904" y="2771151"/>
            <a:ext cx="1662783" cy="1737439"/>
          </a:xfrm>
          <a:prstGeom prst="rect">
            <a:avLst/>
          </a:prstGeom>
        </p:spPr>
      </p:pic>
      <p:pic>
        <p:nvPicPr>
          <p:cNvPr id="8" name="Picture 7" descr="A cat with green eyes&#10;&#10;Description automatically generated with medium confidence">
            <a:extLst>
              <a:ext uri="{FF2B5EF4-FFF2-40B4-BE49-F238E27FC236}">
                <a16:creationId xmlns:a16="http://schemas.microsoft.com/office/drawing/2014/main" id="{F45D7C30-3BAB-454C-BF4B-F96988AED6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624" y="4792781"/>
            <a:ext cx="1329484" cy="1376812"/>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758F3A91-DF9A-426F-82A5-64C0778BD9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1956" y="2829738"/>
            <a:ext cx="1101449" cy="1376811"/>
          </a:xfrm>
          <a:prstGeom prst="rect">
            <a:avLst/>
          </a:prstGeom>
        </p:spPr>
      </p:pic>
      <p:pic>
        <p:nvPicPr>
          <p:cNvPr id="16" name="Picture 15" descr="Icon&#10;&#10;Description automatically generated with low confidence">
            <a:extLst>
              <a:ext uri="{FF2B5EF4-FFF2-40B4-BE49-F238E27FC236}">
                <a16:creationId xmlns:a16="http://schemas.microsoft.com/office/drawing/2014/main" id="{D2389012-0FC3-4C42-AC7A-3B7DA9286B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1956" y="5313048"/>
            <a:ext cx="1219867" cy="609934"/>
          </a:xfrm>
          <a:prstGeom prst="rect">
            <a:avLst/>
          </a:prstGeom>
        </p:spPr>
      </p:pic>
      <p:pic>
        <p:nvPicPr>
          <p:cNvPr id="18" name="Picture 17" descr="A picture containing calendar&#10;&#10;Description automatically generated">
            <a:extLst>
              <a:ext uri="{FF2B5EF4-FFF2-40B4-BE49-F238E27FC236}">
                <a16:creationId xmlns:a16="http://schemas.microsoft.com/office/drawing/2014/main" id="{44330EEF-4E9C-411F-9B81-7107760F50EC}"/>
              </a:ext>
            </a:extLst>
          </p:cNvPr>
          <p:cNvPicPr>
            <a:picLocks noChangeAspect="1"/>
          </p:cNvPicPr>
          <p:nvPr/>
        </p:nvPicPr>
        <p:blipFill rotWithShape="1">
          <a:blip r:embed="rId11">
            <a:extLst>
              <a:ext uri="{28A0092B-C50C-407E-A947-70E740481C1C}">
                <a14:useLocalDpi xmlns:a14="http://schemas.microsoft.com/office/drawing/2010/main" val="0"/>
              </a:ext>
            </a:extLst>
          </a:blip>
          <a:srcRect l="10456" r="65484" b="73023"/>
          <a:stretch/>
        </p:blipFill>
        <p:spPr>
          <a:xfrm>
            <a:off x="9302209" y="4556154"/>
            <a:ext cx="2290791" cy="1850065"/>
          </a:xfrm>
          <a:prstGeom prst="rect">
            <a:avLst/>
          </a:prstGeom>
        </p:spPr>
      </p:pic>
    </p:spTree>
    <p:extLst>
      <p:ext uri="{BB962C8B-B14F-4D97-AF65-F5344CB8AC3E}">
        <p14:creationId xmlns:p14="http://schemas.microsoft.com/office/powerpoint/2010/main" val="230337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nvGraphicFramePr>
        <p:xfrm>
          <a:off x="6785687" y="1526443"/>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Partenaire</a:t>
            </a:r>
            <a:r>
              <a:rPr lang="en-GB" sz="3200" dirty="0">
                <a:solidFill>
                  <a:srgbClr val="002060"/>
                </a:solidFill>
                <a:latin typeface="Century Gothic"/>
                <a:sym typeface="Century Gothic"/>
              </a:rPr>
              <a:t> B</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3176692661"/>
              </p:ext>
            </p:extLst>
          </p:nvPr>
        </p:nvGraphicFramePr>
        <p:xfrm>
          <a:off x="320334" y="1544952"/>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pic>
        <p:nvPicPr>
          <p:cNvPr id="13" name="Picture 12">
            <a:extLst>
              <a:ext uri="{FF2B5EF4-FFF2-40B4-BE49-F238E27FC236}">
                <a16:creationId xmlns:a16="http://schemas.microsoft.com/office/drawing/2014/main" id="{6DEA3754-3C51-4DDE-8A13-FFD34F4B7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79" y="4866016"/>
            <a:ext cx="1662783" cy="1175033"/>
          </a:xfrm>
          <a:prstGeom prst="rect">
            <a:avLst/>
          </a:prstGeom>
        </p:spPr>
      </p:pic>
      <p:pic>
        <p:nvPicPr>
          <p:cNvPr id="4" name="Picture 3" descr="A picture containing arrow&#10;&#10;Description automatically generated">
            <a:extLst>
              <a:ext uri="{FF2B5EF4-FFF2-40B4-BE49-F238E27FC236}">
                <a16:creationId xmlns:a16="http://schemas.microsoft.com/office/drawing/2014/main" id="{779475E7-C467-41E1-A550-A5EAB21EA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053" y="2927103"/>
            <a:ext cx="1607159" cy="1190302"/>
          </a:xfrm>
          <a:prstGeom prst="rect">
            <a:avLst/>
          </a:prstGeom>
        </p:spPr>
      </p:pic>
      <p:pic>
        <p:nvPicPr>
          <p:cNvPr id="6" name="Picture 5" descr="Icon&#10;&#10;Description automatically generated">
            <a:extLst>
              <a:ext uri="{FF2B5EF4-FFF2-40B4-BE49-F238E27FC236}">
                <a16:creationId xmlns:a16="http://schemas.microsoft.com/office/drawing/2014/main" id="{FACFE037-67E9-4DF4-9ED3-853D08BE57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53" y="4584814"/>
            <a:ext cx="1662783" cy="1737439"/>
          </a:xfrm>
          <a:prstGeom prst="rect">
            <a:avLst/>
          </a:prstGeom>
        </p:spPr>
      </p:pic>
      <p:pic>
        <p:nvPicPr>
          <p:cNvPr id="8" name="Picture 7" descr="A cat with green eyes&#10;&#10;Description automatically generated with medium confidence">
            <a:extLst>
              <a:ext uri="{FF2B5EF4-FFF2-40B4-BE49-F238E27FC236}">
                <a16:creationId xmlns:a16="http://schemas.microsoft.com/office/drawing/2014/main" id="{F45D7C30-3BAB-454C-BF4B-F96988AED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279" y="3080438"/>
            <a:ext cx="1049789" cy="1087160"/>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758F3A91-DF9A-426F-82A5-64C0778BD9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7501" y="4584814"/>
            <a:ext cx="1101449" cy="1376811"/>
          </a:xfrm>
          <a:prstGeom prst="rect">
            <a:avLst/>
          </a:prstGeom>
        </p:spPr>
      </p:pic>
      <p:pic>
        <p:nvPicPr>
          <p:cNvPr id="18" name="Picture 17" descr="A picture containing calendar&#10;&#10;Description automatically generated">
            <a:extLst>
              <a:ext uri="{FF2B5EF4-FFF2-40B4-BE49-F238E27FC236}">
                <a16:creationId xmlns:a16="http://schemas.microsoft.com/office/drawing/2014/main" id="{44330EEF-4E9C-411F-9B81-7107760F50EC}"/>
              </a:ext>
            </a:extLst>
          </p:cNvPr>
          <p:cNvPicPr>
            <a:picLocks noChangeAspect="1"/>
          </p:cNvPicPr>
          <p:nvPr/>
        </p:nvPicPr>
        <p:blipFill rotWithShape="1">
          <a:blip r:embed="rId9">
            <a:extLst>
              <a:ext uri="{28A0092B-C50C-407E-A947-70E740481C1C}">
                <a14:useLocalDpi xmlns:a14="http://schemas.microsoft.com/office/drawing/2010/main" val="0"/>
              </a:ext>
            </a:extLst>
          </a:blip>
          <a:srcRect l="10456" r="65484" b="73023"/>
          <a:stretch/>
        </p:blipFill>
        <p:spPr>
          <a:xfrm>
            <a:off x="3082162" y="2802119"/>
            <a:ext cx="2290791" cy="1850065"/>
          </a:xfrm>
          <a:prstGeom prst="rect">
            <a:avLst/>
          </a:prstGeom>
        </p:spPr>
      </p:pic>
      <p:pic>
        <p:nvPicPr>
          <p:cNvPr id="21" name="Picture 20" descr="A red car with a black background&#10;&#10;Description automatically generated with low confidence">
            <a:extLst>
              <a:ext uri="{FF2B5EF4-FFF2-40B4-BE49-F238E27FC236}">
                <a16:creationId xmlns:a16="http://schemas.microsoft.com/office/drawing/2014/main" id="{E2D4EB93-D26E-48FC-8950-3CD197C011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6007" y="5112094"/>
            <a:ext cx="1967218" cy="983609"/>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EECA4181-DA7D-493E-AF1C-3B8719E928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03713">
            <a:off x="8938469" y="3030448"/>
            <a:ext cx="1967220" cy="983610"/>
          </a:xfrm>
          <a:prstGeom prst="rect">
            <a:avLst/>
          </a:prstGeom>
        </p:spPr>
      </p:pic>
    </p:spTree>
    <p:extLst>
      <p:ext uri="{BB962C8B-B14F-4D97-AF65-F5344CB8AC3E}">
        <p14:creationId xmlns:p14="http://schemas.microsoft.com/office/powerpoint/2010/main" val="1276982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BDE3F212-868A-4650-9003-E716DF88A813}"/>
              </a:ext>
            </a:extLst>
          </p:cNvPr>
          <p:cNvGraphicFramePr>
            <a:graphicFrameLocks noGrp="1"/>
          </p:cNvGraphicFramePr>
          <p:nvPr>
            <p:extLst>
              <p:ext uri="{D42A27DB-BD31-4B8C-83A1-F6EECF244321}">
                <p14:modId xmlns:p14="http://schemas.microsoft.com/office/powerpoint/2010/main" val="4067483591"/>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utiliser</a:t>
                      </a:r>
                    </a:p>
                  </a:txBody>
                  <a:tcPr/>
                </a:tc>
                <a:tc>
                  <a:txBody>
                    <a:bodyPr/>
                    <a:lstStyle/>
                    <a:p>
                      <a:r>
                        <a:rPr lang="en-GB" sz="2400" b="1" dirty="0">
                          <a:solidFill>
                            <a:srgbClr val="002060"/>
                          </a:solidFill>
                          <a:latin typeface="Century Gothic" panose="020B0502020202020204" pitchFamily="34" charset="0"/>
                        </a:rPr>
                        <a:t>chanter</a:t>
                      </a:r>
                    </a:p>
                  </a:txBody>
                  <a:tcPr/>
                </a:tc>
                <a:tc>
                  <a:txBody>
                    <a:bodyPr/>
                    <a:lstStyle/>
                    <a:p>
                      <a:r>
                        <a:rPr lang="en-GB" sz="2400" b="1" dirty="0" err="1">
                          <a:solidFill>
                            <a:srgbClr val="002060"/>
                          </a:solidFill>
                          <a:latin typeface="Century Gothic" panose="020B0502020202020204" pitchFamily="34" charset="0"/>
                        </a:rPr>
                        <a:t>répéter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importante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facile</a:t>
                      </a:r>
                    </a:p>
                  </a:txBody>
                  <a:tcPr/>
                </a:tc>
                <a:tc>
                  <a:txBody>
                    <a:bodyPr/>
                    <a:lstStyle/>
                    <a:p>
                      <a:r>
                        <a:rPr lang="en-GB" sz="2400" b="1" dirty="0">
                          <a:solidFill>
                            <a:srgbClr val="002060"/>
                          </a:solidFill>
                          <a:latin typeface="Century Gothic" panose="020B0502020202020204" pitchFamily="34" charset="0"/>
                        </a:rPr>
                        <a:t>la phrase</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tous</a:t>
                      </a:r>
                      <a:r>
                        <a:rPr lang="en-GB" sz="2400" b="1" dirty="0">
                          <a:solidFill>
                            <a:srgbClr val="002060"/>
                          </a:solidFill>
                          <a:latin typeface="Century Gothic" panose="020B0502020202020204" pitchFamily="34" charset="0"/>
                        </a:rPr>
                        <a:t> les </a:t>
                      </a:r>
                      <a:r>
                        <a:rPr lang="en-GB" sz="2400" b="1" dirty="0" err="1">
                          <a:solidFill>
                            <a:srgbClr val="002060"/>
                          </a:solidFill>
                          <a:latin typeface="Century Gothic" panose="020B0502020202020204" pitchFamily="34" charset="0"/>
                        </a:rPr>
                        <a:t>jours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avec</a:t>
                      </a:r>
                    </a:p>
                  </a:txBody>
                  <a:tcPr/>
                </a:tc>
                <a:tc>
                  <a:txBody>
                    <a:bodyPr/>
                    <a:lstStyle/>
                    <a:p>
                      <a:r>
                        <a:rPr lang="en-GB" sz="2400" b="1" dirty="0">
                          <a:solidFill>
                            <a:srgbClr val="002060"/>
                          </a:solidFill>
                          <a:latin typeface="Century Gothic" panose="020B0502020202020204" pitchFamily="34" charset="0"/>
                        </a:rPr>
                        <a:t>normal</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dans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jour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village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ville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voiture</a:t>
                      </a:r>
                    </a:p>
                  </a:txBody>
                  <a:tcPr/>
                </a:tc>
                <a:tc>
                  <a:txBody>
                    <a:bodyPr/>
                    <a:lstStyle/>
                    <a:p>
                      <a:r>
                        <a:rPr lang="en-GB" sz="2400" b="1" dirty="0" err="1">
                          <a:solidFill>
                            <a:srgbClr val="002060"/>
                          </a:solidFill>
                          <a:latin typeface="Century Gothic" panose="020B0502020202020204" pitchFamily="34" charset="0"/>
                        </a:rPr>
                        <a:t>gris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moderne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vélo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cher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912FE7B3-F8C4-41E4-8ADE-B9B81F3818A0}"/>
              </a:ext>
            </a:extLst>
          </p:cNvPr>
          <p:cNvPicPr>
            <a:picLocks noChangeAspect="1"/>
          </p:cNvPicPr>
          <p:nvPr/>
        </p:nvPicPr>
        <p:blipFill>
          <a:blip r:embed="rId5"/>
          <a:stretch>
            <a:fillRect/>
          </a:stretch>
        </p:blipFill>
        <p:spPr>
          <a:xfrm>
            <a:off x="760035" y="3367528"/>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3B6F7F91-2139-4D9D-BBC2-D9CE42441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1" name="Picture 20">
            <a:extLst>
              <a:ext uri="{FF2B5EF4-FFF2-40B4-BE49-F238E27FC236}">
                <a16:creationId xmlns:a16="http://schemas.microsoft.com/office/drawing/2014/main" id="{0275195F-B86D-4279-813E-AFC9571F7968}"/>
              </a:ext>
            </a:extLst>
          </p:cNvPr>
          <p:cNvPicPr>
            <a:picLocks noChangeAspect="1"/>
          </p:cNvPicPr>
          <p:nvPr/>
        </p:nvPicPr>
        <p:blipFill>
          <a:blip r:embed="rId7"/>
          <a:stretch>
            <a:fillRect/>
          </a:stretch>
        </p:blipFill>
        <p:spPr>
          <a:xfrm>
            <a:off x="878237" y="5056392"/>
            <a:ext cx="804850" cy="762489"/>
          </a:xfrm>
          <a:prstGeom prst="rect">
            <a:avLst/>
          </a:prstGeom>
        </p:spPr>
      </p:pic>
      <p:sp>
        <p:nvSpPr>
          <p:cNvPr id="25" name="TextBox 24">
            <a:extLst>
              <a:ext uri="{FF2B5EF4-FFF2-40B4-BE49-F238E27FC236}">
                <a16:creationId xmlns:a16="http://schemas.microsoft.com/office/drawing/2014/main" id="{00B884AF-52EC-4D6F-886F-1003B46C1F70}"/>
              </a:ext>
            </a:extLst>
          </p:cNvPr>
          <p:cNvSpPr txBox="1"/>
          <p:nvPr/>
        </p:nvSpPr>
        <p:spPr>
          <a:xfrm>
            <a:off x="931351" y="599180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82DD0572-B3CC-49F8-AF07-CCB77E34CDD9}"/>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40E52A26-4235-485E-918F-EF3D17C2D873}"/>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88016274-95F8-48F1-8B3E-8461B4F14DBA}"/>
              </a:ext>
            </a:extLst>
          </p:cNvPr>
          <p:cNvGraphicFramePr>
            <a:graphicFrameLocks noGrp="1"/>
          </p:cNvGraphicFramePr>
          <p:nvPr>
            <p:extLst>
              <p:ext uri="{D42A27DB-BD31-4B8C-83A1-F6EECF244321}">
                <p14:modId xmlns:p14="http://schemas.microsoft.com/office/powerpoint/2010/main" val="3429869849"/>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phrase</a:t>
                      </a: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everyday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easy</a:t>
                      </a: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normal (m)</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important (m)</a:t>
                      </a:r>
                    </a:p>
                  </a:txBody>
                  <a:tcPr/>
                </a:tc>
                <a:tc>
                  <a:txBody>
                    <a:bodyPr/>
                    <a:lstStyle/>
                    <a:p>
                      <a:r>
                        <a:rPr lang="en-GB" sz="2200" b="1" dirty="0">
                          <a:solidFill>
                            <a:srgbClr val="002060"/>
                          </a:solidFill>
                          <a:latin typeface="Century Gothic" panose="020B0502020202020204" pitchFamily="34" charset="0"/>
                        </a:rPr>
                        <a:t>to repeat, repeating</a:t>
                      </a: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village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prefer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day</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town</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the moment</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expensive</a:t>
                      </a:r>
                    </a:p>
                  </a:txBody>
                  <a:tcPr/>
                </a:tc>
                <a:tc>
                  <a:txBody>
                    <a:bodyPr/>
                    <a:lstStyle/>
                    <a:p>
                      <a:r>
                        <a:rPr lang="en-GB" sz="2400" b="1" dirty="0">
                          <a:solidFill>
                            <a:srgbClr val="002060"/>
                          </a:solidFill>
                          <a:latin typeface="Century Gothic" panose="020B0502020202020204" pitchFamily="34" charset="0"/>
                        </a:rPr>
                        <a:t>fast</a:t>
                      </a:r>
                    </a:p>
                  </a:txBody>
                  <a:tcPr/>
                </a:tc>
                <a:tc>
                  <a:txBody>
                    <a:bodyPr/>
                    <a:lstStyle/>
                    <a:p>
                      <a:r>
                        <a:rPr lang="en-GB" sz="2400" b="1" dirty="0">
                          <a:solidFill>
                            <a:srgbClr val="002060"/>
                          </a:solidFill>
                          <a:latin typeface="Century Gothic" panose="020B0502020202020204" pitchFamily="34" charset="0"/>
                        </a:rPr>
                        <a:t>modern</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car</a:t>
                      </a:r>
                    </a:p>
                  </a:txBody>
                  <a:tcPr/>
                </a:tc>
                <a:tc>
                  <a:txBody>
                    <a:bodyPr/>
                    <a:lstStyle/>
                    <a:p>
                      <a:r>
                        <a:rPr lang="en-GB" sz="2400" b="1" dirty="0">
                          <a:solidFill>
                            <a:srgbClr val="002060"/>
                          </a:solidFill>
                          <a:latin typeface="Century Gothic" panose="020B0502020202020204" pitchFamily="34" charset="0"/>
                        </a:rPr>
                        <a:t>(the) bicycle, bike</a:t>
                      </a:r>
                    </a:p>
                  </a:txBody>
                  <a:tcPr/>
                </a:tc>
                <a:tc>
                  <a:txBody>
                    <a:bodyPr/>
                    <a:lstStyle/>
                    <a:p>
                      <a:r>
                        <a:rPr lang="en-GB" sz="2400" b="1" dirty="0">
                          <a:solidFill>
                            <a:srgbClr val="002060"/>
                          </a:solidFill>
                          <a:latin typeface="Century Gothic" panose="020B0502020202020204" pitchFamily="34" charset="0"/>
                        </a:rPr>
                        <a:t>grey</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2A7A7711-C980-40E4-9789-3502211386A8}"/>
              </a:ext>
            </a:extLst>
          </p:cNvPr>
          <p:cNvPicPr>
            <a:picLocks noChangeAspect="1"/>
          </p:cNvPicPr>
          <p:nvPr/>
        </p:nvPicPr>
        <p:blipFill>
          <a:blip r:embed="rId5"/>
          <a:stretch>
            <a:fillRect/>
          </a:stretch>
        </p:blipFill>
        <p:spPr>
          <a:xfrm>
            <a:off x="760035" y="336752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B2AC8DA1-49E0-4758-842C-9AC2F9597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517CE0D8-D209-4782-91C4-336C3DA63560}"/>
              </a:ext>
            </a:extLst>
          </p:cNvPr>
          <p:cNvPicPr>
            <a:picLocks noChangeAspect="1"/>
          </p:cNvPicPr>
          <p:nvPr/>
        </p:nvPicPr>
        <p:blipFill>
          <a:blip r:embed="rId7"/>
          <a:stretch>
            <a:fillRect/>
          </a:stretch>
        </p:blipFill>
        <p:spPr>
          <a:xfrm>
            <a:off x="878237" y="5056392"/>
            <a:ext cx="804850" cy="762489"/>
          </a:xfrm>
          <a:prstGeom prst="rect">
            <a:avLst/>
          </a:prstGeom>
        </p:spPr>
      </p:pic>
      <p:sp>
        <p:nvSpPr>
          <p:cNvPr id="21" name="TextBox 20">
            <a:extLst>
              <a:ext uri="{FF2B5EF4-FFF2-40B4-BE49-F238E27FC236}">
                <a16:creationId xmlns:a16="http://schemas.microsoft.com/office/drawing/2014/main" id="{46B7F6B5-AD1C-46CB-819D-D3E232FB112B}"/>
              </a:ext>
            </a:extLst>
          </p:cNvPr>
          <p:cNvSpPr txBox="1"/>
          <p:nvPr/>
        </p:nvSpPr>
        <p:spPr>
          <a:xfrm>
            <a:off x="931351" y="599180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2A381CFC-84B8-469F-8F8B-0DB451548056}"/>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CB92A69A-94EF-4F2F-B440-E47FCA867E72}"/>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054349" y="120057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01141"/>
            <a:ext cx="1043752" cy="1043752"/>
          </a:xfrm>
          <a:prstGeom prst="rect">
            <a:avLst/>
          </a:prstGeom>
        </p:spPr>
      </p:pic>
      <p:sp>
        <p:nvSpPr>
          <p:cNvPr id="7" name="Speech Bubble: Rectangle with Corners Rounded 6">
            <a:hlinkClick r:id="" action="ppaction://noaction">
              <a:snd r:embed="rId5" name="P_i.wav"/>
            </a:hlinkClick>
            <a:extLst>
              <a:ext uri="{FF2B5EF4-FFF2-40B4-BE49-F238E27FC236}">
                <a16:creationId xmlns:a16="http://schemas.microsoft.com/office/drawing/2014/main" id="{EB1FE294-85CB-49D0-8AD0-304BBDC1FAA3}"/>
              </a:ext>
            </a:extLst>
          </p:cNvPr>
          <p:cNvSpPr/>
          <p:nvPr/>
        </p:nvSpPr>
        <p:spPr>
          <a:xfrm>
            <a:off x="1054349" y="663832"/>
            <a:ext cx="5270950"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6"/>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5" name="P_i.wav"/>
            </a:hlinkClick>
            <a:extLst>
              <a:ext uri="{FF2B5EF4-FFF2-40B4-BE49-F238E27FC236}">
                <a16:creationId xmlns:a16="http://schemas.microsoft.com/office/drawing/2014/main" id="{C70F02DE-1360-45C2-820F-0466DACA58C9}"/>
              </a:ext>
            </a:extLst>
          </p:cNvPr>
          <p:cNvSpPr txBox="1"/>
          <p:nvPr/>
        </p:nvSpPr>
        <p:spPr>
          <a:xfrm>
            <a:off x="1054349" y="690060"/>
            <a:ext cx="5454650"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sans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 ?</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054349" y="1159024"/>
            <a:ext cx="3817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1988540"/>
          <a:ext cx="5454650" cy="3984024"/>
        </p:xfrm>
        <a:graphic>
          <a:graphicData uri="http://schemas.openxmlformats.org/drawingml/2006/table">
            <a:tbl>
              <a:tblPr firstRow="1" bandRow="1">
                <a:tableStyleId>{5940675A-B579-460E-94D1-54222C63F5DA}</a:tableStyleId>
              </a:tblPr>
              <a:tblGrid>
                <a:gridCol w="3302000">
                  <a:extLst>
                    <a:ext uri="{9D8B030D-6E8A-4147-A177-3AD203B41FA5}">
                      <a16:colId xmlns:a16="http://schemas.microsoft.com/office/drawing/2014/main" val="1697490510"/>
                    </a:ext>
                  </a:extLst>
                </a:gridCol>
                <a:gridCol w="2152650">
                  <a:extLst>
                    <a:ext uri="{9D8B030D-6E8A-4147-A177-3AD203B41FA5}">
                      <a16:colId xmlns:a16="http://schemas.microsoft.com/office/drawing/2014/main" val="2312480290"/>
                    </a:ext>
                  </a:extLst>
                </a:gridCol>
              </a:tblGrid>
              <a:tr h="996006">
                <a:tc>
                  <a:txBody>
                    <a:bodyPr/>
                    <a:lstStyle/>
                    <a:p>
                      <a:pPr algn="ctr"/>
                      <a:r>
                        <a:rPr lang="en-GB" sz="2800" b="1" dirty="0">
                          <a:solidFill>
                            <a:srgbClr val="002060"/>
                          </a:solidFill>
                          <a:latin typeface="Century Gothic" panose="020B0502020202020204" pitchFamily="34" charset="0"/>
                        </a:rPr>
                        <a:t>f r a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996006">
                <a:tc>
                  <a:txBody>
                    <a:bodyPr/>
                    <a:lstStyle/>
                    <a:p>
                      <a:pPr algn="ctr"/>
                      <a:r>
                        <a:rPr lang="en-GB" sz="2800" b="1" dirty="0">
                          <a:solidFill>
                            <a:srgbClr val="002060"/>
                          </a:solidFill>
                          <a:latin typeface="Century Gothic" panose="020B0502020202020204" pitchFamily="34" charset="0"/>
                        </a:rPr>
                        <a:t>p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996006">
                <a:tc>
                  <a:txBody>
                    <a:bodyPr/>
                    <a:lstStyle/>
                    <a:p>
                      <a:pPr algn="ctr"/>
                      <a:r>
                        <a:rPr lang="en-GB" sz="2800" b="1" dirty="0">
                          <a:solidFill>
                            <a:srgbClr val="002060"/>
                          </a:solidFill>
                          <a:latin typeface="Century Gothic" panose="020B0502020202020204" pitchFamily="34" charset="0"/>
                        </a:rPr>
                        <a:t>s o u r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996006">
                <a:tc>
                  <a:txBody>
                    <a:bodyPr/>
                    <a:lstStyle/>
                    <a:p>
                      <a:pPr algn="ctr"/>
                      <a:r>
                        <a:rPr lang="en-GB" sz="2800" b="1" dirty="0">
                          <a:solidFill>
                            <a:srgbClr val="002060"/>
                          </a:solidFill>
                          <a:latin typeface="Century Gothic" panose="020B0502020202020204" pitchFamily="34" charset="0"/>
                        </a:rPr>
                        <a:t>l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 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2793847" y="2279067"/>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2" name="CustomShape 23">
            <a:hlinkClick r:id="" action="ppaction://noaction">
              <a:snd r:embed="rId8" name="p_1.wav"/>
            </a:hlinkClick>
            <a:extLst>
              <a:ext uri="{FF2B5EF4-FFF2-40B4-BE49-F238E27FC236}">
                <a16:creationId xmlns:a16="http://schemas.microsoft.com/office/drawing/2014/main" id="{18357F38-4629-4504-8130-18685F357253}"/>
              </a:ext>
            </a:extLst>
          </p:cNvPr>
          <p:cNvSpPr/>
          <p:nvPr/>
        </p:nvSpPr>
        <p:spPr>
          <a:xfrm>
            <a:off x="126597" y="22958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P_2.wav"/>
            </a:hlinkClick>
            <a:extLst>
              <a:ext uri="{FF2B5EF4-FFF2-40B4-BE49-F238E27FC236}">
                <a16:creationId xmlns:a16="http://schemas.microsoft.com/office/drawing/2014/main" id="{9C609E5B-9C28-4A4E-AB17-0E89C9A4577E}"/>
              </a:ext>
            </a:extLst>
          </p:cNvPr>
          <p:cNvSpPr/>
          <p:nvPr/>
        </p:nvSpPr>
        <p:spPr>
          <a:xfrm>
            <a:off x="130023" y="32706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P_3.wav"/>
            </a:hlinkClick>
            <a:extLst>
              <a:ext uri="{FF2B5EF4-FFF2-40B4-BE49-F238E27FC236}">
                <a16:creationId xmlns:a16="http://schemas.microsoft.com/office/drawing/2014/main" id="{B6D49E85-6D00-4851-9322-3553AB362F4F}"/>
              </a:ext>
            </a:extLst>
          </p:cNvPr>
          <p:cNvSpPr/>
          <p:nvPr/>
        </p:nvSpPr>
        <p:spPr>
          <a:xfrm>
            <a:off x="123171" y="43619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P_4.wav"/>
            </a:hlinkClick>
            <a:extLst>
              <a:ext uri="{FF2B5EF4-FFF2-40B4-BE49-F238E27FC236}">
                <a16:creationId xmlns:a16="http://schemas.microsoft.com/office/drawing/2014/main" id="{91D1AAA7-8FED-47BF-B457-946A889EAB4E}"/>
              </a:ext>
            </a:extLst>
          </p:cNvPr>
          <p:cNvSpPr/>
          <p:nvPr/>
        </p:nvSpPr>
        <p:spPr>
          <a:xfrm>
            <a:off x="126597" y="53366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897189CE-609E-4B5F-B444-752407AA95D7}"/>
              </a:ext>
            </a:extLst>
          </p:cNvPr>
          <p:cNvSpPr/>
          <p:nvPr/>
        </p:nvSpPr>
        <p:spPr>
          <a:xfrm>
            <a:off x="2930605" y="323700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8" name="Rectangle: Rounded Corners 67">
            <a:extLst>
              <a:ext uri="{FF2B5EF4-FFF2-40B4-BE49-F238E27FC236}">
                <a16:creationId xmlns:a16="http://schemas.microsoft.com/office/drawing/2014/main" id="{4731381C-027F-44F9-8963-A9EFEB20248C}"/>
              </a:ext>
            </a:extLst>
          </p:cNvPr>
          <p:cNvSpPr/>
          <p:nvPr/>
        </p:nvSpPr>
        <p:spPr>
          <a:xfrm>
            <a:off x="3092530" y="423628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2248678F-1432-48DD-869F-ED25B9ED2951}"/>
              </a:ext>
            </a:extLst>
          </p:cNvPr>
          <p:cNvSpPr/>
          <p:nvPr/>
        </p:nvSpPr>
        <p:spPr>
          <a:xfrm>
            <a:off x="2601041" y="522063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graphicFrame>
        <p:nvGraphicFramePr>
          <p:cNvPr id="71" name="Table 4">
            <a:extLst>
              <a:ext uri="{FF2B5EF4-FFF2-40B4-BE49-F238E27FC236}">
                <a16:creationId xmlns:a16="http://schemas.microsoft.com/office/drawing/2014/main" id="{9FAF584D-E5A0-415E-8657-CDF82A819069}"/>
              </a:ext>
            </a:extLst>
          </p:cNvPr>
          <p:cNvGraphicFramePr>
            <a:graphicFrameLocks noGrp="1"/>
          </p:cNvGraphicFramePr>
          <p:nvPr/>
        </p:nvGraphicFramePr>
        <p:xfrm>
          <a:off x="6808493" y="1965940"/>
          <a:ext cx="5245975" cy="3984024"/>
        </p:xfrm>
        <a:graphic>
          <a:graphicData uri="http://schemas.openxmlformats.org/drawingml/2006/table">
            <a:tbl>
              <a:tblPr firstRow="1" bandRow="1">
                <a:tableStyleId>{5940675A-B579-460E-94D1-54222C63F5DA}</a:tableStyleId>
              </a:tblPr>
              <a:tblGrid>
                <a:gridCol w="2893068">
                  <a:extLst>
                    <a:ext uri="{9D8B030D-6E8A-4147-A177-3AD203B41FA5}">
                      <a16:colId xmlns:a16="http://schemas.microsoft.com/office/drawing/2014/main" val="1697490510"/>
                    </a:ext>
                  </a:extLst>
                </a:gridCol>
                <a:gridCol w="2352907">
                  <a:extLst>
                    <a:ext uri="{9D8B030D-6E8A-4147-A177-3AD203B41FA5}">
                      <a16:colId xmlns:a16="http://schemas.microsoft.com/office/drawing/2014/main" val="2312480290"/>
                    </a:ext>
                  </a:extLst>
                </a:gridCol>
              </a:tblGrid>
              <a:tr h="996006">
                <a:tc>
                  <a:txBody>
                    <a:bodyPr/>
                    <a:lstStyle/>
                    <a:p>
                      <a:pPr algn="ctr"/>
                      <a:r>
                        <a:rPr lang="en-GB" sz="2800" b="1" dirty="0">
                          <a:solidFill>
                            <a:srgbClr val="002060"/>
                          </a:solidFill>
                          <a:latin typeface="Century Gothic" panose="020B0502020202020204" pitchFamily="34" charset="0"/>
                        </a:rPr>
                        <a:t>c a r 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996006">
                <a:tc>
                  <a:txBody>
                    <a:bodyPr/>
                    <a:lstStyle/>
                    <a:p>
                      <a:pPr algn="ctr"/>
                      <a:r>
                        <a:rPr lang="en-GB" sz="2800" b="1" dirty="0">
                          <a:solidFill>
                            <a:srgbClr val="002060"/>
                          </a:solidFill>
                          <a:latin typeface="Century Gothic" panose="020B0502020202020204" pitchFamily="34" charset="0"/>
                        </a:rPr>
                        <a:t>p o r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996006">
                <a:tc>
                  <a:txBody>
                    <a:bodyPr/>
                    <a:lstStyle/>
                    <a:p>
                      <a:pPr algn="ctr"/>
                      <a:r>
                        <a:rPr lang="en-GB" sz="2800" b="1" dirty="0">
                          <a:solidFill>
                            <a:srgbClr val="002060"/>
                          </a:solidFill>
                          <a:latin typeface="Century Gothic" panose="020B0502020202020204" pitchFamily="34" charset="0"/>
                        </a:rPr>
                        <a:t>c h a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996006">
                <a:tc>
                  <a:txBody>
                    <a:bodyPr/>
                    <a:lstStyle/>
                    <a:p>
                      <a:pPr algn="ctr"/>
                      <a:r>
                        <a:rPr lang="en-GB" sz="2800" b="1" dirty="0">
                          <a:solidFill>
                            <a:srgbClr val="002060"/>
                          </a:solidFill>
                          <a:latin typeface="Century Gothic" panose="020B0502020202020204" pitchFamily="34" charset="0"/>
                        </a:rPr>
                        <a:t>d r a p</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72" name="Rectangle: Rounded Corners 71">
            <a:extLst>
              <a:ext uri="{FF2B5EF4-FFF2-40B4-BE49-F238E27FC236}">
                <a16:creationId xmlns:a16="http://schemas.microsoft.com/office/drawing/2014/main" id="{97221E66-6C7C-4490-8233-D04310E60FA8}"/>
              </a:ext>
            </a:extLst>
          </p:cNvPr>
          <p:cNvSpPr/>
          <p:nvPr/>
        </p:nvSpPr>
        <p:spPr>
          <a:xfrm>
            <a:off x="8678598" y="220421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3" name="CustomShape 23">
            <a:hlinkClick r:id="" action="ppaction://noaction">
              <a:snd r:embed="rId12" name="P_5.wav"/>
            </a:hlinkClick>
            <a:extLst>
              <a:ext uri="{FF2B5EF4-FFF2-40B4-BE49-F238E27FC236}">
                <a16:creationId xmlns:a16="http://schemas.microsoft.com/office/drawing/2014/main" id="{1D8B56E6-C9CC-406C-B406-BCBA708EE8A3}"/>
              </a:ext>
            </a:extLst>
          </p:cNvPr>
          <p:cNvSpPr/>
          <p:nvPr/>
        </p:nvSpPr>
        <p:spPr>
          <a:xfrm>
            <a:off x="6220868" y="22732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P_6.wav"/>
            </a:hlinkClick>
            <a:extLst>
              <a:ext uri="{FF2B5EF4-FFF2-40B4-BE49-F238E27FC236}">
                <a16:creationId xmlns:a16="http://schemas.microsoft.com/office/drawing/2014/main" id="{D93598D6-2017-4D37-83A2-C405909C51F8}"/>
              </a:ext>
            </a:extLst>
          </p:cNvPr>
          <p:cNvSpPr/>
          <p:nvPr/>
        </p:nvSpPr>
        <p:spPr>
          <a:xfrm>
            <a:off x="6224294" y="32480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P_7.wav"/>
            </a:hlinkClick>
            <a:extLst>
              <a:ext uri="{FF2B5EF4-FFF2-40B4-BE49-F238E27FC236}">
                <a16:creationId xmlns:a16="http://schemas.microsoft.com/office/drawing/2014/main" id="{A2C5CBD5-9859-4015-B9CD-958C4D712334}"/>
              </a:ext>
            </a:extLst>
          </p:cNvPr>
          <p:cNvSpPr/>
          <p:nvPr/>
        </p:nvSpPr>
        <p:spPr>
          <a:xfrm>
            <a:off x="6217442" y="43393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P_8.wav"/>
            </a:hlinkClick>
            <a:extLst>
              <a:ext uri="{FF2B5EF4-FFF2-40B4-BE49-F238E27FC236}">
                <a16:creationId xmlns:a16="http://schemas.microsoft.com/office/drawing/2014/main" id="{F77B39E7-D6D6-4AA3-A708-88925F0CF699}"/>
              </a:ext>
            </a:extLst>
          </p:cNvPr>
          <p:cNvSpPr/>
          <p:nvPr/>
        </p:nvSpPr>
        <p:spPr>
          <a:xfrm>
            <a:off x="6220868" y="53140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D66ABD8E-EDC9-40A5-8334-8B7CB3F2B791}"/>
              </a:ext>
            </a:extLst>
          </p:cNvPr>
          <p:cNvSpPr/>
          <p:nvPr/>
        </p:nvSpPr>
        <p:spPr>
          <a:xfrm>
            <a:off x="8812295" y="320391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9" name="Rectangle: Rounded Corners 78">
            <a:extLst>
              <a:ext uri="{FF2B5EF4-FFF2-40B4-BE49-F238E27FC236}">
                <a16:creationId xmlns:a16="http://schemas.microsoft.com/office/drawing/2014/main" id="{7CEBF648-8ADB-4D80-A783-8411C6B95C5A}"/>
              </a:ext>
            </a:extLst>
          </p:cNvPr>
          <p:cNvSpPr/>
          <p:nvPr/>
        </p:nvSpPr>
        <p:spPr>
          <a:xfrm>
            <a:off x="8806967" y="422093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80" name="Rectangle: Rounded Corners 79">
            <a:extLst>
              <a:ext uri="{FF2B5EF4-FFF2-40B4-BE49-F238E27FC236}">
                <a16:creationId xmlns:a16="http://schemas.microsoft.com/office/drawing/2014/main" id="{FB1494D7-C68F-494A-9CF2-7A0DE8410B61}"/>
              </a:ext>
            </a:extLst>
          </p:cNvPr>
          <p:cNvSpPr/>
          <p:nvPr/>
        </p:nvSpPr>
        <p:spPr>
          <a:xfrm>
            <a:off x="8851886" y="522063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12" name="Picture 11" descr="A picture containing mollusk&#10;&#10;Description automatically generated">
            <a:extLst>
              <a:ext uri="{FF2B5EF4-FFF2-40B4-BE49-F238E27FC236}">
                <a16:creationId xmlns:a16="http://schemas.microsoft.com/office/drawing/2014/main" id="{F41412DF-629E-474A-BBE1-43D726FC90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7471" y="2067490"/>
            <a:ext cx="510537" cy="69006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7ED8141-C593-4C62-9F2F-9FDB90729A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84260" y="5112782"/>
            <a:ext cx="1437332" cy="718666"/>
          </a:xfrm>
          <a:prstGeom prst="rect">
            <a:avLst/>
          </a:prstGeom>
        </p:spPr>
      </p:pic>
      <p:pic>
        <p:nvPicPr>
          <p:cNvPr id="24" name="Picture 23" descr="A picture containing furniture, seat, chair&#10;&#10;Description automatically generated">
            <a:extLst>
              <a:ext uri="{FF2B5EF4-FFF2-40B4-BE49-F238E27FC236}">
                <a16:creationId xmlns:a16="http://schemas.microsoft.com/office/drawing/2014/main" id="{0519E336-5BEA-4DB2-9D82-86F07DA66CD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32349" y="3961872"/>
            <a:ext cx="615885" cy="1031849"/>
          </a:xfrm>
          <a:prstGeom prst="rect">
            <a:avLst/>
          </a:prstGeom>
        </p:spPr>
      </p:pic>
      <p:pic>
        <p:nvPicPr>
          <p:cNvPr id="26" name="Picture 25" descr="A picture containing arrow&#10;&#10;Description automatically generated">
            <a:extLst>
              <a:ext uri="{FF2B5EF4-FFF2-40B4-BE49-F238E27FC236}">
                <a16:creationId xmlns:a16="http://schemas.microsoft.com/office/drawing/2014/main" id="{3FD5788F-0941-4548-9E79-A4C590FCFB1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24482" y="2912251"/>
            <a:ext cx="1061803" cy="1027792"/>
          </a:xfrm>
          <a:prstGeom prst="rect">
            <a:avLst/>
          </a:prstGeom>
        </p:spPr>
      </p:pic>
      <p:pic>
        <p:nvPicPr>
          <p:cNvPr id="28" name="Picture 27" descr="Logo&#10;&#10;Description automatically generated">
            <a:extLst>
              <a:ext uri="{FF2B5EF4-FFF2-40B4-BE49-F238E27FC236}">
                <a16:creationId xmlns:a16="http://schemas.microsoft.com/office/drawing/2014/main" id="{23700F73-C896-4A2A-AD7B-4AA10B72759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09346" y="2005825"/>
            <a:ext cx="892077" cy="892077"/>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2C1289CF-D255-415E-8409-D2E73697C1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71652" y="5021910"/>
            <a:ext cx="584753" cy="808298"/>
          </a:xfrm>
          <a:prstGeom prst="rect">
            <a:avLst/>
          </a:prstGeom>
        </p:spPr>
      </p:pic>
      <p:pic>
        <p:nvPicPr>
          <p:cNvPr id="33" name="Picture 32" descr="Icon&#10;&#10;Description automatically generated">
            <a:extLst>
              <a:ext uri="{FF2B5EF4-FFF2-40B4-BE49-F238E27FC236}">
                <a16:creationId xmlns:a16="http://schemas.microsoft.com/office/drawing/2014/main" id="{F147E5AC-0CD0-4AA8-A034-7FB6CDED751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37471" y="4238202"/>
            <a:ext cx="591433" cy="562785"/>
          </a:xfrm>
          <a:prstGeom prst="rect">
            <a:avLst/>
          </a:prstGeom>
        </p:spPr>
      </p:pic>
      <p:pic>
        <p:nvPicPr>
          <p:cNvPr id="35" name="Picture 34" descr="Icon&#10;&#10;Description automatically generated with low confidence">
            <a:extLst>
              <a:ext uri="{FF2B5EF4-FFF2-40B4-BE49-F238E27FC236}">
                <a16:creationId xmlns:a16="http://schemas.microsoft.com/office/drawing/2014/main" id="{A334D50B-0F7C-4EC4-B790-D2E8DD23300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490633" y="3106536"/>
            <a:ext cx="1085107" cy="690060"/>
          </a:xfrm>
          <a:prstGeom prst="rect">
            <a:avLst/>
          </a:prstGeom>
        </p:spPr>
      </p:pic>
      <p:cxnSp>
        <p:nvCxnSpPr>
          <p:cNvPr id="37" name="Straight Arrow Connector 36">
            <a:extLst>
              <a:ext uri="{FF2B5EF4-FFF2-40B4-BE49-F238E27FC236}">
                <a16:creationId xmlns:a16="http://schemas.microsoft.com/office/drawing/2014/main" id="{87B0A974-6D06-46A8-BA7D-BE0B50CD4D92}"/>
              </a:ext>
            </a:extLst>
          </p:cNvPr>
          <p:cNvCxnSpPr/>
          <p:nvPr/>
        </p:nvCxnSpPr>
        <p:spPr>
          <a:xfrm flipV="1">
            <a:off x="9938913" y="5426059"/>
            <a:ext cx="570433" cy="118847"/>
          </a:xfrm>
          <a:prstGeom prst="straightConnector1">
            <a:avLst/>
          </a:prstGeom>
          <a:ln>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7"/>
                                        </p:tgtEl>
                                      </p:cBhvr>
                                    </p:animEffect>
                                    <p:set>
                                      <p:cBhvr>
                                        <p:cTn id="12" dur="1" fill="hold">
                                          <p:stCondLst>
                                            <p:cond delay="499"/>
                                          </p:stCondLst>
                                        </p:cTn>
                                        <p:tgtEl>
                                          <p:spTgt spid="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8"/>
                                        </p:tgtEl>
                                      </p:cBhvr>
                                    </p:animEffect>
                                    <p:set>
                                      <p:cBhvr>
                                        <p:cTn id="17" dur="1" fill="hold">
                                          <p:stCondLst>
                                            <p:cond delay="499"/>
                                          </p:stCondLst>
                                        </p:cTn>
                                        <p:tgtEl>
                                          <p:spTgt spid="6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9"/>
                                        </p:tgtEl>
                                      </p:cBhvr>
                                    </p:animEffect>
                                    <p:set>
                                      <p:cBhvr>
                                        <p:cTn id="22" dur="1" fill="hold">
                                          <p:stCondLst>
                                            <p:cond delay="499"/>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8"/>
                                        </p:tgtEl>
                                      </p:cBhvr>
                                    </p:animEffect>
                                    <p:set>
                                      <p:cBhvr>
                                        <p:cTn id="32" dur="1" fill="hold">
                                          <p:stCondLst>
                                            <p:cond delay="499"/>
                                          </p:stCondLst>
                                        </p:cTn>
                                        <p:tgtEl>
                                          <p:spTgt spid="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0"/>
                                        </p:tgtEl>
                                      </p:cBhvr>
                                    </p:animEffect>
                                    <p:set>
                                      <p:cBhvr>
                                        <p:cTn id="42"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7" grpId="0" animBg="1"/>
      <p:bldP spid="68" grpId="0" animBg="1"/>
      <p:bldP spid="69" grpId="0" animBg="1"/>
      <p:bldP spid="72" grpId="0" animBg="1"/>
      <p:bldP spid="78" grpId="0" animBg="1"/>
      <p:bldP spid="79"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n-GB" sz="3200" b="1" dirty="0" err="1">
                <a:solidFill>
                  <a:srgbClr val="002060"/>
                </a:solidFill>
                <a:latin typeface="Century Gothic" panose="020B0502020202020204" pitchFamily="34" charset="0"/>
                <a:cs typeface="Arial"/>
                <a:sym typeface="Arial"/>
              </a:rPr>
              <a:t>Écris</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en</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français</a:t>
            </a:r>
            <a:r>
              <a:rPr lang="en-GB" sz="3200" b="1" dirty="0">
                <a:solidFill>
                  <a:srgbClr val="002060"/>
                </a:solidFill>
                <a:latin typeface="Century Gothic" panose="020B0502020202020204" pitchFamily="34" charset="0"/>
                <a:cs typeface="Arial"/>
                <a:sym typeface="Arial"/>
              </a:rPr>
              <a:t>. </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6" name="Rectangle 35">
            <a:extLst>
              <a:ext uri="{FF2B5EF4-FFF2-40B4-BE49-F238E27FC236}">
                <a16:creationId xmlns:a16="http://schemas.microsoft.com/office/drawing/2014/main" id="{BBA945FF-E70C-452A-B6EA-9C9DF6C6C58C}"/>
              </a:ext>
            </a:extLst>
          </p:cNvPr>
          <p:cNvSpPr/>
          <p:nvPr/>
        </p:nvSpPr>
        <p:spPr>
          <a:xfrm>
            <a:off x="123171" y="683020"/>
            <a:ext cx="1053873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as many phrases as you can to combine these nouns and adjectives. Remember</a:t>
            </a:r>
            <a:r>
              <a:rPr kumimoji="0" lang="fr-FR"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agree the adjectives with feminine nouns.</a:t>
            </a:r>
            <a:endParaRPr kumimoji="0" lang="fr-FR"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Picture 30" descr="A red car with a black background&#10;&#10;Description automatically generated with low confidence">
            <a:extLst>
              <a:ext uri="{FF2B5EF4-FFF2-40B4-BE49-F238E27FC236}">
                <a16:creationId xmlns:a16="http://schemas.microsoft.com/office/drawing/2014/main" id="{811F6952-7368-4652-99DA-5C3039515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56" y="1860587"/>
            <a:ext cx="2541596" cy="1270798"/>
          </a:xfrm>
          <a:prstGeom prst="rect">
            <a:avLst/>
          </a:prstGeom>
        </p:spPr>
      </p:pic>
      <p:pic>
        <p:nvPicPr>
          <p:cNvPr id="32" name="Picture 31" descr="Diagram&#10;&#10;Description automatically generated with medium confidence">
            <a:extLst>
              <a:ext uri="{FF2B5EF4-FFF2-40B4-BE49-F238E27FC236}">
                <a16:creationId xmlns:a16="http://schemas.microsoft.com/office/drawing/2014/main" id="{F2006C16-977F-4F45-9BF5-D0AB0E4B3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6085" y="1748927"/>
            <a:ext cx="1939385" cy="1118177"/>
          </a:xfrm>
          <a:prstGeom prst="rect">
            <a:avLst/>
          </a:prstGeom>
        </p:spPr>
      </p:pic>
      <p:pic>
        <p:nvPicPr>
          <p:cNvPr id="33" name="Picture 32">
            <a:extLst>
              <a:ext uri="{FF2B5EF4-FFF2-40B4-BE49-F238E27FC236}">
                <a16:creationId xmlns:a16="http://schemas.microsoft.com/office/drawing/2014/main" id="{0CE5E16E-0715-4A8E-A79D-6B83455513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354" y="3963763"/>
            <a:ext cx="1491664" cy="1490111"/>
          </a:xfrm>
          <a:prstGeom prst="rect">
            <a:avLst/>
          </a:prstGeom>
        </p:spPr>
      </p:pic>
      <p:grpSp>
        <p:nvGrpSpPr>
          <p:cNvPr id="34" name="Group 33">
            <a:extLst>
              <a:ext uri="{FF2B5EF4-FFF2-40B4-BE49-F238E27FC236}">
                <a16:creationId xmlns:a16="http://schemas.microsoft.com/office/drawing/2014/main" id="{E25CD649-DB67-42CE-A164-4F5D94B18CDB}"/>
              </a:ext>
            </a:extLst>
          </p:cNvPr>
          <p:cNvGrpSpPr/>
          <p:nvPr/>
        </p:nvGrpSpPr>
        <p:grpSpPr>
          <a:xfrm>
            <a:off x="3810347" y="3844023"/>
            <a:ext cx="1491663" cy="1762926"/>
            <a:chOff x="6034555" y="3288658"/>
            <a:chExt cx="1491663" cy="1762926"/>
          </a:xfrm>
        </p:grpSpPr>
        <p:pic>
          <p:nvPicPr>
            <p:cNvPr id="35" name="Picture 34" descr="A picture containing icon&#10;&#10;Description automatically generated">
              <a:extLst>
                <a:ext uri="{FF2B5EF4-FFF2-40B4-BE49-F238E27FC236}">
                  <a16:creationId xmlns:a16="http://schemas.microsoft.com/office/drawing/2014/main" id="{F9283B55-97D9-40DD-B491-A82688C5BC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555" y="3370837"/>
              <a:ext cx="1491663" cy="1680747"/>
            </a:xfrm>
            <a:prstGeom prst="rect">
              <a:avLst/>
            </a:prstGeom>
          </p:spPr>
        </p:pic>
        <p:sp>
          <p:nvSpPr>
            <p:cNvPr id="48" name="TextBox 47">
              <a:extLst>
                <a:ext uri="{FF2B5EF4-FFF2-40B4-BE49-F238E27FC236}">
                  <a16:creationId xmlns:a16="http://schemas.microsoft.com/office/drawing/2014/main" id="{5ADA4EAC-6B80-4315-8817-46B01D335EC3}"/>
                </a:ext>
              </a:extLst>
            </p:cNvPr>
            <p:cNvSpPr txBox="1"/>
            <p:nvPr/>
          </p:nvSpPr>
          <p:spPr>
            <a:xfrm>
              <a:off x="6508150" y="3288658"/>
              <a:ext cx="983673" cy="1107996"/>
            </a:xfrm>
            <a:prstGeom prst="rect">
              <a:avLst/>
            </a:prstGeom>
            <a:noFill/>
          </p:spPr>
          <p:txBody>
            <a:bodyPr wrap="square" rtlCol="0">
              <a:spAutoFit/>
            </a:bodyPr>
            <a:lstStyle/>
            <a:p>
              <a:r>
                <a:rPr lang="en-GB" sz="6600" dirty="0">
                  <a:latin typeface="Amasis MT Pro Black" panose="020B0604020202020204" pitchFamily="18" charset="0"/>
                </a:rPr>
                <a:t>?</a:t>
              </a:r>
            </a:p>
          </p:txBody>
        </p:sp>
      </p:grpSp>
      <p:sp>
        <p:nvSpPr>
          <p:cNvPr id="50" name="Flowchart: Alternative Process 49">
            <a:extLst>
              <a:ext uri="{FF2B5EF4-FFF2-40B4-BE49-F238E27FC236}">
                <a16:creationId xmlns:a16="http://schemas.microsoft.com/office/drawing/2014/main" id="{D8E72845-4F6F-495A-A17B-E98338B552CD}"/>
              </a:ext>
            </a:extLst>
          </p:cNvPr>
          <p:cNvSpPr/>
          <p:nvPr/>
        </p:nvSpPr>
        <p:spPr>
          <a:xfrm>
            <a:off x="6179776" y="3040322"/>
            <a:ext cx="5469775" cy="2345034"/>
          </a:xfrm>
          <a:prstGeom prst="flowChartAlternateProcess">
            <a:avLst/>
          </a:prstGeom>
          <a:solidFill>
            <a:srgbClr val="FEF7EC"/>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2F38C96F-1D37-40CE-9819-9B17E1C8C6E2}"/>
              </a:ext>
            </a:extLst>
          </p:cNvPr>
          <p:cNvSpPr txBox="1"/>
          <p:nvPr/>
        </p:nvSpPr>
        <p:spPr>
          <a:xfrm>
            <a:off x="6524755" y="3131385"/>
            <a:ext cx="18149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gris</a:t>
            </a:r>
            <a:endParaRPr lang="en-GB" sz="28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7839E844-1940-47EC-BC4A-BA9C762CAEBD}"/>
              </a:ext>
            </a:extLst>
          </p:cNvPr>
          <p:cNvSpPr txBox="1"/>
          <p:nvPr/>
        </p:nvSpPr>
        <p:spPr>
          <a:xfrm>
            <a:off x="9406500" y="4533665"/>
            <a:ext cx="18149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rapide</a:t>
            </a:r>
            <a:endParaRPr lang="en-GB" sz="28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2F3738D3-BE90-404F-B8D3-4F03CA539790}"/>
              </a:ext>
            </a:extLst>
          </p:cNvPr>
          <p:cNvSpPr txBox="1"/>
          <p:nvPr/>
        </p:nvSpPr>
        <p:spPr>
          <a:xfrm>
            <a:off x="6480312" y="4650122"/>
            <a:ext cx="18149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cher</a:t>
            </a:r>
            <a:endParaRPr lang="en-GB" sz="28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24B21F13-9786-46DE-B5A6-4100D51D1788}"/>
              </a:ext>
            </a:extLst>
          </p:cNvPr>
          <p:cNvSpPr txBox="1"/>
          <p:nvPr/>
        </p:nvSpPr>
        <p:spPr>
          <a:xfrm>
            <a:off x="9406500" y="3114718"/>
            <a:ext cx="18149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français</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904118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Space PNG Transparent Images, Download Free Clip Art, Free ...">
            <a:extLst>
              <a:ext uri="{FF2B5EF4-FFF2-40B4-BE49-F238E27FC236}">
                <a16:creationId xmlns:a16="http://schemas.microsoft.com/office/drawing/2014/main" id="{98B9E73C-1D58-374C-8316-0786EEEDB6A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 b="2155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ter space Clip art - Planet png download - 500*500 - Free ...">
            <a:extLst>
              <a:ext uri="{FF2B5EF4-FFF2-40B4-BE49-F238E27FC236}">
                <a16:creationId xmlns:a16="http://schemas.microsoft.com/office/drawing/2014/main" id="{A734F4A8-EA69-744E-A79B-D54F6ED3AC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17348" y="1941534"/>
            <a:ext cx="1706323" cy="170632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4B02EC81-057F-6E49-ADA7-1DB257C8BF9A}"/>
              </a:ext>
            </a:extLst>
          </p:cNvPr>
          <p:cNvGrpSpPr/>
          <p:nvPr/>
        </p:nvGrpSpPr>
        <p:grpSpPr>
          <a:xfrm>
            <a:off x="-4590993" y="3306591"/>
            <a:ext cx="3451616" cy="1941534"/>
            <a:chOff x="314152" y="1246340"/>
            <a:chExt cx="3451616" cy="1941534"/>
          </a:xfrm>
        </p:grpSpPr>
        <p:pic>
          <p:nvPicPr>
            <p:cNvPr id="1030" name="Picture 6" descr="clip art space ship - Clip Art Library">
              <a:extLst>
                <a:ext uri="{FF2B5EF4-FFF2-40B4-BE49-F238E27FC236}">
                  <a16:creationId xmlns:a16="http://schemas.microsoft.com/office/drawing/2014/main" id="{44F4F6DD-89FF-BB4B-9F37-92350F35E43F}"/>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14152" y="1246340"/>
              <a:ext cx="3451616" cy="194153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9044D93-56FA-0247-98B7-337BC7CF2040}"/>
                </a:ext>
              </a:extLst>
            </p:cNvPr>
            <p:cNvSpPr txBox="1"/>
            <p:nvPr/>
          </p:nvSpPr>
          <p:spPr>
            <a:xfrm rot="1225975">
              <a:off x="1218638" y="2262466"/>
              <a:ext cx="13420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chanter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1" name="Grupo 10">
            <a:extLst>
              <a:ext uri="{FF2B5EF4-FFF2-40B4-BE49-F238E27FC236}">
                <a16:creationId xmlns:a16="http://schemas.microsoft.com/office/drawing/2014/main" id="{A7FB7AC2-FB60-1441-8BC7-4D5FF6CC4C25}"/>
              </a:ext>
            </a:extLst>
          </p:cNvPr>
          <p:cNvGrpSpPr/>
          <p:nvPr/>
        </p:nvGrpSpPr>
        <p:grpSpPr>
          <a:xfrm>
            <a:off x="669239" y="7691618"/>
            <a:ext cx="2329520" cy="2329520"/>
            <a:chOff x="1354914" y="4120537"/>
            <a:chExt cx="2329520" cy="2329520"/>
          </a:xfrm>
        </p:grpSpPr>
        <p:pic>
          <p:nvPicPr>
            <p:cNvPr id="1032" name="Picture 8" descr="spaceship clipart - Clip Art Library">
              <a:extLst>
                <a:ext uri="{FF2B5EF4-FFF2-40B4-BE49-F238E27FC236}">
                  <a16:creationId xmlns:a16="http://schemas.microsoft.com/office/drawing/2014/main" id="{8881C168-B58D-3444-ADDA-E55EE49363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821248">
              <a:off x="1354914" y="4120537"/>
              <a:ext cx="2329520" cy="232952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B32AE3F2-6FC6-ED40-A21E-091D41A2DC4E}"/>
                </a:ext>
              </a:extLst>
            </p:cNvPr>
            <p:cNvSpPr txBox="1"/>
            <p:nvPr/>
          </p:nvSpPr>
          <p:spPr>
            <a:xfrm rot="19097863">
              <a:off x="1963282" y="517562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utiliser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2" name="Grupo 11">
            <a:extLst>
              <a:ext uri="{FF2B5EF4-FFF2-40B4-BE49-F238E27FC236}">
                <a16:creationId xmlns:a16="http://schemas.microsoft.com/office/drawing/2014/main" id="{45384AC0-529B-4D48-B61D-1472663BBCA1}"/>
              </a:ext>
            </a:extLst>
          </p:cNvPr>
          <p:cNvGrpSpPr/>
          <p:nvPr/>
        </p:nvGrpSpPr>
        <p:grpSpPr>
          <a:xfrm>
            <a:off x="11802191" y="7814219"/>
            <a:ext cx="2696409" cy="2754456"/>
            <a:chOff x="7431107" y="3333730"/>
            <a:chExt cx="2696409" cy="2754456"/>
          </a:xfrm>
        </p:grpSpPr>
        <p:pic>
          <p:nvPicPr>
            <p:cNvPr id="1034" name="Picture 10" descr="rocket clipart - Clip Art Library">
              <a:extLst>
                <a:ext uri="{FF2B5EF4-FFF2-40B4-BE49-F238E27FC236}">
                  <a16:creationId xmlns:a16="http://schemas.microsoft.com/office/drawing/2014/main" id="{889418FB-CAB7-2744-A4B5-852A525CE4F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4995170">
              <a:off x="7402084" y="3362753"/>
              <a:ext cx="2754456" cy="2696409"/>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DF79304F-485A-CB47-ADB8-9D409F49719C}"/>
                </a:ext>
              </a:extLst>
            </p:cNvPr>
            <p:cNvSpPr txBox="1"/>
            <p:nvPr/>
          </p:nvSpPr>
          <p:spPr>
            <a:xfrm rot="2003173">
              <a:off x="8118595" y="4425899"/>
              <a:ext cx="9108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dans</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3" name="Grupo 12">
            <a:extLst>
              <a:ext uri="{FF2B5EF4-FFF2-40B4-BE49-F238E27FC236}">
                <a16:creationId xmlns:a16="http://schemas.microsoft.com/office/drawing/2014/main" id="{006AAAFC-75D7-FB4B-B760-8F0C427689FC}"/>
              </a:ext>
            </a:extLst>
          </p:cNvPr>
          <p:cNvGrpSpPr/>
          <p:nvPr/>
        </p:nvGrpSpPr>
        <p:grpSpPr>
          <a:xfrm>
            <a:off x="5242839" y="-3609381"/>
            <a:ext cx="1706322" cy="2983080"/>
            <a:chOff x="4844586" y="1732777"/>
            <a:chExt cx="1706322" cy="2983080"/>
          </a:xfrm>
        </p:grpSpPr>
        <p:pic>
          <p:nvPicPr>
            <p:cNvPr id="1036" name="Picture 12" descr="rocket clipart - Clip Art Library">
              <a:extLst>
                <a:ext uri="{FF2B5EF4-FFF2-40B4-BE49-F238E27FC236}">
                  <a16:creationId xmlns:a16="http://schemas.microsoft.com/office/drawing/2014/main" id="{FFCA9C2D-40DB-4844-9D6F-A2EA41FD28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0800000">
              <a:off x="4844586" y="1732777"/>
              <a:ext cx="1706322" cy="298308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E66F10D4-8E7D-F548-87CC-4FE13AB705C3}"/>
                </a:ext>
              </a:extLst>
            </p:cNvPr>
            <p:cNvSpPr txBox="1"/>
            <p:nvPr/>
          </p:nvSpPr>
          <p:spPr>
            <a:xfrm>
              <a:off x="5249188" y="2444346"/>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cher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4" name="Grupo 13">
            <a:extLst>
              <a:ext uri="{FF2B5EF4-FFF2-40B4-BE49-F238E27FC236}">
                <a16:creationId xmlns:a16="http://schemas.microsoft.com/office/drawing/2014/main" id="{CFC735EB-B3B6-C64A-A784-A062C25563EC}"/>
              </a:ext>
            </a:extLst>
          </p:cNvPr>
          <p:cNvGrpSpPr/>
          <p:nvPr/>
        </p:nvGrpSpPr>
        <p:grpSpPr>
          <a:xfrm>
            <a:off x="-2403705" y="7019364"/>
            <a:ext cx="3158386" cy="2746423"/>
            <a:chOff x="-2107068" y="3954582"/>
            <a:chExt cx="3158386" cy="2746423"/>
          </a:xfrm>
        </p:grpSpPr>
        <p:pic>
          <p:nvPicPr>
            <p:cNvPr id="1040" name="Picture 16" descr="Rocket Ignition Propulsion Spaceship Speed Launch Transparent ...">
              <a:extLst>
                <a:ext uri="{FF2B5EF4-FFF2-40B4-BE49-F238E27FC236}">
                  <a16:creationId xmlns:a16="http://schemas.microsoft.com/office/drawing/2014/main" id="{DFC37832-7917-3A4E-BF12-5D293B55A91D}"/>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5875" b="90000" l="10000" r="90000">
                          <a14:foregroundMark x1="73696" y1="30000" x2="76739" y2="20500"/>
                          <a14:foregroundMark x1="76739" y1="20500" x2="75109" y2="13375"/>
                          <a14:foregroundMark x1="75109" y1="13375" x2="63152" y2="19625"/>
                          <a14:foregroundMark x1="63152" y1="19625" x2="61304" y2="22125"/>
                          <a14:foregroundMark x1="78478" y1="7000" x2="71196" y2="9875"/>
                          <a14:foregroundMark x1="71196" y1="9875" x2="61522" y2="18250"/>
                          <a14:foregroundMark x1="78804" y1="7250" x2="73261" y2="5875"/>
                          <a14:foregroundMark x1="67500" y1="28875" x2="67717" y2="34875"/>
                        </a14:backgroundRemoval>
                      </a14:imgEffect>
                    </a14:imgLayer>
                  </a14:imgProps>
                </a:ext>
                <a:ext uri="{28A0092B-C50C-407E-A947-70E740481C1C}">
                  <a14:useLocalDpi xmlns:a14="http://schemas.microsoft.com/office/drawing/2010/main"/>
                </a:ext>
              </a:extLst>
            </a:blip>
            <a:srcRect/>
            <a:stretch>
              <a:fillRect/>
            </a:stretch>
          </p:blipFill>
          <p:spPr bwMode="auto">
            <a:xfrm>
              <a:off x="-2107068" y="3954582"/>
              <a:ext cx="3158386" cy="2746423"/>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73B16589-9186-854F-A3A8-BFBCA063E973}"/>
                </a:ext>
              </a:extLst>
            </p:cNvPr>
            <p:cNvSpPr txBox="1"/>
            <p:nvPr/>
          </p:nvSpPr>
          <p:spPr>
            <a:xfrm rot="18524531">
              <a:off x="-945635" y="5157580"/>
              <a:ext cx="955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avec</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6" name="Grupo 15">
            <a:extLst>
              <a:ext uri="{FF2B5EF4-FFF2-40B4-BE49-F238E27FC236}">
                <a16:creationId xmlns:a16="http://schemas.microsoft.com/office/drawing/2014/main" id="{7F0E34A4-863F-8749-B16B-895462D151FC}"/>
              </a:ext>
            </a:extLst>
          </p:cNvPr>
          <p:cNvGrpSpPr/>
          <p:nvPr/>
        </p:nvGrpSpPr>
        <p:grpSpPr>
          <a:xfrm>
            <a:off x="13116313" y="3165376"/>
            <a:ext cx="4140594" cy="2157048"/>
            <a:chOff x="11265829" y="2794695"/>
            <a:chExt cx="4140594" cy="2157048"/>
          </a:xfrm>
        </p:grpSpPr>
        <p:pic>
          <p:nvPicPr>
            <p:cNvPr id="1042" name="Picture 18" descr="clip art - Clip Art Library">
              <a:extLst>
                <a:ext uri="{FF2B5EF4-FFF2-40B4-BE49-F238E27FC236}">
                  <a16:creationId xmlns:a16="http://schemas.microsoft.com/office/drawing/2014/main" id="{F1E665E4-BA48-A545-9616-424868E031D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696" b="90000" l="9627" r="97250">
                          <a14:foregroundMark x1="56974" y1="49565" x2="60314" y2="31739"/>
                          <a14:foregroundMark x1="60314" y1="31739" x2="68959" y2="19565"/>
                          <a14:foregroundMark x1="68959" y1="19565" x2="77603" y2="16087"/>
                          <a14:foregroundMark x1="77603" y1="16087" x2="81925" y2="41739"/>
                          <a14:foregroundMark x1="69745" y1="29565" x2="73281" y2="30000"/>
                          <a14:foregroundMark x1="73084" y1="47826" x2="76424" y2="45217"/>
                          <a14:foregroundMark x1="63065" y1="25652" x2="70138" y2="12174"/>
                          <a14:foregroundMark x1="70138" y1="12174" x2="75442" y2="12174"/>
                          <a14:foregroundMark x1="87033" y1="78696" x2="93517" y2="64348"/>
                          <a14:foregroundMark x1="93517" y1="64348" x2="88998" y2="46087"/>
                          <a14:foregroundMark x1="88998" y1="46087" x2="85462" y2="44783"/>
                          <a14:foregroundMark x1="97250" y1="60870" x2="96857" y2="55652"/>
                          <a14:foregroundMark x1="62672" y1="16957" x2="68959" y2="5652"/>
                          <a14:foregroundMark x1="68959" y1="5652" x2="77996" y2="8696"/>
                          <a14:foregroundMark x1="77996" y1="8696" x2="78389" y2="9130"/>
                        </a14:backgroundRemoval>
                      </a14:imgEffect>
                    </a14:imgLayer>
                  </a14:imgProps>
                </a:ext>
                <a:ext uri="{28A0092B-C50C-407E-A947-70E740481C1C}">
                  <a14:useLocalDpi xmlns:a14="http://schemas.microsoft.com/office/drawing/2010/main"/>
                </a:ext>
              </a:extLst>
            </a:blip>
            <a:srcRect/>
            <a:stretch>
              <a:fillRect/>
            </a:stretch>
          </p:blipFill>
          <p:spPr bwMode="auto">
            <a:xfrm flipH="1">
              <a:off x="11265829" y="2794695"/>
              <a:ext cx="4140594" cy="2157048"/>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2EF27ADD-7092-E743-968C-629418D8085A}"/>
                </a:ext>
              </a:extLst>
            </p:cNvPr>
            <p:cNvSpPr txBox="1"/>
            <p:nvPr/>
          </p:nvSpPr>
          <p:spPr>
            <a:xfrm>
              <a:off x="12006366" y="3791061"/>
              <a:ext cx="28695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avoir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7" name="Grupo 16">
            <a:extLst>
              <a:ext uri="{FF2B5EF4-FFF2-40B4-BE49-F238E27FC236}">
                <a16:creationId xmlns:a16="http://schemas.microsoft.com/office/drawing/2014/main" id="{9F59EF2D-F42F-BB42-9AFB-28D4EF21D45A}"/>
              </a:ext>
            </a:extLst>
          </p:cNvPr>
          <p:cNvGrpSpPr/>
          <p:nvPr/>
        </p:nvGrpSpPr>
        <p:grpSpPr>
          <a:xfrm>
            <a:off x="13364347" y="304839"/>
            <a:ext cx="3362040" cy="2224539"/>
            <a:chOff x="11824570" y="453063"/>
            <a:chExt cx="3362040" cy="2224539"/>
          </a:xfrm>
        </p:grpSpPr>
        <p:pic>
          <p:nvPicPr>
            <p:cNvPr id="1044" name="Picture 20" descr="cartoon alien spaceship png - Clip Art Library">
              <a:extLst>
                <a:ext uri="{FF2B5EF4-FFF2-40B4-BE49-F238E27FC236}">
                  <a16:creationId xmlns:a16="http://schemas.microsoft.com/office/drawing/2014/main" id="{A97EABB5-D6AB-774E-959E-7623C0FACB1A}"/>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9315" b="89982" l="9767" r="90233">
                          <a14:foregroundMark x1="58488" y1="9666" x2="45465" y2="10018"/>
                          <a14:foregroundMark x1="89884" y1="40773" x2="90233" y2="47452"/>
                          <a14:foregroundMark x1="74186" y1="82953" x2="76512" y2="89279"/>
                          <a14:foregroundMark x1="76512" y1="89279" x2="76744" y2="89631"/>
                          <a14:foregroundMark x1="29186" y1="82250" x2="28488" y2="90158"/>
                          <a14:foregroundMark x1="10349" y1="49385" x2="9767" y2="42179"/>
                          <a14:foregroundMark x1="9767" y1="42179" x2="10233" y2="40598"/>
                        </a14:backgroundRemoval>
                      </a14:imgEffect>
                    </a14:imgLayer>
                  </a14:imgProps>
                </a:ext>
                <a:ext uri="{28A0092B-C50C-407E-A947-70E740481C1C}">
                  <a14:useLocalDpi xmlns:a14="http://schemas.microsoft.com/office/drawing/2010/main"/>
                </a:ext>
              </a:extLst>
            </a:blip>
            <a:srcRect/>
            <a:stretch>
              <a:fillRect/>
            </a:stretch>
          </p:blipFill>
          <p:spPr bwMode="auto">
            <a:xfrm>
              <a:off x="11824570" y="453063"/>
              <a:ext cx="3362040" cy="2224539"/>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17EDD983-4AE7-3144-9637-70BF218D6C03}"/>
                </a:ext>
              </a:extLst>
            </p:cNvPr>
            <p:cNvSpPr txBox="1"/>
            <p:nvPr/>
          </p:nvSpPr>
          <p:spPr>
            <a:xfrm>
              <a:off x="12933157" y="1394854"/>
              <a:ext cx="1016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facile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9" name="Grupo 18">
            <a:extLst>
              <a:ext uri="{FF2B5EF4-FFF2-40B4-BE49-F238E27FC236}">
                <a16:creationId xmlns:a16="http://schemas.microsoft.com/office/drawing/2014/main" id="{3A25E983-857A-264A-99F9-5DCF3339CA76}"/>
              </a:ext>
            </a:extLst>
          </p:cNvPr>
          <p:cNvGrpSpPr/>
          <p:nvPr/>
        </p:nvGrpSpPr>
        <p:grpSpPr>
          <a:xfrm>
            <a:off x="13827557" y="-2555045"/>
            <a:ext cx="2992114" cy="2882036"/>
            <a:chOff x="10106754" y="4790268"/>
            <a:chExt cx="2992114" cy="2882036"/>
          </a:xfrm>
        </p:grpSpPr>
        <p:pic>
          <p:nvPicPr>
            <p:cNvPr id="1046" name="Picture 22" descr="rocket ship clipart - Clip Art Library">
              <a:extLst>
                <a:ext uri="{FF2B5EF4-FFF2-40B4-BE49-F238E27FC236}">
                  <a16:creationId xmlns:a16="http://schemas.microsoft.com/office/drawing/2014/main" id="{298508BF-03E4-6044-BEE1-FE0FF1719C59}"/>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11714997">
              <a:off x="10106754" y="4790268"/>
              <a:ext cx="2992114" cy="2882036"/>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9A74F11E-4961-2446-9EAC-E847B45A81ED}"/>
                </a:ext>
              </a:extLst>
            </p:cNvPr>
            <p:cNvSpPr txBox="1"/>
            <p:nvPr/>
          </p:nvSpPr>
          <p:spPr>
            <a:xfrm rot="19869708">
              <a:off x="10255207" y="6418037"/>
              <a:ext cx="11833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le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vélo</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0" name="Grupo 19">
            <a:extLst>
              <a:ext uri="{FF2B5EF4-FFF2-40B4-BE49-F238E27FC236}">
                <a16:creationId xmlns:a16="http://schemas.microsoft.com/office/drawing/2014/main" id="{8C9CFEE8-220A-8A45-A552-5D19B96B0FE4}"/>
              </a:ext>
            </a:extLst>
          </p:cNvPr>
          <p:cNvGrpSpPr/>
          <p:nvPr/>
        </p:nvGrpSpPr>
        <p:grpSpPr>
          <a:xfrm>
            <a:off x="12192424" y="5645409"/>
            <a:ext cx="3213999" cy="2410499"/>
            <a:chOff x="1267606" y="1544083"/>
            <a:chExt cx="3213999" cy="2410499"/>
          </a:xfrm>
        </p:grpSpPr>
        <p:pic>
          <p:nvPicPr>
            <p:cNvPr id="1048" name="Picture 24" descr="Free Spaceship Png Images, Download Free Clip Art, Free Clip Art ...">
              <a:extLst>
                <a:ext uri="{FF2B5EF4-FFF2-40B4-BE49-F238E27FC236}">
                  <a16:creationId xmlns:a16="http://schemas.microsoft.com/office/drawing/2014/main" id="{14292570-0EF7-E845-960C-0F62BC81E62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267606" y="1544083"/>
              <a:ext cx="3213999" cy="2410499"/>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B4EB0115-AC3F-354A-9624-F1A1D01FF25C}"/>
                </a:ext>
              </a:extLst>
            </p:cNvPr>
            <p:cNvSpPr txBox="1"/>
            <p:nvPr/>
          </p:nvSpPr>
          <p:spPr>
            <a:xfrm>
              <a:off x="2225578" y="2852940"/>
              <a:ext cx="11400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la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ville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1" name="Grupo 20">
            <a:extLst>
              <a:ext uri="{FF2B5EF4-FFF2-40B4-BE49-F238E27FC236}">
                <a16:creationId xmlns:a16="http://schemas.microsoft.com/office/drawing/2014/main" id="{06D4D61F-5FB2-404F-B3DB-6CA914E689FD}"/>
              </a:ext>
            </a:extLst>
          </p:cNvPr>
          <p:cNvGrpSpPr/>
          <p:nvPr/>
        </p:nvGrpSpPr>
        <p:grpSpPr>
          <a:xfrm>
            <a:off x="7671927" y="7603602"/>
            <a:ext cx="3434096" cy="2206407"/>
            <a:chOff x="4269623" y="5406461"/>
            <a:chExt cx="3434096" cy="2206407"/>
          </a:xfrm>
        </p:grpSpPr>
        <p:pic>
          <p:nvPicPr>
            <p:cNvPr id="1050" name="Picture 26" descr="Free Alien Spaceship Png, Download Free Clip Art, Free Clip Art on ...">
              <a:extLst>
                <a:ext uri="{FF2B5EF4-FFF2-40B4-BE49-F238E27FC236}">
                  <a16:creationId xmlns:a16="http://schemas.microsoft.com/office/drawing/2014/main" id="{1B722C0F-1799-A04E-B7AF-4B4CF0117404}"/>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269623" y="5406461"/>
              <a:ext cx="3434096" cy="2206407"/>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D4A6ED13-3571-594F-B780-B1F978C210CD}"/>
                </a:ext>
              </a:extLst>
            </p:cNvPr>
            <p:cNvSpPr txBox="1"/>
            <p:nvPr/>
          </p:nvSpPr>
          <p:spPr>
            <a:xfrm>
              <a:off x="5295714" y="6259384"/>
              <a:ext cx="20665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tous</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les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jours</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3" name="Grupo 22">
            <a:extLst>
              <a:ext uri="{FF2B5EF4-FFF2-40B4-BE49-F238E27FC236}">
                <a16:creationId xmlns:a16="http://schemas.microsoft.com/office/drawing/2014/main" id="{3364BCDE-DEAA-0446-8A16-D48DF5AA3315}"/>
              </a:ext>
            </a:extLst>
          </p:cNvPr>
          <p:cNvGrpSpPr/>
          <p:nvPr/>
        </p:nvGrpSpPr>
        <p:grpSpPr>
          <a:xfrm>
            <a:off x="-4663044" y="5544163"/>
            <a:ext cx="3295102" cy="2059439"/>
            <a:chOff x="173316" y="6289479"/>
            <a:chExt cx="3295102" cy="2059439"/>
          </a:xfrm>
        </p:grpSpPr>
        <p:pic>
          <p:nvPicPr>
            <p:cNvPr id="1052" name="Picture 28" descr="rocket ship name tag - Clip Art Library">
              <a:extLst>
                <a:ext uri="{FF2B5EF4-FFF2-40B4-BE49-F238E27FC236}">
                  <a16:creationId xmlns:a16="http://schemas.microsoft.com/office/drawing/2014/main" id="{7589FC55-E749-3840-B755-2E6B0FE236D6}"/>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73316" y="6289479"/>
              <a:ext cx="3295102" cy="2059439"/>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C2F744AD-6CE2-FE4E-BFB0-0786AAB21C56}"/>
                </a:ext>
              </a:extLst>
            </p:cNvPr>
            <p:cNvSpPr txBox="1"/>
            <p:nvPr/>
          </p:nvSpPr>
          <p:spPr>
            <a:xfrm rot="20996347">
              <a:off x="1254021" y="6813678"/>
              <a:ext cx="1610061" cy="830997"/>
            </a:xfrm>
            <a:prstGeom prst="rect">
              <a:avLst/>
            </a:prstGeom>
            <a:solidFill>
              <a:srgbClr val="2038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ce</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moment</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4" name="Grupo 23">
            <a:extLst>
              <a:ext uri="{FF2B5EF4-FFF2-40B4-BE49-F238E27FC236}">
                <a16:creationId xmlns:a16="http://schemas.microsoft.com/office/drawing/2014/main" id="{0ADB04C6-3BF5-6F49-94A4-9DD5AE847CFF}"/>
              </a:ext>
            </a:extLst>
          </p:cNvPr>
          <p:cNvGrpSpPr/>
          <p:nvPr/>
        </p:nvGrpSpPr>
        <p:grpSpPr>
          <a:xfrm>
            <a:off x="-4148100" y="-166383"/>
            <a:ext cx="3451616" cy="2963232"/>
            <a:chOff x="4608601" y="5056761"/>
            <a:chExt cx="3451616" cy="2963232"/>
          </a:xfrm>
        </p:grpSpPr>
        <p:pic>
          <p:nvPicPr>
            <p:cNvPr id="1054" name="Picture 30" descr="cartoon spaceship and astronaut - Clip Art Library">
              <a:extLst>
                <a:ext uri="{FF2B5EF4-FFF2-40B4-BE49-F238E27FC236}">
                  <a16:creationId xmlns:a16="http://schemas.microsoft.com/office/drawing/2014/main" id="{2E6B98F3-E151-A24C-B35B-57B7FAE7153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rot="545477">
              <a:off x="4608601" y="5056761"/>
              <a:ext cx="3451616" cy="2963232"/>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48">
              <a:extLst>
                <a:ext uri="{FF2B5EF4-FFF2-40B4-BE49-F238E27FC236}">
                  <a16:creationId xmlns:a16="http://schemas.microsoft.com/office/drawing/2014/main" id="{06B4D62C-BC2B-954A-B70E-BA8862E470EC}"/>
                </a:ext>
              </a:extLst>
            </p:cNvPr>
            <p:cNvSpPr txBox="1"/>
            <p:nvPr/>
          </p:nvSpPr>
          <p:spPr>
            <a:xfrm rot="19649130">
              <a:off x="6079770" y="6674152"/>
              <a:ext cx="1860741" cy="461665"/>
            </a:xfrm>
            <a:prstGeom prst="rect">
              <a:avLst/>
            </a:prstGeom>
            <a:solidFill>
              <a:srgbClr val="2038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gris</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sp>
        <p:nvSpPr>
          <p:cNvPr id="6" name="Title 5">
            <a:extLst>
              <a:ext uri="{FF2B5EF4-FFF2-40B4-BE49-F238E27FC236}">
                <a16:creationId xmlns:a16="http://schemas.microsoft.com/office/drawing/2014/main" id="{86FB547A-9079-495F-8618-F65AC76B232A}"/>
              </a:ext>
            </a:extLst>
          </p:cNvPr>
          <p:cNvSpPr>
            <a:spLocks noGrp="1"/>
          </p:cNvSpPr>
          <p:nvPr>
            <p:ph type="title"/>
          </p:nvPr>
        </p:nvSpPr>
        <p:spPr>
          <a:xfrm>
            <a:off x="655321" y="164310"/>
            <a:ext cx="3057143" cy="478471"/>
          </a:xfrm>
        </p:spPr>
        <p:txBody>
          <a:bodyPr>
            <a:normAutofit fontScale="90000"/>
          </a:bodyPr>
          <a:lstStyle/>
          <a:p>
            <a:r>
              <a:rPr lang="en-GB" b="1" dirty="0">
                <a:solidFill>
                  <a:schemeClr val="bg1"/>
                </a:solidFill>
                <a:latin typeface="Century Gothic" panose="020B0502020202020204" pitchFamily="34" charset="0"/>
              </a:rPr>
              <a:t>Follow up 3</a:t>
            </a:r>
          </a:p>
        </p:txBody>
      </p:sp>
      <p:sp>
        <p:nvSpPr>
          <p:cNvPr id="45" name="Google Shape;167;p2">
            <a:extLst>
              <a:ext uri="{FF2B5EF4-FFF2-40B4-BE49-F238E27FC236}">
                <a16:creationId xmlns:a16="http://schemas.microsoft.com/office/drawing/2014/main" id="{0167B6AD-B347-48BD-AE67-7C41BD0932D7}"/>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Speech Bubble: Rectangle with Corners Rounded 45">
            <a:extLst>
              <a:ext uri="{FF2B5EF4-FFF2-40B4-BE49-F238E27FC236}">
                <a16:creationId xmlns:a16="http://schemas.microsoft.com/office/drawing/2014/main" id="{C825DE02-AABE-4076-B8DD-7310BF3CB905}"/>
              </a:ext>
            </a:extLst>
          </p:cNvPr>
          <p:cNvSpPr/>
          <p:nvPr/>
        </p:nvSpPr>
        <p:spPr>
          <a:xfrm>
            <a:off x="4482462" y="156941"/>
            <a:ext cx="6160515" cy="83099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hlinkClick r:id="" action="ppaction://noaction">
              <a:snd r:embed="rId21" name="V_i_anglais.wav"/>
            </a:hlinkClick>
            <a:extLst>
              <a:ext uri="{FF2B5EF4-FFF2-40B4-BE49-F238E27FC236}">
                <a16:creationId xmlns:a16="http://schemas.microsoft.com/office/drawing/2014/main" id="{DA34A0F4-7002-4A1D-AEAB-CD4223379B4F}"/>
              </a:ext>
            </a:extLst>
          </p:cNvPr>
          <p:cNvSpPr txBox="1"/>
          <p:nvPr/>
        </p:nvSpPr>
        <p:spPr>
          <a:xfrm>
            <a:off x="4608628" y="147669"/>
            <a:ext cx="584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mots en anglais. </a:t>
            </a:r>
          </a:p>
        </p:txBody>
      </p:sp>
      <p:pic>
        <p:nvPicPr>
          <p:cNvPr id="48" name="Picture 47" descr="Icon&#10;&#10;Description automatically generated">
            <a:extLst>
              <a:ext uri="{FF2B5EF4-FFF2-40B4-BE49-F238E27FC236}">
                <a16:creationId xmlns:a16="http://schemas.microsoft.com/office/drawing/2014/main" id="{E15BC881-4C1E-48BD-9E16-7B969B81996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27034" y="39603"/>
            <a:ext cx="1101542" cy="1101542"/>
          </a:xfrm>
          <a:prstGeom prst="rect">
            <a:avLst/>
          </a:prstGeom>
        </p:spPr>
      </p:pic>
      <p:sp>
        <p:nvSpPr>
          <p:cNvPr id="50" name="Title 2">
            <a:extLst>
              <a:ext uri="{FF2B5EF4-FFF2-40B4-BE49-F238E27FC236}">
                <a16:creationId xmlns:a16="http://schemas.microsoft.com/office/drawing/2014/main" id="{8495454B-F2C1-4EE6-9FF7-642037B31FBA}"/>
              </a:ext>
            </a:extLst>
          </p:cNvPr>
          <p:cNvSpPr txBox="1">
            <a:spLocks/>
          </p:cNvSpPr>
          <p:nvPr/>
        </p:nvSpPr>
        <p:spPr>
          <a:xfrm>
            <a:off x="11353805"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1" name="Title 4">
            <a:extLst>
              <a:ext uri="{FF2B5EF4-FFF2-40B4-BE49-F238E27FC236}">
                <a16:creationId xmlns:a16="http://schemas.microsoft.com/office/drawing/2014/main" id="{B21F6AA4-A88F-4CAF-8C40-25F21E0C4042}"/>
              </a:ext>
            </a:extLst>
          </p:cNvPr>
          <p:cNvSpPr txBox="1">
            <a:spLocks/>
          </p:cNvSpPr>
          <p:nvPr/>
        </p:nvSpPr>
        <p:spPr>
          <a:xfrm>
            <a:off x="11448581" y="1195688"/>
            <a:ext cx="648000" cy="461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lire</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2" name="Graphic 51" descr="Teacher">
            <a:extLst>
              <a:ext uri="{FF2B5EF4-FFF2-40B4-BE49-F238E27FC236}">
                <a16:creationId xmlns:a16="http://schemas.microsoft.com/office/drawing/2014/main" id="{7E8E8A67-9A65-4F80-8719-C3DA50B455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74476" y="-21111"/>
            <a:ext cx="914400" cy="914400"/>
          </a:xfrm>
          <a:prstGeom prst="rect">
            <a:avLst/>
          </a:prstGeom>
        </p:spPr>
      </p:pic>
      <p:sp>
        <p:nvSpPr>
          <p:cNvPr id="53" name="TextBox 52">
            <a:hlinkClick r:id="" action="ppaction://noaction">
              <a:snd r:embed="rId25" name="V_ii_francais.wav"/>
            </a:hlinkClick>
            <a:extLst>
              <a:ext uri="{FF2B5EF4-FFF2-40B4-BE49-F238E27FC236}">
                <a16:creationId xmlns:a16="http://schemas.microsoft.com/office/drawing/2014/main" id="{DA60EC96-BD51-4141-AAA5-769A23F17E63}"/>
              </a:ext>
            </a:extLst>
          </p:cNvPr>
          <p:cNvSpPr txBox="1"/>
          <p:nvPr/>
        </p:nvSpPr>
        <p:spPr>
          <a:xfrm>
            <a:off x="4627786" y="546647"/>
            <a:ext cx="60151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Puis, lis les mots de ta liste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62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2149 0.09699 C 0.25873 0.11181 0.3961 0.12639 0.52683 0.11134 C 0.65756 0.0963 0.78894 0.15232 0.90586 0.00695 C 1.02279 -0.13842 1.12552 -0.44954 1.22813 -0.76065 " pathEditMode="relative" ptsTypes="AAAA">
                                      <p:cBhvr>
                                        <p:cTn id="6" dur="800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95833E-6 -4.44444E-6 C -0.17761 -0.14953 -0.35508 -0.29861 -0.44571 -0.4125 C -0.53633 -0.52592 -0.58099 -0.62037 -0.54375 -0.68171 C -0.50677 -0.74351 -0.18086 -0.65277 -0.22279 -0.78078 C -0.26498 -0.90902 -0.53034 -1.18009 -0.79558 -1.45046 " pathEditMode="relative" rAng="0" ptsTypes="AAAAA">
                                      <p:cBhvr>
                                        <p:cTn id="10" dur="8000" fill="hold"/>
                                        <p:tgtEl>
                                          <p:spTgt spid="21"/>
                                        </p:tgtEl>
                                        <p:attrNameLst>
                                          <p:attrName>ppt_x</p:attrName>
                                          <p:attrName>ppt_y</p:attrName>
                                        </p:attrNameLst>
                                      </p:cBhvr>
                                      <p:rCtr x="-39779" y="-7252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526 0.14908 C -0.3332 0.26829 -0.51471 0.3875 -0.59049 0.49861 C -0.66719 0.60972 -0.54206 0.75625 -0.61289 0.81574 C -0.6845 0.87523 -0.89818 0.77732 -1.02031 0.85533 C -1.14336 0.93333 -1.35065 1.28426 -1.35065 1.28449 L -1.35065 1.28426 L -1.375 1.30926 " pathEditMode="relative" rAng="0" ptsTypes="AAAAAAA">
                                      <p:cBhvr>
                                        <p:cTn id="14" dur="8000" fill="hold"/>
                                        <p:tgtEl>
                                          <p:spTgt spid="19"/>
                                        </p:tgtEl>
                                        <p:attrNameLst>
                                          <p:attrName>ppt_x</p:attrName>
                                          <p:attrName>ppt_y</p:attrName>
                                        </p:attrNameLst>
                                      </p:cBhvr>
                                      <p:rCtr x="-61120" y="5800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5677 0.06782 C 0.15886 0.23611 0.26081 0.40463 0.35274 0.42801 C 0.44453 0.45139 0.52865 0.18125 0.60808 0.20833 C 0.6875 0.23518 0.71185 0.59189 0.82904 0.59004 C 0.94636 0.58842 1.12891 0.39282 1.31159 0.19745 " pathEditMode="relative" ptsTypes="AAAAA">
                                      <p:cBhvr>
                                        <p:cTn id="18" dur="8000" fill="hold"/>
                                        <p:tgtEl>
                                          <p:spTgt spid="24"/>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8789 -0.02592 C -0.29779 -0.06227 -0.50755 -0.09861 -0.53177 -0.14143 C -0.55612 -0.18403 -0.1694 -0.20324 -0.23385 -0.28194 C -0.29844 -0.36065 -0.74935 -0.47754 -0.91901 -0.61342 C -1.08854 -0.74907 -1.16979 -0.92268 -1.2513 -1.09606 " pathEditMode="relative" ptsTypes="AAAAA">
                                      <p:cBhvr>
                                        <p:cTn id="22" dur="8000" fill="hold"/>
                                        <p:tgtEl>
                                          <p:spTgt spid="2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5651 -0.14236 C 0.10287 -0.31782 0.14935 -0.49328 0.24089 -0.58935 C 0.33242 -0.68541 0.5237 -0.66018 0.60586 -0.71898 C 0.68789 -0.77801 0.70039 -0.81504 0.7336 -0.94236 C 0.76667 -1.06967 0.78555 -1.27615 0.80456 -1.48287 " pathEditMode="relative" rAng="0" ptsTypes="AAAAA">
                                      <p:cBhvr>
                                        <p:cTn id="26" dur="8000" fill="hold"/>
                                        <p:tgtEl>
                                          <p:spTgt spid="14"/>
                                        </p:tgtEl>
                                        <p:attrNameLst>
                                          <p:attrName>ppt_x</p:attrName>
                                          <p:attrName>ppt_y</p:attrName>
                                        </p:attrNameLst>
                                      </p:cBhvr>
                                      <p:rCtr x="37396" y="-67037"/>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669 -0.08797 C 0.2168 -0.2345 0.35703 -0.38102 0.39896 -0.50579 C 0.44076 -0.63079 0.31211 -0.76598 0.328 -0.8375 C 0.34388 -0.9088 0.42396 -0.82362 0.49414 -0.93473 C 0.56445 -1.04584 0.65703 -1.275 0.74961 -1.50394 " pathEditMode="relative" ptsTypes="AAAAA">
                                      <p:cBhvr>
                                        <p:cTn id="30" dur="8000" fill="hold"/>
                                        <p:tgtEl>
                                          <p:spTgt spid="11"/>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7604 0.09815 C -0.1763 0.14606 -0.27643 0.19375 -0.4207 0.20625 C -0.56497 0.21898 -0.82604 0.23449 -0.94166 0.17384 C -1.05716 0.11319 -1.02174 -0.10231 -1.11393 -0.15764 C -1.20612 -0.21273 -1.35039 -0.18519 -1.49492 -0.15764 " pathEditMode="relative" ptsTypes="AAAAA">
                                      <p:cBhvr>
                                        <p:cTn id="34" dur="8000" fill="hold"/>
                                        <p:tgtEl>
                                          <p:spTgt spid="16"/>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19257 -0.04143 C -0.272 0.07639 -0.35143 0.19445 -0.44401 0.23958 C -0.53658 0.28472 -0.64023 0.25695 -0.74804 0.22847 C -0.85572 0.20046 -1.06992 -0.05347 -1.09062 0.07014 C -1.11119 0.19398 -0.9914 0.58264 -0.87161 0.9713 " pathEditMode="relative" rAng="0" ptsTypes="AAAAA">
                                      <p:cBhvr>
                                        <p:cTn id="38" dur="8000" fill="hold"/>
                                        <p:tgtEl>
                                          <p:spTgt spid="17"/>
                                        </p:tgtEl>
                                        <p:attrNameLst>
                                          <p:attrName>ppt_x</p:attrName>
                                          <p:attrName>ppt_y</p:attrName>
                                        </p:attrNameLst>
                                      </p:cBhvr>
                                      <p:rCtr x="-45026" y="50625"/>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9948 -0.07871 C -0.18959 -0.23496 -0.27956 -0.39121 -0.30834 -0.50047 C -0.33698 -0.60973 -0.17891 -0.63797 -0.27188 -0.73473 C -0.36472 -0.83149 -0.75456 -0.94121 -0.86576 -1.08056 C -0.97683 -1.21991 -0.95782 -1.39514 -0.93868 -1.57061 " pathEditMode="relative" ptsTypes="AAAAA">
                                      <p:cBhvr>
                                        <p:cTn id="42" dur="8000" fill="hold"/>
                                        <p:tgtEl>
                                          <p:spTgt spid="12"/>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495 -0.01527 C 0.1724 -0.03287 0.33972 -0.05069 0.46901 -0.16296 C 0.59844 -0.27523 0.68256 -0.59351 0.78125 -0.68912 C 0.87995 -0.78449 0.9918 -0.65069 1.06081 -0.73587 C 1.13021 -0.82129 1.16355 -1.01064 1.19675 -1.20069 " pathEditMode="relative" rAng="0" ptsTypes="AAAAA">
                                      <p:cBhvr>
                                        <p:cTn id="46" dur="8000" fill="hold"/>
                                        <p:tgtEl>
                                          <p:spTgt spid="23"/>
                                        </p:tgtEl>
                                        <p:attrNameLst>
                                          <p:attrName>ppt_x</p:attrName>
                                          <p:attrName>ppt_y</p:attrName>
                                        </p:attrNameLst>
                                      </p:cBhvr>
                                      <p:rCtr x="59583" y="-59282"/>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508 0.27848 C -0.09089 0.40417 -0.17669 0.5301 -0.15508 0.64213 C -0.13346 0.75463 0.10026 0.80232 0.12461 0.95209 C 0.14896 1.10162 0.06992 1.32061 -0.00911 1.53959 " pathEditMode="relative" rAng="0" ptsTypes="AAAA">
                                      <p:cBhvr>
                                        <p:cTn id="50" dur="6000" fill="hold"/>
                                        <p:tgtEl>
                                          <p:spTgt spid="13"/>
                                        </p:tgtEl>
                                        <p:attrNameLst>
                                          <p:attrName>ppt_x</p:attrName>
                                          <p:attrName>ppt_y</p:attrName>
                                        </p:attrNameLst>
                                      </p:cBhvr>
                                      <p:rCtr x="-964" y="6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74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err="1">
                <a:solidFill>
                  <a:srgbClr val="1E4E79"/>
                </a:solidFill>
                <a:latin typeface="Century Gothic"/>
                <a:ea typeface="Century Gothic"/>
                <a:cs typeface="Century Gothic"/>
                <a:sym typeface="Century Gothic"/>
              </a:rPr>
              <a:t>Avoir</a:t>
            </a:r>
            <a:r>
              <a:rPr lang="en-GB" b="1" dirty="0">
                <a:solidFill>
                  <a:srgbClr val="1E4E79"/>
                </a:solidFill>
                <a:latin typeface="Century Gothic"/>
                <a:ea typeface="Century Gothic"/>
                <a:cs typeface="Century Gothic"/>
                <a:sym typeface="Century Gothic"/>
              </a:rPr>
              <a:t> </a:t>
            </a:r>
            <a:r>
              <a:rPr lang="en-GB" sz="3200" dirty="0">
                <a:solidFill>
                  <a:srgbClr val="1E4E79"/>
                </a:solidFill>
                <a:latin typeface="Century Gothic"/>
                <a:ea typeface="Century Gothic"/>
                <a:cs typeface="Century Gothic"/>
                <a:sym typeface="Century Gothic"/>
              </a:rPr>
              <a:t>[to have, having]</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verb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avoir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means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having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390510" y="1483082"/>
            <a:ext cx="2730443" cy="671647"/>
          </a:xfrm>
          <a:prstGeom prst="wedgeRoundRectCallout">
            <a:avLst>
              <a:gd name="adj1" fmla="val -69098"/>
              <a:gd name="adj2" fmla="val 60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becomes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before a vowel.</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0" name="Rectangle 19">
            <a:extLst>
              <a:ext uri="{FF2B5EF4-FFF2-40B4-BE49-F238E27FC236}">
                <a16:creationId xmlns:a16="http://schemas.microsoft.com/office/drawing/2014/main" id="{995F8E4C-B48F-44EE-9FB6-AA122AE9B9D3}"/>
              </a:ext>
            </a:extLst>
          </p:cNvPr>
          <p:cNvSpPr/>
          <p:nvPr/>
        </p:nvSpPr>
        <p:spPr>
          <a:xfrm>
            <a:off x="2187435" y="1450817"/>
            <a:ext cx="746057"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1" name="Google Shape;171;p8">
            <a:extLst>
              <a:ext uri="{FF2B5EF4-FFF2-40B4-BE49-F238E27FC236}">
                <a16:creationId xmlns:a16="http://schemas.microsoft.com/office/drawing/2014/main" id="{8708DEB6-0463-47C8-9D16-79E97071AEE4}"/>
              </a:ext>
            </a:extLst>
          </p:cNvPr>
          <p:cNvSpPr txBox="1"/>
          <p:nvPr/>
        </p:nvSpPr>
        <p:spPr>
          <a:xfrm>
            <a:off x="281404" y="2190863"/>
            <a:ext cx="51735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I have, use ______.</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96CAE81-4CF2-460F-9B50-3C977674DC14}"/>
              </a:ext>
            </a:extLst>
          </p:cNvPr>
          <p:cNvSpPr/>
          <p:nvPr/>
        </p:nvSpPr>
        <p:spPr>
          <a:xfrm>
            <a:off x="1536825" y="4441662"/>
            <a:ext cx="1983011"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23" name="Google Shape;171;p8">
            <a:extLst>
              <a:ext uri="{FF2B5EF4-FFF2-40B4-BE49-F238E27FC236}">
                <a16:creationId xmlns:a16="http://schemas.microsoft.com/office/drawing/2014/main" id="{DF23D159-2D7D-4581-9E26-20B04729B496}"/>
              </a:ext>
            </a:extLst>
          </p:cNvPr>
          <p:cNvSpPr txBox="1"/>
          <p:nvPr/>
        </p:nvSpPr>
        <p:spPr>
          <a:xfrm>
            <a:off x="249274" y="5077194"/>
            <a:ext cx="61304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you have, use _____.</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7" name="Google Shape;183;p8">
            <a:extLst>
              <a:ext uri="{FF2B5EF4-FFF2-40B4-BE49-F238E27FC236}">
                <a16:creationId xmlns:a16="http://schemas.microsoft.com/office/drawing/2014/main" id="{4A00101A-071B-4973-8F79-C51847E4B167}"/>
              </a:ext>
            </a:extLst>
          </p:cNvPr>
          <p:cNvPicPr preferRelativeResize="0"/>
          <p:nvPr/>
        </p:nvPicPr>
        <p:blipFill rotWithShape="1">
          <a:blip r:embed="rId4">
            <a:alphaModFix/>
          </a:blip>
          <a:srcRect/>
          <a:stretch/>
        </p:blipFill>
        <p:spPr>
          <a:xfrm>
            <a:off x="5518901" y="2796120"/>
            <a:ext cx="473659" cy="523220"/>
          </a:xfrm>
          <a:prstGeom prst="rect">
            <a:avLst/>
          </a:prstGeom>
          <a:noFill/>
          <a:ln>
            <a:noFill/>
          </a:ln>
        </p:spPr>
      </p:pic>
      <p:sp>
        <p:nvSpPr>
          <p:cNvPr id="3" name="Rectangle 2">
            <a:extLst>
              <a:ext uri="{FF2B5EF4-FFF2-40B4-BE49-F238E27FC236}">
                <a16:creationId xmlns:a16="http://schemas.microsoft.com/office/drawing/2014/main" id="{C06F28BF-BD86-4395-9C9B-F25BE40EBB44}"/>
              </a:ext>
            </a:extLst>
          </p:cNvPr>
          <p:cNvSpPr/>
          <p:nvPr/>
        </p:nvSpPr>
        <p:spPr>
          <a:xfrm>
            <a:off x="5969035" y="2283635"/>
            <a:ext cx="22813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stylo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332B6B4-7C60-402F-952D-9C255021D694}"/>
              </a:ext>
            </a:extLst>
          </p:cNvPr>
          <p:cNvSpPr/>
          <p:nvPr/>
        </p:nvSpPr>
        <p:spPr>
          <a:xfrm>
            <a:off x="5936904" y="5035123"/>
            <a:ext cx="30171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as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crayon.</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7B145DBB-DCCF-473A-9ACC-91963D914D96}"/>
              </a:ext>
            </a:extLst>
          </p:cNvPr>
          <p:cNvSpPr/>
          <p:nvPr/>
        </p:nvSpPr>
        <p:spPr>
          <a:xfrm>
            <a:off x="5951402" y="2775045"/>
            <a:ext cx="25122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a:t>
            </a:r>
            <a:r>
              <a:rPr kumimoji="0" lang="en-GB" sz="28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pen.</a:t>
            </a:r>
            <a:endParaRPr kumimoji="0" lang="en-GB" sz="2800" b="0" i="1" u="none" strike="noStrike" kern="1200" cap="none" spc="0" normalizeH="0" baseline="0" noProof="0" dirty="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527744C2-E035-4527-9A05-55401C760E50}"/>
              </a:ext>
            </a:extLst>
          </p:cNvPr>
          <p:cNvSpPr/>
          <p:nvPr/>
        </p:nvSpPr>
        <p:spPr>
          <a:xfrm>
            <a:off x="5919271" y="5508153"/>
            <a:ext cx="345479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 </a:t>
            </a:r>
            <a:r>
              <a:rPr kumimoji="0" lang="en-GB" sz="28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pencil.</a:t>
            </a:r>
            <a:endParaRPr kumimoji="0" lang="en-GB" sz="2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3" name="Google Shape;183;p8">
            <a:extLst>
              <a:ext uri="{FF2B5EF4-FFF2-40B4-BE49-F238E27FC236}">
                <a16:creationId xmlns:a16="http://schemas.microsoft.com/office/drawing/2014/main" id="{149F5B5C-133C-4BBC-BEB1-B64328EDA2FF}"/>
              </a:ext>
            </a:extLst>
          </p:cNvPr>
          <p:cNvPicPr preferRelativeResize="0"/>
          <p:nvPr/>
        </p:nvPicPr>
        <p:blipFill rotWithShape="1">
          <a:blip r:embed="rId4">
            <a:alphaModFix/>
          </a:blip>
          <a:srcRect/>
          <a:stretch/>
        </p:blipFill>
        <p:spPr>
          <a:xfrm>
            <a:off x="5454428" y="5515405"/>
            <a:ext cx="473659" cy="523220"/>
          </a:xfrm>
          <a:prstGeom prst="rect">
            <a:avLst/>
          </a:prstGeom>
          <a:noFill/>
          <a:ln>
            <a:noFill/>
          </a:ln>
        </p:spPr>
      </p:pic>
      <p:pic>
        <p:nvPicPr>
          <p:cNvPr id="7" name="Picture 6" descr="A picture containing text, clipart&#10;&#10;Description automatically generated">
            <a:extLst>
              <a:ext uri="{FF2B5EF4-FFF2-40B4-BE49-F238E27FC236}">
                <a16:creationId xmlns:a16="http://schemas.microsoft.com/office/drawing/2014/main" id="{B313A8EC-B64A-492D-B1E1-6E582F18645D}"/>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9355015" y="2003064"/>
            <a:ext cx="1820074" cy="1291378"/>
          </a:xfrm>
          <a:prstGeom prst="rect">
            <a:avLst/>
          </a:prstGeom>
        </p:spPr>
      </p:pic>
      <p:sp>
        <p:nvSpPr>
          <p:cNvPr id="12" name="Rectangle 11">
            <a:extLst>
              <a:ext uri="{FF2B5EF4-FFF2-40B4-BE49-F238E27FC236}">
                <a16:creationId xmlns:a16="http://schemas.microsoft.com/office/drawing/2014/main" id="{6B4B7A24-BAAC-4EF7-B956-ACF00EC66FBD}"/>
              </a:ext>
            </a:extLst>
          </p:cNvPr>
          <p:cNvSpPr/>
          <p:nvPr/>
        </p:nvSpPr>
        <p:spPr>
          <a:xfrm>
            <a:off x="3631969" y="2134964"/>
            <a:ext cx="702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3BFF1AE5-A305-4270-96B0-4F8216A06B39}"/>
              </a:ext>
            </a:extLst>
          </p:cNvPr>
          <p:cNvSpPr/>
          <p:nvPr/>
        </p:nvSpPr>
        <p:spPr>
          <a:xfrm>
            <a:off x="3915942" y="5057429"/>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A picture containing clipart&#10;&#10;Description automatically generated">
            <a:extLst>
              <a:ext uri="{FF2B5EF4-FFF2-40B4-BE49-F238E27FC236}">
                <a16:creationId xmlns:a16="http://schemas.microsoft.com/office/drawing/2014/main" id="{E0997D29-E443-495F-B5C9-C9A84D545E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2022" y="4380307"/>
            <a:ext cx="1983011" cy="1393773"/>
          </a:xfrm>
          <a:prstGeom prst="rect">
            <a:avLst/>
          </a:prstGeom>
        </p:spPr>
      </p:pic>
      <p:pic>
        <p:nvPicPr>
          <p:cNvPr id="33" name="Picture 32">
            <a:extLst>
              <a:ext uri="{FF2B5EF4-FFF2-40B4-BE49-F238E27FC236}">
                <a16:creationId xmlns:a16="http://schemas.microsoft.com/office/drawing/2014/main" id="{3827778E-EEC4-4EDE-92F8-9D105EA9106A}"/>
              </a:ext>
            </a:extLst>
          </p:cNvPr>
          <p:cNvPicPr>
            <a:picLocks noChangeAspect="1"/>
          </p:cNvPicPr>
          <p:nvPr/>
        </p:nvPicPr>
        <p:blipFill>
          <a:blip r:embed="rId7"/>
          <a:stretch>
            <a:fillRect/>
          </a:stretch>
        </p:blipFill>
        <p:spPr>
          <a:xfrm rot="20373402">
            <a:off x="10453415" y="2328499"/>
            <a:ext cx="1004717" cy="640507"/>
          </a:xfrm>
          <a:prstGeom prst="rect">
            <a:avLst/>
          </a:prstGeom>
        </p:spPr>
      </p:pic>
      <p:pic>
        <p:nvPicPr>
          <p:cNvPr id="32" name="Picture 31">
            <a:extLst>
              <a:ext uri="{FF2B5EF4-FFF2-40B4-BE49-F238E27FC236}">
                <a16:creationId xmlns:a16="http://schemas.microsoft.com/office/drawing/2014/main" id="{1281B837-D59E-47E5-944E-D240A01926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4635" y="5079182"/>
            <a:ext cx="977246" cy="488623"/>
          </a:xfrm>
          <a:prstGeom prst="rect">
            <a:avLst/>
          </a:prstGeom>
        </p:spPr>
      </p:pic>
    </p:spTree>
    <p:extLst>
      <p:ext uri="{BB962C8B-B14F-4D97-AF65-F5344CB8AC3E}">
        <p14:creationId xmlns:p14="http://schemas.microsoft.com/office/powerpoint/2010/main" val="15919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animBg="1"/>
      <p:bldP spid="20" grpId="0" animBg="1"/>
      <p:bldP spid="21" grpId="0"/>
      <p:bldP spid="22" grpId="0" animBg="1"/>
      <p:bldP spid="23" grpId="0"/>
      <p:bldP spid="3" grpId="0"/>
      <p:bldP spid="29" grpId="0"/>
      <p:bldP spid="31" grpId="0"/>
      <p:bldP spid="42" grpId="0"/>
      <p:bldP spid="12"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Asking questions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To change a statement into a yes/no question, raise your voice at the end:</a:t>
            </a:r>
          </a:p>
        </p:txBody>
      </p:sp>
      <p:sp>
        <p:nvSpPr>
          <p:cNvPr id="74" name="TextBox 73">
            <a:extLst>
              <a:ext uri="{FF2B5EF4-FFF2-40B4-BE49-F238E27FC236}">
                <a16:creationId xmlns:a16="http://schemas.microsoft.com/office/drawing/2014/main" id="{C807F89C-303A-4704-A305-A48C3214BBC3}"/>
              </a:ext>
            </a:extLst>
          </p:cNvPr>
          <p:cNvSpPr txBox="1"/>
          <p:nvPr/>
        </p:nvSpPr>
        <p:spPr>
          <a:xfrm>
            <a:off x="881291" y="2060744"/>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livre.</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490791" y="5375338"/>
            <a:ext cx="3944757" cy="1295254"/>
          </a:xfrm>
          <a:prstGeom prst="wedgeRoundRectCallout">
            <a:avLst>
              <a:gd name="adj1" fmla="val -5192"/>
              <a:gd name="adj2" fmla="val -848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we add ‘do’, in French we just make our voice go up.</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2" name="TextBox 31">
            <a:extLst>
              <a:ext uri="{FF2B5EF4-FFF2-40B4-BE49-F238E27FC236}">
                <a16:creationId xmlns:a16="http://schemas.microsoft.com/office/drawing/2014/main" id="{BFC52D42-117B-4CA4-9C53-89F4549A817E}"/>
              </a:ext>
            </a:extLst>
          </p:cNvPr>
          <p:cNvSpPr txBox="1"/>
          <p:nvPr/>
        </p:nvSpPr>
        <p:spPr>
          <a:xfrm>
            <a:off x="5886652" y="2045359"/>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livre ?</a:t>
            </a:r>
          </a:p>
        </p:txBody>
      </p:sp>
      <p:sp>
        <p:nvSpPr>
          <p:cNvPr id="33" name="TextBox 32">
            <a:extLst>
              <a:ext uri="{FF2B5EF4-FFF2-40B4-BE49-F238E27FC236}">
                <a16:creationId xmlns:a16="http://schemas.microsoft.com/office/drawing/2014/main" id="{9B0EF265-E13F-4C3F-98FE-D7DC9374722D}"/>
              </a:ext>
            </a:extLst>
          </p:cNvPr>
          <p:cNvSpPr txBox="1"/>
          <p:nvPr/>
        </p:nvSpPr>
        <p:spPr>
          <a:xfrm>
            <a:off x="5902170" y="2621738"/>
            <a:ext cx="5594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I have a book ?</a:t>
            </a:r>
          </a:p>
        </p:txBody>
      </p:sp>
      <p:sp>
        <p:nvSpPr>
          <p:cNvPr id="35" name="TextBox 34">
            <a:extLst>
              <a:ext uri="{FF2B5EF4-FFF2-40B4-BE49-F238E27FC236}">
                <a16:creationId xmlns:a16="http://schemas.microsoft.com/office/drawing/2014/main" id="{79F150DC-578E-4CD9-AF50-9C6A92DA86A3}"/>
              </a:ext>
            </a:extLst>
          </p:cNvPr>
          <p:cNvSpPr txBox="1"/>
          <p:nvPr/>
        </p:nvSpPr>
        <p:spPr>
          <a:xfrm>
            <a:off x="961927" y="3957721"/>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livre.</a:t>
            </a:r>
          </a:p>
        </p:txBody>
      </p:sp>
      <p:sp>
        <p:nvSpPr>
          <p:cNvPr id="36" name="TextBox 35">
            <a:extLst>
              <a:ext uri="{FF2B5EF4-FFF2-40B4-BE49-F238E27FC236}">
                <a16:creationId xmlns:a16="http://schemas.microsoft.com/office/drawing/2014/main" id="{F14B3E09-DFAA-40C3-9FA3-DB5B0266C1FF}"/>
              </a:ext>
            </a:extLst>
          </p:cNvPr>
          <p:cNvSpPr txBox="1"/>
          <p:nvPr/>
        </p:nvSpPr>
        <p:spPr>
          <a:xfrm>
            <a:off x="6055854" y="3946324"/>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livre ?</a:t>
            </a:r>
          </a:p>
        </p:txBody>
      </p:sp>
      <p:sp>
        <p:nvSpPr>
          <p:cNvPr id="37" name="TextBox 36">
            <a:extLst>
              <a:ext uri="{FF2B5EF4-FFF2-40B4-BE49-F238E27FC236}">
                <a16:creationId xmlns:a16="http://schemas.microsoft.com/office/drawing/2014/main" id="{0259F900-9D22-4027-A461-20584E63A3DD}"/>
              </a:ext>
            </a:extLst>
          </p:cNvPr>
          <p:cNvSpPr txBox="1"/>
          <p:nvPr/>
        </p:nvSpPr>
        <p:spPr>
          <a:xfrm>
            <a:off x="966402" y="2620387"/>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have a book.</a:t>
            </a:r>
          </a:p>
        </p:txBody>
      </p:sp>
      <p:sp>
        <p:nvSpPr>
          <p:cNvPr id="40" name="TextBox 39">
            <a:extLst>
              <a:ext uri="{FF2B5EF4-FFF2-40B4-BE49-F238E27FC236}">
                <a16:creationId xmlns:a16="http://schemas.microsoft.com/office/drawing/2014/main" id="{AA3AF76E-F678-49FB-A734-D1224B7070DF}"/>
              </a:ext>
            </a:extLst>
          </p:cNvPr>
          <p:cNvSpPr txBox="1"/>
          <p:nvPr/>
        </p:nvSpPr>
        <p:spPr>
          <a:xfrm>
            <a:off x="1019961" y="4383118"/>
            <a:ext cx="34863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 a book.</a:t>
            </a:r>
          </a:p>
        </p:txBody>
      </p:sp>
      <p:sp>
        <p:nvSpPr>
          <p:cNvPr id="41" name="TextBox 40">
            <a:extLst>
              <a:ext uri="{FF2B5EF4-FFF2-40B4-BE49-F238E27FC236}">
                <a16:creationId xmlns:a16="http://schemas.microsoft.com/office/drawing/2014/main" id="{FF35B6C2-6ABD-48F7-8A78-5B313981383B}"/>
              </a:ext>
            </a:extLst>
          </p:cNvPr>
          <p:cNvSpPr txBox="1"/>
          <p:nvPr/>
        </p:nvSpPr>
        <p:spPr>
          <a:xfrm>
            <a:off x="6096000" y="4423224"/>
            <a:ext cx="45273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you have a book?</a:t>
            </a:r>
          </a:p>
        </p:txBody>
      </p:sp>
      <p:grpSp>
        <p:nvGrpSpPr>
          <p:cNvPr id="7" name="Group 6">
            <a:extLst>
              <a:ext uri="{FF2B5EF4-FFF2-40B4-BE49-F238E27FC236}">
                <a16:creationId xmlns:a16="http://schemas.microsoft.com/office/drawing/2014/main" id="{4D89617E-6074-4A18-9E6E-EBBA17647C5A}"/>
              </a:ext>
            </a:extLst>
          </p:cNvPr>
          <p:cNvGrpSpPr/>
          <p:nvPr/>
        </p:nvGrpSpPr>
        <p:grpSpPr>
          <a:xfrm>
            <a:off x="3337268" y="1950052"/>
            <a:ext cx="1820074" cy="1291378"/>
            <a:chOff x="2670717" y="1803514"/>
            <a:chExt cx="1820074" cy="1291378"/>
          </a:xfrm>
        </p:grpSpPr>
        <p:pic>
          <p:nvPicPr>
            <p:cNvPr id="21" name="Picture 20" descr="A picture containing text, clipart&#10;&#10;Description automatically generated">
              <a:extLst>
                <a:ext uri="{FF2B5EF4-FFF2-40B4-BE49-F238E27FC236}">
                  <a16:creationId xmlns:a16="http://schemas.microsoft.com/office/drawing/2014/main" id="{E408DF69-70F1-4B5D-9ED7-ADE37A14C529}"/>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2670717" y="1803514"/>
              <a:ext cx="1820074" cy="1291378"/>
            </a:xfrm>
            <a:prstGeom prst="rect">
              <a:avLst/>
            </a:prstGeom>
          </p:spPr>
        </p:pic>
        <p:pic>
          <p:nvPicPr>
            <p:cNvPr id="20" name="Picture 19">
              <a:extLst>
                <a:ext uri="{FF2B5EF4-FFF2-40B4-BE49-F238E27FC236}">
                  <a16:creationId xmlns:a16="http://schemas.microsoft.com/office/drawing/2014/main" id="{42F48B73-5FAF-45A6-BC5F-17EAB51B1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6454" y="2535042"/>
              <a:ext cx="470364" cy="368575"/>
            </a:xfrm>
            <a:prstGeom prst="rect">
              <a:avLst/>
            </a:prstGeom>
          </p:spPr>
        </p:pic>
      </p:grpSp>
      <p:grpSp>
        <p:nvGrpSpPr>
          <p:cNvPr id="6" name="Group 5">
            <a:extLst>
              <a:ext uri="{FF2B5EF4-FFF2-40B4-BE49-F238E27FC236}">
                <a16:creationId xmlns:a16="http://schemas.microsoft.com/office/drawing/2014/main" id="{FED37218-F721-49D6-99ED-5C36A4BCB56C}"/>
              </a:ext>
            </a:extLst>
          </p:cNvPr>
          <p:cNvGrpSpPr/>
          <p:nvPr/>
        </p:nvGrpSpPr>
        <p:grpSpPr>
          <a:xfrm>
            <a:off x="9135827" y="1718507"/>
            <a:ext cx="2589790" cy="1547569"/>
            <a:chOff x="8200364" y="1503257"/>
            <a:chExt cx="2589790" cy="1547569"/>
          </a:xfrm>
        </p:grpSpPr>
        <p:pic>
          <p:nvPicPr>
            <p:cNvPr id="23" name="Picture 22" descr="A picture containing text, clipart&#10;&#10;Description automatically generated">
              <a:extLst>
                <a:ext uri="{FF2B5EF4-FFF2-40B4-BE49-F238E27FC236}">
                  <a16:creationId xmlns:a16="http://schemas.microsoft.com/office/drawing/2014/main" id="{60B9CDD2-B126-49BF-88CB-2184B1460B8E}"/>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8200364" y="1759448"/>
              <a:ext cx="1820074" cy="1291378"/>
            </a:xfrm>
            <a:prstGeom prst="rect">
              <a:avLst/>
            </a:prstGeom>
          </p:spPr>
        </p:pic>
        <p:pic>
          <p:nvPicPr>
            <p:cNvPr id="24" name="Picture 23">
              <a:extLst>
                <a:ext uri="{FF2B5EF4-FFF2-40B4-BE49-F238E27FC236}">
                  <a16:creationId xmlns:a16="http://schemas.microsoft.com/office/drawing/2014/main" id="{A4DEE9DA-F7C0-42B3-8AD5-6D7729296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7885" y="1697937"/>
              <a:ext cx="470364" cy="368575"/>
            </a:xfrm>
            <a:prstGeom prst="rect">
              <a:avLst/>
            </a:prstGeom>
          </p:spPr>
        </p:pic>
        <p:sp>
          <p:nvSpPr>
            <p:cNvPr id="3" name="Thought Bubble: Cloud 2">
              <a:extLst>
                <a:ext uri="{FF2B5EF4-FFF2-40B4-BE49-F238E27FC236}">
                  <a16:creationId xmlns:a16="http://schemas.microsoft.com/office/drawing/2014/main" id="{3275106F-EA7A-4B95-9214-F94DF716274A}"/>
                </a:ext>
              </a:extLst>
            </p:cNvPr>
            <p:cNvSpPr/>
            <p:nvPr/>
          </p:nvSpPr>
          <p:spPr>
            <a:xfrm>
              <a:off x="9402022" y="1503257"/>
              <a:ext cx="1388132" cy="770175"/>
            </a:xfrm>
            <a:prstGeom prst="cloudCallout">
              <a:avLst>
                <a:gd name="adj1" fmla="val -61781"/>
                <a:gd name="adj2" fmla="val 4324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Graphic 4" descr="Question mark">
              <a:extLst>
                <a:ext uri="{FF2B5EF4-FFF2-40B4-BE49-F238E27FC236}">
                  <a16:creationId xmlns:a16="http://schemas.microsoft.com/office/drawing/2014/main" id="{FA2D7D98-6312-48DF-B47E-116FCBD5DF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96088" y="1608528"/>
              <a:ext cx="502866" cy="502866"/>
            </a:xfrm>
            <a:prstGeom prst="rect">
              <a:avLst/>
            </a:prstGeom>
          </p:spPr>
        </p:pic>
      </p:grpSp>
      <p:grpSp>
        <p:nvGrpSpPr>
          <p:cNvPr id="9" name="Group 8">
            <a:extLst>
              <a:ext uri="{FF2B5EF4-FFF2-40B4-BE49-F238E27FC236}">
                <a16:creationId xmlns:a16="http://schemas.microsoft.com/office/drawing/2014/main" id="{636F170E-866B-4DBE-A3F0-D57AE432ABFF}"/>
              </a:ext>
            </a:extLst>
          </p:cNvPr>
          <p:cNvGrpSpPr/>
          <p:nvPr/>
        </p:nvGrpSpPr>
        <p:grpSpPr>
          <a:xfrm>
            <a:off x="3431499" y="3148317"/>
            <a:ext cx="1983011" cy="1393773"/>
            <a:chOff x="2532642" y="3280091"/>
            <a:chExt cx="1983011" cy="1393773"/>
          </a:xfrm>
        </p:grpSpPr>
        <p:pic>
          <p:nvPicPr>
            <p:cNvPr id="29" name="Picture 28">
              <a:extLst>
                <a:ext uri="{FF2B5EF4-FFF2-40B4-BE49-F238E27FC236}">
                  <a16:creationId xmlns:a16="http://schemas.microsoft.com/office/drawing/2014/main" id="{69224250-D7AB-40DD-8068-7F383D845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8132" y="4132390"/>
              <a:ext cx="470364" cy="368575"/>
            </a:xfrm>
            <a:prstGeom prst="rect">
              <a:avLst/>
            </a:prstGeom>
          </p:spPr>
        </p:pic>
        <p:pic>
          <p:nvPicPr>
            <p:cNvPr id="42" name="Picture 41" descr="A picture containing clipart&#10;&#10;Description automatically generated">
              <a:extLst>
                <a:ext uri="{FF2B5EF4-FFF2-40B4-BE49-F238E27FC236}">
                  <a16:creationId xmlns:a16="http://schemas.microsoft.com/office/drawing/2014/main" id="{CC4F238C-9CCA-40E0-BF70-79746B02E6CF}"/>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532642" y="3280091"/>
              <a:ext cx="1983011" cy="1393773"/>
            </a:xfrm>
            <a:prstGeom prst="rect">
              <a:avLst/>
            </a:prstGeom>
          </p:spPr>
        </p:pic>
      </p:grpSp>
      <p:grpSp>
        <p:nvGrpSpPr>
          <p:cNvPr id="12" name="Group 11">
            <a:extLst>
              <a:ext uri="{FF2B5EF4-FFF2-40B4-BE49-F238E27FC236}">
                <a16:creationId xmlns:a16="http://schemas.microsoft.com/office/drawing/2014/main" id="{C028AABC-E43E-4F2E-8115-035EB12FE974}"/>
              </a:ext>
            </a:extLst>
          </p:cNvPr>
          <p:cNvGrpSpPr/>
          <p:nvPr/>
        </p:nvGrpSpPr>
        <p:grpSpPr>
          <a:xfrm>
            <a:off x="9820111" y="3252772"/>
            <a:ext cx="2128070" cy="1827233"/>
            <a:chOff x="8884648" y="3037522"/>
            <a:chExt cx="2128070" cy="1827233"/>
          </a:xfrm>
        </p:grpSpPr>
        <p:pic>
          <p:nvPicPr>
            <p:cNvPr id="22" name="Picture 21" descr="A picture containing clipart&#10;&#10;Description automatically generated">
              <a:extLst>
                <a:ext uri="{FF2B5EF4-FFF2-40B4-BE49-F238E27FC236}">
                  <a16:creationId xmlns:a16="http://schemas.microsoft.com/office/drawing/2014/main" id="{04CE477C-B639-4BEA-BEDB-08ED6956421F}"/>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84648" y="3470982"/>
              <a:ext cx="1983011" cy="1393773"/>
            </a:xfrm>
            <a:prstGeom prst="rect">
              <a:avLst/>
            </a:prstGeom>
          </p:spPr>
        </p:pic>
        <p:pic>
          <p:nvPicPr>
            <p:cNvPr id="30" name="Graphic 29" descr="Question mark">
              <a:extLst>
                <a:ext uri="{FF2B5EF4-FFF2-40B4-BE49-F238E27FC236}">
                  <a16:creationId xmlns:a16="http://schemas.microsoft.com/office/drawing/2014/main" id="{C08C0413-BEC9-4242-B518-7F67E8E63E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03562" y="3037522"/>
              <a:ext cx="502866" cy="502866"/>
            </a:xfrm>
            <a:prstGeom prst="rect">
              <a:avLst/>
            </a:prstGeom>
          </p:spPr>
        </p:pic>
        <p:sp>
          <p:nvSpPr>
            <p:cNvPr id="11" name="Speech Bubble: Rectangle with Corners Rounded 10">
              <a:extLst>
                <a:ext uri="{FF2B5EF4-FFF2-40B4-BE49-F238E27FC236}">
                  <a16:creationId xmlns:a16="http://schemas.microsoft.com/office/drawing/2014/main" id="{77614E08-3B37-4144-9C80-1E117123275A}"/>
                </a:ext>
              </a:extLst>
            </p:cNvPr>
            <p:cNvSpPr/>
            <p:nvPr/>
          </p:nvSpPr>
          <p:spPr>
            <a:xfrm>
              <a:off x="9682323" y="3051537"/>
              <a:ext cx="1330395" cy="500665"/>
            </a:xfrm>
            <a:prstGeom prst="wedgeRoundRectCallout">
              <a:avLst>
                <a:gd name="adj1" fmla="val -44982"/>
                <a:gd name="adj2" fmla="val 8224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3" name="Picture 42">
              <a:extLst>
                <a:ext uri="{FF2B5EF4-FFF2-40B4-BE49-F238E27FC236}">
                  <a16:creationId xmlns:a16="http://schemas.microsoft.com/office/drawing/2014/main" id="{3E6EEB2E-FA90-4E09-BB4E-E9F8931B1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438" y="3128115"/>
              <a:ext cx="470364" cy="368575"/>
            </a:xfrm>
            <a:prstGeom prst="rect">
              <a:avLst/>
            </a:prstGeom>
          </p:spPr>
        </p:pic>
      </p:grpSp>
      <p:pic>
        <p:nvPicPr>
          <p:cNvPr id="44" name="Google Shape;183;p8">
            <a:extLst>
              <a:ext uri="{FF2B5EF4-FFF2-40B4-BE49-F238E27FC236}">
                <a16:creationId xmlns:a16="http://schemas.microsoft.com/office/drawing/2014/main" id="{A6FD626D-4D88-4080-8EDD-A366D1B4B150}"/>
              </a:ext>
            </a:extLst>
          </p:cNvPr>
          <p:cNvPicPr preferRelativeResize="0"/>
          <p:nvPr/>
        </p:nvPicPr>
        <p:blipFill rotWithShape="1">
          <a:blip r:embed="rId9">
            <a:alphaModFix/>
          </a:blip>
          <a:srcRect/>
          <a:stretch/>
        </p:blipFill>
        <p:spPr>
          <a:xfrm>
            <a:off x="5361443" y="2621738"/>
            <a:ext cx="473659" cy="523220"/>
          </a:xfrm>
          <a:prstGeom prst="rect">
            <a:avLst/>
          </a:prstGeom>
          <a:noFill/>
          <a:ln>
            <a:noFill/>
          </a:ln>
        </p:spPr>
      </p:pic>
      <p:pic>
        <p:nvPicPr>
          <p:cNvPr id="45" name="Google Shape;183;p8">
            <a:extLst>
              <a:ext uri="{FF2B5EF4-FFF2-40B4-BE49-F238E27FC236}">
                <a16:creationId xmlns:a16="http://schemas.microsoft.com/office/drawing/2014/main" id="{D2B368D1-7852-41C3-AC65-77E5F5175B88}"/>
              </a:ext>
            </a:extLst>
          </p:cNvPr>
          <p:cNvPicPr preferRelativeResize="0"/>
          <p:nvPr/>
        </p:nvPicPr>
        <p:blipFill rotWithShape="1">
          <a:blip r:embed="rId9">
            <a:alphaModFix/>
          </a:blip>
          <a:srcRect/>
          <a:stretch/>
        </p:blipFill>
        <p:spPr>
          <a:xfrm>
            <a:off x="425675" y="2622662"/>
            <a:ext cx="473659" cy="523220"/>
          </a:xfrm>
          <a:prstGeom prst="rect">
            <a:avLst/>
          </a:prstGeom>
          <a:noFill/>
          <a:ln>
            <a:noFill/>
          </a:ln>
        </p:spPr>
      </p:pic>
      <p:pic>
        <p:nvPicPr>
          <p:cNvPr id="46" name="Google Shape;183;p8">
            <a:extLst>
              <a:ext uri="{FF2B5EF4-FFF2-40B4-BE49-F238E27FC236}">
                <a16:creationId xmlns:a16="http://schemas.microsoft.com/office/drawing/2014/main" id="{ED9D2291-44C1-4525-B388-13A2E6A755E6}"/>
              </a:ext>
            </a:extLst>
          </p:cNvPr>
          <p:cNvPicPr preferRelativeResize="0"/>
          <p:nvPr/>
        </p:nvPicPr>
        <p:blipFill rotWithShape="1">
          <a:blip r:embed="rId9">
            <a:alphaModFix/>
          </a:blip>
          <a:srcRect/>
          <a:stretch/>
        </p:blipFill>
        <p:spPr>
          <a:xfrm>
            <a:off x="5537128" y="4383118"/>
            <a:ext cx="473659" cy="523220"/>
          </a:xfrm>
          <a:prstGeom prst="rect">
            <a:avLst/>
          </a:prstGeom>
          <a:noFill/>
          <a:ln>
            <a:noFill/>
          </a:ln>
        </p:spPr>
      </p:pic>
      <p:pic>
        <p:nvPicPr>
          <p:cNvPr id="47" name="Google Shape;183;p8">
            <a:extLst>
              <a:ext uri="{FF2B5EF4-FFF2-40B4-BE49-F238E27FC236}">
                <a16:creationId xmlns:a16="http://schemas.microsoft.com/office/drawing/2014/main" id="{92925BBA-12AF-4FFB-9E42-21905B3D58D1}"/>
              </a:ext>
            </a:extLst>
          </p:cNvPr>
          <p:cNvPicPr preferRelativeResize="0"/>
          <p:nvPr/>
        </p:nvPicPr>
        <p:blipFill rotWithShape="1">
          <a:blip r:embed="rId9">
            <a:alphaModFix/>
          </a:blip>
          <a:srcRect/>
          <a:stretch/>
        </p:blipFill>
        <p:spPr>
          <a:xfrm>
            <a:off x="449792" y="4383118"/>
            <a:ext cx="473659" cy="523220"/>
          </a:xfrm>
          <a:prstGeom prst="rect">
            <a:avLst/>
          </a:prstGeom>
          <a:noFill/>
          <a:ln>
            <a:noFill/>
          </a:ln>
        </p:spPr>
      </p:pic>
    </p:spTree>
    <p:extLst>
      <p:ext uri="{BB962C8B-B14F-4D97-AF65-F5344CB8AC3E}">
        <p14:creationId xmlns:p14="http://schemas.microsoft.com/office/powerpoint/2010/main" val="25294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4" grpId="0"/>
      <p:bldP spid="28" grpId="0" animBg="1"/>
      <p:bldP spid="32" grpId="0"/>
      <p:bldP spid="33" grpId="0"/>
      <p:bldP spid="35" grpId="0"/>
      <p:bldP spid="36" grpId="0"/>
      <p:bldP spid="37"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avec ton/ta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78600" y="219337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41" name="TextBox 40">
            <a:extLst>
              <a:ext uri="{FF2B5EF4-FFF2-40B4-BE49-F238E27FC236}">
                <a16:creationId xmlns:a16="http://schemas.microsoft.com/office/drawing/2014/main" id="{C4A2DD7E-AD57-46CD-8E07-89212C9F07C8}"/>
              </a:ext>
            </a:extLst>
          </p:cNvPr>
          <p:cNvSpPr txBox="1"/>
          <p:nvPr/>
        </p:nvSpPr>
        <p:spPr>
          <a:xfrm>
            <a:off x="123171" y="155297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1029758"/>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8502993-F1C5-4B42-8DF7-528E7DAEEF39}"/>
              </a:ext>
            </a:extLst>
          </p:cNvPr>
          <p:cNvSpPr txBox="1"/>
          <p:nvPr/>
        </p:nvSpPr>
        <p:spPr>
          <a:xfrm>
            <a:off x="217451" y="429159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62" name="Oval 61">
            <a:extLst>
              <a:ext uri="{FF2B5EF4-FFF2-40B4-BE49-F238E27FC236}">
                <a16:creationId xmlns:a16="http://schemas.microsoft.com/office/drawing/2014/main" id="{C779FB90-8A4E-4371-A90A-E0A2374D5A03}"/>
              </a:ext>
            </a:extLst>
          </p:cNvPr>
          <p:cNvSpPr/>
          <p:nvPr/>
        </p:nvSpPr>
        <p:spPr>
          <a:xfrm>
            <a:off x="1875827" y="3076454"/>
            <a:ext cx="2193340" cy="130070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123410" y="483169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graphicFrame>
        <p:nvGraphicFramePr>
          <p:cNvPr id="31" name="Table 30">
            <a:extLst>
              <a:ext uri="{FF2B5EF4-FFF2-40B4-BE49-F238E27FC236}">
                <a16:creationId xmlns:a16="http://schemas.microsoft.com/office/drawing/2014/main" id="{8E9A1255-AF56-4BD0-A528-061FD593DBA3}"/>
              </a:ext>
            </a:extLst>
          </p:cNvPr>
          <p:cNvGraphicFramePr>
            <a:graphicFrameLocks noGrp="1"/>
          </p:cNvGraphicFramePr>
          <p:nvPr>
            <p:extLst>
              <p:ext uri="{D42A27DB-BD31-4B8C-83A1-F6EECF244321}">
                <p14:modId xmlns:p14="http://schemas.microsoft.com/office/powerpoint/2010/main" val="789661392"/>
              </p:ext>
            </p:extLst>
          </p:nvPr>
        </p:nvGraphicFramePr>
        <p:xfrm>
          <a:off x="849648" y="2171215"/>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2" name="TextBox 31">
            <a:extLst>
              <a:ext uri="{FF2B5EF4-FFF2-40B4-BE49-F238E27FC236}">
                <a16:creationId xmlns:a16="http://schemas.microsoft.com/office/drawing/2014/main" id="{8FE605A4-B10E-4FF5-B945-9B1FC654CD46}"/>
              </a:ext>
            </a:extLst>
          </p:cNvPr>
          <p:cNvSpPr txBox="1"/>
          <p:nvPr/>
        </p:nvSpPr>
        <p:spPr>
          <a:xfrm>
            <a:off x="8425280" y="149025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37" name="Table 36">
            <a:extLst>
              <a:ext uri="{FF2B5EF4-FFF2-40B4-BE49-F238E27FC236}">
                <a16:creationId xmlns:a16="http://schemas.microsoft.com/office/drawing/2014/main" id="{CB5326D6-F1E8-4DF8-8982-6BF0C5538CA8}"/>
              </a:ext>
            </a:extLst>
          </p:cNvPr>
          <p:cNvGraphicFramePr>
            <a:graphicFrameLocks noGrp="1"/>
          </p:cNvGraphicFramePr>
          <p:nvPr>
            <p:extLst>
              <p:ext uri="{D42A27DB-BD31-4B8C-83A1-F6EECF244321}">
                <p14:modId xmlns:p14="http://schemas.microsoft.com/office/powerpoint/2010/main" val="243996144"/>
              </p:ext>
            </p:extLst>
          </p:nvPr>
        </p:nvGraphicFramePr>
        <p:xfrm>
          <a:off x="849648" y="4814810"/>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8" name="Table 37">
            <a:extLst>
              <a:ext uri="{FF2B5EF4-FFF2-40B4-BE49-F238E27FC236}">
                <a16:creationId xmlns:a16="http://schemas.microsoft.com/office/drawing/2014/main" id="{5B6C76C9-D88B-4E76-A373-9AB0C77189EE}"/>
              </a:ext>
            </a:extLst>
          </p:cNvPr>
          <p:cNvGraphicFramePr>
            <a:graphicFrameLocks noGrp="1"/>
          </p:cNvGraphicFramePr>
          <p:nvPr>
            <p:extLst>
              <p:ext uri="{D42A27DB-BD31-4B8C-83A1-F6EECF244321}">
                <p14:modId xmlns:p14="http://schemas.microsoft.com/office/powerpoint/2010/main" val="3602915109"/>
              </p:ext>
            </p:extLst>
          </p:nvPr>
        </p:nvGraphicFramePr>
        <p:xfrm>
          <a:off x="7724404" y="2149571"/>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9" name="Picture 38" descr="A picture containing calendar&#10;&#10;Description automatically generated">
            <a:extLst>
              <a:ext uri="{FF2B5EF4-FFF2-40B4-BE49-F238E27FC236}">
                <a16:creationId xmlns:a16="http://schemas.microsoft.com/office/drawing/2014/main" id="{F54A1F37-6263-41CF-9F71-128EBBA9B744}"/>
              </a:ext>
            </a:extLst>
          </p:cNvPr>
          <p:cNvPicPr>
            <a:picLocks noChangeAspect="1"/>
          </p:cNvPicPr>
          <p:nvPr/>
        </p:nvPicPr>
        <p:blipFill rotWithShape="1">
          <a:blip r:embed="rId4">
            <a:extLst>
              <a:ext uri="{28A0092B-C50C-407E-A947-70E740481C1C}">
                <a14:useLocalDpi xmlns:a14="http://schemas.microsoft.com/office/drawing/2010/main" val="0"/>
              </a:ext>
            </a:extLst>
          </a:blip>
          <a:srcRect l="10456" r="65484" b="73023"/>
          <a:stretch/>
        </p:blipFill>
        <p:spPr>
          <a:xfrm>
            <a:off x="2463719" y="3170822"/>
            <a:ext cx="1334694" cy="1077912"/>
          </a:xfrm>
          <a:prstGeom prst="rect">
            <a:avLst/>
          </a:prstGeom>
        </p:spPr>
      </p:pic>
      <p:pic>
        <p:nvPicPr>
          <p:cNvPr id="44" name="Picture 43" descr="A picture containing calendar&#10;&#10;Description automatically generated">
            <a:extLst>
              <a:ext uri="{FF2B5EF4-FFF2-40B4-BE49-F238E27FC236}">
                <a16:creationId xmlns:a16="http://schemas.microsoft.com/office/drawing/2014/main" id="{CCA372CD-479C-4F9C-B385-7B25A5779BB9}"/>
              </a:ext>
            </a:extLst>
          </p:cNvPr>
          <p:cNvPicPr>
            <a:picLocks noChangeAspect="1"/>
          </p:cNvPicPr>
          <p:nvPr/>
        </p:nvPicPr>
        <p:blipFill rotWithShape="1">
          <a:blip r:embed="rId4">
            <a:extLst>
              <a:ext uri="{28A0092B-C50C-407E-A947-70E740481C1C}">
                <a14:useLocalDpi xmlns:a14="http://schemas.microsoft.com/office/drawing/2010/main" val="0"/>
              </a:ext>
            </a:extLst>
          </a:blip>
          <a:srcRect l="10456" r="65484" b="73023"/>
          <a:stretch/>
        </p:blipFill>
        <p:spPr>
          <a:xfrm>
            <a:off x="9501347" y="3087802"/>
            <a:ext cx="1334694" cy="1077912"/>
          </a:xfrm>
          <a:prstGeom prst="rect">
            <a:avLst/>
          </a:prstGeom>
        </p:spPr>
      </p:pic>
      <p:sp>
        <p:nvSpPr>
          <p:cNvPr id="5" name="Speech Bubble: Rectangle with Corners Rounded 4">
            <a:extLst>
              <a:ext uri="{FF2B5EF4-FFF2-40B4-BE49-F238E27FC236}">
                <a16:creationId xmlns:a16="http://schemas.microsoft.com/office/drawing/2014/main" id="{CEE76A19-6FF7-44F2-B1FA-1F034D05E98D}"/>
              </a:ext>
            </a:extLst>
          </p:cNvPr>
          <p:cNvSpPr/>
          <p:nvPr/>
        </p:nvSpPr>
        <p:spPr>
          <a:xfrm>
            <a:off x="3199161" y="794920"/>
            <a:ext cx="2307265" cy="1077912"/>
          </a:xfrm>
          <a:prstGeom prst="wedgeRoundRectCallout">
            <a:avLst>
              <a:gd name="adj1" fmla="val -80741"/>
              <a:gd name="adj2" fmla="val 5066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Tu as un </a:t>
            </a:r>
            <a:r>
              <a:rPr lang="en-GB" sz="2400" dirty="0" err="1">
                <a:latin typeface="Century Gothic" panose="020B0502020202020204" pitchFamily="34" charset="0"/>
              </a:rPr>
              <a:t>chien</a:t>
            </a:r>
            <a:r>
              <a:rPr lang="en-GB" sz="2400" dirty="0">
                <a:latin typeface="Century Gothic" panose="020B0502020202020204" pitchFamily="34" charset="0"/>
              </a:rPr>
              <a:t> ?</a:t>
            </a:r>
          </a:p>
        </p:txBody>
      </p:sp>
      <p:sp>
        <p:nvSpPr>
          <p:cNvPr id="45" name="Speech Bubble: Rectangle with Corners Rounded 44">
            <a:extLst>
              <a:ext uri="{FF2B5EF4-FFF2-40B4-BE49-F238E27FC236}">
                <a16:creationId xmlns:a16="http://schemas.microsoft.com/office/drawing/2014/main" id="{DA5E3D19-AC67-41D2-B5C3-7B286A822260}"/>
              </a:ext>
            </a:extLst>
          </p:cNvPr>
          <p:cNvSpPr/>
          <p:nvPr/>
        </p:nvSpPr>
        <p:spPr>
          <a:xfrm>
            <a:off x="6081639" y="790307"/>
            <a:ext cx="1757554" cy="1077912"/>
          </a:xfrm>
          <a:prstGeom prst="wedgeRoundRectCallout">
            <a:avLst>
              <a:gd name="adj1" fmla="val 79457"/>
              <a:gd name="adj2" fmla="val 3586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Oui</a:t>
            </a:r>
            <a:r>
              <a:rPr lang="en-GB" sz="2400" dirty="0">
                <a:latin typeface="Century Gothic" panose="020B0502020202020204" pitchFamily="34" charset="0"/>
              </a:rPr>
              <a:t>, </a:t>
            </a:r>
            <a:r>
              <a:rPr lang="en-GB" sz="2400" dirty="0" err="1">
                <a:latin typeface="Century Gothic" panose="020B0502020202020204" pitchFamily="34" charset="0"/>
              </a:rPr>
              <a:t>j’ai</a:t>
            </a:r>
            <a:r>
              <a:rPr lang="en-GB" sz="2400" dirty="0">
                <a:latin typeface="Century Gothic" panose="020B0502020202020204" pitchFamily="34" charset="0"/>
              </a:rPr>
              <a:t> un </a:t>
            </a:r>
            <a:r>
              <a:rPr lang="en-GB" sz="2400" dirty="0" err="1">
                <a:latin typeface="Century Gothic" panose="020B0502020202020204" pitchFamily="34" charset="0"/>
              </a:rPr>
              <a:t>chien</a:t>
            </a:r>
            <a:r>
              <a:rPr lang="en-GB" sz="2400" dirty="0">
                <a:latin typeface="Century Gothic" panose="020B0502020202020204" pitchFamily="34" charset="0"/>
              </a:rPr>
              <a:t>.</a:t>
            </a:r>
          </a:p>
        </p:txBody>
      </p:sp>
      <p:pic>
        <p:nvPicPr>
          <p:cNvPr id="8" name="Picture 7" descr="Shape, circle&#10;&#10;Description automatically generated">
            <a:extLst>
              <a:ext uri="{FF2B5EF4-FFF2-40B4-BE49-F238E27FC236}">
                <a16:creationId xmlns:a16="http://schemas.microsoft.com/office/drawing/2014/main" id="{A8CF6611-D2C9-4336-BE1C-0900BF104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4646" y="5688470"/>
            <a:ext cx="970863" cy="1110549"/>
          </a:xfrm>
          <a:prstGeom prst="rect">
            <a:avLst/>
          </a:prstGeom>
        </p:spPr>
      </p:pic>
      <p:pic>
        <p:nvPicPr>
          <p:cNvPr id="50" name="Picture 49" descr="Shape, circle&#10;&#10;Description automatically generated">
            <a:extLst>
              <a:ext uri="{FF2B5EF4-FFF2-40B4-BE49-F238E27FC236}">
                <a16:creationId xmlns:a16="http://schemas.microsoft.com/office/drawing/2014/main" id="{0091749E-4ACB-4571-8DF1-28D69E79D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6416" y="5660688"/>
            <a:ext cx="970863" cy="1110549"/>
          </a:xfrm>
          <a:prstGeom prst="rect">
            <a:avLst/>
          </a:prstGeom>
        </p:spPr>
      </p:pic>
      <p:sp>
        <p:nvSpPr>
          <p:cNvPr id="51" name="Oval 50">
            <a:extLst>
              <a:ext uri="{FF2B5EF4-FFF2-40B4-BE49-F238E27FC236}">
                <a16:creationId xmlns:a16="http://schemas.microsoft.com/office/drawing/2014/main" id="{7A884D8C-965A-448F-9C09-FE32F58F2BE1}"/>
              </a:ext>
            </a:extLst>
          </p:cNvPr>
          <p:cNvSpPr/>
          <p:nvPr/>
        </p:nvSpPr>
        <p:spPr>
          <a:xfrm>
            <a:off x="1953407" y="5516987"/>
            <a:ext cx="2193340" cy="130070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Speech Bubble: Rectangle with Corners Rounded 52">
            <a:extLst>
              <a:ext uri="{FF2B5EF4-FFF2-40B4-BE49-F238E27FC236}">
                <a16:creationId xmlns:a16="http://schemas.microsoft.com/office/drawing/2014/main" id="{4587F7D1-667E-4125-8127-BAAC50372DEF}"/>
              </a:ext>
            </a:extLst>
          </p:cNvPr>
          <p:cNvSpPr/>
          <p:nvPr/>
        </p:nvSpPr>
        <p:spPr>
          <a:xfrm>
            <a:off x="4352793" y="3518074"/>
            <a:ext cx="2307265" cy="1077912"/>
          </a:xfrm>
          <a:prstGeom prst="wedgeRoundRectCallout">
            <a:avLst>
              <a:gd name="adj1" fmla="val -80741"/>
              <a:gd name="adj2" fmla="val 5066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Tu as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peluche</a:t>
            </a:r>
            <a:r>
              <a:rPr lang="en-GB" sz="2400" dirty="0">
                <a:latin typeface="Century Gothic" panose="020B0502020202020204" pitchFamily="34" charset="0"/>
              </a:rPr>
              <a:t> ?</a:t>
            </a:r>
          </a:p>
        </p:txBody>
      </p:sp>
      <p:sp>
        <p:nvSpPr>
          <p:cNvPr id="54" name="Speech Bubble: Rectangle with Corners Rounded 53">
            <a:extLst>
              <a:ext uri="{FF2B5EF4-FFF2-40B4-BE49-F238E27FC236}">
                <a16:creationId xmlns:a16="http://schemas.microsoft.com/office/drawing/2014/main" id="{4DD8FCF9-A76B-4BF0-A50B-E9953E2DDEC9}"/>
              </a:ext>
            </a:extLst>
          </p:cNvPr>
          <p:cNvSpPr/>
          <p:nvPr/>
        </p:nvSpPr>
        <p:spPr>
          <a:xfrm>
            <a:off x="7020121" y="3475288"/>
            <a:ext cx="1757554" cy="1077912"/>
          </a:xfrm>
          <a:prstGeom prst="wedgeRoundRectCallout">
            <a:avLst>
              <a:gd name="adj1" fmla="val 79457"/>
              <a:gd name="adj2" fmla="val 3586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Oui</a:t>
            </a:r>
            <a:r>
              <a:rPr lang="en-GB" sz="2400" dirty="0">
                <a:latin typeface="Century Gothic" panose="020B0502020202020204" pitchFamily="34" charset="0"/>
              </a:rPr>
              <a:t>, </a:t>
            </a:r>
            <a:r>
              <a:rPr lang="en-GB" sz="2400" dirty="0" err="1">
                <a:latin typeface="Century Gothic" panose="020B0502020202020204" pitchFamily="34" charset="0"/>
              </a:rPr>
              <a:t>j’ai</a:t>
            </a:r>
            <a:r>
              <a:rPr lang="en-GB" sz="2400" dirty="0">
                <a:latin typeface="Century Gothic" panose="020B0502020202020204" pitchFamily="34" charset="0"/>
              </a:rPr>
              <a:t>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peluche</a:t>
            </a:r>
            <a:r>
              <a:rPr lang="en-GB" sz="2400" dirty="0">
                <a:latin typeface="Century Gothic" panose="020B0502020202020204" pitchFamily="34" charset="0"/>
              </a:rPr>
              <a:t>.</a:t>
            </a:r>
          </a:p>
        </p:txBody>
      </p:sp>
      <p:sp>
        <p:nvSpPr>
          <p:cNvPr id="55" name="TextBox 54">
            <a:extLst>
              <a:ext uri="{FF2B5EF4-FFF2-40B4-BE49-F238E27FC236}">
                <a16:creationId xmlns:a16="http://schemas.microsoft.com/office/drawing/2014/main" id="{3884FE37-E0DF-4934-9CB4-0FDDBDEC4FBA}"/>
              </a:ext>
            </a:extLst>
          </p:cNvPr>
          <p:cNvSpPr txBox="1"/>
          <p:nvPr/>
        </p:nvSpPr>
        <p:spPr>
          <a:xfrm>
            <a:off x="8469183" y="4377161"/>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graphicFrame>
        <p:nvGraphicFramePr>
          <p:cNvPr id="57" name="Table 56">
            <a:extLst>
              <a:ext uri="{FF2B5EF4-FFF2-40B4-BE49-F238E27FC236}">
                <a16:creationId xmlns:a16="http://schemas.microsoft.com/office/drawing/2014/main" id="{D863547A-03C9-4606-AF27-AC7BC58060D6}"/>
              </a:ext>
            </a:extLst>
          </p:cNvPr>
          <p:cNvGraphicFramePr>
            <a:graphicFrameLocks noGrp="1"/>
          </p:cNvGraphicFramePr>
          <p:nvPr>
            <p:extLst>
              <p:ext uri="{D42A27DB-BD31-4B8C-83A1-F6EECF244321}">
                <p14:modId xmlns:p14="http://schemas.microsoft.com/office/powerpoint/2010/main" val="171790569"/>
              </p:ext>
            </p:extLst>
          </p:nvPr>
        </p:nvGraphicFramePr>
        <p:xfrm>
          <a:off x="7724404" y="4844967"/>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2" grpId="0" animBg="1"/>
      <p:bldP spid="36" grpId="0" animBg="1"/>
      <p:bldP spid="5" grpId="0" animBg="1"/>
      <p:bldP spid="45" grpId="0" animBg="1"/>
      <p:bldP spid="51" grpId="0" animBg="1"/>
      <p:bldP spid="53" grpId="0" animBg="1"/>
      <p:bldP spid="54" grpId="0" animBg="1"/>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60035" y="336752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78237" y="5056392"/>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31351" y="599180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fast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33265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bicycle, bike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grey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modern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prefer, preferring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town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at the moment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every 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with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normal</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important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easy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phrase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expensive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sing, singing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32768" y="1183164"/>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to repeat, repeating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944333649"/>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utiliser</a:t>
                      </a:r>
                    </a:p>
                  </a:txBody>
                  <a:tcPr/>
                </a:tc>
                <a:tc>
                  <a:txBody>
                    <a:bodyPr/>
                    <a:lstStyle/>
                    <a:p>
                      <a:r>
                        <a:rPr lang="en-GB" sz="2400" b="1" dirty="0">
                          <a:solidFill>
                            <a:srgbClr val="00B0F0"/>
                          </a:solidFill>
                          <a:latin typeface="Century Gothic" panose="020B0502020202020204" pitchFamily="34" charset="0"/>
                        </a:rPr>
                        <a:t>chanter</a:t>
                      </a:r>
                    </a:p>
                  </a:txBody>
                  <a:tcPr/>
                </a:tc>
                <a:tc>
                  <a:txBody>
                    <a:bodyPr/>
                    <a:lstStyle/>
                    <a:p>
                      <a:r>
                        <a:rPr lang="en-GB" sz="2400" b="1" dirty="0" err="1">
                          <a:solidFill>
                            <a:srgbClr val="00B0F0"/>
                          </a:solidFill>
                          <a:latin typeface="Century Gothic" panose="020B0502020202020204" pitchFamily="34" charset="0"/>
                        </a:rPr>
                        <a:t>répéter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importante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facile</a:t>
                      </a:r>
                    </a:p>
                  </a:txBody>
                  <a:tcPr/>
                </a:tc>
                <a:tc>
                  <a:txBody>
                    <a:bodyPr/>
                    <a:lstStyle/>
                    <a:p>
                      <a:r>
                        <a:rPr lang="en-GB" sz="2400" b="1" dirty="0">
                          <a:solidFill>
                            <a:srgbClr val="00B0F0"/>
                          </a:solidFill>
                          <a:latin typeface="Century Gothic" panose="020B0502020202020204" pitchFamily="34" charset="0"/>
                        </a:rPr>
                        <a:t>la phrase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tous</a:t>
                      </a:r>
                      <a:r>
                        <a:rPr lang="en-GB" sz="2400" b="1" dirty="0">
                          <a:solidFill>
                            <a:srgbClr val="00B0F0"/>
                          </a:solidFill>
                          <a:latin typeface="Century Gothic" panose="020B0502020202020204" pitchFamily="34" charset="0"/>
                        </a:rPr>
                        <a:t> les </a:t>
                      </a:r>
                      <a:r>
                        <a:rPr lang="en-GB" sz="2400" b="1" dirty="0" err="1">
                          <a:solidFill>
                            <a:srgbClr val="00B0F0"/>
                          </a:solidFill>
                          <a:latin typeface="Century Gothic" panose="020B0502020202020204" pitchFamily="34" charset="0"/>
                        </a:rPr>
                        <a:t>jours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avec</a:t>
                      </a:r>
                    </a:p>
                  </a:txBody>
                  <a:tcPr/>
                </a:tc>
                <a:tc>
                  <a:txBody>
                    <a:bodyPr/>
                    <a:lstStyle/>
                    <a:p>
                      <a:r>
                        <a:rPr lang="en-GB" sz="2400" b="1" dirty="0">
                          <a:solidFill>
                            <a:srgbClr val="00B0F0"/>
                          </a:solidFill>
                          <a:latin typeface="Century Gothic" panose="020B0502020202020204" pitchFamily="34" charset="0"/>
                        </a:rPr>
                        <a:t>normal</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dans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en</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ce</a:t>
                      </a:r>
                      <a:r>
                        <a:rPr lang="en-GB" sz="2400" b="1" dirty="0">
                          <a:solidFill>
                            <a:srgbClr val="92D050"/>
                          </a:solidFill>
                          <a:latin typeface="Century Gothic" panose="020B0502020202020204" pitchFamily="34" charset="0"/>
                        </a:rPr>
                        <a:t> moment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jour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village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préférer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ville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voiture</a:t>
                      </a:r>
                    </a:p>
                  </a:txBody>
                  <a:tcPr/>
                </a:tc>
                <a:tc>
                  <a:txBody>
                    <a:bodyPr/>
                    <a:lstStyle/>
                    <a:p>
                      <a:r>
                        <a:rPr lang="en-GB" sz="2400" b="1" dirty="0" err="1">
                          <a:solidFill>
                            <a:srgbClr val="FF3399"/>
                          </a:solidFill>
                          <a:latin typeface="Century Gothic" panose="020B0502020202020204" pitchFamily="34" charset="0"/>
                        </a:rPr>
                        <a:t>gris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moderne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rapide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vélo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cher</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chère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60035" y="336752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78237" y="5056392"/>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31351" y="599180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voiture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28838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vélo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53787" y="5434542"/>
            <a:ext cx="244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cher</a:t>
            </a:r>
            <a:r>
              <a:rPr lang="en-GB" sz="2400" kern="0" noProof="0" dirty="0">
                <a:solidFill>
                  <a:srgbClr val="002060"/>
                </a:solidFill>
                <a:latin typeface="Century Gothic" panose="020B0502020202020204" pitchFamily="34" charset="0"/>
                <a:cs typeface="Arial"/>
                <a:sym typeface="Arial"/>
              </a:rPr>
              <a:t>, </a:t>
            </a:r>
            <a:r>
              <a:rPr lang="en-GB" sz="2400" kern="0" noProof="0" dirty="0" err="1">
                <a:solidFill>
                  <a:srgbClr val="002060"/>
                </a:solidFill>
                <a:latin typeface="Century Gothic" panose="020B0502020202020204" pitchFamily="34" charset="0"/>
                <a:cs typeface="Arial"/>
                <a:sym typeface="Arial"/>
              </a:rPr>
              <a:t>chère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rapide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moderne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ville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en</a:t>
            </a:r>
            <a:r>
              <a:rPr lang="en-GB" sz="2400" kern="0" noProof="0" dirty="0">
                <a:solidFill>
                  <a:srgbClr val="002060"/>
                </a:solidFill>
                <a:latin typeface="Century Gothic" panose="020B0502020202020204" pitchFamily="34" charset="0"/>
                <a:cs typeface="Arial"/>
                <a:sym typeface="Arial"/>
              </a:rPr>
              <a:t> </a:t>
            </a:r>
            <a:r>
              <a:rPr lang="en-GB" sz="2400" kern="0" noProof="0" dirty="0" err="1">
                <a:solidFill>
                  <a:srgbClr val="002060"/>
                </a:solidFill>
                <a:latin typeface="Century Gothic" panose="020B0502020202020204" pitchFamily="34" charset="0"/>
                <a:cs typeface="Arial"/>
                <a:sym typeface="Arial"/>
              </a:rPr>
              <a:t>ce</a:t>
            </a:r>
            <a:r>
              <a:rPr lang="en-GB" sz="2400" kern="0" noProof="0" dirty="0">
                <a:solidFill>
                  <a:srgbClr val="002060"/>
                </a:solidFill>
                <a:latin typeface="Century Gothic" panose="020B0502020202020204" pitchFamily="34" charset="0"/>
                <a:cs typeface="Arial"/>
                <a:sym typeface="Arial"/>
              </a:rPr>
              <a:t> moment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préférer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872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jour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important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répéter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facile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chanter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gris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phrase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avec</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32768" y="115811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tous</a:t>
            </a:r>
            <a:r>
              <a:rPr lang="en-GB" sz="2400" kern="0" noProof="0" dirty="0">
                <a:solidFill>
                  <a:srgbClr val="002060"/>
                </a:solidFill>
                <a:latin typeface="Century Gothic" panose="020B0502020202020204" pitchFamily="34" charset="0"/>
                <a:cs typeface="Arial"/>
                <a:sym typeface="Arial"/>
              </a:rPr>
              <a:t> les </a:t>
            </a:r>
            <a:r>
              <a:rPr lang="en-GB" sz="2400" kern="0" noProof="0" dirty="0" err="1">
                <a:solidFill>
                  <a:srgbClr val="002060"/>
                </a:solidFill>
                <a:latin typeface="Century Gothic" panose="020B0502020202020204" pitchFamily="34" charset="0"/>
                <a:cs typeface="Arial"/>
                <a:sym typeface="Arial"/>
              </a:rPr>
              <a:t>jours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442219360"/>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phrase</a:t>
                      </a:r>
                    </a:p>
                  </a:txBody>
                  <a:tcPr/>
                </a:tc>
                <a:tc>
                  <a:txBody>
                    <a:bodyPr/>
                    <a:lstStyle/>
                    <a:p>
                      <a:r>
                        <a:rPr lang="en-GB" sz="2400" b="1" dirty="0">
                          <a:solidFill>
                            <a:srgbClr val="00B0F0"/>
                          </a:solidFill>
                          <a:latin typeface="Century Gothic" panose="020B0502020202020204" pitchFamily="34" charset="0"/>
                        </a:rPr>
                        <a:t>with</a:t>
                      </a:r>
                    </a:p>
                  </a:txBody>
                  <a:tcPr/>
                </a:tc>
                <a:tc>
                  <a:txBody>
                    <a:bodyPr/>
                    <a:lstStyle/>
                    <a:p>
                      <a:r>
                        <a:rPr lang="en-GB" sz="2400" b="1" dirty="0">
                          <a:solidFill>
                            <a:srgbClr val="00B0F0"/>
                          </a:solidFill>
                          <a:latin typeface="Century Gothic" panose="020B0502020202020204" pitchFamily="34" charset="0"/>
                        </a:rPr>
                        <a:t>everyday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easy</a:t>
                      </a:r>
                    </a:p>
                  </a:txBody>
                  <a:tcPr/>
                </a:tc>
                <a:tc>
                  <a:txBody>
                    <a:bodyPr/>
                    <a:lstStyle/>
                    <a:p>
                      <a:r>
                        <a:rPr lang="en-GB" sz="2400" b="1" dirty="0">
                          <a:solidFill>
                            <a:srgbClr val="00B0F0"/>
                          </a:solidFill>
                          <a:latin typeface="Century Gothic" panose="020B0502020202020204" pitchFamily="34" charset="0"/>
                        </a:rPr>
                        <a:t>to sing, singing</a:t>
                      </a:r>
                    </a:p>
                  </a:txBody>
                  <a:tcPr/>
                </a:tc>
                <a:tc>
                  <a:txBody>
                    <a:bodyPr/>
                    <a:lstStyle/>
                    <a:p>
                      <a:r>
                        <a:rPr lang="en-GB" sz="2400" b="1" dirty="0">
                          <a:solidFill>
                            <a:srgbClr val="00B0F0"/>
                          </a:solidFill>
                          <a:latin typeface="Century Gothic" panose="020B0502020202020204" pitchFamily="34" charset="0"/>
                        </a:rPr>
                        <a:t>normal (m)</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important (m)</a:t>
                      </a:r>
                    </a:p>
                  </a:txBody>
                  <a:tcPr/>
                </a:tc>
                <a:tc>
                  <a:txBody>
                    <a:bodyPr/>
                    <a:lstStyle/>
                    <a:p>
                      <a:r>
                        <a:rPr lang="en-GB" sz="2200" b="1" dirty="0">
                          <a:solidFill>
                            <a:srgbClr val="00B0F0"/>
                          </a:solidFill>
                          <a:latin typeface="Century Gothic" panose="020B0502020202020204" pitchFamily="34" charset="0"/>
                        </a:rPr>
                        <a:t>to repeat, repeating</a:t>
                      </a:r>
                    </a:p>
                  </a:txBody>
                  <a:tcPr/>
                </a:tc>
                <a:tc>
                  <a:txBody>
                    <a:bodyPr/>
                    <a:lstStyle/>
                    <a:p>
                      <a:r>
                        <a:rPr lang="en-GB" sz="2400" b="1" dirty="0">
                          <a:solidFill>
                            <a:srgbClr val="00B0F0"/>
                          </a:solidFill>
                          <a:latin typeface="Century Gothic" panose="020B0502020202020204" pitchFamily="34" charset="0"/>
                        </a:rPr>
                        <a:t>to use, using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village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prefer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day</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town</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at the moment</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in</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expensive</a:t>
                      </a:r>
                    </a:p>
                  </a:txBody>
                  <a:tcPr/>
                </a:tc>
                <a:tc>
                  <a:txBody>
                    <a:bodyPr/>
                    <a:lstStyle/>
                    <a:p>
                      <a:r>
                        <a:rPr lang="en-GB" sz="2400" b="1" dirty="0">
                          <a:solidFill>
                            <a:srgbClr val="FF3399"/>
                          </a:solidFill>
                          <a:latin typeface="Century Gothic" panose="020B0502020202020204" pitchFamily="34" charset="0"/>
                        </a:rPr>
                        <a:t>fast</a:t>
                      </a:r>
                    </a:p>
                  </a:txBody>
                  <a:tcPr/>
                </a:tc>
                <a:tc>
                  <a:txBody>
                    <a:bodyPr/>
                    <a:lstStyle/>
                    <a:p>
                      <a:r>
                        <a:rPr lang="en-GB" sz="2400" b="1" dirty="0">
                          <a:solidFill>
                            <a:srgbClr val="FF3399"/>
                          </a:solidFill>
                          <a:latin typeface="Century Gothic" panose="020B0502020202020204" pitchFamily="34" charset="0"/>
                        </a:rPr>
                        <a:t>modern</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car</a:t>
                      </a:r>
                    </a:p>
                  </a:txBody>
                  <a:tcPr/>
                </a:tc>
                <a:tc>
                  <a:txBody>
                    <a:bodyPr/>
                    <a:lstStyle/>
                    <a:p>
                      <a:r>
                        <a:rPr lang="en-GB" sz="2400" b="1" dirty="0">
                          <a:solidFill>
                            <a:srgbClr val="FF3399"/>
                          </a:solidFill>
                          <a:latin typeface="Century Gothic" panose="020B0502020202020204" pitchFamily="34" charset="0"/>
                        </a:rPr>
                        <a:t>(the) bicycle, bike</a:t>
                      </a:r>
                    </a:p>
                  </a:txBody>
                  <a:tcPr/>
                </a:tc>
                <a:tc>
                  <a:txBody>
                    <a:bodyPr/>
                    <a:lstStyle/>
                    <a:p>
                      <a:r>
                        <a:rPr lang="en-GB" sz="2400" b="1" dirty="0">
                          <a:solidFill>
                            <a:srgbClr val="FF3399"/>
                          </a:solidFill>
                          <a:latin typeface="Century Gothic" panose="020B0502020202020204" pitchFamily="34" charset="0"/>
                        </a:rPr>
                        <a:t>grey</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54010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18279</TotalTime>
  <Words>1910</Words>
  <Application>Microsoft Office PowerPoint</Application>
  <PresentationFormat>Widescreen</PresentationFormat>
  <Paragraphs>373</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Amasis MT Pro Black</vt: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Office Theme</vt:lpstr>
      <vt:lpstr>Describing things and people</vt:lpstr>
      <vt:lpstr>Follow up 1  </vt:lpstr>
      <vt:lpstr>Follow up 2: Écris en français. </vt:lpstr>
      <vt:lpstr>Follow up 3</vt:lpstr>
      <vt:lpstr>Avoir [to have, having]</vt:lpstr>
      <vt:lpstr>Asking questions</vt:lpstr>
      <vt:lpstr>Follow up 4 </vt:lpstr>
      <vt:lpstr>vocabulaire</vt:lpstr>
      <vt:lpstr>vocabulaire</vt:lpstr>
      <vt:lpstr>Follow up 4 </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360</cp:revision>
  <dcterms:created xsi:type="dcterms:W3CDTF">2021-06-12T06:20:35Z</dcterms:created>
  <dcterms:modified xsi:type="dcterms:W3CDTF">2023-03-09T12:35:18Z</dcterms:modified>
</cp:coreProperties>
</file>