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9" r:id="rId3"/>
    <p:sldMasterId id="2147483721" r:id="rId4"/>
    <p:sldMasterId id="2147483770" r:id="rId5"/>
  </p:sldMasterIdLst>
  <p:notesMasterIdLst>
    <p:notesMasterId r:id="rId23"/>
  </p:notesMasterIdLst>
  <p:sldIdLst>
    <p:sldId id="339" r:id="rId6"/>
    <p:sldId id="981" r:id="rId7"/>
    <p:sldId id="1079" r:id="rId8"/>
    <p:sldId id="1036" r:id="rId9"/>
    <p:sldId id="1071" r:id="rId10"/>
    <p:sldId id="1083" r:id="rId11"/>
    <p:sldId id="1084" r:id="rId12"/>
    <p:sldId id="1085" r:id="rId13"/>
    <p:sldId id="1086" r:id="rId14"/>
    <p:sldId id="1087" r:id="rId15"/>
    <p:sldId id="1088" r:id="rId16"/>
    <p:sldId id="1089" r:id="rId17"/>
    <p:sldId id="1090" r:id="rId18"/>
    <p:sldId id="1091" r:id="rId19"/>
    <p:sldId id="965" r:id="rId20"/>
    <p:sldId id="1081" r:id="rId21"/>
    <p:sldId id="10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6EB1"/>
    <a:srgbClr val="F9D8A3"/>
    <a:srgbClr val="1D4E6B"/>
    <a:srgbClr val="26859D"/>
    <a:srgbClr val="5FC0D7"/>
    <a:srgbClr val="F8FFFF"/>
    <a:srgbClr val="FF0066"/>
    <a:srgbClr val="E30008"/>
    <a:srgbClr val="D4D1E7"/>
    <a:srgbClr val="CAE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2" autoAdjust="0"/>
    <p:restoredTop sz="50176" autoAdjust="0"/>
  </p:normalViewPr>
  <p:slideViewPr>
    <p:cSldViewPr snapToGrid="0">
      <p:cViewPr varScale="1">
        <p:scale>
          <a:sx n="53" d="100"/>
          <a:sy n="53" d="100"/>
        </p:scale>
        <p:origin x="1980" y="78"/>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FCCCD-E798-48A9-924A-0ED04D57B851}" type="datetimeFigureOut">
              <a:rPr lang="en-GB" smtClean="0"/>
              <a:t>02/09/2023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A2373-DCE9-4BD7-AD7C-A72E41A65391}" type="slidenum">
              <a:rPr lang="en-GB" smtClean="0"/>
              <a:t>‹#›</a:t>
            </a:fld>
            <a:endParaRPr lang="en-GB"/>
          </a:p>
        </p:txBody>
      </p:sp>
    </p:spTree>
    <p:extLst>
      <p:ext uri="{BB962C8B-B14F-4D97-AF65-F5344CB8AC3E}">
        <p14:creationId xmlns:p14="http://schemas.microsoft.com/office/powerpoint/2010/main" val="170555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a:t>
            </a:r>
          </a:p>
          <a:p>
            <a:pPr marL="0" indent="-216000">
              <a:lnSpc>
                <a:spcPct val="100000"/>
              </a:lnSpc>
            </a:pPr>
            <a:r>
              <a:rPr lang="en-GB" sz="1200" b="0" strike="noStrike" spc="-1" dirty="0">
                <a:solidFill>
                  <a:srgbClr val="000000"/>
                </a:solidFill>
                <a:latin typeface="Calibri"/>
                <a:ea typeface="Calibri"/>
              </a:rPr>
              <a:t>available under a Creative Commons license, no attribution required.</a:t>
            </a:r>
            <a:endParaRPr lang="en-GB" sz="1200" b="0" strike="noStrike" spc="-1" dirty="0">
              <a:latin typeface="Arial"/>
            </a:endParaRPr>
          </a:p>
          <a:p>
            <a:pPr marL="0" indent="-216000" algn="l">
              <a:lnSpc>
                <a:spcPct val="100000"/>
              </a:lnSpc>
            </a:pPr>
            <a:r>
              <a:rPr lang="en-GB" sz="1200" b="1" strike="noStrike" spc="-1" dirty="0">
                <a:latin typeface="Arial"/>
              </a:rPr>
              <a:t>The AUDIO version of the lesson material includes additional audio for the new language presented (phonics, vocabulary) and audio for the instructions on the slide.</a:t>
            </a:r>
          </a:p>
          <a:p>
            <a:pPr marL="0" indent="-216000" algn="l">
              <a:lnSpc>
                <a:spcPct val="100000"/>
              </a:lnSpc>
            </a:pPr>
            <a:r>
              <a:rPr lang="en-GB" sz="1200" b="1" strike="noStrike" spc="-1" dirty="0">
                <a:latin typeface="Arial"/>
              </a:rPr>
              <a:t>In addition, it includes VIDEO clips of the phonics and the phonics’ source words.  Pupils can be encouraged to look at the shape of the mouth/lips on slides where these appear, and try to copy it/them.</a:t>
            </a:r>
          </a:p>
          <a:p>
            <a:pPr marL="0" indent="-216000">
              <a:lnSpc>
                <a:spcPct val="100000"/>
              </a:lnSpc>
            </a:pPr>
            <a:endParaRPr lang="en-GB" sz="1200" b="0" strike="noStrike" spc="-1" dirty="0">
              <a:latin typeface="Arial"/>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002060"/>
                </a:solidFill>
                <a:latin typeface="Century Gothic"/>
                <a:ea typeface="Century Gothic"/>
                <a:cs typeface="Century Gothic"/>
                <a:sym typeface="Century Gothic"/>
              </a:rPr>
              <a:t>Phonics: </a:t>
            </a:r>
            <a:r>
              <a:rPr lang="fr-FR" sz="1200" b="0" dirty="0">
                <a:solidFill>
                  <a:srgbClr val="002060"/>
                </a:solidFill>
                <a:latin typeface="Century Gothic"/>
                <a:ea typeface="Century Gothic"/>
                <a:cs typeface="Century Gothic"/>
                <a:sym typeface="Century Gothic"/>
              </a:rPr>
              <a:t>Revisit several SSC </a:t>
            </a: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200" b="1" strike="noStrike" spc="-1" dirty="0">
                <a:solidFill>
                  <a:srgbClr val="002060"/>
                </a:solidFill>
                <a:latin typeface="Century Gothic"/>
                <a:ea typeface="Century Gothic"/>
              </a:rPr>
              <a:t>Vocabulary </a:t>
            </a:r>
            <a:r>
              <a:rPr lang="it-IT" sz="1200" b="0" strike="noStrike" spc="-1" dirty="0">
                <a:solidFill>
                  <a:srgbClr val="002060"/>
                </a:solidFill>
                <a:latin typeface="Century Gothic"/>
                <a:ea typeface="Century Gothic"/>
              </a:rPr>
              <a:t>(new words in </a:t>
            </a:r>
            <a:r>
              <a:rPr lang="it-IT" sz="1200" b="1" strike="noStrike" spc="-1" dirty="0">
                <a:solidFill>
                  <a:srgbClr val="002060"/>
                </a:solidFill>
                <a:latin typeface="Century Gothic"/>
                <a:ea typeface="Century Gothic"/>
              </a:rPr>
              <a:t>bold</a:t>
            </a:r>
            <a:r>
              <a:rPr lang="it-IT" sz="1200" b="0" strike="noStrike" spc="-1" dirty="0">
                <a:solidFill>
                  <a:srgbClr val="002060"/>
                </a:solidFill>
                <a:latin typeface="Century Gothic"/>
                <a:ea typeface="Century Gothic"/>
              </a:rPr>
              <a:t>): ce, c’ [12] est [5] dimanche [1235] faim [1986] samedi [1355] vert [1060] un [3] </a:t>
            </a: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1" strike="noStrike" spc="-1" dirty="0">
                <a:solidFill>
                  <a:srgbClr val="002060"/>
                </a:solidFill>
                <a:effectLst/>
                <a:latin typeface="Century Gothic"/>
                <a:ea typeface="+mn-ea"/>
                <a:cs typeface="+mn-cs"/>
              </a:rPr>
              <a:t>Revisit 1</a:t>
            </a:r>
            <a:r>
              <a:rPr lang="fr-FR" sz="1200" b="0" strike="noStrike" spc="-1" dirty="0">
                <a:solidFill>
                  <a:srgbClr val="002060"/>
                </a:solidFill>
                <a:effectLst/>
                <a:latin typeface="Century Gothic"/>
                <a:ea typeface="+mn-ea"/>
                <a:cs typeface="+mn-cs"/>
              </a:rPr>
              <a:t>: détester [2898] jouer [219] travailler [290] silence [1281] en retard [n/a]</a:t>
            </a:r>
          </a:p>
          <a:p>
            <a:pPr marL="0" indent="-216000">
              <a:lnSpc>
                <a:spcPct val="100000"/>
              </a:lnSpc>
            </a:pPr>
            <a:r>
              <a:rPr lang="fr-FR" sz="1200" b="1" strike="noStrike" spc="-1" dirty="0">
                <a:solidFill>
                  <a:srgbClr val="002060"/>
                </a:solidFill>
                <a:effectLst/>
                <a:latin typeface="Century Gothic"/>
                <a:ea typeface="+mn-ea"/>
                <a:cs typeface="+mn-cs"/>
              </a:rPr>
              <a:t>Revisit 2</a:t>
            </a:r>
            <a:r>
              <a:rPr lang="fr-FR" sz="1200" b="0" strike="noStrike" spc="-1" dirty="0">
                <a:solidFill>
                  <a:srgbClr val="002060"/>
                </a:solidFill>
                <a:effectLst/>
                <a:latin typeface="Century Gothic"/>
                <a:ea typeface="+mn-ea"/>
                <a:cs typeface="+mn-cs"/>
              </a:rPr>
              <a:t>: vélo [4594] voiture [881] cher [803] gris [2769] rapide [672]</a:t>
            </a:r>
            <a:endParaRPr lang="en-GB" sz="1100" dirty="0">
              <a:solidFill>
                <a:schemeClr val="dk1"/>
              </a:solidFill>
              <a:effectLst/>
              <a:latin typeface="Century Gothic" panose="020B0502020202020204" pitchFamily="34" charset="0"/>
              <a:ea typeface="+mn-ea"/>
              <a:cs typeface="+mn-cs"/>
            </a:endParaRPr>
          </a:p>
          <a:p>
            <a:pPr marL="0" indent="-216000">
              <a:lnSpc>
                <a:spcPct val="100000"/>
              </a:lnSpc>
            </a:pPr>
            <a:r>
              <a:rPr lang="en-GB" sz="1100" dirty="0" err="1">
                <a:solidFill>
                  <a:schemeClr val="dk1"/>
                </a:solidFill>
                <a:effectLst/>
                <a:latin typeface="Century Gothic" panose="020B0502020202020204" pitchFamily="34" charset="0"/>
                <a:ea typeface="+mn-ea"/>
                <a:cs typeface="+mn-cs"/>
              </a:rPr>
              <a:t>Londsale</a:t>
            </a:r>
            <a:r>
              <a:rPr lang="en-GB" sz="1100" dirty="0">
                <a:solidFill>
                  <a:schemeClr val="dk1"/>
                </a:solidFill>
                <a:effectLst/>
                <a:latin typeface="Century Gothic" panose="020B0502020202020204" pitchFamily="34" charset="0"/>
                <a:ea typeface="+mn-ea"/>
                <a:cs typeface="+mn-cs"/>
              </a:rPr>
              <a:t>, D., &amp; Le Bras, Y.  (2009). </a:t>
            </a:r>
            <a:r>
              <a:rPr lang="en-GB" sz="1100" i="1" dirty="0">
                <a:solidFill>
                  <a:schemeClr val="dk1"/>
                </a:solidFill>
                <a:effectLst/>
                <a:latin typeface="Century Gothic" panose="020B0502020202020204" pitchFamily="34" charset="0"/>
                <a:ea typeface="+mn-ea"/>
                <a:cs typeface="+mn-cs"/>
              </a:rPr>
              <a:t>A Frequency Dictionary of French: Core vocabulary for learners </a:t>
            </a:r>
            <a:r>
              <a:rPr lang="en-GB" sz="1100" dirty="0">
                <a:solidFill>
                  <a:schemeClr val="dk1"/>
                </a:solidFill>
                <a:effectLst/>
                <a:latin typeface="Century Gothic" panose="020B0502020202020204" pitchFamily="34" charset="0"/>
                <a:ea typeface="+mn-ea"/>
                <a:cs typeface="+mn-cs"/>
              </a:rPr>
              <a:t>London: Routledge.</a:t>
            </a:r>
          </a:p>
          <a:p>
            <a:pPr marL="0" indent="-216000">
              <a:lnSpc>
                <a:spcPct val="100000"/>
              </a:lnSpc>
            </a:pPr>
            <a:endParaRPr lang="en-GB" sz="1100" b="0" strike="noStrike" spc="-1" dirty="0">
              <a:latin typeface="Arial"/>
            </a:endParaRPr>
          </a:p>
          <a:p>
            <a:pPr marL="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 introduced and formally re-visited those words.  </a:t>
            </a: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it-IT" sz="1200" b="1" strike="noStrike" spc="-1" dirty="0">
                <a:solidFill>
                  <a:srgbClr val="002060"/>
                </a:solidFill>
                <a:latin typeface="Century Gothic"/>
                <a:ea typeface="Century Gothic"/>
              </a:rPr>
              <a:t>Unknown vocabulary and cognates</a:t>
            </a:r>
            <a:r>
              <a:rPr lang="it-IT" sz="1200" b="0" strike="noStrike" spc="-1" dirty="0">
                <a:solidFill>
                  <a:srgbClr val="002060"/>
                </a:solidFill>
                <a:latin typeface="Century Gothic"/>
                <a:ea typeface="Century Gothic"/>
              </a:rPr>
              <a:t>:</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it-IT" sz="1200" b="0" strike="noStrike" spc="-1" dirty="0">
                <a:solidFill>
                  <a:srgbClr val="002060"/>
                </a:solidFill>
                <a:latin typeface="Century Gothic"/>
                <a:ea typeface="Century Gothic"/>
              </a:rPr>
              <a:t>chenille [&gt;5000] fraise [&gt;5000] poire [&gt;5000] prune [&gt;5000] violet [&gt;5000] </a:t>
            </a: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[6/10]</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indent="0" algn="l" rtl="0" eaLnBrk="1" fontAlgn="auto" latinLnBrk="0" hangingPunct="1">
              <a:spcBef>
                <a:spcPts val="0"/>
              </a:spcBef>
              <a:spcAft>
                <a:spcPts val="0"/>
              </a:spcAft>
            </a:pPr>
            <a:r>
              <a:rPr lang="en-US" b="1" dirty="0"/>
              <a:t>Transcript</a:t>
            </a:r>
            <a:r>
              <a:rPr lang="en-US" dirty="0"/>
              <a:t>:</a:t>
            </a:r>
            <a:br>
              <a:rPr lang="en-US" dirty="0"/>
            </a:b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Le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lendemain</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p>
          <a:p>
            <a:pPr marL="0" marR="0" indent="0" algn="l" rtl="0" eaLnBrk="1" fontAlgn="auto" latinLnBrk="0" hangingPunct="1">
              <a:spcBef>
                <a:spcPts val="0"/>
              </a:spcBef>
              <a:spcAft>
                <a:spcPts val="0"/>
              </a:spcAft>
            </a:pP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c’est</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dimanche</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p>
          <a:p>
            <a:pPr marL="0" marR="0" indent="0" algn="l" rtl="0" eaLnBrk="1" fontAlgn="auto" latinLnBrk="0" hangingPunct="1">
              <a:spcBef>
                <a:spcPts val="0"/>
              </a:spcBef>
              <a:spcAft>
                <a:spcPts val="0"/>
              </a:spcAft>
            </a:pP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la chenille croque dans une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feuille</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verte</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p>
          <a:p>
            <a:pPr marL="0" marR="0" indent="0" algn="l" rtl="0" eaLnBrk="1" fontAlgn="auto" latinLnBrk="0" hangingPunct="1">
              <a:spcBef>
                <a:spcPts val="0"/>
              </a:spcBef>
              <a:spcAft>
                <a:spcPts val="0"/>
              </a:spcAft>
            </a:pP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et </a:t>
            </a:r>
            <a:r>
              <a:rPr lang="fr-FR" sz="1800" dirty="0">
                <a:solidFill>
                  <a:srgbClr val="002060"/>
                </a:solidFill>
                <a:latin typeface="Century Gothic" panose="020B0502020202020204" pitchFamily="34" charset="0"/>
              </a:rPr>
              <a:t>ça va </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beaucoup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mieux</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a:t>
            </a:r>
            <a:endParaRPr lang="en-GB"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endPar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endParaRPr>
          </a:p>
          <a:p>
            <a:pPr marL="0" marR="0" indent="0" algn="l" rtl="0" eaLnBrk="1" fontAlgn="auto" latinLnBrk="0" hangingPunct="1">
              <a:spcBef>
                <a:spcPts val="0"/>
              </a:spcBef>
              <a:spcAft>
                <a:spcPts val="0"/>
              </a:spcAft>
            </a:pPr>
            <a:endPar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endParaRPr>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2347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[7/10]</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indent="0" algn="l" rtl="0" eaLnBrk="1" fontAlgn="auto" latinLnBrk="0" hangingPunct="1">
              <a:spcBef>
                <a:spcPts val="0"/>
              </a:spcBef>
              <a:spcAft>
                <a:spcPts val="0"/>
              </a:spcAft>
            </a:pPr>
            <a:r>
              <a:rPr lang="en-US" b="1" dirty="0"/>
              <a:t>Transcript</a:t>
            </a:r>
            <a:r>
              <a:rPr lang="en-US" dirty="0"/>
              <a:t>:</a:t>
            </a:r>
            <a:br>
              <a:rPr lang="en-US" dirty="0"/>
            </a:b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Maintenant</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la chenille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n’a</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pas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faim</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p>
          <a:p>
            <a:pPr marL="0" marR="0" indent="0" algn="l" rtl="0" eaLnBrk="1" fontAlgn="auto" latinLnBrk="0" hangingPunct="1">
              <a:spcBef>
                <a:spcPts val="0"/>
              </a:spcBef>
              <a:spcAft>
                <a:spcPts val="0"/>
              </a:spcAft>
            </a:pP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et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elle</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est</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devenue</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grosse</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et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grasse</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a:t>
            </a:r>
            <a:endParaRPr lang="en-GB" sz="1800" b="0" i="0" u="none" strike="noStrike" dirty="0">
              <a:effectLst/>
              <a:latin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55001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[8/10]</a:t>
            </a:r>
          </a:p>
          <a:p>
            <a:pPr marL="0" marR="0" lvl="0" indent="0" algn="l" rtl="0">
              <a:lnSpc>
                <a:spcPct val="100000"/>
              </a:lnSpc>
              <a:spcBef>
                <a:spcPts val="0"/>
              </a:spcBef>
              <a:spcAft>
                <a:spcPts val="0"/>
              </a:spcAft>
              <a:buClr>
                <a:schemeClr val="dk1"/>
              </a:buClr>
              <a:buSzPts val="1200"/>
              <a:buFont typeface="Calibri"/>
              <a:buNone/>
            </a:pPr>
            <a:endParaRPr lang="en-US" dirty="0"/>
          </a:p>
          <a:p>
            <a:pPr marL="0" algn="l" rtl="0" eaLnBrk="1" fontAlgn="ctr" latinLnBrk="0" hangingPunct="1">
              <a:spcBef>
                <a:spcPts val="0"/>
              </a:spcBef>
              <a:spcAft>
                <a:spcPts val="0"/>
              </a:spcAft>
            </a:pPr>
            <a:r>
              <a:rPr lang="en-US" b="1" dirty="0"/>
              <a:t>Transcript</a:t>
            </a:r>
            <a:r>
              <a:rPr lang="en-US" dirty="0"/>
              <a:t>:</a:t>
            </a:r>
            <a:br>
              <a:rPr lang="en-US" dirty="0"/>
            </a:b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Elle se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construit</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une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maison</a:t>
            </a:r>
            <a:endPar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-un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cocon</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a:t>
            </a:r>
          </a:p>
          <a:p>
            <a:pPr marL="0" algn="l" rtl="0" eaLnBrk="1" fontAlgn="ctr" latinLnBrk="0" hangingPunct="1">
              <a:spcBef>
                <a:spcPts val="0"/>
              </a:spcBef>
              <a:spcAft>
                <a:spcPts val="0"/>
              </a:spcAft>
            </a:pPr>
            <a:endPar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endParaRPr>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41132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[9/10]</a:t>
            </a:r>
          </a:p>
          <a:p>
            <a:pPr marL="0" marR="0" lvl="0" indent="0" algn="l" rtl="0">
              <a:lnSpc>
                <a:spcPct val="100000"/>
              </a:lnSpc>
              <a:spcBef>
                <a:spcPts val="0"/>
              </a:spcBef>
              <a:spcAft>
                <a:spcPts val="0"/>
              </a:spcAft>
              <a:buClr>
                <a:schemeClr val="dk1"/>
              </a:buClr>
              <a:buSzPts val="1200"/>
              <a:buFont typeface="Calibri"/>
              <a:buNone/>
            </a:pPr>
            <a:endParaRPr lang="en-US" dirty="0"/>
          </a:p>
          <a:p>
            <a:pPr>
              <a:spcBef>
                <a:spcPct val="50000"/>
              </a:spcBef>
            </a:pPr>
            <a:r>
              <a:rPr lang="en-US" b="1" dirty="0"/>
              <a:t>Transcript</a:t>
            </a:r>
            <a:r>
              <a:rPr lang="en-US" dirty="0"/>
              <a:t>:</a:t>
            </a:r>
            <a:br>
              <a:rPr lang="en-US" dirty="0"/>
            </a:br>
            <a:r>
              <a:rPr lang="fr-FR" sz="1200" dirty="0">
                <a:solidFill>
                  <a:srgbClr val="002060"/>
                </a:solidFill>
                <a:latin typeface="Century Gothic" panose="020B0502020202020204" pitchFamily="34" charset="0"/>
              </a:rPr>
              <a:t>Après deux semaines</a:t>
            </a:r>
          </a:p>
          <a:p>
            <a:pPr>
              <a:spcBef>
                <a:spcPct val="50000"/>
              </a:spcBef>
            </a:pPr>
            <a:r>
              <a:rPr lang="fr-FR" sz="1200" dirty="0">
                <a:solidFill>
                  <a:srgbClr val="002060"/>
                </a:solidFill>
                <a:latin typeface="Century Gothic" panose="020B0502020202020204" pitchFamily="34" charset="0"/>
              </a:rPr>
              <a:t>elle fait un trou </a:t>
            </a:r>
          </a:p>
          <a:p>
            <a:pPr>
              <a:spcBef>
                <a:spcPct val="50000"/>
              </a:spcBef>
            </a:pPr>
            <a:r>
              <a:rPr lang="fr-FR" sz="1200" dirty="0">
                <a:solidFill>
                  <a:srgbClr val="002060"/>
                </a:solidFill>
                <a:latin typeface="Century Gothic" panose="020B0502020202020204" pitchFamily="34" charset="0"/>
              </a:rPr>
              <a:t>dans le cocon et...</a:t>
            </a:r>
          </a:p>
          <a:p>
            <a:pPr marL="0" algn="l" rtl="0" eaLnBrk="1" fontAlgn="ctr" latinLnBrk="0" hangingPunct="1">
              <a:spcBef>
                <a:spcPts val="0"/>
              </a:spcBef>
              <a:spcAft>
                <a:spcPts val="0"/>
              </a:spcAft>
            </a:pPr>
            <a:endPar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endParaRPr>
          </a:p>
          <a:p>
            <a:pPr marL="0" algn="l" rtl="0" eaLnBrk="1" fontAlgn="ctr" latinLnBrk="0" hangingPunct="1">
              <a:spcBef>
                <a:spcPts val="0"/>
              </a:spcBef>
              <a:spcAft>
                <a:spcPts val="0"/>
              </a:spcAft>
            </a:pPr>
            <a:endPar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endParaRPr>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35526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[10/10]</a:t>
            </a:r>
          </a:p>
          <a:p>
            <a:pPr marL="0" marR="0" lvl="0" indent="0" algn="l" rtl="0">
              <a:lnSpc>
                <a:spcPct val="100000"/>
              </a:lnSpc>
              <a:spcBef>
                <a:spcPts val="0"/>
              </a:spcBef>
              <a:spcAft>
                <a:spcPts val="0"/>
              </a:spcAft>
              <a:buClr>
                <a:schemeClr val="dk1"/>
              </a:buClr>
              <a:buSzPts val="1200"/>
              <a:buFont typeface="Calibri"/>
              <a:buNone/>
            </a:pPr>
            <a:endParaRPr lang="en-US" dirty="0"/>
          </a:p>
          <a:p>
            <a:pPr marL="0" algn="l" rtl="0" eaLnBrk="1" fontAlgn="ctr" latinLnBrk="0" hangingPunct="1">
              <a:spcBef>
                <a:spcPts val="0"/>
              </a:spcBef>
              <a:spcAft>
                <a:spcPts val="0"/>
              </a:spcAft>
            </a:pPr>
            <a:r>
              <a:rPr lang="en-US" b="1" dirty="0"/>
              <a:t>Transcript</a:t>
            </a:r>
            <a:r>
              <a:rPr lang="en-US" dirty="0"/>
              <a:t>:</a:t>
            </a:r>
            <a:br>
              <a:rPr lang="en-US" dirty="0"/>
            </a:br>
            <a:r>
              <a:rPr lang="fr-FR" sz="1200" dirty="0">
                <a:solidFill>
                  <a:srgbClr val="002060"/>
                </a:solidFill>
                <a:latin typeface="Century Gothic" panose="020B0502020202020204" pitchFamily="34" charset="0"/>
              </a:rPr>
              <a:t>maintenant</a:t>
            </a:r>
            <a:r>
              <a:rPr lang="en-GB" dirty="0"/>
              <a:t> </a:t>
            </a:r>
            <a:r>
              <a:rPr lang="en-GB" dirty="0" err="1"/>
              <a:t>elle</a:t>
            </a:r>
            <a:r>
              <a:rPr lang="en-GB" dirty="0"/>
              <a:t> </a:t>
            </a:r>
            <a:r>
              <a:rPr lang="en-GB" dirty="0" err="1"/>
              <a:t>est</a:t>
            </a:r>
            <a:r>
              <a:rPr lang="en-GB" dirty="0"/>
              <a:t> un </a:t>
            </a:r>
            <a:r>
              <a:rPr lang="en-GB" dirty="0" err="1"/>
              <a:t>superbe</a:t>
            </a:r>
            <a:r>
              <a:rPr lang="en-GB" dirty="0"/>
              <a:t> papillon !</a:t>
            </a:r>
            <a:endPar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endParaRPr>
          </a:p>
          <a:p>
            <a:pPr marL="0" algn="l" rtl="0" eaLnBrk="1" fontAlgn="ctr" latinLnBrk="0" hangingPunct="1">
              <a:spcBef>
                <a:spcPts val="0"/>
              </a:spcBef>
              <a:spcAft>
                <a:spcPts val="0"/>
              </a:spcAft>
            </a:pPr>
            <a:endPar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endParaRPr>
          </a:p>
          <a:p>
            <a:pPr marL="0" algn="l" rtl="0" eaLnBrk="1" fontAlgn="ctr" latinLnBrk="0" hangingPunct="1">
              <a:spcBef>
                <a:spcPts val="0"/>
              </a:spcBef>
              <a:spcAft>
                <a:spcPts val="0"/>
              </a:spcAft>
            </a:pPr>
            <a:endPar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75371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722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minutes (2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a range SSC with names of food.</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Clarify that instructions to pupils, ensuring they understand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present each food item individually, and get pupils to repeat after.</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further instruction and ask pupils to practise reading the words aloud in pairs.</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5600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[2/2]</a:t>
            </a:r>
            <a:endParaRPr lang="en-GB" b="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1234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GB" b="1" i="0" dirty="0">
                <a:solidFill>
                  <a:srgbClr val="222222"/>
                </a:solidFill>
                <a:effectLst/>
                <a:latin typeface="Effra"/>
              </a:rPr>
              <a:t>Timing: 1 minute</a:t>
            </a:r>
            <a:br>
              <a:rPr lang="en-GB" b="1" i="0" dirty="0">
                <a:solidFill>
                  <a:srgbClr val="222222"/>
                </a:solidFill>
                <a:effectLst/>
                <a:latin typeface="Effra"/>
              </a:rPr>
            </a:br>
            <a:br>
              <a:rPr lang="en-GB" b="1" i="0" dirty="0">
                <a:solidFill>
                  <a:srgbClr val="222222"/>
                </a:solidFill>
                <a:effectLst/>
                <a:latin typeface="Effra"/>
              </a:rPr>
            </a:br>
            <a:r>
              <a:rPr lang="en-GB" b="1" i="0" dirty="0">
                <a:solidFill>
                  <a:srgbClr val="222222"/>
                </a:solidFill>
                <a:effectLst/>
                <a:latin typeface="Effra"/>
              </a:rPr>
              <a:t>Aim: </a:t>
            </a:r>
            <a:r>
              <a:rPr lang="en-GB" b="0" i="0" dirty="0">
                <a:solidFill>
                  <a:srgbClr val="222222"/>
                </a:solidFill>
                <a:effectLst/>
                <a:latin typeface="Effra"/>
              </a:rPr>
              <a:t>to remind pupils that we are continuing with our story from last week: la chenille qui fait des </a:t>
            </a:r>
            <a:r>
              <a:rPr lang="en-GB" b="0" i="0" dirty="0" err="1">
                <a:solidFill>
                  <a:srgbClr val="222222"/>
                </a:solidFill>
                <a:effectLst/>
                <a:latin typeface="Effra"/>
              </a:rPr>
              <a:t>trous</a:t>
            </a:r>
            <a:r>
              <a:rPr lang="en-GB" b="0" i="0" dirty="0">
                <a:solidFill>
                  <a:srgbClr val="222222"/>
                </a:solidFill>
                <a:effectLst/>
                <a:latin typeface="Effra"/>
              </a:rPr>
              <a:t>.</a:t>
            </a:r>
          </a:p>
          <a:p>
            <a:pPr>
              <a:lnSpc>
                <a:spcPct val="100000"/>
              </a:lnSpc>
            </a:pPr>
            <a:endParaRPr lang="en-GB" sz="1200" b="0" strike="noStrike" spc="-1" dirty="0">
              <a:latin typeface="Arial"/>
            </a:endParaRPr>
          </a:p>
          <a:p>
            <a:pPr>
              <a:lnSpc>
                <a:spcPct val="100000"/>
              </a:lnSpc>
            </a:pPr>
            <a:r>
              <a:rPr lang="en-GB" sz="1200" b="1" strike="noStrike" spc="-1" dirty="0">
                <a:latin typeface="Arial"/>
              </a:rPr>
              <a:t>Procedure</a:t>
            </a:r>
            <a:r>
              <a:rPr lang="en-GB" sz="1200" b="0" strike="noStrike" spc="-1" dirty="0">
                <a:latin typeface="Arial"/>
              </a:rPr>
              <a:t>:</a:t>
            </a:r>
            <a:br>
              <a:rPr lang="en-GB" sz="1200" b="0" strike="noStrike" spc="-1" dirty="0">
                <a:latin typeface="Arial"/>
              </a:rPr>
            </a:br>
            <a:r>
              <a:rPr lang="en-GB" sz="1200" b="0" strike="noStrike" spc="-1" dirty="0">
                <a:latin typeface="Arial"/>
              </a:rPr>
              <a:t>1. Read </a:t>
            </a:r>
            <a:r>
              <a:rPr lang="en-GB" sz="1200" b="0" strike="noStrike" spc="-1" dirty="0" err="1">
                <a:latin typeface="Arial"/>
              </a:rPr>
              <a:t>Eugénie’s</a:t>
            </a:r>
            <a:r>
              <a:rPr lang="en-GB" sz="1200" b="0" strike="noStrike" spc="-1" dirty="0">
                <a:latin typeface="Arial"/>
              </a:rPr>
              <a:t> speech bubble.</a:t>
            </a:r>
            <a:br>
              <a:rPr lang="en-GB" sz="1200" b="0" strike="noStrike" spc="-1" dirty="0">
                <a:latin typeface="Arial"/>
              </a:rPr>
            </a:br>
            <a:r>
              <a:rPr lang="en-GB" sz="1200" b="0" strike="noStrike" spc="-1" dirty="0">
                <a:latin typeface="Arial"/>
              </a:rPr>
              <a:t>2. Consider asking pupils to tell you their favourite story: Mon </a:t>
            </a:r>
            <a:r>
              <a:rPr lang="en-GB" sz="1200" b="0" strike="noStrike" spc="-1" dirty="0" err="1">
                <a:latin typeface="Arial"/>
              </a:rPr>
              <a:t>histoire</a:t>
            </a:r>
            <a:r>
              <a:rPr lang="en-GB" sz="1200" b="0" strike="noStrike" spc="-1" dirty="0">
                <a:latin typeface="Arial"/>
              </a:rPr>
              <a:t> </a:t>
            </a:r>
            <a:r>
              <a:rPr lang="en-GB" sz="1200" b="0" strike="noStrike" spc="-1" dirty="0" err="1">
                <a:latin typeface="Arial"/>
              </a:rPr>
              <a:t>préférée</a:t>
            </a:r>
            <a:r>
              <a:rPr lang="en-GB" sz="1200" b="0" strike="noStrike" spc="-1" dirty="0">
                <a:latin typeface="Arial"/>
              </a:rPr>
              <a:t> </a:t>
            </a:r>
            <a:r>
              <a:rPr lang="en-GB" sz="1200" b="0" strike="noStrike" spc="-1" dirty="0" err="1">
                <a:latin typeface="Arial"/>
              </a:rPr>
              <a:t>est</a:t>
            </a:r>
            <a:r>
              <a:rPr lang="en-GB" sz="1200" b="0" strike="noStrike" spc="-1" dirty="0">
                <a:latin typeface="Arial"/>
              </a:rPr>
              <a:t> ….</a:t>
            </a:r>
            <a:br>
              <a:rPr lang="en-GB" sz="1200" b="0" strike="noStrike" spc="-1" dirty="0">
                <a:latin typeface="Arial"/>
              </a:rPr>
            </a:b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7002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12 minutes </a:t>
            </a: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listen and read the story.</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Give out the cards with images before explaining the activity. Pupils can work in pairs or individually.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and click to bring up the question. Ensure pupils understand they need to show you the correct picture to go with the scene of the story and the correct day of the week.</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each sentence.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To check understanding, pupils show you the correct card (</a:t>
            </a:r>
            <a:r>
              <a:rPr lang="en-GB" b="1" dirty="0"/>
              <a:t>three</a:t>
            </a:r>
            <a:r>
              <a:rPr lang="en-GB" dirty="0"/>
              <a:t> cards in this case).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answer. </a:t>
            </a:r>
          </a:p>
          <a:p>
            <a:pPr marL="0" marR="0" lvl="0" indent="0" algn="l" rtl="0">
              <a:lnSpc>
                <a:spcPct val="100000"/>
              </a:lnSpc>
              <a:spcBef>
                <a:spcPts val="0"/>
              </a:spcBef>
              <a:spcAft>
                <a:spcPts val="0"/>
              </a:spcAft>
              <a:buClr>
                <a:schemeClr val="dk1"/>
              </a:buClr>
              <a:buSzPts val="1200"/>
              <a:buFont typeface="Calibri"/>
              <a:buNone/>
            </a:pPr>
            <a:endParaRPr lang="en-US" dirty="0"/>
          </a:p>
          <a:p>
            <a:pPr marL="0" algn="l" rtl="0" eaLnBrk="1" fontAlgn="ctr" latinLnBrk="0" hangingPunct="1">
              <a:spcBef>
                <a:spcPts val="0"/>
              </a:spcBef>
              <a:spcAft>
                <a:spcPts val="0"/>
              </a:spcAft>
            </a:pPr>
            <a:r>
              <a:rPr lang="en-US" b="1" dirty="0"/>
              <a:t>Transcript</a:t>
            </a:r>
            <a:r>
              <a:rPr lang="en-US" dirty="0"/>
              <a:t>:</a:t>
            </a:r>
            <a:br>
              <a:rPr lang="en-US" dirty="0"/>
            </a:b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Le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samedi</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p>
          <a:p>
            <a:pPr marL="0" algn="l" rtl="0" eaLnBrk="1" fontAlgn="ctr" latinLnBrk="0" hangingPunct="1">
              <a:spcBef>
                <a:spcPts val="0"/>
              </a:spcBef>
              <a:spcAft>
                <a:spcPts val="0"/>
              </a:spcAft>
            </a:pP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elle</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croque dans une tranche de gâteau, </a:t>
            </a:r>
          </a:p>
          <a:p>
            <a:pPr marL="0" algn="l" rtl="0" eaLnBrk="1" fontAlgn="ctr" latinLnBrk="0" hangingPunct="1">
              <a:spcBef>
                <a:spcPts val="0"/>
              </a:spcBef>
              <a:spcAft>
                <a:spcPts val="0"/>
              </a:spcAft>
            </a:pP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une glace, </a:t>
            </a:r>
          </a:p>
          <a:p>
            <a:pPr marL="0" algn="l" rtl="0" eaLnBrk="1" fontAlgn="ctr" latinLnBrk="0" hangingPunct="1">
              <a:spcBef>
                <a:spcPts val="0"/>
              </a:spcBef>
              <a:spcAft>
                <a:spcPts val="0"/>
              </a:spcAft>
            </a:pP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un cornichon…</a:t>
            </a:r>
          </a:p>
          <a:p>
            <a:pPr marL="0" algn="l" rtl="0" eaLnBrk="1" fontAlgn="ctr" latinLnBrk="0" hangingPunct="1">
              <a:spcBef>
                <a:spcPts val="0"/>
              </a:spcBef>
              <a:spcAft>
                <a:spcPts val="0"/>
              </a:spcAft>
            </a:pPr>
            <a:endParaRPr lang="en-US" dirty="0"/>
          </a:p>
          <a:p>
            <a:pPr marL="0" marR="0" lvl="0" indent="0" algn="l" rtl="0">
              <a:lnSpc>
                <a:spcPct val="100000"/>
              </a:lnSpc>
              <a:spcBef>
                <a:spcPts val="0"/>
              </a:spcBef>
              <a:spcAft>
                <a:spcPts val="0"/>
              </a:spcAft>
              <a:buClr>
                <a:schemeClr val="dk1"/>
              </a:buClr>
              <a:buSzPts val="1200"/>
              <a:buFont typeface="Calibri"/>
              <a:buNone/>
            </a:pPr>
            <a:r>
              <a:rPr lang="en-US" b="1" dirty="0"/>
              <a:t>cornichon </a:t>
            </a:r>
            <a:r>
              <a:rPr lang="en-US" b="0" dirty="0"/>
              <a:t>[&gt;5000] </a:t>
            </a:r>
            <a:r>
              <a:rPr lang="en-US" b="1" dirty="0"/>
              <a:t>tranche </a:t>
            </a:r>
            <a:r>
              <a:rPr lang="en-US" b="0" dirty="0"/>
              <a:t>[2440]</a:t>
            </a:r>
            <a:endParaRPr lang="en-US"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21229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[2/10</a:t>
            </a:r>
          </a:p>
          <a:p>
            <a:pPr marL="0" marR="0" lvl="0" indent="0" algn="l" rtl="0">
              <a:lnSpc>
                <a:spcPct val="100000"/>
              </a:lnSpc>
              <a:spcBef>
                <a:spcPts val="0"/>
              </a:spcBef>
              <a:spcAft>
                <a:spcPts val="0"/>
              </a:spcAft>
              <a:buClr>
                <a:schemeClr val="dk1"/>
              </a:buClr>
              <a:buSzPts val="1200"/>
              <a:buFont typeface="Calibri"/>
              <a:buNone/>
            </a:pPr>
            <a:endParaRPr lang="en-US" dirty="0"/>
          </a:p>
          <a:p>
            <a:pPr marL="0" algn="l" rtl="0" eaLnBrk="1" fontAlgn="ctr" latinLnBrk="0" hangingPunct="1">
              <a:spcBef>
                <a:spcPts val="0"/>
              </a:spcBef>
              <a:spcAft>
                <a:spcPts val="0"/>
              </a:spcAft>
            </a:pPr>
            <a:r>
              <a:rPr lang="en-US" b="1" dirty="0"/>
              <a:t>Transcript</a:t>
            </a:r>
            <a:r>
              <a:rPr lang="en-US" dirty="0"/>
              <a:t>:</a:t>
            </a:r>
            <a:br>
              <a:rPr lang="en-US" dirty="0"/>
            </a:b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une tranche de fromage, </a:t>
            </a:r>
          </a:p>
          <a:p>
            <a:pPr marL="0" algn="l" rtl="0" eaLnBrk="1" fontAlgn="ctr" latinLnBrk="0" hangingPunct="1">
              <a:spcBef>
                <a:spcPts val="0"/>
              </a:spcBef>
              <a:spcAft>
                <a:spcPts val="0"/>
              </a:spcAft>
            </a:pP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une tranche de saucisson…</a:t>
            </a: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52798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[3/</a:t>
            </a:r>
          </a:p>
          <a:p>
            <a:pPr marL="0" marR="0" lvl="0" indent="0" algn="l" rtl="0">
              <a:lnSpc>
                <a:spcPct val="100000"/>
              </a:lnSpc>
              <a:spcBef>
                <a:spcPts val="0"/>
              </a:spcBef>
              <a:spcAft>
                <a:spcPts val="0"/>
              </a:spcAft>
              <a:buClr>
                <a:schemeClr val="dk1"/>
              </a:buClr>
              <a:buSzPts val="1200"/>
              <a:buFont typeface="Calibri"/>
              <a:buNone/>
            </a:pPr>
            <a:endParaRPr lang="en-US" dirty="0"/>
          </a:p>
          <a:p>
            <a:pPr marL="0" algn="l" rtl="0" eaLnBrk="1" fontAlgn="ctr" latinLnBrk="0" hangingPunct="1">
              <a:spcBef>
                <a:spcPts val="0"/>
              </a:spcBef>
              <a:spcAft>
                <a:spcPts val="0"/>
              </a:spcAft>
            </a:pPr>
            <a:r>
              <a:rPr lang="en-US" b="1" dirty="0"/>
              <a:t>Transcript</a:t>
            </a:r>
            <a:r>
              <a:rPr lang="en-US" dirty="0"/>
              <a:t>:</a:t>
            </a:r>
            <a:br>
              <a:rPr lang="en-US" dirty="0"/>
            </a:b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une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sucette</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p>
          <a:p>
            <a:pPr marL="0" algn="l" rtl="0" eaLnBrk="1" fontAlgn="ctr" latinLnBrk="0" hangingPunct="1">
              <a:spcBef>
                <a:spcPts val="0"/>
              </a:spcBef>
              <a:spcAft>
                <a:spcPts val="0"/>
              </a:spcAft>
            </a:pP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une part de tarte aux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cerises</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p>
          <a:p>
            <a:pPr marL="0" algn="l" rtl="0" eaLnBrk="1" fontAlgn="ctr" latinLnBrk="0" hangingPunct="1">
              <a:spcBef>
                <a:spcPts val="0"/>
              </a:spcBef>
              <a:spcAft>
                <a:spcPts val="0"/>
              </a:spcAft>
            </a:pP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une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saucisse</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a:t>
            </a:r>
          </a:p>
          <a:p>
            <a:pPr marL="0" algn="l" rtl="0" eaLnBrk="1" fontAlgn="ctr" latinLnBrk="0" hangingPunct="1">
              <a:spcBef>
                <a:spcPts val="0"/>
              </a:spcBef>
              <a:spcAft>
                <a:spcPts val="0"/>
              </a:spcAft>
            </a:pPr>
            <a:endPar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endParaRPr>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5306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[4/10]</a:t>
            </a:r>
          </a:p>
          <a:p>
            <a:pPr marL="0" marR="0" lvl="0" indent="0" algn="l" rtl="0">
              <a:lnSpc>
                <a:spcPct val="100000"/>
              </a:lnSpc>
              <a:spcBef>
                <a:spcPts val="0"/>
              </a:spcBef>
              <a:spcAft>
                <a:spcPts val="0"/>
              </a:spcAft>
              <a:buClr>
                <a:schemeClr val="dk1"/>
              </a:buClr>
              <a:buSzPts val="1200"/>
              <a:buFont typeface="Calibri"/>
              <a:buNone/>
            </a:pPr>
            <a:endParaRPr lang="en-US" dirty="0"/>
          </a:p>
          <a:p>
            <a:pPr marL="0" algn="l" rtl="0" eaLnBrk="1" fontAlgn="ctr" latinLnBrk="0" hangingPunct="1">
              <a:spcBef>
                <a:spcPts val="0"/>
              </a:spcBef>
              <a:spcAft>
                <a:spcPts val="0"/>
              </a:spcAft>
            </a:pPr>
            <a:r>
              <a:rPr lang="en-US" b="1" dirty="0"/>
              <a:t>Transcript</a:t>
            </a:r>
            <a:r>
              <a:rPr lang="en-US" dirty="0"/>
              <a:t>:</a:t>
            </a:r>
            <a:br>
              <a:rPr lang="en-US" dirty="0"/>
            </a:b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une madeleine </a:t>
            </a:r>
          </a:p>
          <a:p>
            <a:pPr marL="0" algn="l" rtl="0" eaLnBrk="1" fontAlgn="ctr" latinLnBrk="0" hangingPunct="1">
              <a:spcBef>
                <a:spcPts val="0"/>
              </a:spcBef>
              <a:spcAft>
                <a:spcPts val="0"/>
              </a:spcAft>
            </a:pP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et une tranche de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pastèque</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p>
          <a:p>
            <a:pPr marL="0" algn="l" rtl="0" eaLnBrk="1" fontAlgn="ctr" latinLnBrk="0" hangingPunct="1">
              <a:spcBef>
                <a:spcPts val="0"/>
              </a:spcBef>
              <a:spcAft>
                <a:spcPts val="0"/>
              </a:spcAft>
            </a:pPr>
            <a:endPar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endParaRPr>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83411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[5/10]</a:t>
            </a:r>
          </a:p>
          <a:p>
            <a:pPr marL="0" marR="0" lvl="0" indent="0" algn="l" rtl="0">
              <a:lnSpc>
                <a:spcPct val="100000"/>
              </a:lnSpc>
              <a:spcBef>
                <a:spcPts val="0"/>
              </a:spcBef>
              <a:spcAft>
                <a:spcPts val="0"/>
              </a:spcAft>
              <a:buClr>
                <a:schemeClr val="dk1"/>
              </a:buClr>
              <a:buSzPts val="1200"/>
              <a:buFont typeface="Calibri"/>
              <a:buNone/>
            </a:pPr>
            <a:endParaRPr lang="en-US" dirty="0"/>
          </a:p>
          <a:p>
            <a:pPr marL="0" algn="l" rtl="0" eaLnBrk="1" fontAlgn="ctr" latinLnBrk="0" hangingPunct="1">
              <a:spcBef>
                <a:spcPts val="0"/>
              </a:spcBef>
              <a:spcAft>
                <a:spcPts val="0"/>
              </a:spcAft>
            </a:pPr>
            <a:r>
              <a:rPr lang="en-US" b="1" dirty="0"/>
              <a:t>Transcript</a:t>
            </a:r>
            <a:r>
              <a:rPr lang="en-US" dirty="0"/>
              <a:t>:</a:t>
            </a:r>
            <a:br>
              <a:rPr lang="en-US" dirty="0"/>
            </a:b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Puis</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elle</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 a mal au </a:t>
            </a:r>
            <a:r>
              <a:rPr lang="en-GB" sz="1800" b="0" i="0" u="none" strike="noStrike" kern="1200" dirty="0" err="1">
                <a:solidFill>
                  <a:srgbClr val="000000"/>
                </a:solidFill>
                <a:effectLst/>
                <a:latin typeface="Tw Cen MT" panose="020B0602020104020603" pitchFamily="34" charset="0"/>
                <a:ea typeface="SimSun" panose="02010600030101010101" pitchFamily="2" charset="-122"/>
                <a:cs typeface="ArialMT"/>
              </a:rPr>
              <a:t>ventre</a:t>
            </a:r>
            <a:r>
              <a:rPr lang="en-GB" sz="1800" b="0" i="0" u="none" strike="noStrike" kern="1200" dirty="0">
                <a:solidFill>
                  <a:srgbClr val="000000"/>
                </a:solidFill>
                <a:effectLst/>
                <a:latin typeface="Tw Cen MT" panose="020B0602020104020603" pitchFamily="34" charset="0"/>
                <a:ea typeface="SimSun" panose="02010600030101010101" pitchFamily="2" charset="-122"/>
                <a:cs typeface="ArialMT"/>
              </a:rPr>
              <a:t>!</a:t>
            </a:r>
            <a:endParaRPr lang="en-GB" sz="1800" b="0" i="0" u="none" strike="noStrike" dirty="0">
              <a:effectLst/>
              <a:latin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752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5063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4525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6981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44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32404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475658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65285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1049196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39718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609995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66158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42292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643661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2991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299674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463433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08664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025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33567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0354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8020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6934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25714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49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4989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610210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86412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39036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94846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1829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50809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7973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023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01276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00028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683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77545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429127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37108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43795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670378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477201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794622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13785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340728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232990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1259217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908657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784875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2617673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0483550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03327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1420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1914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6169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1161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207597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31664731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34614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92079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374927799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9.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7.svg"/><Relationship Id="rId4" Type="http://schemas.openxmlformats.org/officeDocument/2006/relationships/image" Target="../media/image6.pn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51.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51.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image" Target="../media/image13.gif"/><Relationship Id="rId11" Type="http://schemas.openxmlformats.org/officeDocument/2006/relationships/image" Target="../media/image18.png"/><Relationship Id="rId5" Type="http://schemas.openxmlformats.org/officeDocument/2006/relationships/image" Target="../media/image7.sv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3.gif"/><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19.png"/><Relationship Id="rId7" Type="http://schemas.openxmlformats.org/officeDocument/2006/relationships/image" Target="../media/image14.png"/><Relationship Id="rId12" Type="http://schemas.openxmlformats.org/officeDocument/2006/relationships/image" Target="../media/image17.png"/><Relationship Id="rId17" Type="http://schemas.openxmlformats.org/officeDocument/2006/relationships/image" Target="../media/image24.png"/><Relationship Id="rId2" Type="http://schemas.openxmlformats.org/officeDocument/2006/relationships/notesSlide" Target="../notesSlides/notesSlide9.xml"/><Relationship Id="rId16"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7.svg"/><Relationship Id="rId1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7314"/>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rPr>
              <a:t>rouge</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endParaRPr>
          </a:p>
        </p:txBody>
      </p:sp>
      <p:pic>
        <p:nvPicPr>
          <p:cNvPr id="12" name="Picture 11" descr="A picture containing text, electronics, computer, display&#10;&#10;Description automatically generated">
            <a:extLst>
              <a:ext uri="{FF2B5EF4-FFF2-40B4-BE49-F238E27FC236}">
                <a16:creationId xmlns:a16="http://schemas.microsoft.com/office/drawing/2014/main" id="{9E6F2143-2D08-4F52-8FAE-C0BD51AD3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0" y="-138036"/>
            <a:ext cx="4350240" cy="1144800"/>
          </a:xfrm>
        </p:spPr>
        <p:txBody>
          <a:bodyPr>
            <a:noAutofit/>
          </a:bodyPr>
          <a:lstStyle/>
          <a:p>
            <a:pPr algn="ctr"/>
            <a:r>
              <a:rPr lang="en-GB" sz="3200" b="1" spc="-1" dirty="0">
                <a:solidFill>
                  <a:schemeClr val="bg1"/>
                </a:solidFill>
                <a:latin typeface="Century Gothic" panose="020B0502020202020204" pitchFamily="34" charset="0"/>
                <a:ea typeface="Century Gothic"/>
              </a:rPr>
              <a:t>Une </a:t>
            </a:r>
            <a:r>
              <a:rPr lang="en-GB" sz="3200" b="1" spc="-1" dirty="0" err="1">
                <a:solidFill>
                  <a:schemeClr val="bg1"/>
                </a:solidFill>
                <a:latin typeface="Century Gothic" panose="020B0502020202020204" pitchFamily="34" charset="0"/>
                <a:ea typeface="Century Gothic"/>
              </a:rPr>
              <a:t>histoire</a:t>
            </a:r>
            <a:endParaRPr lang="en-GB" sz="3200" dirty="0"/>
          </a:p>
        </p:txBody>
      </p:sp>
      <p:sp>
        <p:nvSpPr>
          <p:cNvPr id="7" name="CustomShape 3">
            <a:extLst>
              <a:ext uri="{FF2B5EF4-FFF2-40B4-BE49-F238E27FC236}">
                <a16:creationId xmlns:a16="http://schemas.microsoft.com/office/drawing/2014/main" id="{527D8509-23D0-4DD8-9B33-4BAB0429369D}"/>
              </a:ext>
            </a:extLst>
          </p:cNvPr>
          <p:cNvSpPr/>
          <p:nvPr/>
        </p:nvSpPr>
        <p:spPr>
          <a:xfrm>
            <a:off x="0" y="5346087"/>
            <a:ext cx="4571280" cy="28116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endParaRPr kumimoji="0" lang="en-GB"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800" b="1" spc="-1" dirty="0">
                <a:solidFill>
                  <a:srgbClr val="FFFFFF"/>
                </a:solidFill>
                <a:latin typeface="Century Gothic" panose="020B0502020202020204" pitchFamily="34" charset="0"/>
                <a:ea typeface="Century Gothic"/>
                <a:sym typeface="Arial"/>
              </a:rPr>
              <a:t>A story</a:t>
            </a:r>
          </a:p>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sym typeface="Arial"/>
              </a:rPr>
              <a:t>SSC revisit</a:t>
            </a:r>
          </a:p>
        </p:txBody>
      </p:sp>
      <p:sp>
        <p:nvSpPr>
          <p:cNvPr id="10" name="Rectangle: Rounded Corners 9">
            <a:extLst>
              <a:ext uri="{FF2B5EF4-FFF2-40B4-BE49-F238E27FC236}">
                <a16:creationId xmlns:a16="http://schemas.microsoft.com/office/drawing/2014/main" id="{A33811AA-2BDD-4FF2-9549-CE1D7E6D4A4C}"/>
              </a:ext>
            </a:extLst>
          </p:cNvPr>
          <p:cNvSpPr/>
          <p:nvPr/>
        </p:nvSpPr>
        <p:spPr>
          <a:xfrm>
            <a:off x="95534" y="1828800"/>
            <a:ext cx="4107976" cy="2524836"/>
          </a:xfrm>
          <a:prstGeom prst="roundRect">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1" name="Picture 2" descr="Free vector graphics of Fruit">
            <a:extLst>
              <a:ext uri="{FF2B5EF4-FFF2-40B4-BE49-F238E27FC236}">
                <a16:creationId xmlns:a16="http://schemas.microsoft.com/office/drawing/2014/main" id="{AD511640-544D-48AF-81C0-13FFDEE87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49" y="2003673"/>
            <a:ext cx="3973546" cy="20881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Gráficos vectoriales gratis de Animal">
            <a:extLst>
              <a:ext uri="{FF2B5EF4-FFF2-40B4-BE49-F238E27FC236}">
                <a16:creationId xmlns:a16="http://schemas.microsoft.com/office/drawing/2014/main" id="{0BC407FD-00DE-4A2D-927F-08310AB2C2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534" y="3740319"/>
            <a:ext cx="1233268" cy="842179"/>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4DE1A7A0-E738-4FFD-B386-370F6DF75D0B}"/>
              </a:ext>
            </a:extLst>
          </p:cNvPr>
          <p:cNvSpPr/>
          <p:nvPr/>
        </p:nvSpPr>
        <p:spPr>
          <a:xfrm>
            <a:off x="1827432" y="3986802"/>
            <a:ext cx="1406833" cy="995111"/>
          </a:xfrm>
          <a:prstGeom prst="wedgeRoundRectCallout">
            <a:avLst>
              <a:gd name="adj1" fmla="val -74107"/>
              <a:gd name="adj2" fmla="val -14030"/>
              <a:gd name="adj3" fmla="val 16667"/>
            </a:avLst>
          </a:prstGeom>
          <a:solidFill>
            <a:srgbClr val="1D4E6B"/>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Cavolini" panose="03000502040302020204" pitchFamily="66" charset="0"/>
                <a:cs typeface="Cavolini" panose="03000502040302020204" pitchFamily="66" charset="0"/>
              </a:rPr>
              <a:t>J’ai</a:t>
            </a:r>
            <a:r>
              <a:rPr lang="en-GB" sz="2400" dirty="0">
                <a:latin typeface="Cavolini" panose="03000502040302020204" pitchFamily="66" charset="0"/>
                <a:cs typeface="Cavolini" panose="03000502040302020204" pitchFamily="66" charset="0"/>
              </a:rPr>
              <a:t> </a:t>
            </a:r>
            <a:r>
              <a:rPr lang="en-GB" sz="2400" dirty="0" err="1">
                <a:latin typeface="Cavolini" panose="03000502040302020204" pitchFamily="66" charset="0"/>
                <a:cs typeface="Cavolini" panose="03000502040302020204" pitchFamily="66" charset="0"/>
              </a:rPr>
              <a:t>faim</a:t>
            </a:r>
            <a:r>
              <a:rPr lang="en-GB" sz="2400" dirty="0">
                <a:latin typeface="Cavolini" panose="03000502040302020204" pitchFamily="66" charset="0"/>
                <a:cs typeface="Cavolini" panose="03000502040302020204" pitchFamily="66" charset="0"/>
              </a:rPr>
              <a:t> !</a:t>
            </a:r>
          </a:p>
        </p:txBody>
      </p:sp>
      <p:sp>
        <p:nvSpPr>
          <p:cNvPr id="4" name="TextBox 3">
            <a:extLst>
              <a:ext uri="{FF2B5EF4-FFF2-40B4-BE49-F238E27FC236}">
                <a16:creationId xmlns:a16="http://schemas.microsoft.com/office/drawing/2014/main" id="{C92A9B07-2921-4C89-81B3-1C4550D36B81}"/>
              </a:ext>
            </a:extLst>
          </p:cNvPr>
          <p:cNvSpPr txBox="1"/>
          <p:nvPr/>
        </p:nvSpPr>
        <p:spPr>
          <a:xfrm>
            <a:off x="9387840" y="6441328"/>
            <a:ext cx="2804160"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13</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4" name="TextBox 23">
            <a:extLst>
              <a:ext uri="{FF2B5EF4-FFF2-40B4-BE49-F238E27FC236}">
                <a16:creationId xmlns:a16="http://schemas.microsoft.com/office/drawing/2014/main" id="{50747B64-1F5C-43D2-9FCC-B74F4559E3F6}"/>
              </a:ext>
            </a:extLst>
          </p:cNvPr>
          <p:cNvSpPr txBox="1"/>
          <p:nvPr/>
        </p:nvSpPr>
        <p:spPr>
          <a:xfrm>
            <a:off x="8440628" y="247509"/>
            <a:ext cx="2531499" cy="1015663"/>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le </a:t>
            </a:r>
            <a:r>
              <a:rPr lang="en-GB" sz="2000" b="1" dirty="0" err="1">
                <a:solidFill>
                  <a:srgbClr val="002060"/>
                </a:solidFill>
                <a:latin typeface="Century Gothic" panose="020B0502020202020204" pitchFamily="34" charset="0"/>
              </a:rPr>
              <a:t>lendemain</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next day</a:t>
            </a:r>
            <a:br>
              <a:rPr lang="en-GB" sz="2000" dirty="0">
                <a:solidFill>
                  <a:srgbClr val="002060"/>
                </a:solidFill>
                <a:latin typeface="Century Gothic" panose="020B0502020202020204" pitchFamily="34" charset="0"/>
              </a:rPr>
            </a:br>
            <a:r>
              <a:rPr lang="en-GB" sz="2000" b="1" dirty="0" err="1">
                <a:solidFill>
                  <a:srgbClr val="002060"/>
                </a:solidFill>
                <a:latin typeface="Century Gothic" panose="020B0502020202020204" pitchFamily="34" charset="0"/>
              </a:rPr>
              <a:t>mieux</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better </a:t>
            </a:r>
          </a:p>
        </p:txBody>
      </p:sp>
      <p:sp>
        <p:nvSpPr>
          <p:cNvPr id="16" name="Text Box 4">
            <a:extLst>
              <a:ext uri="{FF2B5EF4-FFF2-40B4-BE49-F238E27FC236}">
                <a16:creationId xmlns:a16="http://schemas.microsoft.com/office/drawing/2014/main" id="{6EFDA249-CA05-420B-B4D7-51AD1FCAD88A}"/>
              </a:ext>
            </a:extLst>
          </p:cNvPr>
          <p:cNvSpPr txBox="1">
            <a:spLocks noChangeArrowheads="1"/>
          </p:cNvSpPr>
          <p:nvPr/>
        </p:nvSpPr>
        <p:spPr bwMode="auto">
          <a:xfrm>
            <a:off x="206100" y="1918791"/>
            <a:ext cx="8116197" cy="4093428"/>
          </a:xfrm>
          <a:prstGeom prst="rect">
            <a:avLst/>
          </a:prstGeom>
          <a:noFill/>
          <a:ln>
            <a:noFill/>
          </a:ln>
          <a:effectLst/>
        </p:spPr>
        <p:txBody>
          <a:bodyPr wrap="square">
            <a:spAutoFit/>
          </a:bodyPr>
          <a:lstStyle/>
          <a:p>
            <a:pPr>
              <a:spcBef>
                <a:spcPct val="50000"/>
              </a:spcBef>
            </a:pPr>
            <a:r>
              <a:rPr lang="fr-FR" sz="4000" dirty="0">
                <a:solidFill>
                  <a:srgbClr val="002060"/>
                </a:solidFill>
                <a:latin typeface="Century Gothic" panose="020B0502020202020204" pitchFamily="34" charset="0"/>
              </a:rPr>
              <a:t>Le lendemain, </a:t>
            </a:r>
          </a:p>
          <a:p>
            <a:pPr>
              <a:spcBef>
                <a:spcPct val="50000"/>
              </a:spcBef>
            </a:pPr>
            <a:r>
              <a:rPr lang="fr-FR" sz="4000" dirty="0">
                <a:solidFill>
                  <a:srgbClr val="002060"/>
                </a:solidFill>
                <a:latin typeface="Century Gothic" panose="020B0502020202020204" pitchFamily="34" charset="0"/>
              </a:rPr>
              <a:t>c’est _____________. </a:t>
            </a:r>
          </a:p>
          <a:p>
            <a:pPr>
              <a:spcBef>
                <a:spcPct val="50000"/>
              </a:spcBef>
            </a:pPr>
            <a:r>
              <a:rPr lang="fr-FR" sz="4000" dirty="0">
                <a:solidFill>
                  <a:srgbClr val="002060"/>
                </a:solidFill>
                <a:latin typeface="Century Gothic" panose="020B0502020202020204" pitchFamily="34" charset="0"/>
              </a:rPr>
              <a:t>la chenille croque dans une feuille verte</a:t>
            </a:r>
            <a:r>
              <a:rPr lang="en-GB" sz="4000" dirty="0">
                <a:solidFill>
                  <a:srgbClr val="002060"/>
                </a:solidFill>
                <a:latin typeface="Century Gothic" panose="020B0502020202020204" pitchFamily="34" charset="0"/>
              </a:rPr>
              <a:t> 🍃</a:t>
            </a:r>
            <a:r>
              <a:rPr lang="fr-FR" sz="4000" dirty="0">
                <a:solidFill>
                  <a:srgbClr val="002060"/>
                </a:solidFill>
                <a:latin typeface="Century Gothic" panose="020B0502020202020204" pitchFamily="34" charset="0"/>
              </a:rPr>
              <a:t> </a:t>
            </a:r>
          </a:p>
          <a:p>
            <a:pPr>
              <a:spcBef>
                <a:spcPct val="50000"/>
              </a:spcBef>
            </a:pPr>
            <a:r>
              <a:rPr lang="fr-FR" sz="4000" dirty="0">
                <a:solidFill>
                  <a:srgbClr val="002060"/>
                </a:solidFill>
                <a:latin typeface="Century Gothic" panose="020B0502020202020204" pitchFamily="34" charset="0"/>
              </a:rPr>
              <a:t>et ça va beaucoup mieux. </a:t>
            </a:r>
            <a:r>
              <a:rPr lang="en-GB" sz="4000" dirty="0">
                <a:solidFill>
                  <a:srgbClr val="002060"/>
                </a:solidFill>
                <a:latin typeface="Century Gothic" panose="020B0502020202020204" pitchFamily="34" charset="0"/>
              </a:rPr>
              <a:t>😌</a:t>
            </a:r>
            <a:endParaRPr lang="fr-FR" sz="4000" dirty="0">
              <a:solidFill>
                <a:srgbClr val="002060"/>
              </a:solidFill>
              <a:latin typeface="Century Gothic" panose="020B0502020202020204" pitchFamily="34" charset="0"/>
            </a:endParaRPr>
          </a:p>
        </p:txBody>
      </p:sp>
      <p:sp>
        <p:nvSpPr>
          <p:cNvPr id="17" name="TextBox 16">
            <a:extLst>
              <a:ext uri="{FF2B5EF4-FFF2-40B4-BE49-F238E27FC236}">
                <a16:creationId xmlns:a16="http://schemas.microsoft.com/office/drawing/2014/main" id="{D92F64F5-EF6A-4C14-AD69-FB0D3F00D06A}"/>
              </a:ext>
            </a:extLst>
          </p:cNvPr>
          <p:cNvSpPr txBox="1"/>
          <p:nvPr/>
        </p:nvSpPr>
        <p:spPr>
          <a:xfrm>
            <a:off x="2074957" y="2852608"/>
            <a:ext cx="2524959" cy="646331"/>
          </a:xfrm>
          <a:prstGeom prst="rect">
            <a:avLst/>
          </a:prstGeom>
          <a:noFill/>
          <a:ln>
            <a:noFill/>
          </a:ln>
        </p:spPr>
        <p:txBody>
          <a:bodyPr wrap="square" rtlCol="0">
            <a:spAutoFit/>
          </a:bodyPr>
          <a:lstStyle/>
          <a:p>
            <a:pPr eaLnBrk="1" hangingPunct="1">
              <a:spcBef>
                <a:spcPct val="50000"/>
              </a:spcBef>
            </a:pPr>
            <a:r>
              <a:rPr lang="en-GB" sz="3600" b="1" dirty="0" err="1">
                <a:solidFill>
                  <a:srgbClr val="92D050"/>
                </a:solidFill>
                <a:latin typeface="Segoe Print" panose="02000600000000000000" pitchFamily="2" charset="0"/>
                <a:cs typeface="Arial" panose="020B0604020202020204" pitchFamily="34" charset="0"/>
              </a:rPr>
              <a:t>dimanche</a:t>
            </a:r>
            <a:endParaRPr lang="en-GB" sz="3600" b="1" dirty="0">
              <a:solidFill>
                <a:srgbClr val="92D050"/>
              </a:solidFill>
              <a:latin typeface="Segoe Print" panose="02000600000000000000" pitchFamily="2" charset="0"/>
            </a:endParaRPr>
          </a:p>
        </p:txBody>
      </p:sp>
      <p:pic>
        <p:nvPicPr>
          <p:cNvPr id="15" name="Picture 4" descr="Burbuja Del Discurso, Globo De Discurso">
            <a:extLst>
              <a:ext uri="{FF2B5EF4-FFF2-40B4-BE49-F238E27FC236}">
                <a16:creationId xmlns:a16="http://schemas.microsoft.com/office/drawing/2014/main" id="{C245C00A-2757-4176-BD52-71CD4177F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815" y="1596655"/>
            <a:ext cx="1704076" cy="144522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47A0D35-72E1-476E-AC37-AF6D6CA06538}"/>
              </a:ext>
            </a:extLst>
          </p:cNvPr>
          <p:cNvSpPr txBox="1"/>
          <p:nvPr/>
        </p:nvSpPr>
        <p:spPr>
          <a:xfrm>
            <a:off x="7611502" y="1677066"/>
            <a:ext cx="1605159" cy="830997"/>
          </a:xfrm>
          <a:prstGeom prst="rect">
            <a:avLst/>
          </a:prstGeom>
          <a:noFill/>
        </p:spPr>
        <p:txBody>
          <a:bodyPr wrap="square" rtlCol="0">
            <a:spAutoFit/>
          </a:bodyPr>
          <a:lstStyle/>
          <a:p>
            <a:pPr algn="ctr"/>
            <a:r>
              <a:rPr lang="en-GB" sz="2400" b="1" dirty="0" err="1">
                <a:solidFill>
                  <a:srgbClr val="002060"/>
                </a:solidFill>
                <a:latin typeface="Cavolini" panose="03000502040302020204" pitchFamily="66" charset="0"/>
                <a:cs typeface="Cavolini" panose="03000502040302020204" pitchFamily="66" charset="0"/>
              </a:rPr>
              <a:t>Ça</a:t>
            </a:r>
            <a:r>
              <a:rPr lang="en-GB" sz="2400" b="1" dirty="0">
                <a:solidFill>
                  <a:srgbClr val="002060"/>
                </a:solidFill>
                <a:latin typeface="Cavolini" panose="03000502040302020204" pitchFamily="66" charset="0"/>
                <a:cs typeface="Cavolini" panose="03000502040302020204" pitchFamily="66" charset="0"/>
              </a:rPr>
              <a:t> </a:t>
            </a:r>
            <a:r>
              <a:rPr lang="en-GB" sz="2400" b="1" dirty="0" err="1">
                <a:solidFill>
                  <a:srgbClr val="002060"/>
                </a:solidFill>
                <a:latin typeface="Cavolini" panose="03000502040302020204" pitchFamily="66" charset="0"/>
                <a:cs typeface="Cavolini" panose="03000502040302020204" pitchFamily="66" charset="0"/>
              </a:rPr>
              <a:t>va</a:t>
            </a:r>
            <a:r>
              <a:rPr lang="en-GB" sz="2400" b="1" dirty="0">
                <a:solidFill>
                  <a:srgbClr val="002060"/>
                </a:solidFill>
                <a:latin typeface="Cavolini" panose="03000502040302020204" pitchFamily="66" charset="0"/>
                <a:cs typeface="Cavolini" panose="03000502040302020204" pitchFamily="66" charset="0"/>
              </a:rPr>
              <a:t> </a:t>
            </a:r>
            <a:r>
              <a:rPr lang="en-GB" sz="2400" b="1" dirty="0" err="1">
                <a:solidFill>
                  <a:srgbClr val="002060"/>
                </a:solidFill>
                <a:latin typeface="Cavolini" panose="03000502040302020204" pitchFamily="66" charset="0"/>
                <a:cs typeface="Cavolini" panose="03000502040302020204" pitchFamily="66" charset="0"/>
              </a:rPr>
              <a:t>mieux</a:t>
            </a:r>
            <a:r>
              <a:rPr lang="en-GB" sz="2400" b="1" dirty="0">
                <a:solidFill>
                  <a:srgbClr val="002060"/>
                </a:solidFill>
                <a:latin typeface="Cavolini" panose="03000502040302020204" pitchFamily="66" charset="0"/>
                <a:cs typeface="Cavolini" panose="03000502040302020204" pitchFamily="66" charset="0"/>
              </a:rPr>
              <a:t>.</a:t>
            </a:r>
            <a:r>
              <a:rPr lang="en-GB" b="1" dirty="0">
                <a:solidFill>
                  <a:srgbClr val="002060"/>
                </a:solidFill>
                <a:latin typeface="Cavolini" panose="03000502040302020204" pitchFamily="66" charset="0"/>
                <a:cs typeface="Cavolini" panose="03000502040302020204" pitchFamily="66" charset="0"/>
              </a:rPr>
              <a:t>😌</a:t>
            </a:r>
            <a:endParaRPr lang="en-GB" sz="2400" b="1" dirty="0">
              <a:solidFill>
                <a:srgbClr val="002060"/>
              </a:solidFill>
              <a:latin typeface="Cavolini" panose="03000502040302020204" pitchFamily="66" charset="0"/>
              <a:cs typeface="Cavolini" panose="03000502040302020204" pitchFamily="66" charset="0"/>
            </a:endParaRPr>
          </a:p>
        </p:txBody>
      </p:sp>
      <p:pic>
        <p:nvPicPr>
          <p:cNvPr id="21" name="Picture 2" descr="Gráficos vectoriales gratis de Rama">
            <a:extLst>
              <a:ext uri="{FF2B5EF4-FFF2-40B4-BE49-F238E27FC236}">
                <a16:creationId xmlns:a16="http://schemas.microsoft.com/office/drawing/2014/main" id="{35118E68-2F6E-4607-B3FC-E3E625DC14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9231" y="2409428"/>
            <a:ext cx="4655998" cy="26605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Gráficos vectoriales gratis de Animal">
            <a:extLst>
              <a:ext uri="{FF2B5EF4-FFF2-40B4-BE49-F238E27FC236}">
                <a16:creationId xmlns:a16="http://schemas.microsoft.com/office/drawing/2014/main" id="{CDB3AE81-5997-4132-9E85-7159D12D22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53656">
            <a:off x="7874459" y="2733543"/>
            <a:ext cx="1085847" cy="7415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Index Finger, Pointer, Click, Hand">
            <a:extLst>
              <a:ext uri="{FF2B5EF4-FFF2-40B4-BE49-F238E27FC236}">
                <a16:creationId xmlns:a16="http://schemas.microsoft.com/office/drawing/2014/main" id="{6B224F1F-0EC3-49B0-890B-01B7FD8AC4D8}"/>
              </a:ext>
            </a:extLst>
          </p:cNvPr>
          <p:cNvPicPr>
            <a:picLocks noChangeAspect="1" noChangeArrowheads="1"/>
          </p:cNvPicPr>
          <p:nvPr/>
        </p:nvPicPr>
        <p:blipFill>
          <a:blip r:embed="rId9">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9216661" y="3508537"/>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13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4" name="TextBox 23">
            <a:extLst>
              <a:ext uri="{FF2B5EF4-FFF2-40B4-BE49-F238E27FC236}">
                <a16:creationId xmlns:a16="http://schemas.microsoft.com/office/drawing/2014/main" id="{50747B64-1F5C-43D2-9FCC-B74F4559E3F6}"/>
              </a:ext>
            </a:extLst>
          </p:cNvPr>
          <p:cNvSpPr txBox="1"/>
          <p:nvPr/>
        </p:nvSpPr>
        <p:spPr>
          <a:xfrm>
            <a:off x="8440628" y="247509"/>
            <a:ext cx="2531499" cy="707886"/>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grosse</a:t>
            </a:r>
            <a:r>
              <a:rPr lang="en-GB" sz="2000" b="1" dirty="0">
                <a:solidFill>
                  <a:srgbClr val="002060"/>
                </a:solidFill>
                <a:latin typeface="Century Gothic" panose="020B0502020202020204" pitchFamily="34" charset="0"/>
              </a:rPr>
              <a:t> et </a:t>
            </a:r>
            <a:r>
              <a:rPr lang="en-GB" sz="2000" b="1" dirty="0" err="1">
                <a:solidFill>
                  <a:srgbClr val="002060"/>
                </a:solidFill>
                <a:latin typeface="Century Gothic" panose="020B0502020202020204" pitchFamily="34" charset="0"/>
              </a:rPr>
              <a:t>grasse</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big and fat</a:t>
            </a:r>
          </a:p>
        </p:txBody>
      </p:sp>
      <p:sp>
        <p:nvSpPr>
          <p:cNvPr id="16" name="Text Box 4">
            <a:extLst>
              <a:ext uri="{FF2B5EF4-FFF2-40B4-BE49-F238E27FC236}">
                <a16:creationId xmlns:a16="http://schemas.microsoft.com/office/drawing/2014/main" id="{6EFDA249-CA05-420B-B4D7-51AD1FCAD88A}"/>
              </a:ext>
            </a:extLst>
          </p:cNvPr>
          <p:cNvSpPr txBox="1">
            <a:spLocks noChangeArrowheads="1"/>
          </p:cNvSpPr>
          <p:nvPr/>
        </p:nvSpPr>
        <p:spPr bwMode="auto">
          <a:xfrm>
            <a:off x="388981" y="2375991"/>
            <a:ext cx="6194700" cy="2862322"/>
          </a:xfrm>
          <a:prstGeom prst="rect">
            <a:avLst/>
          </a:prstGeom>
          <a:noFill/>
          <a:ln>
            <a:noFill/>
          </a:ln>
          <a:effectLst/>
        </p:spPr>
        <p:txBody>
          <a:bodyPr wrap="square">
            <a:spAutoFit/>
          </a:bodyPr>
          <a:lstStyle/>
          <a:p>
            <a:pPr>
              <a:spcBef>
                <a:spcPct val="50000"/>
              </a:spcBef>
            </a:pPr>
            <a:r>
              <a:rPr lang="fr-FR" sz="4000" dirty="0">
                <a:solidFill>
                  <a:srgbClr val="002060"/>
                </a:solidFill>
                <a:latin typeface="Century Gothic" panose="020B0502020202020204" pitchFamily="34" charset="0"/>
              </a:rPr>
              <a:t>Maintenant, la chenille n’a pas faim... </a:t>
            </a:r>
            <a:r>
              <a:rPr lang="en-GB" sz="4000" dirty="0">
                <a:solidFill>
                  <a:srgbClr val="002060"/>
                </a:solidFill>
                <a:latin typeface="Century Gothic" panose="020B0502020202020204" pitchFamily="34" charset="0"/>
              </a:rPr>
              <a:t>❌🍴</a:t>
            </a:r>
            <a:endParaRPr lang="fr-FR" sz="4000" dirty="0">
              <a:solidFill>
                <a:srgbClr val="002060"/>
              </a:solidFill>
              <a:latin typeface="Century Gothic" panose="020B0502020202020204" pitchFamily="34" charset="0"/>
            </a:endParaRPr>
          </a:p>
          <a:p>
            <a:pPr>
              <a:spcBef>
                <a:spcPct val="50000"/>
              </a:spcBef>
            </a:pPr>
            <a:r>
              <a:rPr lang="fr-FR" sz="4000" dirty="0">
                <a:solidFill>
                  <a:srgbClr val="002060"/>
                </a:solidFill>
                <a:latin typeface="Century Gothic" panose="020B0502020202020204" pitchFamily="34" charset="0"/>
              </a:rPr>
              <a:t>et elle est devenue </a:t>
            </a:r>
            <a:r>
              <a:rPr lang="en-GB" sz="4000" dirty="0">
                <a:solidFill>
                  <a:srgbClr val="002060"/>
                </a:solidFill>
                <a:latin typeface="Century Gothic" panose="020B0502020202020204" pitchFamily="34" charset="0"/>
              </a:rPr>
              <a:t>🐛</a:t>
            </a:r>
            <a:r>
              <a:rPr lang="fr-FR" sz="4000" dirty="0">
                <a:solidFill>
                  <a:srgbClr val="002060"/>
                </a:solidFill>
                <a:latin typeface="Century Gothic" panose="020B0502020202020204" pitchFamily="34" charset="0"/>
              </a:rPr>
              <a:t> grosse et grasse.</a:t>
            </a:r>
          </a:p>
        </p:txBody>
      </p:sp>
      <p:pic>
        <p:nvPicPr>
          <p:cNvPr id="15" name="Picture 10" descr="Gráficos vectoriales gratis de Animal">
            <a:extLst>
              <a:ext uri="{FF2B5EF4-FFF2-40B4-BE49-F238E27FC236}">
                <a16:creationId xmlns:a16="http://schemas.microsoft.com/office/drawing/2014/main" id="{94E540C4-E987-4426-A84A-8120937648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726901" y="2398111"/>
            <a:ext cx="3535059" cy="24140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urbuja Del Discurso, Globo De Discurso">
            <a:extLst>
              <a:ext uri="{FF2B5EF4-FFF2-40B4-BE49-F238E27FC236}">
                <a16:creationId xmlns:a16="http://schemas.microsoft.com/office/drawing/2014/main" id="{D47968C6-48E8-4633-A244-B5208B728F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23787" y="2033625"/>
            <a:ext cx="1951121" cy="165474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4085036-F87A-4A45-B43D-D9D9352B966E}"/>
              </a:ext>
            </a:extLst>
          </p:cNvPr>
          <p:cNvSpPr txBox="1"/>
          <p:nvPr/>
        </p:nvSpPr>
        <p:spPr>
          <a:xfrm>
            <a:off x="10433933" y="2224925"/>
            <a:ext cx="1656053" cy="1015663"/>
          </a:xfrm>
          <a:prstGeom prst="rect">
            <a:avLst/>
          </a:prstGeom>
          <a:noFill/>
        </p:spPr>
        <p:txBody>
          <a:bodyPr wrap="square" rtlCol="0">
            <a:spAutoFit/>
          </a:bodyPr>
          <a:lstStyle/>
          <a:p>
            <a:pPr algn="ctr"/>
            <a:r>
              <a:rPr lang="en-GB" sz="2000" b="1" dirty="0">
                <a:solidFill>
                  <a:srgbClr val="002060"/>
                </a:solidFill>
                <a:latin typeface="Cavolini" panose="03000502040302020204" pitchFamily="66" charset="0"/>
                <a:cs typeface="Cavolini" panose="03000502040302020204" pitchFamily="66" charset="0"/>
              </a:rPr>
              <a:t>Je </a:t>
            </a:r>
            <a:r>
              <a:rPr lang="en-GB" sz="2000" b="1" dirty="0" err="1">
                <a:solidFill>
                  <a:srgbClr val="002060"/>
                </a:solidFill>
                <a:latin typeface="Cavolini" panose="03000502040302020204" pitchFamily="66" charset="0"/>
                <a:cs typeface="Cavolini" panose="03000502040302020204" pitchFamily="66" charset="0"/>
              </a:rPr>
              <a:t>n’ai</a:t>
            </a:r>
            <a:r>
              <a:rPr lang="en-GB" sz="2000" b="1" dirty="0">
                <a:solidFill>
                  <a:srgbClr val="002060"/>
                </a:solidFill>
                <a:latin typeface="Cavolini" panose="03000502040302020204" pitchFamily="66" charset="0"/>
                <a:cs typeface="Cavolini" panose="03000502040302020204" pitchFamily="66" charset="0"/>
              </a:rPr>
              <a:t> pas </a:t>
            </a:r>
            <a:r>
              <a:rPr lang="en-GB" sz="2000" b="1" dirty="0" err="1">
                <a:solidFill>
                  <a:srgbClr val="002060"/>
                </a:solidFill>
                <a:latin typeface="Cavolini" panose="03000502040302020204" pitchFamily="66" charset="0"/>
                <a:cs typeface="Cavolini" panose="03000502040302020204" pitchFamily="66" charset="0"/>
              </a:rPr>
              <a:t>faim</a:t>
            </a:r>
            <a:r>
              <a:rPr lang="en-GB" sz="2000" b="1" dirty="0">
                <a:solidFill>
                  <a:srgbClr val="002060"/>
                </a:solidFill>
                <a:latin typeface="Cavolini" panose="03000502040302020204" pitchFamily="66" charset="0"/>
                <a:cs typeface="Cavolini" panose="03000502040302020204" pitchFamily="66" charset="0"/>
              </a:rPr>
              <a:t> !</a:t>
            </a:r>
            <a:br>
              <a:rPr lang="en-GB" sz="2000" b="1" dirty="0">
                <a:solidFill>
                  <a:srgbClr val="002060"/>
                </a:solidFill>
                <a:latin typeface="Cavolini" panose="03000502040302020204" pitchFamily="66" charset="0"/>
                <a:cs typeface="Cavolini" panose="03000502040302020204" pitchFamily="66" charset="0"/>
              </a:rPr>
            </a:br>
            <a:r>
              <a:rPr lang="en-GB" sz="2000" b="1" dirty="0">
                <a:solidFill>
                  <a:srgbClr val="002060"/>
                </a:solidFill>
                <a:latin typeface="Cavolini" panose="03000502040302020204" pitchFamily="66" charset="0"/>
                <a:cs typeface="Cavolini" panose="03000502040302020204" pitchFamily="66" charset="0"/>
              </a:rPr>
              <a:t>❌🍴</a:t>
            </a:r>
          </a:p>
        </p:txBody>
      </p:sp>
      <p:pic>
        <p:nvPicPr>
          <p:cNvPr id="22" name="Picture 8" descr="Index Finger, Pointer, Click, Hand">
            <a:extLst>
              <a:ext uri="{FF2B5EF4-FFF2-40B4-BE49-F238E27FC236}">
                <a16:creationId xmlns:a16="http://schemas.microsoft.com/office/drawing/2014/main" id="{B6155A7D-A777-4EBF-8551-C85326A93544}"/>
              </a:ext>
            </a:extLst>
          </p:cNvPr>
          <p:cNvPicPr>
            <a:picLocks noChangeAspect="1" noChangeArrowheads="1"/>
          </p:cNvPicPr>
          <p:nvPr/>
        </p:nvPicPr>
        <p:blipFill>
          <a:blip r:embed="rId8">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8768561" y="4106223"/>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35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4" name="TextBox 23">
            <a:extLst>
              <a:ext uri="{FF2B5EF4-FFF2-40B4-BE49-F238E27FC236}">
                <a16:creationId xmlns:a16="http://schemas.microsoft.com/office/drawing/2014/main" id="{50747B64-1F5C-43D2-9FCC-B74F4559E3F6}"/>
              </a:ext>
            </a:extLst>
          </p:cNvPr>
          <p:cNvSpPr txBox="1"/>
          <p:nvPr/>
        </p:nvSpPr>
        <p:spPr>
          <a:xfrm>
            <a:off x="8440628" y="247509"/>
            <a:ext cx="2531499" cy="707886"/>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se </a:t>
            </a:r>
            <a:r>
              <a:rPr lang="en-GB" sz="2000" b="1" dirty="0" err="1">
                <a:solidFill>
                  <a:srgbClr val="002060"/>
                </a:solidFill>
                <a:latin typeface="Century Gothic" panose="020B0502020202020204" pitchFamily="34" charset="0"/>
              </a:rPr>
              <a:t>construit</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builds herself</a:t>
            </a:r>
          </a:p>
        </p:txBody>
      </p:sp>
      <p:sp>
        <p:nvSpPr>
          <p:cNvPr id="16" name="Text Box 4">
            <a:extLst>
              <a:ext uri="{FF2B5EF4-FFF2-40B4-BE49-F238E27FC236}">
                <a16:creationId xmlns:a16="http://schemas.microsoft.com/office/drawing/2014/main" id="{6EFDA249-CA05-420B-B4D7-51AD1FCAD88A}"/>
              </a:ext>
            </a:extLst>
          </p:cNvPr>
          <p:cNvSpPr txBox="1">
            <a:spLocks noChangeArrowheads="1"/>
          </p:cNvSpPr>
          <p:nvPr/>
        </p:nvSpPr>
        <p:spPr bwMode="auto">
          <a:xfrm>
            <a:off x="388980" y="2375991"/>
            <a:ext cx="9809771" cy="1631216"/>
          </a:xfrm>
          <a:prstGeom prst="rect">
            <a:avLst/>
          </a:prstGeom>
          <a:noFill/>
          <a:ln>
            <a:noFill/>
          </a:ln>
          <a:effectLst/>
        </p:spPr>
        <p:txBody>
          <a:bodyPr wrap="square">
            <a:spAutoFit/>
          </a:bodyPr>
          <a:lstStyle/>
          <a:p>
            <a:pPr>
              <a:spcBef>
                <a:spcPct val="50000"/>
              </a:spcBef>
            </a:pPr>
            <a:r>
              <a:rPr lang="fr-FR" sz="4000" dirty="0">
                <a:solidFill>
                  <a:srgbClr val="002060"/>
                </a:solidFill>
                <a:latin typeface="Century Gothic" panose="020B0502020202020204" pitchFamily="34" charset="0"/>
              </a:rPr>
              <a:t>Elle se construit une maison</a:t>
            </a:r>
          </a:p>
          <a:p>
            <a:pPr>
              <a:spcBef>
                <a:spcPct val="50000"/>
              </a:spcBef>
            </a:pPr>
            <a:r>
              <a:rPr lang="fr-FR" sz="4000" dirty="0">
                <a:solidFill>
                  <a:srgbClr val="002060"/>
                </a:solidFill>
                <a:latin typeface="Century Gothic" panose="020B0502020202020204" pitchFamily="34" charset="0"/>
              </a:rPr>
              <a:t> -un cocon-.</a:t>
            </a:r>
          </a:p>
        </p:txBody>
      </p:sp>
      <p:pic>
        <p:nvPicPr>
          <p:cNvPr id="15" name="Picture 2" descr="Gráficos vectoriales gratis de Los gusanos de seda">
            <a:extLst>
              <a:ext uri="{FF2B5EF4-FFF2-40B4-BE49-F238E27FC236}">
                <a16:creationId xmlns:a16="http://schemas.microsoft.com/office/drawing/2014/main" id="{D87C6CC1-646B-4E10-A1F7-866DA30F0B26}"/>
              </a:ext>
            </a:extLst>
          </p:cNvPr>
          <p:cNvPicPr>
            <a:picLocks noChangeAspect="1" noChangeArrowheads="1"/>
          </p:cNvPicPr>
          <p:nvPr/>
        </p:nvPicPr>
        <p:blipFill>
          <a:blip r:embed="rId6">
            <a:alphaModFix/>
            <a:duotone>
              <a:srgbClr val="ED7D31">
                <a:shade val="45000"/>
                <a:satMod val="135000"/>
              </a:srgb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757428">
            <a:off x="9368536" y="1830716"/>
            <a:ext cx="1099274" cy="21985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ndex Finger, Pointer, Click, Hand">
            <a:extLst>
              <a:ext uri="{FF2B5EF4-FFF2-40B4-BE49-F238E27FC236}">
                <a16:creationId xmlns:a16="http://schemas.microsoft.com/office/drawing/2014/main" id="{B9C075D4-0CE2-4E52-9767-6D5B64179688}"/>
              </a:ext>
            </a:extLst>
          </p:cNvPr>
          <p:cNvPicPr>
            <a:picLocks noChangeAspect="1" noChangeArrowheads="1"/>
          </p:cNvPicPr>
          <p:nvPr/>
        </p:nvPicPr>
        <p:blipFill>
          <a:blip r:embed="rId8">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9614214" y="3285627"/>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4" name="TextBox 23">
            <a:extLst>
              <a:ext uri="{FF2B5EF4-FFF2-40B4-BE49-F238E27FC236}">
                <a16:creationId xmlns:a16="http://schemas.microsoft.com/office/drawing/2014/main" id="{50747B64-1F5C-43D2-9FCC-B74F4559E3F6}"/>
              </a:ext>
            </a:extLst>
          </p:cNvPr>
          <p:cNvSpPr txBox="1"/>
          <p:nvPr/>
        </p:nvSpPr>
        <p:spPr>
          <a:xfrm>
            <a:off x="8440628" y="247509"/>
            <a:ext cx="2531499"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après </a:t>
            </a:r>
            <a:r>
              <a:rPr lang="en-GB" sz="2000" dirty="0">
                <a:solidFill>
                  <a:srgbClr val="002060"/>
                </a:solidFill>
                <a:latin typeface="Century Gothic" panose="020B0502020202020204" pitchFamily="34" charset="0"/>
              </a:rPr>
              <a:t>- after</a:t>
            </a:r>
          </a:p>
        </p:txBody>
      </p:sp>
      <p:sp>
        <p:nvSpPr>
          <p:cNvPr id="16" name="Text Box 4">
            <a:extLst>
              <a:ext uri="{FF2B5EF4-FFF2-40B4-BE49-F238E27FC236}">
                <a16:creationId xmlns:a16="http://schemas.microsoft.com/office/drawing/2014/main" id="{6EFDA249-CA05-420B-B4D7-51AD1FCAD88A}"/>
              </a:ext>
            </a:extLst>
          </p:cNvPr>
          <p:cNvSpPr txBox="1">
            <a:spLocks noChangeArrowheads="1"/>
          </p:cNvSpPr>
          <p:nvPr/>
        </p:nvSpPr>
        <p:spPr bwMode="auto">
          <a:xfrm>
            <a:off x="228576" y="2474777"/>
            <a:ext cx="7933316" cy="2554545"/>
          </a:xfrm>
          <a:prstGeom prst="rect">
            <a:avLst/>
          </a:prstGeom>
          <a:noFill/>
          <a:ln>
            <a:noFill/>
          </a:ln>
          <a:effectLst/>
        </p:spPr>
        <p:txBody>
          <a:bodyPr wrap="square">
            <a:spAutoFit/>
          </a:bodyPr>
          <a:lstStyle/>
          <a:p>
            <a:pPr>
              <a:spcBef>
                <a:spcPct val="50000"/>
              </a:spcBef>
            </a:pPr>
            <a:r>
              <a:rPr lang="fr-FR" sz="4000" dirty="0">
                <a:solidFill>
                  <a:srgbClr val="002060"/>
                </a:solidFill>
                <a:latin typeface="Century Gothic" panose="020B0502020202020204" pitchFamily="34" charset="0"/>
              </a:rPr>
              <a:t>Après deux semaines</a:t>
            </a:r>
          </a:p>
          <a:p>
            <a:pPr>
              <a:spcBef>
                <a:spcPct val="50000"/>
              </a:spcBef>
            </a:pPr>
            <a:r>
              <a:rPr lang="fr-FR" sz="4000" dirty="0">
                <a:solidFill>
                  <a:srgbClr val="002060"/>
                </a:solidFill>
                <a:latin typeface="Century Gothic" panose="020B0502020202020204" pitchFamily="34" charset="0"/>
              </a:rPr>
              <a:t>elle fait un trou </a:t>
            </a:r>
          </a:p>
          <a:p>
            <a:pPr>
              <a:spcBef>
                <a:spcPct val="50000"/>
              </a:spcBef>
            </a:pPr>
            <a:r>
              <a:rPr lang="fr-FR" sz="4000" dirty="0">
                <a:solidFill>
                  <a:srgbClr val="002060"/>
                </a:solidFill>
                <a:latin typeface="Century Gothic" panose="020B0502020202020204" pitchFamily="34" charset="0"/>
              </a:rPr>
              <a:t>dans le cocon et...</a:t>
            </a:r>
          </a:p>
        </p:txBody>
      </p:sp>
      <p:pic>
        <p:nvPicPr>
          <p:cNvPr id="15" name="Picture 8" descr="Index Finger, Pointer, Click, Hand">
            <a:extLst>
              <a:ext uri="{FF2B5EF4-FFF2-40B4-BE49-F238E27FC236}">
                <a16:creationId xmlns:a16="http://schemas.microsoft.com/office/drawing/2014/main" id="{CB574FBC-9D2A-4D51-B58B-A206BAE132F7}"/>
              </a:ext>
            </a:extLst>
          </p:cNvPr>
          <p:cNvPicPr>
            <a:picLocks noChangeAspect="1" noChangeArrowheads="1"/>
          </p:cNvPicPr>
          <p:nvPr/>
        </p:nvPicPr>
        <p:blipFill>
          <a:blip r:embed="rId6">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8831853" y="3188615"/>
            <a:ext cx="1451738" cy="22641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Gráficos vectoriales gratis de Rama">
            <a:extLst>
              <a:ext uri="{FF2B5EF4-FFF2-40B4-BE49-F238E27FC236}">
                <a16:creationId xmlns:a16="http://schemas.microsoft.com/office/drawing/2014/main" id="{8DDF0EFC-169A-4118-A5D2-ED30A73C89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9723" y="2193396"/>
            <a:ext cx="4655998" cy="26605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Gráficos vectoriales gratis de Los gusanos de seda">
            <a:extLst>
              <a:ext uri="{FF2B5EF4-FFF2-40B4-BE49-F238E27FC236}">
                <a16:creationId xmlns:a16="http://schemas.microsoft.com/office/drawing/2014/main" id="{A1B1240C-7670-450A-BDF8-5B376FF7FE39}"/>
              </a:ext>
            </a:extLst>
          </p:cNvPr>
          <p:cNvPicPr>
            <a:picLocks noChangeAspect="1" noChangeArrowheads="1"/>
          </p:cNvPicPr>
          <p:nvPr/>
        </p:nvPicPr>
        <p:blipFill>
          <a:blip r:embed="rId8">
            <a:alphaModFix/>
            <a:duotone>
              <a:srgbClr val="ED7D31">
                <a:shade val="45000"/>
                <a:satMod val="135000"/>
              </a:srgbClr>
              <a:prstClr val="white"/>
            </a:duotone>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4682462">
            <a:off x="7474952" y="2006639"/>
            <a:ext cx="862654" cy="1725307"/>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a:extLst>
              <a:ext uri="{FF2B5EF4-FFF2-40B4-BE49-F238E27FC236}">
                <a16:creationId xmlns:a16="http://schemas.microsoft.com/office/drawing/2014/main" id="{A3953667-ACE3-4850-B57C-74AEDC06EC70}"/>
              </a:ext>
            </a:extLst>
          </p:cNvPr>
          <p:cNvSpPr/>
          <p:nvPr/>
        </p:nvSpPr>
        <p:spPr>
          <a:xfrm rot="20304537">
            <a:off x="8511740" y="2583449"/>
            <a:ext cx="172300" cy="196563"/>
          </a:xfrm>
          <a:custGeom>
            <a:avLst/>
            <a:gdLst>
              <a:gd name="connsiteX0" fmla="*/ 0 w 172300"/>
              <a:gd name="connsiteY0" fmla="*/ 98282 h 196563"/>
              <a:gd name="connsiteX1" fmla="*/ 86150 w 172300"/>
              <a:gd name="connsiteY1" fmla="*/ 0 h 196563"/>
              <a:gd name="connsiteX2" fmla="*/ 172300 w 172300"/>
              <a:gd name="connsiteY2" fmla="*/ 98282 h 196563"/>
              <a:gd name="connsiteX3" fmla="*/ 86150 w 172300"/>
              <a:gd name="connsiteY3" fmla="*/ 196564 h 196563"/>
              <a:gd name="connsiteX4" fmla="*/ 0 w 172300"/>
              <a:gd name="connsiteY4" fmla="*/ 98282 h 19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00" h="196563" fill="none" extrusionOk="0">
                <a:moveTo>
                  <a:pt x="0" y="98282"/>
                </a:moveTo>
                <a:cubicBezTo>
                  <a:pt x="6805" y="49689"/>
                  <a:pt x="34104" y="-5601"/>
                  <a:pt x="86150" y="0"/>
                </a:cubicBezTo>
                <a:cubicBezTo>
                  <a:pt x="127074" y="418"/>
                  <a:pt x="171956" y="45393"/>
                  <a:pt x="172300" y="98282"/>
                </a:cubicBezTo>
                <a:cubicBezTo>
                  <a:pt x="172340" y="140595"/>
                  <a:pt x="124584" y="199694"/>
                  <a:pt x="86150" y="196564"/>
                </a:cubicBezTo>
                <a:cubicBezTo>
                  <a:pt x="33304" y="189750"/>
                  <a:pt x="3443" y="150631"/>
                  <a:pt x="0" y="98282"/>
                </a:cubicBezTo>
                <a:close/>
              </a:path>
              <a:path w="172300" h="196563" stroke="0" extrusionOk="0">
                <a:moveTo>
                  <a:pt x="0" y="98282"/>
                </a:moveTo>
                <a:cubicBezTo>
                  <a:pt x="-1841" y="40608"/>
                  <a:pt x="49959" y="-5078"/>
                  <a:pt x="86150" y="0"/>
                </a:cubicBezTo>
                <a:cubicBezTo>
                  <a:pt x="140308" y="13947"/>
                  <a:pt x="165006" y="47403"/>
                  <a:pt x="172300" y="98282"/>
                </a:cubicBezTo>
                <a:cubicBezTo>
                  <a:pt x="165859" y="146973"/>
                  <a:pt x="146674" y="191753"/>
                  <a:pt x="86150" y="196564"/>
                </a:cubicBezTo>
                <a:cubicBezTo>
                  <a:pt x="32003" y="189719"/>
                  <a:pt x="1933" y="154027"/>
                  <a:pt x="0" y="98282"/>
                </a:cubicBezTo>
                <a:close/>
              </a:path>
            </a:pathLst>
          </a:custGeom>
          <a:solidFill>
            <a:sysClr val="window" lastClr="FFFFFF"/>
          </a:solidFill>
          <a:ln w="38100" cap="flat" cmpd="sng" algn="ctr">
            <a:solidFill>
              <a:srgbClr val="CA7236"/>
            </a:solidFill>
            <a:prstDash val="solid"/>
            <a:miter lim="800000"/>
            <a:extLst>
              <a:ext uri="{C807C97D-BFC1-408E-A445-0C87EB9F89A2}">
                <ask:lineSketchStyleProps xmlns:ask="http://schemas.microsoft.com/office/drawing/2018/sketchyshapes" sd="3978248048">
                  <a:prstGeom prst="ellipse">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32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4" name="TextBox 23">
            <a:extLst>
              <a:ext uri="{FF2B5EF4-FFF2-40B4-BE49-F238E27FC236}">
                <a16:creationId xmlns:a16="http://schemas.microsoft.com/office/drawing/2014/main" id="{50747B64-1F5C-43D2-9FCC-B74F4559E3F6}"/>
              </a:ext>
            </a:extLst>
          </p:cNvPr>
          <p:cNvSpPr txBox="1"/>
          <p:nvPr/>
        </p:nvSpPr>
        <p:spPr>
          <a:xfrm>
            <a:off x="8440628" y="247509"/>
            <a:ext cx="2531499"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maintenant</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now</a:t>
            </a:r>
          </a:p>
        </p:txBody>
      </p:sp>
      <p:sp>
        <p:nvSpPr>
          <p:cNvPr id="16" name="Text Box 4">
            <a:extLst>
              <a:ext uri="{FF2B5EF4-FFF2-40B4-BE49-F238E27FC236}">
                <a16:creationId xmlns:a16="http://schemas.microsoft.com/office/drawing/2014/main" id="{6EFDA249-CA05-420B-B4D7-51AD1FCAD88A}"/>
              </a:ext>
            </a:extLst>
          </p:cNvPr>
          <p:cNvSpPr txBox="1">
            <a:spLocks noChangeArrowheads="1"/>
          </p:cNvSpPr>
          <p:nvPr/>
        </p:nvSpPr>
        <p:spPr bwMode="auto">
          <a:xfrm>
            <a:off x="388980" y="2375991"/>
            <a:ext cx="5707019" cy="1323439"/>
          </a:xfrm>
          <a:prstGeom prst="rect">
            <a:avLst/>
          </a:prstGeom>
          <a:noFill/>
          <a:ln>
            <a:noFill/>
          </a:ln>
          <a:effectLst/>
        </p:spPr>
        <p:txBody>
          <a:bodyPr wrap="square">
            <a:spAutoFit/>
          </a:bodyPr>
          <a:lstStyle/>
          <a:p>
            <a:pPr>
              <a:spcBef>
                <a:spcPct val="50000"/>
              </a:spcBef>
            </a:pPr>
            <a:r>
              <a:rPr lang="fr-FR" sz="4000" dirty="0">
                <a:solidFill>
                  <a:srgbClr val="002060"/>
                </a:solidFill>
                <a:latin typeface="Century Gothic" panose="020B0502020202020204" pitchFamily="34" charset="0"/>
              </a:rPr>
              <a:t>maintenant elle est un superbe papillon </a:t>
            </a:r>
            <a:r>
              <a:rPr lang="en-GB" sz="4000" dirty="0">
                <a:solidFill>
                  <a:srgbClr val="002060"/>
                </a:solidFill>
                <a:latin typeface="Century Gothic" panose="020B0502020202020204" pitchFamily="34" charset="0"/>
              </a:rPr>
              <a:t>🦋</a:t>
            </a:r>
            <a:r>
              <a:rPr lang="fr-FR" sz="4000" dirty="0">
                <a:solidFill>
                  <a:srgbClr val="002060"/>
                </a:solidFill>
                <a:latin typeface="Century Gothic" panose="020B0502020202020204" pitchFamily="34" charset="0"/>
              </a:rPr>
              <a:t>!</a:t>
            </a:r>
          </a:p>
        </p:txBody>
      </p:sp>
      <p:pic>
        <p:nvPicPr>
          <p:cNvPr id="21" name="Picture 8" descr="Index Finger, Pointer, Click, Hand">
            <a:extLst>
              <a:ext uri="{FF2B5EF4-FFF2-40B4-BE49-F238E27FC236}">
                <a16:creationId xmlns:a16="http://schemas.microsoft.com/office/drawing/2014/main" id="{A8535590-BBF8-4FBA-9713-82F6B2793128}"/>
              </a:ext>
            </a:extLst>
          </p:cNvPr>
          <p:cNvPicPr>
            <a:picLocks noChangeAspect="1" noChangeArrowheads="1"/>
          </p:cNvPicPr>
          <p:nvPr/>
        </p:nvPicPr>
        <p:blipFill>
          <a:blip r:embed="rId6">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9561850" y="4192480"/>
            <a:ext cx="1451738" cy="22641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Gráficos vectoriales gratis de Mariposa">
            <a:extLst>
              <a:ext uri="{FF2B5EF4-FFF2-40B4-BE49-F238E27FC236}">
                <a16:creationId xmlns:a16="http://schemas.microsoft.com/office/drawing/2014/main" id="{C1A74D35-068C-4D42-911F-520BF6F545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5950" y="1960241"/>
            <a:ext cx="29718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02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a:solidFill>
                  <a:schemeClr val="bg1"/>
                </a:solidFill>
                <a:latin typeface="Century Gothic" panose="020B0502020202020204" pitchFamily="34" charset="0"/>
              </a:rPr>
              <a:t>Au revoir !</a:t>
            </a:r>
            <a:endParaRPr lang="en-GB" sz="6000" b="1" dirty="0">
              <a:solidFill>
                <a:schemeClr val="bg1"/>
              </a:solidFill>
              <a:latin typeface="Century Gothic" panose="020B0502020202020204" pitchFamily="34" charset="0"/>
            </a:endParaRP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cs typeface="Arial"/>
                <a:sym typeface="Arial"/>
              </a:rPr>
              <a:t>rouge</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cs typeface="Arial"/>
              <a:sym typeface="Arial"/>
            </a:endParaRPr>
          </a:p>
        </p:txBody>
      </p:sp>
      <p:pic>
        <p:nvPicPr>
          <p:cNvPr id="5" name="Picture 4" descr="A picture containing text, electronics, computer, display&#10;&#10;Description automatically generated">
            <a:extLst>
              <a:ext uri="{FF2B5EF4-FFF2-40B4-BE49-F238E27FC236}">
                <a16:creationId xmlns:a16="http://schemas.microsoft.com/office/drawing/2014/main" id="{1AC97B20-350B-4BEA-A803-79712922E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795" y="459558"/>
            <a:ext cx="5084505" cy="4359018"/>
          </a:xfrm>
          <a:prstGeom prst="rect">
            <a:avLst/>
          </a:prstGeom>
        </p:spPr>
      </p:pic>
    </p:spTree>
    <p:extLst>
      <p:ext uri="{BB962C8B-B14F-4D97-AF65-F5344CB8AC3E}">
        <p14:creationId xmlns:p14="http://schemas.microsoft.com/office/powerpoint/2010/main" val="10047531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539824361"/>
                    </a:ext>
                  </a:extLst>
                </a:gridCol>
                <a:gridCol w="2438400">
                  <a:extLst>
                    <a:ext uri="{9D8B030D-6E8A-4147-A177-3AD203B41FA5}">
                      <a16:colId xmlns:a16="http://schemas.microsoft.com/office/drawing/2014/main" val="3865893889"/>
                    </a:ext>
                  </a:extLst>
                </a:gridCol>
                <a:gridCol w="2438400">
                  <a:extLst>
                    <a:ext uri="{9D8B030D-6E8A-4147-A177-3AD203B41FA5}">
                      <a16:colId xmlns:a16="http://schemas.microsoft.com/office/drawing/2014/main" val="3422445644"/>
                    </a:ext>
                  </a:extLst>
                </a:gridCol>
                <a:gridCol w="2438400">
                  <a:extLst>
                    <a:ext uri="{9D8B030D-6E8A-4147-A177-3AD203B41FA5}">
                      <a16:colId xmlns:a16="http://schemas.microsoft.com/office/drawing/2014/main" val="959932181"/>
                    </a:ext>
                  </a:extLst>
                </a:gridCol>
                <a:gridCol w="2438400">
                  <a:extLst>
                    <a:ext uri="{9D8B030D-6E8A-4147-A177-3AD203B41FA5}">
                      <a16:colId xmlns:a16="http://schemas.microsoft.com/office/drawing/2014/main" val="53485856"/>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pic>
        <p:nvPicPr>
          <p:cNvPr id="11" name="Picture 4" descr="Gráficos vectoriales gratis de Pepinillo">
            <a:extLst>
              <a:ext uri="{FF2B5EF4-FFF2-40B4-BE49-F238E27FC236}">
                <a16:creationId xmlns:a16="http://schemas.microsoft.com/office/drawing/2014/main" id="{403A867F-9D36-E360-C0D0-25E19D5C2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741" y="915923"/>
            <a:ext cx="984740" cy="1969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áficos vectoriales gratis de Comida rápida">
            <a:extLst>
              <a:ext uri="{FF2B5EF4-FFF2-40B4-BE49-F238E27FC236}">
                <a16:creationId xmlns:a16="http://schemas.microsoft.com/office/drawing/2014/main" id="{E23AF265-6E22-82D8-9720-0AB06C28D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416" y="3909419"/>
            <a:ext cx="1322922" cy="26458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Recostarse, Chupete, Dulce, Rojo">
            <a:extLst>
              <a:ext uri="{FF2B5EF4-FFF2-40B4-BE49-F238E27FC236}">
                <a16:creationId xmlns:a16="http://schemas.microsoft.com/office/drawing/2014/main" id="{EF1ABC67-EC58-F8A9-687F-362C64E78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07" y="4095841"/>
            <a:ext cx="1654499" cy="19133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Gráficos vectoriales gratis de Magdalena">
            <a:extLst>
              <a:ext uri="{FF2B5EF4-FFF2-40B4-BE49-F238E27FC236}">
                <a16:creationId xmlns:a16="http://schemas.microsoft.com/office/drawing/2014/main" id="{2F7E63DE-B8C1-C919-BC5C-D21E70D0B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6617" y="1222442"/>
            <a:ext cx="1905760" cy="19694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Gráficos vectoriales gratis de Embutido">
            <a:extLst>
              <a:ext uri="{FF2B5EF4-FFF2-40B4-BE49-F238E27FC236}">
                <a16:creationId xmlns:a16="http://schemas.microsoft.com/office/drawing/2014/main" id="{3628F6B5-1DF4-6CA5-F212-2370C31FF4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80461">
            <a:off x="-62811" y="1330743"/>
            <a:ext cx="2336371" cy="11681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astel, Pieza, Postre, Sabroso">
            <a:extLst>
              <a:ext uri="{FF2B5EF4-FFF2-40B4-BE49-F238E27FC236}">
                <a16:creationId xmlns:a16="http://schemas.microsoft.com/office/drawing/2014/main" id="{7FF9A579-A2D7-9A5F-E5F5-9F2982A7DC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5927" y="4492552"/>
            <a:ext cx="2867362" cy="17921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uizo, Queso, Cuña, Rodaja, Agujeros">
            <a:extLst>
              <a:ext uri="{FF2B5EF4-FFF2-40B4-BE49-F238E27FC236}">
                <a16:creationId xmlns:a16="http://schemas.microsoft.com/office/drawing/2014/main" id="{B1942B99-5DA7-8F9C-1EC9-17138F7E5A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3845" y="1331671"/>
            <a:ext cx="1421855" cy="15250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omida, Cocina, Cuchillo, Salami">
            <a:extLst>
              <a:ext uri="{FF2B5EF4-FFF2-40B4-BE49-F238E27FC236}">
                <a16:creationId xmlns:a16="http://schemas.microsoft.com/office/drawing/2014/main" id="{DBD1D40B-28C5-5ACE-EB8D-9DCD4BDBC9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59148">
            <a:off x="9757808" y="1620141"/>
            <a:ext cx="2447210" cy="13981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Tortas, Tarta De Cerezas, Cerezas, Fruta">
            <a:extLst>
              <a:ext uri="{FF2B5EF4-FFF2-40B4-BE49-F238E27FC236}">
                <a16:creationId xmlns:a16="http://schemas.microsoft.com/office/drawing/2014/main" id="{9BDD3FF8-AE19-9448-6030-AF4068853E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47732" y="4313864"/>
            <a:ext cx="2867362" cy="20611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Watermelon, Fruit, Food, Edible, Melons">
            <a:extLst>
              <a:ext uri="{FF2B5EF4-FFF2-40B4-BE49-F238E27FC236}">
                <a16:creationId xmlns:a16="http://schemas.microsoft.com/office/drawing/2014/main" id="{382485F3-010B-0C0E-8145-810F05BE629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8530" y="4402235"/>
            <a:ext cx="1957397" cy="155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4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539824361"/>
                    </a:ext>
                  </a:extLst>
                </a:gridCol>
                <a:gridCol w="2438400">
                  <a:extLst>
                    <a:ext uri="{9D8B030D-6E8A-4147-A177-3AD203B41FA5}">
                      <a16:colId xmlns:a16="http://schemas.microsoft.com/office/drawing/2014/main" val="3865893889"/>
                    </a:ext>
                  </a:extLst>
                </a:gridCol>
                <a:gridCol w="2438400">
                  <a:extLst>
                    <a:ext uri="{9D8B030D-6E8A-4147-A177-3AD203B41FA5}">
                      <a16:colId xmlns:a16="http://schemas.microsoft.com/office/drawing/2014/main" val="3422445644"/>
                    </a:ext>
                  </a:extLst>
                </a:gridCol>
                <a:gridCol w="2438400">
                  <a:extLst>
                    <a:ext uri="{9D8B030D-6E8A-4147-A177-3AD203B41FA5}">
                      <a16:colId xmlns:a16="http://schemas.microsoft.com/office/drawing/2014/main" val="959932181"/>
                    </a:ext>
                  </a:extLst>
                </a:gridCol>
                <a:gridCol w="2438400">
                  <a:extLst>
                    <a:ext uri="{9D8B030D-6E8A-4147-A177-3AD203B41FA5}">
                      <a16:colId xmlns:a16="http://schemas.microsoft.com/office/drawing/2014/main" val="53485856"/>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pic>
        <p:nvPicPr>
          <p:cNvPr id="21" name="Picture 4" descr="Gráficos vectoriales gratis de Mariposa">
            <a:extLst>
              <a:ext uri="{FF2B5EF4-FFF2-40B4-BE49-F238E27FC236}">
                <a16:creationId xmlns:a16="http://schemas.microsoft.com/office/drawing/2014/main" id="{68216C1E-C74F-236E-29FE-C325254E2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64" y="704533"/>
            <a:ext cx="1974920" cy="21521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7ED2D-E61C-032E-12CA-C31BBB5072D3}"/>
              </a:ext>
            </a:extLst>
          </p:cNvPr>
          <p:cNvPicPr>
            <a:picLocks noChangeAspect="1"/>
          </p:cNvPicPr>
          <p:nvPr/>
        </p:nvPicPr>
        <p:blipFill>
          <a:blip r:embed="rId3"/>
          <a:stretch>
            <a:fillRect/>
          </a:stretch>
        </p:blipFill>
        <p:spPr>
          <a:xfrm rot="2456965">
            <a:off x="2004200" y="963417"/>
            <a:ext cx="2958983" cy="1600641"/>
          </a:xfrm>
          <a:prstGeom prst="rect">
            <a:avLst/>
          </a:prstGeom>
        </p:spPr>
      </p:pic>
      <p:pic>
        <p:nvPicPr>
          <p:cNvPr id="26" name="Picture 2" descr="Gráficos vectoriales gratis de Los gusanos de seda">
            <a:extLst>
              <a:ext uri="{FF2B5EF4-FFF2-40B4-BE49-F238E27FC236}">
                <a16:creationId xmlns:a16="http://schemas.microsoft.com/office/drawing/2014/main" id="{B9892AC0-F6AD-5347-53DD-F19492947428}"/>
              </a:ext>
            </a:extLst>
          </p:cNvPr>
          <p:cNvPicPr>
            <a:picLocks noChangeAspect="1" noChangeArrowheads="1"/>
          </p:cNvPicPr>
          <p:nvPr/>
        </p:nvPicPr>
        <p:blipFill>
          <a:blip r:embed="rId4">
            <a:alphaModFix/>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757428">
            <a:off x="5443714" y="839922"/>
            <a:ext cx="1099274" cy="219854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3171953-032E-91F8-D8BE-666E79ED6B4B}"/>
              </a:ext>
            </a:extLst>
          </p:cNvPr>
          <p:cNvPicPr>
            <a:picLocks noChangeAspect="1"/>
          </p:cNvPicPr>
          <p:nvPr/>
        </p:nvPicPr>
        <p:blipFill>
          <a:blip r:embed="rId6"/>
          <a:stretch>
            <a:fillRect/>
          </a:stretch>
        </p:blipFill>
        <p:spPr>
          <a:xfrm rot="16200000">
            <a:off x="1894436" y="4642028"/>
            <a:ext cx="3579426" cy="1026380"/>
          </a:xfrm>
          <a:prstGeom prst="rect">
            <a:avLst/>
          </a:prstGeom>
        </p:spPr>
      </p:pic>
      <p:pic>
        <p:nvPicPr>
          <p:cNvPr id="2" name="Picture 1">
            <a:extLst>
              <a:ext uri="{FF2B5EF4-FFF2-40B4-BE49-F238E27FC236}">
                <a16:creationId xmlns:a16="http://schemas.microsoft.com/office/drawing/2014/main" id="{AA1B5CEE-598D-43B2-B1C9-404EDD666067}"/>
              </a:ext>
            </a:extLst>
          </p:cNvPr>
          <p:cNvPicPr>
            <a:picLocks noChangeAspect="1"/>
          </p:cNvPicPr>
          <p:nvPr/>
        </p:nvPicPr>
        <p:blipFill>
          <a:blip r:embed="rId7"/>
          <a:stretch>
            <a:fillRect/>
          </a:stretch>
        </p:blipFill>
        <p:spPr>
          <a:xfrm>
            <a:off x="67539" y="4142345"/>
            <a:ext cx="2344570" cy="1429999"/>
          </a:xfrm>
          <a:prstGeom prst="rect">
            <a:avLst/>
          </a:prstGeom>
        </p:spPr>
      </p:pic>
      <p:sp>
        <p:nvSpPr>
          <p:cNvPr id="14" name="Title 3">
            <a:extLst>
              <a:ext uri="{FF2B5EF4-FFF2-40B4-BE49-F238E27FC236}">
                <a16:creationId xmlns:a16="http://schemas.microsoft.com/office/drawing/2014/main" id="{63E4BA5F-F7F3-4D57-90D5-8AC0C45AA7F4}"/>
              </a:ext>
            </a:extLst>
          </p:cNvPr>
          <p:cNvSpPr txBox="1">
            <a:spLocks/>
          </p:cNvSpPr>
          <p:nvPr/>
        </p:nvSpPr>
        <p:spPr>
          <a:xfrm>
            <a:off x="11444286" y="932083"/>
            <a:ext cx="1041885" cy="646331"/>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6" name="Picture 5">
            <a:extLst>
              <a:ext uri="{FF2B5EF4-FFF2-40B4-BE49-F238E27FC236}">
                <a16:creationId xmlns:a16="http://schemas.microsoft.com/office/drawing/2014/main" id="{96911DD0-4CD5-4E32-844C-C8CC4AD66C96}"/>
              </a:ext>
            </a:extLst>
          </p:cNvPr>
          <p:cNvPicPr>
            <a:picLocks noChangeAspect="1"/>
          </p:cNvPicPr>
          <p:nvPr/>
        </p:nvPicPr>
        <p:blipFill>
          <a:blip r:embed="rId8"/>
          <a:stretch>
            <a:fillRect/>
          </a:stretch>
        </p:blipFill>
        <p:spPr>
          <a:xfrm>
            <a:off x="4009114" y="3388049"/>
            <a:ext cx="3359187" cy="3566469"/>
          </a:xfrm>
          <a:prstGeom prst="rect">
            <a:avLst/>
          </a:prstGeom>
        </p:spPr>
      </p:pic>
    </p:spTree>
    <p:extLst>
      <p:ext uri="{BB962C8B-B14F-4D97-AF65-F5344CB8AC3E}">
        <p14:creationId xmlns:p14="http://schemas.microsoft.com/office/powerpoint/2010/main" val="242728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069"/>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dirty="0" err="1">
                <a:ln>
                  <a:noFill/>
                </a:ln>
                <a:solidFill>
                  <a:srgbClr val="FFFFFF"/>
                </a:solidFill>
                <a:effectLst/>
                <a:uLnTx/>
                <a:uFillTx/>
                <a:latin typeface="Century Gothic"/>
                <a:ea typeface="Century Gothic"/>
                <a:cs typeface="Century Gothic"/>
                <a:sym typeface="Century Gothic"/>
              </a:rPr>
              <a:t>prononcer</a:t>
            </a:r>
            <a:endParaRPr kumimoji="0" sz="20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1" name="Google Shape;387;p19">
            <a:extLst>
              <a:ext uri="{FF2B5EF4-FFF2-40B4-BE49-F238E27FC236}">
                <a16:creationId xmlns:a16="http://schemas.microsoft.com/office/drawing/2014/main" id="{3EA2D366-8196-4CBE-BE7D-EC49182FB5B4}"/>
              </a:ext>
            </a:extLst>
          </p:cNvPr>
          <p:cNvSpPr/>
          <p:nvPr/>
        </p:nvSpPr>
        <p:spPr>
          <a:xfrm>
            <a:off x="11417626" y="2746876"/>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 name="Google Shape;395;p19">
            <a:extLst>
              <a:ext uri="{FF2B5EF4-FFF2-40B4-BE49-F238E27FC236}">
                <a16:creationId xmlns:a16="http://schemas.microsoft.com/office/drawing/2014/main" id="{C618C5E9-C910-42FD-9E19-34D8BA0BAD6F}"/>
              </a:ext>
            </a:extLst>
          </p:cNvPr>
          <p:cNvSpPr/>
          <p:nvPr/>
        </p:nvSpPr>
        <p:spPr>
          <a:xfrm>
            <a:off x="11195085" y="6225859"/>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DÉBUT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Google Shape;388;p19">
            <a:extLst>
              <a:ext uri="{FF2B5EF4-FFF2-40B4-BE49-F238E27FC236}">
                <a16:creationId xmlns:a16="http://schemas.microsoft.com/office/drawing/2014/main" id="{125B3C67-F3D0-44FF-B785-70CD0E29E8E7}"/>
              </a:ext>
            </a:extLst>
          </p:cNvPr>
          <p:cNvSpPr/>
          <p:nvPr/>
        </p:nvSpPr>
        <p:spPr>
          <a:xfrm>
            <a:off x="11413499" y="2746874"/>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 name="Google Shape;157;p2">
            <a:extLst>
              <a:ext uri="{FF2B5EF4-FFF2-40B4-BE49-F238E27FC236}">
                <a16:creationId xmlns:a16="http://schemas.microsoft.com/office/drawing/2014/main" id="{DA39CFEA-F68F-4097-8318-B810AA31AD16}"/>
              </a:ext>
            </a:extLst>
          </p:cNvPr>
          <p:cNvSpPr txBox="1"/>
          <p:nvPr/>
        </p:nvSpPr>
        <p:spPr>
          <a:xfrm>
            <a:off x="11194063" y="2185394"/>
            <a:ext cx="932070"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1 minute</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2" name="Speech Bubble: Rectangle with Corners Rounded 31">
            <a:extLst>
              <a:ext uri="{FF2B5EF4-FFF2-40B4-BE49-F238E27FC236}">
                <a16:creationId xmlns:a16="http://schemas.microsoft.com/office/drawing/2014/main" id="{FD45E49F-570C-AA46-C2AF-B39F404F8C8A}"/>
              </a:ext>
            </a:extLst>
          </p:cNvPr>
          <p:cNvSpPr/>
          <p:nvPr/>
        </p:nvSpPr>
        <p:spPr>
          <a:xfrm>
            <a:off x="1108458" y="123156"/>
            <a:ext cx="3182188"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Box 33">
            <a:extLst>
              <a:ext uri="{FF2B5EF4-FFF2-40B4-BE49-F238E27FC236}">
                <a16:creationId xmlns:a16="http://schemas.microsoft.com/office/drawing/2014/main" id="{51EB282F-58AD-B888-717B-B03EF2D92964}"/>
              </a:ext>
            </a:extLst>
          </p:cNvPr>
          <p:cNvSpPr txBox="1"/>
          <p:nvPr/>
        </p:nvSpPr>
        <p:spPr>
          <a:xfrm>
            <a:off x="1141999" y="170048"/>
            <a:ext cx="344828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Arial" panose="020B0604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Arial" panose="020B0604020202020204" pitchFamily="34" charset="0"/>
              </a:rPr>
              <a:t>répète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5" name="Graphic 34" descr="Teacher">
            <a:extLst>
              <a:ext uri="{FF2B5EF4-FFF2-40B4-BE49-F238E27FC236}">
                <a16:creationId xmlns:a16="http://schemas.microsoft.com/office/drawing/2014/main" id="{60036AE9-153C-C6DD-6F0C-25D6D63029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01" y="0"/>
            <a:ext cx="914400" cy="914400"/>
          </a:xfrm>
          <a:prstGeom prst="rect">
            <a:avLst/>
          </a:prstGeom>
        </p:spPr>
      </p:pic>
      <p:sp>
        <p:nvSpPr>
          <p:cNvPr id="36" name="Speech Bubble: Rectangle with Corners Rounded 35">
            <a:extLst>
              <a:ext uri="{FF2B5EF4-FFF2-40B4-BE49-F238E27FC236}">
                <a16:creationId xmlns:a16="http://schemas.microsoft.com/office/drawing/2014/main" id="{9B87C5E2-8E83-C70F-74E3-8DB1CF7F5425}"/>
              </a:ext>
            </a:extLst>
          </p:cNvPr>
          <p:cNvSpPr/>
          <p:nvPr/>
        </p:nvSpPr>
        <p:spPr>
          <a:xfrm>
            <a:off x="4623822" y="139844"/>
            <a:ext cx="3703432"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TextBox 36">
            <a:extLst>
              <a:ext uri="{FF2B5EF4-FFF2-40B4-BE49-F238E27FC236}">
                <a16:creationId xmlns:a16="http://schemas.microsoft.com/office/drawing/2014/main" id="{702E6158-4396-03FC-821A-1D3053EBCB0F}"/>
              </a:ext>
            </a:extLst>
          </p:cNvPr>
          <p:cNvSpPr txBox="1"/>
          <p:nvPr/>
        </p:nvSpPr>
        <p:spPr>
          <a:xfrm>
            <a:off x="4672861" y="139307"/>
            <a:ext cx="35247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Arial" panose="020B0604020202020204" pitchFamily="34" charset="0"/>
              </a:rPr>
              <a:t>Prononce</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ea typeface="+mn-ea"/>
                <a:cs typeface="Arial" panose="020B0604020202020204" pitchFamily="34" charset="0"/>
              </a:rPr>
              <a:t> les mots.</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3" name="Picture 4" descr="Gráficos vectoriales gratis de Pepinillo">
            <a:extLst>
              <a:ext uri="{FF2B5EF4-FFF2-40B4-BE49-F238E27FC236}">
                <a16:creationId xmlns:a16="http://schemas.microsoft.com/office/drawing/2014/main" id="{42A14C67-C0B8-4F4E-B7D3-2A31BB301C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8565" y="1490031"/>
            <a:ext cx="640050" cy="12800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Gráficos vectoriales gratis de Comida rápida">
            <a:extLst>
              <a:ext uri="{FF2B5EF4-FFF2-40B4-BE49-F238E27FC236}">
                <a16:creationId xmlns:a16="http://schemas.microsoft.com/office/drawing/2014/main" id="{20A0A19D-3777-4AC3-B9ED-18057EF0C0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2597" y="3675184"/>
            <a:ext cx="993228" cy="19864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Recostarse, Chupete, Dulce, Rojo">
            <a:extLst>
              <a:ext uri="{FF2B5EF4-FFF2-40B4-BE49-F238E27FC236}">
                <a16:creationId xmlns:a16="http://schemas.microsoft.com/office/drawing/2014/main" id="{573E1D83-B057-49EA-9AB4-EE59E826BB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2656" y="4105014"/>
            <a:ext cx="1346023" cy="155662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Gráficos vectoriales gratis de Magdalena">
            <a:extLst>
              <a:ext uri="{FF2B5EF4-FFF2-40B4-BE49-F238E27FC236}">
                <a16:creationId xmlns:a16="http://schemas.microsoft.com/office/drawing/2014/main" id="{7B83CC27-0CCC-4AF0-8F7E-3315F5AC31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8002" y="1661004"/>
            <a:ext cx="1275780" cy="13184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descr="Gráficos vectoriales gratis de Embutido">
            <a:extLst>
              <a:ext uri="{FF2B5EF4-FFF2-40B4-BE49-F238E27FC236}">
                <a16:creationId xmlns:a16="http://schemas.microsoft.com/office/drawing/2014/main" id="{4CC963BF-2B2B-4ADE-A4D9-CD113E1E61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770" y="1691272"/>
            <a:ext cx="2425968" cy="121298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22ECC345-E182-43DF-8717-8A92B5083F7B}"/>
              </a:ext>
            </a:extLst>
          </p:cNvPr>
          <p:cNvSpPr txBox="1"/>
          <p:nvPr/>
        </p:nvSpPr>
        <p:spPr>
          <a:xfrm>
            <a:off x="660770" y="2917588"/>
            <a:ext cx="2425968"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une </a:t>
            </a:r>
            <a:r>
              <a:rPr lang="en-GB" sz="2800" dirty="0" err="1">
                <a:solidFill>
                  <a:srgbClr val="002060"/>
                </a:solidFill>
                <a:latin typeface="Century Gothic" panose="020B0502020202020204" pitchFamily="34" charset="0"/>
              </a:rPr>
              <a:t>saucisse</a:t>
            </a:r>
            <a:endParaRPr lang="en-GB" sz="2800" dirty="0">
              <a:solidFill>
                <a:srgbClr val="002060"/>
              </a:solidFill>
              <a:latin typeface="Century Gothic" panose="020B0502020202020204" pitchFamily="34" charset="0"/>
            </a:endParaRPr>
          </a:p>
        </p:txBody>
      </p:sp>
      <p:sp>
        <p:nvSpPr>
          <p:cNvPr id="48" name="TextBox 47">
            <a:extLst>
              <a:ext uri="{FF2B5EF4-FFF2-40B4-BE49-F238E27FC236}">
                <a16:creationId xmlns:a16="http://schemas.microsoft.com/office/drawing/2014/main" id="{AC035333-9DAD-496B-98E3-66B48178290C}"/>
              </a:ext>
            </a:extLst>
          </p:cNvPr>
          <p:cNvSpPr txBox="1"/>
          <p:nvPr/>
        </p:nvSpPr>
        <p:spPr>
          <a:xfrm>
            <a:off x="3509510" y="2893654"/>
            <a:ext cx="3104585"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une madeleine</a:t>
            </a:r>
          </a:p>
        </p:txBody>
      </p:sp>
      <p:sp>
        <p:nvSpPr>
          <p:cNvPr id="49" name="TextBox 48">
            <a:extLst>
              <a:ext uri="{FF2B5EF4-FFF2-40B4-BE49-F238E27FC236}">
                <a16:creationId xmlns:a16="http://schemas.microsoft.com/office/drawing/2014/main" id="{D7E1E042-DBAC-46BA-B536-B1EFD4AF0ADA}"/>
              </a:ext>
            </a:extLst>
          </p:cNvPr>
          <p:cNvSpPr txBox="1"/>
          <p:nvPr/>
        </p:nvSpPr>
        <p:spPr>
          <a:xfrm>
            <a:off x="3711763" y="5646873"/>
            <a:ext cx="3104585"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une glace</a:t>
            </a:r>
          </a:p>
        </p:txBody>
      </p:sp>
      <p:sp>
        <p:nvSpPr>
          <p:cNvPr id="55" name="TextBox 54">
            <a:extLst>
              <a:ext uri="{FF2B5EF4-FFF2-40B4-BE49-F238E27FC236}">
                <a16:creationId xmlns:a16="http://schemas.microsoft.com/office/drawing/2014/main" id="{634A835C-A348-40F5-96E5-A0681729C3A3}"/>
              </a:ext>
            </a:extLst>
          </p:cNvPr>
          <p:cNvSpPr txBox="1"/>
          <p:nvPr/>
        </p:nvSpPr>
        <p:spPr>
          <a:xfrm>
            <a:off x="6901068" y="2859764"/>
            <a:ext cx="3104585"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un cornichon</a:t>
            </a:r>
          </a:p>
        </p:txBody>
      </p:sp>
      <p:sp>
        <p:nvSpPr>
          <p:cNvPr id="56" name="TextBox 55">
            <a:extLst>
              <a:ext uri="{FF2B5EF4-FFF2-40B4-BE49-F238E27FC236}">
                <a16:creationId xmlns:a16="http://schemas.microsoft.com/office/drawing/2014/main" id="{3322AB78-81F2-4317-B89E-078338BB2C66}"/>
              </a:ext>
            </a:extLst>
          </p:cNvPr>
          <p:cNvSpPr txBox="1"/>
          <p:nvPr/>
        </p:nvSpPr>
        <p:spPr>
          <a:xfrm>
            <a:off x="611323" y="5702639"/>
            <a:ext cx="230869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une </a:t>
            </a:r>
            <a:r>
              <a:rPr lang="en-GB" sz="2800" dirty="0" err="1">
                <a:solidFill>
                  <a:srgbClr val="002060"/>
                </a:solidFill>
                <a:latin typeface="Century Gothic" panose="020B0502020202020204" pitchFamily="34" charset="0"/>
              </a:rPr>
              <a:t>sucette</a:t>
            </a:r>
            <a:endParaRPr lang="en-GB" sz="2800" dirty="0">
              <a:solidFill>
                <a:srgbClr val="002060"/>
              </a:solidFill>
              <a:latin typeface="Century Gothic" panose="020B0502020202020204" pitchFamily="34" charset="0"/>
            </a:endParaRPr>
          </a:p>
        </p:txBody>
      </p:sp>
      <p:pic>
        <p:nvPicPr>
          <p:cNvPr id="5" name="Picture 4" descr="A cartoon of a child&#10;&#10;Description automatically generated">
            <a:extLst>
              <a:ext uri="{FF2B5EF4-FFF2-40B4-BE49-F238E27FC236}">
                <a16:creationId xmlns:a16="http://schemas.microsoft.com/office/drawing/2014/main" id="{A93ADB5E-BE40-4BF5-9BD4-E152B1DF6A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7688" y="4091697"/>
            <a:ext cx="1768838" cy="2766303"/>
          </a:xfrm>
          <a:prstGeom prst="rect">
            <a:avLst/>
          </a:prstGeom>
        </p:spPr>
      </p:pic>
    </p:spTree>
    <p:extLst>
      <p:ext uri="{BB962C8B-B14F-4D97-AF65-F5344CB8AC3E}">
        <p14:creationId xmlns:p14="http://schemas.microsoft.com/office/powerpoint/2010/main" val="310080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2" presetClass="exit" presetSubtype="4" fill="hold" grpId="0" nodeType="clickEffect">
                                  <p:stCondLst>
                                    <p:cond delay="0"/>
                                  </p:stCondLst>
                                  <p:childTnLst>
                                    <p:anim calcmode="lin" valueType="num">
                                      <p:cBhvr additive="base">
                                        <p:cTn id="55" dur="59000"/>
                                        <p:tgtEl>
                                          <p:spTgt spid="13"/>
                                        </p:tgtEl>
                                        <p:attrNameLst>
                                          <p:attrName>ppt_y</p:attrName>
                                        </p:attrNameLst>
                                      </p:cBhvr>
                                      <p:tavLst>
                                        <p:tav tm="0">
                                          <p:val>
                                            <p:strVal val="#ppt_y"/>
                                          </p:val>
                                        </p:tav>
                                        <p:tav tm="100000">
                                          <p:val>
                                            <p:strVal val="#ppt_y+#ppt_h*1.125000"/>
                                          </p:val>
                                        </p:tav>
                                      </p:tavLst>
                                    </p:anim>
                                    <p:animEffect transition="out" filter="wipe(down)">
                                      <p:cBhvr>
                                        <p:cTn id="56" dur="59000"/>
                                        <p:tgtEl>
                                          <p:spTgt spid="13"/>
                                        </p:tgtEl>
                                      </p:cBhvr>
                                    </p:animEffect>
                                    <p:set>
                                      <p:cBhvr>
                                        <p:cTn id="57" dur="1" fill="hold">
                                          <p:stCondLst>
                                            <p:cond delay="58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36" grpId="0" animBg="1"/>
      <p:bldP spid="37" grpId="0"/>
      <p:bldP spid="42" grpId="0"/>
      <p:bldP spid="48" grpId="0"/>
      <p:bldP spid="49"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069"/>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dirty="0" err="1">
                <a:ln>
                  <a:noFill/>
                </a:ln>
                <a:solidFill>
                  <a:srgbClr val="FFFFFF"/>
                </a:solidFill>
                <a:effectLst/>
                <a:uLnTx/>
                <a:uFillTx/>
                <a:latin typeface="Century Gothic"/>
                <a:ea typeface="Century Gothic"/>
                <a:cs typeface="Century Gothic"/>
                <a:sym typeface="Century Gothic"/>
              </a:rPr>
              <a:t>prononcer</a:t>
            </a:r>
            <a:endParaRPr kumimoji="0" sz="20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1" name="Google Shape;387;p19">
            <a:extLst>
              <a:ext uri="{FF2B5EF4-FFF2-40B4-BE49-F238E27FC236}">
                <a16:creationId xmlns:a16="http://schemas.microsoft.com/office/drawing/2014/main" id="{3EA2D366-8196-4CBE-BE7D-EC49182FB5B4}"/>
              </a:ext>
            </a:extLst>
          </p:cNvPr>
          <p:cNvSpPr/>
          <p:nvPr/>
        </p:nvSpPr>
        <p:spPr>
          <a:xfrm>
            <a:off x="11417626" y="2746876"/>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 name="Google Shape;395;p19">
            <a:extLst>
              <a:ext uri="{FF2B5EF4-FFF2-40B4-BE49-F238E27FC236}">
                <a16:creationId xmlns:a16="http://schemas.microsoft.com/office/drawing/2014/main" id="{C618C5E9-C910-42FD-9E19-34D8BA0BAD6F}"/>
              </a:ext>
            </a:extLst>
          </p:cNvPr>
          <p:cNvSpPr/>
          <p:nvPr/>
        </p:nvSpPr>
        <p:spPr>
          <a:xfrm>
            <a:off x="11195085" y="6225859"/>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DÉBUT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Google Shape;388;p19">
            <a:extLst>
              <a:ext uri="{FF2B5EF4-FFF2-40B4-BE49-F238E27FC236}">
                <a16:creationId xmlns:a16="http://schemas.microsoft.com/office/drawing/2014/main" id="{125B3C67-F3D0-44FF-B785-70CD0E29E8E7}"/>
              </a:ext>
            </a:extLst>
          </p:cNvPr>
          <p:cNvSpPr/>
          <p:nvPr/>
        </p:nvSpPr>
        <p:spPr>
          <a:xfrm>
            <a:off x="11413499" y="2746874"/>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 name="Google Shape;157;p2">
            <a:extLst>
              <a:ext uri="{FF2B5EF4-FFF2-40B4-BE49-F238E27FC236}">
                <a16:creationId xmlns:a16="http://schemas.microsoft.com/office/drawing/2014/main" id="{DA39CFEA-F68F-4097-8318-B810AA31AD16}"/>
              </a:ext>
            </a:extLst>
          </p:cNvPr>
          <p:cNvSpPr txBox="1"/>
          <p:nvPr/>
        </p:nvSpPr>
        <p:spPr>
          <a:xfrm>
            <a:off x="11194063" y="2185394"/>
            <a:ext cx="932070"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1 minute</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2" name="Speech Bubble: Rectangle with Corners Rounded 31">
            <a:extLst>
              <a:ext uri="{FF2B5EF4-FFF2-40B4-BE49-F238E27FC236}">
                <a16:creationId xmlns:a16="http://schemas.microsoft.com/office/drawing/2014/main" id="{FD45E49F-570C-AA46-C2AF-B39F404F8C8A}"/>
              </a:ext>
            </a:extLst>
          </p:cNvPr>
          <p:cNvSpPr/>
          <p:nvPr/>
        </p:nvSpPr>
        <p:spPr>
          <a:xfrm>
            <a:off x="1108458" y="123156"/>
            <a:ext cx="3182188"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Box 33">
            <a:extLst>
              <a:ext uri="{FF2B5EF4-FFF2-40B4-BE49-F238E27FC236}">
                <a16:creationId xmlns:a16="http://schemas.microsoft.com/office/drawing/2014/main" id="{51EB282F-58AD-B888-717B-B03EF2D92964}"/>
              </a:ext>
            </a:extLst>
          </p:cNvPr>
          <p:cNvSpPr txBox="1"/>
          <p:nvPr/>
        </p:nvSpPr>
        <p:spPr>
          <a:xfrm>
            <a:off x="1141999" y="170048"/>
            <a:ext cx="344828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Arial" panose="020B0604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Arial" panose="020B0604020202020204" pitchFamily="34" charset="0"/>
              </a:rPr>
              <a:t>répète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5" name="Graphic 34" descr="Teacher">
            <a:extLst>
              <a:ext uri="{FF2B5EF4-FFF2-40B4-BE49-F238E27FC236}">
                <a16:creationId xmlns:a16="http://schemas.microsoft.com/office/drawing/2014/main" id="{60036AE9-153C-C6DD-6F0C-25D6D63029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01" y="0"/>
            <a:ext cx="914400" cy="914400"/>
          </a:xfrm>
          <a:prstGeom prst="rect">
            <a:avLst/>
          </a:prstGeom>
        </p:spPr>
      </p:pic>
      <p:sp>
        <p:nvSpPr>
          <p:cNvPr id="36" name="Speech Bubble: Rectangle with Corners Rounded 35">
            <a:extLst>
              <a:ext uri="{FF2B5EF4-FFF2-40B4-BE49-F238E27FC236}">
                <a16:creationId xmlns:a16="http://schemas.microsoft.com/office/drawing/2014/main" id="{9B87C5E2-8E83-C70F-74E3-8DB1CF7F5425}"/>
              </a:ext>
            </a:extLst>
          </p:cNvPr>
          <p:cNvSpPr/>
          <p:nvPr/>
        </p:nvSpPr>
        <p:spPr>
          <a:xfrm>
            <a:off x="4623822" y="106247"/>
            <a:ext cx="3703432"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TextBox 36">
            <a:extLst>
              <a:ext uri="{FF2B5EF4-FFF2-40B4-BE49-F238E27FC236}">
                <a16:creationId xmlns:a16="http://schemas.microsoft.com/office/drawing/2014/main" id="{702E6158-4396-03FC-821A-1D3053EBCB0F}"/>
              </a:ext>
            </a:extLst>
          </p:cNvPr>
          <p:cNvSpPr txBox="1"/>
          <p:nvPr/>
        </p:nvSpPr>
        <p:spPr>
          <a:xfrm>
            <a:off x="4672861" y="139307"/>
            <a:ext cx="35247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Arial" panose="020B0604020202020204" pitchFamily="34" charset="0"/>
              </a:rPr>
              <a:t>Prononce</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ea typeface="+mn-ea"/>
                <a:cs typeface="Arial" panose="020B0604020202020204" pitchFamily="34" charset="0"/>
              </a:rPr>
              <a:t> les mots.</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5" name="Picture 4" descr="A cartoon of a child&#10;&#10;Description automatically generated">
            <a:extLst>
              <a:ext uri="{FF2B5EF4-FFF2-40B4-BE49-F238E27FC236}">
                <a16:creationId xmlns:a16="http://schemas.microsoft.com/office/drawing/2014/main" id="{A93ADB5E-BE40-4BF5-9BD4-E152B1DF6A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7688" y="4091697"/>
            <a:ext cx="1768838" cy="2766303"/>
          </a:xfrm>
          <a:prstGeom prst="rect">
            <a:avLst/>
          </a:prstGeom>
        </p:spPr>
      </p:pic>
      <p:sp>
        <p:nvSpPr>
          <p:cNvPr id="24" name="TextBox 23">
            <a:extLst>
              <a:ext uri="{FF2B5EF4-FFF2-40B4-BE49-F238E27FC236}">
                <a16:creationId xmlns:a16="http://schemas.microsoft.com/office/drawing/2014/main" id="{9C96A162-F70B-444A-AAE1-B5220B269E65}"/>
              </a:ext>
            </a:extLst>
          </p:cNvPr>
          <p:cNvSpPr txBox="1"/>
          <p:nvPr/>
        </p:nvSpPr>
        <p:spPr>
          <a:xfrm>
            <a:off x="2670062" y="3072775"/>
            <a:ext cx="31045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saucisson</a:t>
            </a:r>
          </a:p>
        </p:txBody>
      </p:sp>
      <p:sp>
        <p:nvSpPr>
          <p:cNvPr id="25" name="TextBox 24">
            <a:extLst>
              <a:ext uri="{FF2B5EF4-FFF2-40B4-BE49-F238E27FC236}">
                <a16:creationId xmlns:a16="http://schemas.microsoft.com/office/drawing/2014/main" id="{5C53ACEC-9778-4BC4-ACF9-C5E85EE2C33B}"/>
              </a:ext>
            </a:extLst>
          </p:cNvPr>
          <p:cNvSpPr txBox="1"/>
          <p:nvPr/>
        </p:nvSpPr>
        <p:spPr>
          <a:xfrm>
            <a:off x="493312" y="1221112"/>
            <a:ext cx="397252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tranche*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a:t>
            </a:r>
          </a:p>
        </p:txBody>
      </p:sp>
      <p:pic>
        <p:nvPicPr>
          <p:cNvPr id="26" name="Picture 2" descr="Pastel, Pieza, Postre, Sabroso">
            <a:extLst>
              <a:ext uri="{FF2B5EF4-FFF2-40B4-BE49-F238E27FC236}">
                <a16:creationId xmlns:a16="http://schemas.microsoft.com/office/drawing/2014/main" id="{FD57F824-D4E5-48B7-9564-FCCD7510ED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6557" y="1782408"/>
            <a:ext cx="2069293" cy="12933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Suizo, Queso, Cuña, Rodaja, Agujeros">
            <a:extLst>
              <a:ext uri="{FF2B5EF4-FFF2-40B4-BE49-F238E27FC236}">
                <a16:creationId xmlns:a16="http://schemas.microsoft.com/office/drawing/2014/main" id="{9826BF47-B76B-4DCE-9973-7C7F90C9B1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738" y="1941740"/>
            <a:ext cx="984740" cy="10561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omida, Cocina, Cuchillo, Salami">
            <a:extLst>
              <a:ext uri="{FF2B5EF4-FFF2-40B4-BE49-F238E27FC236}">
                <a16:creationId xmlns:a16="http://schemas.microsoft.com/office/drawing/2014/main" id="{51A84697-99C3-46F5-9CED-AAE3ED487D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59148">
            <a:off x="2589810" y="1946999"/>
            <a:ext cx="1857599" cy="10456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Tortas, Tarta De Cerezas, Cerezas, Fruta">
            <a:extLst>
              <a:ext uri="{FF2B5EF4-FFF2-40B4-BE49-F238E27FC236}">
                <a16:creationId xmlns:a16="http://schemas.microsoft.com/office/drawing/2014/main" id="{600E994A-65BC-4924-923F-83D0A57F7E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423" y="4639599"/>
            <a:ext cx="1976074" cy="14204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descr="Watermelon, Fruit, Food, Edible, Melons">
            <a:extLst>
              <a:ext uri="{FF2B5EF4-FFF2-40B4-BE49-F238E27FC236}">
                <a16:creationId xmlns:a16="http://schemas.microsoft.com/office/drawing/2014/main" id="{74E3D346-FA34-4655-B258-32B3CF3807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35112" y="1941740"/>
            <a:ext cx="1245152" cy="98913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094BBE51-49DE-4BF5-B2A7-D8B9B6304FC4}"/>
              </a:ext>
            </a:extLst>
          </p:cNvPr>
          <p:cNvSpPr txBox="1"/>
          <p:nvPr/>
        </p:nvSpPr>
        <p:spPr>
          <a:xfrm>
            <a:off x="363792" y="3107156"/>
            <a:ext cx="174952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fromage</a:t>
            </a:r>
          </a:p>
        </p:txBody>
      </p:sp>
      <p:sp>
        <p:nvSpPr>
          <p:cNvPr id="43" name="TextBox 42">
            <a:extLst>
              <a:ext uri="{FF2B5EF4-FFF2-40B4-BE49-F238E27FC236}">
                <a16:creationId xmlns:a16="http://schemas.microsoft.com/office/drawing/2014/main" id="{1ADDA87C-85B6-4B50-8EBF-10423A99D4E0}"/>
              </a:ext>
            </a:extLst>
          </p:cNvPr>
          <p:cNvSpPr txBox="1"/>
          <p:nvPr/>
        </p:nvSpPr>
        <p:spPr>
          <a:xfrm>
            <a:off x="417657" y="6006947"/>
            <a:ext cx="31045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tarte aux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cerises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3B0E6040-B6C5-430C-83C9-6CF1D34EC01E}"/>
              </a:ext>
            </a:extLst>
          </p:cNvPr>
          <p:cNvSpPr txBox="1"/>
          <p:nvPr/>
        </p:nvSpPr>
        <p:spPr>
          <a:xfrm>
            <a:off x="318125" y="4208370"/>
            <a:ext cx="397252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Une </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 </a:t>
            </a:r>
          </a:p>
        </p:txBody>
      </p:sp>
      <p:sp>
        <p:nvSpPr>
          <p:cNvPr id="45" name="TextBox 44">
            <a:extLst>
              <a:ext uri="{FF2B5EF4-FFF2-40B4-BE49-F238E27FC236}">
                <a16:creationId xmlns:a16="http://schemas.microsoft.com/office/drawing/2014/main" id="{966CC40E-F8B8-4852-8139-566B549F7076}"/>
              </a:ext>
            </a:extLst>
          </p:cNvPr>
          <p:cNvSpPr txBox="1"/>
          <p:nvPr/>
        </p:nvSpPr>
        <p:spPr>
          <a:xfrm>
            <a:off x="5846293" y="3064977"/>
            <a:ext cx="284145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gâteau</a:t>
            </a:r>
          </a:p>
        </p:txBody>
      </p:sp>
      <p:sp>
        <p:nvSpPr>
          <p:cNvPr id="46" name="TextBox 45">
            <a:extLst>
              <a:ext uri="{FF2B5EF4-FFF2-40B4-BE49-F238E27FC236}">
                <a16:creationId xmlns:a16="http://schemas.microsoft.com/office/drawing/2014/main" id="{85802F65-36EA-4C19-9941-2263DECAF5FE}"/>
              </a:ext>
            </a:extLst>
          </p:cNvPr>
          <p:cNvSpPr txBox="1"/>
          <p:nvPr/>
        </p:nvSpPr>
        <p:spPr>
          <a:xfrm>
            <a:off x="8689814" y="2997928"/>
            <a:ext cx="31045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pastèque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2984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2"/>
                    </p:tgtEl>
                  </p:cond>
                </p:stCondLst>
                <p:endSync evt="end" delay="0">
                  <p:rtn val="all"/>
                </p:endSync>
                <p:childTnLst>
                  <p:par>
                    <p:cTn id="62" fill="hold">
                      <p:stCondLst>
                        <p:cond delay="0"/>
                      </p:stCondLst>
                      <p:childTnLst>
                        <p:par>
                          <p:cTn id="63" fill="hold">
                            <p:stCondLst>
                              <p:cond delay="0"/>
                            </p:stCondLst>
                            <p:childTnLst>
                              <p:par>
                                <p:cTn id="64" presetID="12" presetClass="exit" presetSubtype="4" fill="hold" grpId="0" nodeType="clickEffect">
                                  <p:stCondLst>
                                    <p:cond delay="0"/>
                                  </p:stCondLst>
                                  <p:childTnLst>
                                    <p:anim calcmode="lin" valueType="num">
                                      <p:cBhvr additive="base">
                                        <p:cTn id="65" dur="59000"/>
                                        <p:tgtEl>
                                          <p:spTgt spid="13"/>
                                        </p:tgtEl>
                                        <p:attrNameLst>
                                          <p:attrName>ppt_y</p:attrName>
                                        </p:attrNameLst>
                                      </p:cBhvr>
                                      <p:tavLst>
                                        <p:tav tm="0">
                                          <p:val>
                                            <p:strVal val="#ppt_y"/>
                                          </p:val>
                                        </p:tav>
                                        <p:tav tm="100000">
                                          <p:val>
                                            <p:strVal val="#ppt_y+#ppt_h*1.125000"/>
                                          </p:val>
                                        </p:tav>
                                      </p:tavLst>
                                    </p:anim>
                                    <p:animEffect transition="out" filter="wipe(down)">
                                      <p:cBhvr>
                                        <p:cTn id="66" dur="59000"/>
                                        <p:tgtEl>
                                          <p:spTgt spid="13"/>
                                        </p:tgtEl>
                                      </p:cBhvr>
                                    </p:animEffect>
                                    <p:set>
                                      <p:cBhvr>
                                        <p:cTn id="67" dur="1" fill="hold">
                                          <p:stCondLst>
                                            <p:cond delay="58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36" grpId="0" animBg="1"/>
      <p:bldP spid="37" grpId="0"/>
      <p:bldP spid="24" grpId="0"/>
      <p:bldP spid="25" grpId="0"/>
      <p:bldP spid="31" grpId="0"/>
      <p:bldP spid="43" grpId="0"/>
      <p:bldP spid="44"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6" y="297585"/>
            <a:ext cx="10019101"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132304" y="287252"/>
            <a:ext cx="10184925"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L’histoire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préférée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d’Eugénie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anglais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8" name="Speech Bubble: Oval 27">
            <a:extLst>
              <a:ext uri="{FF2B5EF4-FFF2-40B4-BE49-F238E27FC236}">
                <a16:creationId xmlns:a16="http://schemas.microsoft.com/office/drawing/2014/main" id="{536C55A5-970C-4F69-93B3-78E29CD1BD93}"/>
              </a:ext>
            </a:extLst>
          </p:cNvPr>
          <p:cNvSpPr/>
          <p:nvPr/>
        </p:nvSpPr>
        <p:spPr>
          <a:xfrm>
            <a:off x="5501206" y="2393735"/>
            <a:ext cx="4122275" cy="2435819"/>
          </a:xfrm>
          <a:prstGeom prst="wedgeEllipseCallout">
            <a:avLst>
              <a:gd name="adj1" fmla="val 47899"/>
              <a:gd name="adj2" fmla="val 50374"/>
            </a:avLst>
          </a:prstGeom>
          <a:solidFill>
            <a:srgbClr val="786EB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C4B648D-EBA6-4B00-8209-7BCCF4AA1FEF}"/>
              </a:ext>
            </a:extLst>
          </p:cNvPr>
          <p:cNvSpPr txBox="1"/>
          <p:nvPr/>
        </p:nvSpPr>
        <p:spPr>
          <a:xfrm>
            <a:off x="5878286" y="2830286"/>
            <a:ext cx="3396343" cy="1692771"/>
          </a:xfrm>
          <a:prstGeom prst="rect">
            <a:avLst/>
          </a:prstGeom>
          <a:noFill/>
        </p:spPr>
        <p:txBody>
          <a:bodyPr wrap="square" rtlCol="0">
            <a:spAutoFit/>
          </a:bodyPr>
          <a:lstStyle/>
          <a:p>
            <a:pPr algn="ctr"/>
            <a:r>
              <a:rPr lang="en-GB" sz="2600" dirty="0">
                <a:solidFill>
                  <a:schemeClr val="bg1"/>
                </a:solidFill>
                <a:latin typeface="Century Gothic" panose="020B0502020202020204" pitchFamily="34" charset="0"/>
              </a:rPr>
              <a:t>Mon </a:t>
            </a:r>
            <a:r>
              <a:rPr lang="en-GB" sz="2600" dirty="0" err="1">
                <a:solidFill>
                  <a:schemeClr val="bg1"/>
                </a:solidFill>
                <a:latin typeface="Century Gothic" panose="020B0502020202020204" pitchFamily="34" charset="0"/>
              </a:rPr>
              <a:t>histoire</a:t>
            </a:r>
            <a:r>
              <a:rPr lang="en-GB" sz="2600" dirty="0">
                <a:solidFill>
                  <a:schemeClr val="bg1"/>
                </a:solidFill>
                <a:latin typeface="Century Gothic" panose="020B0502020202020204" pitchFamily="34" charset="0"/>
              </a:rPr>
              <a:t> </a:t>
            </a:r>
            <a:r>
              <a:rPr lang="en-GB" sz="2600" dirty="0" err="1">
                <a:solidFill>
                  <a:schemeClr val="bg1"/>
                </a:solidFill>
                <a:latin typeface="Century Gothic" panose="020B0502020202020204" pitchFamily="34" charset="0"/>
              </a:rPr>
              <a:t>préférée</a:t>
            </a:r>
            <a:r>
              <a:rPr lang="en-GB" sz="2600" dirty="0">
                <a:solidFill>
                  <a:schemeClr val="bg1"/>
                </a:solidFill>
                <a:latin typeface="Century Gothic" panose="020B0502020202020204" pitchFamily="34" charset="0"/>
              </a:rPr>
              <a:t> </a:t>
            </a:r>
            <a:r>
              <a:rPr lang="en-GB" sz="2600" dirty="0" err="1">
                <a:solidFill>
                  <a:schemeClr val="bg1"/>
                </a:solidFill>
                <a:latin typeface="Century Gothic" panose="020B0502020202020204" pitchFamily="34" charset="0"/>
              </a:rPr>
              <a:t>est</a:t>
            </a:r>
            <a:r>
              <a:rPr lang="en-GB" sz="2600" dirty="0">
                <a:solidFill>
                  <a:schemeClr val="bg1"/>
                </a:solidFill>
                <a:latin typeface="Century Gothic" panose="020B0502020202020204" pitchFamily="34" charset="0"/>
              </a:rPr>
              <a:t> ‘la chenille qui fait des </a:t>
            </a:r>
            <a:r>
              <a:rPr lang="en-GB" sz="2600" dirty="0" err="1">
                <a:solidFill>
                  <a:schemeClr val="bg1"/>
                </a:solidFill>
                <a:latin typeface="Century Gothic" panose="020B0502020202020204" pitchFamily="34" charset="0"/>
              </a:rPr>
              <a:t>trous</a:t>
            </a:r>
            <a:r>
              <a:rPr lang="en-GB" sz="2600" dirty="0">
                <a:solidFill>
                  <a:schemeClr val="bg1"/>
                </a:solidFill>
                <a:latin typeface="Century Gothic" panose="020B0502020202020204" pitchFamily="34" charset="0"/>
              </a:rPr>
              <a:t>.’</a:t>
            </a:r>
          </a:p>
        </p:txBody>
      </p:sp>
      <p:pic>
        <p:nvPicPr>
          <p:cNvPr id="8" name="Picture 7" descr="A cartoon of a child&#10;&#10;Description automatically generated">
            <a:extLst>
              <a:ext uri="{FF2B5EF4-FFF2-40B4-BE49-F238E27FC236}">
                <a16:creationId xmlns:a16="http://schemas.microsoft.com/office/drawing/2014/main" id="{A2B61C31-93FE-47A7-8F8B-105102145D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3481" y="3280229"/>
            <a:ext cx="2352627" cy="3679296"/>
          </a:xfrm>
          <a:prstGeom prst="rect">
            <a:avLst/>
          </a:prstGeom>
        </p:spPr>
      </p:pic>
      <p:pic>
        <p:nvPicPr>
          <p:cNvPr id="32" name="Picture 10" descr="Gráficos vectoriales gratis de Animal">
            <a:extLst>
              <a:ext uri="{FF2B5EF4-FFF2-40B4-BE49-F238E27FC236}">
                <a16:creationId xmlns:a16="http://schemas.microsoft.com/office/drawing/2014/main" id="{541C2923-8B35-419C-86CA-B83A0B7046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4233" y="1253719"/>
            <a:ext cx="2308691" cy="157656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2F283D3-FC2D-4536-BC2A-E1763AF88EF5}"/>
              </a:ext>
            </a:extLst>
          </p:cNvPr>
          <p:cNvSpPr txBox="1"/>
          <p:nvPr/>
        </p:nvSpPr>
        <p:spPr>
          <a:xfrm>
            <a:off x="2250921" y="2910529"/>
            <a:ext cx="230869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la chenille</a:t>
            </a:r>
          </a:p>
        </p:txBody>
      </p:sp>
      <p:sp>
        <p:nvSpPr>
          <p:cNvPr id="34" name="TextBox 33">
            <a:extLst>
              <a:ext uri="{FF2B5EF4-FFF2-40B4-BE49-F238E27FC236}">
                <a16:creationId xmlns:a16="http://schemas.microsoft.com/office/drawing/2014/main" id="{62604DB6-D027-41CA-9E24-8C21D7D012FE}"/>
              </a:ext>
            </a:extLst>
          </p:cNvPr>
          <p:cNvSpPr txBox="1"/>
          <p:nvPr/>
        </p:nvSpPr>
        <p:spPr>
          <a:xfrm>
            <a:off x="686754" y="3371167"/>
            <a:ext cx="5437024" cy="523220"/>
          </a:xfrm>
          <a:prstGeom prst="rect">
            <a:avLst/>
          </a:prstGeom>
          <a:noFill/>
        </p:spPr>
        <p:txBody>
          <a:bodyPr wrap="square">
            <a:spAutoFit/>
          </a:bodyPr>
          <a:lstStyle/>
          <a:p>
            <a:pPr algn="ctr"/>
            <a:r>
              <a:rPr lang="en-GB" sz="2800" dirty="0">
                <a:solidFill>
                  <a:srgbClr val="002060"/>
                </a:solidFill>
                <a:latin typeface="Century Gothic" panose="020B0502020202020204" pitchFamily="34" charset="0"/>
              </a:rPr>
              <a:t>qui fait des </a:t>
            </a:r>
            <a:r>
              <a:rPr lang="en-GB" sz="2800" dirty="0" err="1">
                <a:solidFill>
                  <a:srgbClr val="002060"/>
                </a:solidFill>
                <a:latin typeface="Century Gothic" panose="020B0502020202020204" pitchFamily="34" charset="0"/>
              </a:rPr>
              <a:t>trous</a:t>
            </a:r>
            <a:endParaRPr lang="en-GB" sz="2800" dirty="0">
              <a:solidFill>
                <a:srgbClr val="002060"/>
              </a:solidFill>
              <a:latin typeface="Century Gothic" panose="020B0502020202020204" pitchFamily="34" charset="0"/>
            </a:endParaRPr>
          </a:p>
        </p:txBody>
      </p:sp>
      <p:pic>
        <p:nvPicPr>
          <p:cNvPr id="35" name="Picture 34">
            <a:extLst>
              <a:ext uri="{FF2B5EF4-FFF2-40B4-BE49-F238E27FC236}">
                <a16:creationId xmlns:a16="http://schemas.microsoft.com/office/drawing/2014/main" id="{8EA66D5F-3347-4E82-AE9A-1D2BF1BF4990}"/>
              </a:ext>
            </a:extLst>
          </p:cNvPr>
          <p:cNvPicPr>
            <a:picLocks noChangeAspect="1"/>
          </p:cNvPicPr>
          <p:nvPr/>
        </p:nvPicPr>
        <p:blipFill>
          <a:blip r:embed="rId8"/>
          <a:stretch>
            <a:fillRect/>
          </a:stretch>
        </p:blipFill>
        <p:spPr>
          <a:xfrm>
            <a:off x="406619" y="3884591"/>
            <a:ext cx="5997294" cy="1719690"/>
          </a:xfrm>
          <a:prstGeom prst="rect">
            <a:avLst/>
          </a:prstGeom>
        </p:spPr>
      </p:pic>
    </p:spTree>
    <p:extLst>
      <p:ext uri="{BB962C8B-B14F-4D97-AF65-F5344CB8AC3E}">
        <p14:creationId xmlns:p14="http://schemas.microsoft.com/office/powerpoint/2010/main" val="78680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4" name="TextBox 23">
            <a:extLst>
              <a:ext uri="{FF2B5EF4-FFF2-40B4-BE49-F238E27FC236}">
                <a16:creationId xmlns:a16="http://schemas.microsoft.com/office/drawing/2014/main" id="{50747B64-1F5C-43D2-9FCC-B74F4559E3F6}"/>
              </a:ext>
            </a:extLst>
          </p:cNvPr>
          <p:cNvSpPr txBox="1"/>
          <p:nvPr/>
        </p:nvSpPr>
        <p:spPr>
          <a:xfrm>
            <a:off x="8440628" y="247509"/>
            <a:ext cx="2531499" cy="400110"/>
          </a:xfrm>
          <a:prstGeom prst="rect">
            <a:avLst/>
          </a:prstGeom>
          <a:solidFill>
            <a:srgbClr val="92D050"/>
          </a:solidFill>
        </p:spPr>
        <p:txBody>
          <a:bodyPr wrap="square">
            <a:spAutoFit/>
          </a:bodyPr>
          <a:lstStyle/>
          <a:p>
            <a:pPr algn="ctr"/>
            <a:r>
              <a:rPr lang="en-GB" sz="2000" b="1" dirty="0">
                <a:solidFill>
                  <a:srgbClr val="002060"/>
                </a:solidFill>
                <a:latin typeface="Century Gothic" panose="020B0502020202020204" pitchFamily="34" charset="0"/>
              </a:rPr>
              <a:t>la tranche </a:t>
            </a:r>
            <a:r>
              <a:rPr lang="en-GB" sz="2000" dirty="0">
                <a:solidFill>
                  <a:srgbClr val="002060"/>
                </a:solidFill>
                <a:latin typeface="Century Gothic" panose="020B0502020202020204" pitchFamily="34" charset="0"/>
              </a:rPr>
              <a:t>- slice</a:t>
            </a:r>
          </a:p>
        </p:txBody>
      </p:sp>
      <p:sp>
        <p:nvSpPr>
          <p:cNvPr id="16" name="Text Box 4">
            <a:extLst>
              <a:ext uri="{FF2B5EF4-FFF2-40B4-BE49-F238E27FC236}">
                <a16:creationId xmlns:a16="http://schemas.microsoft.com/office/drawing/2014/main" id="{6EFDA249-CA05-420B-B4D7-51AD1FCAD88A}"/>
              </a:ext>
            </a:extLst>
          </p:cNvPr>
          <p:cNvSpPr txBox="1">
            <a:spLocks noChangeArrowheads="1"/>
          </p:cNvSpPr>
          <p:nvPr/>
        </p:nvSpPr>
        <p:spPr bwMode="auto">
          <a:xfrm>
            <a:off x="388980" y="2375991"/>
            <a:ext cx="11576249" cy="3785652"/>
          </a:xfrm>
          <a:prstGeom prst="rect">
            <a:avLst/>
          </a:prstGeom>
          <a:noFill/>
          <a:ln>
            <a:noFill/>
          </a:ln>
          <a:effectLst/>
        </p:spPr>
        <p:txBody>
          <a:bodyPr wrap="square">
            <a:spAutoFit/>
          </a:bodyPr>
          <a:lstStyle/>
          <a:p>
            <a:pPr>
              <a:lnSpc>
                <a:spcPct val="150000"/>
              </a:lnSpc>
              <a:spcBef>
                <a:spcPct val="50000"/>
              </a:spcBef>
            </a:pPr>
            <a:r>
              <a:rPr lang="en-GB" sz="4000" dirty="0">
                <a:solidFill>
                  <a:srgbClr val="002060"/>
                </a:solidFill>
                <a:latin typeface="Century Gothic" panose="020B0502020202020204" pitchFamily="34" charset="0"/>
              </a:rPr>
              <a:t>Le _________ </a:t>
            </a:r>
          </a:p>
          <a:p>
            <a:pPr fontAlgn="ctr">
              <a:lnSpc>
                <a:spcPct val="150000"/>
              </a:lnSpc>
            </a:pPr>
            <a:r>
              <a:rPr lang="en-GB" sz="4000" dirty="0" err="1">
                <a:solidFill>
                  <a:srgbClr val="002060"/>
                </a:solidFill>
                <a:latin typeface="Century Gothic" panose="020B0502020202020204" pitchFamily="34" charset="0"/>
              </a:rPr>
              <a:t>elle</a:t>
            </a:r>
            <a:r>
              <a:rPr lang="en-GB" sz="4000" dirty="0">
                <a:solidFill>
                  <a:srgbClr val="002060"/>
                </a:solidFill>
                <a:latin typeface="Century Gothic" panose="020B0502020202020204" pitchFamily="34" charset="0"/>
              </a:rPr>
              <a:t> croque dans une tranche de gâteau, </a:t>
            </a:r>
          </a:p>
          <a:p>
            <a:pPr fontAlgn="ctr">
              <a:lnSpc>
                <a:spcPct val="150000"/>
              </a:lnSpc>
            </a:pPr>
            <a:r>
              <a:rPr lang="en-GB" sz="4000" dirty="0">
                <a:solidFill>
                  <a:srgbClr val="002060"/>
                </a:solidFill>
                <a:latin typeface="Century Gothic" panose="020B0502020202020204" pitchFamily="34" charset="0"/>
              </a:rPr>
              <a:t>une glace, </a:t>
            </a:r>
          </a:p>
          <a:p>
            <a:pPr fontAlgn="ctr">
              <a:lnSpc>
                <a:spcPct val="150000"/>
              </a:lnSpc>
            </a:pPr>
            <a:r>
              <a:rPr lang="en-GB" sz="4000" dirty="0">
                <a:solidFill>
                  <a:srgbClr val="002060"/>
                </a:solidFill>
                <a:latin typeface="Century Gothic" panose="020B0502020202020204" pitchFamily="34" charset="0"/>
              </a:rPr>
              <a:t>un cornichon…</a:t>
            </a:r>
          </a:p>
        </p:txBody>
      </p:sp>
      <p:sp>
        <p:nvSpPr>
          <p:cNvPr id="17" name="TextBox 16">
            <a:extLst>
              <a:ext uri="{FF2B5EF4-FFF2-40B4-BE49-F238E27FC236}">
                <a16:creationId xmlns:a16="http://schemas.microsoft.com/office/drawing/2014/main" id="{D92F64F5-EF6A-4C14-AD69-FB0D3F00D06A}"/>
              </a:ext>
            </a:extLst>
          </p:cNvPr>
          <p:cNvSpPr txBox="1"/>
          <p:nvPr/>
        </p:nvSpPr>
        <p:spPr>
          <a:xfrm>
            <a:off x="1422626" y="2549177"/>
            <a:ext cx="2524959" cy="646331"/>
          </a:xfrm>
          <a:prstGeom prst="rect">
            <a:avLst/>
          </a:prstGeom>
          <a:noFill/>
          <a:ln>
            <a:noFill/>
          </a:ln>
        </p:spPr>
        <p:txBody>
          <a:bodyPr wrap="square" rtlCol="0">
            <a:spAutoFit/>
          </a:bodyPr>
          <a:lstStyle/>
          <a:p>
            <a:pPr eaLnBrk="1" hangingPunct="1">
              <a:spcBef>
                <a:spcPct val="50000"/>
              </a:spcBef>
            </a:pPr>
            <a:r>
              <a:rPr lang="en-GB" sz="3600" b="1" dirty="0" err="1">
                <a:solidFill>
                  <a:srgbClr val="92D050"/>
                </a:solidFill>
                <a:latin typeface="Segoe Print" panose="02000600000000000000" pitchFamily="2" charset="0"/>
                <a:cs typeface="Arial" panose="020B0604020202020204" pitchFamily="34" charset="0"/>
              </a:rPr>
              <a:t>samedi</a:t>
            </a:r>
            <a:endParaRPr lang="en-GB" sz="3600" b="1" dirty="0">
              <a:solidFill>
                <a:srgbClr val="92D050"/>
              </a:solidFill>
              <a:latin typeface="Segoe Print" panose="02000600000000000000" pitchFamily="2" charset="0"/>
            </a:endParaRPr>
          </a:p>
        </p:txBody>
      </p:sp>
      <p:pic>
        <p:nvPicPr>
          <p:cNvPr id="18" name="Picture 17">
            <a:extLst>
              <a:ext uri="{FF2B5EF4-FFF2-40B4-BE49-F238E27FC236}">
                <a16:creationId xmlns:a16="http://schemas.microsoft.com/office/drawing/2014/main" id="{4F76D5DB-DE5E-4132-BE1B-BADF9C013FA3}"/>
              </a:ext>
            </a:extLst>
          </p:cNvPr>
          <p:cNvPicPr>
            <a:picLocks noChangeAspect="1"/>
          </p:cNvPicPr>
          <p:nvPr/>
        </p:nvPicPr>
        <p:blipFill>
          <a:blip r:embed="rId6"/>
          <a:stretch>
            <a:fillRect/>
          </a:stretch>
        </p:blipFill>
        <p:spPr>
          <a:xfrm>
            <a:off x="10107554" y="1845771"/>
            <a:ext cx="1209675"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A649C384-3BDD-4B69-8B5A-B9DFE8DDDF00}"/>
              </a:ext>
            </a:extLst>
          </p:cNvPr>
          <p:cNvPicPr>
            <a:picLocks noChangeAspect="1"/>
          </p:cNvPicPr>
          <p:nvPr/>
        </p:nvPicPr>
        <p:blipFill>
          <a:blip r:embed="rId7"/>
          <a:stretch>
            <a:fillRect/>
          </a:stretch>
        </p:blipFill>
        <p:spPr>
          <a:xfrm>
            <a:off x="8628345" y="1845771"/>
            <a:ext cx="1200150" cy="1550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id="{1D140096-50F4-4B20-925B-A9D71F7F741C}"/>
              </a:ext>
            </a:extLst>
          </p:cNvPr>
          <p:cNvPicPr>
            <a:picLocks noChangeAspect="1"/>
          </p:cNvPicPr>
          <p:nvPr/>
        </p:nvPicPr>
        <p:blipFill>
          <a:blip r:embed="rId8"/>
          <a:stretch>
            <a:fillRect/>
          </a:stretch>
        </p:blipFill>
        <p:spPr>
          <a:xfrm>
            <a:off x="7134553" y="1856108"/>
            <a:ext cx="1238250"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8" descr="Index Finger, Pointer, Click, Hand">
            <a:extLst>
              <a:ext uri="{FF2B5EF4-FFF2-40B4-BE49-F238E27FC236}">
                <a16:creationId xmlns:a16="http://schemas.microsoft.com/office/drawing/2014/main" id="{996FC429-AC90-4471-A785-DC8ED1D04B5C}"/>
              </a:ext>
            </a:extLst>
          </p:cNvPr>
          <p:cNvPicPr>
            <a:picLocks noChangeAspect="1" noChangeArrowheads="1"/>
          </p:cNvPicPr>
          <p:nvPr/>
        </p:nvPicPr>
        <p:blipFill>
          <a:blip r:embed="rId9">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10591360" y="3306786"/>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4" name="TextBox 23">
            <a:extLst>
              <a:ext uri="{FF2B5EF4-FFF2-40B4-BE49-F238E27FC236}">
                <a16:creationId xmlns:a16="http://schemas.microsoft.com/office/drawing/2014/main" id="{50747B64-1F5C-43D2-9FCC-B74F4559E3F6}"/>
              </a:ext>
            </a:extLst>
          </p:cNvPr>
          <p:cNvSpPr txBox="1"/>
          <p:nvPr/>
        </p:nvSpPr>
        <p:spPr>
          <a:xfrm>
            <a:off x="8440628" y="247509"/>
            <a:ext cx="2531499"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la tranche </a:t>
            </a:r>
            <a:r>
              <a:rPr lang="en-GB" sz="2000" dirty="0">
                <a:solidFill>
                  <a:srgbClr val="002060"/>
                </a:solidFill>
                <a:latin typeface="Century Gothic" panose="020B0502020202020204" pitchFamily="34" charset="0"/>
              </a:rPr>
              <a:t>- slice</a:t>
            </a:r>
          </a:p>
        </p:txBody>
      </p:sp>
      <p:sp>
        <p:nvSpPr>
          <p:cNvPr id="16" name="Text Box 4">
            <a:extLst>
              <a:ext uri="{FF2B5EF4-FFF2-40B4-BE49-F238E27FC236}">
                <a16:creationId xmlns:a16="http://schemas.microsoft.com/office/drawing/2014/main" id="{6EFDA249-CA05-420B-B4D7-51AD1FCAD88A}"/>
              </a:ext>
            </a:extLst>
          </p:cNvPr>
          <p:cNvSpPr txBox="1">
            <a:spLocks noChangeArrowheads="1"/>
          </p:cNvSpPr>
          <p:nvPr/>
        </p:nvSpPr>
        <p:spPr bwMode="auto">
          <a:xfrm>
            <a:off x="0" y="2113868"/>
            <a:ext cx="9809771" cy="1938992"/>
          </a:xfrm>
          <a:prstGeom prst="rect">
            <a:avLst/>
          </a:prstGeom>
          <a:noFill/>
          <a:ln>
            <a:noFill/>
          </a:ln>
          <a:effectLst/>
        </p:spPr>
        <p:txBody>
          <a:bodyPr wrap="square" anchor="ctr">
            <a:spAutoFit/>
          </a:bodyPr>
          <a:lstStyle/>
          <a:p>
            <a:pPr fontAlgn="ctr">
              <a:lnSpc>
                <a:spcPct val="150000"/>
              </a:lnSpc>
            </a:pPr>
            <a:r>
              <a:rPr lang="en-GB" sz="4000" dirty="0">
                <a:solidFill>
                  <a:srgbClr val="002060"/>
                </a:solidFill>
                <a:latin typeface="Century Gothic" panose="020B0502020202020204" pitchFamily="34" charset="0"/>
              </a:rPr>
              <a:t>une tranche de fromage, </a:t>
            </a:r>
          </a:p>
          <a:p>
            <a:pPr fontAlgn="ctr">
              <a:lnSpc>
                <a:spcPct val="150000"/>
              </a:lnSpc>
            </a:pPr>
            <a:r>
              <a:rPr lang="en-GB" sz="4000" dirty="0">
                <a:solidFill>
                  <a:srgbClr val="002060"/>
                </a:solidFill>
                <a:latin typeface="Century Gothic" panose="020B0502020202020204" pitchFamily="34" charset="0"/>
              </a:rPr>
              <a:t>une tranche de saucisson…</a:t>
            </a:r>
          </a:p>
        </p:txBody>
      </p:sp>
      <p:pic>
        <p:nvPicPr>
          <p:cNvPr id="15" name="Picture 14">
            <a:extLst>
              <a:ext uri="{FF2B5EF4-FFF2-40B4-BE49-F238E27FC236}">
                <a16:creationId xmlns:a16="http://schemas.microsoft.com/office/drawing/2014/main" id="{4523A0E7-4493-48AF-8D85-7FA6D35F9FD9}"/>
              </a:ext>
            </a:extLst>
          </p:cNvPr>
          <p:cNvPicPr>
            <a:picLocks noChangeAspect="1"/>
          </p:cNvPicPr>
          <p:nvPr/>
        </p:nvPicPr>
        <p:blipFill>
          <a:blip r:embed="rId6"/>
          <a:stretch>
            <a:fillRect/>
          </a:stretch>
        </p:blipFill>
        <p:spPr>
          <a:xfrm>
            <a:off x="9897013" y="2462437"/>
            <a:ext cx="1565995" cy="1565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2C88D6D2-E41C-4BE0-9EA6-9846FFE64ABD}"/>
              </a:ext>
            </a:extLst>
          </p:cNvPr>
          <p:cNvPicPr>
            <a:picLocks noChangeAspect="1"/>
          </p:cNvPicPr>
          <p:nvPr/>
        </p:nvPicPr>
        <p:blipFill rotWithShape="1">
          <a:blip r:embed="rId7"/>
          <a:srcRect t="19677"/>
          <a:stretch/>
        </p:blipFill>
        <p:spPr>
          <a:xfrm>
            <a:off x="8196084" y="2462437"/>
            <a:ext cx="1427398" cy="1565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8" descr="Index Finger, Pointer, Click, Hand">
            <a:extLst>
              <a:ext uri="{FF2B5EF4-FFF2-40B4-BE49-F238E27FC236}">
                <a16:creationId xmlns:a16="http://schemas.microsoft.com/office/drawing/2014/main" id="{06A3B272-78E2-44F5-91C5-298D798D3DD2}"/>
              </a:ext>
            </a:extLst>
          </p:cNvPr>
          <p:cNvPicPr>
            <a:picLocks noChangeAspect="1" noChangeArrowheads="1"/>
          </p:cNvPicPr>
          <p:nvPr/>
        </p:nvPicPr>
        <p:blipFill>
          <a:blip r:embed="rId8">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8746941" y="3770236"/>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69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4" name="TextBox 23">
            <a:extLst>
              <a:ext uri="{FF2B5EF4-FFF2-40B4-BE49-F238E27FC236}">
                <a16:creationId xmlns:a16="http://schemas.microsoft.com/office/drawing/2014/main" id="{50747B64-1F5C-43D2-9FCC-B74F4559E3F6}"/>
              </a:ext>
            </a:extLst>
          </p:cNvPr>
          <p:cNvSpPr txBox="1"/>
          <p:nvPr/>
        </p:nvSpPr>
        <p:spPr>
          <a:xfrm>
            <a:off x="8440628" y="247509"/>
            <a:ext cx="2531499"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la tranche </a:t>
            </a:r>
            <a:r>
              <a:rPr lang="en-GB" sz="2000" dirty="0">
                <a:solidFill>
                  <a:srgbClr val="002060"/>
                </a:solidFill>
                <a:latin typeface="Century Gothic" panose="020B0502020202020204" pitchFamily="34" charset="0"/>
              </a:rPr>
              <a:t>- slice</a:t>
            </a:r>
          </a:p>
        </p:txBody>
      </p:sp>
      <p:sp>
        <p:nvSpPr>
          <p:cNvPr id="16" name="Text Box 4">
            <a:extLst>
              <a:ext uri="{FF2B5EF4-FFF2-40B4-BE49-F238E27FC236}">
                <a16:creationId xmlns:a16="http://schemas.microsoft.com/office/drawing/2014/main" id="{6EFDA249-CA05-420B-B4D7-51AD1FCAD88A}"/>
              </a:ext>
            </a:extLst>
          </p:cNvPr>
          <p:cNvSpPr txBox="1">
            <a:spLocks noChangeArrowheads="1"/>
          </p:cNvSpPr>
          <p:nvPr/>
        </p:nvSpPr>
        <p:spPr bwMode="auto">
          <a:xfrm>
            <a:off x="388980" y="2375991"/>
            <a:ext cx="9809771" cy="2554545"/>
          </a:xfrm>
          <a:prstGeom prst="rect">
            <a:avLst/>
          </a:prstGeom>
          <a:noFill/>
          <a:ln>
            <a:noFill/>
          </a:ln>
          <a:effectLst/>
        </p:spPr>
        <p:txBody>
          <a:bodyPr wrap="square">
            <a:spAutoFit/>
          </a:bodyPr>
          <a:lstStyle/>
          <a:p>
            <a:pPr>
              <a:spcBef>
                <a:spcPct val="50000"/>
              </a:spcBef>
            </a:pPr>
            <a:r>
              <a:rPr lang="fr-FR" sz="4000" dirty="0">
                <a:solidFill>
                  <a:srgbClr val="002060"/>
                </a:solidFill>
                <a:latin typeface="Century Gothic" panose="020B0502020202020204" pitchFamily="34" charset="0"/>
              </a:rPr>
              <a:t>une sucette, </a:t>
            </a:r>
          </a:p>
          <a:p>
            <a:pPr>
              <a:spcBef>
                <a:spcPct val="50000"/>
              </a:spcBef>
            </a:pPr>
            <a:r>
              <a:rPr lang="fr-FR" sz="4000" dirty="0">
                <a:solidFill>
                  <a:srgbClr val="002060"/>
                </a:solidFill>
                <a:latin typeface="Century Gothic" panose="020B0502020202020204" pitchFamily="34" charset="0"/>
              </a:rPr>
              <a:t>une part de tarte aux cerises, </a:t>
            </a:r>
          </a:p>
          <a:p>
            <a:pPr>
              <a:spcBef>
                <a:spcPct val="50000"/>
              </a:spcBef>
            </a:pPr>
            <a:r>
              <a:rPr lang="fr-FR" sz="4000" dirty="0">
                <a:solidFill>
                  <a:srgbClr val="002060"/>
                </a:solidFill>
                <a:latin typeface="Century Gothic" panose="020B0502020202020204" pitchFamily="34" charset="0"/>
              </a:rPr>
              <a:t>une saucisse…</a:t>
            </a:r>
          </a:p>
        </p:txBody>
      </p:sp>
      <p:pic>
        <p:nvPicPr>
          <p:cNvPr id="15" name="Picture 14">
            <a:extLst>
              <a:ext uri="{FF2B5EF4-FFF2-40B4-BE49-F238E27FC236}">
                <a16:creationId xmlns:a16="http://schemas.microsoft.com/office/drawing/2014/main" id="{25E9F917-A5BB-4A30-B0FE-BD7E468064C1}"/>
              </a:ext>
            </a:extLst>
          </p:cNvPr>
          <p:cNvPicPr>
            <a:picLocks noChangeAspect="1"/>
          </p:cNvPicPr>
          <p:nvPr/>
        </p:nvPicPr>
        <p:blipFill>
          <a:blip r:embed="rId6"/>
          <a:stretch>
            <a:fillRect/>
          </a:stretch>
        </p:blipFill>
        <p:spPr>
          <a:xfrm>
            <a:off x="10632648" y="1578414"/>
            <a:ext cx="1303265" cy="1809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99910B0B-99B5-4564-9999-6D41AAF27B84}"/>
              </a:ext>
            </a:extLst>
          </p:cNvPr>
          <p:cNvPicPr>
            <a:picLocks noChangeAspect="1"/>
          </p:cNvPicPr>
          <p:nvPr/>
        </p:nvPicPr>
        <p:blipFill>
          <a:blip r:embed="rId7"/>
          <a:stretch>
            <a:fillRect/>
          </a:stretch>
        </p:blipFill>
        <p:spPr>
          <a:xfrm>
            <a:off x="7244661" y="1580080"/>
            <a:ext cx="1426334" cy="1809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a:extLst>
              <a:ext uri="{FF2B5EF4-FFF2-40B4-BE49-F238E27FC236}">
                <a16:creationId xmlns:a16="http://schemas.microsoft.com/office/drawing/2014/main" id="{25BF3A84-8822-41B2-A9E4-4F1816096CE4}"/>
              </a:ext>
            </a:extLst>
          </p:cNvPr>
          <p:cNvPicPr>
            <a:picLocks noChangeAspect="1"/>
          </p:cNvPicPr>
          <p:nvPr/>
        </p:nvPicPr>
        <p:blipFill>
          <a:blip r:embed="rId8"/>
          <a:stretch>
            <a:fillRect/>
          </a:stretch>
        </p:blipFill>
        <p:spPr>
          <a:xfrm>
            <a:off x="8946145" y="1578415"/>
            <a:ext cx="1456309" cy="1809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8" descr="Index Finger, Pointer, Click, Hand">
            <a:extLst>
              <a:ext uri="{FF2B5EF4-FFF2-40B4-BE49-F238E27FC236}">
                <a16:creationId xmlns:a16="http://schemas.microsoft.com/office/drawing/2014/main" id="{A632946C-D0C8-4760-AAE6-50E54FBE3194}"/>
              </a:ext>
            </a:extLst>
          </p:cNvPr>
          <p:cNvPicPr>
            <a:picLocks noChangeAspect="1" noChangeArrowheads="1"/>
          </p:cNvPicPr>
          <p:nvPr/>
        </p:nvPicPr>
        <p:blipFill>
          <a:blip r:embed="rId9">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9472882" y="3051244"/>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46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4" name="TextBox 23">
            <a:extLst>
              <a:ext uri="{FF2B5EF4-FFF2-40B4-BE49-F238E27FC236}">
                <a16:creationId xmlns:a16="http://schemas.microsoft.com/office/drawing/2014/main" id="{50747B64-1F5C-43D2-9FCC-B74F4559E3F6}"/>
              </a:ext>
            </a:extLst>
          </p:cNvPr>
          <p:cNvSpPr txBox="1"/>
          <p:nvPr/>
        </p:nvSpPr>
        <p:spPr>
          <a:xfrm>
            <a:off x="8440628" y="247509"/>
            <a:ext cx="2531499"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la tranche </a:t>
            </a:r>
            <a:r>
              <a:rPr lang="en-GB" sz="2000" dirty="0">
                <a:solidFill>
                  <a:srgbClr val="002060"/>
                </a:solidFill>
                <a:latin typeface="Century Gothic" panose="020B0502020202020204" pitchFamily="34" charset="0"/>
              </a:rPr>
              <a:t>- slice</a:t>
            </a:r>
          </a:p>
        </p:txBody>
      </p:sp>
      <p:sp>
        <p:nvSpPr>
          <p:cNvPr id="16" name="Text Box 4">
            <a:extLst>
              <a:ext uri="{FF2B5EF4-FFF2-40B4-BE49-F238E27FC236}">
                <a16:creationId xmlns:a16="http://schemas.microsoft.com/office/drawing/2014/main" id="{6EFDA249-CA05-420B-B4D7-51AD1FCAD88A}"/>
              </a:ext>
            </a:extLst>
          </p:cNvPr>
          <p:cNvSpPr txBox="1">
            <a:spLocks noChangeArrowheads="1"/>
          </p:cNvSpPr>
          <p:nvPr/>
        </p:nvSpPr>
        <p:spPr bwMode="auto">
          <a:xfrm>
            <a:off x="388980" y="2375991"/>
            <a:ext cx="9809771" cy="1631216"/>
          </a:xfrm>
          <a:prstGeom prst="rect">
            <a:avLst/>
          </a:prstGeom>
          <a:noFill/>
          <a:ln>
            <a:noFill/>
          </a:ln>
          <a:effectLst/>
        </p:spPr>
        <p:txBody>
          <a:bodyPr wrap="square">
            <a:spAutoFit/>
          </a:bodyPr>
          <a:lstStyle/>
          <a:p>
            <a:pPr>
              <a:spcBef>
                <a:spcPct val="50000"/>
              </a:spcBef>
            </a:pPr>
            <a:r>
              <a:rPr lang="fr-FR" sz="4000" dirty="0">
                <a:solidFill>
                  <a:srgbClr val="002060"/>
                </a:solidFill>
                <a:latin typeface="Century Gothic" panose="020B0502020202020204" pitchFamily="34" charset="0"/>
              </a:rPr>
              <a:t>une madeleine </a:t>
            </a:r>
          </a:p>
          <a:p>
            <a:pPr>
              <a:spcBef>
                <a:spcPct val="50000"/>
              </a:spcBef>
            </a:pPr>
            <a:r>
              <a:rPr lang="fr-FR" sz="4000" dirty="0">
                <a:solidFill>
                  <a:srgbClr val="002060"/>
                </a:solidFill>
                <a:latin typeface="Century Gothic" panose="020B0502020202020204" pitchFamily="34" charset="0"/>
              </a:rPr>
              <a:t>et une tranche de pastèque. </a:t>
            </a:r>
          </a:p>
        </p:txBody>
      </p:sp>
      <p:pic>
        <p:nvPicPr>
          <p:cNvPr id="15" name="Picture 14">
            <a:extLst>
              <a:ext uri="{FF2B5EF4-FFF2-40B4-BE49-F238E27FC236}">
                <a16:creationId xmlns:a16="http://schemas.microsoft.com/office/drawing/2014/main" id="{E67E9896-E2C9-4F5F-BF2C-A4FBAEB40348}"/>
              </a:ext>
            </a:extLst>
          </p:cNvPr>
          <p:cNvPicPr>
            <a:picLocks noChangeAspect="1"/>
          </p:cNvPicPr>
          <p:nvPr/>
        </p:nvPicPr>
        <p:blipFill>
          <a:blip r:embed="rId6"/>
          <a:stretch>
            <a:fillRect/>
          </a:stretch>
        </p:blipFill>
        <p:spPr>
          <a:xfrm>
            <a:off x="8229054" y="2216695"/>
            <a:ext cx="1413511" cy="1888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C3D5AC20-3F38-493E-9722-5B3007C6A2DF}"/>
              </a:ext>
            </a:extLst>
          </p:cNvPr>
          <p:cNvPicPr>
            <a:picLocks noChangeAspect="1"/>
          </p:cNvPicPr>
          <p:nvPr/>
        </p:nvPicPr>
        <p:blipFill>
          <a:blip r:embed="rId7"/>
          <a:stretch>
            <a:fillRect/>
          </a:stretch>
        </p:blipFill>
        <p:spPr>
          <a:xfrm>
            <a:off x="9900509" y="2216695"/>
            <a:ext cx="1522872" cy="1888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8" descr="Index Finger, Pointer, Click, Hand">
            <a:extLst>
              <a:ext uri="{FF2B5EF4-FFF2-40B4-BE49-F238E27FC236}">
                <a16:creationId xmlns:a16="http://schemas.microsoft.com/office/drawing/2014/main" id="{97183934-0EEC-45E9-A66B-7848D0C53FAE}"/>
              </a:ext>
            </a:extLst>
          </p:cNvPr>
          <p:cNvPicPr>
            <a:picLocks noChangeAspect="1" noChangeArrowheads="1"/>
          </p:cNvPicPr>
          <p:nvPr/>
        </p:nvPicPr>
        <p:blipFill>
          <a:blip r:embed="rId8">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9256290" y="3643082"/>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9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4" name="TextBox 23">
            <a:extLst>
              <a:ext uri="{FF2B5EF4-FFF2-40B4-BE49-F238E27FC236}">
                <a16:creationId xmlns:a16="http://schemas.microsoft.com/office/drawing/2014/main" id="{50747B64-1F5C-43D2-9FCC-B74F4559E3F6}"/>
              </a:ext>
            </a:extLst>
          </p:cNvPr>
          <p:cNvSpPr txBox="1"/>
          <p:nvPr/>
        </p:nvSpPr>
        <p:spPr>
          <a:xfrm>
            <a:off x="8226524" y="193473"/>
            <a:ext cx="2876601" cy="1015663"/>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puis</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then</a:t>
            </a:r>
            <a:br>
              <a:rPr lang="en-GB" sz="2000" dirty="0">
                <a:solidFill>
                  <a:srgbClr val="002060"/>
                </a:solidFill>
                <a:latin typeface="Century Gothic" panose="020B0502020202020204" pitchFamily="34" charset="0"/>
              </a:rPr>
            </a:br>
            <a:r>
              <a:rPr lang="en-GB" sz="2000" b="1" dirty="0">
                <a:solidFill>
                  <a:srgbClr val="002060"/>
                </a:solidFill>
                <a:latin typeface="Century Gothic" panose="020B0502020202020204" pitchFamily="34" charset="0"/>
              </a:rPr>
              <a:t>le mal au </a:t>
            </a:r>
            <a:r>
              <a:rPr lang="en-GB" sz="2000" b="1" dirty="0" err="1">
                <a:solidFill>
                  <a:srgbClr val="002060"/>
                </a:solidFill>
                <a:latin typeface="Century Gothic" panose="020B0502020202020204" pitchFamily="34" charset="0"/>
              </a:rPr>
              <a:t>ventre</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stomach ache</a:t>
            </a:r>
          </a:p>
        </p:txBody>
      </p:sp>
      <p:sp>
        <p:nvSpPr>
          <p:cNvPr id="16" name="Text Box 4">
            <a:extLst>
              <a:ext uri="{FF2B5EF4-FFF2-40B4-BE49-F238E27FC236}">
                <a16:creationId xmlns:a16="http://schemas.microsoft.com/office/drawing/2014/main" id="{6EFDA249-CA05-420B-B4D7-51AD1FCAD88A}"/>
              </a:ext>
            </a:extLst>
          </p:cNvPr>
          <p:cNvSpPr txBox="1">
            <a:spLocks noChangeArrowheads="1"/>
          </p:cNvSpPr>
          <p:nvPr/>
        </p:nvSpPr>
        <p:spPr bwMode="auto">
          <a:xfrm>
            <a:off x="388981" y="2375991"/>
            <a:ext cx="4749948" cy="1323439"/>
          </a:xfrm>
          <a:prstGeom prst="rect">
            <a:avLst/>
          </a:prstGeom>
          <a:noFill/>
          <a:ln>
            <a:noFill/>
          </a:ln>
          <a:effectLst/>
        </p:spPr>
        <p:txBody>
          <a:bodyPr wrap="square">
            <a:spAutoFit/>
          </a:bodyPr>
          <a:lstStyle/>
          <a:p>
            <a:pPr>
              <a:spcBef>
                <a:spcPct val="50000"/>
              </a:spcBef>
            </a:pPr>
            <a:r>
              <a:rPr lang="fr-FR" sz="4000" dirty="0">
                <a:solidFill>
                  <a:srgbClr val="002060"/>
                </a:solidFill>
                <a:latin typeface="Century Gothic" panose="020B0502020202020204" pitchFamily="34" charset="0"/>
              </a:rPr>
              <a:t>Puis, elle a mal au ventre </a:t>
            </a:r>
            <a:r>
              <a:rPr lang="en-GB" sz="4000" dirty="0">
                <a:solidFill>
                  <a:srgbClr val="002060"/>
                </a:solidFill>
                <a:latin typeface="Century Gothic" panose="020B0502020202020204" pitchFamily="34" charset="0"/>
              </a:rPr>
              <a:t>🤢</a:t>
            </a:r>
            <a:r>
              <a:rPr lang="fr-FR" sz="4000" dirty="0">
                <a:solidFill>
                  <a:srgbClr val="002060"/>
                </a:solidFill>
                <a:latin typeface="Century Gothic" panose="020B0502020202020204" pitchFamily="34" charset="0"/>
              </a:rPr>
              <a:t>!</a:t>
            </a:r>
          </a:p>
        </p:txBody>
      </p:sp>
      <p:grpSp>
        <p:nvGrpSpPr>
          <p:cNvPr id="15" name="Group 14">
            <a:extLst>
              <a:ext uri="{FF2B5EF4-FFF2-40B4-BE49-F238E27FC236}">
                <a16:creationId xmlns:a16="http://schemas.microsoft.com/office/drawing/2014/main" id="{FF5BF017-DBF9-417C-B5BD-41565D35F2E0}"/>
              </a:ext>
            </a:extLst>
          </p:cNvPr>
          <p:cNvGrpSpPr/>
          <p:nvPr/>
        </p:nvGrpSpPr>
        <p:grpSpPr>
          <a:xfrm>
            <a:off x="7266003" y="3111131"/>
            <a:ext cx="4474151" cy="972426"/>
            <a:chOff x="1801576" y="5135778"/>
            <a:chExt cx="6911322" cy="1629748"/>
          </a:xfrm>
        </p:grpSpPr>
        <p:pic>
          <p:nvPicPr>
            <p:cNvPr id="20" name="Picture 2" descr="Gráficos vectoriales gratis de Comida rápida">
              <a:extLst>
                <a:ext uri="{FF2B5EF4-FFF2-40B4-BE49-F238E27FC236}">
                  <a16:creationId xmlns:a16="http://schemas.microsoft.com/office/drawing/2014/main" id="{665FB469-00FC-4C73-909F-9B3127925C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739" y="5135778"/>
              <a:ext cx="685118" cy="13702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astel, Pieza, Postre, Sabroso">
              <a:extLst>
                <a:ext uri="{FF2B5EF4-FFF2-40B4-BE49-F238E27FC236}">
                  <a16:creationId xmlns:a16="http://schemas.microsoft.com/office/drawing/2014/main" id="{27A980F2-B09D-49FC-9548-99C7E80314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1576" y="5726657"/>
              <a:ext cx="1490263" cy="93141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E339133E-E252-4351-A003-52CD40E20188}"/>
                </a:ext>
              </a:extLst>
            </p:cNvPr>
            <p:cNvGrpSpPr/>
            <p:nvPr/>
          </p:nvGrpSpPr>
          <p:grpSpPr>
            <a:xfrm rot="20304537">
              <a:off x="2912084" y="5700580"/>
              <a:ext cx="399418" cy="798834"/>
              <a:chOff x="2697399" y="5521810"/>
              <a:chExt cx="399418" cy="798834"/>
            </a:xfrm>
          </p:grpSpPr>
          <p:pic>
            <p:nvPicPr>
              <p:cNvPr id="47" name="Picture 4" descr="Gráficos vectoriales gratis de Pepinillo">
                <a:extLst>
                  <a:ext uri="{FF2B5EF4-FFF2-40B4-BE49-F238E27FC236}">
                    <a16:creationId xmlns:a16="http://schemas.microsoft.com/office/drawing/2014/main" id="{7777F8F3-EB0D-4780-8EA6-DFAEBE15C8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7399" y="5521810"/>
                <a:ext cx="399418" cy="798834"/>
              </a:xfrm>
              <a:prstGeom prst="rect">
                <a:avLst/>
              </a:prstGeom>
              <a:noFill/>
              <a:extLst>
                <a:ext uri="{909E8E84-426E-40DD-AFC4-6F175D3DCCD1}">
                  <a14:hiddenFill xmlns:a14="http://schemas.microsoft.com/office/drawing/2010/main">
                    <a:solidFill>
                      <a:srgbClr val="FFFFFF"/>
                    </a:solidFill>
                  </a14:hiddenFill>
                </a:ext>
              </a:extLst>
            </p:spPr>
          </p:pic>
          <p:sp>
            <p:nvSpPr>
              <p:cNvPr id="48" name="Oval 47">
                <a:extLst>
                  <a:ext uri="{FF2B5EF4-FFF2-40B4-BE49-F238E27FC236}">
                    <a16:creationId xmlns:a16="http://schemas.microsoft.com/office/drawing/2014/main" id="{B4C818E1-F979-465B-8F1A-5B1143902540}"/>
                  </a:ext>
                </a:extLst>
              </p:cNvPr>
              <p:cNvSpPr/>
              <p:nvPr/>
            </p:nvSpPr>
            <p:spPr>
              <a:xfrm>
                <a:off x="2795961" y="5811089"/>
                <a:ext cx="285925" cy="21232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5" name="Oval 24">
              <a:extLst>
                <a:ext uri="{FF2B5EF4-FFF2-40B4-BE49-F238E27FC236}">
                  <a16:creationId xmlns:a16="http://schemas.microsoft.com/office/drawing/2014/main" id="{AE279814-CB88-4303-BBFB-1838D3B5B0AA}"/>
                </a:ext>
              </a:extLst>
            </p:cNvPr>
            <p:cNvSpPr/>
            <p:nvPr/>
          </p:nvSpPr>
          <p:spPr>
            <a:xfrm>
              <a:off x="3640715" y="5407762"/>
              <a:ext cx="285924" cy="21232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C8127DA4-0EE5-4FD2-9D89-2B3ED1FBE62C}"/>
                </a:ext>
              </a:extLst>
            </p:cNvPr>
            <p:cNvSpPr/>
            <p:nvPr/>
          </p:nvSpPr>
          <p:spPr>
            <a:xfrm>
              <a:off x="3285314" y="5723509"/>
              <a:ext cx="285924" cy="21232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8F86B4AC-AEF3-46CD-BAF5-4A8C29C4E64E}"/>
                </a:ext>
              </a:extLst>
            </p:cNvPr>
            <p:cNvSpPr/>
            <p:nvPr/>
          </p:nvSpPr>
          <p:spPr>
            <a:xfrm>
              <a:off x="2205274" y="5945728"/>
              <a:ext cx="264438" cy="248035"/>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2" name="Picture 14" descr="Recostarse, Chupete, Dulce, Rojo">
              <a:extLst>
                <a:ext uri="{FF2B5EF4-FFF2-40B4-BE49-F238E27FC236}">
                  <a16:creationId xmlns:a16="http://schemas.microsoft.com/office/drawing/2014/main" id="{30975D5B-7274-43CF-B44A-0F21E3FBEE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300246">
              <a:off x="4821271" y="5304326"/>
              <a:ext cx="735292" cy="8503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Gráficos vectoriales gratis de Embutido">
              <a:extLst>
                <a:ext uri="{FF2B5EF4-FFF2-40B4-BE49-F238E27FC236}">
                  <a16:creationId xmlns:a16="http://schemas.microsoft.com/office/drawing/2014/main" id="{DF669C0F-5D32-4A0B-8508-6434DDBD12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flipH="1" flipV="1">
              <a:off x="6046602" y="5615939"/>
              <a:ext cx="1404839" cy="7024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Suizo, Queso, Cuña, Rodaja, Agujeros">
              <a:extLst>
                <a:ext uri="{FF2B5EF4-FFF2-40B4-BE49-F238E27FC236}">
                  <a16:creationId xmlns:a16="http://schemas.microsoft.com/office/drawing/2014/main" id="{CF26E5BA-7590-4C95-A183-43B9F54FCB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1267" y="5558853"/>
              <a:ext cx="974058" cy="10447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Tortas, Tarta De Cerezas, Cerezas, Fruta">
              <a:extLst>
                <a:ext uri="{FF2B5EF4-FFF2-40B4-BE49-F238E27FC236}">
                  <a16:creationId xmlns:a16="http://schemas.microsoft.com/office/drawing/2014/main" id="{F36047D0-8446-456E-808E-62EF8D71370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25" y="5342968"/>
              <a:ext cx="1845535" cy="1326600"/>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1B504C00-2237-4146-AFD7-FD1AD73DB147}"/>
                </a:ext>
              </a:extLst>
            </p:cNvPr>
            <p:cNvSpPr/>
            <p:nvPr/>
          </p:nvSpPr>
          <p:spPr>
            <a:xfrm flipH="1" flipV="1">
              <a:off x="6749020" y="5700017"/>
              <a:ext cx="260357" cy="341975"/>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294132E8-D2D7-4098-9312-50D8489BD275}"/>
                </a:ext>
              </a:extLst>
            </p:cNvPr>
            <p:cNvSpPr/>
            <p:nvPr/>
          </p:nvSpPr>
          <p:spPr>
            <a:xfrm>
              <a:off x="4541485" y="6081218"/>
              <a:ext cx="301342" cy="320614"/>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A169C52D-8BC6-4E76-84BE-05D38C96B40F}"/>
                </a:ext>
              </a:extLst>
            </p:cNvPr>
            <p:cNvSpPr/>
            <p:nvPr/>
          </p:nvSpPr>
          <p:spPr>
            <a:xfrm rot="1393824">
              <a:off x="5112217" y="5415994"/>
              <a:ext cx="285924" cy="21232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3AF93774-BB1B-4EC1-9147-A3B8EA401CAA}"/>
                </a:ext>
              </a:extLst>
            </p:cNvPr>
            <p:cNvSpPr/>
            <p:nvPr/>
          </p:nvSpPr>
          <p:spPr>
            <a:xfrm>
              <a:off x="5809487" y="5928337"/>
              <a:ext cx="264438" cy="248035"/>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0" name="Picture 16" descr="Gráficos vectoriales gratis de Magdalena">
              <a:extLst>
                <a:ext uri="{FF2B5EF4-FFF2-40B4-BE49-F238E27FC236}">
                  <a16:creationId xmlns:a16="http://schemas.microsoft.com/office/drawing/2014/main" id="{08992072-5221-4ADF-B580-8B719F7DF9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9377" y="5863134"/>
              <a:ext cx="873197" cy="90239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Watermelon, Fruit, Food, Edible, Melons">
              <a:extLst>
                <a:ext uri="{FF2B5EF4-FFF2-40B4-BE49-F238E27FC236}">
                  <a16:creationId xmlns:a16="http://schemas.microsoft.com/office/drawing/2014/main" id="{7A674607-CE50-4AF9-806F-B19B964E5C5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350785">
              <a:off x="7689435" y="5460166"/>
              <a:ext cx="1140736" cy="906191"/>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a:extLst>
                <a:ext uri="{FF2B5EF4-FFF2-40B4-BE49-F238E27FC236}">
                  <a16:creationId xmlns:a16="http://schemas.microsoft.com/office/drawing/2014/main" id="{C25461FD-AA8E-436A-9638-85AA766E4BDD}"/>
                </a:ext>
              </a:extLst>
            </p:cNvPr>
            <p:cNvSpPr/>
            <p:nvPr/>
          </p:nvSpPr>
          <p:spPr>
            <a:xfrm>
              <a:off x="7612180" y="6081219"/>
              <a:ext cx="285924" cy="21232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69A15256-7B48-485A-9357-E3A935ACF3AE}"/>
                </a:ext>
              </a:extLst>
            </p:cNvPr>
            <p:cNvSpPr/>
            <p:nvPr/>
          </p:nvSpPr>
          <p:spPr>
            <a:xfrm>
              <a:off x="7076819" y="5862270"/>
              <a:ext cx="258669" cy="24207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24E065A8-141A-4C4F-8F4E-9B97773712AC}"/>
                </a:ext>
              </a:extLst>
            </p:cNvPr>
            <p:cNvSpPr/>
            <p:nvPr/>
          </p:nvSpPr>
          <p:spPr>
            <a:xfrm rot="18350785">
              <a:off x="7893630" y="5789995"/>
              <a:ext cx="317546" cy="35509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CA7F790C-19C7-4777-B007-91D04AC3C09B}"/>
              </a:ext>
            </a:extLst>
          </p:cNvPr>
          <p:cNvGrpSpPr/>
          <p:nvPr/>
        </p:nvGrpSpPr>
        <p:grpSpPr>
          <a:xfrm>
            <a:off x="8899500" y="3716808"/>
            <a:ext cx="1270085" cy="563697"/>
            <a:chOff x="5680506" y="218586"/>
            <a:chExt cx="3936994" cy="2688508"/>
          </a:xfrm>
        </p:grpSpPr>
        <p:pic>
          <p:nvPicPr>
            <p:cNvPr id="50" name="Picture 10" descr="Gráficos vectoriales gratis de Animal">
              <a:extLst>
                <a:ext uri="{FF2B5EF4-FFF2-40B4-BE49-F238E27FC236}">
                  <a16:creationId xmlns:a16="http://schemas.microsoft.com/office/drawing/2014/main" id="{3268F0B8-506B-4169-9AE0-F27245B3544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0506" y="218586"/>
              <a:ext cx="3936994" cy="2688508"/>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a:extLst>
                <a:ext uri="{FF2B5EF4-FFF2-40B4-BE49-F238E27FC236}">
                  <a16:creationId xmlns:a16="http://schemas.microsoft.com/office/drawing/2014/main" id="{C4659CE5-04AE-4AD7-9293-A59A3DD7C26F}"/>
                </a:ext>
              </a:extLst>
            </p:cNvPr>
            <p:cNvSpPr/>
            <p:nvPr/>
          </p:nvSpPr>
          <p:spPr>
            <a:xfrm>
              <a:off x="6032939" y="1962699"/>
              <a:ext cx="417535" cy="388647"/>
            </a:xfrm>
            <a:prstGeom prst="ellipse">
              <a:avLst/>
            </a:prstGeom>
            <a:solidFill>
              <a:srgbClr val="A7B500"/>
            </a:solidFill>
            <a:ln w="12700" cap="flat" cmpd="sng" algn="ctr">
              <a:solidFill>
                <a:srgbClr val="A7B5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2" name="Picture 6" descr="Gráficos vectoriales gratis de Espiral">
              <a:extLst>
                <a:ext uri="{FF2B5EF4-FFF2-40B4-BE49-F238E27FC236}">
                  <a16:creationId xmlns:a16="http://schemas.microsoft.com/office/drawing/2014/main" id="{7CDC3585-B95E-4199-822B-171980D913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1919" y="1973209"/>
              <a:ext cx="230181" cy="243048"/>
            </a:xfrm>
            <a:prstGeom prst="rect">
              <a:avLst/>
            </a:prstGeom>
            <a:noFill/>
            <a:extLst>
              <a:ext uri="{909E8E84-426E-40DD-AFC4-6F175D3DCCD1}">
                <a14:hiddenFill xmlns:a14="http://schemas.microsoft.com/office/drawing/2010/main">
                  <a:solidFill>
                    <a:srgbClr val="FFFFFF"/>
                  </a:solidFill>
                </a14:hiddenFill>
              </a:ext>
            </a:extLst>
          </p:spPr>
        </p:pic>
        <p:sp>
          <p:nvSpPr>
            <p:cNvPr id="53" name="Multiplication Sign 52">
              <a:extLst>
                <a:ext uri="{FF2B5EF4-FFF2-40B4-BE49-F238E27FC236}">
                  <a16:creationId xmlns:a16="http://schemas.microsoft.com/office/drawing/2014/main" id="{E2B63256-001C-4441-9290-2197C361D08A}"/>
                </a:ext>
              </a:extLst>
            </p:cNvPr>
            <p:cNvSpPr/>
            <p:nvPr/>
          </p:nvSpPr>
          <p:spPr>
            <a:xfrm rot="18617076">
              <a:off x="5936222" y="2263255"/>
              <a:ext cx="600299" cy="527232"/>
            </a:xfrm>
            <a:prstGeom prst="mathMultiply">
              <a:avLst>
                <a:gd name="adj1" fmla="val 15336"/>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54" name="Picture 8" descr="Index Finger, Pointer, Click, Hand">
            <a:extLst>
              <a:ext uri="{FF2B5EF4-FFF2-40B4-BE49-F238E27FC236}">
                <a16:creationId xmlns:a16="http://schemas.microsoft.com/office/drawing/2014/main" id="{9BB64B66-DD60-4FD2-8A37-9D023D928B4E}"/>
              </a:ext>
            </a:extLst>
          </p:cNvPr>
          <p:cNvPicPr>
            <a:picLocks noChangeAspect="1" noChangeArrowheads="1"/>
          </p:cNvPicPr>
          <p:nvPr/>
        </p:nvPicPr>
        <p:blipFill>
          <a:blip r:embed="rId17">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9915196" y="4133896"/>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63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4.xml><?xml version="1.0" encoding="utf-8"?>
<a:theme xmlns:a="http://schemas.openxmlformats.org/drawingml/2006/main" name="1_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21701</TotalTime>
  <Words>1150</Words>
  <Application>Microsoft Office PowerPoint</Application>
  <PresentationFormat>Widescreen</PresentationFormat>
  <Paragraphs>195</Paragraphs>
  <Slides>17</Slides>
  <Notes>15</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17</vt:i4>
      </vt:variant>
    </vt:vector>
  </HeadingPairs>
  <TitlesOfParts>
    <vt:vector size="33" baseType="lpstr">
      <vt:lpstr>Arial</vt:lpstr>
      <vt:lpstr>Calibri</vt:lpstr>
      <vt:lpstr>Calibri Light</vt:lpstr>
      <vt:lpstr>Cavolini</vt:lpstr>
      <vt:lpstr>Century Gothic</vt:lpstr>
      <vt:lpstr>Effra</vt:lpstr>
      <vt:lpstr>Modern Love</vt:lpstr>
      <vt:lpstr>Segoe Print</vt:lpstr>
      <vt:lpstr>Symbol</vt:lpstr>
      <vt:lpstr>Tw Cen MT</vt:lpstr>
      <vt:lpstr>Wingdings</vt:lpstr>
      <vt:lpstr>1_Office Theme</vt:lpstr>
      <vt:lpstr>3_Office Theme</vt:lpstr>
      <vt:lpstr>4_Office Theme</vt:lpstr>
      <vt:lpstr>1_NCELP Theme</vt:lpstr>
      <vt:lpstr>Office Theme</vt:lpstr>
      <vt:lpstr>Une histoire</vt:lpstr>
      <vt:lpstr>PowerPoint Presentation</vt:lpstr>
      <vt:lpstr>PowerPoint Presentation</vt:lpstr>
      <vt:lpstr>lire</vt:lpstr>
      <vt:lpstr>lire</vt:lpstr>
      <vt:lpstr>lire</vt:lpstr>
      <vt:lpstr>lire</vt:lpstr>
      <vt:lpstr>lire</vt:lpstr>
      <vt:lpstr>lire</vt:lpstr>
      <vt:lpstr>lire</vt:lpstr>
      <vt:lpstr>lire</vt:lpstr>
      <vt:lpstr>lire</vt:lpstr>
      <vt:lpstr>lire</vt:lpstr>
      <vt:lpstr>lire</vt:lpstr>
      <vt:lpstr>Au revoir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333</cp:revision>
  <dcterms:created xsi:type="dcterms:W3CDTF">2022-02-01T12:00:57Z</dcterms:created>
  <dcterms:modified xsi:type="dcterms:W3CDTF">2023-09-02T12:06:31Z</dcterms:modified>
</cp:coreProperties>
</file>