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5"/>
  </p:notesMasterIdLst>
  <p:sldIdLst>
    <p:sldId id="339" r:id="rId4"/>
    <p:sldId id="378" r:id="rId5"/>
    <p:sldId id="379" r:id="rId6"/>
    <p:sldId id="380" r:id="rId7"/>
    <p:sldId id="406" r:id="rId8"/>
    <p:sldId id="381" r:id="rId9"/>
    <p:sldId id="382" r:id="rId10"/>
    <p:sldId id="383" r:id="rId11"/>
    <p:sldId id="405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6051" autoAdjust="0"/>
  </p:normalViewPr>
  <p:slideViewPr>
    <p:cSldViewPr snapToGrid="0">
      <p:cViewPr varScale="1">
        <p:scale>
          <a:sx n="60" d="100"/>
          <a:sy n="60" d="100"/>
        </p:scale>
        <p:origin x="24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A039-848B-41A9-84D9-E6480E813061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2909-5833-4940-8F9E-3C099DAC2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4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This lesson contains a phonics assessment to check progress in SSC practised in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term of this year’s course.</a:t>
            </a:r>
            <a:endParaRPr lang="en-GB" sz="14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</a:p>
          <a:p>
            <a:pPr marL="0" indent="-216000">
              <a:lnSpc>
                <a:spcPct val="100000"/>
              </a:lnSpc>
            </a:pPr>
            <a:endParaRPr lang="en-GB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trike="noStrike" spc="-1" dirty="0">
                <a:solidFill>
                  <a:srgbClr val="000000"/>
                </a:solidFill>
                <a:latin typeface="Calibri"/>
              </a:rPr>
              <a:t>Frequency of phonics assessment words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br>
              <a:rPr lang="en-GB" sz="1400" b="0" strike="noStrike" spc="-1" dirty="0">
                <a:solidFill>
                  <a:srgbClr val="000000"/>
                </a:solidFill>
                <a:latin typeface="Calibri"/>
              </a:rPr>
            </a:b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moisi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[&gt;5000] adieu [3968]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démocrate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[3554]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douve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[&gt;5000] </a:t>
            </a:r>
            <a:r>
              <a:rPr lang="fr-FR" sz="1800" dirty="0"/>
              <a:t>fa</a:t>
            </a:r>
            <a:r>
              <a:rPr lang="fr-FR" sz="1800" b="0" dirty="0"/>
              <a:t>ç</a:t>
            </a:r>
            <a:r>
              <a:rPr lang="fr-FR" sz="1800" dirty="0"/>
              <a:t>onner</a:t>
            </a:r>
            <a:r>
              <a:rPr lang="en-GB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[&gt;5000]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musicien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[3100]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[2873] potion [&gt;5000]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malsain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[&lt;5000] milliard [497]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mondial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[549]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moquer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[3335]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surpris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[3408] maigre [3534] visage [1292]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capacité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[789]</a:t>
            </a:r>
            <a:endParaRPr lang="en-GB" sz="1200" b="1" i="1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b="1" dirty="0"/>
              <a:t>Prior preparation</a:t>
            </a:r>
            <a:r>
              <a:rPr lang="en-GB" dirty="0"/>
              <a:t>: print out one set of phonics slides and cut in half; print out sufficient pupil feedback sheets to have one per pupil.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Timing</a:t>
            </a:r>
            <a:r>
              <a:rPr lang="en-GB" dirty="0"/>
              <a:t>: 1 minute per pupil</a:t>
            </a:r>
          </a:p>
          <a:p>
            <a:endParaRPr lang="en-GB" dirty="0"/>
          </a:p>
          <a:p>
            <a:r>
              <a:rPr lang="en-GB" b="1" dirty="0"/>
              <a:t>Aim</a:t>
            </a:r>
            <a:r>
              <a:rPr lang="en-GB" dirty="0"/>
              <a:t>: to assess pupils’ ability to read aloud the SSC taught this term.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1. Give out the independent task that pupils will work on during the lesson.</a:t>
            </a:r>
            <a:br>
              <a:rPr lang="en-GB" dirty="0"/>
            </a:br>
            <a:r>
              <a:rPr lang="en-GB" dirty="0"/>
              <a:t>2. Listen to individual pupils reading the words aloud.  Mark in real time.  </a:t>
            </a:r>
          </a:p>
          <a:p>
            <a:r>
              <a:rPr lang="en-GB" dirty="0"/>
              <a:t>3. If desired, teachers can listen to the audio versions in preparation.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: </a:t>
            </a:r>
          </a:p>
          <a:p>
            <a:pPr marL="285750" indent="-285750">
              <a:buAutoNum type="romanLcParenR"/>
            </a:pPr>
            <a:r>
              <a:rPr lang="en-GB" dirty="0"/>
              <a:t>there are no follow up lessons this week, so it would be possible to continue the speaking assessments in the follow up time during this week, as needed.</a:t>
            </a:r>
          </a:p>
          <a:p>
            <a:pPr marL="285750" indent="-285750">
              <a:buAutoNum type="romanLcParenR"/>
            </a:pPr>
            <a:r>
              <a:rPr lang="en-GB" dirty="0"/>
              <a:t>if preferred, and the resources are available, pupils could record their answers (e.g. on computer or </a:t>
            </a:r>
            <a:r>
              <a:rPr lang="en-GB" dirty="0" err="1"/>
              <a:t>ipad</a:t>
            </a:r>
            <a:r>
              <a:rPr lang="en-GB" dirty="0"/>
              <a:t>) though this would involve the teacher listening back to assess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8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4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64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46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2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0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88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11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07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88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57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2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3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930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74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64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2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1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9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9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36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7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4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744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833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image" Target="../media/image3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image" Target="../media/image20.png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19" Type="http://schemas.openxmlformats.org/officeDocument/2006/relationships/audio" Target="../media/audio15.wav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72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292"/>
            <a:ext cx="4350240" cy="1144800"/>
          </a:xfrm>
        </p:spPr>
        <p:txBody>
          <a:bodyPr>
            <a:normAutofit/>
          </a:bodyPr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What do I </a:t>
            </a:r>
            <a:b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know now?</a:t>
            </a:r>
            <a:endParaRPr lang="en-GB" sz="4000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5824889"/>
            <a:ext cx="457128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sym typeface="Arial"/>
              </a:rPr>
              <a:t>P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honics quiz</a:t>
            </a: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1729E9CF-093C-4ABA-9759-6AA24B40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4" y="1591411"/>
            <a:ext cx="4234636" cy="35251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F0B841-58C0-4A90-A732-0CBD26ECD5DD}"/>
              </a:ext>
            </a:extLst>
          </p:cNvPr>
          <p:cNvSpPr txBox="1"/>
          <p:nvPr/>
        </p:nvSpPr>
        <p:spPr>
          <a:xfrm>
            <a:off x="2348901" y="2077885"/>
            <a:ext cx="2111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Bonjour ! </a:t>
            </a:r>
            <a:br>
              <a:rPr lang="en-GB" sz="2800" b="1" dirty="0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2800" b="1" dirty="0" err="1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Ça</a:t>
            </a:r>
            <a:r>
              <a:rPr lang="en-GB" sz="2800" b="1" dirty="0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800" b="1" dirty="0" err="1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</a:t>
            </a:r>
            <a:r>
              <a:rPr lang="en-GB" sz="2800" b="1" dirty="0">
                <a:solidFill>
                  <a:srgbClr val="32313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66962"/>
              </p:ext>
            </p:extLst>
          </p:nvPr>
        </p:nvGraphicFramePr>
        <p:xfrm>
          <a:off x="509360" y="60960"/>
          <a:ext cx="4422858" cy="673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music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0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2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8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adi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capacit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dial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rpris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milliar</a:t>
                      </a: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douv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démoc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iner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ç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onner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visa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 rot="16200000">
            <a:off x="-2122175" y="164068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D487D43B-0B16-4325-80D8-D98C3C40F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05166"/>
              </p:ext>
            </p:extLst>
          </p:nvPr>
        </p:nvGraphicFramePr>
        <p:xfrm>
          <a:off x="6293963" y="58615"/>
          <a:ext cx="4422858" cy="673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music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0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2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8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adi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capacit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dial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rpris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milliar</a:t>
                      </a: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douv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démoc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iner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ç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onner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visa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91C86F-BD8F-42D9-8239-B9DC3E8A14A3}"/>
              </a:ext>
            </a:extLst>
          </p:cNvPr>
          <p:cNvSpPr txBox="1"/>
          <p:nvPr/>
        </p:nvSpPr>
        <p:spPr>
          <a:xfrm rot="16200000">
            <a:off x="3662428" y="1638337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583"/>
            <a:ext cx="4755367" cy="396360"/>
          </a:xfrm>
          <a:noFill/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Teacher audio version</a:t>
            </a: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87686" y="501721"/>
            <a:ext cx="570574" cy="507856"/>
          </a:xfrm>
          <a:prstGeom prst="rect">
            <a:avLst/>
          </a:prstGeom>
          <a:ln>
            <a:noFill/>
          </a:ln>
        </p:spPr>
      </p:pic>
      <p:pic>
        <p:nvPicPr>
          <p:cNvPr id="9" name="Google Shape;338;p8">
            <a:hlinkClick r:id="" action="ppaction://noaction">
              <a:snd r:embed="rId4" name="S11_moisi.wav"/>
            </a:hlinkClick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717" y="1360722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338;p8">
            <a:hlinkClick r:id="" action="ppaction://noaction">
              <a:snd r:embed="rId6" name="S11_potion.wav"/>
            </a:hlinkClick>
            <a:extLst>
              <a:ext uri="{FF2B5EF4-FFF2-40B4-BE49-F238E27FC236}">
                <a16:creationId xmlns:a16="http://schemas.microsoft.com/office/drawing/2014/main" id="{C9BA695D-A148-40A2-AEE4-5EF5460FC9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717" y="1743578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338;p8">
            <a:hlinkClick r:id="" action="ppaction://noaction">
              <a:snd r:embed="rId7" name="S11_adieu.wav"/>
            </a:hlinkClick>
            <a:extLst>
              <a:ext uri="{FF2B5EF4-FFF2-40B4-BE49-F238E27FC236}">
                <a16:creationId xmlns:a16="http://schemas.microsoft.com/office/drawing/2014/main" id="{DEDD7CEE-0F86-4342-8BE4-5039FA7BBA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95" y="2142003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338;p8">
            <a:hlinkClick r:id="" action="ppaction://noaction">
              <a:snd r:embed="rId8" name="S11_capacité.wav"/>
            </a:hlinkClick>
            <a:extLst>
              <a:ext uri="{FF2B5EF4-FFF2-40B4-BE49-F238E27FC236}">
                <a16:creationId xmlns:a16="http://schemas.microsoft.com/office/drawing/2014/main" id="{B4536BEA-7315-4DA6-BED3-512988A62E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95" y="2550169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oogle Shape;338;p8">
            <a:hlinkClick r:id="" action="ppaction://noaction">
              <a:snd r:embed="rId9" name="S11_maigre.wav"/>
            </a:hlinkClick>
            <a:extLst>
              <a:ext uri="{FF2B5EF4-FFF2-40B4-BE49-F238E27FC236}">
                <a16:creationId xmlns:a16="http://schemas.microsoft.com/office/drawing/2014/main" id="{EA7906D3-1648-452B-AEF0-39C0AE6563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717" y="2953692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338;p8">
            <a:hlinkClick r:id="" action="ppaction://noaction">
              <a:snd r:embed="rId10" name="S11_malsain.wav"/>
            </a:hlinkClick>
            <a:extLst>
              <a:ext uri="{FF2B5EF4-FFF2-40B4-BE49-F238E27FC236}">
                <a16:creationId xmlns:a16="http://schemas.microsoft.com/office/drawing/2014/main" id="{9E5102F6-EF45-468B-A7B3-CA1BFEADC6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95" y="3363505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338;p8">
            <a:hlinkClick r:id="" action="ppaction://noaction">
              <a:snd r:embed="rId11" name="S11_mondial.wav"/>
            </a:hlinkClick>
            <a:extLst>
              <a:ext uri="{FF2B5EF4-FFF2-40B4-BE49-F238E27FC236}">
                <a16:creationId xmlns:a16="http://schemas.microsoft.com/office/drawing/2014/main" id="{12A79711-D5D0-4EF6-92CD-5F53BD31FA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5402" y="3749660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oogle Shape;338;p8">
            <a:hlinkClick r:id="" action="ppaction://noaction">
              <a:snd r:embed="rId12" name="S11_surpris.wav"/>
            </a:hlinkClick>
            <a:extLst>
              <a:ext uri="{FF2B5EF4-FFF2-40B4-BE49-F238E27FC236}">
                <a16:creationId xmlns:a16="http://schemas.microsoft.com/office/drawing/2014/main" id="{43F1F025-DBF2-4859-9C5C-0D0AC6243C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717" y="4159473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Google Shape;338;p8">
            <a:hlinkClick r:id="" action="ppaction://noaction">
              <a:snd r:embed="rId13" name="S11_milliard.wav"/>
            </a:hlinkClick>
            <a:extLst>
              <a:ext uri="{FF2B5EF4-FFF2-40B4-BE49-F238E27FC236}">
                <a16:creationId xmlns:a16="http://schemas.microsoft.com/office/drawing/2014/main" id="{7D60A4A1-D5DD-40B7-B92B-84142058AE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0633" y="4557889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oogle Shape;338;p8">
            <a:hlinkClick r:id="" action="ppaction://noaction">
              <a:snd r:embed="rId14" name="S11_douve.wav"/>
            </a:hlinkClick>
            <a:extLst>
              <a:ext uri="{FF2B5EF4-FFF2-40B4-BE49-F238E27FC236}">
                <a16:creationId xmlns:a16="http://schemas.microsoft.com/office/drawing/2014/main" id="{D4F11119-7AF5-4C97-B766-051520F9D5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95" y="4955441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Google Shape;338;p8">
            <a:hlinkClick r:id="" action="ppaction://noaction">
              <a:snd r:embed="rId15" name="S11_democrate.wav"/>
            </a:hlinkClick>
            <a:extLst>
              <a:ext uri="{FF2B5EF4-FFF2-40B4-BE49-F238E27FC236}">
                <a16:creationId xmlns:a16="http://schemas.microsoft.com/office/drawing/2014/main" id="{4516B8FF-CF55-4168-B904-17B152E8CF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203" y="5341848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338;p8">
            <a:hlinkClick r:id="" action="ppaction://noaction">
              <a:snd r:embed="rId16" name="S11_taquiner.wav"/>
            </a:hlinkClick>
            <a:extLst>
              <a:ext uri="{FF2B5EF4-FFF2-40B4-BE49-F238E27FC236}">
                <a16:creationId xmlns:a16="http://schemas.microsoft.com/office/drawing/2014/main" id="{87905BDC-12CA-4EC9-BBA4-063AB3B818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0633" y="5739834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EEC8E6F-5FC7-4457-ACDD-34A6ED3D0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47247"/>
              </p:ext>
            </p:extLst>
          </p:nvPr>
        </p:nvGraphicFramePr>
        <p:xfrm>
          <a:off x="4377975" y="98132"/>
          <a:ext cx="4422858" cy="673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music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0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2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8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adi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capacit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dial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rpris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milliar</a:t>
                      </a: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douv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démoc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r>
                        <a:rPr lang="en-GB" sz="200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</a:t>
                      </a:r>
                      <a:r>
                        <a:rPr lang="en-GB" sz="20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ç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onner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visa</a:t>
                      </a:r>
                      <a:r>
                        <a:rPr lang="en-GB" sz="20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pic>
        <p:nvPicPr>
          <p:cNvPr id="23" name="Google Shape;338;p8">
            <a:hlinkClick r:id="" action="ppaction://noaction">
              <a:snd r:embed="rId17" name="S11_pente.wav"/>
            </a:hlinkClick>
            <a:extLst>
              <a:ext uri="{FF2B5EF4-FFF2-40B4-BE49-F238E27FC236}">
                <a16:creationId xmlns:a16="http://schemas.microsoft.com/office/drawing/2014/main" id="{56CFBF68-B20C-4526-9293-8C968292BC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9717" y="573831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Google Shape;338;p8">
            <a:hlinkClick r:id="" action="ppaction://noaction">
              <a:snd r:embed="rId18" name="S11_musicien.wav"/>
            </a:hlinkClick>
            <a:extLst>
              <a:ext uri="{FF2B5EF4-FFF2-40B4-BE49-F238E27FC236}">
                <a16:creationId xmlns:a16="http://schemas.microsoft.com/office/drawing/2014/main" id="{9BE7C104-950B-437F-A868-26271F7413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95" y="962736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Google Shape;338;p8">
            <a:hlinkClick r:id="" action="ppaction://noaction">
              <a:snd r:embed="rId19" name="S11_faconner.wav"/>
            </a:hlinkClick>
            <a:extLst>
              <a:ext uri="{FF2B5EF4-FFF2-40B4-BE49-F238E27FC236}">
                <a16:creationId xmlns:a16="http://schemas.microsoft.com/office/drawing/2014/main" id="{A56C2862-560D-423F-8C6C-3E805ED7FB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203" y="6134353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Google Shape;338;p8">
            <a:hlinkClick r:id="" action="ppaction://noaction">
              <a:snd r:embed="rId20" name="S11_vsage.wav"/>
            </a:hlinkClick>
            <a:extLst>
              <a:ext uri="{FF2B5EF4-FFF2-40B4-BE49-F238E27FC236}">
                <a16:creationId xmlns:a16="http://schemas.microsoft.com/office/drawing/2014/main" id="{919CC9EA-295C-4E94-BF86-030EBE5F35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4959" y="6522143"/>
            <a:ext cx="298244" cy="2682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420326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[an/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3534322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[-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ien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music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74E8-C0FE-4895-A649-FA0D1DFBB57D}"/>
              </a:ext>
            </a:extLst>
          </p:cNvPr>
          <p:cNvSpPr txBox="1"/>
          <p:nvPr/>
        </p:nvSpPr>
        <p:spPr>
          <a:xfrm>
            <a:off x="2357672" y="4995565"/>
            <a:ext cx="152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[slope]</a:t>
            </a:r>
          </a:p>
        </p:txBody>
      </p:sp>
      <p:pic>
        <p:nvPicPr>
          <p:cNvPr id="6" name="Picture 5" descr="A yellow sign with a car on it&#10;&#10;Description automatically generated with low confidence">
            <a:extLst>
              <a:ext uri="{FF2B5EF4-FFF2-40B4-BE49-F238E27FC236}">
                <a16:creationId xmlns:a16="http://schemas.microsoft.com/office/drawing/2014/main" id="{58B5F09D-16B5-4A23-9F2B-8D6B73D15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73" y="1760986"/>
            <a:ext cx="2949158" cy="2949158"/>
          </a:xfrm>
          <a:prstGeom prst="rect">
            <a:avLst/>
          </a:prstGeom>
        </p:spPr>
      </p:pic>
      <p:pic>
        <p:nvPicPr>
          <p:cNvPr id="38" name="Picture 3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C37D8C3-0E46-437C-8CE4-3C071C446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09" y="2368673"/>
            <a:ext cx="3394825" cy="23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2903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387742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[-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tion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39260-4D07-4EF0-A11A-0AC0FD03F18B}"/>
              </a:ext>
            </a:extLst>
          </p:cNvPr>
          <p:cNvSpPr txBox="1"/>
          <p:nvPr/>
        </p:nvSpPr>
        <p:spPr>
          <a:xfrm>
            <a:off x="1018889" y="5226399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737B1-2B62-4B71-9AFC-A0A43399C62B}"/>
              </a:ext>
            </a:extLst>
          </p:cNvPr>
          <p:cNvSpPr txBox="1"/>
          <p:nvPr/>
        </p:nvSpPr>
        <p:spPr>
          <a:xfrm>
            <a:off x="7081565" y="5226398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po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tion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37C5C-5B80-4A5F-A338-975C689ABFA8}"/>
              </a:ext>
            </a:extLst>
          </p:cNvPr>
          <p:cNvSpPr txBox="1"/>
          <p:nvPr/>
        </p:nvSpPr>
        <p:spPr>
          <a:xfrm>
            <a:off x="2357672" y="4995565"/>
            <a:ext cx="152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[mouldy]</a:t>
            </a:r>
          </a:p>
        </p:txBody>
      </p:sp>
      <p:pic>
        <p:nvPicPr>
          <p:cNvPr id="16" name="Picture 15" descr="A black cauldron with green bubbles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6CCAC07E-185F-4863-B071-76CACC7DF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82" y="2233792"/>
            <a:ext cx="2999624" cy="2779339"/>
          </a:xfrm>
          <a:prstGeom prst="rect">
            <a:avLst/>
          </a:prstGeom>
        </p:spPr>
      </p:pic>
      <p:pic>
        <p:nvPicPr>
          <p:cNvPr id="18" name="Picture 17" descr="A group of oranges with mold on them&#10;&#10;Description automatically generated with low confidence">
            <a:extLst>
              <a:ext uri="{FF2B5EF4-FFF2-40B4-BE49-F238E27FC236}">
                <a16:creationId xmlns:a16="http://schemas.microsoft.com/office/drawing/2014/main" id="{3B4840BC-B1B3-4257-B1F7-0E9CA1F91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09" y="2555459"/>
            <a:ext cx="3797341" cy="21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2903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45855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é|er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7E932-CB9E-4063-94FB-0E13ED349C8C}"/>
              </a:ext>
            </a:extLst>
          </p:cNvPr>
          <p:cNvSpPr txBox="1"/>
          <p:nvPr/>
        </p:nvSpPr>
        <p:spPr>
          <a:xfrm>
            <a:off x="7018478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capacit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é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93D9F-B3CD-46AC-9D5C-C8A5FB832B67}"/>
              </a:ext>
            </a:extLst>
          </p:cNvPr>
          <p:cNvSpPr txBox="1"/>
          <p:nvPr/>
        </p:nvSpPr>
        <p:spPr>
          <a:xfrm>
            <a:off x="804803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adi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0C728-647F-4943-ABF3-C17C616212F0}"/>
              </a:ext>
            </a:extLst>
          </p:cNvPr>
          <p:cNvSpPr txBox="1"/>
          <p:nvPr/>
        </p:nvSpPr>
        <p:spPr>
          <a:xfrm>
            <a:off x="1791447" y="4977598"/>
            <a:ext cx="229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[goodbye]</a:t>
            </a:r>
          </a:p>
        </p:txBody>
      </p:sp>
      <p:pic>
        <p:nvPicPr>
          <p:cNvPr id="16" name="Picture 15" descr="A silhouette of a person raising his arms&#10;&#10;Description automatically generated">
            <a:extLst>
              <a:ext uri="{FF2B5EF4-FFF2-40B4-BE49-F238E27FC236}">
                <a16:creationId xmlns:a16="http://schemas.microsoft.com/office/drawing/2014/main" id="{AE79EFC1-2C95-4A9E-B63E-D94B6039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59" y="1538407"/>
            <a:ext cx="3289020" cy="4282752"/>
          </a:xfrm>
          <a:prstGeom prst="rect">
            <a:avLst/>
          </a:prstGeom>
        </p:spPr>
      </p:pic>
      <p:pic>
        <p:nvPicPr>
          <p:cNvPr id="17" name="Picture 16" descr="A person raising his hand&#10;&#10;Description automatically generated with low confidence">
            <a:extLst>
              <a:ext uri="{FF2B5EF4-FFF2-40B4-BE49-F238E27FC236}">
                <a16:creationId xmlns:a16="http://schemas.microsoft.com/office/drawing/2014/main" id="{A949DB92-8948-4D11-ABE3-158250469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9" y="2375765"/>
            <a:ext cx="4184295" cy="23503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746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2903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45855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[(a)in]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7E932-CB9E-4063-94FB-0E13ED349C8C}"/>
              </a:ext>
            </a:extLst>
          </p:cNvPr>
          <p:cNvSpPr txBox="1"/>
          <p:nvPr/>
        </p:nvSpPr>
        <p:spPr>
          <a:xfrm>
            <a:off x="7018478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mals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93D9F-B3CD-46AC-9D5C-C8A5FB832B67}"/>
              </a:ext>
            </a:extLst>
          </p:cNvPr>
          <p:cNvSpPr txBox="1"/>
          <p:nvPr/>
        </p:nvSpPr>
        <p:spPr>
          <a:xfrm>
            <a:off x="804803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gre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0C728-647F-4943-ABF3-C17C616212F0}"/>
              </a:ext>
            </a:extLst>
          </p:cNvPr>
          <p:cNvSpPr txBox="1"/>
          <p:nvPr/>
        </p:nvSpPr>
        <p:spPr>
          <a:xfrm>
            <a:off x="2293098" y="4977598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[thin]</a:t>
            </a:r>
          </a:p>
        </p:txBody>
      </p:sp>
      <p:pic>
        <p:nvPicPr>
          <p:cNvPr id="16" name="Picture 15" descr="A hamburger and fries with a drink&#10;&#10;Description automatically generated with low confidence">
            <a:extLst>
              <a:ext uri="{FF2B5EF4-FFF2-40B4-BE49-F238E27FC236}">
                <a16:creationId xmlns:a16="http://schemas.microsoft.com/office/drawing/2014/main" id="{EF415639-6055-49BD-A775-D789CFA4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66" y="2244312"/>
            <a:ext cx="3521499" cy="2828204"/>
          </a:xfrm>
          <a:prstGeom prst="rect">
            <a:avLst/>
          </a:prstGeom>
        </p:spPr>
      </p:pic>
      <p:pic>
        <p:nvPicPr>
          <p:cNvPr id="17" name="Picture 16" descr="A picture containing frog, drawing, green, amphibian&#10;&#10;Description automatically generated">
            <a:extLst>
              <a:ext uri="{FF2B5EF4-FFF2-40B4-BE49-F238E27FC236}">
                <a16:creationId xmlns:a16="http://schemas.microsoft.com/office/drawing/2014/main" id="{0245444A-125B-42AE-90F1-FC4993341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34" y="989294"/>
            <a:ext cx="1994152" cy="39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48A7C-820C-433B-B005-020AAD8AB890}"/>
              </a:ext>
            </a:extLst>
          </p:cNvPr>
          <p:cNvSpPr txBox="1"/>
          <p:nvPr/>
        </p:nvSpPr>
        <p:spPr>
          <a:xfrm>
            <a:off x="290626" y="5190268"/>
            <a:ext cx="563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dial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64CAF-1613-4139-A2D6-69C35D10532B}"/>
              </a:ext>
            </a:extLst>
          </p:cNvPr>
          <p:cNvSpPr txBox="1"/>
          <p:nvPr/>
        </p:nvSpPr>
        <p:spPr>
          <a:xfrm>
            <a:off x="7084031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rpris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5598671F-C7A7-4626-ACF9-71BD5670A18A}"/>
              </a:ext>
            </a:extLst>
          </p:cNvPr>
          <p:cNvSpPr/>
          <p:nvPr/>
        </p:nvSpPr>
        <p:spPr>
          <a:xfrm>
            <a:off x="600356" y="545855"/>
            <a:ext cx="24030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[on]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Picture 17" descr="A picture containing cartoon, clipart, animated cartoon, animal figure&#10;&#10;Description automatically generated">
            <a:extLst>
              <a:ext uri="{FF2B5EF4-FFF2-40B4-BE49-F238E27FC236}">
                <a16:creationId xmlns:a16="http://schemas.microsoft.com/office/drawing/2014/main" id="{1824667A-3424-47A8-8123-926E0521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01" y="2103843"/>
            <a:ext cx="2821794" cy="2846253"/>
          </a:xfrm>
          <a:prstGeom prst="rect">
            <a:avLst/>
          </a:prstGeom>
        </p:spPr>
      </p:pic>
      <p:pic>
        <p:nvPicPr>
          <p:cNvPr id="19" name="Picture 18" descr="A green and blue globe&#10;&#10;Description automatically generated with low confidence">
            <a:extLst>
              <a:ext uri="{FF2B5EF4-FFF2-40B4-BE49-F238E27FC236}">
                <a16:creationId xmlns:a16="http://schemas.microsoft.com/office/drawing/2014/main" id="{94135E84-F6CD-41D9-AE23-D2DB49876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05" y="2389775"/>
            <a:ext cx="261861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00448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[SFC]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91381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SFe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A54BC-727E-40BF-A5B5-F336C07A18C0}"/>
              </a:ext>
            </a:extLst>
          </p:cNvPr>
          <p:cNvSpPr txBox="1"/>
          <p:nvPr/>
        </p:nvSpPr>
        <p:spPr>
          <a:xfrm>
            <a:off x="6886637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douv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02749-DAB6-489C-8F8C-7FA48D25D292}"/>
              </a:ext>
            </a:extLst>
          </p:cNvPr>
          <p:cNvSpPr txBox="1"/>
          <p:nvPr/>
        </p:nvSpPr>
        <p:spPr>
          <a:xfrm>
            <a:off x="868165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milliar</a:t>
            </a:r>
            <a:r>
              <a:rPr lang="en-GB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45EBC-AAD2-4124-B889-EF155C6BD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066" y="2287158"/>
            <a:ext cx="3604071" cy="23126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4F95E2-9597-46CA-A50F-76B3CF0DB8B3}"/>
              </a:ext>
            </a:extLst>
          </p:cNvPr>
          <p:cNvSpPr txBox="1"/>
          <p:nvPr/>
        </p:nvSpPr>
        <p:spPr>
          <a:xfrm>
            <a:off x="8499565" y="5138486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[moat]</a:t>
            </a:r>
          </a:p>
        </p:txBody>
      </p:sp>
      <p:pic>
        <p:nvPicPr>
          <p:cNvPr id="17" name="Picture 16" descr="A cartoon of a treasure chest full of gold coins&#10;&#10;Description automatically generated with medium confidence">
            <a:extLst>
              <a:ext uri="{FF2B5EF4-FFF2-40B4-BE49-F238E27FC236}">
                <a16:creationId xmlns:a16="http://schemas.microsoft.com/office/drawing/2014/main" id="{BF6FC348-1EDA-4015-9D06-3E1701B8B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81" y="1946483"/>
            <a:ext cx="3214842" cy="3353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0F82D-562E-4AF9-91B1-722C79BF20B4}"/>
              </a:ext>
            </a:extLst>
          </p:cNvPr>
          <p:cNvSpPr txBox="1"/>
          <p:nvPr/>
        </p:nvSpPr>
        <p:spPr>
          <a:xfrm rot="20686033">
            <a:off x="809022" y="3291608"/>
            <a:ext cx="432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129307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925852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[r]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30830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qu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11862-F711-416F-B9CF-DA5806899556}"/>
              </a:ext>
            </a:extLst>
          </p:cNvPr>
          <p:cNvSpPr txBox="1"/>
          <p:nvPr/>
        </p:nvSpPr>
        <p:spPr>
          <a:xfrm>
            <a:off x="7011270" y="5399539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C8A99-59E4-4A64-A2CA-AF46F511FD8F}"/>
              </a:ext>
            </a:extLst>
          </p:cNvPr>
          <p:cNvSpPr txBox="1"/>
          <p:nvPr/>
        </p:nvSpPr>
        <p:spPr>
          <a:xfrm>
            <a:off x="645793" y="5399539"/>
            <a:ext cx="479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démoc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34942-98D4-4E99-A9C4-6591C911B8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5708" y="2165243"/>
            <a:ext cx="2660357" cy="3234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663729-5B9D-488E-8A44-D23FB82389F8}"/>
              </a:ext>
            </a:extLst>
          </p:cNvPr>
          <p:cNvSpPr txBox="1"/>
          <p:nvPr/>
        </p:nvSpPr>
        <p:spPr>
          <a:xfrm>
            <a:off x="8173071" y="5335677"/>
            <a:ext cx="188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tease]</a:t>
            </a:r>
          </a:p>
        </p:txBody>
      </p:sp>
      <p:pic>
        <p:nvPicPr>
          <p:cNvPr id="21" name="Picture 20" descr="A ballot box with a check mark&#10;&#10;Description automatically generated with medium confidence">
            <a:extLst>
              <a:ext uri="{FF2B5EF4-FFF2-40B4-BE49-F238E27FC236}">
                <a16:creationId xmlns:a16="http://schemas.microsoft.com/office/drawing/2014/main" id="{BC7ED743-CFD0-47B9-86C6-795DDDFB7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20" y="2614367"/>
            <a:ext cx="2195520" cy="23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925852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ç|c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3361052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[j/g]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11862-F711-416F-B9CF-DA5806899556}"/>
              </a:ext>
            </a:extLst>
          </p:cNvPr>
          <p:cNvSpPr txBox="1"/>
          <p:nvPr/>
        </p:nvSpPr>
        <p:spPr>
          <a:xfrm>
            <a:off x="7085986" y="52399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visa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g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C8A99-59E4-4A64-A2CA-AF46F511FD8F}"/>
              </a:ext>
            </a:extLst>
          </p:cNvPr>
          <p:cNvSpPr txBox="1"/>
          <p:nvPr/>
        </p:nvSpPr>
        <p:spPr>
          <a:xfrm>
            <a:off x="898002" y="5239994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ç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onner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3700C-E644-4899-BA78-FC47C9B1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33" y="1898195"/>
            <a:ext cx="1905000" cy="3257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20CA00-75B8-49FD-BDC1-14F3AF6757DE}"/>
              </a:ext>
            </a:extLst>
          </p:cNvPr>
          <p:cNvSpPr txBox="1"/>
          <p:nvPr/>
        </p:nvSpPr>
        <p:spPr>
          <a:xfrm>
            <a:off x="2059803" y="5136422"/>
            <a:ext cx="188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shape]</a:t>
            </a:r>
          </a:p>
        </p:txBody>
      </p:sp>
      <p:pic>
        <p:nvPicPr>
          <p:cNvPr id="18" name="Picture 17" descr="A cartoon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B2716F1E-F821-4346-BBEC-08F1E6B55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13" y="2134709"/>
            <a:ext cx="2419054" cy="27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7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606</Words>
  <Application>Microsoft Office PowerPoint</Application>
  <PresentationFormat>Widescreen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Bookshelf Symbol 7</vt:lpstr>
      <vt:lpstr>Calibri</vt:lpstr>
      <vt:lpstr>Calibri Light</vt:lpstr>
      <vt:lpstr>Cavolini</vt:lpstr>
      <vt:lpstr>Century Gothic</vt:lpstr>
      <vt:lpstr>docs-Century Gothic</vt:lpstr>
      <vt:lpstr>Modern Love</vt:lpstr>
      <vt:lpstr>Symbol</vt:lpstr>
      <vt:lpstr>Wingdings</vt:lpstr>
      <vt:lpstr>1_Office Theme</vt:lpstr>
      <vt:lpstr>3_Office Theme</vt:lpstr>
      <vt:lpstr>Office Theme</vt:lpstr>
      <vt:lpstr>What do I  know now?</vt:lpstr>
      <vt:lpstr>prononcer</vt:lpstr>
      <vt:lpstr>prononcer</vt:lpstr>
      <vt:lpstr>prononcer</vt:lpstr>
      <vt:lpstr>prononcer</vt:lpstr>
      <vt:lpstr>prononcer</vt:lpstr>
      <vt:lpstr>prononcer</vt:lpstr>
      <vt:lpstr>prononcer</vt:lpstr>
      <vt:lpstr>prononcer</vt:lpstr>
      <vt:lpstr>pronunciar</vt:lpstr>
      <vt:lpstr>Teacher audio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do</dc:title>
  <dc:creator>Rachel Hawkes</dc:creator>
  <cp:lastModifiedBy>Rachel Hawkes</cp:lastModifiedBy>
  <cp:revision>38</cp:revision>
  <dcterms:created xsi:type="dcterms:W3CDTF">2022-02-16T09:56:41Z</dcterms:created>
  <dcterms:modified xsi:type="dcterms:W3CDTF">2023-05-26T03:51:09Z</dcterms:modified>
</cp:coreProperties>
</file>