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95" r:id="rId2"/>
  </p:sldMasterIdLst>
  <p:notesMasterIdLst>
    <p:notesMasterId r:id="rId27"/>
  </p:notesMasterIdLst>
  <p:sldIdLst>
    <p:sldId id="339" r:id="rId3"/>
    <p:sldId id="261" r:id="rId4"/>
    <p:sldId id="533" r:id="rId5"/>
    <p:sldId id="538" r:id="rId6"/>
    <p:sldId id="529" r:id="rId7"/>
    <p:sldId id="558" r:id="rId8"/>
    <p:sldId id="568" r:id="rId9"/>
    <p:sldId id="537" r:id="rId10"/>
    <p:sldId id="570" r:id="rId11"/>
    <p:sldId id="535" r:id="rId12"/>
    <p:sldId id="569" r:id="rId13"/>
    <p:sldId id="292" r:id="rId14"/>
    <p:sldId id="290" r:id="rId15"/>
    <p:sldId id="571" r:id="rId16"/>
    <p:sldId id="572" r:id="rId17"/>
    <p:sldId id="573" r:id="rId18"/>
    <p:sldId id="574" r:id="rId19"/>
    <p:sldId id="575" r:id="rId20"/>
    <p:sldId id="576" r:id="rId21"/>
    <p:sldId id="577" r:id="rId22"/>
    <p:sldId id="578" r:id="rId23"/>
    <p:sldId id="579" r:id="rId24"/>
    <p:sldId id="580" r:id="rId25"/>
    <p:sldId id="5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3131"/>
    <a:srgbClr val="DEEAF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244" autoAdjust="0"/>
  </p:normalViewPr>
  <p:slideViewPr>
    <p:cSldViewPr snapToGrid="0">
      <p:cViewPr varScale="1">
        <p:scale>
          <a:sx n="76" d="100"/>
          <a:sy n="76" d="100"/>
        </p:scale>
        <p:origin x="8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latin typeface="Arial"/>
              </a:rPr>
              <a:t>This lesson contains assessments to check progress in language learnt in the first 23 weeks of the course.</a:t>
            </a:r>
            <a:br>
              <a:rPr lang="en-GB" sz="1100" b="0" strike="noStrike" spc="-1" dirty="0">
                <a:latin typeface="Arial"/>
              </a:rPr>
            </a:b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areclear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1 - 4 and the correct English pronoun (or they could fill in if they have printed assessment sheets).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 For C, pupils could write the start of the sentence or tick the box, if they have the printed assessment.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86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the words in the right order.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10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weeks 1-23 of the course.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Note that the first item can be completed, with support from the teacher, as an example.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sympathique …..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sympatique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jouer…..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lent…..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soif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soif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homme…..homme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44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[2/2]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sympathique …..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sympatique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jouer…..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lent…..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soif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soif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endParaRPr lang="en-GB" sz="1800" b="1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homme…..homme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117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comment…….comment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gris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cousin…..cousin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jours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s’il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plait…..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s’il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plait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sept……sept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783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7997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986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there is one point awarded for each correct cross.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213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20-25 minutes (all assessment slides)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vocabulary taught in weeks 1-23 of the course.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Note that the first item can be completed, with support from the teacher, as an example. 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It is NOT included in the overall total marks.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After items 1-4, continue to the next slide to complete the remainder of the task.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sympathique …..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sympatique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jouer…..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lent…..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soif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soif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homme…..homme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023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228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tasks are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1 - 4 and the correct English pronoun (or they could fill in if they have printed assessment sheets).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 For C, pupils could write the start of the sentence or tick the box, if they have the printed assessment.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270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the words in the right order.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64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the answers only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972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[2/2]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Transcript: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sympathique …..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sympatique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e-DE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jouer…..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jouer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S_tradnl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lent…..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lent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pomme</a:t>
            </a:r>
            <a:r>
              <a:rPr lang="en-GB" sz="18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pomme</a:t>
            </a:r>
            <a:endParaRPr lang="en-GB" sz="1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soif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soif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regarder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regarder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…….</a:t>
            </a:r>
            <a:r>
              <a:rPr lang="en-GB" sz="1800" b="1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elle</a:t>
            </a:r>
            <a:endParaRPr lang="en-GB" sz="1800" b="1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homme…..homme</a:t>
            </a: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63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1. Click the audio buttons to play each item. (The words are recorded twice with a pause to allow pupils to process the information).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2. Pupils can either write 1C, etc.. or if they have the assessment on a print out they can put a X in the correct box.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3. When complete, continue to the reading.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comment…….comment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gris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cousin…..cousin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jours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s’il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plait…..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s’il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vous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plait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sept……sept</a:t>
            </a:r>
            <a:endParaRPr lang="en-GB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18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746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recall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A etc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238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production of previously taught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Pupils could write 1 – 10 and the individual English word meanings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understanding of previously taught grammar features.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task is clear. 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could write 1 – 6 and the correct English pronoun (or they could fill in if they have printed assessment sheets).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3" Type="http://schemas.openxmlformats.org/officeDocument/2006/relationships/image" Target="../media/image3.png"/><Relationship Id="rId7" Type="http://schemas.openxmlformats.org/officeDocument/2006/relationships/audio" Target="../media/audio1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10" Type="http://schemas.openxmlformats.org/officeDocument/2006/relationships/audio" Target="../media/audio14.wav"/><Relationship Id="rId4" Type="http://schemas.openxmlformats.org/officeDocument/2006/relationships/audio" Target="../media/audio9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3" y="76061"/>
            <a:ext cx="3288873" cy="1144800"/>
          </a:xfrm>
        </p:spPr>
        <p:txBody>
          <a:bodyPr>
            <a:normAutofit/>
          </a:bodyPr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 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5511688"/>
            <a:ext cx="4571280" cy="10361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Term 3 knowledge quiz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</p:txBody>
      </p: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EC848251-B7CD-4E75-B132-D6D5B5C14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04" y="1591411"/>
            <a:ext cx="4234636" cy="3525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E9CC08-871C-4A7D-A438-7915AEE1541E}"/>
              </a:ext>
            </a:extLst>
          </p:cNvPr>
          <p:cNvSpPr txBox="1"/>
          <p:nvPr/>
        </p:nvSpPr>
        <p:spPr>
          <a:xfrm>
            <a:off x="2348901" y="2077885"/>
            <a:ext cx="2111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Bonjour ! </a:t>
            </a:r>
            <a:b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Ça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va</a:t>
            </a:r>
            <a:r>
              <a:rPr lang="en-GB" sz="2800" b="1" dirty="0">
                <a:solidFill>
                  <a:srgbClr val="32313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sz="3200" b="1" dirty="0">
              <a:solidFill>
                <a:srgbClr val="2E74B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DB859-4E71-4B37-A95A-EA43134F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0D1ABAB-F0F6-4EBA-9773-5603E9CE1F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046055"/>
              </p:ext>
            </p:extLst>
          </p:nvPr>
        </p:nvGraphicFramePr>
        <p:xfrm>
          <a:off x="1360620" y="1221467"/>
          <a:ext cx="9609426" cy="2560933"/>
        </p:xfrm>
        <a:graphic>
          <a:graphicData uri="http://schemas.openxmlformats.org/drawingml/2006/table">
            <a:tbl>
              <a:tblPr firstRow="1" firstCol="1" bandRow="1"/>
              <a:tblGrid>
                <a:gridCol w="448760">
                  <a:extLst>
                    <a:ext uri="{9D8B030D-6E8A-4147-A177-3AD203B41FA5}">
                      <a16:colId xmlns:a16="http://schemas.microsoft.com/office/drawing/2014/main" val="491557998"/>
                    </a:ext>
                  </a:extLst>
                </a:gridCol>
                <a:gridCol w="2039139">
                  <a:extLst>
                    <a:ext uri="{9D8B030D-6E8A-4147-A177-3AD203B41FA5}">
                      <a16:colId xmlns:a16="http://schemas.microsoft.com/office/drawing/2014/main" val="966880830"/>
                    </a:ext>
                  </a:extLst>
                </a:gridCol>
                <a:gridCol w="2040204">
                  <a:extLst>
                    <a:ext uri="{9D8B030D-6E8A-4147-A177-3AD203B41FA5}">
                      <a16:colId xmlns:a16="http://schemas.microsoft.com/office/drawing/2014/main" val="996049692"/>
                    </a:ext>
                  </a:extLst>
                </a:gridCol>
                <a:gridCol w="301660">
                  <a:extLst>
                    <a:ext uri="{9D8B030D-6E8A-4147-A177-3AD203B41FA5}">
                      <a16:colId xmlns:a16="http://schemas.microsoft.com/office/drawing/2014/main" val="2331815551"/>
                    </a:ext>
                  </a:extLst>
                </a:gridCol>
                <a:gridCol w="454089">
                  <a:extLst>
                    <a:ext uri="{9D8B030D-6E8A-4147-A177-3AD203B41FA5}">
                      <a16:colId xmlns:a16="http://schemas.microsoft.com/office/drawing/2014/main" val="999132671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3603397308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2182659570"/>
                    </a:ext>
                  </a:extLst>
                </a:gridCol>
              </a:tblGrid>
              <a:tr h="130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…utilises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ça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suis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sérieux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058048"/>
                  </a:ext>
                </a:extLst>
              </a:tr>
              <a:tr h="1259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…as un film.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donnes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ton opinion.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52656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52D45BD-3E16-453F-A18F-A23982E1F58C}"/>
              </a:ext>
            </a:extLst>
          </p:cNvPr>
          <p:cNvSpPr/>
          <p:nvPr/>
        </p:nvSpPr>
        <p:spPr>
          <a:xfrm>
            <a:off x="1278967" y="550771"/>
            <a:ext cx="6718506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next to the person the sentence is about.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40F418-8C74-4E9C-BA3D-8167BBF63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270483"/>
              </p:ext>
            </p:extLst>
          </p:nvPr>
        </p:nvGraphicFramePr>
        <p:xfrm>
          <a:off x="620041" y="4690042"/>
          <a:ext cx="10468962" cy="700850"/>
        </p:xfrm>
        <a:graphic>
          <a:graphicData uri="http://schemas.openxmlformats.org/drawingml/2006/table">
            <a:tbl>
              <a:tblPr firstRow="1" firstCol="1" bandRow="1"/>
              <a:tblGrid>
                <a:gridCol w="410760">
                  <a:extLst>
                    <a:ext uri="{9D8B030D-6E8A-4147-A177-3AD203B41FA5}">
                      <a16:colId xmlns:a16="http://schemas.microsoft.com/office/drawing/2014/main" val="3601750504"/>
                    </a:ext>
                  </a:extLst>
                </a:gridCol>
                <a:gridCol w="1926145">
                  <a:extLst>
                    <a:ext uri="{9D8B030D-6E8A-4147-A177-3AD203B41FA5}">
                      <a16:colId xmlns:a16="http://schemas.microsoft.com/office/drawing/2014/main" val="1038675324"/>
                    </a:ext>
                  </a:extLst>
                </a:gridCol>
                <a:gridCol w="2806346">
                  <a:extLst>
                    <a:ext uri="{9D8B030D-6E8A-4147-A177-3AD203B41FA5}">
                      <a16:colId xmlns:a16="http://schemas.microsoft.com/office/drawing/2014/main" val="2116411571"/>
                    </a:ext>
                  </a:extLst>
                </a:gridCol>
                <a:gridCol w="439586">
                  <a:extLst>
                    <a:ext uri="{9D8B030D-6E8A-4147-A177-3AD203B41FA5}">
                      <a16:colId xmlns:a16="http://schemas.microsoft.com/office/drawing/2014/main" val="3064309855"/>
                    </a:ext>
                  </a:extLst>
                </a:gridCol>
                <a:gridCol w="414878">
                  <a:extLst>
                    <a:ext uri="{9D8B030D-6E8A-4147-A177-3AD203B41FA5}">
                      <a16:colId xmlns:a16="http://schemas.microsoft.com/office/drawing/2014/main" val="2694346709"/>
                    </a:ext>
                  </a:extLst>
                </a:gridCol>
                <a:gridCol w="2500558">
                  <a:extLst>
                    <a:ext uri="{9D8B030D-6E8A-4147-A177-3AD203B41FA5}">
                      <a16:colId xmlns:a16="http://schemas.microsoft.com/office/drawing/2014/main" val="3656298852"/>
                    </a:ext>
                  </a:extLst>
                </a:gridCol>
                <a:gridCol w="1970689">
                  <a:extLst>
                    <a:ext uri="{9D8B030D-6E8A-4147-A177-3AD203B41FA5}">
                      <a16:colId xmlns:a16="http://schemas.microsoft.com/office/drawing/2014/main" val="1461030526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Elle …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Elle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aime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chanter.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 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6.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Tu …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Tu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détestes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le rouge.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03193"/>
                  </a:ext>
                </a:extLst>
              </a:tr>
            </a:tbl>
          </a:graphicData>
        </a:graphic>
      </p:graphicFrame>
      <p:sp>
        <p:nvSpPr>
          <p:cNvPr id="14" name="Right Brace 13" descr="right brace to connect possible answers with the question">
            <a:extLst>
              <a:ext uri="{FF2B5EF4-FFF2-40B4-BE49-F238E27FC236}">
                <a16:creationId xmlns:a16="http://schemas.microsoft.com/office/drawing/2014/main" id="{CEBE80BD-2638-4868-A4E7-37EF26F88BB6}"/>
              </a:ext>
            </a:extLst>
          </p:cNvPr>
          <p:cNvSpPr/>
          <p:nvPr/>
        </p:nvSpPr>
        <p:spPr>
          <a:xfrm>
            <a:off x="2901527" y="4817766"/>
            <a:ext cx="192087" cy="484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2" name="Right Brace 21" descr="right brace to connect possible answers with the question">
            <a:extLst>
              <a:ext uri="{FF2B5EF4-FFF2-40B4-BE49-F238E27FC236}">
                <a16:creationId xmlns:a16="http://schemas.microsoft.com/office/drawing/2014/main" id="{4669BA23-FD61-49E7-8D60-BFFC5BD96CF2}"/>
              </a:ext>
            </a:extLst>
          </p:cNvPr>
          <p:cNvSpPr/>
          <p:nvPr/>
        </p:nvSpPr>
        <p:spPr>
          <a:xfrm>
            <a:off x="8791091" y="4798373"/>
            <a:ext cx="192087" cy="484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F6945D-165A-48A6-812F-AE1F95622C0F}"/>
              </a:ext>
            </a:extLst>
          </p:cNvPr>
          <p:cNvSpPr/>
          <p:nvPr/>
        </p:nvSpPr>
        <p:spPr>
          <a:xfrm>
            <a:off x="540059" y="4025445"/>
            <a:ext cx="6373861" cy="79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</a:t>
            </a:r>
            <a:r>
              <a:rPr kumimoji="0" lang="en-GB" altLang="zh-CN" sz="20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by </a:t>
            </a:r>
            <a:r>
              <a:rPr kumimoji="0" lang="en-GB" altLang="zh-CN" sz="20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60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sz="3200" b="1" dirty="0">
              <a:solidFill>
                <a:srgbClr val="2E74B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DB859-4E71-4B37-A95A-EA43134F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4ECC50-C710-4E17-B04B-C988D4984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514390"/>
              </p:ext>
            </p:extLst>
          </p:nvPr>
        </p:nvGraphicFramePr>
        <p:xfrm>
          <a:off x="426123" y="1844577"/>
          <a:ext cx="10662880" cy="2123535"/>
        </p:xfrm>
        <a:graphic>
          <a:graphicData uri="http://schemas.openxmlformats.org/drawingml/2006/table">
            <a:tbl>
              <a:tblPr firstRow="1" firstCol="1" bandRow="1"/>
              <a:tblGrid>
                <a:gridCol w="441060">
                  <a:extLst>
                    <a:ext uri="{9D8B030D-6E8A-4147-A177-3AD203B41FA5}">
                      <a16:colId xmlns:a16="http://schemas.microsoft.com/office/drawing/2014/main" val="1118178762"/>
                    </a:ext>
                  </a:extLst>
                </a:gridCol>
                <a:gridCol w="3445172">
                  <a:extLst>
                    <a:ext uri="{9D8B030D-6E8A-4147-A177-3AD203B41FA5}">
                      <a16:colId xmlns:a16="http://schemas.microsoft.com/office/drawing/2014/main" val="3601122957"/>
                    </a:ext>
                  </a:extLst>
                </a:gridCol>
                <a:gridCol w="6776648">
                  <a:extLst>
                    <a:ext uri="{9D8B030D-6E8A-4147-A177-3AD203B41FA5}">
                      <a16:colId xmlns:a16="http://schemas.microsoft.com/office/drawing/2014/main" val="3118012793"/>
                    </a:ext>
                  </a:extLst>
                </a:gridCol>
              </a:tblGrid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semaine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| la | difficile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 _____________________________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039530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 | important | mercredi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50623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normal | jour | le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10065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CDF877A4-32B2-4CDE-9697-1F81CE3E8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54" y="1388385"/>
            <a:ext cx="6508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0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D  Write</a:t>
            </a:r>
            <a:r>
              <a:rPr kumimoji="0" lang="en-GB" altLang="zh-CN" sz="20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GB" altLang="zh-CN" sz="20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GB" altLang="zh-CN" sz="20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GB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6E0677B-5CC0-4DCD-A370-8F413E09D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58736"/>
              </p:ext>
            </p:extLst>
          </p:nvPr>
        </p:nvGraphicFramePr>
        <p:xfrm>
          <a:off x="426123" y="4561061"/>
          <a:ext cx="10662880" cy="1415690"/>
        </p:xfrm>
        <a:graphic>
          <a:graphicData uri="http://schemas.openxmlformats.org/drawingml/2006/table">
            <a:tbl>
              <a:tblPr firstRow="1" firstCol="1" bandRow="1"/>
              <a:tblGrid>
                <a:gridCol w="441060">
                  <a:extLst>
                    <a:ext uri="{9D8B030D-6E8A-4147-A177-3AD203B41FA5}">
                      <a16:colId xmlns:a16="http://schemas.microsoft.com/office/drawing/2014/main" val="1118178762"/>
                    </a:ext>
                  </a:extLst>
                </a:gridCol>
                <a:gridCol w="5549383">
                  <a:extLst>
                    <a:ext uri="{9D8B030D-6E8A-4147-A177-3AD203B41FA5}">
                      <a16:colId xmlns:a16="http://schemas.microsoft.com/office/drawing/2014/main" val="3601122957"/>
                    </a:ext>
                  </a:extLst>
                </a:gridCol>
                <a:gridCol w="4672437">
                  <a:extLst>
                    <a:ext uri="{9D8B030D-6E8A-4147-A177-3AD203B41FA5}">
                      <a16:colId xmlns:a16="http://schemas.microsoft.com/office/drawing/2014/main" val="3118012793"/>
                    </a:ext>
                  </a:extLst>
                </a:gridCol>
              </a:tblGrid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J’aime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le crayon. ____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petit.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 like the pencil.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is small.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039530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 préfères la bouteillle.  ________ est bleue.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 prefer the bottle.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is blue.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50623"/>
                  </a:ext>
                </a:extLst>
              </a:tr>
            </a:tbl>
          </a:graphicData>
        </a:graphic>
      </p:graphicFrame>
      <p:sp>
        <p:nvSpPr>
          <p:cNvPr id="14" name="Title 2">
            <a:extLst>
              <a:ext uri="{FF2B5EF4-FFF2-40B4-BE49-F238E27FC236}">
                <a16:creationId xmlns:a16="http://schemas.microsoft.com/office/drawing/2014/main" id="{37DE7141-E442-4B97-940B-0E23E27C66E1}"/>
              </a:ext>
            </a:extLst>
          </p:cNvPr>
          <p:cNvSpPr txBox="1">
            <a:spLocks/>
          </p:cNvSpPr>
          <p:nvPr/>
        </p:nvSpPr>
        <p:spPr>
          <a:xfrm>
            <a:off x="11261740" y="4711147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9C4336C-4CF7-4BB2-9B2E-F1920396C8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3581087"/>
            <a:ext cx="1126594" cy="113006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898D6132-D769-442A-8F18-C9DF38E5E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84" y="4064531"/>
            <a:ext cx="82814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0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E  Write</a:t>
            </a:r>
            <a:r>
              <a:rPr kumimoji="0" lang="en-GB" altLang="zh-CN" sz="20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correct </a:t>
            </a:r>
            <a:r>
              <a:rPr lang="en-GB" altLang="zh-CN" sz="2000" dirty="0">
                <a:solidFill>
                  <a:srgbClr val="1F3864"/>
                </a:solidFill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French word for ‘it’ </a:t>
            </a:r>
            <a:r>
              <a:rPr kumimoji="0" lang="en-GB" altLang="zh-CN" sz="20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to complete the sentence.</a:t>
            </a:r>
            <a:endParaRPr kumimoji="0" lang="en-GB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355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CD41169-4CD1-4D8B-AC13-5244F25157F2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sz="3200" b="1" dirty="0">
              <a:solidFill>
                <a:srgbClr val="2E74B5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F214D2-D906-467F-9EF7-71F792C13871}"/>
              </a:ext>
            </a:extLst>
          </p:cNvPr>
          <p:cNvSpPr/>
          <p:nvPr/>
        </p:nvSpPr>
        <p:spPr>
          <a:xfrm>
            <a:off x="1278967" y="570646"/>
            <a:ext cx="9560483" cy="85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GB" altLang="zh-CN" sz="24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correct determiner </a:t>
            </a:r>
            <a:r>
              <a:rPr kumimoji="0" lang="en-GB" altLang="zh-CN" sz="2400" b="0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the blanks to complete the French translations of the English sentences.</a:t>
            </a:r>
            <a:endParaRPr kumimoji="0" lang="en-GB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90D37-05B4-49BC-8361-29115FC79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E3BA3-60BD-4A1D-B1FE-8B8983E58A8C}"/>
              </a:ext>
            </a:extLst>
          </p:cNvPr>
          <p:cNvSpPr txBox="1"/>
          <p:nvPr/>
        </p:nvSpPr>
        <p:spPr>
          <a:xfrm>
            <a:off x="7323463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(Grammar): 24</a:t>
            </a:r>
            <a:endParaRPr lang="en-GB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E38C7D-3E08-458B-8307-4FF2D8EFF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810211"/>
              </p:ext>
            </p:extLst>
          </p:nvPr>
        </p:nvGraphicFramePr>
        <p:xfrm>
          <a:off x="186305" y="1461537"/>
          <a:ext cx="11819390" cy="4546397"/>
        </p:xfrm>
        <a:graphic>
          <a:graphicData uri="http://schemas.openxmlformats.org/drawingml/2006/table">
            <a:tbl>
              <a:tblPr firstRow="1" firstCol="1" bandRow="1"/>
              <a:tblGrid>
                <a:gridCol w="461395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8552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56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Il y a _____________ photos. (f)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There are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some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photos.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J’écoute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___________ silence. (m)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I’m listening to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silence.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aime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_____________ oranges.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likes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(the)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oranges.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fille. (f)                                 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It’s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girl.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Voici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table.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Here is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table.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déteste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chanson.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hates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song.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 chat. (m)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It’s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your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cat.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3049162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Voici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professeur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(m)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Here is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(male) teacher.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1837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C55AC-9D50-4E2F-81EE-FB64B2B92DDF}"/>
              </a:ext>
            </a:extLst>
          </p:cNvPr>
          <p:cNvSpPr/>
          <p:nvPr/>
        </p:nvSpPr>
        <p:spPr>
          <a:xfrm>
            <a:off x="364292" y="1484655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/>
        </p:nvGraphicFramePr>
        <p:xfrm>
          <a:off x="430968" y="2205745"/>
          <a:ext cx="10410584" cy="4087527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32540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0560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2249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22497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happy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nice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intelligent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present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03231"/>
                  </a:ext>
                </a:extLst>
              </a:tr>
              <a:tr h="4875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313098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wear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speak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work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play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808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77137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slow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very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different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3056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309750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apple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important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house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39429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6807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63C01BA-F4BE-4E35-9C67-929915A7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1A1B0-3E7F-4A6D-A602-8D42A1A58729}"/>
              </a:ext>
            </a:extLst>
          </p:cNvPr>
          <p:cNvSpPr/>
          <p:nvPr/>
        </p:nvSpPr>
        <p:spPr>
          <a:xfrm>
            <a:off x="1239520" y="237630"/>
            <a:ext cx="985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Zeenul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is from another planet. It likes earth and speaking French but often forgets word meanings, spellings and things like gender and verb forms. Help </a:t>
            </a:r>
            <a:r>
              <a:rPr kumimoji="0" lang="en-GB" sz="1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Zeenul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by answering the questions in this quiz.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997B6E-5985-435D-8A7D-13BDF475D415}"/>
              </a:ext>
            </a:extLst>
          </p:cNvPr>
          <p:cNvSpPr/>
          <p:nvPr/>
        </p:nvSpPr>
        <p:spPr>
          <a:xfrm>
            <a:off x="553966" y="275728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615312-C611-4356-A0C5-6FE99D0344A2}"/>
              </a:ext>
            </a:extLst>
          </p:cNvPr>
          <p:cNvSpPr/>
          <p:nvPr/>
        </p:nvSpPr>
        <p:spPr>
          <a:xfrm>
            <a:off x="553965" y="36307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CC2E26-13CF-4F85-819C-F4E7E8906553}"/>
              </a:ext>
            </a:extLst>
          </p:cNvPr>
          <p:cNvSpPr/>
          <p:nvPr/>
        </p:nvSpPr>
        <p:spPr>
          <a:xfrm>
            <a:off x="553965" y="463990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586378-39B8-4178-BE89-C951F6DBEA88}"/>
              </a:ext>
            </a:extLst>
          </p:cNvPr>
          <p:cNvSpPr/>
          <p:nvPr/>
        </p:nvSpPr>
        <p:spPr>
          <a:xfrm>
            <a:off x="555865" y="55515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4D881-DC9D-4D7E-9DD5-8E3358574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0E456113-19D8-4139-B449-33A5440C3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6635" y="3017123"/>
            <a:ext cx="259625" cy="259625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F41373E0-B884-42F0-8AC6-518B8D7B9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8070" y="4139575"/>
            <a:ext cx="259625" cy="259625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3D516790-5772-4305-9DE3-EA0FA9971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8539" y="5067102"/>
            <a:ext cx="259625" cy="259625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99F55BE5-18A9-436C-A82E-39F543919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3985" y="6004571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2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/>
        </p:nvGraphicFramePr>
        <p:xfrm>
          <a:off x="539992" y="1277094"/>
          <a:ext cx="10410584" cy="4977932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27697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5403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6152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8160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hunger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expensive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thirst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sister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100422"/>
                  </a:ext>
                </a:extLst>
              </a:tr>
              <a:tr h="4349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895561"/>
                  </a:ext>
                </a:extLst>
              </a:tr>
              <a:tr h="61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fine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use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watch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give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95176"/>
                  </a:ext>
                </a:extLst>
              </a:tr>
              <a:tr h="43166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74995"/>
                  </a:ext>
                </a:extLst>
              </a:tr>
              <a:tr h="4985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she, it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it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here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he, it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685158"/>
                  </a:ext>
                </a:extLst>
              </a:tr>
              <a:tr h="4954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53525"/>
                  </a:ext>
                </a:extLst>
              </a:tr>
              <a:tr h="6489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girl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woman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846591"/>
                  </a:ext>
                </a:extLst>
              </a:tr>
              <a:tr h="42191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3245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31BB720-7BFF-4D53-8123-484FC862674F}"/>
              </a:ext>
            </a:extLst>
          </p:cNvPr>
          <p:cNvSpPr/>
          <p:nvPr/>
        </p:nvSpPr>
        <p:spPr>
          <a:xfrm>
            <a:off x="713764" y="247975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D31AC0-AA2D-41C8-9EBD-93FC36546E2B}"/>
              </a:ext>
            </a:extLst>
          </p:cNvPr>
          <p:cNvSpPr/>
          <p:nvPr/>
        </p:nvSpPr>
        <p:spPr>
          <a:xfrm>
            <a:off x="713763" y="352783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1BECA0-4986-4143-ACF1-26F77569801E}"/>
              </a:ext>
            </a:extLst>
          </p:cNvPr>
          <p:cNvSpPr/>
          <p:nvPr/>
        </p:nvSpPr>
        <p:spPr>
          <a:xfrm>
            <a:off x="713763" y="453759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5096B-7C08-4912-A1EB-E97DE8FBA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3" y="139409"/>
            <a:ext cx="1097280" cy="12149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C714D9-B7BA-4B13-93BA-F6CFFFC1E41D}"/>
              </a:ext>
            </a:extLst>
          </p:cNvPr>
          <p:cNvSpPr/>
          <p:nvPr/>
        </p:nvSpPr>
        <p:spPr>
          <a:xfrm>
            <a:off x="713763" y="554734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6EC6296D-FE4D-4BC7-B238-151EEFB605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5339" y="2806008"/>
            <a:ext cx="259625" cy="259625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B0AC88F8-CA4A-49C7-8B1C-71DA7E8F0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99572" y="3869847"/>
            <a:ext cx="259625" cy="259625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60242846-B586-4276-BD4F-BBE21F741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6138" y="4863839"/>
            <a:ext cx="259625" cy="259625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9DB18267-A764-45D3-A205-20C78DA07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3684" y="5932337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6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/>
        </p:nvGraphicFramePr>
        <p:xfrm>
          <a:off x="961292" y="1554909"/>
          <a:ext cx="10269416" cy="5114061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family member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family member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politeness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786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period of time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politeness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period of time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47470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755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378669" y="264259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98466" y="235189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98464" y="312306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18112" y="38375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21910" y="456709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D6D4D1-D3BC-4F1A-9581-F3D3B3DA8C2B}"/>
              </a:ext>
            </a:extLst>
          </p:cNvPr>
          <p:cNvSpPr/>
          <p:nvPr/>
        </p:nvSpPr>
        <p:spPr>
          <a:xfrm>
            <a:off x="1021910" y="539000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D3B47D-4962-4BD5-B512-F42233633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7CEFC58-98A7-4E83-9040-2B57F1C7DD1F}"/>
              </a:ext>
            </a:extLst>
          </p:cNvPr>
          <p:cNvSpPr/>
          <p:nvPr/>
        </p:nvSpPr>
        <p:spPr>
          <a:xfrm>
            <a:off x="1021910" y="608827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96DBA88F-8139-4FF9-B00C-05523811A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1325" y="2640696"/>
            <a:ext cx="259625" cy="259625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8914B09E-A43C-41E7-97CE-BBBA84102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17104" y="3411865"/>
            <a:ext cx="259625" cy="259625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1F706EA5-D1F9-4B96-B248-87F0EFE73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1325" y="4126367"/>
            <a:ext cx="259625" cy="259625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id="{32968B39-447D-40EF-870E-6E95348A6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61325" y="4893346"/>
            <a:ext cx="259625" cy="259625"/>
          </a:xfrm>
          <a:prstGeom prst="rect">
            <a:avLst/>
          </a:prstGeom>
        </p:spPr>
      </p:pic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6A804BF9-E680-4CCB-BBB4-0B8A977073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3449" y="5618033"/>
            <a:ext cx="259625" cy="259625"/>
          </a:xfrm>
          <a:prstGeom prst="rect">
            <a:avLst/>
          </a:prstGeom>
        </p:spPr>
      </p:pic>
      <p:pic>
        <p:nvPicPr>
          <p:cNvPr id="21" name="Graphic 20" descr="Close">
            <a:extLst>
              <a:ext uri="{FF2B5EF4-FFF2-40B4-BE49-F238E27FC236}">
                <a16:creationId xmlns:a16="http://schemas.microsoft.com/office/drawing/2014/main" id="{8A3B546D-F00E-49FC-97A7-3E9E33AED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76960" y="6352073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550771"/>
            <a:ext cx="9795803" cy="558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Zeenul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ranslate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French word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C’est mon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vélo.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It is my 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Le livre est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triste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book is  _____________.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Je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travaille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bien.			I ___________ well.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femme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Is the  ________ there?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Tu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portes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chapeau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You wear a 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déteste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uniformes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He hates __________________ 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 chose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préférée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It is my _____________ thing.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trouve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maison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finds a friend ________ the house.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kumimoji="0" lang="en-GB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Répéter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facile !		____________ is easy!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C’est </a:t>
            </a:r>
            <a:r>
              <a:rPr kumimoji="0" lang="es-ES_tradnl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vendredi</a:t>
            </a:r>
            <a:r>
              <a:rPr kumimoji="0" lang="es-ES_tradnl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Is it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 ?	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1CC29-BD76-4244-9D94-7FA23EE5B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C0BB7-F04C-4D36-A0F6-23B5095AB17A}"/>
              </a:ext>
            </a:extLst>
          </p:cNvPr>
          <p:cNvSpPr txBox="1"/>
          <p:nvPr/>
        </p:nvSpPr>
        <p:spPr>
          <a:xfrm>
            <a:off x="6926752" y="1477534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bicycle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0071D9-9DAB-48C8-8AA9-D55D22D3A643}"/>
              </a:ext>
            </a:extLst>
          </p:cNvPr>
          <p:cNvSpPr txBox="1"/>
          <p:nvPr/>
        </p:nvSpPr>
        <p:spPr>
          <a:xfrm>
            <a:off x="7414467" y="1870306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4B28CC-614B-46F9-AA91-D0E84678F52B}"/>
              </a:ext>
            </a:extLst>
          </p:cNvPr>
          <p:cNvSpPr txBox="1"/>
          <p:nvPr/>
        </p:nvSpPr>
        <p:spPr>
          <a:xfrm>
            <a:off x="5971815" y="2259137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0036C2-F381-4719-A7FD-CED6AC94A266}"/>
              </a:ext>
            </a:extLst>
          </p:cNvPr>
          <p:cNvSpPr txBox="1"/>
          <p:nvPr/>
        </p:nvSpPr>
        <p:spPr>
          <a:xfrm>
            <a:off x="6415272" y="2689487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woman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E32AB-5771-4632-8F8F-9F3F9E04D436}"/>
              </a:ext>
            </a:extLst>
          </p:cNvPr>
          <p:cNvSpPr txBox="1"/>
          <p:nvPr/>
        </p:nvSpPr>
        <p:spPr>
          <a:xfrm>
            <a:off x="7263513" y="311349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51D905-D25F-45D3-85E6-9F7ECC48BBA1}"/>
              </a:ext>
            </a:extLst>
          </p:cNvPr>
          <p:cNvSpPr txBox="1"/>
          <p:nvPr/>
        </p:nvSpPr>
        <p:spPr>
          <a:xfrm>
            <a:off x="7017579" y="3506180"/>
            <a:ext cx="253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(the) uniforms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03EC67-BF11-4E1F-86A9-B0D1B8736384}"/>
              </a:ext>
            </a:extLst>
          </p:cNvPr>
          <p:cNvSpPr txBox="1"/>
          <p:nvPr/>
        </p:nvSpPr>
        <p:spPr>
          <a:xfrm>
            <a:off x="6790808" y="3926292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favourite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BA06E-FAD9-4332-85D7-1BC97E30422D}"/>
              </a:ext>
            </a:extLst>
          </p:cNvPr>
          <p:cNvSpPr txBox="1"/>
          <p:nvPr/>
        </p:nvSpPr>
        <p:spPr>
          <a:xfrm>
            <a:off x="7782791" y="432536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B0044-171D-45E9-AC80-D1B6A8BC242A}"/>
              </a:ext>
            </a:extLst>
          </p:cNvPr>
          <p:cNvSpPr txBox="1"/>
          <p:nvPr/>
        </p:nvSpPr>
        <p:spPr>
          <a:xfrm>
            <a:off x="5730522" y="4680389"/>
            <a:ext cx="1901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Repeating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F3A038-E226-4C87-8082-0A90F13C475A}"/>
              </a:ext>
            </a:extLst>
          </p:cNvPr>
          <p:cNvSpPr txBox="1"/>
          <p:nvPr/>
        </p:nvSpPr>
        <p:spPr>
          <a:xfrm>
            <a:off x="6466808" y="5142054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181206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101150"/>
            <a:ext cx="9795803" cy="115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Zeenul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word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best fits each category. 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1CC29-BD76-4244-9D94-7FA23EE5B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DA9E92-375F-4874-9070-96F64B889685}"/>
              </a:ext>
            </a:extLst>
          </p:cNvPr>
          <p:cNvGraphicFramePr>
            <a:graphicFrameLocks noGrp="1"/>
          </p:cNvGraphicFramePr>
          <p:nvPr/>
        </p:nvGraphicFramePr>
        <p:xfrm>
          <a:off x="821635" y="879372"/>
          <a:ext cx="9812354" cy="4979353"/>
        </p:xfrm>
        <a:graphic>
          <a:graphicData uri="http://schemas.openxmlformats.org/drawingml/2006/table">
            <a:tbl>
              <a:tblPr firstRow="1" firstCol="1" bandRow="1"/>
              <a:tblGrid>
                <a:gridCol w="1892194">
                  <a:extLst>
                    <a:ext uri="{9D8B030D-6E8A-4147-A177-3AD203B41FA5}">
                      <a16:colId xmlns:a16="http://schemas.microsoft.com/office/drawing/2014/main" val="2846419682"/>
                    </a:ext>
                  </a:extLst>
                </a:gridCol>
                <a:gridCol w="1949165">
                  <a:extLst>
                    <a:ext uri="{9D8B030D-6E8A-4147-A177-3AD203B41FA5}">
                      <a16:colId xmlns:a16="http://schemas.microsoft.com/office/drawing/2014/main" val="394820779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289534410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1969425645"/>
                    </a:ext>
                  </a:extLst>
                </a:gridCol>
                <a:gridCol w="1916947">
                  <a:extLst>
                    <a:ext uri="{9D8B030D-6E8A-4147-A177-3AD203B41FA5}">
                      <a16:colId xmlns:a16="http://schemas.microsoft.com/office/drawing/2014/main" val="2692009639"/>
                    </a:ext>
                  </a:extLst>
                </a:gridCol>
              </a:tblGrid>
              <a:tr h="28829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304257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80078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 a family member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famille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frère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garçon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homme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90005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 a mode of transport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au revoir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différent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neuf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voiture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72169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 a colour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jaune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jeudi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jeu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55671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 a meal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déjeuner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aider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cadeau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faim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655474"/>
                  </a:ext>
                </a:extLst>
              </a:tr>
              <a:tr h="6142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 a person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tort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univers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peluche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49804"/>
                  </a:ext>
                </a:extLst>
              </a:tr>
              <a:tr h="5353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 a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trop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trois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très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966600"/>
                  </a:ext>
                </a:extLst>
              </a:tr>
            </a:tbl>
          </a:graphicData>
        </a:graphic>
      </p:graphicFrame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id="{3930A436-F9E4-4E1C-878F-4D2F9F357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5449" y="1932312"/>
            <a:ext cx="259625" cy="259625"/>
          </a:xfrm>
          <a:prstGeom prst="rect">
            <a:avLst/>
          </a:prstGeom>
        </p:spPr>
      </p:pic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01DC7AB5-A073-44B4-A25B-5449388FE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49242" y="2640696"/>
            <a:ext cx="259625" cy="259625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0D1F2216-310D-47B3-AFBB-9878CB9DE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5449" y="3427174"/>
            <a:ext cx="259625" cy="259625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FC0A2F57-ADAD-4E7D-B513-BD5944547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37325" y="4133165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E9BFCE6D-2AFD-444E-AB8D-90075768B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52277" y="4837358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95688975-8642-4AB4-861E-105EF8A55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5448" y="5599100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3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67432" y="217931"/>
            <a:ext cx="9795803" cy="145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Zeenul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next to each word which could appear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beside the word in bold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 a sentence and make sense.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you could put 1, 2, 3 or 4 crosses.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1CC29-BD76-4244-9D94-7FA23EE5B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F57B26-F699-4CBF-9E32-F4B75836166A}"/>
              </a:ext>
            </a:extLst>
          </p:cNvPr>
          <p:cNvGraphicFramePr>
            <a:graphicFrameLocks noGrp="1"/>
          </p:cNvGraphicFramePr>
          <p:nvPr/>
        </p:nvGraphicFramePr>
        <p:xfrm>
          <a:off x="294614" y="1668393"/>
          <a:ext cx="11669160" cy="1584135"/>
        </p:xfrm>
        <a:graphic>
          <a:graphicData uri="http://schemas.openxmlformats.org/drawingml/2006/table">
            <a:tbl>
              <a:tblPr firstRow="1" firstCol="1" bandRow="1"/>
              <a:tblGrid>
                <a:gridCol w="403298">
                  <a:extLst>
                    <a:ext uri="{9D8B030D-6E8A-4147-A177-3AD203B41FA5}">
                      <a16:colId xmlns:a16="http://schemas.microsoft.com/office/drawing/2014/main" val="2680572995"/>
                    </a:ext>
                  </a:extLst>
                </a:gridCol>
                <a:gridCol w="2754265">
                  <a:extLst>
                    <a:ext uri="{9D8B030D-6E8A-4147-A177-3AD203B41FA5}">
                      <a16:colId xmlns:a16="http://schemas.microsoft.com/office/drawing/2014/main" val="3729141975"/>
                    </a:ext>
                  </a:extLst>
                </a:gridCol>
                <a:gridCol w="702870">
                  <a:extLst>
                    <a:ext uri="{9D8B030D-6E8A-4147-A177-3AD203B41FA5}">
                      <a16:colId xmlns:a16="http://schemas.microsoft.com/office/drawing/2014/main" val="2504024484"/>
                    </a:ext>
                  </a:extLst>
                </a:gridCol>
                <a:gridCol w="1771141">
                  <a:extLst>
                    <a:ext uri="{9D8B030D-6E8A-4147-A177-3AD203B41FA5}">
                      <a16:colId xmlns:a16="http://schemas.microsoft.com/office/drawing/2014/main" val="9768721"/>
                    </a:ext>
                  </a:extLst>
                </a:gridCol>
                <a:gridCol w="390339">
                  <a:extLst>
                    <a:ext uri="{9D8B030D-6E8A-4147-A177-3AD203B41FA5}">
                      <a16:colId xmlns:a16="http://schemas.microsoft.com/office/drawing/2014/main" val="2275804774"/>
                    </a:ext>
                  </a:extLst>
                </a:gridCol>
                <a:gridCol w="478202">
                  <a:extLst>
                    <a:ext uri="{9D8B030D-6E8A-4147-A177-3AD203B41FA5}">
                      <a16:colId xmlns:a16="http://schemas.microsoft.com/office/drawing/2014/main" val="256175849"/>
                    </a:ext>
                  </a:extLst>
                </a:gridCol>
                <a:gridCol w="2094717">
                  <a:extLst>
                    <a:ext uri="{9D8B030D-6E8A-4147-A177-3AD203B41FA5}">
                      <a16:colId xmlns:a16="http://schemas.microsoft.com/office/drawing/2014/main" val="4135919823"/>
                    </a:ext>
                  </a:extLst>
                </a:gridCol>
                <a:gridCol w="630119">
                  <a:extLst>
                    <a:ext uri="{9D8B030D-6E8A-4147-A177-3AD203B41FA5}">
                      <a16:colId xmlns:a16="http://schemas.microsoft.com/office/drawing/2014/main" val="1589791373"/>
                    </a:ext>
                  </a:extLst>
                </a:gridCol>
                <a:gridCol w="2444209">
                  <a:extLst>
                    <a:ext uri="{9D8B030D-6E8A-4147-A177-3AD203B41FA5}">
                      <a16:colId xmlns:a16="http://schemas.microsoft.com/office/drawing/2014/main" val="1436397789"/>
                    </a:ext>
                  </a:extLst>
                </a:gridCol>
              </a:tblGrid>
              <a:tr h="161882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1.  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lphaLcParenR"/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manger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la phrase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préférer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le weekend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698957"/>
                  </a:ext>
                </a:extLst>
              </a:tr>
              <a:tr h="1618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détester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livre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passer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6500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lire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378859"/>
                  </a:ext>
                </a:extLst>
              </a:tr>
              <a:tr h="150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lire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préparer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9207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porter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3675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pont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habiter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77081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1CDB9C-AE9E-4D1C-9F80-272F4C6CD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015278"/>
              </p:ext>
            </p:extLst>
          </p:nvPr>
        </p:nvGraphicFramePr>
        <p:xfrm>
          <a:off x="294613" y="3631635"/>
          <a:ext cx="11602776" cy="1482232"/>
        </p:xfrm>
        <a:graphic>
          <a:graphicData uri="http://schemas.openxmlformats.org/drawingml/2006/table">
            <a:tbl>
              <a:tblPr firstRow="1" firstCol="1" bandRow="1"/>
              <a:tblGrid>
                <a:gridCol w="2719520">
                  <a:extLst>
                    <a:ext uri="{9D8B030D-6E8A-4147-A177-3AD203B41FA5}">
                      <a16:colId xmlns:a16="http://schemas.microsoft.com/office/drawing/2014/main" val="927949500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val="136190851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201595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2812587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57739587"/>
                    </a:ext>
                  </a:extLst>
                </a:gridCol>
                <a:gridCol w="3074606">
                  <a:extLst>
                    <a:ext uri="{9D8B030D-6E8A-4147-A177-3AD203B41FA5}">
                      <a16:colId xmlns:a16="http://schemas.microsoft.com/office/drawing/2014/main" val="1145358568"/>
                    </a:ext>
                  </a:extLst>
                </a:gridCol>
                <a:gridCol w="559316">
                  <a:extLst>
                    <a:ext uri="{9D8B030D-6E8A-4147-A177-3AD203B41FA5}">
                      <a16:colId xmlns:a16="http://schemas.microsoft.com/office/drawing/2014/main" val="3324158834"/>
                    </a:ext>
                  </a:extLst>
                </a:gridCol>
              </a:tblGrid>
              <a:tr h="37055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professeure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trop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ballon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920824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absente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rapide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114745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intelligente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tu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310983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mais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vert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297828"/>
                  </a:ext>
                </a:extLst>
              </a:tr>
            </a:tbl>
          </a:graphicData>
        </a:graphic>
      </p:graphicFrame>
      <p:pic>
        <p:nvPicPr>
          <p:cNvPr id="8" name="Graphic 7" descr="Close">
            <a:extLst>
              <a:ext uri="{FF2B5EF4-FFF2-40B4-BE49-F238E27FC236}">
                <a16:creationId xmlns:a16="http://schemas.microsoft.com/office/drawing/2014/main" id="{E015E3F2-4CCF-4997-A670-D4B5B0FDD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2939" y="1975619"/>
            <a:ext cx="259625" cy="259625"/>
          </a:xfrm>
          <a:prstGeom prst="rect">
            <a:avLst/>
          </a:prstGeom>
        </p:spPr>
      </p:pic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F0AF2E5C-A102-4741-A8A7-EFF3B6048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52939" y="2282845"/>
            <a:ext cx="259625" cy="259625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C17CEF57-4ECC-4E17-B6D3-0A5168DAAB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6787" y="1715993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109A2145-D6F6-427D-BEDE-1C4E06311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6786" y="2023218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DD4CAF69-5D47-46DA-A63A-9CFF54F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86785" y="2303226"/>
            <a:ext cx="259625" cy="259625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DC1DCA1F-18E2-4FB4-81D5-348927272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8167" y="4017552"/>
            <a:ext cx="259625" cy="259625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4B784D40-E302-4758-8AFF-82E80A543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08167" y="4403469"/>
            <a:ext cx="259625" cy="259625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AC782BC4-6F81-4AE6-BF29-4A2BF4581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9961" y="3652204"/>
            <a:ext cx="259625" cy="259625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B9140C36-9AB5-4877-936C-3BDF270ED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09961" y="4031311"/>
            <a:ext cx="259625" cy="259625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535C5EDB-75E8-4908-B7C9-39A2F55C3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99450" y="4763151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5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2C55AC-9D50-4E2F-81EE-FB64B2B92DDF}"/>
              </a:ext>
            </a:extLst>
          </p:cNvPr>
          <p:cNvSpPr/>
          <p:nvPr/>
        </p:nvSpPr>
        <p:spPr>
          <a:xfrm>
            <a:off x="364292" y="1484655"/>
            <a:ext cx="10916920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For each question, p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ut a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cross (x)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 English meaning </a:t>
            </a: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that matches what you hear.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lang="en-US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0615563"/>
              </p:ext>
            </p:extLst>
          </p:nvPr>
        </p:nvGraphicFramePr>
        <p:xfrm>
          <a:off x="430968" y="2205745"/>
          <a:ext cx="10410584" cy="4087527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32540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0560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22497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22497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happy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nice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intelligent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present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03231"/>
                  </a:ext>
                </a:extLst>
              </a:tr>
              <a:tr h="4875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313098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wear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speak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work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play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98808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077137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slow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very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different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430560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309750"/>
                  </a:ext>
                </a:extLst>
              </a:tr>
              <a:tr h="46876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song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apple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important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house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39429"/>
                  </a:ext>
                </a:extLst>
              </a:tr>
              <a:tr h="31740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6807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C63C01BA-F4BE-4E35-9C67-929915A75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1A1B0-3E7F-4A6D-A602-8D42A1A58729}"/>
              </a:ext>
            </a:extLst>
          </p:cNvPr>
          <p:cNvSpPr/>
          <p:nvPr/>
        </p:nvSpPr>
        <p:spPr>
          <a:xfrm>
            <a:off x="1239520" y="237630"/>
            <a:ext cx="985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Zeenul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is from another planet. It likes earth and speaking French but often forgets word meanings, spellings and things like gender and verb forms. Help </a:t>
            </a:r>
            <a:r>
              <a:rPr kumimoji="0" lang="en-GB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Zeenul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 by answering the questions in this quiz. 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hlinkClick r:id="" action="ppaction://noaction">
              <a:snd r:embed="rId4" name="S2_1.wav"/>
            </a:hlinkClick>
            <a:extLst>
              <a:ext uri="{FF2B5EF4-FFF2-40B4-BE49-F238E27FC236}">
                <a16:creationId xmlns:a16="http://schemas.microsoft.com/office/drawing/2014/main" id="{8A997B6E-5985-435D-8A7D-13BDF475D415}"/>
              </a:ext>
            </a:extLst>
          </p:cNvPr>
          <p:cNvSpPr/>
          <p:nvPr/>
        </p:nvSpPr>
        <p:spPr>
          <a:xfrm>
            <a:off x="553966" y="275728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15" name="Rectangle 14">
            <a:hlinkClick r:id="" action="ppaction://noaction">
              <a:snd r:embed="rId5" name="S2_2.wav"/>
            </a:hlinkClick>
            <a:extLst>
              <a:ext uri="{FF2B5EF4-FFF2-40B4-BE49-F238E27FC236}">
                <a16:creationId xmlns:a16="http://schemas.microsoft.com/office/drawing/2014/main" id="{F4615312-C611-4356-A0C5-6FE99D0344A2}"/>
              </a:ext>
            </a:extLst>
          </p:cNvPr>
          <p:cNvSpPr/>
          <p:nvPr/>
        </p:nvSpPr>
        <p:spPr>
          <a:xfrm>
            <a:off x="553965" y="3630708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6" name="Rectangle 15">
            <a:hlinkClick r:id="" action="ppaction://noaction">
              <a:snd r:embed="rId6" name="S2_3.wav"/>
            </a:hlinkClick>
            <a:extLst>
              <a:ext uri="{FF2B5EF4-FFF2-40B4-BE49-F238E27FC236}">
                <a16:creationId xmlns:a16="http://schemas.microsoft.com/office/drawing/2014/main" id="{01CC2E26-13CF-4F85-819C-F4E7E8906553}"/>
              </a:ext>
            </a:extLst>
          </p:cNvPr>
          <p:cNvSpPr/>
          <p:nvPr/>
        </p:nvSpPr>
        <p:spPr>
          <a:xfrm>
            <a:off x="553965" y="463990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7" name="Rectangle 16">
            <a:hlinkClick r:id="" action="ppaction://noaction">
              <a:snd r:embed="rId7" name="S2_4.wav"/>
            </a:hlinkClick>
            <a:extLst>
              <a:ext uri="{FF2B5EF4-FFF2-40B4-BE49-F238E27FC236}">
                <a16:creationId xmlns:a16="http://schemas.microsoft.com/office/drawing/2014/main" id="{38586378-39B8-4178-BE89-C951F6DBEA88}"/>
              </a:ext>
            </a:extLst>
          </p:cNvPr>
          <p:cNvSpPr/>
          <p:nvPr/>
        </p:nvSpPr>
        <p:spPr>
          <a:xfrm>
            <a:off x="555865" y="555157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4D881-DC9D-4D7E-9DD5-8E3358574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08959F-0EA3-4C46-B62E-6B32795B44D1}"/>
              </a:ext>
            </a:extLst>
          </p:cNvPr>
          <p:cNvSpPr/>
          <p:nvPr/>
        </p:nvSpPr>
        <p:spPr>
          <a:xfrm>
            <a:off x="626777" y="1408954"/>
            <a:ext cx="11336997" cy="421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French sentence.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There are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five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rubbers.		Il y a _________ 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gommes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Thank you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_____________.	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 playing with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my friend.	Je _________ _____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You are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Tu es _______ _______.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it?	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 ?	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father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there.		_____ ______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have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pet.			_____ _______ un animal.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many?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Eleven?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___________ ?  ________ ?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You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present.		Tu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présent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Yes, </a:t>
            </a: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please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(familiar)		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Oui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___ ____ ____ _________.		(write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four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23BB5-2F2F-4566-A5FE-EBA6F3E80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E6891-8F0D-4777-8A10-0307A4F5E353}"/>
              </a:ext>
            </a:extLst>
          </p:cNvPr>
          <p:cNvSpPr txBox="1"/>
          <p:nvPr/>
        </p:nvSpPr>
        <p:spPr>
          <a:xfrm>
            <a:off x="7134277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(Vocabulary): 50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831389-989E-4D1C-A674-C19EDA6FA876}"/>
              </a:ext>
            </a:extLst>
          </p:cNvPr>
          <p:cNvSpPr txBox="1"/>
          <p:nvPr/>
        </p:nvSpPr>
        <p:spPr>
          <a:xfrm>
            <a:off x="4701865" y="175278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cinq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A4888-F671-46F0-8FBC-807CADE2A1AC}"/>
              </a:ext>
            </a:extLst>
          </p:cNvPr>
          <p:cNvSpPr txBox="1"/>
          <p:nvPr/>
        </p:nvSpPr>
        <p:spPr>
          <a:xfrm>
            <a:off x="4328748" y="214631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Merci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69C7CD-C189-4777-808A-584AFF040128}"/>
              </a:ext>
            </a:extLst>
          </p:cNvPr>
          <p:cNvSpPr txBox="1"/>
          <p:nvPr/>
        </p:nvSpPr>
        <p:spPr>
          <a:xfrm>
            <a:off x="4554720" y="2490145"/>
            <a:ext cx="188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joue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 avec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EFB4A2-FAE9-4097-8B86-916308E12563}"/>
              </a:ext>
            </a:extLst>
          </p:cNvPr>
          <p:cNvSpPr txBox="1"/>
          <p:nvPr/>
        </p:nvSpPr>
        <p:spPr>
          <a:xfrm>
            <a:off x="4817478" y="2859303"/>
            <a:ext cx="196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  retard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078D4A-B173-48B6-83A6-BC50D774EE21}"/>
              </a:ext>
            </a:extLst>
          </p:cNvPr>
          <p:cNvSpPr txBox="1"/>
          <p:nvPr/>
        </p:nvSpPr>
        <p:spPr>
          <a:xfrm>
            <a:off x="4554720" y="3262048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où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59D4A6-98E3-4528-8AB7-1A5A20359E85}"/>
              </a:ext>
            </a:extLst>
          </p:cNvPr>
          <p:cNvSpPr txBox="1"/>
          <p:nvPr/>
        </p:nvSpPr>
        <p:spPr>
          <a:xfrm>
            <a:off x="4207331" y="3625833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 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père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27FF55-E475-4A7A-90DD-CBD999B482E6}"/>
              </a:ext>
            </a:extLst>
          </p:cNvPr>
          <p:cNvSpPr txBox="1"/>
          <p:nvPr/>
        </p:nvSpPr>
        <p:spPr>
          <a:xfrm>
            <a:off x="4235076" y="4000557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J’ai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16FDC-3FA6-49CF-B084-592386F697EE}"/>
              </a:ext>
            </a:extLst>
          </p:cNvPr>
          <p:cNvSpPr txBox="1"/>
          <p:nvPr/>
        </p:nvSpPr>
        <p:spPr>
          <a:xfrm>
            <a:off x="4160226" y="437528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Combien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1661E6-285B-4F1B-8619-6A4DD628D563}"/>
              </a:ext>
            </a:extLst>
          </p:cNvPr>
          <p:cNvSpPr txBox="1"/>
          <p:nvPr/>
        </p:nvSpPr>
        <p:spPr>
          <a:xfrm>
            <a:off x="5641661" y="4375281"/>
            <a:ext cx="1593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Onze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C16F75-AEEF-4590-9A98-E614AAF4213A}"/>
              </a:ext>
            </a:extLst>
          </p:cNvPr>
          <p:cNvSpPr txBox="1"/>
          <p:nvPr/>
        </p:nvSpPr>
        <p:spPr>
          <a:xfrm>
            <a:off x="4701865" y="4778026"/>
            <a:ext cx="1051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17760E-8294-462B-8281-548342B25943}"/>
              </a:ext>
            </a:extLst>
          </p:cNvPr>
          <p:cNvSpPr txBox="1"/>
          <p:nvPr/>
        </p:nvSpPr>
        <p:spPr>
          <a:xfrm>
            <a:off x="4952633" y="5105935"/>
            <a:ext cx="193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s’il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plait</a:t>
            </a:r>
          </a:p>
        </p:txBody>
      </p:sp>
    </p:spTree>
    <p:extLst>
      <p:ext uri="{BB962C8B-B14F-4D97-AF65-F5344CB8AC3E}">
        <p14:creationId xmlns:p14="http://schemas.microsoft.com/office/powerpoint/2010/main" val="118910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DB859-4E71-4B37-A95A-EA43134F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0095B6-F8A7-4829-B15B-5C575325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149510"/>
              </p:ext>
            </p:extLst>
          </p:nvPr>
        </p:nvGraphicFramePr>
        <p:xfrm>
          <a:off x="186305" y="1461538"/>
          <a:ext cx="11819390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394720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052196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Aujourd’hui, c’ _________ mardi.                      Today is Tuesday.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professeur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faim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The teacher is hungry.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________dix ans.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is 10 years old.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Dans le village _________ une moto.          In the village there is a motorbike.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______ raison.                                            He is right.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Dans le sac __________ quatre oranges.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 the bag there are four oranges.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2FBEB34-17CF-4293-BEEB-A0F349F52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664" y="762623"/>
            <a:ext cx="9634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word(s) that complete(s) the sentence.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Graphic 8" descr="Close">
            <a:extLst>
              <a:ext uri="{FF2B5EF4-FFF2-40B4-BE49-F238E27FC236}">
                <a16:creationId xmlns:a16="http://schemas.microsoft.com/office/drawing/2014/main" id="{5AF2366A-E824-4437-A5DC-0941F711F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7822" y="1771467"/>
            <a:ext cx="259625" cy="259625"/>
          </a:xfrm>
          <a:prstGeom prst="rect">
            <a:avLst/>
          </a:prstGeom>
        </p:spPr>
      </p:pic>
      <p:pic>
        <p:nvPicPr>
          <p:cNvPr id="10" name="Graphic 9" descr="Close">
            <a:extLst>
              <a:ext uri="{FF2B5EF4-FFF2-40B4-BE49-F238E27FC236}">
                <a16:creationId xmlns:a16="http://schemas.microsoft.com/office/drawing/2014/main" id="{0D801B00-4193-4916-9D63-039AFDEE2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4842" y="2606239"/>
            <a:ext cx="259625" cy="259625"/>
          </a:xfrm>
          <a:prstGeom prst="rect">
            <a:avLst/>
          </a:prstGeom>
        </p:spPr>
      </p:pic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9E0D8C8C-EDD1-42EC-8F81-6A8096789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4842" y="3429000"/>
            <a:ext cx="259625" cy="259625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21754A07-A265-4D06-9877-5F9622CB34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1450" y="4277384"/>
            <a:ext cx="259625" cy="259625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DBCBA852-1760-4E9E-B448-37DC379CA6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4842" y="5136837"/>
            <a:ext cx="259625" cy="259625"/>
          </a:xfrm>
          <a:prstGeom prst="rect">
            <a:avLst/>
          </a:prstGeom>
        </p:spPr>
      </p:pic>
      <p:pic>
        <p:nvPicPr>
          <p:cNvPr id="14" name="Graphic 13" descr="Close">
            <a:extLst>
              <a:ext uri="{FF2B5EF4-FFF2-40B4-BE49-F238E27FC236}">
                <a16:creationId xmlns:a16="http://schemas.microsoft.com/office/drawing/2014/main" id="{E5E33049-A10E-4AF2-8598-CC5BA8650E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11449" y="5965564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DB859-4E71-4B37-A95A-EA43134F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0D1ABAB-F0F6-4EBA-9773-5603E9CE1F98}"/>
              </a:ext>
            </a:extLst>
          </p:cNvPr>
          <p:cNvGraphicFramePr>
            <a:graphicFrameLocks noGrp="1"/>
          </p:cNvGraphicFramePr>
          <p:nvPr/>
        </p:nvGraphicFramePr>
        <p:xfrm>
          <a:off x="1360620" y="1221467"/>
          <a:ext cx="9609426" cy="2560933"/>
        </p:xfrm>
        <a:graphic>
          <a:graphicData uri="http://schemas.openxmlformats.org/drawingml/2006/table">
            <a:tbl>
              <a:tblPr firstRow="1" firstCol="1" bandRow="1"/>
              <a:tblGrid>
                <a:gridCol w="448760">
                  <a:extLst>
                    <a:ext uri="{9D8B030D-6E8A-4147-A177-3AD203B41FA5}">
                      <a16:colId xmlns:a16="http://schemas.microsoft.com/office/drawing/2014/main" val="491557998"/>
                    </a:ext>
                  </a:extLst>
                </a:gridCol>
                <a:gridCol w="2039139">
                  <a:extLst>
                    <a:ext uri="{9D8B030D-6E8A-4147-A177-3AD203B41FA5}">
                      <a16:colId xmlns:a16="http://schemas.microsoft.com/office/drawing/2014/main" val="966880830"/>
                    </a:ext>
                  </a:extLst>
                </a:gridCol>
                <a:gridCol w="2040204">
                  <a:extLst>
                    <a:ext uri="{9D8B030D-6E8A-4147-A177-3AD203B41FA5}">
                      <a16:colId xmlns:a16="http://schemas.microsoft.com/office/drawing/2014/main" val="996049692"/>
                    </a:ext>
                  </a:extLst>
                </a:gridCol>
                <a:gridCol w="301660">
                  <a:extLst>
                    <a:ext uri="{9D8B030D-6E8A-4147-A177-3AD203B41FA5}">
                      <a16:colId xmlns:a16="http://schemas.microsoft.com/office/drawing/2014/main" val="2331815551"/>
                    </a:ext>
                  </a:extLst>
                </a:gridCol>
                <a:gridCol w="454089">
                  <a:extLst>
                    <a:ext uri="{9D8B030D-6E8A-4147-A177-3AD203B41FA5}">
                      <a16:colId xmlns:a16="http://schemas.microsoft.com/office/drawing/2014/main" val="999132671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3603397308"/>
                    </a:ext>
                  </a:extLst>
                </a:gridCol>
                <a:gridCol w="2162787">
                  <a:extLst>
                    <a:ext uri="{9D8B030D-6E8A-4147-A177-3AD203B41FA5}">
                      <a16:colId xmlns:a16="http://schemas.microsoft.com/office/drawing/2014/main" val="2182659570"/>
                    </a:ext>
                  </a:extLst>
                </a:gridCol>
              </a:tblGrid>
              <a:tr h="1301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…utilises </a:t>
                      </a: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ça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suis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sérieux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058048"/>
                  </a:ext>
                </a:extLst>
              </a:tr>
              <a:tr h="12595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…as un film.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I 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you </a:t>
                      </a:r>
                      <a:r>
                        <a:rPr lang="en-US" sz="2000" baseline="-25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[singular]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she/he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donnes</a:t>
                      </a:r>
                      <a:r>
                        <a:rPr lang="en-US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 ton opinion.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452656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52D45BD-3E16-453F-A18F-A23982E1F58C}"/>
              </a:ext>
            </a:extLst>
          </p:cNvPr>
          <p:cNvSpPr/>
          <p:nvPr/>
        </p:nvSpPr>
        <p:spPr>
          <a:xfrm>
            <a:off x="1278967" y="550771"/>
            <a:ext cx="6718506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next to the person the sentence is about.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40F418-8C74-4E9C-BA3D-8167BBF63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493252"/>
              </p:ext>
            </p:extLst>
          </p:nvPr>
        </p:nvGraphicFramePr>
        <p:xfrm>
          <a:off x="620041" y="4690042"/>
          <a:ext cx="10468962" cy="700850"/>
        </p:xfrm>
        <a:graphic>
          <a:graphicData uri="http://schemas.openxmlformats.org/drawingml/2006/table">
            <a:tbl>
              <a:tblPr firstRow="1" firstCol="1" bandRow="1"/>
              <a:tblGrid>
                <a:gridCol w="410760">
                  <a:extLst>
                    <a:ext uri="{9D8B030D-6E8A-4147-A177-3AD203B41FA5}">
                      <a16:colId xmlns:a16="http://schemas.microsoft.com/office/drawing/2014/main" val="3601750504"/>
                    </a:ext>
                  </a:extLst>
                </a:gridCol>
                <a:gridCol w="1926145">
                  <a:extLst>
                    <a:ext uri="{9D8B030D-6E8A-4147-A177-3AD203B41FA5}">
                      <a16:colId xmlns:a16="http://schemas.microsoft.com/office/drawing/2014/main" val="1038675324"/>
                    </a:ext>
                  </a:extLst>
                </a:gridCol>
                <a:gridCol w="2806346">
                  <a:extLst>
                    <a:ext uri="{9D8B030D-6E8A-4147-A177-3AD203B41FA5}">
                      <a16:colId xmlns:a16="http://schemas.microsoft.com/office/drawing/2014/main" val="2116411571"/>
                    </a:ext>
                  </a:extLst>
                </a:gridCol>
                <a:gridCol w="439586">
                  <a:extLst>
                    <a:ext uri="{9D8B030D-6E8A-4147-A177-3AD203B41FA5}">
                      <a16:colId xmlns:a16="http://schemas.microsoft.com/office/drawing/2014/main" val="3064309855"/>
                    </a:ext>
                  </a:extLst>
                </a:gridCol>
                <a:gridCol w="414878">
                  <a:extLst>
                    <a:ext uri="{9D8B030D-6E8A-4147-A177-3AD203B41FA5}">
                      <a16:colId xmlns:a16="http://schemas.microsoft.com/office/drawing/2014/main" val="2694346709"/>
                    </a:ext>
                  </a:extLst>
                </a:gridCol>
                <a:gridCol w="2500558">
                  <a:extLst>
                    <a:ext uri="{9D8B030D-6E8A-4147-A177-3AD203B41FA5}">
                      <a16:colId xmlns:a16="http://schemas.microsoft.com/office/drawing/2014/main" val="3656298852"/>
                    </a:ext>
                  </a:extLst>
                </a:gridCol>
                <a:gridCol w="1970689">
                  <a:extLst>
                    <a:ext uri="{9D8B030D-6E8A-4147-A177-3AD203B41FA5}">
                      <a16:colId xmlns:a16="http://schemas.microsoft.com/office/drawing/2014/main" val="1461030526"/>
                    </a:ext>
                  </a:extLst>
                </a:gridCol>
              </a:tblGrid>
              <a:tr h="5397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Elle …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Elle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aime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   chanter.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 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2.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Segoe UI Symbol" panose="020B0502040204020203" pitchFamily="34" charset="0"/>
                          <a:ea typeface="MS Gothic" panose="020B0609070205080204" pitchFamily="49" charset="-128"/>
                          <a:cs typeface="Segoe UI Symbol" panose="020B0502040204020203" pitchFamily="34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Tu …</a:t>
                      </a: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zh-CN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Tu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détestes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le rouge.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03193"/>
                  </a:ext>
                </a:extLst>
              </a:tr>
            </a:tbl>
          </a:graphicData>
        </a:graphic>
      </p:graphicFrame>
      <p:sp>
        <p:nvSpPr>
          <p:cNvPr id="14" name="Right Brace 13" descr="right brace to connect possible answers with the question">
            <a:extLst>
              <a:ext uri="{FF2B5EF4-FFF2-40B4-BE49-F238E27FC236}">
                <a16:creationId xmlns:a16="http://schemas.microsoft.com/office/drawing/2014/main" id="{CEBE80BD-2638-4868-A4E7-37EF26F88BB6}"/>
              </a:ext>
            </a:extLst>
          </p:cNvPr>
          <p:cNvSpPr/>
          <p:nvPr/>
        </p:nvSpPr>
        <p:spPr>
          <a:xfrm>
            <a:off x="2901527" y="4817766"/>
            <a:ext cx="192087" cy="484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Right Brace 21" descr="right brace to connect possible answers with the question">
            <a:extLst>
              <a:ext uri="{FF2B5EF4-FFF2-40B4-BE49-F238E27FC236}">
                <a16:creationId xmlns:a16="http://schemas.microsoft.com/office/drawing/2014/main" id="{4669BA23-FD61-49E7-8D60-BFFC5BD96CF2}"/>
              </a:ext>
            </a:extLst>
          </p:cNvPr>
          <p:cNvSpPr/>
          <p:nvPr/>
        </p:nvSpPr>
        <p:spPr>
          <a:xfrm>
            <a:off x="8791091" y="4798373"/>
            <a:ext cx="192087" cy="484187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F6945D-165A-48A6-812F-AE1F95622C0F}"/>
              </a:ext>
            </a:extLst>
          </p:cNvPr>
          <p:cNvSpPr/>
          <p:nvPr/>
        </p:nvSpPr>
        <p:spPr>
          <a:xfrm>
            <a:off x="540059" y="4025445"/>
            <a:ext cx="6373861" cy="7913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(X) 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by 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the correct start of each sentence.</a:t>
            </a:r>
            <a:endParaRPr kumimoji="0" lang="en-GB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id="{15CC0443-3ACE-486D-BC9C-709A3D5CB5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5844" y="1742390"/>
            <a:ext cx="259625" cy="259625"/>
          </a:xfrm>
          <a:prstGeom prst="rect">
            <a:avLst/>
          </a:prstGeom>
        </p:spPr>
      </p:pic>
      <p:pic>
        <p:nvPicPr>
          <p:cNvPr id="13" name="Graphic 12" descr="Close">
            <a:extLst>
              <a:ext uri="{FF2B5EF4-FFF2-40B4-BE49-F238E27FC236}">
                <a16:creationId xmlns:a16="http://schemas.microsoft.com/office/drawing/2014/main" id="{11B68726-87C0-4BD9-A2ED-F69A934CA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65843" y="3067018"/>
            <a:ext cx="259625" cy="259625"/>
          </a:xfrm>
          <a:prstGeom prst="rect">
            <a:avLst/>
          </a:prstGeom>
        </p:spPr>
      </p:pic>
      <p:pic>
        <p:nvPicPr>
          <p:cNvPr id="15" name="Graphic 14" descr="Close">
            <a:extLst>
              <a:ext uri="{FF2B5EF4-FFF2-40B4-BE49-F238E27FC236}">
                <a16:creationId xmlns:a16="http://schemas.microsoft.com/office/drawing/2014/main" id="{9643B131-A5E4-406A-AC07-57082E3643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5825" y="1295255"/>
            <a:ext cx="259625" cy="259625"/>
          </a:xfrm>
          <a:prstGeom prst="rect">
            <a:avLst/>
          </a:prstGeom>
        </p:spPr>
      </p:pic>
      <p:pic>
        <p:nvPicPr>
          <p:cNvPr id="16" name="Graphic 15" descr="Close">
            <a:extLst>
              <a:ext uri="{FF2B5EF4-FFF2-40B4-BE49-F238E27FC236}">
                <a16:creationId xmlns:a16="http://schemas.microsoft.com/office/drawing/2014/main" id="{01ED17E5-3A7E-484E-AC4E-B7D1EE921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5825" y="3067017"/>
            <a:ext cx="259625" cy="259625"/>
          </a:xfrm>
          <a:prstGeom prst="rect">
            <a:avLst/>
          </a:prstGeom>
        </p:spPr>
      </p:pic>
      <p:pic>
        <p:nvPicPr>
          <p:cNvPr id="17" name="Graphic 16" descr="Close">
            <a:extLst>
              <a:ext uri="{FF2B5EF4-FFF2-40B4-BE49-F238E27FC236}">
                <a16:creationId xmlns:a16="http://schemas.microsoft.com/office/drawing/2014/main" id="{F7C053D0-AEC1-4CDF-8E86-C393F7941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995" y="5131267"/>
            <a:ext cx="259625" cy="259625"/>
          </a:xfrm>
          <a:prstGeom prst="rect">
            <a:avLst/>
          </a:prstGeom>
        </p:spPr>
      </p:pic>
      <p:pic>
        <p:nvPicPr>
          <p:cNvPr id="18" name="Graphic 17" descr="Close">
            <a:extLst>
              <a:ext uri="{FF2B5EF4-FFF2-40B4-BE49-F238E27FC236}">
                <a16:creationId xmlns:a16="http://schemas.microsoft.com/office/drawing/2014/main" id="{EC6954D2-7DF6-4F3A-B277-15F70DA588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5266" y="5120071"/>
            <a:ext cx="259625" cy="2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DB859-4E71-4B37-A95A-EA43134F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4ECC50-C710-4E17-B04B-C988D4984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879737"/>
              </p:ext>
            </p:extLst>
          </p:nvPr>
        </p:nvGraphicFramePr>
        <p:xfrm>
          <a:off x="426123" y="1844577"/>
          <a:ext cx="10662880" cy="2123535"/>
        </p:xfrm>
        <a:graphic>
          <a:graphicData uri="http://schemas.openxmlformats.org/drawingml/2006/table">
            <a:tbl>
              <a:tblPr firstRow="1" firstCol="1" bandRow="1"/>
              <a:tblGrid>
                <a:gridCol w="441060">
                  <a:extLst>
                    <a:ext uri="{9D8B030D-6E8A-4147-A177-3AD203B41FA5}">
                      <a16:colId xmlns:a16="http://schemas.microsoft.com/office/drawing/2014/main" val="1118178762"/>
                    </a:ext>
                  </a:extLst>
                </a:gridCol>
                <a:gridCol w="3445172">
                  <a:extLst>
                    <a:ext uri="{9D8B030D-6E8A-4147-A177-3AD203B41FA5}">
                      <a16:colId xmlns:a16="http://schemas.microsoft.com/office/drawing/2014/main" val="3601122957"/>
                    </a:ext>
                  </a:extLst>
                </a:gridCol>
                <a:gridCol w="6776648">
                  <a:extLst>
                    <a:ext uri="{9D8B030D-6E8A-4147-A177-3AD203B41FA5}">
                      <a16:colId xmlns:a16="http://schemas.microsoft.com/office/drawing/2014/main" val="3118012793"/>
                    </a:ext>
                  </a:extLst>
                </a:gridCol>
              </a:tblGrid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semaine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| la | difficile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 _____________________________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039530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un | important | mercredi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50623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normal | jour | le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Correct order:</a:t>
                      </a: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______________________________________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8110065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CDF877A4-32B2-4CDE-9697-1F81CE3E8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54" y="1388385"/>
            <a:ext cx="65085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D  Write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words in each box in the </a:t>
            </a: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correct order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.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6E0677B-5CC0-4DCD-A370-8F413E09DB04}"/>
              </a:ext>
            </a:extLst>
          </p:cNvPr>
          <p:cNvGraphicFramePr>
            <a:graphicFrameLocks noGrp="1"/>
          </p:cNvGraphicFramePr>
          <p:nvPr/>
        </p:nvGraphicFramePr>
        <p:xfrm>
          <a:off x="426123" y="4561061"/>
          <a:ext cx="10662880" cy="1415690"/>
        </p:xfrm>
        <a:graphic>
          <a:graphicData uri="http://schemas.openxmlformats.org/drawingml/2006/table">
            <a:tbl>
              <a:tblPr firstRow="1" firstCol="1" bandRow="1"/>
              <a:tblGrid>
                <a:gridCol w="441060">
                  <a:extLst>
                    <a:ext uri="{9D8B030D-6E8A-4147-A177-3AD203B41FA5}">
                      <a16:colId xmlns:a16="http://schemas.microsoft.com/office/drawing/2014/main" val="1118178762"/>
                    </a:ext>
                  </a:extLst>
                </a:gridCol>
                <a:gridCol w="5549383">
                  <a:extLst>
                    <a:ext uri="{9D8B030D-6E8A-4147-A177-3AD203B41FA5}">
                      <a16:colId xmlns:a16="http://schemas.microsoft.com/office/drawing/2014/main" val="3601122957"/>
                    </a:ext>
                  </a:extLst>
                </a:gridCol>
                <a:gridCol w="4672437">
                  <a:extLst>
                    <a:ext uri="{9D8B030D-6E8A-4147-A177-3AD203B41FA5}">
                      <a16:colId xmlns:a16="http://schemas.microsoft.com/office/drawing/2014/main" val="3118012793"/>
                    </a:ext>
                  </a:extLst>
                </a:gridCol>
              </a:tblGrid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J’aime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le crayon. ____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est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petit.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 like the pencil.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is small.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039530"/>
                  </a:ext>
                </a:extLst>
              </a:tr>
              <a:tr h="70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Tu préfères la bouteillle.  ________ est bleue.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 prefer the bottle.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is blue.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50623"/>
                  </a:ext>
                </a:extLst>
              </a:tr>
            </a:tbl>
          </a:graphicData>
        </a:graphic>
      </p:graphicFrame>
      <p:sp>
        <p:nvSpPr>
          <p:cNvPr id="14" name="Title 2">
            <a:extLst>
              <a:ext uri="{FF2B5EF4-FFF2-40B4-BE49-F238E27FC236}">
                <a16:creationId xmlns:a16="http://schemas.microsoft.com/office/drawing/2014/main" id="{37DE7141-E442-4B97-940B-0E23E27C66E1}"/>
              </a:ext>
            </a:extLst>
          </p:cNvPr>
          <p:cNvSpPr txBox="1">
            <a:spLocks/>
          </p:cNvSpPr>
          <p:nvPr/>
        </p:nvSpPr>
        <p:spPr>
          <a:xfrm>
            <a:off x="11261740" y="4711147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9C4336C-4CF7-4BB2-9B2E-F1920396C8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3581087"/>
            <a:ext cx="1126594" cy="1130060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898D6132-D769-442A-8F18-C9DF38E5E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84" y="4064531"/>
            <a:ext cx="828143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E  Write</a:t>
            </a:r>
            <a:r>
              <a:rPr kumimoji="0" lang="en-GB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Helvetica" panose="020B0604020202020204" pitchFamily="34" charset="0"/>
              </a:rPr>
              <a:t> the correct French word for ‘it’ to complete the sentence.</a:t>
            </a:r>
            <a:endParaRPr kumimoji="0" lang="en-GB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B7D8C7-1F7B-4E54-B6C0-0DD98B6C3118}"/>
              </a:ext>
            </a:extLst>
          </p:cNvPr>
          <p:cNvSpPr txBox="1"/>
          <p:nvPr/>
        </p:nvSpPr>
        <p:spPr>
          <a:xfrm>
            <a:off x="6194334" y="1919779"/>
            <a:ext cx="426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semaine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difficile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D7CD09-0173-42F6-9486-6A9C4AFDF5F9}"/>
              </a:ext>
            </a:extLst>
          </p:cNvPr>
          <p:cNvSpPr txBox="1"/>
          <p:nvPr/>
        </p:nvSpPr>
        <p:spPr>
          <a:xfrm>
            <a:off x="6291508" y="2617109"/>
            <a:ext cx="426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 </a:t>
            </a:r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mercredi</a:t>
            </a: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important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6A6CA6-AF04-485F-9A86-5CBC45EC6279}"/>
              </a:ext>
            </a:extLst>
          </p:cNvPr>
          <p:cNvSpPr txBox="1"/>
          <p:nvPr/>
        </p:nvSpPr>
        <p:spPr>
          <a:xfrm>
            <a:off x="3126474" y="4667800"/>
            <a:ext cx="65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77999F-2CC5-4657-8D6A-08432BA265B9}"/>
              </a:ext>
            </a:extLst>
          </p:cNvPr>
          <p:cNvSpPr txBox="1"/>
          <p:nvPr/>
        </p:nvSpPr>
        <p:spPr>
          <a:xfrm>
            <a:off x="6443908" y="3360144"/>
            <a:ext cx="4268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 jour normal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54F9AA-18E9-45FD-80AD-43450DA2BA1E}"/>
              </a:ext>
            </a:extLst>
          </p:cNvPr>
          <p:cNvSpPr txBox="1"/>
          <p:nvPr/>
        </p:nvSpPr>
        <p:spPr>
          <a:xfrm>
            <a:off x="3962047" y="5364311"/>
            <a:ext cx="830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Elle</a:t>
            </a:r>
          </a:p>
        </p:txBody>
      </p:sp>
    </p:spTree>
    <p:extLst>
      <p:ext uri="{BB962C8B-B14F-4D97-AF65-F5344CB8AC3E}">
        <p14:creationId xmlns:p14="http://schemas.microsoft.com/office/powerpoint/2010/main" val="154082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8CD41169-4CD1-4D8B-AC13-5244F25157F2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</a:rPr>
              <a:t>Grammar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2E74B5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F214D2-D906-467F-9EF7-71F792C13871}"/>
              </a:ext>
            </a:extLst>
          </p:cNvPr>
          <p:cNvSpPr/>
          <p:nvPr/>
        </p:nvSpPr>
        <p:spPr>
          <a:xfrm>
            <a:off x="1278967" y="570646"/>
            <a:ext cx="9560483" cy="85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 </a:t>
            </a:r>
            <a:r>
              <a:rPr kumimoji="0" lang="en-GB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Write the correct determiner </a:t>
            </a:r>
            <a:r>
              <a:rPr kumimoji="0" lang="en-GB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 the blanks to complete the French translations of the English sentences.</a:t>
            </a:r>
            <a:endParaRPr kumimoji="0" lang="en-GB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90D37-05B4-49BC-8361-29115FC79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E3BA3-60BD-4A1D-B1FE-8B8983E58A8C}"/>
              </a:ext>
            </a:extLst>
          </p:cNvPr>
          <p:cNvSpPr txBox="1"/>
          <p:nvPr/>
        </p:nvSpPr>
        <p:spPr>
          <a:xfrm>
            <a:off x="7323463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(Grammar): 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EE38C7D-3E08-458B-8307-4FF2D8EFF367}"/>
              </a:ext>
            </a:extLst>
          </p:cNvPr>
          <p:cNvGraphicFramePr>
            <a:graphicFrameLocks noGrp="1"/>
          </p:cNvGraphicFramePr>
          <p:nvPr/>
        </p:nvGraphicFramePr>
        <p:xfrm>
          <a:off x="186305" y="1461537"/>
          <a:ext cx="11819390" cy="4546397"/>
        </p:xfrm>
        <a:graphic>
          <a:graphicData uri="http://schemas.openxmlformats.org/drawingml/2006/table">
            <a:tbl>
              <a:tblPr firstRow="1" firstCol="1" bandRow="1"/>
              <a:tblGrid>
                <a:gridCol w="461395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5985521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56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Il y a _____________ photos. (f)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There are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some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photos.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J’écoute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___________ silence. (m)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I’m listening to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silence.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aime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_____________ oranges.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 likes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(the)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oranges.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fille. (f)                                 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It’s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girl.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Voici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table.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Here is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table.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déteste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chanson. (f)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hates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song.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C’est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__________ chat. (m)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It’s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your 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cat.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23049162"/>
                  </a:ext>
                </a:extLst>
              </a:tr>
              <a:tr h="568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Voici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professeur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(m)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Here is </a:t>
                      </a:r>
                      <a:r>
                        <a:rPr lang="en-GB" sz="2400" b="1" u="sng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(male) teacher.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183776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CBDA869-8BB7-440A-B116-FC01732B6113}"/>
              </a:ext>
            </a:extLst>
          </p:cNvPr>
          <p:cNvSpPr txBox="1"/>
          <p:nvPr/>
        </p:nvSpPr>
        <p:spPr>
          <a:xfrm>
            <a:off x="1814025" y="1510649"/>
            <a:ext cx="108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49FC9-D84B-4049-A21B-554CF9D6E790}"/>
              </a:ext>
            </a:extLst>
          </p:cNvPr>
          <p:cNvSpPr txBox="1"/>
          <p:nvPr/>
        </p:nvSpPr>
        <p:spPr>
          <a:xfrm>
            <a:off x="2132960" y="2095211"/>
            <a:ext cx="108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4D6C46-DD4F-4968-AE2C-91AB3EE49E45}"/>
              </a:ext>
            </a:extLst>
          </p:cNvPr>
          <p:cNvSpPr txBox="1"/>
          <p:nvPr/>
        </p:nvSpPr>
        <p:spPr>
          <a:xfrm>
            <a:off x="2090247" y="2630028"/>
            <a:ext cx="108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2EC2E-E926-4AF9-A45B-681B6537A063}"/>
              </a:ext>
            </a:extLst>
          </p:cNvPr>
          <p:cNvSpPr txBox="1"/>
          <p:nvPr/>
        </p:nvSpPr>
        <p:spPr>
          <a:xfrm>
            <a:off x="1589209" y="3210343"/>
            <a:ext cx="108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une</a:t>
            </a:r>
            <a:endParaRPr lang="en-GB" sz="24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A95DD2-D5B7-49CF-A633-025A41AFB8A9}"/>
              </a:ext>
            </a:extLst>
          </p:cNvPr>
          <p:cNvSpPr txBox="1"/>
          <p:nvPr/>
        </p:nvSpPr>
        <p:spPr>
          <a:xfrm>
            <a:off x="1589209" y="3771949"/>
            <a:ext cx="108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FA50CD-B800-4C64-9348-91A393D6AA59}"/>
              </a:ext>
            </a:extLst>
          </p:cNvPr>
          <p:cNvSpPr txBox="1"/>
          <p:nvPr/>
        </p:nvSpPr>
        <p:spPr>
          <a:xfrm>
            <a:off x="2624159" y="4328642"/>
            <a:ext cx="108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264A35-DDBB-4CB6-A01F-D7B0C5F2F074}"/>
              </a:ext>
            </a:extLst>
          </p:cNvPr>
          <p:cNvSpPr txBox="1"/>
          <p:nvPr/>
        </p:nvSpPr>
        <p:spPr>
          <a:xfrm>
            <a:off x="1814025" y="4903119"/>
            <a:ext cx="108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A4288-F1FF-480A-91C4-2758DCC47E8A}"/>
              </a:ext>
            </a:extLst>
          </p:cNvPr>
          <p:cNvSpPr txBox="1"/>
          <p:nvPr/>
        </p:nvSpPr>
        <p:spPr>
          <a:xfrm>
            <a:off x="1342701" y="5475319"/>
            <a:ext cx="1087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27421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50414B-E2A5-43FF-808A-20C6D1ABE8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89171"/>
              </p:ext>
            </p:extLst>
          </p:nvPr>
        </p:nvGraphicFramePr>
        <p:xfrm>
          <a:off x="539992" y="1277094"/>
          <a:ext cx="10410584" cy="4977932"/>
        </p:xfrm>
        <a:graphic>
          <a:graphicData uri="http://schemas.openxmlformats.org/drawingml/2006/table">
            <a:tbl>
              <a:tblPr firstRow="1" firstCol="1" bandRow="1"/>
              <a:tblGrid>
                <a:gridCol w="809384">
                  <a:extLst>
                    <a:ext uri="{9D8B030D-6E8A-4147-A177-3AD203B41FA5}">
                      <a16:colId xmlns:a16="http://schemas.microsoft.com/office/drawing/2014/main" val="137894406"/>
                    </a:ext>
                  </a:extLst>
                </a:gridCol>
                <a:gridCol w="2769788">
                  <a:extLst>
                    <a:ext uri="{9D8B030D-6E8A-4147-A177-3AD203B41FA5}">
                      <a16:colId xmlns:a16="http://schemas.microsoft.com/office/drawing/2014/main" val="3647508583"/>
                    </a:ext>
                  </a:extLst>
                </a:gridCol>
                <a:gridCol w="2540352">
                  <a:extLst>
                    <a:ext uri="{9D8B030D-6E8A-4147-A177-3AD203B41FA5}">
                      <a16:colId xmlns:a16="http://schemas.microsoft.com/office/drawing/2014/main" val="3884416310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693948223"/>
                    </a:ext>
                  </a:extLst>
                </a:gridCol>
                <a:gridCol w="2145530">
                  <a:extLst>
                    <a:ext uri="{9D8B030D-6E8A-4147-A177-3AD203B41FA5}">
                      <a16:colId xmlns:a16="http://schemas.microsoft.com/office/drawing/2014/main" val="3748061534"/>
                    </a:ext>
                  </a:extLst>
                </a:gridCol>
              </a:tblGrid>
              <a:tr h="61525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366268"/>
                  </a:ext>
                </a:extLst>
              </a:tr>
              <a:tr h="8160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hunger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expensive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thirst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sister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100422"/>
                  </a:ext>
                </a:extLst>
              </a:tr>
              <a:tr h="4349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895561"/>
                  </a:ext>
                </a:extLst>
              </a:tr>
              <a:tr h="61525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find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use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watch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 give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895176"/>
                  </a:ext>
                </a:extLst>
              </a:tr>
              <a:tr h="43166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674995"/>
                  </a:ext>
                </a:extLst>
              </a:tr>
              <a:tr h="4985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7.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she, it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it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here is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he, it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685158"/>
                  </a:ext>
                </a:extLst>
              </a:tr>
              <a:tr h="4954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7453525"/>
                  </a:ext>
                </a:extLst>
              </a:tr>
              <a:tr h="64894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girl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woman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boy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846591"/>
                  </a:ext>
                </a:extLst>
              </a:tr>
              <a:tr h="421917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zh-CN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357" marR="683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532452"/>
                  </a:ext>
                </a:extLst>
              </a:tr>
            </a:tbl>
          </a:graphicData>
        </a:graphic>
      </p:graphicFrame>
      <p:sp>
        <p:nvSpPr>
          <p:cNvPr id="7" name="Rectangle 6">
            <a:hlinkClick r:id="" action="ppaction://noaction">
              <a:snd r:embed="rId4" name="S3_1.wav"/>
            </a:hlinkClick>
            <a:extLst>
              <a:ext uri="{FF2B5EF4-FFF2-40B4-BE49-F238E27FC236}">
                <a16:creationId xmlns:a16="http://schemas.microsoft.com/office/drawing/2014/main" id="{A31BB720-7BFF-4D53-8123-484FC862674F}"/>
              </a:ext>
            </a:extLst>
          </p:cNvPr>
          <p:cNvSpPr/>
          <p:nvPr/>
        </p:nvSpPr>
        <p:spPr>
          <a:xfrm>
            <a:off x="713764" y="2479759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8" name="Rectangle 7">
            <a:hlinkClick r:id="" action="ppaction://noaction">
              <a:snd r:embed="rId5" name="S3_2.wav"/>
            </a:hlinkClick>
            <a:extLst>
              <a:ext uri="{FF2B5EF4-FFF2-40B4-BE49-F238E27FC236}">
                <a16:creationId xmlns:a16="http://schemas.microsoft.com/office/drawing/2014/main" id="{2DD31AC0-AA2D-41C8-9EBD-93FC36546E2B}"/>
              </a:ext>
            </a:extLst>
          </p:cNvPr>
          <p:cNvSpPr/>
          <p:nvPr/>
        </p:nvSpPr>
        <p:spPr>
          <a:xfrm>
            <a:off x="713763" y="352783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9" name="Rectangle 8">
            <a:hlinkClick r:id="" action="ppaction://noaction">
              <a:snd r:embed="rId6" name="S3_3.wav"/>
            </a:hlinkClick>
            <a:extLst>
              <a:ext uri="{FF2B5EF4-FFF2-40B4-BE49-F238E27FC236}">
                <a16:creationId xmlns:a16="http://schemas.microsoft.com/office/drawing/2014/main" id="{E01BECA0-4986-4143-ACF1-26F77569801E}"/>
              </a:ext>
            </a:extLst>
          </p:cNvPr>
          <p:cNvSpPr/>
          <p:nvPr/>
        </p:nvSpPr>
        <p:spPr>
          <a:xfrm>
            <a:off x="713763" y="4537590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5096B-7C08-4912-A1EB-E97DE8FBA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3" y="139409"/>
            <a:ext cx="1097280" cy="1214981"/>
          </a:xfrm>
          <a:prstGeom prst="rect">
            <a:avLst/>
          </a:prstGeom>
        </p:spPr>
      </p:pic>
      <p:sp>
        <p:nvSpPr>
          <p:cNvPr id="11" name="Rectangle 10">
            <a:hlinkClick r:id="" action="ppaction://noaction">
              <a:snd r:embed="rId8" name="S3_4.wav"/>
            </a:hlinkClick>
            <a:extLst>
              <a:ext uri="{FF2B5EF4-FFF2-40B4-BE49-F238E27FC236}">
                <a16:creationId xmlns:a16="http://schemas.microsoft.com/office/drawing/2014/main" id="{46C714D9-B7BA-4B13-93BA-F6CFFFC1E41D}"/>
              </a:ext>
            </a:extLst>
          </p:cNvPr>
          <p:cNvSpPr/>
          <p:nvPr/>
        </p:nvSpPr>
        <p:spPr>
          <a:xfrm>
            <a:off x="713763" y="5547348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04092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3C6DF4-1750-473A-B137-A41972C678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903951"/>
              </p:ext>
            </p:extLst>
          </p:nvPr>
        </p:nvGraphicFramePr>
        <p:xfrm>
          <a:off x="961292" y="1554909"/>
          <a:ext cx="10269416" cy="5114061"/>
        </p:xfrm>
        <a:graphic>
          <a:graphicData uri="http://schemas.openxmlformats.org/drawingml/2006/table">
            <a:tbl>
              <a:tblPr firstRow="1" firstCol="1" bandRow="1"/>
              <a:tblGrid>
                <a:gridCol w="613933">
                  <a:extLst>
                    <a:ext uri="{9D8B030D-6E8A-4147-A177-3AD203B41FA5}">
                      <a16:colId xmlns:a16="http://schemas.microsoft.com/office/drawing/2014/main" val="948193903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825356332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200443041"/>
                    </a:ext>
                  </a:extLst>
                </a:gridCol>
                <a:gridCol w="2413586">
                  <a:extLst>
                    <a:ext uri="{9D8B030D-6E8A-4147-A177-3AD203B41FA5}">
                      <a16:colId xmlns:a16="http://schemas.microsoft.com/office/drawing/2014/main" val="1186076623"/>
                    </a:ext>
                  </a:extLst>
                </a:gridCol>
                <a:gridCol w="2414725">
                  <a:extLst>
                    <a:ext uri="{9D8B030D-6E8A-4147-A177-3AD203B41FA5}">
                      <a16:colId xmlns:a16="http://schemas.microsoft.com/office/drawing/2014/main" val="4111747573"/>
                    </a:ext>
                  </a:extLst>
                </a:gridCol>
              </a:tblGrid>
              <a:tr h="347848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47191"/>
                  </a:ext>
                </a:extLst>
              </a:tr>
              <a:tr h="348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1514576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46065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family member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activity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9321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clothing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family member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politeness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196491"/>
                  </a:ext>
                </a:extLst>
              </a:tr>
              <a:tr h="7861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greeting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period of time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colour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question word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147146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politeness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period of time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474703"/>
                  </a:ext>
                </a:extLst>
              </a:tr>
              <a:tr h="7263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day of the week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an object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number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 person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755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910ACDD-B9F4-4981-A182-C2E41C2128BE}"/>
              </a:ext>
            </a:extLst>
          </p:cNvPr>
          <p:cNvSpPr/>
          <p:nvPr/>
        </p:nvSpPr>
        <p:spPr>
          <a:xfrm>
            <a:off x="1378669" y="264259"/>
            <a:ext cx="9571907" cy="725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 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put a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type of word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you hear. </a:t>
            </a:r>
            <a:b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You will hear each French word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twice.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</a:p>
        </p:txBody>
      </p:sp>
      <p:sp>
        <p:nvSpPr>
          <p:cNvPr id="8" name="Rectangle 7">
            <a:hlinkClick r:id="" action="ppaction://noaction">
              <a:snd r:embed="rId4" name="S4_1.wav"/>
            </a:hlinkClick>
            <a:extLst>
              <a:ext uri="{FF2B5EF4-FFF2-40B4-BE49-F238E27FC236}">
                <a16:creationId xmlns:a16="http://schemas.microsoft.com/office/drawing/2014/main" id="{55EE9022-D5E3-464B-A4A8-866C1B836A5D}"/>
              </a:ext>
            </a:extLst>
          </p:cNvPr>
          <p:cNvSpPr/>
          <p:nvPr/>
        </p:nvSpPr>
        <p:spPr>
          <a:xfrm>
            <a:off x="998466" y="2351896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  <a:endParaRPr kumimoji="0" lang="en-GB" sz="2200" b="1" i="0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Rectangle 8">
            <a:hlinkClick r:id="" action="ppaction://noaction">
              <a:snd r:embed="rId5" name="S4_2.wav"/>
            </a:hlinkClick>
            <a:extLst>
              <a:ext uri="{FF2B5EF4-FFF2-40B4-BE49-F238E27FC236}">
                <a16:creationId xmlns:a16="http://schemas.microsoft.com/office/drawing/2014/main" id="{5EA44F4B-261C-47AD-9F52-F210415EE11E}"/>
              </a:ext>
            </a:extLst>
          </p:cNvPr>
          <p:cNvSpPr/>
          <p:nvPr/>
        </p:nvSpPr>
        <p:spPr>
          <a:xfrm>
            <a:off x="998464" y="3123065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10" name="Rectangle 9">
            <a:hlinkClick r:id="" action="ppaction://noaction">
              <a:snd r:embed="rId6" name="S4_3.wav"/>
            </a:hlinkClick>
            <a:extLst>
              <a:ext uri="{FF2B5EF4-FFF2-40B4-BE49-F238E27FC236}">
                <a16:creationId xmlns:a16="http://schemas.microsoft.com/office/drawing/2014/main" id="{635EBD65-6C99-4920-9BAE-26CAB08B96FE}"/>
              </a:ext>
            </a:extLst>
          </p:cNvPr>
          <p:cNvSpPr/>
          <p:nvPr/>
        </p:nvSpPr>
        <p:spPr>
          <a:xfrm>
            <a:off x="1018112" y="3837567"/>
            <a:ext cx="506759" cy="418613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11" name="Rectangle 10">
            <a:hlinkClick r:id="" action="ppaction://noaction">
              <a:snd r:embed="rId7" name="S4_4.wav"/>
            </a:hlinkClick>
            <a:extLst>
              <a:ext uri="{FF2B5EF4-FFF2-40B4-BE49-F238E27FC236}">
                <a16:creationId xmlns:a16="http://schemas.microsoft.com/office/drawing/2014/main" id="{AAD4A40F-74FE-4269-B6B5-F7C9DFBB0CD6}"/>
              </a:ext>
            </a:extLst>
          </p:cNvPr>
          <p:cNvSpPr/>
          <p:nvPr/>
        </p:nvSpPr>
        <p:spPr>
          <a:xfrm>
            <a:off x="1021910" y="4567097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12" name="Rectangle 11">
            <a:hlinkClick r:id="" action="ppaction://noaction">
              <a:snd r:embed="rId8" name="S4_5.wav"/>
            </a:hlinkClick>
            <a:extLst>
              <a:ext uri="{FF2B5EF4-FFF2-40B4-BE49-F238E27FC236}">
                <a16:creationId xmlns:a16="http://schemas.microsoft.com/office/drawing/2014/main" id="{C5D6D4D1-D3BC-4F1A-9581-F3D3B3DA8C2B}"/>
              </a:ext>
            </a:extLst>
          </p:cNvPr>
          <p:cNvSpPr/>
          <p:nvPr/>
        </p:nvSpPr>
        <p:spPr>
          <a:xfrm>
            <a:off x="1021910" y="5390002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D3B47D-4962-4BD5-B512-F42233633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sp>
        <p:nvSpPr>
          <p:cNvPr id="15" name="Rectangle 14">
            <a:hlinkClick r:id="" action="ppaction://noaction">
              <a:snd r:embed="rId10" name="S4_6.wav"/>
            </a:hlinkClick>
            <a:extLst>
              <a:ext uri="{FF2B5EF4-FFF2-40B4-BE49-F238E27FC236}">
                <a16:creationId xmlns:a16="http://schemas.microsoft.com/office/drawing/2014/main" id="{57CEFC58-98A7-4E83-9040-2B57F1C7DD1F}"/>
              </a:ext>
            </a:extLst>
          </p:cNvPr>
          <p:cNvSpPr/>
          <p:nvPr/>
        </p:nvSpPr>
        <p:spPr>
          <a:xfrm>
            <a:off x="1021910" y="6088276"/>
            <a:ext cx="502961" cy="456062"/>
          </a:xfrm>
          <a:prstGeom prst="rect">
            <a:avLst/>
          </a:prstGeom>
          <a:solidFill>
            <a:srgbClr val="1D9A78"/>
          </a:solidFill>
          <a:ln w="25400" cap="flat" cmpd="sng" algn="ctr">
            <a:solidFill>
              <a:srgbClr val="1D9A78">
                <a:shade val="5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7452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550771"/>
            <a:ext cx="9795803" cy="5587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lang="en-US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Zeenul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ranslate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en-US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French word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each English sentence.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C’est mon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vélo.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It is my _____________ .	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Le livre est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triste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book is  _____________.	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Je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travaille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bien.			I ___________ well.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femme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the  ________ there? 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 </a:t>
            </a:r>
            <a:r>
              <a:rPr lang="en-GB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portes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</a:t>
            </a:r>
            <a:r>
              <a:rPr lang="en-GB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chapeau</a:t>
            </a:r>
            <a:r>
              <a:rPr lang="en-GB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You wear a __________.</a:t>
            </a:r>
          </a:p>
          <a:p>
            <a:pPr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Il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déteste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uniformes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He hates _____________ .	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 chose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préférée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It is my _____________ thing.	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Il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trouve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un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ami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maison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GB" sz="20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 finds a friend ________ the house.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</a:t>
            </a:r>
            <a:r>
              <a:rPr lang="en-GB" sz="2000" b="1" u="sng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Répéter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20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facile !		____________ is easy! 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C’est </a:t>
            </a:r>
            <a:r>
              <a:rPr lang="es-ES_tradnl" sz="20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vendredi</a:t>
            </a:r>
            <a:r>
              <a:rPr lang="es-ES_tradnl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?			Is it </a:t>
            </a:r>
            <a:r>
              <a:rPr lang="en-GB" sz="20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_____________ ?	</a:t>
            </a:r>
            <a:endParaRPr lang="en-GB" sz="20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1CC29-BD76-4244-9D94-7FA23EE5B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93200" y="101150"/>
            <a:ext cx="9795803" cy="1154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lang="en-US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Zeenul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 the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word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that best fits each category. 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one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correct answer only.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1CC29-BD76-4244-9D94-7FA23EE5B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3DA9E92-375F-4874-9070-96F64B889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672877"/>
              </p:ext>
            </p:extLst>
          </p:nvPr>
        </p:nvGraphicFramePr>
        <p:xfrm>
          <a:off x="821635" y="879372"/>
          <a:ext cx="9812354" cy="4979353"/>
        </p:xfrm>
        <a:graphic>
          <a:graphicData uri="http://schemas.openxmlformats.org/drawingml/2006/table">
            <a:tbl>
              <a:tblPr firstRow="1" firstCol="1" bandRow="1"/>
              <a:tblGrid>
                <a:gridCol w="1892194">
                  <a:extLst>
                    <a:ext uri="{9D8B030D-6E8A-4147-A177-3AD203B41FA5}">
                      <a16:colId xmlns:a16="http://schemas.microsoft.com/office/drawing/2014/main" val="2846419682"/>
                    </a:ext>
                  </a:extLst>
                </a:gridCol>
                <a:gridCol w="1949165">
                  <a:extLst>
                    <a:ext uri="{9D8B030D-6E8A-4147-A177-3AD203B41FA5}">
                      <a16:colId xmlns:a16="http://schemas.microsoft.com/office/drawing/2014/main" val="394820779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2895344102"/>
                    </a:ext>
                  </a:extLst>
                </a:gridCol>
                <a:gridCol w="2027024">
                  <a:extLst>
                    <a:ext uri="{9D8B030D-6E8A-4147-A177-3AD203B41FA5}">
                      <a16:colId xmlns:a16="http://schemas.microsoft.com/office/drawing/2014/main" val="1969425645"/>
                    </a:ext>
                  </a:extLst>
                </a:gridCol>
                <a:gridCol w="1916947">
                  <a:extLst>
                    <a:ext uri="{9D8B030D-6E8A-4147-A177-3AD203B41FA5}">
                      <a16:colId xmlns:a16="http://schemas.microsoft.com/office/drawing/2014/main" val="2692009639"/>
                    </a:ext>
                  </a:extLst>
                </a:gridCol>
              </a:tblGrid>
              <a:tr h="28829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This word is a good example of …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3304257"/>
                  </a:ext>
                </a:extLst>
              </a:tr>
              <a:tr h="1104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</a:t>
                      </a:r>
                      <a:endParaRPr lang="en-GB" sz="200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80078"/>
                  </a:ext>
                </a:extLst>
              </a:tr>
              <a:tr h="4845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 a family member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famille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frère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garçon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homme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5490005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 a mode of transport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au revoir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différent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neuf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voiture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1072169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 a colour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jour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jaune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jeudi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jeu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55671"/>
                  </a:ext>
                </a:extLst>
              </a:tr>
              <a:tr h="5359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 a meal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déjeuner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aider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cadeau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faim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655474"/>
                  </a:ext>
                </a:extLst>
              </a:tr>
              <a:tr h="6142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 a person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tort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univers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amie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peluche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449804"/>
                  </a:ext>
                </a:extLst>
              </a:tr>
              <a:tr h="53530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 a number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trop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trois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solidFill>
                            <a:srgbClr val="1F4E79"/>
                          </a:solidFill>
                          <a:effectLst/>
                          <a:latin typeface="Century Gothic" panose="020B0502020202020204" pitchFamily="34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très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4E79"/>
                          </a:solidFill>
                          <a:effectLst/>
                          <a:latin typeface="MS Gothic" panose="020B0609070205080204" pitchFamily="49" charset="-128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☐</a:t>
                      </a:r>
                      <a:endParaRPr lang="en-GB" sz="2000" dirty="0">
                        <a:solidFill>
                          <a:srgbClr val="1F4E79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1966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49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B86C39-3F9B-4272-966C-128520A052F6}"/>
              </a:ext>
            </a:extLst>
          </p:cNvPr>
          <p:cNvSpPr/>
          <p:nvPr/>
        </p:nvSpPr>
        <p:spPr>
          <a:xfrm>
            <a:off x="1267432" y="217931"/>
            <a:ext cx="9795803" cy="145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Help </a:t>
            </a:r>
            <a:r>
              <a:rPr lang="en-US" sz="2000" dirty="0" err="1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Zeenul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to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put a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cross (x)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next to each word which could appear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beside the word in bold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in a sentence and make sense.</a:t>
            </a:r>
            <a:b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 each question, you could put 1, 2, 3 or 4 crosses.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1CC29-BD76-4244-9D94-7FA23EE5B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FF57B26-F699-4CBF-9E32-F4B758361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913310"/>
              </p:ext>
            </p:extLst>
          </p:nvPr>
        </p:nvGraphicFramePr>
        <p:xfrm>
          <a:off x="294614" y="1668393"/>
          <a:ext cx="11669160" cy="1584135"/>
        </p:xfrm>
        <a:graphic>
          <a:graphicData uri="http://schemas.openxmlformats.org/drawingml/2006/table">
            <a:tbl>
              <a:tblPr firstRow="1" firstCol="1" bandRow="1"/>
              <a:tblGrid>
                <a:gridCol w="403298">
                  <a:extLst>
                    <a:ext uri="{9D8B030D-6E8A-4147-A177-3AD203B41FA5}">
                      <a16:colId xmlns:a16="http://schemas.microsoft.com/office/drawing/2014/main" val="2680572995"/>
                    </a:ext>
                  </a:extLst>
                </a:gridCol>
                <a:gridCol w="2754265">
                  <a:extLst>
                    <a:ext uri="{9D8B030D-6E8A-4147-A177-3AD203B41FA5}">
                      <a16:colId xmlns:a16="http://schemas.microsoft.com/office/drawing/2014/main" val="3729141975"/>
                    </a:ext>
                  </a:extLst>
                </a:gridCol>
                <a:gridCol w="702870">
                  <a:extLst>
                    <a:ext uri="{9D8B030D-6E8A-4147-A177-3AD203B41FA5}">
                      <a16:colId xmlns:a16="http://schemas.microsoft.com/office/drawing/2014/main" val="2504024484"/>
                    </a:ext>
                  </a:extLst>
                </a:gridCol>
                <a:gridCol w="1771141">
                  <a:extLst>
                    <a:ext uri="{9D8B030D-6E8A-4147-A177-3AD203B41FA5}">
                      <a16:colId xmlns:a16="http://schemas.microsoft.com/office/drawing/2014/main" val="9768721"/>
                    </a:ext>
                  </a:extLst>
                </a:gridCol>
                <a:gridCol w="390339">
                  <a:extLst>
                    <a:ext uri="{9D8B030D-6E8A-4147-A177-3AD203B41FA5}">
                      <a16:colId xmlns:a16="http://schemas.microsoft.com/office/drawing/2014/main" val="2275804774"/>
                    </a:ext>
                  </a:extLst>
                </a:gridCol>
                <a:gridCol w="478202">
                  <a:extLst>
                    <a:ext uri="{9D8B030D-6E8A-4147-A177-3AD203B41FA5}">
                      <a16:colId xmlns:a16="http://schemas.microsoft.com/office/drawing/2014/main" val="256175849"/>
                    </a:ext>
                  </a:extLst>
                </a:gridCol>
                <a:gridCol w="2094717">
                  <a:extLst>
                    <a:ext uri="{9D8B030D-6E8A-4147-A177-3AD203B41FA5}">
                      <a16:colId xmlns:a16="http://schemas.microsoft.com/office/drawing/2014/main" val="4135919823"/>
                    </a:ext>
                  </a:extLst>
                </a:gridCol>
                <a:gridCol w="630119">
                  <a:extLst>
                    <a:ext uri="{9D8B030D-6E8A-4147-A177-3AD203B41FA5}">
                      <a16:colId xmlns:a16="http://schemas.microsoft.com/office/drawing/2014/main" val="1589791373"/>
                    </a:ext>
                  </a:extLst>
                </a:gridCol>
                <a:gridCol w="2444209">
                  <a:extLst>
                    <a:ext uri="{9D8B030D-6E8A-4147-A177-3AD203B41FA5}">
                      <a16:colId xmlns:a16="http://schemas.microsoft.com/office/drawing/2014/main" val="1436397789"/>
                    </a:ext>
                  </a:extLst>
                </a:gridCol>
              </a:tblGrid>
              <a:tr h="161882"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1.  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107000"/>
                        </a:lnSpc>
                        <a:spcAft>
                          <a:spcPts val="800"/>
                        </a:spcAft>
                        <a:buAutoNum type="alphaLcParenR"/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manger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la phrase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2.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préférer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le weekend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6698957"/>
                  </a:ext>
                </a:extLst>
              </a:tr>
              <a:tr h="1618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détester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livre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passer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65005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lire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378859"/>
                  </a:ext>
                </a:extLst>
              </a:tr>
              <a:tr h="15053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lire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préparer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92074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porter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36755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pont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habiter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b="1" dirty="0">
                          <a:solidFill>
                            <a:srgbClr val="1F3864"/>
                          </a:solidFill>
                          <a:effectLst/>
                          <a:latin typeface="MS Gothic" panose="020B0609070205080204" pitchFamily="49" charset="-128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77081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1CDB9C-AE9E-4D1C-9F80-272F4C6CD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730284"/>
              </p:ext>
            </p:extLst>
          </p:nvPr>
        </p:nvGraphicFramePr>
        <p:xfrm>
          <a:off x="294613" y="3631635"/>
          <a:ext cx="11602776" cy="1482232"/>
        </p:xfrm>
        <a:graphic>
          <a:graphicData uri="http://schemas.openxmlformats.org/drawingml/2006/table">
            <a:tbl>
              <a:tblPr firstRow="1" firstCol="1" bandRow="1"/>
              <a:tblGrid>
                <a:gridCol w="2719520">
                  <a:extLst>
                    <a:ext uri="{9D8B030D-6E8A-4147-A177-3AD203B41FA5}">
                      <a16:colId xmlns:a16="http://schemas.microsoft.com/office/drawing/2014/main" val="927949500"/>
                    </a:ext>
                  </a:extLst>
                </a:gridCol>
                <a:gridCol w="2167467">
                  <a:extLst>
                    <a:ext uri="{9D8B030D-6E8A-4147-A177-3AD203B41FA5}">
                      <a16:colId xmlns:a16="http://schemas.microsoft.com/office/drawing/2014/main" val="136190851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201595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2812587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57739587"/>
                    </a:ext>
                  </a:extLst>
                </a:gridCol>
                <a:gridCol w="3074606">
                  <a:extLst>
                    <a:ext uri="{9D8B030D-6E8A-4147-A177-3AD203B41FA5}">
                      <a16:colId xmlns:a16="http://schemas.microsoft.com/office/drawing/2014/main" val="1145358568"/>
                    </a:ext>
                  </a:extLst>
                </a:gridCol>
                <a:gridCol w="559316">
                  <a:extLst>
                    <a:ext uri="{9D8B030D-6E8A-4147-A177-3AD203B41FA5}">
                      <a16:colId xmlns:a16="http://schemas.microsoft.com/office/drawing/2014/main" val="3324158834"/>
                    </a:ext>
                  </a:extLst>
                </a:gridCol>
              </a:tblGrid>
              <a:tr h="370558"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professeure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trop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ballon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cher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920824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absente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rapide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114745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intelligente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très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4310983"/>
                  </a:ext>
                </a:extLst>
              </a:tr>
              <a:tr h="37055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</a:t>
                      </a:r>
                      <a:r>
                        <a:rPr lang="en-GB" sz="20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mais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d) vert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☐</a:t>
                      </a:r>
                      <a:endParaRPr lang="en-GB" sz="20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297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75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08959F-0EA3-4C46-B62E-6B32795B44D1}"/>
              </a:ext>
            </a:extLst>
          </p:cNvPr>
          <p:cNvSpPr/>
          <p:nvPr/>
        </p:nvSpPr>
        <p:spPr>
          <a:xfrm>
            <a:off x="626777" y="1408954"/>
            <a:ext cx="11336997" cy="4217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  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Translate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u="sng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underlined English words</a:t>
            </a:r>
            <a:r>
              <a:rPr lang="en-US" sz="2000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complete the French sentence.</a:t>
            </a:r>
            <a:endParaRPr lang="en-GB" sz="2000" dirty="0">
              <a:solidFill>
                <a:srgbClr val="1F4E79"/>
              </a:solidFill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There are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five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rubbers.		Il y a _____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gommes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Thank you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_____________.		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I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 playing with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my friend.	Je _________ _____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mon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ami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You are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late.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Tu es _______ _______.	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b="1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Where</a:t>
            </a:r>
            <a:r>
              <a:rPr lang="en-GB" dirty="0">
                <a:solidFill>
                  <a:srgbClr val="1F4E79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it?	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C’est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_______ ?		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father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there.		_____ ______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 have 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pet.			_____ _______ un animal.	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How many?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Eleven?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___________ ?  ________ ?	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two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You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present.		Tu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_________ 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présent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Yes, </a:t>
            </a:r>
            <a:r>
              <a:rPr lang="en-GB" sz="1800" b="1" u="sng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please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(familiar)		</a:t>
            </a:r>
            <a:r>
              <a:rPr lang="en-GB" sz="1800" dirty="0" err="1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Oui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___ ____ ____.	    		(write </a:t>
            </a:r>
            <a:r>
              <a:rPr lang="en-GB" sz="18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three</a:t>
            </a:r>
            <a:r>
              <a:rPr lang="en-GB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words)</a:t>
            </a:r>
            <a:endParaRPr lang="en-GB" sz="1800" dirty="0">
              <a:solidFill>
                <a:srgbClr val="1F4E79"/>
              </a:solidFill>
              <a:effectLst/>
              <a:latin typeface="Century Gothic" panose="020B0502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823BB5-2F2F-4566-A5FE-EBA6F3E80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E6891-8F0D-4777-8A10-0307A4F5E353}"/>
              </a:ext>
            </a:extLst>
          </p:cNvPr>
          <p:cNvSpPr txBox="1"/>
          <p:nvPr/>
        </p:nvSpPr>
        <p:spPr>
          <a:xfrm>
            <a:off x="7134277" y="6457890"/>
            <a:ext cx="6097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Total marks available (Vocabulary): 44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062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F0F6C2-E685-4313-9176-0B531AD6548A}"/>
              </a:ext>
            </a:extLst>
          </p:cNvPr>
          <p:cNvSpPr/>
          <p:nvPr/>
        </p:nvSpPr>
        <p:spPr>
          <a:xfrm>
            <a:off x="1278967" y="103941"/>
            <a:ext cx="1622560" cy="455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</a:rPr>
              <a:t>Grammar</a:t>
            </a:r>
            <a:endParaRPr lang="en-GB" sz="3200" b="1" dirty="0">
              <a:solidFill>
                <a:srgbClr val="2E74B5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BDB859-4E71-4B37-A95A-EA43134F1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4" y="173404"/>
            <a:ext cx="1097280" cy="121498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0095B6-F8A7-4829-B15B-5C5753251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83818"/>
              </p:ext>
            </p:extLst>
          </p:nvPr>
        </p:nvGraphicFramePr>
        <p:xfrm>
          <a:off x="186305" y="1461538"/>
          <a:ext cx="11819390" cy="5053560"/>
        </p:xfrm>
        <a:graphic>
          <a:graphicData uri="http://schemas.openxmlformats.org/drawingml/2006/table">
            <a:tbl>
              <a:tblPr firstRow="1" firstCol="1" bandRow="1"/>
              <a:tblGrid>
                <a:gridCol w="438163">
                  <a:extLst>
                    <a:ext uri="{9D8B030D-6E8A-4147-A177-3AD203B41FA5}">
                      <a16:colId xmlns:a16="http://schemas.microsoft.com/office/drawing/2014/main" val="1061103924"/>
                    </a:ext>
                  </a:extLst>
                </a:gridCol>
                <a:gridCol w="6008753">
                  <a:extLst>
                    <a:ext uri="{9D8B030D-6E8A-4147-A177-3AD203B41FA5}">
                      <a16:colId xmlns:a16="http://schemas.microsoft.com/office/drawing/2014/main" val="2833441794"/>
                    </a:ext>
                  </a:extLst>
                </a:gridCol>
                <a:gridCol w="5372474">
                  <a:extLst>
                    <a:ext uri="{9D8B030D-6E8A-4147-A177-3AD203B41FA5}">
                      <a16:colId xmlns:a16="http://schemas.microsoft.com/office/drawing/2014/main" val="1981576122"/>
                    </a:ext>
                  </a:extLst>
                </a:gridCol>
              </a:tblGrid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Aujourd’hui, c’ _________ mardi.                      Today is Tuesday.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  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02120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2.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Le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professeur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________ </a:t>
                      </a:r>
                      <a:r>
                        <a:rPr lang="en-GB" sz="2400" dirty="0" err="1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faim</a:t>
                      </a: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                       The teacher is hungry.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8563455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3.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Elle ________dix ans.                                     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She is 10 years old.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4606203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4.</a:t>
                      </a:r>
                      <a:endParaRPr lang="en-GB" sz="240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Dans le village _________ une moto.          In the village there is a motorbike.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955885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Il ______ raison.                                            He is right.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2445038"/>
                  </a:ext>
                </a:extLst>
              </a:tr>
              <a:tr h="842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Dans le sac __________ quatre oranges.   </a:t>
                      </a:r>
                      <a:b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GB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In the bag there are four oranges.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il y a	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a	        </a:t>
                      </a:r>
                      <a:r>
                        <a:rPr lang="zh-CN" altLang="en-US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MS Gothic" panose="020B0609070205080204" pitchFamily="49" charset="-128"/>
                          <a:cs typeface="Helvetica" panose="020B0604020202020204" pitchFamily="34" charset="0"/>
                        </a:rPr>
                        <a:t>☐</a:t>
                      </a:r>
                      <a:r>
                        <a:rPr lang="fr-FR" sz="2400" dirty="0">
                          <a:solidFill>
                            <a:srgbClr val="1F3864"/>
                          </a:solidFill>
                          <a:effectLst/>
                          <a:latin typeface="Century Gothic" panose="020B0502020202020204" pitchFamily="34" charset="0"/>
                          <a:ea typeface="SimSun" panose="02010600030101010101" pitchFamily="2" charset="-122"/>
                          <a:cs typeface="Helvetica" panose="020B0604020202020204" pitchFamily="34" charset="0"/>
                        </a:rPr>
                        <a:t> est</a:t>
                      </a:r>
                      <a:endParaRPr lang="en-GB" sz="2400" dirty="0">
                        <a:solidFill>
                          <a:srgbClr val="1F3864"/>
                        </a:solidFill>
                        <a:effectLst/>
                        <a:latin typeface="Century Gothic" panose="020B050202020202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9323424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2FBEB34-17CF-4293-BEEB-A0F349F52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664" y="762623"/>
            <a:ext cx="96340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altLang="zh-CN" sz="24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 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Put a (</a:t>
            </a:r>
            <a:r>
              <a:rPr lang="en-US" sz="2400" b="1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1F4E79"/>
                </a:solidFill>
                <a:latin typeface="Century Gothic" panose="020B0502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 next to the word(s) that complete(s) the sentence.</a:t>
            </a:r>
            <a:r>
              <a:rPr lang="en-GB" sz="1200" b="1" dirty="0">
                <a:solidFill>
                  <a:srgbClr val="1F3864"/>
                </a:solidFill>
                <a:effectLst/>
                <a:latin typeface="Century Gothic" panose="020B0502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GB" sz="2400" dirty="0">
              <a:solidFill>
                <a:srgbClr val="1F3864"/>
              </a:solidFill>
              <a:effectLst/>
              <a:latin typeface="Century Gothic" panose="020B0502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5555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11397</TotalTime>
  <Words>4717</Words>
  <Application>Microsoft Office PowerPoint</Application>
  <PresentationFormat>Widescreen</PresentationFormat>
  <Paragraphs>1086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MS Gothic</vt:lpstr>
      <vt:lpstr>Arial</vt:lpstr>
      <vt:lpstr>Calibri</vt:lpstr>
      <vt:lpstr>Cavolini</vt:lpstr>
      <vt:lpstr>Century Gothic</vt:lpstr>
      <vt:lpstr>Modern Love</vt:lpstr>
      <vt:lpstr>Segoe UI Symbol</vt:lpstr>
      <vt:lpstr>Symbol</vt:lpstr>
      <vt:lpstr>Wingdings</vt:lpstr>
      <vt:lpstr>1_Office Theme</vt:lpstr>
      <vt:lpstr>3_Office Theme</vt:lpstr>
      <vt:lpstr>What do I know now? </vt:lpstr>
      <vt:lpstr>écouter</vt:lpstr>
      <vt:lpstr>écouter</vt:lpstr>
      <vt:lpstr>écouter</vt:lpstr>
      <vt:lpstr>lire</vt:lpstr>
      <vt:lpstr>lire</vt:lpstr>
      <vt:lpstr>lire</vt:lpstr>
      <vt:lpstr>écrire</vt:lpstr>
      <vt:lpstr>lire</vt:lpstr>
      <vt:lpstr>lire</vt:lpstr>
      <vt:lpstr>lire</vt:lpstr>
      <vt:lpstr>écrire</vt:lpstr>
      <vt:lpstr>Au revoir !</vt:lpstr>
      <vt:lpstr>écouter</vt:lpstr>
      <vt:lpstr>écouter</vt:lpstr>
      <vt:lpstr>écouter</vt:lpstr>
      <vt:lpstr>lire</vt:lpstr>
      <vt:lpstr>lire</vt:lpstr>
      <vt:lpstr>lire</vt:lpstr>
      <vt:lpstr>écrire</vt:lpstr>
      <vt:lpstr>lire</vt:lpstr>
      <vt:lpstr>lire</vt:lpstr>
      <vt:lpstr>lire</vt:lpstr>
      <vt:lpstr>écrire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101</cp:revision>
  <dcterms:created xsi:type="dcterms:W3CDTF">2021-10-25T17:33:24Z</dcterms:created>
  <dcterms:modified xsi:type="dcterms:W3CDTF">2023-06-02T07:55:43Z</dcterms:modified>
</cp:coreProperties>
</file>