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339" r:id="rId3"/>
    <p:sldId id="793" r:id="rId4"/>
    <p:sldId id="794" r:id="rId5"/>
    <p:sldId id="795" r:id="rId6"/>
    <p:sldId id="529" r:id="rId7"/>
    <p:sldId id="842" r:id="rId8"/>
    <p:sldId id="713" r:id="rId9"/>
    <p:sldId id="843" r:id="rId10"/>
    <p:sldId id="521" r:id="rId11"/>
    <p:sldId id="844" r:id="rId12"/>
    <p:sldId id="845" r:id="rId13"/>
    <p:sldId id="846" r:id="rId14"/>
    <p:sldId id="847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5EC"/>
    <a:srgbClr val="F8F8F8"/>
    <a:srgbClr val="786EB1"/>
    <a:srgbClr val="879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7109" autoAdjust="0"/>
  </p:normalViewPr>
  <p:slideViewPr>
    <p:cSldViewPr snapToGrid="0">
      <p:cViewPr varScale="1">
        <p:scale>
          <a:sx n="37" d="100"/>
          <a:sy n="37" d="100"/>
        </p:scale>
        <p:origin x="101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CCD-E798-48A9-924A-0ED04D57B851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A2373-DCE9-4BD7-AD7C-A72E41A65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5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oi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voir [69] avoir [8] au revoir [4/1274] pourquoi ? [193] trois [115]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préférer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village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[1295]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ville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 ce moment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fête [1490]  fille [629] fruit [896] garçon [1599] de</a:t>
            </a:r>
            <a:r>
              <a:rPr lang="fr-F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[2]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jour [78] </a:t>
            </a:r>
            <a:r>
              <a:rPr lang="en-GB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chaque</a:t>
            </a: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[151] revisit days of the week</a:t>
            </a:r>
          </a:p>
          <a:p>
            <a:pPr marL="0" indent="-216000">
              <a:lnSpc>
                <a:spcPct val="100000"/>
              </a:lnSpc>
            </a:pP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2/5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55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3/5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62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4/5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139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5/5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46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1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compare the English and the French present tenses and focus on the importance of time adverbs in deciding which English translation to use.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increase awareness of English present tense use (present simple and present continuous) with adverbs of time.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Pierre needs the class’ help with his English homework.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Model the first item, eliciting the correct time phrase.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Given pupils one minute to discuss items 2-5.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responses chorally and click to display the answers. 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two French adverb time phrases and their connection with the correct English verb forms.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callouts to remind pupils about the time phrases they will hear.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listen to item 1. Elicit the correct English verb. Click to reveal the written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step 2 for items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sœur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 sac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J’utilise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sandwich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Elle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film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répètes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Elle habite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C445B25-4060-4409-9651-503FD7F9D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 (1 minute)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endParaRPr lang="en-GB" dirty="0"/>
          </a:p>
          <a:p>
            <a:endParaRPr lang="en-GB" dirty="0"/>
          </a:p>
          <a:p>
            <a:r>
              <a:rPr lang="it-IT" dirty="0"/>
              <a:t>Habiter image attribution: Iconathon, CC0, via Wikimedia Commons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present information about verbs of opinion in French and English, to draw attention to a spelling change with </a:t>
            </a:r>
            <a:r>
              <a:rPr lang="en-GB" b="0" dirty="0" err="1"/>
              <a:t>préférer</a:t>
            </a:r>
            <a:r>
              <a:rPr lang="en-GB" b="0" dirty="0"/>
              <a:t> and remind pupils about the position of </a:t>
            </a:r>
            <a:r>
              <a:rPr lang="en-GB" b="0" dirty="0" err="1"/>
              <a:t>aussi</a:t>
            </a:r>
            <a:r>
              <a:rPr lang="en-GB" b="0" dirty="0"/>
              <a:t>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2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1/5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spoken production of present tense sentences.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the English prompt.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the speaking scaffold.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Give pupils 30 seconds to work with a partner to work out the sentence.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Cue the class to say the full sentence, together.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reveal the written version of the sentence, and say the full sentence.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Repeat steps 1-5 for the next four slides.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4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63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2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44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4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65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5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9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58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9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66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67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43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1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7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07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20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14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69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6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759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664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video" Target="../media/media2.mk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6.wav"/><Relationship Id="rId3" Type="http://schemas.openxmlformats.org/officeDocument/2006/relationships/image" Target="../media/image14.png"/><Relationship Id="rId7" Type="http://schemas.openxmlformats.org/officeDocument/2006/relationships/audio" Target="../media/audio12.wav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1.wav"/><Relationship Id="rId11" Type="http://schemas.openxmlformats.org/officeDocument/2006/relationships/image" Target="../media/image15.gif"/><Relationship Id="rId5" Type="http://schemas.openxmlformats.org/officeDocument/2006/relationships/audio" Target="../media/audio10.wav"/><Relationship Id="rId10" Type="http://schemas.openxmlformats.org/officeDocument/2006/relationships/image" Target="../media/image13.gif"/><Relationship Id="rId4" Type="http://schemas.openxmlformats.org/officeDocument/2006/relationships/image" Target="../media/image16.png"/><Relationship Id="rId9" Type="http://schemas.openxmlformats.org/officeDocument/2006/relationships/audio" Target="../media/audio14.wav"/><Relationship Id="rId1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1.wav"/><Relationship Id="rId11" Type="http://schemas.openxmlformats.org/officeDocument/2006/relationships/image" Target="../media/image19.png"/><Relationship Id="rId5" Type="http://schemas.openxmlformats.org/officeDocument/2006/relationships/audio" Target="../media/audio20.wav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19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88311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-ER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verbs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-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tense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oi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[2/5]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2762113" y="1323162"/>
            <a:ext cx="5794058" cy="1709124"/>
          </a:xfrm>
          <a:prstGeom prst="wedgeRoundRectCallout">
            <a:avLst>
              <a:gd name="adj1" fmla="val -63008"/>
              <a:gd name="adj2" fmla="val 32982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 living in the town at the moment.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1830374" y="3581987"/>
            <a:ext cx="7941316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E_ _ _  h_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_ _ _ _  d_ _ _  l_  v_ _ _ _  e_  c_  m_ _ _ _ _ _.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41533F9-204E-45AF-A0F5-6643830D0CB6}"/>
              </a:ext>
            </a:extLst>
          </p:cNvPr>
          <p:cNvSpPr/>
          <p:nvPr/>
        </p:nvSpPr>
        <p:spPr>
          <a:xfrm>
            <a:off x="2762113" y="3581987"/>
            <a:ext cx="5794058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habite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moment.</a:t>
            </a:r>
          </a:p>
        </p:txBody>
      </p:sp>
    </p:spTree>
    <p:extLst>
      <p:ext uri="{BB962C8B-B14F-4D97-AF65-F5344CB8AC3E}">
        <p14:creationId xmlns:p14="http://schemas.microsoft.com/office/powerpoint/2010/main" val="1400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[3/5]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2762113" y="1323162"/>
            <a:ext cx="5794058" cy="1709124"/>
          </a:xfrm>
          <a:prstGeom prst="wedgeRoundRectCallout">
            <a:avLst>
              <a:gd name="adj1" fmla="val -63008"/>
              <a:gd name="adj2" fmla="val 32982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 am watching the film at the moment.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1830374" y="3581987"/>
            <a:ext cx="7941316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J_  r_ _ _ _ _ _  l_  f_ _ _  </a:t>
            </a:r>
            <a:b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e_  c_  m_ _ _ _ _ _.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41533F9-204E-45AF-A0F5-6643830D0CB6}"/>
              </a:ext>
            </a:extLst>
          </p:cNvPr>
          <p:cNvSpPr/>
          <p:nvPr/>
        </p:nvSpPr>
        <p:spPr>
          <a:xfrm>
            <a:off x="2904003" y="3581987"/>
            <a:ext cx="5794058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regarde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film</a:t>
            </a:r>
            <a:b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moment.</a:t>
            </a:r>
          </a:p>
        </p:txBody>
      </p:sp>
    </p:spTree>
    <p:extLst>
      <p:ext uri="{BB962C8B-B14F-4D97-AF65-F5344CB8AC3E}">
        <p14:creationId xmlns:p14="http://schemas.microsoft.com/office/powerpoint/2010/main" val="18669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[4/5]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2762113" y="1323162"/>
            <a:ext cx="5794058" cy="1709124"/>
          </a:xfrm>
          <a:prstGeom prst="wedgeRoundRectCallout">
            <a:avLst>
              <a:gd name="adj1" fmla="val -63008"/>
              <a:gd name="adj2" fmla="val 32982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 listen to the song 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every day.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1830374" y="3581987"/>
            <a:ext cx="7941316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J’_ _ _ _ _ _  l_  c_ _ _ _ _ _  </a:t>
            </a:r>
            <a:b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t_ _ _  l_ _  j_ _ _ _.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41533F9-204E-45AF-A0F5-6643830D0CB6}"/>
              </a:ext>
            </a:extLst>
          </p:cNvPr>
          <p:cNvSpPr/>
          <p:nvPr/>
        </p:nvSpPr>
        <p:spPr>
          <a:xfrm>
            <a:off x="2904003" y="3581987"/>
            <a:ext cx="5794058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J’écoute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chanson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tous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jours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45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[5/5]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2762113" y="1323162"/>
            <a:ext cx="5794058" cy="1709124"/>
          </a:xfrm>
          <a:prstGeom prst="wedgeRoundRectCallout">
            <a:avLst>
              <a:gd name="adj1" fmla="val -63008"/>
              <a:gd name="adj2" fmla="val 32982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He likes football but 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 prefer tennis.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1830374" y="3581987"/>
            <a:ext cx="7941316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I_  a_ _ _  l_  f_ _ _ _ _ _ _ m_ _ _ </a:t>
            </a:r>
            <a:b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j_  p_ _ _ _ _ _  l_  t_ _ _ _ _.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41533F9-204E-45AF-A0F5-6643830D0CB6}"/>
              </a:ext>
            </a:extLst>
          </p:cNvPr>
          <p:cNvSpPr/>
          <p:nvPr/>
        </p:nvSpPr>
        <p:spPr>
          <a:xfrm>
            <a:off x="2762113" y="3581987"/>
            <a:ext cx="5794058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football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je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préfère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tennis.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2E02F8-1274-4781-8256-3DA955F32A8C}"/>
              </a:ext>
            </a:extLst>
          </p:cNvPr>
          <p:cNvGrpSpPr/>
          <p:nvPr/>
        </p:nvGrpSpPr>
        <p:grpSpPr>
          <a:xfrm>
            <a:off x="9615682" y="5529753"/>
            <a:ext cx="3030921" cy="1312481"/>
            <a:chOff x="9317421" y="5545519"/>
            <a:chExt cx="3030921" cy="13124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DD09EE-DB03-4C57-9A07-48FE841F7BDA}"/>
                </a:ext>
              </a:extLst>
            </p:cNvPr>
            <p:cNvSpPr/>
            <p:nvPr/>
          </p:nvSpPr>
          <p:spPr>
            <a:xfrm>
              <a:off x="9317421" y="5545519"/>
              <a:ext cx="2569779" cy="131248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picture containing soccer, dome&#10;&#10;Description automatically generated">
              <a:extLst>
                <a:ext uri="{FF2B5EF4-FFF2-40B4-BE49-F238E27FC236}">
                  <a16:creationId xmlns:a16="http://schemas.microsoft.com/office/drawing/2014/main" id="{D61817B0-553E-40C6-924C-452D1422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883" y="5620000"/>
              <a:ext cx="596462" cy="5964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EB2001-E864-4EC6-8F8C-C933347E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014" y="6268311"/>
              <a:ext cx="1103586" cy="5517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8F7443-C2DB-4F36-9735-9E107C0F5D5D}"/>
                </a:ext>
              </a:extLst>
            </p:cNvPr>
            <p:cNvSpPr txBox="1"/>
            <p:nvPr/>
          </p:nvSpPr>
          <p:spPr>
            <a:xfrm>
              <a:off x="10155621" y="5671678"/>
              <a:ext cx="1968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= le football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8C2825-C8F3-4650-B6DE-FDD655435927}"/>
                </a:ext>
              </a:extLst>
            </p:cNvPr>
            <p:cNvSpPr txBox="1"/>
            <p:nvPr/>
          </p:nvSpPr>
          <p:spPr>
            <a:xfrm>
              <a:off x="10380280" y="6364329"/>
              <a:ext cx="1968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= le tennis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79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790694" y="1206996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738556" y="1126394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275341" y="2970314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pic>
        <p:nvPicPr>
          <p:cNvPr id="3" name="oi">
            <a:hlinkClick r:id="" action="ppaction://media"/>
            <a:extLst>
              <a:ext uri="{FF2B5EF4-FFF2-40B4-BE49-F238E27FC236}">
                <a16:creationId xmlns:a16="http://schemas.microsoft.com/office/drawing/2014/main" id="{6DC564C2-4487-47F4-8B40-104A6229F1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4727" r="15429"/>
          <a:stretch/>
        </p:blipFill>
        <p:spPr>
          <a:xfrm>
            <a:off x="299078" y="1602982"/>
            <a:ext cx="3005342" cy="2420378"/>
          </a:xfrm>
          <a:prstGeom prst="rect">
            <a:avLst/>
          </a:prstGeom>
        </p:spPr>
      </p:pic>
      <p:pic>
        <p:nvPicPr>
          <p:cNvPr id="5" name="voir">
            <a:hlinkClick r:id="" action="ppaction://media"/>
            <a:extLst>
              <a:ext uri="{FF2B5EF4-FFF2-40B4-BE49-F238E27FC236}">
                <a16:creationId xmlns:a16="http://schemas.microsoft.com/office/drawing/2014/main" id="{3C3F6A87-E340-46A1-B0AA-B4453838CD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1311" r="19800"/>
          <a:stretch/>
        </p:blipFill>
        <p:spPr>
          <a:xfrm>
            <a:off x="8821757" y="2933706"/>
            <a:ext cx="3040294" cy="2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3377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66014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Translating the French present tense into English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43521" y="2956040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Adverbs of time tell us which English form to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582343" y="1587470"/>
            <a:ext cx="4551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chanson.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6441329" y="1363894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listen to a song.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English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has </a:t>
            </a:r>
            <a:r>
              <a:rPr kumimoji="0" lang="en-GB" sz="2800" b="1" i="0" u="sng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present tense forms but French has </a:t>
            </a:r>
            <a:r>
              <a:rPr kumimoji="0" lang="en-GB" sz="2800" b="1" i="0" u="sng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0692" y="1292295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5D6FD935-2DDA-48AF-BEFF-40295BAA70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0692" y="1913365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404CF0-6774-4CCF-B3E0-E0A55EF62FE8}"/>
              </a:ext>
            </a:extLst>
          </p:cNvPr>
          <p:cNvSpPr/>
          <p:nvPr/>
        </p:nvSpPr>
        <p:spPr>
          <a:xfrm>
            <a:off x="6441329" y="1927793"/>
            <a:ext cx="4867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listening to a song.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A6D6C7-E334-4669-9D5A-1E9C3CF00A5F}"/>
              </a:ext>
            </a:extLst>
          </p:cNvPr>
          <p:cNvSpPr/>
          <p:nvPr/>
        </p:nvSpPr>
        <p:spPr>
          <a:xfrm>
            <a:off x="678950" y="3711591"/>
            <a:ext cx="6784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chanson </a:t>
            </a:r>
            <a:r>
              <a:rPr kumimoji="0" lang="en-GB" sz="280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tous</a:t>
            </a:r>
            <a:r>
              <a:rPr kumimoji="0" lang="en-GB" sz="280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80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jours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3AFE-3673-4870-AF67-259BC141AE73}"/>
              </a:ext>
            </a:extLst>
          </p:cNvPr>
          <p:cNvSpPr/>
          <p:nvPr/>
        </p:nvSpPr>
        <p:spPr>
          <a:xfrm>
            <a:off x="697787" y="4281006"/>
            <a:ext cx="5495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listen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a song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day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F1E8BEC0-86D1-4202-9927-85517EE686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150" y="424744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23674D7-9751-42B1-A898-D830AE7BB5D5}"/>
              </a:ext>
            </a:extLst>
          </p:cNvPr>
          <p:cNvSpPr/>
          <p:nvPr/>
        </p:nvSpPr>
        <p:spPr>
          <a:xfrm>
            <a:off x="678950" y="5089785"/>
            <a:ext cx="7212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chanson </a:t>
            </a:r>
            <a:r>
              <a:rPr kumimoji="0" lang="en-GB" sz="280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97282E-47DB-428B-9B86-75BE517E28AF}"/>
              </a:ext>
            </a:extLst>
          </p:cNvPr>
          <p:cNvSpPr/>
          <p:nvPr/>
        </p:nvSpPr>
        <p:spPr>
          <a:xfrm>
            <a:off x="672762" y="5679600"/>
            <a:ext cx="7592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listening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a song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87DF1DFE-1B93-4332-BD04-073053A973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779" y="565920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81B10DD-30F5-419F-AB6A-1DC1DFBEA01E}"/>
              </a:ext>
            </a:extLst>
          </p:cNvPr>
          <p:cNvSpPr/>
          <p:nvPr/>
        </p:nvSpPr>
        <p:spPr>
          <a:xfrm>
            <a:off x="1946211" y="2240612"/>
            <a:ext cx="3605929" cy="429869"/>
          </a:xfrm>
          <a:prstGeom prst="wedgeRoundRectCallout">
            <a:avLst>
              <a:gd name="adj1" fmla="val 55438"/>
              <a:gd name="adj2" fmla="val -1334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either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FBBA369-226A-4944-907F-E832F4501EB8}"/>
              </a:ext>
            </a:extLst>
          </p:cNvPr>
          <p:cNvSpPr/>
          <p:nvPr/>
        </p:nvSpPr>
        <p:spPr>
          <a:xfrm>
            <a:off x="7891181" y="3905083"/>
            <a:ext cx="3109222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regular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repeated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action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lang="fr-FR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, like a routine.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93FFB77-B9A4-4F51-9764-A4FCB745F9DE}"/>
              </a:ext>
            </a:extLst>
          </p:cNvPr>
          <p:cNvSpPr/>
          <p:nvPr/>
        </p:nvSpPr>
        <p:spPr>
          <a:xfrm>
            <a:off x="8385047" y="5359153"/>
            <a:ext cx="2740153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something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ongoing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happening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6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43" grpId="0"/>
      <p:bldP spid="25" grpId="0"/>
      <p:bldP spid="27" grpId="0"/>
      <p:bldP spid="28" grpId="0"/>
      <p:bldP spid="30" grpId="0"/>
      <p:bldP spid="31" grpId="0"/>
      <p:bldP spid="33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en anglais mais c’est difficile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Help Pierre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with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English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by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choosing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correct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adverb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4193DA-2AEB-4DDA-9B08-7464D3DB5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49"/>
          <a:stretch/>
        </p:blipFill>
        <p:spPr>
          <a:xfrm>
            <a:off x="10496079" y="418508"/>
            <a:ext cx="1049586" cy="990446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4F5EE50-2E2D-4C88-AC92-F66595379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4"/>
          <a:stretch/>
        </p:blipFill>
        <p:spPr>
          <a:xfrm>
            <a:off x="-1" y="1101542"/>
            <a:ext cx="7195457" cy="5657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999CA-D611-4ED0-996A-361175AB72C7}"/>
              </a:ext>
            </a:extLst>
          </p:cNvPr>
          <p:cNvSpPr txBox="1"/>
          <p:nvPr/>
        </p:nvSpPr>
        <p:spPr>
          <a:xfrm>
            <a:off x="1324539" y="1435422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sing…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D5918-4B49-491B-B7D2-915264EBC49A}"/>
              </a:ext>
            </a:extLst>
          </p:cNvPr>
          <p:cNvSpPr txBox="1"/>
          <p:nvPr/>
        </p:nvSpPr>
        <p:spPr>
          <a:xfrm>
            <a:off x="1324534" y="2465986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Max is playing football…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035A8-5A8D-47E9-8038-C910DB3A46A5}"/>
              </a:ext>
            </a:extLst>
          </p:cNvPr>
          <p:cNvSpPr/>
          <p:nvPr/>
        </p:nvSpPr>
        <p:spPr>
          <a:xfrm>
            <a:off x="7274999" y="1554390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 | every week.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B1A366-45E1-4DB8-98AD-5231B88D8189}"/>
              </a:ext>
            </a:extLst>
          </p:cNvPr>
          <p:cNvSpPr/>
          <p:nvPr/>
        </p:nvSpPr>
        <p:spPr>
          <a:xfrm>
            <a:off x="7274999" y="2466385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 | every week.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1007A-68FE-42D1-A105-75D681C828F3}"/>
              </a:ext>
            </a:extLst>
          </p:cNvPr>
          <p:cNvSpPr txBox="1"/>
          <p:nvPr/>
        </p:nvSpPr>
        <p:spPr>
          <a:xfrm>
            <a:off x="1324534" y="3468685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speak English…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9EE41A-A490-47A9-95AE-4AD9486224CC}"/>
              </a:ext>
            </a:extLst>
          </p:cNvPr>
          <p:cNvSpPr/>
          <p:nvPr/>
        </p:nvSpPr>
        <p:spPr>
          <a:xfrm>
            <a:off x="7253311" y="3511842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 | every week.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00C259-627E-4FE0-B6DA-D13C72043398}"/>
              </a:ext>
            </a:extLst>
          </p:cNvPr>
          <p:cNvSpPr txBox="1"/>
          <p:nvPr/>
        </p:nvSpPr>
        <p:spPr>
          <a:xfrm>
            <a:off x="1324532" y="4460474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 listening to a song…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244CFC-3D76-4F25-99E4-ED5A5B05DDCD}"/>
              </a:ext>
            </a:extLst>
          </p:cNvPr>
          <p:cNvSpPr txBox="1"/>
          <p:nvPr/>
        </p:nvSpPr>
        <p:spPr>
          <a:xfrm>
            <a:off x="1324532" y="5452263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helping…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25C315-84EF-4E83-9228-11ED7D6FACCA}"/>
              </a:ext>
            </a:extLst>
          </p:cNvPr>
          <p:cNvSpPr/>
          <p:nvPr/>
        </p:nvSpPr>
        <p:spPr>
          <a:xfrm>
            <a:off x="7274999" y="4451976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 | every week.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E29490-0B28-4600-B24C-C49361B68640}"/>
              </a:ext>
            </a:extLst>
          </p:cNvPr>
          <p:cNvSpPr/>
          <p:nvPr/>
        </p:nvSpPr>
        <p:spPr>
          <a:xfrm>
            <a:off x="7274999" y="5495420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 | every week.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D11D5F-4B3F-4383-81E1-92D15BC913B8}"/>
              </a:ext>
            </a:extLst>
          </p:cNvPr>
          <p:cNvSpPr/>
          <p:nvPr/>
        </p:nvSpPr>
        <p:spPr>
          <a:xfrm>
            <a:off x="870858" y="1511233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6DA6DA-A85B-480E-9BD6-FF24604CA15D}"/>
              </a:ext>
            </a:extLst>
          </p:cNvPr>
          <p:cNvSpPr/>
          <p:nvPr/>
        </p:nvSpPr>
        <p:spPr>
          <a:xfrm>
            <a:off x="870858" y="2465986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35A498-1DAF-48A9-8DBE-7AE9A7A9EB6B}"/>
              </a:ext>
            </a:extLst>
          </p:cNvPr>
          <p:cNvSpPr/>
          <p:nvPr/>
        </p:nvSpPr>
        <p:spPr>
          <a:xfrm>
            <a:off x="870858" y="3464975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C9D4FD-1D0A-4D37-AA03-0A0FDBE3DFDE}"/>
              </a:ext>
            </a:extLst>
          </p:cNvPr>
          <p:cNvSpPr/>
          <p:nvPr/>
        </p:nvSpPr>
        <p:spPr>
          <a:xfrm>
            <a:off x="856447" y="4520502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3006CC-EF51-4827-96D2-CE19FE179756}"/>
              </a:ext>
            </a:extLst>
          </p:cNvPr>
          <p:cNvSpPr/>
          <p:nvPr/>
        </p:nvSpPr>
        <p:spPr>
          <a:xfrm>
            <a:off x="856447" y="5486491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0E6FC8-DBE8-4ED4-8741-3CEDD6CC6AB9}"/>
              </a:ext>
            </a:extLst>
          </p:cNvPr>
          <p:cNvSpPr/>
          <p:nvPr/>
        </p:nvSpPr>
        <p:spPr>
          <a:xfrm>
            <a:off x="1324532" y="1441288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sing every week.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DB67F4-2390-4EFF-BFBF-EFE0160FBF7F}"/>
              </a:ext>
            </a:extLst>
          </p:cNvPr>
          <p:cNvCxnSpPr>
            <a:cxnSpLocks/>
          </p:cNvCxnSpPr>
          <p:nvPr/>
        </p:nvCxnSpPr>
        <p:spPr>
          <a:xfrm flipV="1">
            <a:off x="7300431" y="1785222"/>
            <a:ext cx="2309286" cy="1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99A4762-B62E-4482-9E01-957B0AA3C690}"/>
              </a:ext>
            </a:extLst>
          </p:cNvPr>
          <p:cNvSpPr txBox="1"/>
          <p:nvPr/>
        </p:nvSpPr>
        <p:spPr>
          <a:xfrm>
            <a:off x="1324532" y="2466777"/>
            <a:ext cx="614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Max is playing football at the moment.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F4D3A2-6432-464D-A536-6B16F18D1860}"/>
              </a:ext>
            </a:extLst>
          </p:cNvPr>
          <p:cNvCxnSpPr>
            <a:cxnSpLocks/>
          </p:cNvCxnSpPr>
          <p:nvPr/>
        </p:nvCxnSpPr>
        <p:spPr>
          <a:xfrm flipV="1">
            <a:off x="9866229" y="2696818"/>
            <a:ext cx="1923000" cy="389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FF2D262-62CA-4804-A311-8237F01F4F1D}"/>
              </a:ext>
            </a:extLst>
          </p:cNvPr>
          <p:cNvSpPr txBox="1"/>
          <p:nvPr/>
        </p:nvSpPr>
        <p:spPr>
          <a:xfrm>
            <a:off x="1335335" y="3468684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speak English every week.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14F8F90-0983-4FED-8982-D73BCC50A64A}"/>
              </a:ext>
            </a:extLst>
          </p:cNvPr>
          <p:cNvCxnSpPr>
            <a:cxnSpLocks/>
          </p:cNvCxnSpPr>
          <p:nvPr/>
        </p:nvCxnSpPr>
        <p:spPr>
          <a:xfrm flipV="1">
            <a:off x="7300431" y="3742673"/>
            <a:ext cx="2309286" cy="1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0B4FE52-ED02-42FB-9B97-E5B042A53F70}"/>
              </a:ext>
            </a:extLst>
          </p:cNvPr>
          <p:cNvSpPr txBox="1"/>
          <p:nvPr/>
        </p:nvSpPr>
        <p:spPr>
          <a:xfrm>
            <a:off x="1324532" y="4484407"/>
            <a:ext cx="586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 listening to a song at the moment.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F83DB22-647B-43FB-BD1C-DC0B8D84A56E}"/>
              </a:ext>
            </a:extLst>
          </p:cNvPr>
          <p:cNvCxnSpPr>
            <a:cxnSpLocks/>
          </p:cNvCxnSpPr>
          <p:nvPr/>
        </p:nvCxnSpPr>
        <p:spPr>
          <a:xfrm flipV="1">
            <a:off x="9905968" y="4691306"/>
            <a:ext cx="1923000" cy="389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64DB472-69EB-4503-8C94-23614256F1C6}"/>
              </a:ext>
            </a:extLst>
          </p:cNvPr>
          <p:cNvSpPr txBox="1"/>
          <p:nvPr/>
        </p:nvSpPr>
        <p:spPr>
          <a:xfrm>
            <a:off x="1311165" y="5452263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helping at the moment.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806CDB-EF0D-4640-B8CF-6660EA17EE62}"/>
              </a:ext>
            </a:extLst>
          </p:cNvPr>
          <p:cNvCxnSpPr>
            <a:cxnSpLocks/>
          </p:cNvCxnSpPr>
          <p:nvPr/>
        </p:nvCxnSpPr>
        <p:spPr>
          <a:xfrm flipV="1">
            <a:off x="9866229" y="5734941"/>
            <a:ext cx="1923000" cy="389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3DDE9C-D0B6-4396-B08E-632A10845C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50"/>
          <a:stretch/>
        </p:blipFill>
        <p:spPr>
          <a:xfrm>
            <a:off x="10502781" y="401984"/>
            <a:ext cx="1049586" cy="9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4" grpId="0"/>
      <p:bldP spid="26" grpId="0"/>
      <p:bldP spid="28" grpId="0"/>
      <p:bldP spid="39" grpId="0"/>
      <p:bldP spid="41" grpId="0"/>
      <p:bldP spid="43" grpId="0"/>
      <p:bldP spid="4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Table&#10;&#10;Description automatically generated">
            <a:extLst>
              <a:ext uri="{FF2B5EF4-FFF2-40B4-BE49-F238E27FC236}">
                <a16:creationId xmlns:a16="http://schemas.microsoft.com/office/drawing/2014/main" id="{A4CB20B7-9990-4A35-94AC-4BA1DAE1D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4"/>
          <a:stretch/>
        </p:blipFill>
        <p:spPr>
          <a:xfrm>
            <a:off x="-1" y="1101542"/>
            <a:ext cx="7195457" cy="56577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1CB54C-CEBD-4EB1-861B-6A9A2958DC34}"/>
              </a:ext>
            </a:extLst>
          </p:cNvPr>
          <p:cNvSpPr txBox="1"/>
          <p:nvPr/>
        </p:nvSpPr>
        <p:spPr>
          <a:xfrm>
            <a:off x="1313547" y="2196172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preparing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 bag.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CF0ED4-014D-42E3-BB95-81DD543D2D69}"/>
              </a:ext>
            </a:extLst>
          </p:cNvPr>
          <p:cNvSpPr txBox="1"/>
          <p:nvPr/>
        </p:nvSpPr>
        <p:spPr>
          <a:xfrm>
            <a:off x="1313547" y="3686544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eats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eating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sandwich.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1B8304-7F38-4788-AA95-7F8DA2E1826A}"/>
              </a:ext>
            </a:extLst>
          </p:cNvPr>
          <p:cNvSpPr txBox="1"/>
          <p:nvPr/>
        </p:nvSpPr>
        <p:spPr>
          <a:xfrm>
            <a:off x="1313547" y="444691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watches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watching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film.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934F1-DF5B-48A9-8AC5-2C185942F59D}"/>
              </a:ext>
            </a:extLst>
          </p:cNvPr>
          <p:cNvSpPr txBox="1"/>
          <p:nvPr/>
        </p:nvSpPr>
        <p:spPr>
          <a:xfrm>
            <a:off x="1324532" y="5213591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repeat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repeating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phrase.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780832-F930-4F7F-84F6-957DC1E5C0E3}"/>
              </a:ext>
            </a:extLst>
          </p:cNvPr>
          <p:cNvSpPr/>
          <p:nvPr/>
        </p:nvSpPr>
        <p:spPr>
          <a:xfrm>
            <a:off x="1313547" y="1451721"/>
            <a:ext cx="5163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help|are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helping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your sister.</a:t>
            </a:r>
            <a:endParaRPr lang="en-GB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1538" y="105955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6_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70392" y="1484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6" name="6_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70392" y="22019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88539" y="29391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8" name="6_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88539" y="36922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9" name="6_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88539" y="44771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1" name="CustomShape 6">
            <a:extLst>
              <a:ext uri="{FF2B5EF4-FFF2-40B4-BE49-F238E27FC236}">
                <a16:creationId xmlns:a16="http://schemas.microsoft.com/office/drawing/2014/main" id="{6A9E41F1-3098-4683-8460-C8D2970F9AFF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écoute en français (c’est facile !) mais il lit en anglais et c’est difficile !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6">
            <a:extLst>
              <a:ext uri="{FF2B5EF4-FFF2-40B4-BE49-F238E27FC236}">
                <a16:creationId xmlns:a16="http://schemas.microsoft.com/office/drawing/2014/main" id="{B05A9223-9EA9-46B7-92C3-BE311323E158}"/>
              </a:ext>
            </a:extLst>
          </p:cNvPr>
          <p:cNvSpPr/>
          <p:nvPr/>
        </p:nvSpPr>
        <p:spPr>
          <a:xfrm>
            <a:off x="75716" y="356356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Help Pierre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with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English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by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choosing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correct English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verb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1918747-C3DC-40E7-95E6-37B356DFE0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49"/>
          <a:stretch/>
        </p:blipFill>
        <p:spPr>
          <a:xfrm>
            <a:off x="10190394" y="485242"/>
            <a:ext cx="1049586" cy="990446"/>
          </a:xfrm>
          <a:prstGeom prst="rect">
            <a:avLst/>
          </a:prstGeom>
        </p:spPr>
      </p:pic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6A66BAE-222F-4A3A-AD7E-C8633D9D4D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50"/>
          <a:stretch/>
        </p:blipFill>
        <p:spPr>
          <a:xfrm>
            <a:off x="10190394" y="485242"/>
            <a:ext cx="1049586" cy="990447"/>
          </a:xfrm>
          <a:prstGeom prst="rect">
            <a:avLst/>
          </a:prstGeom>
        </p:spPr>
      </p:pic>
      <p:sp>
        <p:nvSpPr>
          <p:cNvPr id="60" name="CustomShape 6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10BC245B-37A6-4197-8222-0E33CC49B97C}"/>
              </a:ext>
            </a:extLst>
          </p:cNvPr>
          <p:cNvSpPr/>
          <p:nvPr/>
        </p:nvSpPr>
        <p:spPr>
          <a:xfrm>
            <a:off x="67498" y="684661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Le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verb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 correct en anglais, c’est quoi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27">
            <a:hlinkClick r:id="" action="ppaction://noaction">
              <a:snd r:embed="rId13" name="6_7.wav"/>
            </a:hlinkClick>
            <a:extLst>
              <a:ext uri="{FF2B5EF4-FFF2-40B4-BE49-F238E27FC236}">
                <a16:creationId xmlns:a16="http://schemas.microsoft.com/office/drawing/2014/main" id="{C75186E3-98CC-4D35-82E8-69413E1DE210}"/>
              </a:ext>
            </a:extLst>
          </p:cNvPr>
          <p:cNvSpPr/>
          <p:nvPr/>
        </p:nvSpPr>
        <p:spPr>
          <a:xfrm>
            <a:off x="774128" y="52867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CustomShape 27">
            <a:hlinkClick r:id="" action="ppaction://noaction">
              <a:snd r:embed="rId14" name="6_8.wav"/>
            </a:hlinkClick>
            <a:extLst>
              <a:ext uri="{FF2B5EF4-FFF2-40B4-BE49-F238E27FC236}">
                <a16:creationId xmlns:a16="http://schemas.microsoft.com/office/drawing/2014/main" id="{F56486C1-6E47-44C7-B367-4AA7114CCF7C}"/>
              </a:ext>
            </a:extLst>
          </p:cNvPr>
          <p:cNvSpPr/>
          <p:nvPr/>
        </p:nvSpPr>
        <p:spPr>
          <a:xfrm>
            <a:off x="770392" y="60398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71DBC4-9358-430B-A8A9-FD4D668AD01E}"/>
              </a:ext>
            </a:extLst>
          </p:cNvPr>
          <p:cNvSpPr txBox="1"/>
          <p:nvPr/>
        </p:nvSpPr>
        <p:spPr>
          <a:xfrm>
            <a:off x="1344815" y="5947896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lives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living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a town.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1DA415-AE17-4512-B685-6A93E6685A34}"/>
              </a:ext>
            </a:extLst>
          </p:cNvPr>
          <p:cNvSpPr txBox="1"/>
          <p:nvPr/>
        </p:nvSpPr>
        <p:spPr>
          <a:xfrm>
            <a:off x="1324532" y="295150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using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pen.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5DA0064-394B-4556-8123-ABDA55C0A0C2}"/>
              </a:ext>
            </a:extLst>
          </p:cNvPr>
          <p:cNvSpPr/>
          <p:nvPr/>
        </p:nvSpPr>
        <p:spPr>
          <a:xfrm>
            <a:off x="7965848" y="1757286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tous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jours 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use the simple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DCBED54-F553-4467-BC50-442D2CD4735A}"/>
              </a:ext>
            </a:extLst>
          </p:cNvPr>
          <p:cNvSpPr/>
          <p:nvPr/>
        </p:nvSpPr>
        <p:spPr>
          <a:xfrm>
            <a:off x="7965849" y="2963433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ce moment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(-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81FD02-95AB-4EED-A981-557E77FB1902}"/>
              </a:ext>
            </a:extLst>
          </p:cNvPr>
          <p:cNvSpPr/>
          <p:nvPr/>
        </p:nvSpPr>
        <p:spPr>
          <a:xfrm>
            <a:off x="2004824" y="1567339"/>
            <a:ext cx="881743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1C462B3-2A73-439C-868E-3721334B0360}"/>
              </a:ext>
            </a:extLst>
          </p:cNvPr>
          <p:cNvSpPr/>
          <p:nvPr/>
        </p:nvSpPr>
        <p:spPr>
          <a:xfrm>
            <a:off x="2796812" y="2315531"/>
            <a:ext cx="2197062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7B7CEFA-45A3-4659-A18E-50880B6C0446}"/>
              </a:ext>
            </a:extLst>
          </p:cNvPr>
          <p:cNvSpPr/>
          <p:nvPr/>
        </p:nvSpPr>
        <p:spPr>
          <a:xfrm>
            <a:off x="2135311" y="3062323"/>
            <a:ext cx="1502511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67C8A11-3C20-431D-9E03-BC4FD9EA1851}"/>
              </a:ext>
            </a:extLst>
          </p:cNvPr>
          <p:cNvSpPr/>
          <p:nvPr/>
        </p:nvSpPr>
        <p:spPr>
          <a:xfrm>
            <a:off x="1831579" y="3795966"/>
            <a:ext cx="868079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CBD82D5-4606-4741-BE37-B58FA731D466}"/>
              </a:ext>
            </a:extLst>
          </p:cNvPr>
          <p:cNvSpPr/>
          <p:nvPr/>
        </p:nvSpPr>
        <p:spPr>
          <a:xfrm>
            <a:off x="3278311" y="4554359"/>
            <a:ext cx="1881518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C34C343-94EF-49EE-9347-EFAE67916436}"/>
              </a:ext>
            </a:extLst>
          </p:cNvPr>
          <p:cNvSpPr/>
          <p:nvPr/>
        </p:nvSpPr>
        <p:spPr>
          <a:xfrm>
            <a:off x="2007601" y="5319063"/>
            <a:ext cx="1259824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58517B9D-7C90-4758-9F25-225C7EA05D68}"/>
              </a:ext>
            </a:extLst>
          </p:cNvPr>
          <p:cNvSpPr/>
          <p:nvPr/>
        </p:nvSpPr>
        <p:spPr>
          <a:xfrm>
            <a:off x="2018487" y="6067026"/>
            <a:ext cx="868080" cy="300528"/>
          </a:xfrm>
          <a:prstGeom prst="roundRect">
            <a:avLst/>
          </a:prstGeom>
          <a:solidFill>
            <a:srgbClr val="FBF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9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8" name="7_2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025472" y="212191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6095999" y="66501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9762575" y="210848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village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6687300" y="4980173"/>
            <a:ext cx="49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E3F456-82F1-4690-907B-E5E3501122F2}"/>
              </a:ext>
            </a:extLst>
          </p:cNvPr>
          <p:cNvSpPr txBox="1"/>
          <p:nvPr/>
        </p:nvSpPr>
        <p:spPr>
          <a:xfrm>
            <a:off x="1944659" y="500885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7333EBF-A924-450A-AC92-625E4D8DAF5A}"/>
              </a:ext>
            </a:extLst>
          </p:cNvPr>
          <p:cNvGrpSpPr/>
          <p:nvPr/>
        </p:nvGrpSpPr>
        <p:grpSpPr>
          <a:xfrm>
            <a:off x="587124" y="3859700"/>
            <a:ext cx="2777067" cy="2120307"/>
            <a:chOff x="587124" y="3859700"/>
            <a:chExt cx="2777067" cy="212030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BC9A96-5FFE-4F19-BF15-12B397D5A7BE}"/>
                </a:ext>
              </a:extLst>
            </p:cNvPr>
            <p:cNvSpPr txBox="1"/>
            <p:nvPr/>
          </p:nvSpPr>
          <p:spPr>
            <a:xfrm>
              <a:off x="587124" y="545678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[in]</a:t>
              </a:r>
            </a:p>
          </p:txBody>
        </p:sp>
        <p:pic>
          <p:nvPicPr>
            <p:cNvPr id="13" name="Picture 12" descr="A picture containing container, box, businesscard&#10;&#10;Description automatically generated">
              <a:extLst>
                <a:ext uri="{FF2B5EF4-FFF2-40B4-BE49-F238E27FC236}">
                  <a16:creationId xmlns:a16="http://schemas.microsoft.com/office/drawing/2014/main" id="{8337D978-6ED1-4BB6-98AF-E9CC5163B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889" y="3908255"/>
              <a:ext cx="1853540" cy="1433597"/>
            </a:xfrm>
            <a:prstGeom prst="rect">
              <a:avLst/>
            </a:prstGeom>
          </p:spPr>
        </p:pic>
        <p:pic>
          <p:nvPicPr>
            <p:cNvPr id="16" name="Graphic 15" descr="Arrow Rotate left">
              <a:extLst>
                <a:ext uri="{FF2B5EF4-FFF2-40B4-BE49-F238E27FC236}">
                  <a16:creationId xmlns:a16="http://schemas.microsoft.com/office/drawing/2014/main" id="{A2FF7CA0-62C8-41A7-9E92-4C624D7E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32858" y="3859700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A5376B-55F1-4753-BB56-903E1641B121}"/>
              </a:ext>
            </a:extLst>
          </p:cNvPr>
          <p:cNvGrpSpPr/>
          <p:nvPr/>
        </p:nvGrpSpPr>
        <p:grpSpPr>
          <a:xfrm>
            <a:off x="4391885" y="3908255"/>
            <a:ext cx="3408229" cy="2071752"/>
            <a:chOff x="4391885" y="3908255"/>
            <a:chExt cx="3408229" cy="207175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AD1C0-24D3-4F52-AD25-EA19D239E3FA}"/>
                </a:ext>
              </a:extLst>
            </p:cNvPr>
            <p:cNvSpPr txBox="1"/>
            <p:nvPr/>
          </p:nvSpPr>
          <p:spPr>
            <a:xfrm>
              <a:off x="4391885" y="5456787"/>
              <a:ext cx="340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[at the moment]</a:t>
              </a:r>
            </a:p>
          </p:txBody>
        </p:sp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2E8AB04-F4B9-4D04-BEF5-45D6E178B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941" y="3908255"/>
              <a:ext cx="2129945" cy="157582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1892FF7-9A01-4758-A993-B06191570574}"/>
              </a:ext>
            </a:extLst>
          </p:cNvPr>
          <p:cNvGrpSpPr/>
          <p:nvPr/>
        </p:nvGrpSpPr>
        <p:grpSpPr>
          <a:xfrm>
            <a:off x="7459977" y="1734509"/>
            <a:ext cx="2777067" cy="1463301"/>
            <a:chOff x="7459977" y="1734509"/>
            <a:chExt cx="2777067" cy="146330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22BA52-D100-4FB3-87F9-70D70A78C09E}"/>
                </a:ext>
              </a:extLst>
            </p:cNvPr>
            <p:cNvSpPr txBox="1"/>
            <p:nvPr/>
          </p:nvSpPr>
          <p:spPr>
            <a:xfrm>
              <a:off x="7459977" y="2674590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[village]</a:t>
              </a:r>
            </a:p>
          </p:txBody>
        </p:sp>
        <p:pic>
          <p:nvPicPr>
            <p:cNvPr id="48" name="Picture 18" descr="Ciudad, Pueblo, Región, Casas, Arquitectura, Comunidad">
              <a:extLst>
                <a:ext uri="{FF2B5EF4-FFF2-40B4-BE49-F238E27FC236}">
                  <a16:creationId xmlns:a16="http://schemas.microsoft.com/office/drawing/2014/main" id="{2A80A54C-5219-4B18-867D-3BEF9757D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737" y="1734509"/>
              <a:ext cx="2205693" cy="119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12BFE8-CB42-41D4-A26F-442B2508BA16}"/>
              </a:ext>
            </a:extLst>
          </p:cNvPr>
          <p:cNvGrpSpPr/>
          <p:nvPr/>
        </p:nvGrpSpPr>
        <p:grpSpPr>
          <a:xfrm>
            <a:off x="4130458" y="67914"/>
            <a:ext cx="2777067" cy="1704992"/>
            <a:chOff x="4130458" y="67914"/>
            <a:chExt cx="2777067" cy="170499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A1F1B4-FF11-4BF0-A7E3-CB9AD107E568}"/>
                </a:ext>
              </a:extLst>
            </p:cNvPr>
            <p:cNvSpPr txBox="1"/>
            <p:nvPr/>
          </p:nvSpPr>
          <p:spPr>
            <a:xfrm>
              <a:off x="4130458" y="1249686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[town]</a:t>
              </a:r>
            </a:p>
          </p:txBody>
        </p:sp>
        <p:pic>
          <p:nvPicPr>
            <p:cNvPr id="39" name="Picture 38" descr="Chart&#10;&#10;Description automatically generated">
              <a:extLst>
                <a:ext uri="{FF2B5EF4-FFF2-40B4-BE49-F238E27FC236}">
                  <a16:creationId xmlns:a16="http://schemas.microsoft.com/office/drawing/2014/main" id="{B8109286-E37C-4B07-BD9D-26E1DB583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885" y="67914"/>
              <a:ext cx="2088444" cy="111764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43AA02-BCDE-43A4-9C8A-B9F54E33B191}"/>
              </a:ext>
            </a:extLst>
          </p:cNvPr>
          <p:cNvGrpSpPr/>
          <p:nvPr/>
        </p:nvGrpSpPr>
        <p:grpSpPr>
          <a:xfrm>
            <a:off x="0" y="744414"/>
            <a:ext cx="2777067" cy="2730939"/>
            <a:chOff x="0" y="744414"/>
            <a:chExt cx="2777067" cy="273093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0" y="2521246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prefer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preferring]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C05DDCF-ED76-48AC-937A-B0876E3EB603}"/>
                </a:ext>
              </a:extLst>
            </p:cNvPr>
            <p:cNvSpPr/>
            <p:nvPr/>
          </p:nvSpPr>
          <p:spPr>
            <a:xfrm>
              <a:off x="564009" y="1120898"/>
              <a:ext cx="1853540" cy="676282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prefer</a:t>
              </a:r>
            </a:p>
          </p:txBody>
        </p:sp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051B5EE-012A-490D-9372-DD97CBC4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664" y="1598720"/>
              <a:ext cx="654731" cy="1019532"/>
            </a:xfrm>
            <a:prstGeom prst="rect">
              <a:avLst/>
            </a:prstGeom>
          </p:spPr>
        </p:pic>
        <p:pic>
          <p:nvPicPr>
            <p:cNvPr id="54" name="Picture 53" descr="Logo&#10;&#10;Description automatically generated">
              <a:extLst>
                <a:ext uri="{FF2B5EF4-FFF2-40B4-BE49-F238E27FC236}">
                  <a16:creationId xmlns:a16="http://schemas.microsoft.com/office/drawing/2014/main" id="{D78E4067-4483-48B9-BAE2-8D9FD13E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37" y="744414"/>
              <a:ext cx="542254" cy="52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2" grpId="2"/>
      <p:bldP spid="63" grpId="0"/>
      <p:bldP spid="63" grpId="1"/>
      <p:bldP spid="63" grpId="2"/>
      <p:bldP spid="73" grpId="0"/>
      <p:bldP spid="73" grpId="1"/>
      <p:bldP spid="73" grpId="2"/>
      <p:bldP spid="74" grpId="0"/>
      <p:bldP spid="74" grpId="1"/>
      <p:bldP spid="74" grpId="2"/>
      <p:bldP spid="26" grpId="0"/>
      <p:bldP spid="26" grpId="1"/>
      <p:bldP spid="2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66014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Verbs of opinion</a:t>
            </a:r>
            <a:endParaRPr lang="en-GB" sz="36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534305" y="1793220"/>
            <a:ext cx="6952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préfère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village.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589875" y="2431574"/>
            <a:ext cx="6664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like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town but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prefer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village.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Opinion verbs usually translate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into the simple present in English: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5D6FD935-2DDA-48AF-BEFF-40295BAA70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185" y="2398009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A6D6C7-E334-4669-9D5A-1E9C3CF00A5F}"/>
              </a:ext>
            </a:extLst>
          </p:cNvPr>
          <p:cNvSpPr/>
          <p:nvPr/>
        </p:nvSpPr>
        <p:spPr>
          <a:xfrm>
            <a:off x="697787" y="3713952"/>
            <a:ext cx="821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weekend.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3AFE-3673-4870-AF67-259BC141AE73}"/>
              </a:ext>
            </a:extLst>
          </p:cNvPr>
          <p:cNvSpPr/>
          <p:nvPr/>
        </p:nvSpPr>
        <p:spPr>
          <a:xfrm>
            <a:off x="697787" y="4281006"/>
            <a:ext cx="881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likes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week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likes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weekend.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F1E8BEC0-86D1-4202-9927-85517EE686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150" y="424744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81B10DD-30F5-419F-AB6A-1DC1DFBEA01E}"/>
              </a:ext>
            </a:extLst>
          </p:cNvPr>
          <p:cNvSpPr/>
          <p:nvPr/>
        </p:nvSpPr>
        <p:spPr>
          <a:xfrm>
            <a:off x="7887868" y="1924986"/>
            <a:ext cx="3888572" cy="1552612"/>
          </a:xfrm>
          <a:prstGeom prst="wedgeRoundRectCallout">
            <a:avLst>
              <a:gd name="adj1" fmla="val -64123"/>
              <a:gd name="adj2" fmla="val -2192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⚠ Verbs like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préférer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change the 2nd [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]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[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è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] in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je,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tu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il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/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elle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.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Others you have seen like this are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répéter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compléter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FBBA369-226A-4944-907F-E832F4501EB8}"/>
              </a:ext>
            </a:extLst>
          </p:cNvPr>
          <p:cNvSpPr/>
          <p:nvPr/>
        </p:nvSpPr>
        <p:spPr>
          <a:xfrm>
            <a:off x="3393945" y="5270530"/>
            <a:ext cx="4326545" cy="967000"/>
          </a:xfrm>
          <a:prstGeom prst="wedgeRoundRectCallout">
            <a:avLst>
              <a:gd name="adj1" fmla="val 11502"/>
              <a:gd name="adj2" fmla="val -8027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follows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but </a:t>
            </a:r>
            <a:r>
              <a:rPr kumimoji="0" lang="fr-FR" sz="2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goes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inbetween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pronoun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FCBDB8-897C-4EBC-9207-F8EE7E42870D}"/>
              </a:ext>
            </a:extLst>
          </p:cNvPr>
          <p:cNvSpPr/>
          <p:nvPr/>
        </p:nvSpPr>
        <p:spPr>
          <a:xfrm>
            <a:off x="5031122" y="1836116"/>
            <a:ext cx="189525" cy="49143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D363190-9C46-4859-B9EB-4AC33B66210B}"/>
              </a:ext>
            </a:extLst>
          </p:cNvPr>
          <p:cNvSpPr/>
          <p:nvPr/>
        </p:nvSpPr>
        <p:spPr>
          <a:xfrm>
            <a:off x="5712767" y="3794036"/>
            <a:ext cx="853554" cy="396457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FA0A5C-2E98-486E-89A1-FF1E1AAB5BDC}"/>
              </a:ext>
            </a:extLst>
          </p:cNvPr>
          <p:cNvSpPr/>
          <p:nvPr/>
        </p:nvSpPr>
        <p:spPr>
          <a:xfrm>
            <a:off x="5242446" y="4344387"/>
            <a:ext cx="744697" cy="396457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5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43" grpId="0"/>
      <p:bldP spid="27" grpId="0"/>
      <p:bldP spid="28" grpId="0"/>
      <p:bldP spid="33" grpId="0" animBg="1"/>
      <p:bldP spid="35" grpId="0" animBg="1"/>
      <p:bldP spid="4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0FBEF-55F1-4235-94EC-66EB4E2CDA9D}"/>
              </a:ext>
            </a:extLst>
          </p:cNvPr>
          <p:cNvSpPr txBox="1"/>
          <p:nvPr/>
        </p:nvSpPr>
        <p:spPr>
          <a:xfrm>
            <a:off x="188686" y="188686"/>
            <a:ext cx="743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[1/5]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2762113" y="1323162"/>
            <a:ext cx="5794058" cy="1709124"/>
          </a:xfrm>
          <a:prstGeom prst="wedgeRoundRectCallout">
            <a:avLst>
              <a:gd name="adj1" fmla="val -63008"/>
              <a:gd name="adj2" fmla="val 32982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like the town and you also like the village.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750C368-DFDA-4E9D-9C5C-D9FB53B90801}"/>
              </a:ext>
            </a:extLst>
          </p:cNvPr>
          <p:cNvSpPr/>
          <p:nvPr/>
        </p:nvSpPr>
        <p:spPr>
          <a:xfrm>
            <a:off x="1688484" y="3581987"/>
            <a:ext cx="7941316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T_  a_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_ _ _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 l_  v_ _ _ _  e_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t_  a_ _ _ _  a_ _ _ _  l_  v_ _ _ _ _ _.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41533F9-204E-45AF-A0F5-6643830D0CB6}"/>
              </a:ext>
            </a:extLst>
          </p:cNvPr>
          <p:cNvSpPr/>
          <p:nvPr/>
        </p:nvSpPr>
        <p:spPr>
          <a:xfrm>
            <a:off x="2762113" y="3581987"/>
            <a:ext cx="5794058" cy="1709124"/>
          </a:xfrm>
          <a:prstGeom prst="wedgeRoundRectCallout">
            <a:avLst>
              <a:gd name="adj1" fmla="val 68415"/>
              <a:gd name="adj2" fmla="val 36672"/>
              <a:gd name="adj3" fmla="val 1666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 la </a:t>
            </a: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ville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tu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aimes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aussi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le village.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2080</Words>
  <Application>Microsoft Office PowerPoint</Application>
  <PresentationFormat>Widescreen</PresentationFormat>
  <Paragraphs>245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3_Office Theme</vt:lpstr>
      <vt:lpstr>Saying what I and others do</vt:lpstr>
      <vt:lpstr>prononcer</vt:lpstr>
      <vt:lpstr>prononcer</vt:lpstr>
      <vt:lpstr>Translating the French present tense into English</vt:lpstr>
      <vt:lpstr>lire</vt:lpstr>
      <vt:lpstr>écouter</vt:lpstr>
      <vt:lpstr>vocabulaire</vt:lpstr>
      <vt:lpstr>Verbs of opinion</vt:lpstr>
      <vt:lpstr>parler</vt:lpstr>
      <vt:lpstr>parler</vt:lpstr>
      <vt:lpstr>parler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24</cp:revision>
  <dcterms:created xsi:type="dcterms:W3CDTF">2022-02-01T12:00:57Z</dcterms:created>
  <dcterms:modified xsi:type="dcterms:W3CDTF">2022-02-18T19:27:17Z</dcterms:modified>
</cp:coreProperties>
</file>