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7"/>
  </p:notesMasterIdLst>
  <p:sldIdLst>
    <p:sldId id="339" r:id="rId3"/>
    <p:sldId id="793" r:id="rId4"/>
    <p:sldId id="794" r:id="rId5"/>
    <p:sldId id="795" r:id="rId6"/>
    <p:sldId id="529" r:id="rId7"/>
    <p:sldId id="848" r:id="rId8"/>
    <p:sldId id="713" r:id="rId9"/>
    <p:sldId id="843" r:id="rId10"/>
    <p:sldId id="521" r:id="rId11"/>
    <p:sldId id="844" r:id="rId12"/>
    <p:sldId id="845" r:id="rId13"/>
    <p:sldId id="846" r:id="rId14"/>
    <p:sldId id="847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EC"/>
    <a:srgbClr val="F8F8F8"/>
    <a:srgbClr val="786EB1"/>
    <a:srgbClr val="879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57109" autoAdjust="0"/>
  </p:normalViewPr>
  <p:slideViewPr>
    <p:cSldViewPr snapToGrid="0">
      <p:cViewPr varScale="1">
        <p:scale>
          <a:sx n="37" d="100"/>
          <a:sy n="37" d="100"/>
        </p:scale>
        <p:origin x="18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FCCCD-E798-48A9-924A-0ED04D57B851}" type="datetimeFigureOut">
              <a:rPr lang="en-GB" smtClean="0"/>
              <a:t>18/02/2022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2373-DCE9-4BD7-AD7C-A72E41A65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5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</a:t>
            </a:r>
          </a:p>
          <a:p>
            <a:pPr marL="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available under a Creative Commons 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The AUDIO version of the lesson material includes additional audio for the new language presented (phonics, vocabulary) and audio for the instructions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on the slide.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In addition, it includes VIDEO clips of the phonics and the phonics’ source words.  Pupils can be encouraged to look at the shape of the mouth/lips on</a:t>
            </a:r>
          </a:p>
          <a:p>
            <a:pPr marL="0" indent="-216000" algn="l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slides where these appear, and try to copy it/them.</a:t>
            </a:r>
          </a:p>
          <a:p>
            <a:pPr marL="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</a:t>
            </a:r>
            <a:r>
              <a:rPr lang="fr-FR" sz="1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introduce</a:t>
            </a:r>
            <a:r>
              <a:rPr lang="fr-FR" sz="1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fr-FR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fr-FR" sz="12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fr-FR" sz="1200" b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voir [69] avoir [8] au revoir [4/1274] pourquoi ? [193] trois [115]</a:t>
            </a: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(new words in </a:t>
            </a: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bold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):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préférer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[597]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village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[1295]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ville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[260]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dans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[11]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en ce moment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[n/a]</a:t>
            </a:r>
            <a:br>
              <a:rPr lang="en-GB" sz="1200" b="0" i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</a:br>
            <a:r>
              <a:rPr lang="en-GB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fête [1490]  fille [629] fruit [896] garçon [1599] de</a:t>
            </a:r>
            <a:r>
              <a:rPr lang="fr-FR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[2]</a:t>
            </a:r>
            <a:endParaRPr lang="en-GB" sz="12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en-GB" sz="12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Revisit 2: jour [78] </a:t>
            </a:r>
            <a:r>
              <a:rPr lang="en-GB" sz="1200" b="0" i="0" strike="noStrike" spc="-1" dirty="0" err="1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chaque</a:t>
            </a:r>
            <a:r>
              <a:rPr lang="en-GB" sz="1200" b="0" i="0" strike="noStrike" spc="-1" dirty="0">
                <a:solidFill>
                  <a:srgbClr val="002060"/>
                </a:solidFill>
                <a:effectLst/>
                <a:latin typeface="Century Gothic"/>
                <a:ea typeface="+mn-ea"/>
                <a:cs typeface="+mn-cs"/>
              </a:rPr>
              <a:t> [151] revisit days of the week</a:t>
            </a:r>
          </a:p>
          <a:p>
            <a:pPr marL="0" indent="-216000">
              <a:lnSpc>
                <a:spcPct val="100000"/>
              </a:lnSpc>
            </a:pPr>
            <a:endParaRPr lang="en-GB" sz="1200" b="0" i="0" strike="noStrike" spc="-1" dirty="0">
              <a:solidFill>
                <a:srgbClr val="002060"/>
              </a:solidFill>
              <a:effectLst/>
              <a:latin typeface="Century Gothic"/>
              <a:ea typeface="+mn-ea"/>
              <a:cs typeface="+mn-cs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 in the SOW and in the resources that first introduced and formally re-visited those words. 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 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2/5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755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3/5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62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4/5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139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5/5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465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(two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[oi].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and 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individual SSC [oi]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voir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students to repeat 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Present and practise the cluster words. 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voir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https://www.signbsl.com/sign/see (scroll down to the correct definition of ‘see’ and we recommend the 1</a:t>
            </a:r>
            <a:r>
              <a:rPr lang="en-US" baseline="30000" dirty="0"/>
              <a:t>st</a:t>
            </a:r>
            <a:r>
              <a:rPr lang="en-US" dirty="0"/>
              <a:t> video of these three) – right index finger comes up to the eye and then points away from the body as if tracing the path of sight from the eyes towards an object in view.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[oi].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and 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individual SSC [oi]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voir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students to repeat 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Present and practise the cluster words. 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voir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https://www.signbsl.com/sign/see (scroll down to the correct definition of ‘see’ and we recommend the 1</a:t>
            </a:r>
            <a:r>
              <a:rPr lang="en-US" baseline="30000" dirty="0"/>
              <a:t>st</a:t>
            </a:r>
            <a:r>
              <a:rPr lang="en-US" dirty="0"/>
              <a:t> video of these three) – right index finger comes up to the eye and then points away from the body as if tracing the path of sight from the eyes towards an object in view.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018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compare the English and the French present tenses and focus on the importance of time adverbs in deciding which English translation to use.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i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GB" i="0" baseline="0" dirty="0"/>
              <a:t>Click to present the information.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GB" i="0" baseline="0" dirty="0"/>
              <a:t>Elicit the English meanings of the examples.</a:t>
            </a:r>
            <a:endParaRPr lang="en-GB" i="1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i="0" baseline="0" noProof="0" dirty="0">
              <a:solidFill>
                <a:srgbClr val="EE6000"/>
              </a:solidFill>
              <a:cs typeface="Calibri" panose="020F0502020204030204" pitchFamily="34" charset="0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6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increase awareness of English present tense use (present simple and present continuous) with adverbs of time.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context is clear.  Pierre needs the class’ help with his English homework.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Model the first item, eliciting the correct time phrase.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Given pupils one minute to discuss items 2-5.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Elicit responses chorally and click to display the answers. 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</a:rPr>
            </a:br>
            <a:br>
              <a:rPr lang="en-GB" sz="1200" b="0" strike="noStrike" spc="-1" dirty="0">
                <a:solidFill>
                  <a:srgbClr val="000000"/>
                </a:solidFill>
                <a:latin typeface="Calibri"/>
              </a:rPr>
            </a:b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58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7 minutes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recognition of two French adverb time phrases and their connection with the correct English verb forms.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two callouts to remind pupils about the time phrases they will hear.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listen to item 1. Elicit the correct English verb. Click to reveal the written answer.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Repeat step 2 for items 2-7.</a:t>
            </a:r>
          </a:p>
          <a:p>
            <a:pPr marL="228600" indent="-228600">
              <a:lnSpc>
                <a:spcPct val="100000"/>
              </a:lnSpc>
              <a:buAutoNum type="arabicPeriod"/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Transcript: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Tu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aides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sœur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Je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prépare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 sac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J’utilise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stylo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sandwich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 Elle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film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jours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Tu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répètes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phrase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Elle habite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ville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ce </a:t>
            </a:r>
            <a:r>
              <a:rPr lang="es-ES_trad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moment</a:t>
            </a:r>
            <a:r>
              <a:rPr lang="es-ES_trad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2DAAC-B4A0-4BDE-8066-F18D17B26261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27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C445B25-4060-4409-9651-503FD7F9D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baseline="0" dirty="0"/>
            </a:br>
            <a:r>
              <a:rPr lang="en-GB" b="0" baseline="0" dirty="0"/>
              <a:t>1. Teacher clicks to present the French words one by one.  Pupils can repeat. (1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2.</a:t>
            </a:r>
            <a:r>
              <a:rPr lang="en-GB" b="0" dirty="0"/>
              <a:t> Pupils</a:t>
            </a:r>
            <a:r>
              <a:rPr lang="en-GB" b="0" baseline="0" dirty="0"/>
              <a:t> either work individually or in pairs, reading the French words out loud and looking at the English meanings (1 minute).</a:t>
            </a:r>
            <a:br>
              <a:rPr lang="en-GB" b="0" baseline="0" dirty="0"/>
            </a:br>
            <a:r>
              <a:rPr lang="en-GB" b="0" baseline="0" dirty="0"/>
              <a:t>3. Then the teacher removes the English words or pictures (one by one) and pupils try to recall the English orally (chorally), looking at the French (1 minute).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4. When teacher clicks, the French words re-appear (with audio in the audio version).</a:t>
            </a:r>
            <a:br>
              <a:rPr lang="en-GB" b="0" baseline="0" dirty="0"/>
            </a:br>
            <a:r>
              <a:rPr lang="en-GB" b="0" baseline="0" dirty="0"/>
              <a:t>5. Then the French meanings are removed (one by one) and pupils try to recall them orally (again, chorally), looking at the English (1 minute)</a:t>
            </a:r>
            <a:br>
              <a:rPr lang="en-GB" b="0" baseline="0" dirty="0"/>
            </a:br>
            <a:r>
              <a:rPr lang="en-GB" b="0" baseline="0" dirty="0"/>
              <a:t>6. Further rounds of learning can be facilitated by one pupil turning away from the board, and his/her partner asking him/her the meanings (‘Comment </a:t>
            </a:r>
            <a:r>
              <a:rPr lang="en-GB" b="0" baseline="0" dirty="0" err="1"/>
              <a:t>dit</a:t>
            </a:r>
            <a:r>
              <a:rPr lang="en-GB" b="0" baseline="0" dirty="0"/>
              <a:t>-on XXX </a:t>
            </a:r>
            <a:r>
              <a:rPr lang="en-GB" b="0" baseline="0" dirty="0" err="1"/>
              <a:t>en</a:t>
            </a:r>
            <a:r>
              <a:rPr lang="en-GB" b="0" baseline="0" dirty="0"/>
              <a:t> </a:t>
            </a:r>
            <a:r>
              <a:rPr lang="en-GB" b="0" baseline="0" dirty="0" err="1"/>
              <a:t>anglais</a:t>
            </a:r>
            <a:r>
              <a:rPr lang="en-GB" b="0" baseline="0" dirty="0"/>
              <a:t>/</a:t>
            </a:r>
            <a:r>
              <a:rPr lang="en-GB" b="0" baseline="0" dirty="0" err="1"/>
              <a:t>français</a:t>
            </a:r>
            <a:r>
              <a:rPr lang="en-GB" b="0" baseline="0" dirty="0"/>
              <a:t> ?’).  This activity can work from L2 </a:t>
            </a:r>
            <a:r>
              <a:rPr lang="en-GB" b="0" baseline="0" dirty="0">
                <a:sym typeface="Wingdings" panose="05000000000000000000" pitchFamily="2" charset="2"/>
              </a:rPr>
              <a:t></a:t>
            </a:r>
            <a:r>
              <a:rPr lang="en-GB" b="0" baseline="0" dirty="0"/>
              <a:t> L1 or L1 </a:t>
            </a:r>
            <a:r>
              <a:rPr lang="en-GB" b="0" baseline="0" dirty="0">
                <a:sym typeface="Wingdings" panose="05000000000000000000" pitchFamily="2" charset="2"/>
              </a:rPr>
              <a:t> L2.</a:t>
            </a:r>
          </a:p>
          <a:p>
            <a:endParaRPr lang="en-GB" dirty="0"/>
          </a:p>
          <a:p>
            <a:endParaRPr lang="en-GB" dirty="0"/>
          </a:p>
          <a:p>
            <a:r>
              <a:rPr lang="it-IT" dirty="0"/>
              <a:t>Habiter image attribution: Iconathon, CC0, via Wikimedia Commons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present information about verbs of opinion in French and English, to draw attention to a spelling change with </a:t>
            </a:r>
            <a:r>
              <a:rPr lang="en-GB" b="0" dirty="0" err="1"/>
              <a:t>préférer</a:t>
            </a:r>
            <a:r>
              <a:rPr lang="en-GB" b="0" dirty="0"/>
              <a:t> and remind pupils about the position of </a:t>
            </a:r>
            <a:r>
              <a:rPr lang="en-GB" b="0" dirty="0" err="1"/>
              <a:t>aussi</a:t>
            </a:r>
            <a:r>
              <a:rPr lang="en-GB" b="0" dirty="0"/>
              <a:t>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i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GB" i="0" baseline="0" dirty="0"/>
              <a:t>Click to present the information.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GB" i="0" baseline="0" dirty="0"/>
              <a:t>Elicit the English meanings of the examples.</a:t>
            </a:r>
            <a:endParaRPr lang="en-GB" i="1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i="0" baseline="0" noProof="0" dirty="0">
              <a:solidFill>
                <a:srgbClr val="EE6000"/>
              </a:solidFill>
              <a:cs typeface="Calibri" panose="020F0502020204030204" pitchFamily="34" charset="0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72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1/5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8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practise spoken production of present tense sentences.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+mn-lt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Click to bring up the English prompt.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Click to bring up the speaking scaffold.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Give pupils 30 seconds to work with a partner to work out the sentence.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Cue the class to say the full sentence, together.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Click to reveal the written version of the sentence, and say the full sentence.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Repeat steps 1-5 for the next four slides.</a:t>
            </a: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4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063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25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813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44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044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658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853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19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718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99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158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2292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661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991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674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43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71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27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407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20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1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69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61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0759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16647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7.wav"/><Relationship Id="rId3" Type="http://schemas.openxmlformats.org/officeDocument/2006/relationships/image" Target="../media/image12.png"/><Relationship Id="rId7" Type="http://schemas.openxmlformats.org/officeDocument/2006/relationships/audio" Target="../media/audio3.wav"/><Relationship Id="rId12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2.wav"/><Relationship Id="rId11" Type="http://schemas.openxmlformats.org/officeDocument/2006/relationships/image" Target="../media/image13.gif"/><Relationship Id="rId5" Type="http://schemas.openxmlformats.org/officeDocument/2006/relationships/audio" Target="../media/audio1.wav"/><Relationship Id="rId10" Type="http://schemas.openxmlformats.org/officeDocument/2006/relationships/image" Target="../media/image11.gif"/><Relationship Id="rId4" Type="http://schemas.openxmlformats.org/officeDocument/2006/relationships/image" Target="../media/image14.png"/><Relationship Id="rId9" Type="http://schemas.openxmlformats.org/officeDocument/2006/relationships/audio" Target="../media/audio5.wav"/><Relationship Id="rId1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9015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Arial"/>
                <a:sym typeface="Arial"/>
              </a:rPr>
              <a:t>rouge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Arial"/>
              <a:sym typeface="Arial"/>
            </a:endParaRPr>
          </a:p>
        </p:txBody>
      </p:sp>
      <p:pic>
        <p:nvPicPr>
          <p:cNvPr id="12" name="Picture 11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9E6F2143-2D08-4F52-8FAE-C0BD51AD3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Saying what I and others do</a:t>
            </a:r>
            <a:endParaRPr lang="en-GB" sz="4000" dirty="0"/>
          </a:p>
        </p:txBody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527D8509-23D0-4DD8-9B33-4BAB0429369D}"/>
              </a:ext>
            </a:extLst>
          </p:cNvPr>
          <p:cNvSpPr/>
          <p:nvPr/>
        </p:nvSpPr>
        <p:spPr>
          <a:xfrm>
            <a:off x="0" y="4883118"/>
            <a:ext cx="4571280" cy="28116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-ER 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verbs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 - 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present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 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tense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 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SSC [</a:t>
            </a: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oi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0FBEF-55F1-4235-94EC-66EB4E2CDA9D}"/>
              </a:ext>
            </a:extLst>
          </p:cNvPr>
          <p:cNvSpPr txBox="1"/>
          <p:nvPr/>
        </p:nvSpPr>
        <p:spPr>
          <a:xfrm>
            <a:off x="188686" y="188686"/>
            <a:ext cx="743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français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 [2/5]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2762113" y="1323162"/>
            <a:ext cx="5794058" cy="1709124"/>
          </a:xfrm>
          <a:prstGeom prst="wedgeRoundRectCallout">
            <a:avLst>
              <a:gd name="adj1" fmla="val -63008"/>
              <a:gd name="adj2" fmla="val 32982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living in the town at the moment.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1830374" y="3581987"/>
            <a:ext cx="7941316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E_ _ _  h_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_ _ _ _  d_ _ _  l_  v_ _ _ _  e_  c_  m_ _ _ _ _ _.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1533F9-204E-45AF-A0F5-6643830D0CB6}"/>
              </a:ext>
            </a:extLst>
          </p:cNvPr>
          <p:cNvSpPr/>
          <p:nvPr/>
        </p:nvSpPr>
        <p:spPr>
          <a:xfrm>
            <a:off x="2762113" y="3581987"/>
            <a:ext cx="5794058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habite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dans la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ville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moment.</a:t>
            </a:r>
          </a:p>
        </p:txBody>
      </p:sp>
    </p:spTree>
    <p:extLst>
      <p:ext uri="{BB962C8B-B14F-4D97-AF65-F5344CB8AC3E}">
        <p14:creationId xmlns:p14="http://schemas.microsoft.com/office/powerpoint/2010/main" val="14003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0FBEF-55F1-4235-94EC-66EB4E2CDA9D}"/>
              </a:ext>
            </a:extLst>
          </p:cNvPr>
          <p:cNvSpPr txBox="1"/>
          <p:nvPr/>
        </p:nvSpPr>
        <p:spPr>
          <a:xfrm>
            <a:off x="188686" y="188686"/>
            <a:ext cx="743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français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 [3/5]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2762113" y="1323162"/>
            <a:ext cx="5794058" cy="1709124"/>
          </a:xfrm>
          <a:prstGeom prst="wedgeRoundRectCallout">
            <a:avLst>
              <a:gd name="adj1" fmla="val -63008"/>
              <a:gd name="adj2" fmla="val 32982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I am watching the film at the moment.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1830374" y="3581987"/>
            <a:ext cx="7941316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J_  r_ _ _ _ _ _  l_  f_ _ _  </a:t>
            </a:r>
            <a:b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e_  c_  m_ _ _ _ _ _.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1533F9-204E-45AF-A0F5-6643830D0CB6}"/>
              </a:ext>
            </a:extLst>
          </p:cNvPr>
          <p:cNvSpPr/>
          <p:nvPr/>
        </p:nvSpPr>
        <p:spPr>
          <a:xfrm>
            <a:off x="2904003" y="3581987"/>
            <a:ext cx="5794058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Je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regarde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film</a:t>
            </a:r>
            <a:b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moment.</a:t>
            </a:r>
          </a:p>
        </p:txBody>
      </p:sp>
    </p:spTree>
    <p:extLst>
      <p:ext uri="{BB962C8B-B14F-4D97-AF65-F5344CB8AC3E}">
        <p14:creationId xmlns:p14="http://schemas.microsoft.com/office/powerpoint/2010/main" val="18669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0FBEF-55F1-4235-94EC-66EB4E2CDA9D}"/>
              </a:ext>
            </a:extLst>
          </p:cNvPr>
          <p:cNvSpPr txBox="1"/>
          <p:nvPr/>
        </p:nvSpPr>
        <p:spPr>
          <a:xfrm>
            <a:off x="188686" y="188686"/>
            <a:ext cx="743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français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 [4/5]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2762113" y="1323162"/>
            <a:ext cx="5794058" cy="1709124"/>
          </a:xfrm>
          <a:prstGeom prst="wedgeRoundRectCallout">
            <a:avLst>
              <a:gd name="adj1" fmla="val -63008"/>
              <a:gd name="adj2" fmla="val 32982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I listen to the song </a:t>
            </a:r>
            <a:b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every day.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1830374" y="3581987"/>
            <a:ext cx="7941316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J’_ _ _ _ _ _  l_  c_ _ _ _ _ _  </a:t>
            </a:r>
            <a:b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t_ _ _  l_ _  j_ _ _ _.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1533F9-204E-45AF-A0F5-6643830D0CB6}"/>
              </a:ext>
            </a:extLst>
          </p:cNvPr>
          <p:cNvSpPr/>
          <p:nvPr/>
        </p:nvSpPr>
        <p:spPr>
          <a:xfrm>
            <a:off x="2904003" y="3581987"/>
            <a:ext cx="5794058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J’écoute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chanson</a:t>
            </a:r>
            <a:b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tous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les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jours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45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0FBEF-55F1-4235-94EC-66EB4E2CDA9D}"/>
              </a:ext>
            </a:extLst>
          </p:cNvPr>
          <p:cNvSpPr txBox="1"/>
          <p:nvPr/>
        </p:nvSpPr>
        <p:spPr>
          <a:xfrm>
            <a:off x="188686" y="188686"/>
            <a:ext cx="743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français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 [5/5]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2762113" y="1323162"/>
            <a:ext cx="5794058" cy="1709124"/>
          </a:xfrm>
          <a:prstGeom prst="wedgeRoundRectCallout">
            <a:avLst>
              <a:gd name="adj1" fmla="val -63008"/>
              <a:gd name="adj2" fmla="val 32982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He likes football but </a:t>
            </a:r>
            <a:b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I prefer tennis.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1830374" y="3581987"/>
            <a:ext cx="7941316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I_  a_ _ _  l_  f_ _ _ _ _ _ _ m_ _ _ </a:t>
            </a:r>
            <a:b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j_  p_ _ _ _ _ _  l_  t_ _ _ _ _.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1533F9-204E-45AF-A0F5-6643830D0CB6}"/>
              </a:ext>
            </a:extLst>
          </p:cNvPr>
          <p:cNvSpPr/>
          <p:nvPr/>
        </p:nvSpPr>
        <p:spPr>
          <a:xfrm>
            <a:off x="2762113" y="3581987"/>
            <a:ext cx="5794058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Il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aime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football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mais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je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préfère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tennis.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2E02F8-1274-4781-8256-3DA955F32A8C}"/>
              </a:ext>
            </a:extLst>
          </p:cNvPr>
          <p:cNvGrpSpPr/>
          <p:nvPr/>
        </p:nvGrpSpPr>
        <p:grpSpPr>
          <a:xfrm>
            <a:off x="9615682" y="5529753"/>
            <a:ext cx="3030921" cy="1312481"/>
            <a:chOff x="9317421" y="5545519"/>
            <a:chExt cx="3030921" cy="131248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DD09EE-DB03-4C57-9A07-48FE841F7BDA}"/>
                </a:ext>
              </a:extLst>
            </p:cNvPr>
            <p:cNvSpPr/>
            <p:nvPr/>
          </p:nvSpPr>
          <p:spPr>
            <a:xfrm>
              <a:off x="9317421" y="5545519"/>
              <a:ext cx="2569779" cy="131248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picture containing soccer, dome&#10;&#10;Description automatically generated">
              <a:extLst>
                <a:ext uri="{FF2B5EF4-FFF2-40B4-BE49-F238E27FC236}">
                  <a16:creationId xmlns:a16="http://schemas.microsoft.com/office/drawing/2014/main" id="{D61817B0-553E-40C6-924C-452D14220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883" y="5620000"/>
              <a:ext cx="596462" cy="5964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BEB2001-E864-4EC6-8F8C-C933347EA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2014" y="6268311"/>
              <a:ext cx="1103586" cy="5517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8F7443-C2DB-4F36-9735-9E107C0F5D5D}"/>
                </a:ext>
              </a:extLst>
            </p:cNvPr>
            <p:cNvSpPr txBox="1"/>
            <p:nvPr/>
          </p:nvSpPr>
          <p:spPr>
            <a:xfrm>
              <a:off x="10155621" y="5671678"/>
              <a:ext cx="1968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= le football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8C2825-C8F3-4650-B6DE-FDD655435927}"/>
                </a:ext>
              </a:extLst>
            </p:cNvPr>
            <p:cNvSpPr txBox="1"/>
            <p:nvPr/>
          </p:nvSpPr>
          <p:spPr>
            <a:xfrm>
              <a:off x="10380280" y="6364329"/>
              <a:ext cx="19680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= le tennis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7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>
                <a:solidFill>
                  <a:schemeClr val="bg1"/>
                </a:solidFill>
                <a:latin typeface="Century Gothic" panose="020B0502020202020204" pitchFamily="34" charset="0"/>
              </a:rPr>
              <a:t>Au revoir !</a:t>
            </a:r>
            <a:endParaRPr lang="en-GB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AC97B20-350B-4BEA-A803-79712922E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95" y="459558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8DA30A-9F29-49F3-8760-084C3A8F9C0D}"/>
              </a:ext>
            </a:extLst>
          </p:cNvPr>
          <p:cNvSpPr/>
          <p:nvPr/>
        </p:nvSpPr>
        <p:spPr>
          <a:xfrm>
            <a:off x="3790694" y="1206996"/>
            <a:ext cx="4167755" cy="47190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738556" y="1126394"/>
            <a:ext cx="425773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oi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611" y="1678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940" y="1020275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130602" y="-107926"/>
            <a:ext cx="224520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885CFC-D68C-4F85-8812-FA4E9A0C432D}"/>
              </a:ext>
            </a:extLst>
          </p:cNvPr>
          <p:cNvGrpSpPr/>
          <p:nvPr/>
        </p:nvGrpSpPr>
        <p:grpSpPr>
          <a:xfrm>
            <a:off x="4275341" y="2970314"/>
            <a:ext cx="3227514" cy="2261381"/>
            <a:chOff x="4344172" y="3403305"/>
            <a:chExt cx="3227514" cy="2261381"/>
          </a:xfrm>
        </p:grpSpPr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18F631F-5D40-4511-8B22-AB7B330E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172" y="3403305"/>
              <a:ext cx="3227514" cy="16137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B8D0DA-B48D-4B89-907F-0A80B07A14A4}"/>
                </a:ext>
              </a:extLst>
            </p:cNvPr>
            <p:cNvSpPr txBox="1"/>
            <p:nvPr/>
          </p:nvSpPr>
          <p:spPr>
            <a:xfrm>
              <a:off x="4415912" y="5141466"/>
              <a:ext cx="301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[to see, seeing]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479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58DA30A-9F29-49F3-8760-084C3A8F9C0D}"/>
              </a:ext>
            </a:extLst>
          </p:cNvPr>
          <p:cNvSpPr/>
          <p:nvPr/>
        </p:nvSpPr>
        <p:spPr>
          <a:xfrm>
            <a:off x="3859525" y="1639987"/>
            <a:ext cx="4167755" cy="47190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3807387" y="1559385"/>
            <a:ext cx="425773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v</a:t>
            </a:r>
            <a:r>
              <a:rPr kumimoji="0" lang="en-GB" sz="80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oi</a:t>
            </a:r>
            <a:r>
              <a:rPr kumimoji="0" lang="en-GB" sz="80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</a:t>
            </a: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611" y="1678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940" y="1020275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130602" y="-107926"/>
            <a:ext cx="224520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[oi]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8FD71-A3D0-4093-BB50-974AB5E9768F}"/>
              </a:ext>
            </a:extLst>
          </p:cNvPr>
          <p:cNvSpPr txBox="1"/>
          <p:nvPr/>
        </p:nvSpPr>
        <p:spPr>
          <a:xfrm>
            <a:off x="186633" y="2845956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av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9C8AC-78C6-4940-B25D-F4AF196918B3}"/>
              </a:ext>
            </a:extLst>
          </p:cNvPr>
          <p:cNvSpPr txBox="1"/>
          <p:nvPr/>
        </p:nvSpPr>
        <p:spPr>
          <a:xfrm>
            <a:off x="8532925" y="2880632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Au rev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 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19F91-F54C-4952-9EBD-51E5F8A7F953}"/>
              </a:ext>
            </a:extLst>
          </p:cNvPr>
          <p:cNvSpPr txBox="1"/>
          <p:nvPr/>
        </p:nvSpPr>
        <p:spPr>
          <a:xfrm>
            <a:off x="186633" y="5664686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A71BA-C3CE-49D4-8E43-CF2552404A12}"/>
              </a:ext>
            </a:extLst>
          </p:cNvPr>
          <p:cNvSpPr txBox="1"/>
          <p:nvPr/>
        </p:nvSpPr>
        <p:spPr>
          <a:xfrm>
            <a:off x="8616367" y="5589244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pourqu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?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27C26E68-D45A-4688-9864-D41342FFD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03" y="4432926"/>
            <a:ext cx="862232" cy="1231760"/>
          </a:xfrm>
          <a:prstGeom prst="rect">
            <a:avLst/>
          </a:prstGeom>
        </p:spPr>
      </p:pic>
      <p:pic>
        <p:nvPicPr>
          <p:cNvPr id="30" name="Picture 29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394E49D6-7329-4791-BF9A-26D1AD6E82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1"/>
          <a:stretch/>
        </p:blipFill>
        <p:spPr>
          <a:xfrm>
            <a:off x="8374365" y="1499351"/>
            <a:ext cx="3217320" cy="138128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08D0CF4E-4367-4B72-9D9F-A55079C69678}"/>
              </a:ext>
            </a:extLst>
          </p:cNvPr>
          <p:cNvGrpSpPr/>
          <p:nvPr/>
        </p:nvGrpSpPr>
        <p:grpSpPr>
          <a:xfrm>
            <a:off x="8849884" y="3686588"/>
            <a:ext cx="2624447" cy="1992659"/>
            <a:chOff x="8875090" y="3659535"/>
            <a:chExt cx="2624447" cy="19926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D0DB12-FF9C-43A0-ADDC-33F2FA2355BD}"/>
                </a:ext>
              </a:extLst>
            </p:cNvPr>
            <p:cNvSpPr txBox="1"/>
            <p:nvPr/>
          </p:nvSpPr>
          <p:spPr>
            <a:xfrm>
              <a:off x="8875090" y="5252084"/>
              <a:ext cx="26244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[why?]</a:t>
              </a:r>
            </a:p>
          </p:txBody>
        </p:sp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9B0041D7-3F40-45A2-B2BC-6301AD896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599" y="3659535"/>
              <a:ext cx="1614198" cy="168255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5885CFC-D68C-4F85-8812-FA4E9A0C432D}"/>
              </a:ext>
            </a:extLst>
          </p:cNvPr>
          <p:cNvGrpSpPr/>
          <p:nvPr/>
        </p:nvGrpSpPr>
        <p:grpSpPr>
          <a:xfrm>
            <a:off x="4344172" y="3403305"/>
            <a:ext cx="3227514" cy="2261381"/>
            <a:chOff x="4344172" y="3403305"/>
            <a:chExt cx="3227514" cy="2261381"/>
          </a:xfrm>
        </p:grpSpPr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id="{818F631F-5D40-4511-8B22-AB7B330E2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4172" y="3403305"/>
              <a:ext cx="3227514" cy="161375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B8D0DA-B48D-4B89-907F-0A80B07A14A4}"/>
                </a:ext>
              </a:extLst>
            </p:cNvPr>
            <p:cNvSpPr txBox="1"/>
            <p:nvPr/>
          </p:nvSpPr>
          <p:spPr>
            <a:xfrm>
              <a:off x="4415912" y="5141466"/>
              <a:ext cx="3012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[to see, seeing]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0143B4C-B896-4879-8786-5BA6D84A2233}"/>
              </a:ext>
            </a:extLst>
          </p:cNvPr>
          <p:cNvGrpSpPr/>
          <p:nvPr/>
        </p:nvGrpSpPr>
        <p:grpSpPr>
          <a:xfrm>
            <a:off x="-40773" y="1559385"/>
            <a:ext cx="3267453" cy="1633727"/>
            <a:chOff x="-40773" y="1559385"/>
            <a:chExt cx="3267453" cy="163372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5F70E3D-292A-480A-9FD4-424A991C2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773" y="1559385"/>
              <a:ext cx="3267453" cy="1633727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F1B9C08-42D3-4598-9CD5-FDDB9754FC54}"/>
                </a:ext>
              </a:extLst>
            </p:cNvPr>
            <p:cNvSpPr/>
            <p:nvPr/>
          </p:nvSpPr>
          <p:spPr>
            <a:xfrm>
              <a:off x="1406770" y="2014959"/>
              <a:ext cx="18199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to have, having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3377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721400" y="111744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" y="69569"/>
            <a:ext cx="10660149" cy="523220"/>
          </a:xfrm>
        </p:spPr>
        <p:txBody>
          <a:bodyPr anchor="t"/>
          <a:lstStyle/>
          <a:p>
            <a:r>
              <a:rPr lang="en-GB" sz="3600" b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Translating the French present tense into English</a:t>
            </a:r>
            <a:endParaRPr lang="en-GB" sz="36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243521" y="2956040"/>
            <a:ext cx="9780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Adverbs of time tell us which English form to use: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D390DC-9692-4A32-8CBC-1BF1E9DA9BAB}"/>
              </a:ext>
            </a:extLst>
          </p:cNvPr>
          <p:cNvSpPr/>
          <p:nvPr/>
        </p:nvSpPr>
        <p:spPr>
          <a:xfrm>
            <a:off x="582343" y="1587470"/>
            <a:ext cx="4551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Tu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chanson.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E3A425-0DAA-4F58-B759-9B659E7EA278}"/>
              </a:ext>
            </a:extLst>
          </p:cNvPr>
          <p:cNvSpPr/>
          <p:nvPr/>
        </p:nvSpPr>
        <p:spPr>
          <a:xfrm>
            <a:off x="6441329" y="1363894"/>
            <a:ext cx="3647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listen to a song.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143ABAD-B43C-45A4-8275-5E66FBB7CD67}"/>
              </a:ext>
            </a:extLst>
          </p:cNvPr>
          <p:cNvSpPr/>
          <p:nvPr/>
        </p:nvSpPr>
        <p:spPr>
          <a:xfrm>
            <a:off x="100056" y="655529"/>
            <a:ext cx="9780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English</a:t>
            </a:r>
            <a:r>
              <a:rPr kumimoji="0" lang="en-GB" sz="28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has </a:t>
            </a:r>
            <a:r>
              <a:rPr kumimoji="0" lang="en-GB" sz="2800" b="1" i="0" u="sng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two</a:t>
            </a:r>
            <a:r>
              <a:rPr kumimoji="0" lang="en-GB" sz="28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present tense forms but French has </a:t>
            </a:r>
            <a:r>
              <a:rPr kumimoji="0" lang="en-GB" sz="2800" b="1" i="0" u="sng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one</a:t>
            </a:r>
            <a:r>
              <a:rPr kumimoji="0" lang="en-GB" sz="28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9" name="Google Shape;183;p8">
            <a:extLst>
              <a:ext uri="{FF2B5EF4-FFF2-40B4-BE49-F238E27FC236}">
                <a16:creationId xmlns:a16="http://schemas.microsoft.com/office/drawing/2014/main" id="{25566473-804A-441B-8202-516D91E677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0692" y="1292295"/>
            <a:ext cx="470637" cy="59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5D6FD935-2DDA-48AF-BEFF-40295BAA70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0692" y="1913365"/>
            <a:ext cx="470637" cy="5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3404CF0-6774-4CCF-B3E0-E0A55EF62FE8}"/>
              </a:ext>
            </a:extLst>
          </p:cNvPr>
          <p:cNvSpPr/>
          <p:nvPr/>
        </p:nvSpPr>
        <p:spPr>
          <a:xfrm>
            <a:off x="6441329" y="1927793"/>
            <a:ext cx="4867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are listening to a song.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A6D6C7-E334-4669-9D5A-1E9C3CF00A5F}"/>
              </a:ext>
            </a:extLst>
          </p:cNvPr>
          <p:cNvSpPr/>
          <p:nvPr/>
        </p:nvSpPr>
        <p:spPr>
          <a:xfrm>
            <a:off x="678950" y="3711591"/>
            <a:ext cx="6784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Tu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chanson </a:t>
            </a:r>
            <a:r>
              <a:rPr kumimoji="0" lang="en-GB" sz="2800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tous</a:t>
            </a:r>
            <a:r>
              <a:rPr kumimoji="0" lang="en-GB" sz="280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les </a:t>
            </a:r>
            <a:r>
              <a:rPr kumimoji="0" lang="en-GB" sz="2800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jours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AF3AFE-3673-4870-AF67-259BC141AE73}"/>
              </a:ext>
            </a:extLst>
          </p:cNvPr>
          <p:cNvSpPr/>
          <p:nvPr/>
        </p:nvSpPr>
        <p:spPr>
          <a:xfrm>
            <a:off x="697787" y="4281006"/>
            <a:ext cx="5495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listen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a song </a:t>
            </a:r>
            <a:r>
              <a:rPr kumimoji="0" lang="en-GB" sz="28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every day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F1E8BEC0-86D1-4202-9927-85517EE686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150" y="4247441"/>
            <a:ext cx="470637" cy="5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23674D7-9751-42B1-A898-D830AE7BB5D5}"/>
              </a:ext>
            </a:extLst>
          </p:cNvPr>
          <p:cNvSpPr/>
          <p:nvPr/>
        </p:nvSpPr>
        <p:spPr>
          <a:xfrm>
            <a:off x="678950" y="5089785"/>
            <a:ext cx="7212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Tu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chanson </a:t>
            </a:r>
            <a:r>
              <a:rPr kumimoji="0" lang="en-GB" sz="2800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280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ce</a:t>
            </a:r>
            <a:r>
              <a:rPr kumimoji="0" lang="en-GB" sz="280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moment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B97282E-47DB-428B-9B86-75BE517E28AF}"/>
              </a:ext>
            </a:extLst>
          </p:cNvPr>
          <p:cNvSpPr/>
          <p:nvPr/>
        </p:nvSpPr>
        <p:spPr>
          <a:xfrm>
            <a:off x="672762" y="5679600"/>
            <a:ext cx="7592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are listening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a song </a:t>
            </a:r>
            <a:r>
              <a:rPr kumimoji="0" lang="en-GB" sz="2800" b="0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at the moment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87DF1DFE-1B93-4332-BD04-073053A9739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0779" y="5659201"/>
            <a:ext cx="470637" cy="5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E81B10DD-30F5-419F-AB6A-1DC1DFBEA01E}"/>
              </a:ext>
            </a:extLst>
          </p:cNvPr>
          <p:cNvSpPr/>
          <p:nvPr/>
        </p:nvSpPr>
        <p:spPr>
          <a:xfrm>
            <a:off x="1946211" y="2240612"/>
            <a:ext cx="3605929" cy="429869"/>
          </a:xfrm>
          <a:prstGeom prst="wedgeRoundRectCallout">
            <a:avLst>
              <a:gd name="adj1" fmla="val 55438"/>
              <a:gd name="adj2" fmla="val -133447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could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either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CFBBA369-226A-4944-907F-E832F4501EB8}"/>
              </a:ext>
            </a:extLst>
          </p:cNvPr>
          <p:cNvSpPr/>
          <p:nvPr/>
        </p:nvSpPr>
        <p:spPr>
          <a:xfrm>
            <a:off x="7891181" y="3905083"/>
            <a:ext cx="3109222" cy="967000"/>
          </a:xfrm>
          <a:prstGeom prst="wedgeRoundRectCallout">
            <a:avLst>
              <a:gd name="adj1" fmla="val -64712"/>
              <a:gd name="adj2" fmla="val -3975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a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regular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repeated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action in the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present</a:t>
            </a:r>
            <a:r>
              <a:rPr lang="fr-FR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, like a routine.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C93FFB77-B9A4-4F51-9764-A4FCB745F9DE}"/>
              </a:ext>
            </a:extLst>
          </p:cNvPr>
          <p:cNvSpPr/>
          <p:nvPr/>
        </p:nvSpPr>
        <p:spPr>
          <a:xfrm>
            <a:off x="8385047" y="5359153"/>
            <a:ext cx="2740153" cy="967000"/>
          </a:xfrm>
          <a:prstGeom prst="wedgeRoundRectCallout">
            <a:avLst>
              <a:gd name="adj1" fmla="val -64712"/>
              <a:gd name="adj2" fmla="val -3975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for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something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ongoing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happening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now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562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4" grpId="0"/>
      <p:bldP spid="43" grpId="0"/>
      <p:bldP spid="25" grpId="0"/>
      <p:bldP spid="27" grpId="0"/>
      <p:bldP spid="28" grpId="0"/>
      <p:bldP spid="30" grpId="0"/>
      <p:bldP spid="31" grpId="0"/>
      <p:bldP spid="33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75717" y="43189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Pierre écrit en anglais mais c’est difficile !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AA2CE978-E84D-4B94-886E-91E9B641821C}"/>
              </a:ext>
            </a:extLst>
          </p:cNvPr>
          <p:cNvSpPr/>
          <p:nvPr/>
        </p:nvSpPr>
        <p:spPr>
          <a:xfrm>
            <a:off x="83574" y="421597"/>
            <a:ext cx="10823912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Help Pierre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with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English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homework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by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choosing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the correct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adverb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F4193DA-2AEB-4DDA-9B08-7464D3DB5B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49"/>
          <a:stretch/>
        </p:blipFill>
        <p:spPr>
          <a:xfrm>
            <a:off x="10496079" y="418508"/>
            <a:ext cx="1049586" cy="990446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4F5EE50-2E2D-4C88-AC92-F66595379C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4"/>
          <a:stretch/>
        </p:blipFill>
        <p:spPr>
          <a:xfrm>
            <a:off x="-1" y="1101542"/>
            <a:ext cx="7195457" cy="5657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B999CA-D611-4ED0-996A-361175AB72C7}"/>
              </a:ext>
            </a:extLst>
          </p:cNvPr>
          <p:cNvSpPr txBox="1"/>
          <p:nvPr/>
        </p:nvSpPr>
        <p:spPr>
          <a:xfrm>
            <a:off x="1324539" y="1435422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sing…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DD5918-4B49-491B-B7D2-915264EBC49A}"/>
              </a:ext>
            </a:extLst>
          </p:cNvPr>
          <p:cNvSpPr txBox="1"/>
          <p:nvPr/>
        </p:nvSpPr>
        <p:spPr>
          <a:xfrm>
            <a:off x="1324534" y="2465986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Max is playing football…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F035A8-5A8D-47E9-8038-C910DB3A46A5}"/>
              </a:ext>
            </a:extLst>
          </p:cNvPr>
          <p:cNvSpPr/>
          <p:nvPr/>
        </p:nvSpPr>
        <p:spPr>
          <a:xfrm>
            <a:off x="7274999" y="1554390"/>
            <a:ext cx="4618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at the moment | every week.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B1A366-45E1-4DB8-98AD-5231B88D8189}"/>
              </a:ext>
            </a:extLst>
          </p:cNvPr>
          <p:cNvSpPr/>
          <p:nvPr/>
        </p:nvSpPr>
        <p:spPr>
          <a:xfrm>
            <a:off x="7274999" y="2466385"/>
            <a:ext cx="4618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at the moment | every week.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1007A-68FE-42D1-A105-75D681C828F3}"/>
              </a:ext>
            </a:extLst>
          </p:cNvPr>
          <p:cNvSpPr txBox="1"/>
          <p:nvPr/>
        </p:nvSpPr>
        <p:spPr>
          <a:xfrm>
            <a:off x="1324534" y="3468685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 speak English…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9EE41A-A490-47A9-95AE-4AD9486224CC}"/>
              </a:ext>
            </a:extLst>
          </p:cNvPr>
          <p:cNvSpPr/>
          <p:nvPr/>
        </p:nvSpPr>
        <p:spPr>
          <a:xfrm>
            <a:off x="7253311" y="3511842"/>
            <a:ext cx="4618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at the moment | every week.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00C259-627E-4FE0-B6DA-D13C72043398}"/>
              </a:ext>
            </a:extLst>
          </p:cNvPr>
          <p:cNvSpPr txBox="1"/>
          <p:nvPr/>
        </p:nvSpPr>
        <p:spPr>
          <a:xfrm>
            <a:off x="1324532" y="4460474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listening to a song…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244CFC-3D76-4F25-99E4-ED5A5B05DDCD}"/>
              </a:ext>
            </a:extLst>
          </p:cNvPr>
          <p:cNvSpPr txBox="1"/>
          <p:nvPr/>
        </p:nvSpPr>
        <p:spPr>
          <a:xfrm>
            <a:off x="1324532" y="5452263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am helping…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25C315-84EF-4E83-9228-11ED7D6FACCA}"/>
              </a:ext>
            </a:extLst>
          </p:cNvPr>
          <p:cNvSpPr/>
          <p:nvPr/>
        </p:nvSpPr>
        <p:spPr>
          <a:xfrm>
            <a:off x="7274999" y="4451976"/>
            <a:ext cx="4618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at the moment | every week.</a:t>
            </a:r>
            <a:endParaRPr lang="en-GB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E29490-0B28-4600-B24C-C49361B68640}"/>
              </a:ext>
            </a:extLst>
          </p:cNvPr>
          <p:cNvSpPr/>
          <p:nvPr/>
        </p:nvSpPr>
        <p:spPr>
          <a:xfrm>
            <a:off x="7274999" y="5495420"/>
            <a:ext cx="4618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at the moment | every week.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D11D5F-4B3F-4383-81E1-92D15BC913B8}"/>
              </a:ext>
            </a:extLst>
          </p:cNvPr>
          <p:cNvSpPr/>
          <p:nvPr/>
        </p:nvSpPr>
        <p:spPr>
          <a:xfrm>
            <a:off x="870858" y="1511233"/>
            <a:ext cx="406622" cy="38585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6DA6DA-A85B-480E-9BD6-FF24604CA15D}"/>
              </a:ext>
            </a:extLst>
          </p:cNvPr>
          <p:cNvSpPr/>
          <p:nvPr/>
        </p:nvSpPr>
        <p:spPr>
          <a:xfrm>
            <a:off x="870858" y="2465986"/>
            <a:ext cx="406622" cy="38585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35A498-1DAF-48A9-8DBE-7AE9A7A9EB6B}"/>
              </a:ext>
            </a:extLst>
          </p:cNvPr>
          <p:cNvSpPr/>
          <p:nvPr/>
        </p:nvSpPr>
        <p:spPr>
          <a:xfrm>
            <a:off x="870858" y="3464975"/>
            <a:ext cx="406622" cy="38585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0C9D4FD-1D0A-4D37-AA03-0A0FDBE3DFDE}"/>
              </a:ext>
            </a:extLst>
          </p:cNvPr>
          <p:cNvSpPr/>
          <p:nvPr/>
        </p:nvSpPr>
        <p:spPr>
          <a:xfrm>
            <a:off x="856447" y="4520502"/>
            <a:ext cx="406622" cy="38585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3006CC-EF51-4827-96D2-CE19FE179756}"/>
              </a:ext>
            </a:extLst>
          </p:cNvPr>
          <p:cNvSpPr/>
          <p:nvPr/>
        </p:nvSpPr>
        <p:spPr>
          <a:xfrm>
            <a:off x="856447" y="5486491"/>
            <a:ext cx="406622" cy="385854"/>
          </a:xfrm>
          <a:prstGeom prst="ellipse">
            <a:avLst/>
          </a:prstGeom>
          <a:solidFill>
            <a:srgbClr val="786E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0E6FC8-DBE8-4ED4-8741-3CEDD6CC6AB9}"/>
              </a:ext>
            </a:extLst>
          </p:cNvPr>
          <p:cNvSpPr/>
          <p:nvPr/>
        </p:nvSpPr>
        <p:spPr>
          <a:xfrm>
            <a:off x="1324532" y="1441288"/>
            <a:ext cx="2808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sing every week.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DB67F4-2390-4EFF-BFBF-EFE0160FBF7F}"/>
              </a:ext>
            </a:extLst>
          </p:cNvPr>
          <p:cNvCxnSpPr>
            <a:cxnSpLocks/>
          </p:cNvCxnSpPr>
          <p:nvPr/>
        </p:nvCxnSpPr>
        <p:spPr>
          <a:xfrm flipV="1">
            <a:off x="7300431" y="1785222"/>
            <a:ext cx="2309286" cy="1"/>
          </a:xfrm>
          <a:prstGeom prst="line">
            <a:avLst/>
          </a:prstGeom>
          <a:ln w="76200">
            <a:solidFill>
              <a:srgbClr val="786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99A4762-B62E-4482-9E01-957B0AA3C690}"/>
              </a:ext>
            </a:extLst>
          </p:cNvPr>
          <p:cNvSpPr txBox="1"/>
          <p:nvPr/>
        </p:nvSpPr>
        <p:spPr>
          <a:xfrm>
            <a:off x="1324532" y="2466777"/>
            <a:ext cx="614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Max is playing football at the moment.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F4D3A2-6432-464D-A536-6B16F18D1860}"/>
              </a:ext>
            </a:extLst>
          </p:cNvPr>
          <p:cNvCxnSpPr>
            <a:cxnSpLocks/>
          </p:cNvCxnSpPr>
          <p:nvPr/>
        </p:nvCxnSpPr>
        <p:spPr>
          <a:xfrm flipV="1">
            <a:off x="9866229" y="2696818"/>
            <a:ext cx="1923000" cy="3890"/>
          </a:xfrm>
          <a:prstGeom prst="line">
            <a:avLst/>
          </a:prstGeom>
          <a:ln w="76200">
            <a:solidFill>
              <a:srgbClr val="786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FF2D262-62CA-4804-A311-8237F01F4F1D}"/>
              </a:ext>
            </a:extLst>
          </p:cNvPr>
          <p:cNvSpPr txBox="1"/>
          <p:nvPr/>
        </p:nvSpPr>
        <p:spPr>
          <a:xfrm>
            <a:off x="1335335" y="3468684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You speak English every week.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4F8F90-0983-4FED-8982-D73BCC50A64A}"/>
              </a:ext>
            </a:extLst>
          </p:cNvPr>
          <p:cNvCxnSpPr>
            <a:cxnSpLocks/>
          </p:cNvCxnSpPr>
          <p:nvPr/>
        </p:nvCxnSpPr>
        <p:spPr>
          <a:xfrm flipV="1">
            <a:off x="7300431" y="3742673"/>
            <a:ext cx="2309286" cy="1"/>
          </a:xfrm>
          <a:prstGeom prst="line">
            <a:avLst/>
          </a:prstGeom>
          <a:ln w="76200">
            <a:solidFill>
              <a:srgbClr val="786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0B4FE52-ED02-42FB-9B97-E5B042A53F70}"/>
              </a:ext>
            </a:extLst>
          </p:cNvPr>
          <p:cNvSpPr txBox="1"/>
          <p:nvPr/>
        </p:nvSpPr>
        <p:spPr>
          <a:xfrm>
            <a:off x="1324532" y="4484407"/>
            <a:ext cx="5860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She is listening to a song at the moment.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F83DB22-647B-43FB-BD1C-DC0B8D84A56E}"/>
              </a:ext>
            </a:extLst>
          </p:cNvPr>
          <p:cNvCxnSpPr>
            <a:cxnSpLocks/>
          </p:cNvCxnSpPr>
          <p:nvPr/>
        </p:nvCxnSpPr>
        <p:spPr>
          <a:xfrm flipV="1">
            <a:off x="9905968" y="4691306"/>
            <a:ext cx="1923000" cy="3890"/>
          </a:xfrm>
          <a:prstGeom prst="line">
            <a:avLst/>
          </a:prstGeom>
          <a:ln w="76200">
            <a:solidFill>
              <a:srgbClr val="786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64DB472-69EB-4503-8C94-23614256F1C6}"/>
              </a:ext>
            </a:extLst>
          </p:cNvPr>
          <p:cNvSpPr txBox="1"/>
          <p:nvPr/>
        </p:nvSpPr>
        <p:spPr>
          <a:xfrm>
            <a:off x="1311165" y="5452263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 am helping at the moment.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0806CDB-EF0D-4640-B8CF-6660EA17EE62}"/>
              </a:ext>
            </a:extLst>
          </p:cNvPr>
          <p:cNvCxnSpPr>
            <a:cxnSpLocks/>
          </p:cNvCxnSpPr>
          <p:nvPr/>
        </p:nvCxnSpPr>
        <p:spPr>
          <a:xfrm flipV="1">
            <a:off x="9866229" y="5734941"/>
            <a:ext cx="1923000" cy="3890"/>
          </a:xfrm>
          <a:prstGeom prst="line">
            <a:avLst/>
          </a:prstGeom>
          <a:ln w="76200">
            <a:solidFill>
              <a:srgbClr val="786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B3DDE9C-D0B6-4396-B08E-632A10845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350"/>
          <a:stretch/>
        </p:blipFill>
        <p:spPr>
          <a:xfrm>
            <a:off x="10502781" y="401984"/>
            <a:ext cx="1049586" cy="9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4" grpId="0"/>
      <p:bldP spid="26" grpId="0"/>
      <p:bldP spid="28" grpId="0"/>
      <p:bldP spid="39" grpId="0"/>
      <p:bldP spid="41" grpId="0"/>
      <p:bldP spid="43" grpId="0"/>
      <p:bldP spid="45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Table&#10;&#10;Description automatically generated">
            <a:extLst>
              <a:ext uri="{FF2B5EF4-FFF2-40B4-BE49-F238E27FC236}">
                <a16:creationId xmlns:a16="http://schemas.microsoft.com/office/drawing/2014/main" id="{A4CB20B7-9990-4A35-94AC-4BA1DAE1D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4"/>
          <a:stretch/>
        </p:blipFill>
        <p:spPr>
          <a:xfrm>
            <a:off x="-1" y="1101542"/>
            <a:ext cx="7195457" cy="565778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61CB54C-CEBD-4EB1-861B-6A9A2958DC34}"/>
              </a:ext>
            </a:extLst>
          </p:cNvPr>
          <p:cNvSpPr txBox="1"/>
          <p:nvPr/>
        </p:nvSpPr>
        <p:spPr>
          <a:xfrm>
            <a:off x="1313547" y="2196172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prepare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preparing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my bag.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FCF0ED4-014D-42E3-BB95-81DD543D2D69}"/>
              </a:ext>
            </a:extLst>
          </p:cNvPr>
          <p:cNvSpPr txBox="1"/>
          <p:nvPr/>
        </p:nvSpPr>
        <p:spPr>
          <a:xfrm>
            <a:off x="1313547" y="3686544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eats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eating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sandwich.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11B8304-7F38-4788-AA95-7F8DA2E1826A}"/>
              </a:ext>
            </a:extLst>
          </p:cNvPr>
          <p:cNvSpPr txBox="1"/>
          <p:nvPr/>
        </p:nvSpPr>
        <p:spPr>
          <a:xfrm>
            <a:off x="1313547" y="4446919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watches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watching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film.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3934F1-DF5B-48A9-8AC5-2C185942F59D}"/>
              </a:ext>
            </a:extLst>
          </p:cNvPr>
          <p:cNvSpPr txBox="1"/>
          <p:nvPr/>
        </p:nvSpPr>
        <p:spPr>
          <a:xfrm>
            <a:off x="1324532" y="5213591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repeat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repeating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phrase.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E780832-F930-4F7F-84F6-957DC1E5C0E3}"/>
              </a:ext>
            </a:extLst>
          </p:cNvPr>
          <p:cNvSpPr/>
          <p:nvPr/>
        </p:nvSpPr>
        <p:spPr>
          <a:xfrm>
            <a:off x="1313547" y="1451721"/>
            <a:ext cx="5163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help|are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helping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your sister.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538" y="1059559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stomShape 23">
            <a:hlinkClick r:id="" action="ppaction://noaction">
              <a:snd r:embed="rId5" name="6_2.wav"/>
            </a:hlinkClick>
            <a:extLst>
              <a:ext uri="{FF2B5EF4-FFF2-40B4-BE49-F238E27FC236}">
                <a16:creationId xmlns:a16="http://schemas.microsoft.com/office/drawing/2014/main" id="{3AD5864B-E328-4811-82EC-A3D77BDC6BF2}"/>
              </a:ext>
            </a:extLst>
          </p:cNvPr>
          <p:cNvSpPr/>
          <p:nvPr/>
        </p:nvSpPr>
        <p:spPr>
          <a:xfrm>
            <a:off x="770392" y="1484374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sym typeface="Arial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7" name="CustomShape 24">
            <a:hlinkClick r:id="" action="ppaction://noaction">
              <a:snd r:embed="rId6" name="6_3.wav"/>
            </a:hlinkClick>
            <a:extLst>
              <a:ext uri="{FF2B5EF4-FFF2-40B4-BE49-F238E27FC236}">
                <a16:creationId xmlns:a16="http://schemas.microsoft.com/office/drawing/2014/main" id="{F2DAD2AC-ADD2-4480-845B-008BBA9A5F70}"/>
              </a:ext>
            </a:extLst>
          </p:cNvPr>
          <p:cNvSpPr/>
          <p:nvPr/>
        </p:nvSpPr>
        <p:spPr>
          <a:xfrm>
            <a:off x="770392" y="2201908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sym typeface="Arial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8" name="CustomShape 25">
            <a:hlinkClick r:id="" action="ppaction://noaction">
              <a:snd r:embed="rId7" name="6_4.wav"/>
            </a:hlinkClick>
            <a:extLst>
              <a:ext uri="{FF2B5EF4-FFF2-40B4-BE49-F238E27FC236}">
                <a16:creationId xmlns:a16="http://schemas.microsoft.com/office/drawing/2014/main" id="{E47FAB46-1A11-4EF4-B700-EF919D0338F8}"/>
              </a:ext>
            </a:extLst>
          </p:cNvPr>
          <p:cNvSpPr/>
          <p:nvPr/>
        </p:nvSpPr>
        <p:spPr>
          <a:xfrm>
            <a:off x="788539" y="2939150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sym typeface="Arial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19" name="CustomShape 26">
            <a:hlinkClick r:id="" action="ppaction://noaction">
              <a:snd r:embed="rId8" name="6_5.wav"/>
            </a:hlinkClick>
            <a:extLst>
              <a:ext uri="{FF2B5EF4-FFF2-40B4-BE49-F238E27FC236}">
                <a16:creationId xmlns:a16="http://schemas.microsoft.com/office/drawing/2014/main" id="{1ECA2C39-8E1B-46F9-B4CE-5D69DA706F12}"/>
              </a:ext>
            </a:extLst>
          </p:cNvPr>
          <p:cNvSpPr/>
          <p:nvPr/>
        </p:nvSpPr>
        <p:spPr>
          <a:xfrm>
            <a:off x="788539" y="3692268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sym typeface="Arial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1" name="CustomShape 27">
            <a:hlinkClick r:id="" action="ppaction://noaction">
              <a:snd r:embed="rId9" name="6_6.wav"/>
            </a:hlinkClick>
            <a:extLst>
              <a:ext uri="{FF2B5EF4-FFF2-40B4-BE49-F238E27FC236}">
                <a16:creationId xmlns:a16="http://schemas.microsoft.com/office/drawing/2014/main" id="{B06E6BFD-FB69-40F9-9653-301D379E5A17}"/>
              </a:ext>
            </a:extLst>
          </p:cNvPr>
          <p:cNvSpPr/>
          <p:nvPr/>
        </p:nvSpPr>
        <p:spPr>
          <a:xfrm>
            <a:off x="788539" y="4477190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sym typeface="Arial"/>
              </a:rPr>
              <a:t>5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6A9E41F1-3098-4683-8460-C8D2970F9AFF}"/>
              </a:ext>
            </a:extLst>
          </p:cNvPr>
          <p:cNvSpPr/>
          <p:nvPr/>
        </p:nvSpPr>
        <p:spPr>
          <a:xfrm>
            <a:off x="75716" y="43189"/>
            <a:ext cx="11240057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Pierre écoute en français (c’est facile !) mais il lit en anglais et c’est difficile !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CustomShape 6">
            <a:extLst>
              <a:ext uri="{FF2B5EF4-FFF2-40B4-BE49-F238E27FC236}">
                <a16:creationId xmlns:a16="http://schemas.microsoft.com/office/drawing/2014/main" id="{B05A9223-9EA9-46B7-92C3-BE311323E158}"/>
              </a:ext>
            </a:extLst>
          </p:cNvPr>
          <p:cNvSpPr/>
          <p:nvPr/>
        </p:nvSpPr>
        <p:spPr>
          <a:xfrm>
            <a:off x="75716" y="356356"/>
            <a:ext cx="10823912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Help Pierre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with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English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homework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by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choosing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the correct English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verb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form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3" name="Picture 3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1918747-C3DC-40E7-95E6-37B356DFE07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49"/>
          <a:stretch/>
        </p:blipFill>
        <p:spPr>
          <a:xfrm>
            <a:off x="10190394" y="485242"/>
            <a:ext cx="1049586" cy="990446"/>
          </a:xfrm>
          <a:prstGeom prst="rect">
            <a:avLst/>
          </a:prstGeom>
        </p:spPr>
      </p:pic>
      <p:pic>
        <p:nvPicPr>
          <p:cNvPr id="42" name="Picture 4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66A66BAE-222F-4A3A-AD7E-C8633D9D4DF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350"/>
          <a:stretch/>
        </p:blipFill>
        <p:spPr>
          <a:xfrm>
            <a:off x="10190394" y="485242"/>
            <a:ext cx="1049586" cy="990447"/>
          </a:xfrm>
          <a:prstGeom prst="rect">
            <a:avLst/>
          </a:prstGeom>
        </p:spPr>
      </p:pic>
      <p:sp>
        <p:nvSpPr>
          <p:cNvPr id="60" name="CustomShape 6">
            <a:hlinkClick r:id="" action="ppaction://noaction">
              <a:snd r:embed="rId12" name="6_1.wav"/>
            </a:hlinkClick>
            <a:extLst>
              <a:ext uri="{FF2B5EF4-FFF2-40B4-BE49-F238E27FC236}">
                <a16:creationId xmlns:a16="http://schemas.microsoft.com/office/drawing/2014/main" id="{10BC245B-37A6-4197-8222-0E33CC49B97C}"/>
              </a:ext>
            </a:extLst>
          </p:cNvPr>
          <p:cNvSpPr/>
          <p:nvPr/>
        </p:nvSpPr>
        <p:spPr>
          <a:xfrm>
            <a:off x="67498" y="684661"/>
            <a:ext cx="10823912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 Le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verb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 correct en anglais, c’est quoi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CustomShape 27">
            <a:hlinkClick r:id="" action="ppaction://noaction">
              <a:snd r:embed="rId13" name="6_7.wav"/>
            </a:hlinkClick>
            <a:extLst>
              <a:ext uri="{FF2B5EF4-FFF2-40B4-BE49-F238E27FC236}">
                <a16:creationId xmlns:a16="http://schemas.microsoft.com/office/drawing/2014/main" id="{C75186E3-98CC-4D35-82E8-69413E1DE210}"/>
              </a:ext>
            </a:extLst>
          </p:cNvPr>
          <p:cNvSpPr/>
          <p:nvPr/>
        </p:nvSpPr>
        <p:spPr>
          <a:xfrm>
            <a:off x="774128" y="5286735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sym typeface="Arial"/>
              </a:rPr>
              <a:t>6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62" name="CustomShape 27">
            <a:hlinkClick r:id="" action="ppaction://noaction">
              <a:snd r:embed="rId14" name="6_8.wav"/>
            </a:hlinkClick>
            <a:extLst>
              <a:ext uri="{FF2B5EF4-FFF2-40B4-BE49-F238E27FC236}">
                <a16:creationId xmlns:a16="http://schemas.microsoft.com/office/drawing/2014/main" id="{F56486C1-6E47-44C7-B367-4AA7114CCF7C}"/>
              </a:ext>
            </a:extLst>
          </p:cNvPr>
          <p:cNvSpPr/>
          <p:nvPr/>
        </p:nvSpPr>
        <p:spPr>
          <a:xfrm>
            <a:off x="770392" y="6039853"/>
            <a:ext cx="464040" cy="396360"/>
          </a:xfrm>
          <a:prstGeom prst="actionButtonBlank">
            <a:avLst/>
          </a:prstGeom>
          <a:solidFill>
            <a:srgbClr val="EFF9FB"/>
          </a:solidFill>
          <a:ln>
            <a:solidFill>
              <a:schemeClr val="accent3">
                <a:lumMod val="75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sym typeface="Arial"/>
              </a:rPr>
              <a:t>7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B71DBC4-9358-430B-A8A9-FD4D668AD01E}"/>
              </a:ext>
            </a:extLst>
          </p:cNvPr>
          <p:cNvSpPr txBox="1"/>
          <p:nvPr/>
        </p:nvSpPr>
        <p:spPr>
          <a:xfrm>
            <a:off x="1344815" y="5947896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She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lives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living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in a town.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01DA415-AE17-4512-B685-6A93E6685A34}"/>
              </a:ext>
            </a:extLst>
          </p:cNvPr>
          <p:cNvSpPr txBox="1"/>
          <p:nvPr/>
        </p:nvSpPr>
        <p:spPr>
          <a:xfrm>
            <a:off x="1324532" y="2951509"/>
            <a:ext cx="562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use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|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am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using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 pen.</a:t>
            </a: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45DA0064-394B-4556-8123-ABDA55C0A0C2}"/>
              </a:ext>
            </a:extLst>
          </p:cNvPr>
          <p:cNvSpPr/>
          <p:nvPr/>
        </p:nvSpPr>
        <p:spPr>
          <a:xfrm>
            <a:off x="7965848" y="1757286"/>
            <a:ext cx="3670980" cy="967000"/>
          </a:xfrm>
          <a:prstGeom prst="wedgeRoundRectCallout">
            <a:avLst>
              <a:gd name="adj1" fmla="val -64712"/>
              <a:gd name="adj2" fmla="val -3975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tous les jours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every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day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use the simple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7DCBED54-F553-4467-BC50-442D2CD4735A}"/>
              </a:ext>
            </a:extLst>
          </p:cNvPr>
          <p:cNvSpPr/>
          <p:nvPr/>
        </p:nvSpPr>
        <p:spPr>
          <a:xfrm>
            <a:off x="7965849" y="2963433"/>
            <a:ext cx="3670980" cy="967000"/>
          </a:xfrm>
          <a:prstGeom prst="wedgeRoundRectCallout">
            <a:avLst>
              <a:gd name="adj1" fmla="val -64712"/>
              <a:gd name="adj2" fmla="val -3975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If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hear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ce moment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use the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continuous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(-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ing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781FD02-95AB-4EED-A981-557E77FB1902}"/>
              </a:ext>
            </a:extLst>
          </p:cNvPr>
          <p:cNvSpPr/>
          <p:nvPr/>
        </p:nvSpPr>
        <p:spPr>
          <a:xfrm>
            <a:off x="2004824" y="1567339"/>
            <a:ext cx="881743" cy="300528"/>
          </a:xfrm>
          <a:prstGeom prst="roundRect">
            <a:avLst/>
          </a:prstGeom>
          <a:solidFill>
            <a:srgbClr val="FB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1C462B3-2A73-439C-868E-3721334B0360}"/>
              </a:ext>
            </a:extLst>
          </p:cNvPr>
          <p:cNvSpPr/>
          <p:nvPr/>
        </p:nvSpPr>
        <p:spPr>
          <a:xfrm>
            <a:off x="2796812" y="2315531"/>
            <a:ext cx="2197062" cy="300528"/>
          </a:xfrm>
          <a:prstGeom prst="roundRect">
            <a:avLst/>
          </a:prstGeom>
          <a:solidFill>
            <a:srgbClr val="FB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7B7CEFA-45A3-4659-A18E-50880B6C0446}"/>
              </a:ext>
            </a:extLst>
          </p:cNvPr>
          <p:cNvSpPr/>
          <p:nvPr/>
        </p:nvSpPr>
        <p:spPr>
          <a:xfrm>
            <a:off x="2135311" y="3062323"/>
            <a:ext cx="1502511" cy="300528"/>
          </a:xfrm>
          <a:prstGeom prst="roundRect">
            <a:avLst/>
          </a:prstGeom>
          <a:solidFill>
            <a:srgbClr val="FB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67C8A11-3C20-431D-9E03-BC4FD9EA1851}"/>
              </a:ext>
            </a:extLst>
          </p:cNvPr>
          <p:cNvSpPr/>
          <p:nvPr/>
        </p:nvSpPr>
        <p:spPr>
          <a:xfrm>
            <a:off x="1831579" y="3795966"/>
            <a:ext cx="868079" cy="300528"/>
          </a:xfrm>
          <a:prstGeom prst="roundRect">
            <a:avLst/>
          </a:prstGeom>
          <a:solidFill>
            <a:srgbClr val="FB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CBD82D5-4606-4741-BE37-B58FA731D466}"/>
              </a:ext>
            </a:extLst>
          </p:cNvPr>
          <p:cNvSpPr/>
          <p:nvPr/>
        </p:nvSpPr>
        <p:spPr>
          <a:xfrm>
            <a:off x="3278311" y="4554359"/>
            <a:ext cx="1881518" cy="300528"/>
          </a:xfrm>
          <a:prstGeom prst="roundRect">
            <a:avLst/>
          </a:prstGeom>
          <a:solidFill>
            <a:srgbClr val="FB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C34C343-94EF-49EE-9347-EFAE67916436}"/>
              </a:ext>
            </a:extLst>
          </p:cNvPr>
          <p:cNvSpPr/>
          <p:nvPr/>
        </p:nvSpPr>
        <p:spPr>
          <a:xfrm>
            <a:off x="2007601" y="5319063"/>
            <a:ext cx="1259824" cy="300528"/>
          </a:xfrm>
          <a:prstGeom prst="roundRect">
            <a:avLst/>
          </a:prstGeom>
          <a:solidFill>
            <a:srgbClr val="FB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58517B9D-7C90-4758-9F25-225C7EA05D68}"/>
              </a:ext>
            </a:extLst>
          </p:cNvPr>
          <p:cNvSpPr/>
          <p:nvPr/>
        </p:nvSpPr>
        <p:spPr>
          <a:xfrm>
            <a:off x="2018487" y="6067026"/>
            <a:ext cx="868080" cy="300528"/>
          </a:xfrm>
          <a:prstGeom prst="roundRect">
            <a:avLst/>
          </a:prstGeom>
          <a:solidFill>
            <a:srgbClr val="FB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7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67678" y="77103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Écoute et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répète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E228FD-6C1C-49A0-A526-8EC962E3660A}"/>
              </a:ext>
            </a:extLst>
          </p:cNvPr>
          <p:cNvSpPr txBox="1"/>
          <p:nvPr/>
        </p:nvSpPr>
        <p:spPr>
          <a:xfrm>
            <a:off x="2025472" y="2121912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préférer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F7EB52-11AB-4C3B-9FAE-3F74A821A456}"/>
              </a:ext>
            </a:extLst>
          </p:cNvPr>
          <p:cNvSpPr txBox="1"/>
          <p:nvPr/>
        </p:nvSpPr>
        <p:spPr>
          <a:xfrm>
            <a:off x="6095999" y="665010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ville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3BB5FA-4D37-45A1-99A8-BC4E32AF3373}"/>
              </a:ext>
            </a:extLst>
          </p:cNvPr>
          <p:cNvSpPr txBox="1"/>
          <p:nvPr/>
        </p:nvSpPr>
        <p:spPr>
          <a:xfrm>
            <a:off x="9762575" y="2108486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village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41C545C-8430-406E-85BB-1C387BD9BB5F}"/>
              </a:ext>
            </a:extLst>
          </p:cNvPr>
          <p:cNvSpPr txBox="1"/>
          <p:nvPr/>
        </p:nvSpPr>
        <p:spPr>
          <a:xfrm>
            <a:off x="6687300" y="4980173"/>
            <a:ext cx="49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moment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E3F456-82F1-4690-907B-E5E3501122F2}"/>
              </a:ext>
            </a:extLst>
          </p:cNvPr>
          <p:cNvSpPr txBox="1"/>
          <p:nvPr/>
        </p:nvSpPr>
        <p:spPr>
          <a:xfrm>
            <a:off x="1944659" y="5008856"/>
            <a:ext cx="277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dans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7333EBF-A924-450A-AC92-625E4D8DAF5A}"/>
              </a:ext>
            </a:extLst>
          </p:cNvPr>
          <p:cNvGrpSpPr/>
          <p:nvPr/>
        </p:nvGrpSpPr>
        <p:grpSpPr>
          <a:xfrm>
            <a:off x="587124" y="3859700"/>
            <a:ext cx="2777067" cy="2120307"/>
            <a:chOff x="587124" y="3859700"/>
            <a:chExt cx="2777067" cy="212030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BC9A96-5FFE-4F19-BF15-12B397D5A7BE}"/>
                </a:ext>
              </a:extLst>
            </p:cNvPr>
            <p:cNvSpPr txBox="1"/>
            <p:nvPr/>
          </p:nvSpPr>
          <p:spPr>
            <a:xfrm>
              <a:off x="587124" y="5456787"/>
              <a:ext cx="2777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[in]</a:t>
              </a:r>
            </a:p>
          </p:txBody>
        </p:sp>
        <p:pic>
          <p:nvPicPr>
            <p:cNvPr id="13" name="Picture 12" descr="A picture containing container, box, businesscard&#10;&#10;Description automatically generated">
              <a:extLst>
                <a:ext uri="{FF2B5EF4-FFF2-40B4-BE49-F238E27FC236}">
                  <a16:creationId xmlns:a16="http://schemas.microsoft.com/office/drawing/2014/main" id="{8337D978-6ED1-4BB6-98AF-E9CC5163B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89" y="3908255"/>
              <a:ext cx="1853540" cy="1433597"/>
            </a:xfrm>
            <a:prstGeom prst="rect">
              <a:avLst/>
            </a:prstGeom>
          </p:spPr>
        </p:pic>
        <p:pic>
          <p:nvPicPr>
            <p:cNvPr id="16" name="Graphic 15" descr="Arrow Rotate left">
              <a:extLst>
                <a:ext uri="{FF2B5EF4-FFF2-40B4-BE49-F238E27FC236}">
                  <a16:creationId xmlns:a16="http://schemas.microsoft.com/office/drawing/2014/main" id="{A2FF7CA0-62C8-41A7-9E92-4C624D7E8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632858" y="3859700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A5376B-55F1-4753-BB56-903E1641B121}"/>
              </a:ext>
            </a:extLst>
          </p:cNvPr>
          <p:cNvGrpSpPr/>
          <p:nvPr/>
        </p:nvGrpSpPr>
        <p:grpSpPr>
          <a:xfrm>
            <a:off x="4391885" y="3908255"/>
            <a:ext cx="3408229" cy="2071752"/>
            <a:chOff x="4391885" y="3908255"/>
            <a:chExt cx="3408229" cy="20717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2EAD1C0-24D3-4F52-AD25-EA19D239E3FA}"/>
                </a:ext>
              </a:extLst>
            </p:cNvPr>
            <p:cNvSpPr txBox="1"/>
            <p:nvPr/>
          </p:nvSpPr>
          <p:spPr>
            <a:xfrm>
              <a:off x="4391885" y="5456787"/>
              <a:ext cx="340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[at the moment]</a:t>
              </a:r>
            </a:p>
          </p:txBody>
        </p:sp>
        <p:pic>
          <p:nvPicPr>
            <p:cNvPr id="21" name="Picture 20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62E8AB04-F4B9-4D04-BEF5-45D6E178B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941" y="3908255"/>
              <a:ext cx="2129945" cy="1575826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1892FF7-9A01-4758-A993-B06191570574}"/>
              </a:ext>
            </a:extLst>
          </p:cNvPr>
          <p:cNvGrpSpPr/>
          <p:nvPr/>
        </p:nvGrpSpPr>
        <p:grpSpPr>
          <a:xfrm>
            <a:off x="7459977" y="1734509"/>
            <a:ext cx="2777067" cy="1463301"/>
            <a:chOff x="7459977" y="1734509"/>
            <a:chExt cx="2777067" cy="146330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422BA52-D100-4FB3-87F9-70D70A78C09E}"/>
                </a:ext>
              </a:extLst>
            </p:cNvPr>
            <p:cNvSpPr txBox="1"/>
            <p:nvPr/>
          </p:nvSpPr>
          <p:spPr>
            <a:xfrm>
              <a:off x="7459977" y="2674590"/>
              <a:ext cx="2777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[village]</a:t>
              </a:r>
            </a:p>
          </p:txBody>
        </p:sp>
        <p:pic>
          <p:nvPicPr>
            <p:cNvPr id="48" name="Picture 18" descr="Ciudad, Pueblo, Región, Casas, Arquitectura, Comunidad">
              <a:extLst>
                <a:ext uri="{FF2B5EF4-FFF2-40B4-BE49-F238E27FC236}">
                  <a16:creationId xmlns:a16="http://schemas.microsoft.com/office/drawing/2014/main" id="{2A80A54C-5219-4B18-867D-3BEF9757D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2737" y="1734509"/>
              <a:ext cx="2205693" cy="1191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112BFE8-CB42-41D4-A26F-442B2508BA16}"/>
              </a:ext>
            </a:extLst>
          </p:cNvPr>
          <p:cNvGrpSpPr/>
          <p:nvPr/>
        </p:nvGrpSpPr>
        <p:grpSpPr>
          <a:xfrm>
            <a:off x="4130458" y="67914"/>
            <a:ext cx="2777067" cy="1704992"/>
            <a:chOff x="4130458" y="67914"/>
            <a:chExt cx="2777067" cy="170499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7A1F1B4-FF11-4BF0-A7E3-CB9AD107E568}"/>
                </a:ext>
              </a:extLst>
            </p:cNvPr>
            <p:cNvSpPr txBox="1"/>
            <p:nvPr/>
          </p:nvSpPr>
          <p:spPr>
            <a:xfrm>
              <a:off x="4130458" y="1249686"/>
              <a:ext cx="27770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[town]</a:t>
              </a:r>
            </a:p>
          </p:txBody>
        </p:sp>
        <p:pic>
          <p:nvPicPr>
            <p:cNvPr id="39" name="Picture 38" descr="Chart&#10;&#10;Description automatically generated">
              <a:extLst>
                <a:ext uri="{FF2B5EF4-FFF2-40B4-BE49-F238E27FC236}">
                  <a16:creationId xmlns:a16="http://schemas.microsoft.com/office/drawing/2014/main" id="{B8109286-E37C-4B07-BD9D-26E1DB583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85" y="67914"/>
              <a:ext cx="2088444" cy="111764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643AA02-BCDE-43A4-9C8A-B9F54E33B191}"/>
              </a:ext>
            </a:extLst>
          </p:cNvPr>
          <p:cNvGrpSpPr/>
          <p:nvPr/>
        </p:nvGrpSpPr>
        <p:grpSpPr>
          <a:xfrm>
            <a:off x="0" y="744414"/>
            <a:ext cx="2777067" cy="2730939"/>
            <a:chOff x="0" y="744414"/>
            <a:chExt cx="2777067" cy="273093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3027517-D897-4F41-9400-54210326DB97}"/>
                </a:ext>
              </a:extLst>
            </p:cNvPr>
            <p:cNvSpPr txBox="1"/>
            <p:nvPr/>
          </p:nvSpPr>
          <p:spPr>
            <a:xfrm>
              <a:off x="0" y="2521246"/>
              <a:ext cx="2777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[to </a:t>
              </a:r>
              <a:r>
                <a:rPr lang="en-GB" sz="28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prefer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preferring]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AC05DDCF-ED76-48AC-937A-B0876E3EB603}"/>
                </a:ext>
              </a:extLst>
            </p:cNvPr>
            <p:cNvSpPr/>
            <p:nvPr/>
          </p:nvSpPr>
          <p:spPr>
            <a:xfrm>
              <a:off x="564009" y="1120898"/>
              <a:ext cx="1853540" cy="676282"/>
            </a:xfrm>
            <a:prstGeom prst="round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Century Gothic" panose="020B0502020202020204" pitchFamily="34" charset="0"/>
                </a:rPr>
                <a:t>prefer</a:t>
              </a:r>
            </a:p>
          </p:txBody>
        </p:sp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F051B5EE-012A-490D-9372-DD97CBC4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664" y="1598720"/>
              <a:ext cx="654731" cy="1019532"/>
            </a:xfrm>
            <a:prstGeom prst="rect">
              <a:avLst/>
            </a:prstGeom>
          </p:spPr>
        </p:pic>
        <p:pic>
          <p:nvPicPr>
            <p:cNvPr id="54" name="Picture 53" descr="Logo&#10;&#10;Description automatically generated">
              <a:extLst>
                <a:ext uri="{FF2B5EF4-FFF2-40B4-BE49-F238E27FC236}">
                  <a16:creationId xmlns:a16="http://schemas.microsoft.com/office/drawing/2014/main" id="{D78E4067-4483-48B9-BAE2-8D9FD13EC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537" y="744414"/>
              <a:ext cx="542254" cy="525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9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2" grpId="1"/>
      <p:bldP spid="62" grpId="2"/>
      <p:bldP spid="63" grpId="0"/>
      <p:bldP spid="63" grpId="1"/>
      <p:bldP spid="63" grpId="2"/>
      <p:bldP spid="73" grpId="0"/>
      <p:bldP spid="73" grpId="1"/>
      <p:bldP spid="73" grpId="2"/>
      <p:bldP spid="74" grpId="0"/>
      <p:bldP spid="74" grpId="1"/>
      <p:bldP spid="74" grpId="2"/>
      <p:bldP spid="26" grpId="0"/>
      <p:bldP spid="26" grpId="1"/>
      <p:bldP spid="2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721400" y="111744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" y="69569"/>
            <a:ext cx="10660149" cy="523220"/>
          </a:xfrm>
        </p:spPr>
        <p:txBody>
          <a:bodyPr anchor="t"/>
          <a:lstStyle/>
          <a:p>
            <a:r>
              <a:rPr lang="en-GB" sz="3600" b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Verbs of opinion</a:t>
            </a:r>
            <a:endParaRPr lang="en-GB" sz="3600" i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D390DC-9692-4A32-8CBC-1BF1E9DA9BAB}"/>
              </a:ext>
            </a:extLst>
          </p:cNvPr>
          <p:cNvSpPr/>
          <p:nvPr/>
        </p:nvSpPr>
        <p:spPr>
          <a:xfrm>
            <a:off x="534305" y="1793220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J’aime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ville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mais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préfère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le village.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E3A425-0DAA-4F58-B759-9B659E7EA278}"/>
              </a:ext>
            </a:extLst>
          </p:cNvPr>
          <p:cNvSpPr/>
          <p:nvPr/>
        </p:nvSpPr>
        <p:spPr>
          <a:xfrm>
            <a:off x="589875" y="2431574"/>
            <a:ext cx="6664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 like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town but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 prefer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village.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143ABAD-B43C-45A4-8275-5E66FBB7CD67}"/>
              </a:ext>
            </a:extLst>
          </p:cNvPr>
          <p:cNvSpPr/>
          <p:nvPr/>
        </p:nvSpPr>
        <p:spPr>
          <a:xfrm>
            <a:off x="100056" y="655529"/>
            <a:ext cx="9780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Opinion verbs usually translate</a:t>
            </a:r>
            <a:r>
              <a:rPr kumimoji="0" lang="en-GB" sz="28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into the simple present in English: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5D6FD935-2DDA-48AF-BEFF-40295BAA70E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3185" y="2398009"/>
            <a:ext cx="470637" cy="5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5A6D6C7-E334-4669-9D5A-1E9C3CF00A5F}"/>
              </a:ext>
            </a:extLst>
          </p:cNvPr>
          <p:cNvSpPr/>
          <p:nvPr/>
        </p:nvSpPr>
        <p:spPr>
          <a:xfrm>
            <a:off x="697787" y="3713952"/>
            <a:ext cx="8212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aime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semaine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et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aime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aussi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le weekend.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AF3AFE-3673-4870-AF67-259BC141AE73}"/>
              </a:ext>
            </a:extLst>
          </p:cNvPr>
          <p:cNvSpPr/>
          <p:nvPr/>
        </p:nvSpPr>
        <p:spPr>
          <a:xfrm>
            <a:off x="697787" y="4281006"/>
            <a:ext cx="881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 likes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week and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also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likes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the weekend.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F1E8BEC0-86D1-4202-9927-85517EE686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150" y="4247441"/>
            <a:ext cx="470637" cy="5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E81B10DD-30F5-419F-AB6A-1DC1DFBEA01E}"/>
              </a:ext>
            </a:extLst>
          </p:cNvPr>
          <p:cNvSpPr/>
          <p:nvPr/>
        </p:nvSpPr>
        <p:spPr>
          <a:xfrm>
            <a:off x="7887868" y="1924986"/>
            <a:ext cx="3888572" cy="1552612"/>
          </a:xfrm>
          <a:prstGeom prst="wedgeRoundRectCallout">
            <a:avLst>
              <a:gd name="adj1" fmla="val -64123"/>
              <a:gd name="adj2" fmla="val -2192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⚠ Verbs like </a:t>
            </a:r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préférer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change the 2nd [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]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[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è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] in </a:t>
            </a:r>
            <a:b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je, 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tu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, 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il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/</a:t>
            </a:r>
            <a:r>
              <a:rPr lang="en-GB" sz="2000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elle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  <a:b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Others you have seen like this are </a:t>
            </a:r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répéter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, </a:t>
            </a:r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compléter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.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CFBBA369-226A-4944-907F-E832F4501EB8}"/>
              </a:ext>
            </a:extLst>
          </p:cNvPr>
          <p:cNvSpPr/>
          <p:nvPr/>
        </p:nvSpPr>
        <p:spPr>
          <a:xfrm>
            <a:off x="3393945" y="5270530"/>
            <a:ext cx="4326545" cy="967000"/>
          </a:xfrm>
          <a:prstGeom prst="wedgeRoundRectCallout">
            <a:avLst>
              <a:gd name="adj1" fmla="val 11502"/>
              <a:gd name="adj2" fmla="val -80277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that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aussi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follows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</a:t>
            </a:r>
            <a:r>
              <a:rPr kumimoji="0" lang="fr-FR" sz="2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but 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also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goes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inbetween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</a:t>
            </a:r>
            <a:r>
              <a:rPr kumimoji="0" lang="fr-FR" sz="2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pronoun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fr-FR" sz="2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verb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7FCBDB8-897C-4EBC-9207-F8EE7E42870D}"/>
              </a:ext>
            </a:extLst>
          </p:cNvPr>
          <p:cNvSpPr/>
          <p:nvPr/>
        </p:nvSpPr>
        <p:spPr>
          <a:xfrm>
            <a:off x="5031122" y="1836116"/>
            <a:ext cx="189525" cy="49143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D363190-9C46-4859-B9EB-4AC33B66210B}"/>
              </a:ext>
            </a:extLst>
          </p:cNvPr>
          <p:cNvSpPr/>
          <p:nvPr/>
        </p:nvSpPr>
        <p:spPr>
          <a:xfrm>
            <a:off x="5712767" y="3794036"/>
            <a:ext cx="853554" cy="39645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0FA0A5C-2E98-486E-89A1-FF1E1AAB5BDC}"/>
              </a:ext>
            </a:extLst>
          </p:cNvPr>
          <p:cNvSpPr/>
          <p:nvPr/>
        </p:nvSpPr>
        <p:spPr>
          <a:xfrm>
            <a:off x="5242446" y="4344387"/>
            <a:ext cx="744697" cy="396457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57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4" grpId="0"/>
      <p:bldP spid="43" grpId="0"/>
      <p:bldP spid="27" grpId="0"/>
      <p:bldP spid="28" grpId="0"/>
      <p:bldP spid="33" grpId="0" animBg="1"/>
      <p:bldP spid="35" grpId="0" animBg="1"/>
      <p:bldP spid="4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0FBEF-55F1-4235-94EC-66EB4E2CDA9D}"/>
              </a:ext>
            </a:extLst>
          </p:cNvPr>
          <p:cNvSpPr txBox="1"/>
          <p:nvPr/>
        </p:nvSpPr>
        <p:spPr>
          <a:xfrm>
            <a:off x="188686" y="188686"/>
            <a:ext cx="7431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français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 [1/5]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2762113" y="1323162"/>
            <a:ext cx="5794058" cy="1709124"/>
          </a:xfrm>
          <a:prstGeom prst="wedgeRoundRectCallout">
            <a:avLst>
              <a:gd name="adj1" fmla="val -63008"/>
              <a:gd name="adj2" fmla="val 32982"/>
              <a:gd name="adj3" fmla="val 16667"/>
            </a:avLst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You like the town and you also like the village.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1688484" y="3581987"/>
            <a:ext cx="7941316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T_  a_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_ _ _</a:t>
            </a: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 l_  v_ _ _ _  e_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t_  a_ _ _ _  a_ _ _ _  l_  v_ _ _ _ _ _.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1533F9-204E-45AF-A0F5-6643830D0CB6}"/>
              </a:ext>
            </a:extLst>
          </p:cNvPr>
          <p:cNvSpPr/>
          <p:nvPr/>
        </p:nvSpPr>
        <p:spPr>
          <a:xfrm>
            <a:off x="2762113" y="3581987"/>
            <a:ext cx="5794058" cy="1709124"/>
          </a:xfrm>
          <a:prstGeom prst="wedgeRoundRectCallout">
            <a:avLst>
              <a:gd name="adj1" fmla="val 68415"/>
              <a:gd name="adj2" fmla="val 36672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Tu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aime</a:t>
            </a: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 la </a:t>
            </a:r>
            <a:r>
              <a:rPr lang="en-GB" sz="36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ville</a:t>
            </a: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et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tu</a:t>
            </a: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aimes</a:t>
            </a: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aussi</a:t>
            </a: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 le village.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2080</Words>
  <Application>Microsoft Office PowerPoint</Application>
  <PresentationFormat>Widescreen</PresentationFormat>
  <Paragraphs>245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Century Gothic</vt:lpstr>
      <vt:lpstr>Century Gothic</vt:lpstr>
      <vt:lpstr>Eras Demi ITC</vt:lpstr>
      <vt:lpstr>Modern Love</vt:lpstr>
      <vt:lpstr>Symbol</vt:lpstr>
      <vt:lpstr>Wingdings</vt:lpstr>
      <vt:lpstr>1_Office Theme</vt:lpstr>
      <vt:lpstr>3_Office Theme</vt:lpstr>
      <vt:lpstr>Saying what I and others do</vt:lpstr>
      <vt:lpstr>prononcer</vt:lpstr>
      <vt:lpstr>prononcer</vt:lpstr>
      <vt:lpstr>Translating the French present tense into English</vt:lpstr>
      <vt:lpstr>lire</vt:lpstr>
      <vt:lpstr>écouter</vt:lpstr>
      <vt:lpstr>vocabulaire</vt:lpstr>
      <vt:lpstr>Verbs of opinion</vt:lpstr>
      <vt:lpstr>parler</vt:lpstr>
      <vt:lpstr>parler</vt:lpstr>
      <vt:lpstr>parler</vt:lpstr>
      <vt:lpstr>parler</vt:lpstr>
      <vt:lpstr>parler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21</cp:revision>
  <dcterms:created xsi:type="dcterms:W3CDTF">2022-02-01T12:00:57Z</dcterms:created>
  <dcterms:modified xsi:type="dcterms:W3CDTF">2022-02-18T19:28:30Z</dcterms:modified>
</cp:coreProperties>
</file>