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26"/>
  </p:notesMasterIdLst>
  <p:sldIdLst>
    <p:sldId id="339" r:id="rId3"/>
    <p:sldId id="659" r:id="rId4"/>
    <p:sldId id="633" r:id="rId5"/>
    <p:sldId id="634" r:id="rId6"/>
    <p:sldId id="635" r:id="rId7"/>
    <p:sldId id="637" r:id="rId8"/>
    <p:sldId id="638" r:id="rId9"/>
    <p:sldId id="639" r:id="rId10"/>
    <p:sldId id="636" r:id="rId11"/>
    <p:sldId id="640" r:id="rId12"/>
    <p:sldId id="641" r:id="rId13"/>
    <p:sldId id="374" r:id="rId14"/>
    <p:sldId id="642" r:id="rId15"/>
    <p:sldId id="643" r:id="rId16"/>
    <p:sldId id="644" r:id="rId17"/>
    <p:sldId id="652" r:id="rId18"/>
    <p:sldId id="653" r:id="rId19"/>
    <p:sldId id="654" r:id="rId20"/>
    <p:sldId id="655" r:id="rId21"/>
    <p:sldId id="656" r:id="rId22"/>
    <p:sldId id="657" r:id="rId23"/>
    <p:sldId id="651" r:id="rId24"/>
    <p:sldId id="290" r:id="rId25"/>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52" autoAdjust="0"/>
    <p:restoredTop sz="65452" autoAdjust="0"/>
  </p:normalViewPr>
  <p:slideViewPr>
    <p:cSldViewPr snapToGrid="0">
      <p:cViewPr varScale="1">
        <p:scale>
          <a:sx n="71" d="100"/>
          <a:sy n="71" d="100"/>
        </p:scale>
        <p:origin x="1926" y="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5458A7EE-902B-453D-BFFD-1D9B00542736}" type="datetimeFigureOut">
              <a:rPr lang="en-GB" smtClean="0"/>
              <a:t>28/01/2022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439738" y="1252538"/>
            <a:ext cx="6008687" cy="3381375"/>
          </a:xfrm>
          <a:prstGeom prst="rect">
            <a:avLst/>
          </a:prstGeom>
        </p:spPr>
      </p:sp>
      <p:sp>
        <p:nvSpPr>
          <p:cNvPr id="285" name="PlaceHolder 2"/>
          <p:cNvSpPr>
            <a:spLocks noGrp="1"/>
          </p:cNvSpPr>
          <p:nvPr>
            <p:ph type="body"/>
          </p:nvPr>
        </p:nvSpPr>
        <p:spPr>
          <a:xfrm>
            <a:off x="688816" y="4822368"/>
            <a:ext cx="5509807" cy="3944606"/>
          </a:xfrm>
          <a:prstGeom prst="rect">
            <a:avLst/>
          </a:prstGeom>
        </p:spPr>
        <p:txBody>
          <a:bodyPr lIns="0" tIns="0" rIns="0" bIns="0"/>
          <a:lstStyle/>
          <a:p>
            <a:pPr indent="-228226"/>
            <a:r>
              <a:rPr lang="en-GB" sz="1300" spc="-1" dirty="0">
                <a:solidFill>
                  <a:srgbClr val="000000"/>
                </a:solidFill>
                <a:latin typeface="Calibri"/>
                <a:ea typeface="Calibri"/>
              </a:rPr>
              <a:t>Artwork by Steve Clarke. Pronoun pictures from NCELP (www.ncelp.org). All additional pictures selected from </a:t>
            </a:r>
            <a:r>
              <a:rPr lang="en-GB" sz="1300" spc="-1" dirty="0" err="1">
                <a:solidFill>
                  <a:srgbClr val="000000"/>
                </a:solidFill>
                <a:latin typeface="Calibri"/>
                <a:ea typeface="Calibri"/>
              </a:rPr>
              <a:t>Pixabay</a:t>
            </a:r>
            <a:r>
              <a:rPr lang="en-GB" sz="1300" spc="-1" dirty="0">
                <a:solidFill>
                  <a:srgbClr val="000000"/>
                </a:solidFill>
                <a:latin typeface="Calibri"/>
                <a:ea typeface="Calibri"/>
              </a:rPr>
              <a:t> and are</a:t>
            </a:r>
          </a:p>
          <a:p>
            <a:pPr indent="-228226"/>
            <a:r>
              <a:rPr lang="en-GB" sz="1300" spc="-1" dirty="0">
                <a:solidFill>
                  <a:srgbClr val="000000"/>
                </a:solidFill>
                <a:latin typeface="Calibri"/>
                <a:ea typeface="Calibri"/>
              </a:rPr>
              <a:t>available under a Creative Commons license, no attribution required.</a:t>
            </a:r>
            <a:endParaRPr lang="en-GB" sz="1300" spc="-1" dirty="0">
              <a:latin typeface="Arial"/>
            </a:endParaRPr>
          </a:p>
          <a:p>
            <a:pPr indent="-228226"/>
            <a:r>
              <a:rPr lang="en-GB" sz="1300" b="1" spc="-1" dirty="0">
                <a:latin typeface="Arial"/>
              </a:rPr>
              <a:t>The AUDIO version of the lesson material includes additional audio for the new language presented (phonics, vocabulary) and audio for the instructions</a:t>
            </a:r>
          </a:p>
          <a:p>
            <a:pPr indent="-228226"/>
            <a:r>
              <a:rPr lang="en-GB" sz="1300" b="1" spc="-1" dirty="0">
                <a:latin typeface="Arial"/>
              </a:rPr>
              <a:t>on the slide.</a:t>
            </a:r>
          </a:p>
          <a:p>
            <a:pPr indent="-228226"/>
            <a:r>
              <a:rPr lang="en-GB" sz="1300" b="1" spc="-1" dirty="0">
                <a:latin typeface="Arial"/>
              </a:rPr>
              <a:t>In addition, it includes VIDEO clips of the phonics and the phonics’ source words.  Pupils can be encouraged to look at the shape of the mouth/lips on</a:t>
            </a:r>
          </a:p>
          <a:p>
            <a:pPr indent="-228226"/>
            <a:r>
              <a:rPr lang="en-GB" sz="1300" b="1" spc="-1" dirty="0">
                <a:latin typeface="Arial"/>
              </a:rPr>
              <a:t>slides where these appear, and try to copy it/them.</a:t>
            </a:r>
          </a:p>
          <a:p>
            <a:pPr indent="-228226"/>
            <a:endParaRPr lang="en-GB" sz="1300" spc="-1" dirty="0">
              <a:latin typeface="Arial"/>
            </a:endParaRPr>
          </a:p>
          <a:p>
            <a:pPr indent="-228226" defTabSz="966155">
              <a:buClr>
                <a:srgbClr val="000000"/>
              </a:buClr>
              <a:buSzPts val="1400"/>
              <a:defRPr/>
            </a:pPr>
            <a:r>
              <a:rPr lang="en-GB" sz="1300" b="1" dirty="0">
                <a:solidFill>
                  <a:srgbClr val="002060"/>
                </a:solidFill>
                <a:latin typeface="Century Gothic"/>
                <a:ea typeface="Century Gothic"/>
                <a:cs typeface="Century Gothic"/>
                <a:sym typeface="Century Gothic"/>
              </a:rPr>
              <a:t>Phonics: </a:t>
            </a:r>
            <a:r>
              <a:rPr lang="fr-FR" sz="1300" b="1" dirty="0" err="1">
                <a:solidFill>
                  <a:srgbClr val="002060"/>
                </a:solidFill>
                <a:latin typeface="Century Gothic"/>
                <a:ea typeface="Century Gothic"/>
                <a:cs typeface="Century Gothic"/>
                <a:sym typeface="Century Gothic"/>
              </a:rPr>
              <a:t>introduce</a:t>
            </a:r>
            <a:r>
              <a:rPr lang="fr-FR" sz="1300" b="1" dirty="0">
                <a:solidFill>
                  <a:srgbClr val="002060"/>
                </a:solidFill>
                <a:latin typeface="Century Gothic"/>
                <a:ea typeface="Century Gothic"/>
                <a:cs typeface="Century Gothic"/>
                <a:sym typeface="Century Gothic"/>
              </a:rPr>
              <a:t> </a:t>
            </a:r>
            <a:r>
              <a:rPr lang="fr-FR" sz="1300" dirty="0">
                <a:solidFill>
                  <a:srgbClr val="002060"/>
                </a:solidFill>
                <a:latin typeface="Century Gothic"/>
                <a:ea typeface="Century Gothic"/>
                <a:cs typeface="Century Gothic"/>
                <a:sym typeface="Century Gothic"/>
              </a:rPr>
              <a:t>[</a:t>
            </a:r>
            <a:r>
              <a:rPr lang="fr-FR" sz="1300" b="1" dirty="0">
                <a:solidFill>
                  <a:srgbClr val="002060"/>
                </a:solidFill>
                <a:latin typeface="Century Gothic"/>
                <a:ea typeface="Century Gothic"/>
                <a:cs typeface="Century Gothic"/>
                <a:sym typeface="Century Gothic"/>
              </a:rPr>
              <a:t>è</a:t>
            </a:r>
            <a:r>
              <a:rPr lang="fr-FR" sz="1300" dirty="0">
                <a:solidFill>
                  <a:srgbClr val="002060"/>
                </a:solidFill>
                <a:latin typeface="Century Gothic"/>
                <a:ea typeface="Century Gothic"/>
                <a:cs typeface="Century Gothic"/>
                <a:sym typeface="Century Gothic"/>
              </a:rPr>
              <a:t>] [</a:t>
            </a:r>
            <a:r>
              <a:rPr lang="fr-FR" sz="1300" b="1" dirty="0">
                <a:solidFill>
                  <a:srgbClr val="002060"/>
                </a:solidFill>
                <a:latin typeface="Century Gothic"/>
                <a:ea typeface="Century Gothic"/>
                <a:cs typeface="Century Gothic"/>
                <a:sym typeface="Century Gothic"/>
              </a:rPr>
              <a:t>ê</a:t>
            </a:r>
            <a:r>
              <a:rPr lang="fr-FR" sz="1300" dirty="0">
                <a:solidFill>
                  <a:srgbClr val="002060"/>
                </a:solidFill>
                <a:latin typeface="Century Gothic"/>
                <a:ea typeface="Century Gothic"/>
                <a:cs typeface="Century Gothic"/>
                <a:sym typeface="Century Gothic"/>
              </a:rPr>
              <a:t>] -  fête [1490] tête [343] frère [1043] être [5], problème [188] </a:t>
            </a:r>
            <a:endParaRPr lang="en-GB" sz="1300" spc="-1" dirty="0">
              <a:latin typeface="Arial"/>
            </a:endParaRPr>
          </a:p>
          <a:p>
            <a:pPr indent="-228226"/>
            <a:r>
              <a:rPr lang="it-IT" sz="1300" b="1" spc="-1" dirty="0">
                <a:solidFill>
                  <a:srgbClr val="002060"/>
                </a:solidFill>
                <a:latin typeface="Century Gothic"/>
                <a:ea typeface="Century Gothic"/>
              </a:rPr>
              <a:t>Vocabulary </a:t>
            </a:r>
            <a:r>
              <a:rPr lang="it-IT" sz="1300" spc="-1" dirty="0">
                <a:solidFill>
                  <a:srgbClr val="002060"/>
                </a:solidFill>
                <a:latin typeface="Century Gothic"/>
                <a:ea typeface="Century Gothic"/>
              </a:rPr>
              <a:t>(new words in </a:t>
            </a:r>
            <a:r>
              <a:rPr lang="it-IT" sz="1300" b="1" spc="-1" dirty="0">
                <a:solidFill>
                  <a:srgbClr val="002060"/>
                </a:solidFill>
                <a:latin typeface="Century Gothic"/>
                <a:ea typeface="Century Gothic"/>
              </a:rPr>
              <a:t>bold</a:t>
            </a:r>
            <a:r>
              <a:rPr lang="it-IT" sz="1300" i="1" spc="-1" dirty="0">
                <a:solidFill>
                  <a:srgbClr val="002060"/>
                </a:solidFill>
                <a:latin typeface="Century Gothic"/>
                <a:ea typeface="Century Gothic"/>
              </a:rPr>
              <a:t>): </a:t>
            </a:r>
            <a:r>
              <a:rPr lang="fr-FR" sz="1300" b="1" i="1" spc="-1" dirty="0">
                <a:solidFill>
                  <a:srgbClr val="002060"/>
                </a:solidFill>
                <a:latin typeface="Century Gothic"/>
                <a:ea typeface="Century Gothic"/>
              </a:rPr>
              <a:t> </a:t>
            </a:r>
            <a:r>
              <a:rPr lang="fr-FR" sz="1300" b="1" i="0" spc="-1" dirty="0">
                <a:solidFill>
                  <a:srgbClr val="002060"/>
                </a:solidFill>
                <a:latin typeface="Century Gothic"/>
                <a:ea typeface="Century Gothic"/>
              </a:rPr>
              <a:t>fête </a:t>
            </a:r>
            <a:r>
              <a:rPr lang="fr-FR" sz="1300" b="0" i="0" spc="-1" dirty="0">
                <a:solidFill>
                  <a:srgbClr val="002060"/>
                </a:solidFill>
                <a:latin typeface="Century Gothic"/>
                <a:ea typeface="Century Gothic"/>
              </a:rPr>
              <a:t>[1490] </a:t>
            </a:r>
            <a:r>
              <a:rPr lang="fr-FR" sz="1300" b="1" i="0" spc="-1" dirty="0">
                <a:solidFill>
                  <a:srgbClr val="002060"/>
                </a:solidFill>
                <a:latin typeface="Century Gothic"/>
                <a:ea typeface="Century Gothic"/>
              </a:rPr>
              <a:t>fille </a:t>
            </a:r>
            <a:r>
              <a:rPr lang="fr-FR" sz="1300" b="0" i="0" spc="-1" dirty="0">
                <a:solidFill>
                  <a:srgbClr val="002060"/>
                </a:solidFill>
                <a:latin typeface="Century Gothic"/>
                <a:ea typeface="Century Gothic"/>
              </a:rPr>
              <a:t>[629] </a:t>
            </a:r>
            <a:r>
              <a:rPr lang="fr-FR" sz="1300" b="1" i="0" spc="-1" dirty="0">
                <a:solidFill>
                  <a:srgbClr val="002060"/>
                </a:solidFill>
                <a:latin typeface="Century Gothic"/>
                <a:ea typeface="Century Gothic"/>
              </a:rPr>
              <a:t>fruit </a:t>
            </a:r>
            <a:r>
              <a:rPr lang="fr-FR" sz="1300" b="0" i="0" spc="-1" dirty="0">
                <a:solidFill>
                  <a:srgbClr val="002060"/>
                </a:solidFill>
                <a:latin typeface="Century Gothic"/>
                <a:ea typeface="Century Gothic"/>
              </a:rPr>
              <a:t>[896] </a:t>
            </a:r>
            <a:r>
              <a:rPr lang="fr-FR" sz="1300" b="1" i="0" spc="-1" dirty="0">
                <a:solidFill>
                  <a:srgbClr val="002060"/>
                </a:solidFill>
                <a:latin typeface="Century Gothic"/>
                <a:ea typeface="Century Gothic"/>
              </a:rPr>
              <a:t>garçon </a:t>
            </a:r>
            <a:r>
              <a:rPr lang="fr-FR" sz="1300" b="0" i="0" spc="-1" dirty="0">
                <a:solidFill>
                  <a:srgbClr val="002060"/>
                </a:solidFill>
                <a:latin typeface="Century Gothic"/>
                <a:ea typeface="Century Gothic"/>
              </a:rPr>
              <a:t>[1599] </a:t>
            </a:r>
            <a:r>
              <a:rPr lang="fr-FR" sz="1300" b="1" i="0" spc="-1" dirty="0">
                <a:solidFill>
                  <a:srgbClr val="002060"/>
                </a:solidFill>
                <a:latin typeface="Century Gothic"/>
                <a:ea typeface="Century Gothic"/>
              </a:rPr>
              <a:t>de</a:t>
            </a:r>
            <a:r>
              <a:rPr lang="fr-FR" sz="1300" b="1" i="0" spc="-1" baseline="30000" dirty="0">
                <a:solidFill>
                  <a:srgbClr val="002060"/>
                </a:solidFill>
                <a:latin typeface="Century Gothic"/>
                <a:ea typeface="Century Gothic"/>
              </a:rPr>
              <a:t>1</a:t>
            </a:r>
            <a:r>
              <a:rPr lang="fr-FR" sz="1300" b="1" i="0" spc="-1" dirty="0">
                <a:solidFill>
                  <a:srgbClr val="002060"/>
                </a:solidFill>
                <a:latin typeface="Century Gothic"/>
                <a:ea typeface="Century Gothic"/>
              </a:rPr>
              <a:t> </a:t>
            </a:r>
            <a:r>
              <a:rPr lang="fr-FR" sz="1300" b="0" i="0" spc="-1" dirty="0">
                <a:solidFill>
                  <a:srgbClr val="002060"/>
                </a:solidFill>
                <a:latin typeface="Century Gothic"/>
                <a:ea typeface="Century Gothic"/>
              </a:rPr>
              <a:t>[2]</a:t>
            </a:r>
            <a:br>
              <a:rPr lang="en-GB" sz="1300" i="0" spc="-1" dirty="0">
                <a:solidFill>
                  <a:srgbClr val="002060"/>
                </a:solidFill>
                <a:latin typeface="Century Gothic"/>
                <a:ea typeface="Century Gothic"/>
              </a:rPr>
            </a:br>
            <a:r>
              <a:rPr lang="en-GB" sz="1300" spc="-1" dirty="0">
                <a:solidFill>
                  <a:srgbClr val="002060"/>
                </a:solidFill>
                <a:latin typeface="Century Gothic"/>
                <a:ea typeface="Century Gothic"/>
              </a:rPr>
              <a:t>Revisit 1: </a:t>
            </a:r>
            <a:r>
              <a:rPr lang="fr-FR" sz="1300" dirty="0"/>
              <a:t>répéter [630] chanter [1820] utiliser [345]  phrase [2074] facile [822]  important [215] normal [833] avec [23] tous les jours [n/a]</a:t>
            </a:r>
            <a:endParaRPr lang="en-GB" sz="1300" i="1" spc="-1" dirty="0">
              <a:solidFill>
                <a:srgbClr val="002060"/>
              </a:solidFill>
              <a:latin typeface="Century Gothic"/>
              <a:ea typeface="Century Gothic"/>
            </a:endParaRPr>
          </a:p>
          <a:p>
            <a:pPr indent="-228226"/>
            <a:r>
              <a:rPr lang="en-GB" sz="1300" spc="-1" dirty="0">
                <a:solidFill>
                  <a:srgbClr val="002060"/>
                </a:solidFill>
                <a:latin typeface="Century Gothic"/>
              </a:rPr>
              <a:t>Revisit 2: </a:t>
            </a:r>
            <a:r>
              <a:rPr lang="fr-FR" sz="1300" spc="-1" dirty="0">
                <a:solidFill>
                  <a:srgbClr val="002060"/>
                </a:solidFill>
                <a:latin typeface="Century Gothic"/>
              </a:rPr>
              <a:t>avoir [8] j’ai, il a, elle a, quoi [297] animal [1002] chien [1744] chat [3138] photo [1412] table [1019] ou [33] </a:t>
            </a:r>
          </a:p>
          <a:p>
            <a:pPr indent="-228226"/>
            <a:endParaRPr lang="fr-FR" sz="1300" spc="-1" dirty="0">
              <a:solidFill>
                <a:srgbClr val="002060"/>
              </a:solidFill>
              <a:latin typeface="Century Gothic"/>
            </a:endParaRPr>
          </a:p>
          <a:p>
            <a:pPr indent="-228226"/>
            <a:r>
              <a:rPr lang="en-GB" dirty="0" err="1">
                <a:solidFill>
                  <a:schemeClr val="dk1"/>
                </a:solidFill>
                <a:latin typeface="Century Gothic" panose="020B0502020202020204" pitchFamily="34" charset="0"/>
              </a:rPr>
              <a:t>Londsale</a:t>
            </a:r>
            <a:r>
              <a:rPr lang="en-GB" dirty="0">
                <a:solidFill>
                  <a:schemeClr val="dk1"/>
                </a:solidFill>
                <a:latin typeface="Century Gothic" panose="020B0502020202020204" pitchFamily="34" charset="0"/>
              </a:rPr>
              <a:t>, D., &amp; Le Bras, Y.  (2009). </a:t>
            </a:r>
            <a:r>
              <a:rPr lang="en-GB" i="1" dirty="0">
                <a:solidFill>
                  <a:schemeClr val="dk1"/>
                </a:solidFill>
                <a:latin typeface="Century Gothic" panose="020B0502020202020204" pitchFamily="34" charset="0"/>
              </a:rPr>
              <a:t>A Frequency Dictionary of French: Core vocabulary for learners </a:t>
            </a:r>
            <a:r>
              <a:rPr lang="en-GB" dirty="0">
                <a:solidFill>
                  <a:schemeClr val="dk1"/>
                </a:solidFill>
                <a:latin typeface="Century Gothic" panose="020B0502020202020204" pitchFamily="34" charset="0"/>
              </a:rPr>
              <a:t>London: Routledge.</a:t>
            </a:r>
          </a:p>
          <a:p>
            <a:pPr indent="-228226"/>
            <a:endParaRPr lang="en-GB" spc="-1" dirty="0">
              <a:latin typeface="Arial"/>
            </a:endParaRPr>
          </a:p>
          <a:p>
            <a:pPr indent="-228226"/>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 introduced and formally re-visited those words.  </a:t>
            </a:r>
            <a:r>
              <a:rPr lang="en-GB" sz="1300" spc="-1" dirty="0">
                <a:solidFill>
                  <a:srgbClr val="000000"/>
                </a:solidFill>
                <a:latin typeface="Calibri"/>
                <a:ea typeface="Calibri"/>
              </a:rPr>
              <a:t>For any </a:t>
            </a:r>
            <a:r>
              <a:rPr lang="en-GB" sz="1300" i="1" spc="-1" dirty="0">
                <a:solidFill>
                  <a:srgbClr val="000000"/>
                </a:solidFill>
                <a:latin typeface="Calibri"/>
                <a:ea typeface="Calibri"/>
              </a:rPr>
              <a:t>other </a:t>
            </a:r>
            <a:r>
              <a:rPr lang="en-GB" sz="1300" spc="-1" dirty="0">
                <a:solidFill>
                  <a:srgbClr val="000000"/>
                </a:solidFill>
                <a:latin typeface="Calibri"/>
                <a:ea typeface="Calibri"/>
              </a:rPr>
              <a:t>words that occur incidentally in this PowerPoint, frequency rankings will be provided in the notes field wherever possible.</a:t>
            </a:r>
            <a:endParaRPr lang="en-GB" sz="1300" spc="-1" dirty="0">
              <a:latin typeface="Arial"/>
            </a:endParaRPr>
          </a:p>
          <a:p>
            <a:pPr marL="228226" indent="-228226"/>
            <a:endParaRPr lang="en-GB" sz="1300" spc="-1" dirty="0">
              <a:latin typeface="Arial"/>
            </a:endParaRPr>
          </a:p>
          <a:p>
            <a:pPr marL="228226" indent="-228226"/>
            <a:endParaRPr lang="en-GB" sz="1300" spc="-1" dirty="0">
              <a:latin typeface="Arial"/>
            </a:endParaRPr>
          </a:p>
          <a:p>
            <a:pPr marL="228226" indent="-228226"/>
            <a:endParaRPr lang="en-GB" sz="1300" spc="-1" dirty="0">
              <a:latin typeface="Arial"/>
            </a:endParaRPr>
          </a:p>
        </p:txBody>
      </p:sp>
      <p:sp>
        <p:nvSpPr>
          <p:cNvPr id="286" name="CustomShape 3"/>
          <p:cNvSpPr/>
          <p:nvPr/>
        </p:nvSpPr>
        <p:spPr>
          <a:xfrm>
            <a:off x="3901846" y="9517707"/>
            <a:ext cx="2984147" cy="501804"/>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algn="r" defTabSz="966155">
              <a:defRPr/>
            </a:pPr>
            <a:fld id="{8CD74213-264C-415B-8B29-4DFEF3354BDA}" type="slidenum">
              <a:rPr lang="en-GB" sz="1300" spc="-1">
                <a:solidFill>
                  <a:srgbClr val="000000"/>
                </a:solidFill>
                <a:latin typeface="Calibri"/>
                <a:ea typeface="Calibri"/>
                <a:sym typeface="Arial"/>
              </a:rPr>
              <a:pPr algn="r" defTabSz="966155">
                <a:defRPr/>
              </a:pPr>
              <a:t>1</a:t>
            </a:fld>
            <a:endParaRPr lang="en-GB" sz="1300" spc="-1">
              <a:solidFill>
                <a:prstClr val="black"/>
              </a:solidFill>
              <a:latin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[8/9]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339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[9/9]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110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new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Teacher clicks to present the new vocabulary, says the new words, and pupils repeat.</a:t>
            </a:r>
            <a:br>
              <a:rPr lang="en-GB" b="0" dirty="0"/>
            </a:br>
            <a:r>
              <a:rPr lang="en-GB" b="0" dirty="0"/>
              <a:t>Note that words for this week include SSC that pupils have not previously been taught, so they cannot be expected to pronounce them accurately from the written forms (e.g. f</a:t>
            </a:r>
            <a:r>
              <a:rPr lang="en-GB" b="1" dirty="0"/>
              <a:t>rui</a:t>
            </a:r>
            <a:r>
              <a:rPr lang="en-GB" b="0" dirty="0"/>
              <a:t>t, </a:t>
            </a:r>
            <a:r>
              <a:rPr lang="en-GB" b="0" dirty="0" err="1"/>
              <a:t>f</a:t>
            </a:r>
            <a:r>
              <a:rPr lang="en-GB" b="1" dirty="0" err="1"/>
              <a:t>ill</a:t>
            </a:r>
            <a:r>
              <a:rPr lang="en-GB" b="0" dirty="0" err="1"/>
              <a:t>e</a:t>
            </a:r>
            <a:r>
              <a:rPr lang="en-GB" b="0" dirty="0"/>
              <a:t>, gar</a:t>
            </a:r>
            <a:r>
              <a:rPr lang="en-GB" b="1" dirty="0"/>
              <a:t>ç</a:t>
            </a:r>
            <a:r>
              <a:rPr lang="en-GB" b="0" dirty="0"/>
              <a:t>on).</a:t>
            </a:r>
            <a:br>
              <a:rPr lang="en-GB" b="0" baseline="0" dirty="0"/>
            </a:br>
            <a:r>
              <a:rPr lang="en-GB" b="0" baseline="0" dirty="0"/>
              <a:t>2. Then the teacher removes the English words or pictures (one by one) and pupils try to recall the English orally (chorally), looking at the French (1 minute).</a:t>
            </a:r>
            <a:br>
              <a:rPr lang="en-GB" b="0" baseline="0" dirty="0"/>
            </a:br>
            <a:r>
              <a:rPr lang="en-GB" b="0" baseline="0" dirty="0"/>
              <a:t>3. Then the French meanings are removed (one by one) and pupils try to recall them orally (again, chorally), looking at the English (1 minute). The teacher provides the correct French word, orally, following its appearance.</a:t>
            </a:r>
            <a:br>
              <a:rPr lang="en-GB" b="0" baseline="0" dirty="0"/>
            </a:br>
            <a:r>
              <a:rPr lang="en-GB" b="0" baseline="0" dirty="0"/>
              <a:t>4. </a:t>
            </a:r>
            <a:r>
              <a:rPr lang="en-GB" baseline="0" dirty="0"/>
              <a:t>Further rounds of learning can be facilitated by one pupil turning away from the board, and his/her partner asking him/her the meanings (‘Comment </a:t>
            </a:r>
            <a:r>
              <a:rPr lang="en-GB" baseline="0" dirty="0" err="1"/>
              <a:t>dit</a:t>
            </a:r>
            <a:r>
              <a:rPr lang="en-GB" baseline="0" dirty="0"/>
              <a:t>-on XXX </a:t>
            </a:r>
            <a:r>
              <a:rPr lang="en-GB" baseline="0" dirty="0" err="1"/>
              <a:t>en</a:t>
            </a:r>
            <a:r>
              <a:rPr lang="en-GB" baseline="0" dirty="0"/>
              <a:t> </a:t>
            </a:r>
            <a:r>
              <a:rPr lang="en-GB" baseline="0" dirty="0" err="1"/>
              <a:t>anglais</a:t>
            </a:r>
            <a:r>
              <a:rPr lang="en-GB" baseline="0" dirty="0"/>
              <a:t>/</a:t>
            </a:r>
            <a:r>
              <a:rPr lang="en-GB" baseline="0" dirty="0" err="1"/>
              <a:t>français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2538"/>
            <a:ext cx="6007100" cy="3379787"/>
          </a:xfrm>
          <a:prstGeom prst="rect">
            <a:avLst/>
          </a:prstGeom>
        </p:spPr>
      </p:sp>
      <p:sp>
        <p:nvSpPr>
          <p:cNvPr id="309" name="PlaceHolder 2"/>
          <p:cNvSpPr>
            <a:spLocks noGrp="1"/>
          </p:cNvSpPr>
          <p:nvPr>
            <p:ph type="body"/>
          </p:nvPr>
        </p:nvSpPr>
        <p:spPr>
          <a:xfrm>
            <a:off x="688816" y="4822368"/>
            <a:ext cx="5509084" cy="3943817"/>
          </a:xfrm>
          <a:prstGeom prst="rect">
            <a:avLst/>
          </a:prstGeom>
        </p:spPr>
        <p:txBody>
          <a:bodyPr lIns="0" tIns="0" rIns="0" bIns="0"/>
          <a:lstStyle/>
          <a:p>
            <a:pPr marL="228226" indent="-227465"/>
            <a:r>
              <a:rPr lang="en-GB" sz="1300" b="1" spc="-1" dirty="0">
                <a:solidFill>
                  <a:srgbClr val="000000"/>
                </a:solidFill>
                <a:latin typeface="Calibri"/>
                <a:ea typeface="Calibri"/>
              </a:rPr>
              <a:t>Timing: 5 minutes</a:t>
            </a:r>
          </a:p>
          <a:p>
            <a:pPr marL="228226" indent="-227465"/>
            <a:endParaRPr lang="en-GB" sz="1300" b="1" spc="-1" dirty="0">
              <a:solidFill>
                <a:srgbClr val="000000"/>
              </a:solidFill>
              <a:latin typeface="Calibri"/>
              <a:ea typeface="Calibri"/>
            </a:endParaRPr>
          </a:p>
          <a:p>
            <a:pPr marL="228226" indent="-22746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context of the lesson, the </a:t>
            </a:r>
            <a:r>
              <a:rPr lang="en-GB" sz="1300" spc="-1" dirty="0" err="1">
                <a:solidFill>
                  <a:srgbClr val="000000"/>
                </a:solidFill>
                <a:latin typeface="Calibri"/>
                <a:ea typeface="Calibri"/>
              </a:rPr>
              <a:t>Menton</a:t>
            </a:r>
            <a:r>
              <a:rPr lang="en-GB" sz="1300" spc="-1" dirty="0">
                <a:solidFill>
                  <a:srgbClr val="000000"/>
                </a:solidFill>
                <a:latin typeface="Calibri"/>
                <a:ea typeface="Calibri"/>
              </a:rPr>
              <a:t> lemon festival, which is a celebration of citrus fruit, for which the area is famous; to revisit new and known vocabulary in a short text.</a:t>
            </a:r>
          </a:p>
          <a:p>
            <a:pPr marL="228226" indent="-227465"/>
            <a:endParaRPr lang="en-GB" sz="1300" spc="-1" dirty="0">
              <a:solidFill>
                <a:srgbClr val="000000"/>
              </a:solidFill>
              <a:latin typeface="Calibri"/>
              <a:ea typeface="Calibri"/>
            </a:endParaRPr>
          </a:p>
          <a:p>
            <a:pPr marL="228226" indent="-227465"/>
            <a:r>
              <a:rPr lang="en-GB" sz="1300" b="1" spc="-1" dirty="0">
                <a:solidFill>
                  <a:srgbClr val="000000"/>
                </a:solidFill>
                <a:latin typeface="Calibri"/>
                <a:ea typeface="Calibri"/>
              </a:rPr>
              <a:t>Procedure:</a:t>
            </a:r>
          </a:p>
          <a:p>
            <a:pPr marL="242300" indent="-241539">
              <a:buAutoNum type="arabicPeriod"/>
            </a:pPr>
            <a:r>
              <a:rPr lang="en-GB" sz="1300" spc="-1" dirty="0">
                <a:solidFill>
                  <a:srgbClr val="000000"/>
                </a:solidFill>
                <a:latin typeface="Calibri"/>
              </a:rPr>
              <a:t>Click to present the text, line by line.</a:t>
            </a:r>
          </a:p>
          <a:p>
            <a:pPr marL="242300" indent="-241539">
              <a:buAutoNum type="arabicPeriod"/>
            </a:pPr>
            <a:r>
              <a:rPr lang="en-GB" sz="1300" spc="-1" dirty="0">
                <a:solidFill>
                  <a:srgbClr val="000000"/>
                </a:solidFill>
                <a:latin typeface="Calibri"/>
              </a:rPr>
              <a:t>Ensure pupils are clear about the meaning.</a:t>
            </a:r>
          </a:p>
          <a:p>
            <a:pPr marL="242300" indent="-241539">
              <a:buAutoNum type="arabicPeriod"/>
            </a:pPr>
            <a:r>
              <a:rPr lang="en-GB" sz="1300" spc="-1" dirty="0">
                <a:solidFill>
                  <a:srgbClr val="000000"/>
                </a:solidFill>
                <a:latin typeface="Calibri"/>
              </a:rPr>
              <a:t>Mylène, a new character, is the sister of Jacques (Jean-Michel and </a:t>
            </a:r>
            <a:r>
              <a:rPr lang="en-GB" sz="1300" spc="-1" dirty="0" err="1">
                <a:solidFill>
                  <a:srgbClr val="000000"/>
                </a:solidFill>
                <a:latin typeface="Calibri"/>
              </a:rPr>
              <a:t>Clémentine’s</a:t>
            </a:r>
            <a:r>
              <a:rPr lang="en-GB" sz="1300" spc="-1" dirty="0">
                <a:solidFill>
                  <a:srgbClr val="000000"/>
                </a:solidFill>
                <a:latin typeface="Calibri"/>
              </a:rPr>
              <a:t> dad) and </a:t>
            </a:r>
            <a:r>
              <a:rPr lang="en-GB" sz="1300" spc="-1" dirty="0" err="1">
                <a:solidFill>
                  <a:srgbClr val="000000"/>
                </a:solidFill>
                <a:latin typeface="Calibri"/>
              </a:rPr>
              <a:t>Hervé</a:t>
            </a:r>
            <a:r>
              <a:rPr lang="en-GB" sz="1300" spc="-1" dirty="0">
                <a:solidFill>
                  <a:srgbClr val="000000"/>
                </a:solidFill>
                <a:latin typeface="Calibri"/>
              </a:rPr>
              <a:t> (Adèle and Pierre’s dad and so their aunt).</a:t>
            </a:r>
          </a:p>
          <a:p>
            <a:pPr marL="242300" indent="-241539">
              <a:buAutoNum type="arabicPeriod"/>
            </a:pPr>
            <a:r>
              <a:rPr lang="en-GB" sz="1300" spc="-1" dirty="0">
                <a:solidFill>
                  <a:srgbClr val="000000"/>
                </a:solidFill>
                <a:latin typeface="Calibri"/>
              </a:rPr>
              <a:t>Click to highlight all the examples of the new word ‘de’.</a:t>
            </a:r>
          </a:p>
          <a:p>
            <a:pPr marL="242300" indent="-241539">
              <a:buAutoNum type="arabicPeriod"/>
            </a:pPr>
            <a:r>
              <a:rPr lang="en-GB" sz="1300" spc="-1" dirty="0">
                <a:solidFill>
                  <a:srgbClr val="000000"/>
                </a:solidFill>
                <a:latin typeface="Calibri"/>
              </a:rPr>
              <a:t>Click to bring up information about how ‘de’ is translated into English.  There will be more practice of this in the next activity on the next slide.</a:t>
            </a:r>
          </a:p>
          <a:p>
            <a:pPr marL="1522" defTabSz="966155">
              <a:buClr>
                <a:srgbClr val="002060"/>
              </a:buClr>
              <a:defRPr/>
            </a:pPr>
            <a:r>
              <a:rPr lang="en-GB" sz="1300" spc="-1" dirty="0">
                <a:latin typeface="Arial"/>
              </a:rPr>
              <a:t>6. Teachers might want to use the link below to show pupils a little more about the festival – there are some amazing images directly on the homepage.</a:t>
            </a:r>
            <a:br>
              <a:rPr lang="en-GB" sz="1300" spc="-1" dirty="0">
                <a:latin typeface="Arial"/>
              </a:rPr>
            </a:br>
            <a:endParaRPr lang="en-GB" sz="1300" spc="-1" dirty="0">
              <a:latin typeface="Arial"/>
            </a:endParaRPr>
          </a:p>
          <a:p>
            <a:pPr>
              <a:lnSpc>
                <a:spcPct val="100000"/>
              </a:lnSpc>
            </a:pPr>
            <a:r>
              <a:rPr lang="en-GB" sz="1300" b="1" spc="-1" dirty="0">
                <a:latin typeface="Arial"/>
              </a:rPr>
              <a:t>Further information</a:t>
            </a:r>
            <a:r>
              <a:rPr lang="en-GB" sz="1300" spc="-1" dirty="0">
                <a:latin typeface="Arial"/>
              </a:rPr>
              <a:t>: https://www.fete-du-citron.com/?lang=en </a:t>
            </a:r>
          </a:p>
          <a:p>
            <a:pPr>
              <a:lnSpc>
                <a:spcPct val="100000"/>
              </a:lnSpc>
            </a:pPr>
            <a:endParaRPr lang="en-GB" sz="1300" spc="-1" dirty="0">
              <a:latin typeface="Arial"/>
            </a:endParaRPr>
          </a:p>
          <a:p>
            <a:pPr marL="216000" indent="-216000">
              <a:lnSpc>
                <a:spcPct val="100000"/>
              </a:lnSpc>
            </a:pPr>
            <a:r>
              <a:rPr lang="es-ES_tradnl" sz="1400" b="1" strike="noStrike" kern="1200" spc="-1" dirty="0">
                <a:solidFill>
                  <a:schemeClr val="tx1"/>
                </a:solidFill>
                <a:effectLst/>
                <a:latin typeface="+mn-lt"/>
                <a:ea typeface="+mn-ea"/>
                <a:cs typeface="+mn-cs"/>
              </a:rPr>
              <a:t>Picture </a:t>
            </a:r>
            <a:r>
              <a:rPr lang="es-ES_tradnl" sz="1400" b="1" strike="noStrike" kern="1200" spc="-1" dirty="0" err="1">
                <a:solidFill>
                  <a:schemeClr val="tx1"/>
                </a:solidFill>
                <a:effectLst/>
                <a:latin typeface="+mn-lt"/>
                <a:ea typeface="+mn-ea"/>
                <a:cs typeface="+mn-cs"/>
              </a:rPr>
              <a:t>attribution</a:t>
            </a:r>
            <a:r>
              <a:rPr lang="es-ES_tradnl" sz="1400" b="1" strike="noStrike" kern="1200" spc="-1" dirty="0">
                <a:solidFill>
                  <a:schemeClr val="tx1"/>
                </a:solidFill>
                <a:effectLst/>
                <a:latin typeface="+mn-lt"/>
                <a:ea typeface="+mn-ea"/>
                <a:cs typeface="+mn-cs"/>
              </a:rPr>
              <a:t>:</a:t>
            </a:r>
          </a:p>
          <a:p>
            <a:pPr marL="216000" indent="-216000">
              <a:lnSpc>
                <a:spcPct val="100000"/>
              </a:lnSpc>
            </a:pPr>
            <a:r>
              <a:rPr lang="es-ES_tradnl" sz="1400" b="0" strike="noStrike" kern="1200" spc="-1" dirty="0" err="1">
                <a:solidFill>
                  <a:schemeClr val="tx1"/>
                </a:solidFill>
                <a:effectLst/>
                <a:latin typeface="+mn-lt"/>
                <a:ea typeface="+mn-ea"/>
                <a:cs typeface="+mn-cs"/>
              </a:rPr>
              <a:t>Asdrubale</a:t>
            </a:r>
            <a:r>
              <a:rPr lang="es-ES_tradnl" sz="1400" b="0" strike="noStrike" kern="1200" spc="-1" dirty="0">
                <a:solidFill>
                  <a:schemeClr val="tx1"/>
                </a:solidFill>
                <a:effectLst/>
                <a:latin typeface="+mn-lt"/>
                <a:ea typeface="+mn-ea"/>
                <a:cs typeface="+mn-cs"/>
              </a:rPr>
              <a:t>, </a:t>
            </a:r>
            <a:r>
              <a:rPr lang="en-GB" sz="1400" dirty="0"/>
              <a:t>CC BY 2.0  https://www.flickr.com/photos/neogluk/395427413/ </a:t>
            </a:r>
            <a:endParaRPr lang="en-GB" sz="1400" b="0" strike="noStrike" spc="-1" dirty="0">
              <a:latin typeface="Arial"/>
            </a:endParaRPr>
          </a:p>
          <a:p>
            <a:pPr>
              <a:lnSpc>
                <a:spcPct val="100000"/>
              </a:lnSpc>
            </a:pPr>
            <a:endParaRPr lang="en-GB" sz="1300" spc="-1" dirty="0">
              <a:latin typeface="Arial"/>
            </a:endParaRPr>
          </a:p>
        </p:txBody>
      </p:sp>
      <p:sp>
        <p:nvSpPr>
          <p:cNvPr id="310" name="CustomShape 3"/>
          <p:cNvSpPr/>
          <p:nvPr/>
        </p:nvSpPr>
        <p:spPr>
          <a:xfrm>
            <a:off x="3901846" y="9517707"/>
            <a:ext cx="2983424" cy="501015"/>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5438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2538"/>
            <a:ext cx="6007100" cy="3379787"/>
          </a:xfrm>
          <a:prstGeom prst="rect">
            <a:avLst/>
          </a:prstGeom>
        </p:spPr>
      </p:sp>
      <p:sp>
        <p:nvSpPr>
          <p:cNvPr id="309" name="PlaceHolder 2"/>
          <p:cNvSpPr>
            <a:spLocks noGrp="1"/>
          </p:cNvSpPr>
          <p:nvPr>
            <p:ph type="body"/>
          </p:nvPr>
        </p:nvSpPr>
        <p:spPr>
          <a:xfrm>
            <a:off x="688816" y="4822368"/>
            <a:ext cx="5509084" cy="3943817"/>
          </a:xfrm>
          <a:prstGeom prst="rect">
            <a:avLst/>
          </a:prstGeom>
        </p:spPr>
        <p:txBody>
          <a:bodyPr lIns="0" tIns="0" rIns="0" bIns="0"/>
          <a:lstStyle/>
          <a:p>
            <a:pPr marL="228226" indent="-227465"/>
            <a:r>
              <a:rPr lang="en-GB" sz="1300" b="1" spc="-1" dirty="0">
                <a:solidFill>
                  <a:srgbClr val="000000"/>
                </a:solidFill>
                <a:latin typeface="Calibri"/>
                <a:ea typeface="Calibri"/>
              </a:rPr>
              <a:t>Timing: 3 minutes</a:t>
            </a:r>
          </a:p>
          <a:p>
            <a:pPr marL="228226" indent="-227465"/>
            <a:endParaRPr lang="en-GB" sz="1300" b="1" spc="-1" dirty="0">
              <a:solidFill>
                <a:srgbClr val="000000"/>
              </a:solidFill>
              <a:latin typeface="Calibri"/>
              <a:ea typeface="Calibri"/>
            </a:endParaRPr>
          </a:p>
          <a:p>
            <a:pPr marL="228226" indent="-227465"/>
            <a:r>
              <a:rPr lang="en-GB" sz="1300" b="1" spc="-1" dirty="0">
                <a:solidFill>
                  <a:srgbClr val="000000"/>
                </a:solidFill>
                <a:latin typeface="Calibri"/>
                <a:ea typeface="Calibri"/>
              </a:rPr>
              <a:t>Aim: </a:t>
            </a:r>
            <a:r>
              <a:rPr lang="en-GB" sz="1300" spc="-1" dirty="0">
                <a:solidFill>
                  <a:srgbClr val="000000"/>
                </a:solidFill>
                <a:latin typeface="Calibri"/>
                <a:ea typeface="Calibri"/>
              </a:rPr>
              <a:t>to provide further practice in understanding ‘de’.</a:t>
            </a:r>
          </a:p>
          <a:p>
            <a:pPr marL="228226" indent="-227465"/>
            <a:endParaRPr lang="en-GB" sz="1300" spc="-1" dirty="0">
              <a:solidFill>
                <a:srgbClr val="000000"/>
              </a:solidFill>
              <a:latin typeface="Calibri"/>
              <a:ea typeface="Calibri"/>
            </a:endParaRPr>
          </a:p>
          <a:p>
            <a:pPr marL="228226" indent="-227465"/>
            <a:r>
              <a:rPr lang="en-GB" sz="1300" b="1" spc="-1" dirty="0">
                <a:solidFill>
                  <a:srgbClr val="000000"/>
                </a:solidFill>
                <a:latin typeface="Calibri"/>
                <a:ea typeface="Calibri"/>
              </a:rPr>
              <a:t>Procedure:</a:t>
            </a:r>
          </a:p>
          <a:p>
            <a:pPr marL="242300" indent="-241539">
              <a:buAutoNum type="arabicPeriod"/>
            </a:pPr>
            <a:r>
              <a:rPr lang="en-GB" sz="1300" spc="-1" dirty="0">
                <a:solidFill>
                  <a:srgbClr val="000000"/>
                </a:solidFill>
                <a:latin typeface="Calibri"/>
              </a:rPr>
              <a:t>Click to present the French text. Pupils read it aloud, chorally.</a:t>
            </a:r>
          </a:p>
          <a:p>
            <a:pPr marL="242300" indent="-241539">
              <a:buAutoNum type="arabicPeriod"/>
            </a:pPr>
            <a:r>
              <a:rPr lang="en-GB" sz="1300" spc="-1" dirty="0">
                <a:solidFill>
                  <a:srgbClr val="000000"/>
                </a:solidFill>
                <a:latin typeface="Calibri"/>
              </a:rPr>
              <a:t>Elicit the English translation from pupils and click to confirm.</a:t>
            </a:r>
          </a:p>
          <a:p>
            <a:pPr marL="242300" indent="-241539">
              <a:buAutoNum type="arabicPeriod"/>
            </a:pPr>
            <a:r>
              <a:rPr lang="en-GB" sz="1300" spc="-1" dirty="0">
                <a:solidFill>
                  <a:srgbClr val="000000"/>
                </a:solidFill>
                <a:latin typeface="Calibri"/>
              </a:rPr>
              <a:t>Continue with items 2-6.  </a:t>
            </a:r>
          </a:p>
        </p:txBody>
      </p:sp>
      <p:sp>
        <p:nvSpPr>
          <p:cNvPr id="310" name="CustomShape 3"/>
          <p:cNvSpPr/>
          <p:nvPr/>
        </p:nvSpPr>
        <p:spPr>
          <a:xfrm>
            <a:off x="3901846" y="9517707"/>
            <a:ext cx="2983424" cy="501015"/>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3627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9738" y="1252538"/>
            <a:ext cx="6008687" cy="3381375"/>
          </a:xfrm>
          <a:prstGeom prst="rect">
            <a:avLst/>
          </a:prstGeom>
        </p:spPr>
      </p:sp>
      <p:sp>
        <p:nvSpPr>
          <p:cNvPr id="303" name="PlaceHolder 2"/>
          <p:cNvSpPr>
            <a:spLocks noGrp="1"/>
          </p:cNvSpPr>
          <p:nvPr>
            <p:ph type="body"/>
          </p:nvPr>
        </p:nvSpPr>
        <p:spPr>
          <a:xfrm>
            <a:off x="688816" y="4822368"/>
            <a:ext cx="5509807" cy="3944606"/>
          </a:xfrm>
          <a:prstGeom prst="rect">
            <a:avLst/>
          </a:prstGeom>
        </p:spPr>
        <p:txBody>
          <a:bodyPr lIns="0" tIns="0" rIns="0" bIns="0"/>
          <a:lstStyle/>
          <a:p>
            <a:r>
              <a:rPr lang="en-GB" b="1" dirty="0"/>
              <a:t>Timing: 2 minutes</a:t>
            </a:r>
          </a:p>
          <a:p>
            <a:endParaRPr lang="en-GB" b="0" dirty="0"/>
          </a:p>
          <a:p>
            <a:r>
              <a:rPr lang="en-GB" b="1" dirty="0"/>
              <a:t>Aim: </a:t>
            </a:r>
            <a:r>
              <a:rPr lang="en-GB" b="0" dirty="0"/>
              <a:t>To recap the meaning of quoi and how to use it in an intonation question.</a:t>
            </a:r>
            <a:endParaRPr lang="en-GB" b="1" dirty="0"/>
          </a:p>
          <a:p>
            <a:endParaRPr lang="en-GB" i="0" baseline="0" dirty="0"/>
          </a:p>
          <a:p>
            <a:r>
              <a:rPr lang="en-GB" b="1" i="0" baseline="0" dirty="0"/>
              <a:t>Procedure:</a:t>
            </a:r>
          </a:p>
          <a:p>
            <a:pPr marL="241539" indent="-241539" defTabSz="966155">
              <a:buClr>
                <a:srgbClr val="000000"/>
              </a:buClr>
              <a:buSzPts val="1400"/>
              <a:buFont typeface="Arial"/>
              <a:buAutoNum type="arabicPeriod"/>
              <a:defRPr/>
            </a:pPr>
            <a:r>
              <a:rPr lang="en-GB" i="0" baseline="0" dirty="0"/>
              <a:t>Click to present the information.</a:t>
            </a:r>
          </a:p>
          <a:p>
            <a:pPr marL="241539" indent="-241539" defTabSz="966155">
              <a:buClr>
                <a:srgbClr val="000000"/>
              </a:buClr>
              <a:buSzPts val="1400"/>
              <a:buFont typeface="Arial"/>
              <a:buAutoNum type="arabicPeriod"/>
              <a:defRPr/>
            </a:pPr>
            <a:r>
              <a:rPr lang="en-GB" i="0" baseline="0" dirty="0"/>
              <a:t>Elicit the English meanings of the examples.</a:t>
            </a:r>
            <a:endParaRPr lang="en-GB" i="1" baseline="0" dirty="0"/>
          </a:p>
          <a:p>
            <a:endParaRPr lang="en-GB" sz="1300" dirty="0">
              <a:solidFill>
                <a:srgbClr val="EE6000"/>
              </a:solidFill>
              <a:cs typeface="Calibri" panose="020F0502020204030204" pitchFamily="34" charset="0"/>
            </a:endParaRPr>
          </a:p>
        </p:txBody>
      </p:sp>
      <p:sp>
        <p:nvSpPr>
          <p:cNvPr id="304" name="CustomShape 3"/>
          <p:cNvSpPr/>
          <p:nvPr/>
        </p:nvSpPr>
        <p:spPr>
          <a:xfrm>
            <a:off x="3901846" y="9517707"/>
            <a:ext cx="2984147" cy="501804"/>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140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(6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reinforce the connection between noun and gender (as expressed by the definite article)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t>
            </a:r>
            <a:r>
              <a:rPr lang="en-GB" sz="1200" b="1" strike="noStrike" spc="-1" dirty="0">
                <a:solidFill>
                  <a:srgbClr val="000000"/>
                </a:solidFill>
                <a:latin typeface="Calibri"/>
              </a:rPr>
              <a:t>audio button top left </a:t>
            </a:r>
            <a:r>
              <a:rPr lang="en-GB" sz="1200" b="0" strike="noStrike" spc="-1" dirty="0">
                <a:solidFill>
                  <a:srgbClr val="000000"/>
                </a:solidFill>
                <a:latin typeface="Calibri"/>
              </a:rPr>
              <a:t>to listen to just the article ‘le’ or ‘la’.</a:t>
            </a:r>
          </a:p>
          <a:p>
            <a:pPr marL="216000" indent="-216000">
              <a:lnSpc>
                <a:spcPct val="100000"/>
              </a:lnSpc>
            </a:pPr>
            <a:r>
              <a:rPr lang="en-GB" sz="1200" b="0" strike="noStrike" spc="-1" dirty="0">
                <a:solidFill>
                  <a:srgbClr val="000000"/>
                </a:solidFill>
                <a:latin typeface="Calibri"/>
              </a:rPr>
              <a:t>2. Pupils select the correct image based on hearing the article and identifying with a previously taught noun.</a:t>
            </a:r>
          </a:p>
          <a:p>
            <a:pPr marL="216000" indent="-216000">
              <a:lnSpc>
                <a:spcPct val="100000"/>
              </a:lnSpc>
            </a:pPr>
            <a:r>
              <a:rPr lang="en-GB" sz="1200" b="0" strike="noStrike" spc="-1" dirty="0">
                <a:solidFill>
                  <a:srgbClr val="000000"/>
                </a:solidFill>
                <a:latin typeface="Calibri"/>
              </a:rPr>
              <a:t>3. Click the </a:t>
            </a:r>
            <a:r>
              <a:rPr lang="en-GB" sz="1200" b="1" strike="noStrike" spc="-1" dirty="0">
                <a:solidFill>
                  <a:srgbClr val="000000"/>
                </a:solidFill>
                <a:latin typeface="Calibri"/>
              </a:rPr>
              <a:t>audio button bottom right </a:t>
            </a:r>
            <a:r>
              <a:rPr lang="en-GB" sz="1200" b="0" strike="noStrike" spc="-1" dirty="0">
                <a:solidFill>
                  <a:srgbClr val="000000"/>
                </a:solidFill>
                <a:latin typeface="Calibri"/>
              </a:rPr>
              <a:t>to hear the full sentence.</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4. Elicit the English meaning of the full sentence from pupils, chorally, paying attention to which translation (big/tall/short/small) is the correct one.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banane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grande].</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9365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garçon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petit</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5029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tête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petite</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47224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Le [carnaval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grand</a:t>
            </a:r>
            <a:r>
              <a:rPr lang="es-ES_tradnl" sz="1200" b="0" kern="1200" dirty="0">
                <a:solidFill>
                  <a:schemeClr val="tx1"/>
                </a:solidFill>
                <a:effectLst/>
                <a:latin typeface="+mn-lt"/>
                <a:ea typeface="+mn-ea"/>
                <a:cs typeface="+mn-cs"/>
              </a:rPr>
              <a:t>].</a:t>
            </a:r>
          </a:p>
          <a:p>
            <a:pPr marL="216000" indent="-216000">
              <a:lnSpc>
                <a:spcPct val="100000"/>
              </a:lnSpc>
            </a:pPr>
            <a:endParaRPr lang="es-ES_tradnl" sz="1200" b="0" strike="noStrike" kern="1200" spc="-1" dirty="0">
              <a:solidFill>
                <a:schemeClr val="tx1"/>
              </a:solidFill>
              <a:effectLst/>
              <a:latin typeface="+mn-lt"/>
              <a:ea typeface="+mn-ea"/>
              <a:cs typeface="+mn-cs"/>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dirty="0" err="1"/>
              <a:t>Luckka</a:t>
            </a:r>
            <a:r>
              <a:rPr lang="en-GB" dirty="0"/>
              <a:t>, CC BY-SA 4.0 via Wikimedia Commons</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552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a:t>
            </a:r>
            <a:r>
              <a:rPr lang="en-GB" sz="1200" b="0" strike="noStrike" spc="-1">
                <a:solidFill>
                  <a:srgbClr val="000000"/>
                </a:solidFill>
                <a:latin typeface="Calibri"/>
                <a:ea typeface="Calibri"/>
              </a:rPr>
              <a:t>same sound.</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fille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grande].</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3410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grand</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4338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2538"/>
            <a:ext cx="6007100" cy="3379787"/>
          </a:xfrm>
          <a:prstGeom prst="rect">
            <a:avLst/>
          </a:prstGeom>
        </p:spPr>
      </p:sp>
      <p:sp>
        <p:nvSpPr>
          <p:cNvPr id="309" name="PlaceHolder 2"/>
          <p:cNvSpPr>
            <a:spLocks noGrp="1"/>
          </p:cNvSpPr>
          <p:nvPr>
            <p:ph type="body"/>
          </p:nvPr>
        </p:nvSpPr>
        <p:spPr>
          <a:xfrm>
            <a:off x="688816" y="4822368"/>
            <a:ext cx="5509084" cy="3943817"/>
          </a:xfrm>
          <a:prstGeom prst="rect">
            <a:avLst/>
          </a:prstGeom>
        </p:spPr>
        <p:txBody>
          <a:bodyPr lIns="0" tIns="0" rIns="0" bIns="0"/>
          <a:lstStyle/>
          <a:p>
            <a:r>
              <a:rPr lang="en-GB" sz="1400" b="1" dirty="0"/>
              <a:t>Timing: 5 minutes</a:t>
            </a:r>
          </a:p>
          <a:p>
            <a:endParaRPr lang="en-GB" sz="1400" b="0" dirty="0"/>
          </a:p>
          <a:p>
            <a:r>
              <a:rPr lang="en-GB" sz="1400" b="1" dirty="0"/>
              <a:t>Aim: </a:t>
            </a:r>
            <a:r>
              <a:rPr lang="en-GB" sz="1400" b="0" dirty="0"/>
              <a:t>to practise written comprehension of two polysemous adjectives (adjectives with more than one meaning) and the connection of their forms with appropriate nouns.</a:t>
            </a:r>
            <a:endParaRPr lang="en-GB" sz="1400" b="1" dirty="0"/>
          </a:p>
          <a:p>
            <a:endParaRPr lang="en-GB" sz="1400" i="0" baseline="0" dirty="0"/>
          </a:p>
          <a:p>
            <a:r>
              <a:rPr lang="en-GB" sz="1400" b="1" i="0" baseline="0" dirty="0"/>
              <a:t>Procedure:</a:t>
            </a:r>
          </a:p>
          <a:p>
            <a:pPr marL="241539" indent="-241539" defTabSz="966155">
              <a:buClr>
                <a:srgbClr val="000000"/>
              </a:buClr>
              <a:buSzPts val="1400"/>
              <a:buFont typeface="Arial"/>
              <a:buAutoNum type="arabicPeriod"/>
              <a:defRPr/>
            </a:pPr>
            <a:r>
              <a:rPr lang="en-GB" sz="1400" i="0" baseline="0" dirty="0"/>
              <a:t>Model number 1: Elicit the correct noun from pupils, according to the form of the adjective.</a:t>
            </a:r>
          </a:p>
          <a:p>
            <a:pPr marL="241539" indent="-241539" defTabSz="966155">
              <a:buClr>
                <a:srgbClr val="000000"/>
              </a:buClr>
              <a:buSzPts val="1400"/>
              <a:buFont typeface="Arial"/>
              <a:buAutoNum type="arabicPeriod"/>
              <a:defRPr/>
            </a:pPr>
            <a:r>
              <a:rPr lang="en-GB" sz="1400" i="0" baseline="0" dirty="0"/>
              <a:t>Click to confirm the noun.</a:t>
            </a:r>
          </a:p>
          <a:p>
            <a:pPr marL="241539" indent="-241539" defTabSz="966155">
              <a:buClr>
                <a:srgbClr val="000000"/>
              </a:buClr>
              <a:buSzPts val="1400"/>
              <a:buFont typeface="Arial"/>
              <a:buAutoNum type="arabicPeriod"/>
              <a:defRPr/>
            </a:pPr>
            <a:r>
              <a:rPr lang="en-GB" sz="1400" i="0" baseline="0" dirty="0"/>
              <a:t>Elicit the English meaning of the adjective ‘petit’.</a:t>
            </a:r>
          </a:p>
          <a:p>
            <a:pPr marL="241539" indent="-241539" defTabSz="966155">
              <a:buClr>
                <a:srgbClr val="000000"/>
              </a:buClr>
              <a:buSzPts val="1400"/>
              <a:buFont typeface="Arial"/>
              <a:buAutoNum type="arabicPeriod"/>
              <a:defRPr/>
            </a:pPr>
            <a:r>
              <a:rPr lang="en-GB" sz="1400" i="0" baseline="0" dirty="0"/>
              <a:t>Click to confirm.</a:t>
            </a:r>
          </a:p>
          <a:p>
            <a:pPr marL="241539" indent="-241539" defTabSz="966155">
              <a:buClr>
                <a:srgbClr val="000000"/>
              </a:buClr>
              <a:buSzPts val="1400"/>
              <a:buFont typeface="Arial"/>
              <a:buAutoNum type="arabicPeriod"/>
              <a:defRPr/>
            </a:pPr>
            <a:r>
              <a:rPr lang="en-GB" sz="1400" i="0" baseline="0" dirty="0"/>
              <a:t>Pupils complete items 2-6.</a:t>
            </a:r>
          </a:p>
          <a:p>
            <a:pPr marL="241539" indent="-241539" defTabSz="966155">
              <a:buClr>
                <a:srgbClr val="000000"/>
              </a:buClr>
              <a:buSzPts val="1400"/>
              <a:buFont typeface="Arial"/>
              <a:buAutoNum type="arabicPeriod"/>
              <a:defRPr/>
            </a:pPr>
            <a:r>
              <a:rPr lang="en-GB" sz="1400" i="0" baseline="0" dirty="0"/>
              <a:t>Click to reveal audio buttons.</a:t>
            </a:r>
          </a:p>
          <a:p>
            <a:pPr marL="241539" indent="-241539" defTabSz="966155">
              <a:buClr>
                <a:srgbClr val="000000"/>
              </a:buClr>
              <a:buSzPts val="1400"/>
              <a:buFont typeface="Arial"/>
              <a:buAutoNum type="arabicPeriod"/>
              <a:defRPr/>
            </a:pPr>
            <a:r>
              <a:rPr lang="en-GB" sz="1400" i="0" baseline="0" dirty="0"/>
              <a:t>Use the audio buttons for pupils to listen for and check their noun choices.  </a:t>
            </a:r>
          </a:p>
          <a:p>
            <a:pPr marL="241539" indent="-241539" defTabSz="966155">
              <a:buClr>
                <a:srgbClr val="000000"/>
              </a:buClr>
              <a:buSzPts val="1400"/>
              <a:buFont typeface="Arial"/>
              <a:buAutoNum type="arabicPeriod"/>
              <a:defRPr/>
            </a:pPr>
            <a:r>
              <a:rPr lang="en-GB" sz="1400" i="0" baseline="0" dirty="0"/>
              <a:t>Elicit and check the English meanings of the adjectives.</a:t>
            </a:r>
            <a:endParaRPr lang="en-GB" sz="1400" i="1" baseline="0" dirty="0"/>
          </a:p>
          <a:p>
            <a:pPr>
              <a:lnSpc>
                <a:spcPct val="100000"/>
              </a:lnSpc>
            </a:pPr>
            <a:endParaRPr lang="en-GB" sz="1300" spc="-1" dirty="0">
              <a:latin typeface="Arial"/>
            </a:endParaRPr>
          </a:p>
        </p:txBody>
      </p:sp>
      <p:sp>
        <p:nvSpPr>
          <p:cNvPr id="310" name="CustomShape 3"/>
          <p:cNvSpPr/>
          <p:nvPr/>
        </p:nvSpPr>
        <p:spPr>
          <a:xfrm>
            <a:off x="3901846" y="9517707"/>
            <a:ext cx="2983424" cy="501015"/>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5755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439738" y="1252538"/>
            <a:ext cx="6008687" cy="3381375"/>
          </a:xfrm>
          <a:prstGeom prst="rect">
            <a:avLst/>
          </a:prstGeom>
        </p:spPr>
      </p:sp>
      <p:sp>
        <p:nvSpPr>
          <p:cNvPr id="321" name="PlaceHolder 2"/>
          <p:cNvSpPr>
            <a:spLocks noGrp="1"/>
          </p:cNvSpPr>
          <p:nvPr>
            <p:ph type="body"/>
          </p:nvPr>
        </p:nvSpPr>
        <p:spPr>
          <a:xfrm>
            <a:off x="688816" y="4822368"/>
            <a:ext cx="5509807" cy="3944606"/>
          </a:xfrm>
          <a:prstGeom prst="rect">
            <a:avLst/>
          </a:prstGeom>
        </p:spPr>
        <p:txBody>
          <a:bodyPr lIns="0" tIns="0" rIns="0" bIns="0"/>
          <a:lstStyle/>
          <a:p>
            <a:pPr marL="228226" indent="-228226"/>
            <a:endParaRPr lang="en-GB" sz="1300" spc="-1" dirty="0">
              <a:latin typeface="Arial"/>
            </a:endParaRPr>
          </a:p>
        </p:txBody>
      </p:sp>
      <p:sp>
        <p:nvSpPr>
          <p:cNvPr id="322" name="CustomShape 3"/>
          <p:cNvSpPr/>
          <p:nvPr/>
        </p:nvSpPr>
        <p:spPr>
          <a:xfrm>
            <a:off x="3901846" y="9517707"/>
            <a:ext cx="2984147" cy="501804"/>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algn="r" defTabSz="966155">
              <a:defRPr/>
            </a:pPr>
            <a:fld id="{88A66831-990D-4F2F-9C07-338AF4E9D4C0}" type="slidenum">
              <a:rPr lang="en-GB" sz="1300" spc="-1">
                <a:solidFill>
                  <a:srgbClr val="000000"/>
                </a:solidFill>
                <a:latin typeface="Calibri"/>
                <a:ea typeface="Calibri"/>
              </a:rPr>
              <a:pPr algn="r" defTabSz="966155">
                <a:defRPr/>
              </a:pPr>
              <a:t>23</a:t>
            </a:fld>
            <a:endParaRPr lang="en-GB" sz="1300" spc="-1">
              <a:solidFill>
                <a:prstClr val="black"/>
              </a:solidFill>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(9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recall of vocabulary; to connect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è|ê</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a number of previously taught words, differentiating it from other vowel sounds, namely [e] and [</a:t>
            </a:r>
            <a:r>
              <a:rPr lang="en-GB" sz="1200" b="0" strike="noStrike" spc="-1" dirty="0" err="1">
                <a:solidFill>
                  <a:srgbClr val="000000"/>
                </a:solidFill>
                <a:latin typeface="+mn-lt"/>
                <a:ea typeface="Calibri"/>
              </a:rPr>
              <a:t>i</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 </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Give pupils 30 seconds (think-pair-share) to retrieve the French words for the images.</a:t>
            </a:r>
          </a:p>
          <a:p>
            <a:pPr marL="228600" indent="-227880">
              <a:lnSpc>
                <a:spcPct val="100000"/>
              </a:lnSpc>
              <a:buClr>
                <a:srgbClr val="000000"/>
              </a:buClr>
              <a:buFont typeface="Calibri"/>
              <a:buAutoNum type="arabicPeriod"/>
            </a:pPr>
            <a:r>
              <a:rPr lang="en-US" sz="1200" b="0" strike="noStrike" spc="-1" dirty="0">
                <a:latin typeface="Arial"/>
              </a:rPr>
              <a:t>Say </a:t>
            </a:r>
            <a:r>
              <a:rPr lang="en-US" sz="1200" b="0" i="1" strike="noStrike" spc="-1" dirty="0">
                <a:latin typeface="Arial"/>
              </a:rPr>
              <a:t>trois-deux-un</a:t>
            </a:r>
            <a:r>
              <a:rPr lang="en-US" sz="1200" b="0" strike="noStrike" spc="-1" dirty="0">
                <a:latin typeface="Arial"/>
              </a:rPr>
              <a:t> and elicit the two words, chorally.</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US" sz="1200" b="0" strike="noStrike" spc="-1" dirty="0">
                <a:latin typeface="Arial"/>
              </a:rPr>
              <a:t>Ask pupils to tell you which word has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è|ê</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i.e. </a:t>
            </a:r>
            <a:r>
              <a:rPr lang="fr-FR" sz="1200" i="1" spc="-1" dirty="0">
                <a:solidFill>
                  <a:srgbClr val="002060"/>
                </a:solidFill>
                <a:latin typeface="Century Gothic" panose="020B0502020202020204" pitchFamily="34" charset="0"/>
              </a:rPr>
              <a:t>Le son [</a:t>
            </a:r>
            <a:r>
              <a:rPr lang="fr-FR" sz="1200" b="1" i="1" spc="-1" dirty="0" err="1">
                <a:solidFill>
                  <a:srgbClr val="FF0066"/>
                </a:solidFill>
                <a:latin typeface="Century Gothic" panose="020B0502020202020204" pitchFamily="34" charset="0"/>
              </a:rPr>
              <a:t>è</a:t>
            </a:r>
            <a:r>
              <a:rPr lang="fr-FR" sz="1200" i="1" spc="-1" dirty="0" err="1">
                <a:solidFill>
                  <a:srgbClr val="002060"/>
                </a:solidFill>
                <a:latin typeface="Century Gothic" panose="020B0502020202020204" pitchFamily="34" charset="0"/>
              </a:rPr>
              <a:t>|</a:t>
            </a:r>
            <a:r>
              <a:rPr lang="fr-FR" sz="1200" b="1" i="1" spc="-1" dirty="0" err="1">
                <a:solidFill>
                  <a:srgbClr val="FF0066"/>
                </a:solidFill>
                <a:latin typeface="Century Gothic" panose="020B0502020202020204" pitchFamily="34" charset="0"/>
              </a:rPr>
              <a:t>ê</a:t>
            </a:r>
            <a:r>
              <a:rPr lang="fr-FR" sz="1200" i="1" spc="-1" dirty="0">
                <a:solidFill>
                  <a:srgbClr val="002060"/>
                </a:solidFill>
                <a:latin typeface="Century Gothic" panose="020B0502020202020204" pitchFamily="34" charset="0"/>
              </a:rPr>
              <a:t>], c’est dans le mot </a:t>
            </a:r>
            <a:r>
              <a:rPr lang="fr-FR" sz="1200" b="1" i="1" spc="-1" dirty="0">
                <a:solidFill>
                  <a:srgbClr val="002060"/>
                </a:solidFill>
                <a:latin typeface="Century Gothic" panose="020B0502020202020204" pitchFamily="34" charset="0"/>
              </a:rPr>
              <a:t>A</a:t>
            </a:r>
            <a:r>
              <a:rPr lang="fr-FR" sz="1200" i="1" spc="-1" dirty="0">
                <a:solidFill>
                  <a:srgbClr val="002060"/>
                </a:solidFill>
                <a:latin typeface="Century Gothic" panose="020B0502020202020204" pitchFamily="34" charset="0"/>
              </a:rPr>
              <a:t> ou </a:t>
            </a:r>
            <a:r>
              <a:rPr lang="fr-FR" sz="1200" b="1" i="1" spc="-1" dirty="0">
                <a:solidFill>
                  <a:srgbClr val="002060"/>
                </a:solidFill>
                <a:latin typeface="Century Gothic" panose="020B0502020202020204" pitchFamily="34" charset="0"/>
              </a:rPr>
              <a:t>B</a:t>
            </a:r>
            <a:r>
              <a:rPr lang="fr-FR" sz="1200" i="1" spc="-1" dirty="0">
                <a:solidFill>
                  <a:srgbClr val="002060"/>
                </a:solidFill>
                <a:latin typeface="Century Gothic" panose="020B0502020202020204" pitchFamily="34" charset="0"/>
              </a:rPr>
              <a:t>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Click to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bring</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up the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two</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words</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and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then</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again</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to highlight the correct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word</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200" i="0" u="none" strike="noStrike" kern="1200" cap="none" spc="-1" normalizeH="0" baseline="0" noProof="0" dirty="0">
              <a:ln>
                <a:noFill/>
              </a:ln>
              <a:solidFill>
                <a:prstClr val="black"/>
              </a:solidFill>
              <a:effectLst/>
              <a:uLnTx/>
              <a:uFillTx/>
              <a:latin typeface="Century Gothic" panose="020B0502020202020204" pitchFamily="34" charset="0"/>
            </a:endParaRPr>
          </a:p>
          <a:p>
            <a:pPr marL="720" indent="0">
              <a:lnSpc>
                <a:spcPct val="100000"/>
              </a:lnSpc>
              <a:buClr>
                <a:srgbClr val="000000"/>
              </a:buClr>
              <a:buFont typeface="Calibri"/>
              <a:buNone/>
            </a:pPr>
            <a:br>
              <a:rPr lang="en-GB" sz="1200" b="0" strike="noStrike" spc="-1" dirty="0">
                <a:latin typeface="Arial"/>
              </a:rPr>
            </a:br>
            <a:r>
              <a:rPr lang="en-GB" sz="1200" b="1" strike="noStrike" spc="-1" dirty="0">
                <a:latin typeface="Arial"/>
              </a:rPr>
              <a:t>Note: </a:t>
            </a:r>
            <a:r>
              <a:rPr lang="en-GB" sz="1200" b="0" strike="noStrike" spc="-1" dirty="0">
                <a:latin typeface="Arial"/>
              </a:rPr>
              <a:t>if pupils are not able to recall any of the words themselves, just click to bring up the written forms earlier, and pupils can read them aloud.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042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[2/9]</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293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[3/9]</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609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[4/9]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2073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[5/9]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9807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[6/9]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415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[7/9]</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8566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8.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gif"/><Relationship Id="rId10" Type="http://schemas.openxmlformats.org/officeDocument/2006/relationships/image" Target="../media/image32.png"/><Relationship Id="rId4" Type="http://schemas.openxmlformats.org/officeDocument/2006/relationships/image" Target="../media/image26.gif"/><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5.png"/><Relationship Id="rId7"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9.gif"/><Relationship Id="rId5" Type="http://schemas.openxmlformats.org/officeDocument/2006/relationships/image" Target="../media/image17.gif"/><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7.gif"/><Relationship Id="rId5" Type="http://schemas.openxmlformats.org/officeDocument/2006/relationships/image" Target="../media/image40.gif"/><Relationship Id="rId4" Type="http://schemas.openxmlformats.org/officeDocument/2006/relationships/image" Target="../media/image39.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audio" Target="../media/audio5.wav"/><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audio" Target="../media/audio6.wav"/><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audio" Target="../media/audio7.wav"/><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audio" Target="../media/audio8.wav"/><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4.gif"/><Relationship Id="rId5" Type="http://schemas.openxmlformats.org/officeDocument/2006/relationships/audio" Target="../media/audio9.wav"/><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25.png"/><Relationship Id="rId7" Type="http://schemas.openxmlformats.org/officeDocument/2006/relationships/audio" Target="../media/audio13.wav"/><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34.png"/><Relationship Id="rId4" Type="http://schemas.openxmlformats.org/officeDocument/2006/relationships/audio" Target="../media/audio10.wav"/><Relationship Id="rId9" Type="http://schemas.openxmlformats.org/officeDocument/2006/relationships/audio" Target="../media/audio15.wav"/></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9.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8.jp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88474" y="4361263"/>
            <a:ext cx="4969755"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Us</a:t>
            </a:r>
            <a:r>
              <a:rPr lang="fr-FR" sz="2800" spc="-1" dirty="0">
                <a:solidFill>
                  <a:srgbClr val="FFFFFF"/>
                </a:solidFill>
                <a:latin typeface="Century Gothic" panose="020B0502020202020204" pitchFamily="34" charset="0"/>
                <a:ea typeface="Century Gothic"/>
                <a:sym typeface="Arial"/>
              </a:rPr>
              <a:t>es of ‘de’ </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spc="-1" dirty="0" err="1">
                <a:solidFill>
                  <a:srgbClr val="FFFFFF"/>
                </a:solidFill>
                <a:latin typeface="Century Gothic" panose="020B0502020202020204" pitchFamily="34" charset="0"/>
                <a:ea typeface="Century Gothic"/>
                <a:sym typeface="Arial"/>
              </a:rPr>
              <a:t>Singular</a:t>
            </a:r>
            <a:r>
              <a:rPr lang="fr-FR" sz="2800" spc="-1" dirty="0">
                <a:solidFill>
                  <a:srgbClr val="FFFFFF"/>
                </a:solidFill>
                <a:latin typeface="Century Gothic" panose="020B0502020202020204" pitchFamily="34" charset="0"/>
                <a:ea typeface="Century Gothic"/>
                <a:sym typeface="Arial"/>
              </a:rPr>
              <a:t> adjective agreement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a:t>
            </a:r>
            <a:r>
              <a:rPr lang="fr-FR" sz="2800" b="1" spc="-1" dirty="0">
                <a:solidFill>
                  <a:srgbClr val="FFFFFF"/>
                </a:solidFill>
                <a:latin typeface="Century Gothic" panose="020B0502020202020204" pitchFamily="34" charset="0"/>
                <a:ea typeface="Century Gothic"/>
                <a:sym typeface="Arial"/>
              </a:rPr>
              <a:t>[</a:t>
            </a:r>
            <a:r>
              <a:rPr lang="fr-FR" sz="2800" b="1" spc="-1" dirty="0" err="1">
                <a:solidFill>
                  <a:srgbClr val="FFFFFF"/>
                </a:solidFill>
                <a:latin typeface="Century Gothic" panose="020B0502020202020204" pitchFamily="34" charset="0"/>
                <a:ea typeface="Century Gothic"/>
                <a:sym typeface="Arial"/>
              </a:rPr>
              <a:t>è|ê</a:t>
            </a:r>
            <a:r>
              <a:rPr lang="fr-FR" sz="2800" b="1" spc="-1" dirty="0">
                <a:solidFill>
                  <a:srgbClr val="FFFFFF"/>
                </a:solidFill>
                <a:latin typeface="Century Gothic" panose="020B0502020202020204" pitchFamily="34" charset="0"/>
                <a:ea typeface="Century Gothic"/>
                <a:sym typeface="Arial"/>
              </a:rPr>
              <a:t>]</a:t>
            </a:r>
            <a:endPar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pic>
        <p:nvPicPr>
          <p:cNvPr id="8" name="Picture 7" descr="A picture containing text, sky, decorated&#10;&#10;Description automatically generated">
            <a:extLst>
              <a:ext uri="{FF2B5EF4-FFF2-40B4-BE49-F238E27FC236}">
                <a16:creationId xmlns:a16="http://schemas.microsoft.com/office/drawing/2014/main" id="{B5D76B17-4242-41C9-965A-7530DC584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4" y="1730022"/>
            <a:ext cx="3344091" cy="2022130"/>
          </a:xfrm>
          <a:prstGeom prst="rect">
            <a:avLst/>
          </a:prstGeom>
        </p:spPr>
      </p:pic>
      <p:sp>
        <p:nvSpPr>
          <p:cNvPr id="3" name="TextBox 2">
            <a:extLst>
              <a:ext uri="{FF2B5EF4-FFF2-40B4-BE49-F238E27FC236}">
                <a16:creationId xmlns:a16="http://schemas.microsoft.com/office/drawing/2014/main" id="{60F7C458-461A-4FEE-A579-2CA37F9BDEBC}"/>
              </a:ext>
            </a:extLst>
          </p:cNvPr>
          <p:cNvSpPr txBox="1"/>
          <p:nvPr/>
        </p:nvSpPr>
        <p:spPr>
          <a:xfrm>
            <a:off x="118426" y="3752152"/>
            <a:ext cx="4350239" cy="492443"/>
          </a:xfrm>
          <a:prstGeom prst="rect">
            <a:avLst/>
          </a:prstGeom>
          <a:noFill/>
        </p:spPr>
        <p:txBody>
          <a:bodyPr wrap="square" rtlCol="0">
            <a:spAutoFit/>
          </a:bodyPr>
          <a:lstStyle/>
          <a:p>
            <a:r>
              <a:rPr lang="en-GB" sz="2600" b="1" dirty="0">
                <a:solidFill>
                  <a:schemeClr val="bg1"/>
                </a:solidFill>
                <a:latin typeface="Segoe Print" panose="02000600000000000000" pitchFamily="2" charset="0"/>
              </a:rPr>
              <a:t>Le </a:t>
            </a:r>
            <a:r>
              <a:rPr lang="en-GB" sz="2600" b="1" dirty="0" err="1">
                <a:solidFill>
                  <a:schemeClr val="bg1"/>
                </a:solidFill>
                <a:latin typeface="Segoe Print" panose="02000600000000000000" pitchFamily="2" charset="0"/>
              </a:rPr>
              <a:t>Carnaval</a:t>
            </a:r>
            <a:r>
              <a:rPr lang="en-GB" sz="2600" b="1" dirty="0">
                <a:solidFill>
                  <a:schemeClr val="bg1"/>
                </a:solidFill>
                <a:latin typeface="Segoe Print" panose="02000600000000000000" pitchFamily="2" charset="0"/>
              </a:rPr>
              <a:t> de </a:t>
            </a:r>
            <a:r>
              <a:rPr lang="en-GB" sz="2600" b="1" dirty="0" err="1">
                <a:solidFill>
                  <a:schemeClr val="bg1"/>
                </a:solidFill>
                <a:latin typeface="Segoe Print" panose="02000600000000000000" pitchFamily="2" charset="0"/>
              </a:rPr>
              <a:t>Menton</a:t>
            </a:r>
            <a:endParaRPr lang="en-GB" sz="2600" b="1" dirty="0">
              <a:solidFill>
                <a:schemeClr val="bg1"/>
              </a:solidFill>
              <a:latin typeface="Segoe Print" panose="02000600000000000000" pitchFamily="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[8/9]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avoir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TextBox 9">
            <a:extLst>
              <a:ext uri="{FF2B5EF4-FFF2-40B4-BE49-F238E27FC236}">
                <a16:creationId xmlns:a16="http://schemas.microsoft.com/office/drawing/2014/main" id="{7FFEC129-4AF1-4680-A044-79A7A2E9292C}"/>
              </a:ext>
            </a:extLst>
          </p:cNvPr>
          <p:cNvSpPr txBox="1"/>
          <p:nvPr/>
        </p:nvSpPr>
        <p:spPr>
          <a:xfrm>
            <a:off x="1473359" y="2969720"/>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pic>
        <p:nvPicPr>
          <p:cNvPr id="13" name="Picture 12">
            <a:extLst>
              <a:ext uri="{FF2B5EF4-FFF2-40B4-BE49-F238E27FC236}">
                <a16:creationId xmlns:a16="http://schemas.microsoft.com/office/drawing/2014/main" id="{7EFFDE22-E8B8-4877-8571-D3B6C2FA4E50}"/>
              </a:ext>
            </a:extLst>
          </p:cNvPr>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6696473" y="2559897"/>
            <a:ext cx="2996002" cy="1953972"/>
          </a:xfrm>
          <a:prstGeom prst="rect">
            <a:avLst/>
          </a:prstGeom>
        </p:spPr>
      </p:pic>
      <p:sp>
        <p:nvSpPr>
          <p:cNvPr id="14" name="TextBox 13">
            <a:extLst>
              <a:ext uri="{FF2B5EF4-FFF2-40B4-BE49-F238E27FC236}">
                <a16:creationId xmlns:a16="http://schemas.microsoft.com/office/drawing/2014/main" id="{95FB72BC-3BC3-4EF6-B3C7-C57B4AF436CC}"/>
              </a:ext>
            </a:extLst>
          </p:cNvPr>
          <p:cNvSpPr txBox="1"/>
          <p:nvPr/>
        </p:nvSpPr>
        <p:spPr>
          <a:xfrm>
            <a:off x="7581860" y="2969720"/>
            <a:ext cx="20698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 having</a:t>
            </a:r>
          </a:p>
        </p:txBody>
      </p:sp>
    </p:spTree>
    <p:extLst>
      <p:ext uri="{BB962C8B-B14F-4D97-AF65-F5344CB8AC3E}">
        <p14:creationId xmlns:p14="http://schemas.microsoft.com/office/powerpoint/2010/main" val="37182324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[9/9]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8" y="5033117"/>
            <a:ext cx="32955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je</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10" name="Picture 9" descr="A picture containing text, clipart&#10;&#10;Description automatically generated">
            <a:extLst>
              <a:ext uri="{FF2B5EF4-FFF2-40B4-BE49-F238E27FC236}">
                <a16:creationId xmlns:a16="http://schemas.microsoft.com/office/drawing/2014/main" id="{502F81D4-196D-40B6-8E50-629D9CB40FE6}"/>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26183" t="11234" r="30654"/>
          <a:stretch/>
        </p:blipFill>
        <p:spPr>
          <a:xfrm>
            <a:off x="7268902" y="2419930"/>
            <a:ext cx="1851144" cy="2684306"/>
          </a:xfrm>
          <a:prstGeom prst="rect">
            <a:avLst/>
          </a:prstGeom>
        </p:spPr>
      </p:pic>
      <p:pic>
        <p:nvPicPr>
          <p:cNvPr id="11" name="Picture 10">
            <a:extLst>
              <a:ext uri="{FF2B5EF4-FFF2-40B4-BE49-F238E27FC236}">
                <a16:creationId xmlns:a16="http://schemas.microsoft.com/office/drawing/2014/main" id="{FADEDB64-0440-45B2-BC71-8EC0617A43A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1596" y="2902527"/>
            <a:ext cx="1719111" cy="1719111"/>
          </a:xfrm>
          <a:prstGeom prst="rect">
            <a:avLst/>
          </a:prstGeom>
        </p:spPr>
      </p:pic>
    </p:spTree>
    <p:extLst>
      <p:ext uri="{BB962C8B-B14F-4D97-AF65-F5344CB8AC3E}">
        <p14:creationId xmlns:p14="http://schemas.microsoft.com/office/powerpoint/2010/main" val="6298098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2714175" y="206170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la fête</a:t>
            </a:r>
          </a:p>
        </p:txBody>
      </p:sp>
      <p:sp>
        <p:nvSpPr>
          <p:cNvPr id="63" name="TextBox 62">
            <a:extLst>
              <a:ext uri="{FF2B5EF4-FFF2-40B4-BE49-F238E27FC236}">
                <a16:creationId xmlns:a16="http://schemas.microsoft.com/office/drawing/2014/main" id="{83F7EB52-11AB-4C3B-9FAE-3F74A821A456}"/>
              </a:ext>
            </a:extLst>
          </p:cNvPr>
          <p:cNvSpPr txBox="1"/>
          <p:nvPr/>
        </p:nvSpPr>
        <p:spPr>
          <a:xfrm>
            <a:off x="8791237" y="206170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le fruit</a:t>
            </a:r>
          </a:p>
        </p:txBody>
      </p:sp>
      <p:sp>
        <p:nvSpPr>
          <p:cNvPr id="73" name="TextBox 72">
            <a:extLst>
              <a:ext uri="{FF2B5EF4-FFF2-40B4-BE49-F238E27FC236}">
                <a16:creationId xmlns:a16="http://schemas.microsoft.com/office/drawing/2014/main" id="{BE3BB5FA-4D37-45A1-99A8-BC4E32AF3373}"/>
              </a:ext>
            </a:extLst>
          </p:cNvPr>
          <p:cNvSpPr txBox="1"/>
          <p:nvPr/>
        </p:nvSpPr>
        <p:spPr>
          <a:xfrm>
            <a:off x="1330344" y="488620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fille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541C545C-8430-406E-85BB-1C387BD9BB5F}"/>
              </a:ext>
            </a:extLst>
          </p:cNvPr>
          <p:cNvSpPr txBox="1"/>
          <p:nvPr/>
        </p:nvSpPr>
        <p:spPr>
          <a:xfrm>
            <a:off x="10614747" y="4886201"/>
            <a:ext cx="15574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de</a:t>
            </a:r>
          </a:p>
        </p:txBody>
      </p:sp>
      <p:sp>
        <p:nvSpPr>
          <p:cNvPr id="36" name="TextBox 35">
            <a:extLst>
              <a:ext uri="{FF2B5EF4-FFF2-40B4-BE49-F238E27FC236}">
                <a16:creationId xmlns:a16="http://schemas.microsoft.com/office/drawing/2014/main" id="{C584D8F5-86FB-42B6-BFB1-A388486DEF77}"/>
              </a:ext>
            </a:extLst>
          </p:cNvPr>
          <p:cNvSpPr txBox="1"/>
          <p:nvPr/>
        </p:nvSpPr>
        <p:spPr>
          <a:xfrm>
            <a:off x="5971680" y="4886201"/>
            <a:ext cx="24297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le garçon</a:t>
            </a:r>
          </a:p>
        </p:txBody>
      </p:sp>
      <p:grpSp>
        <p:nvGrpSpPr>
          <p:cNvPr id="40" name="Group 39">
            <a:extLst>
              <a:ext uri="{FF2B5EF4-FFF2-40B4-BE49-F238E27FC236}">
                <a16:creationId xmlns:a16="http://schemas.microsoft.com/office/drawing/2014/main" id="{FE8D2CF9-B00A-4EAA-A31F-2C8EC4E050EA}"/>
              </a:ext>
            </a:extLst>
          </p:cNvPr>
          <p:cNvGrpSpPr/>
          <p:nvPr/>
        </p:nvGrpSpPr>
        <p:grpSpPr>
          <a:xfrm>
            <a:off x="252341" y="915989"/>
            <a:ext cx="2882450" cy="2739164"/>
            <a:chOff x="4411155" y="3095584"/>
            <a:chExt cx="3431183" cy="2994421"/>
          </a:xfrm>
        </p:grpSpPr>
        <p:grpSp>
          <p:nvGrpSpPr>
            <p:cNvPr id="41" name="Group 40">
              <a:extLst>
                <a:ext uri="{FF2B5EF4-FFF2-40B4-BE49-F238E27FC236}">
                  <a16:creationId xmlns:a16="http://schemas.microsoft.com/office/drawing/2014/main" id="{73A6C3DB-C8E4-4AE4-9041-402F97D146AC}"/>
                </a:ext>
              </a:extLst>
            </p:cNvPr>
            <p:cNvGrpSpPr/>
            <p:nvPr/>
          </p:nvGrpSpPr>
          <p:grpSpPr>
            <a:xfrm>
              <a:off x="4411155" y="3095584"/>
              <a:ext cx="3431183" cy="2104280"/>
              <a:chOff x="229850" y="616804"/>
              <a:chExt cx="3431183" cy="2104280"/>
            </a:xfrm>
          </p:grpSpPr>
          <p:pic>
            <p:nvPicPr>
              <p:cNvPr id="43" name="Picture 42">
                <a:extLst>
                  <a:ext uri="{FF2B5EF4-FFF2-40B4-BE49-F238E27FC236}">
                    <a16:creationId xmlns:a16="http://schemas.microsoft.com/office/drawing/2014/main" id="{A7F8C978-16CC-485F-B666-8ABF53DED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44" name="Picture 43">
                <a:extLst>
                  <a:ext uri="{FF2B5EF4-FFF2-40B4-BE49-F238E27FC236}">
                    <a16:creationId xmlns:a16="http://schemas.microsoft.com/office/drawing/2014/main" id="{0C10E20A-5448-44CD-99BA-11576D3DD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850" y="616804"/>
                <a:ext cx="3431183" cy="2104280"/>
              </a:xfrm>
              <a:prstGeom prst="rect">
                <a:avLst/>
              </a:prstGeom>
            </p:spPr>
          </p:pic>
        </p:grpSp>
        <p:sp>
          <p:nvSpPr>
            <p:cNvPr id="42" name="TextBox 41">
              <a:extLst>
                <a:ext uri="{FF2B5EF4-FFF2-40B4-BE49-F238E27FC236}">
                  <a16:creationId xmlns:a16="http://schemas.microsoft.com/office/drawing/2014/main" id="{92B7FB50-1DDF-47B5-882B-FC2A9DA0D338}"/>
                </a:ext>
              </a:extLst>
            </p:cNvPr>
            <p:cNvSpPr txBox="1"/>
            <p:nvPr/>
          </p:nvSpPr>
          <p:spPr>
            <a:xfrm>
              <a:off x="4458727" y="5012787"/>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grpSp>
        <p:nvGrpSpPr>
          <p:cNvPr id="2" name="Group 1">
            <a:extLst>
              <a:ext uri="{FF2B5EF4-FFF2-40B4-BE49-F238E27FC236}">
                <a16:creationId xmlns:a16="http://schemas.microsoft.com/office/drawing/2014/main" id="{58C74AEA-2EFA-4F9C-9624-7609C50E4325}"/>
              </a:ext>
            </a:extLst>
          </p:cNvPr>
          <p:cNvGrpSpPr/>
          <p:nvPr/>
        </p:nvGrpSpPr>
        <p:grpSpPr>
          <a:xfrm>
            <a:off x="-170705" y="3871516"/>
            <a:ext cx="2499489" cy="2112870"/>
            <a:chOff x="-170705" y="3871516"/>
            <a:chExt cx="2499489" cy="2112870"/>
          </a:xfrm>
        </p:grpSpPr>
        <p:pic>
          <p:nvPicPr>
            <p:cNvPr id="48" name="Picture 47" descr="Background pattern&#10;&#10;Description automatically generated">
              <a:extLst>
                <a:ext uri="{FF2B5EF4-FFF2-40B4-BE49-F238E27FC236}">
                  <a16:creationId xmlns:a16="http://schemas.microsoft.com/office/drawing/2014/main" id="{984F494A-862E-4222-89D3-0B7610752F55}"/>
                </a:ext>
              </a:extLst>
            </p:cNvPr>
            <p:cNvPicPr>
              <a:picLocks noChangeAspect="1"/>
            </p:cNvPicPr>
            <p:nvPr/>
          </p:nvPicPr>
          <p:blipFill rotWithShape="1">
            <a:blip r:embed="rId7">
              <a:extLst>
                <a:ext uri="{28A0092B-C50C-407E-A947-70E740481C1C}">
                  <a14:useLocalDpi xmlns:a14="http://schemas.microsoft.com/office/drawing/2010/main" val="0"/>
                </a:ext>
              </a:extLst>
            </a:blip>
            <a:srcRect l="35183" t="52856" r="31460" b="5498"/>
            <a:stretch/>
          </p:blipFill>
          <p:spPr>
            <a:xfrm>
              <a:off x="684785" y="3871516"/>
              <a:ext cx="1207575" cy="1589650"/>
            </a:xfrm>
            <a:prstGeom prst="rect">
              <a:avLst/>
            </a:prstGeom>
          </p:spPr>
        </p:pic>
        <p:sp>
          <p:nvSpPr>
            <p:cNvPr id="50" name="TextBox 49">
              <a:extLst>
                <a:ext uri="{FF2B5EF4-FFF2-40B4-BE49-F238E27FC236}">
                  <a16:creationId xmlns:a16="http://schemas.microsoft.com/office/drawing/2014/main" id="{7ADD8DA1-CB95-43FB-979C-DC81260EF5AD}"/>
                </a:ext>
              </a:extLst>
            </p:cNvPr>
            <p:cNvSpPr txBox="1"/>
            <p:nvPr/>
          </p:nvSpPr>
          <p:spPr>
            <a:xfrm>
              <a:off x="-170705"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(girl)</a:t>
              </a:r>
            </a:p>
          </p:txBody>
        </p:sp>
      </p:grpSp>
      <p:grpSp>
        <p:nvGrpSpPr>
          <p:cNvPr id="6" name="Group 5">
            <a:extLst>
              <a:ext uri="{FF2B5EF4-FFF2-40B4-BE49-F238E27FC236}">
                <a16:creationId xmlns:a16="http://schemas.microsoft.com/office/drawing/2014/main" id="{7621F230-FE52-43C0-B27A-8E5E9ED91D68}"/>
              </a:ext>
            </a:extLst>
          </p:cNvPr>
          <p:cNvGrpSpPr/>
          <p:nvPr/>
        </p:nvGrpSpPr>
        <p:grpSpPr>
          <a:xfrm>
            <a:off x="4107411" y="3717799"/>
            <a:ext cx="2499489" cy="2266587"/>
            <a:chOff x="4107411" y="3717799"/>
            <a:chExt cx="2499489" cy="2266587"/>
          </a:xfrm>
        </p:grpSpPr>
        <p:pic>
          <p:nvPicPr>
            <p:cNvPr id="49" name="Picture 48" descr="Background pattern&#10;&#10;Description automatically generated">
              <a:extLst>
                <a:ext uri="{FF2B5EF4-FFF2-40B4-BE49-F238E27FC236}">
                  <a16:creationId xmlns:a16="http://schemas.microsoft.com/office/drawing/2014/main" id="{BAF568B8-C814-48D4-847A-04876934FCC4}"/>
                </a:ext>
              </a:extLst>
            </p:cNvPr>
            <p:cNvPicPr>
              <a:picLocks noChangeAspect="1"/>
            </p:cNvPicPr>
            <p:nvPr/>
          </p:nvPicPr>
          <p:blipFill rotWithShape="1">
            <a:blip r:embed="rId7">
              <a:extLst>
                <a:ext uri="{28A0092B-C50C-407E-A947-70E740481C1C}">
                  <a14:useLocalDpi xmlns:a14="http://schemas.microsoft.com/office/drawing/2010/main" val="0"/>
                </a:ext>
              </a:extLst>
            </a:blip>
            <a:srcRect l="-3930" t="54370" r="62836" b="-1911"/>
            <a:stretch/>
          </p:blipFill>
          <p:spPr>
            <a:xfrm>
              <a:off x="4686136" y="3717799"/>
              <a:ext cx="1487702" cy="1814733"/>
            </a:xfrm>
            <a:prstGeom prst="rect">
              <a:avLst/>
            </a:prstGeom>
          </p:spPr>
        </p:pic>
        <p:sp>
          <p:nvSpPr>
            <p:cNvPr id="51" name="TextBox 50">
              <a:extLst>
                <a:ext uri="{FF2B5EF4-FFF2-40B4-BE49-F238E27FC236}">
                  <a16:creationId xmlns:a16="http://schemas.microsoft.com/office/drawing/2014/main" id="{F28E2B26-1FD2-4690-A33C-117B87365FB7}"/>
                </a:ext>
              </a:extLst>
            </p:cNvPr>
            <p:cNvSpPr txBox="1"/>
            <p:nvPr/>
          </p:nvSpPr>
          <p:spPr>
            <a:xfrm>
              <a:off x="4107411"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(boy)</a:t>
              </a:r>
            </a:p>
          </p:txBody>
        </p:sp>
      </p:grpSp>
      <p:pic>
        <p:nvPicPr>
          <p:cNvPr id="9" name="Picture 8" descr="Logo&#10;&#10;Description automatically generated">
            <a:extLst>
              <a:ext uri="{FF2B5EF4-FFF2-40B4-BE49-F238E27FC236}">
                <a16:creationId xmlns:a16="http://schemas.microsoft.com/office/drawing/2014/main" id="{425D8D9A-5396-4CEB-8E7A-46A18A9F9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1705" y="1456355"/>
            <a:ext cx="3324502" cy="1747961"/>
          </a:xfrm>
          <a:prstGeom prst="rect">
            <a:avLst/>
          </a:prstGeom>
        </p:spPr>
      </p:pic>
      <p:sp>
        <p:nvSpPr>
          <p:cNvPr id="52" name="TextBox 51">
            <a:extLst>
              <a:ext uri="{FF2B5EF4-FFF2-40B4-BE49-F238E27FC236}">
                <a16:creationId xmlns:a16="http://schemas.microsoft.com/office/drawing/2014/main" id="{70C69922-83C2-4050-9A7B-698285872934}"/>
              </a:ext>
            </a:extLst>
          </p:cNvPr>
          <p:cNvSpPr txBox="1"/>
          <p:nvPr/>
        </p:nvSpPr>
        <p:spPr>
          <a:xfrm>
            <a:off x="8630816" y="4947756"/>
            <a:ext cx="24994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[of]</a:t>
            </a:r>
          </a:p>
        </p:txBody>
      </p:sp>
      <p:sp>
        <p:nvSpPr>
          <p:cNvPr id="53" name="CustomShape 14">
            <a:extLst>
              <a:ext uri="{FF2B5EF4-FFF2-40B4-BE49-F238E27FC236}">
                <a16:creationId xmlns:a16="http://schemas.microsoft.com/office/drawing/2014/main" id="{08CB6F53-1290-4C85-BAF3-C7FAE528D139}"/>
              </a:ext>
            </a:extLst>
          </p:cNvPr>
          <p:cNvSpPr/>
          <p:nvPr/>
        </p:nvSpPr>
        <p:spPr>
          <a:xfrm>
            <a:off x="5903965" y="66926"/>
            <a:ext cx="3336891" cy="1374517"/>
          </a:xfrm>
          <a:prstGeom prst="wedgeEllipseCallout">
            <a:avLst>
              <a:gd name="adj1" fmla="val 67359"/>
              <a:gd name="adj2" fmla="val 8016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54" name="TextBox 53">
            <a:extLst>
              <a:ext uri="{FF2B5EF4-FFF2-40B4-BE49-F238E27FC236}">
                <a16:creationId xmlns:a16="http://schemas.microsoft.com/office/drawing/2014/main" id="{C6B2EFCE-BAE5-4CE6-9A3C-5B178D677949}"/>
              </a:ext>
            </a:extLst>
          </p:cNvPr>
          <p:cNvSpPr txBox="1"/>
          <p:nvPr/>
        </p:nvSpPr>
        <p:spPr>
          <a:xfrm>
            <a:off x="5933385" y="161238"/>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le</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fruit =</a:t>
            </a:r>
            <a: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 fruit</a:t>
            </a:r>
            <a:b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br>
            <a:r>
              <a:rPr kumimoji="0" lang="en-GB" sz="2300" b="1"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un</a:t>
            </a:r>
            <a: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 fruit = </a:t>
            </a:r>
            <a:b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a (piece of) fruit</a:t>
            </a:r>
            <a:endPar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6"/>
                                        </p:tgtEl>
                                      </p:cBhvr>
                                    </p:animEffect>
                                    <p:set>
                                      <p:cBhvr>
                                        <p:cTn id="59" dur="1" fill="hold">
                                          <p:stCondLst>
                                            <p:cond delay="19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nodeType="clickEffect">
                                  <p:stCondLst>
                                    <p:cond delay="0"/>
                                  </p:stCondLst>
                                  <p:childTnLst>
                                    <p:animEffect transition="out" filter="circle(out)">
                                      <p:cBhvr>
                                        <p:cTn id="70" dur="2000"/>
                                        <p:tgtEl>
                                          <p:spTgt spid="9"/>
                                        </p:tgtEl>
                                      </p:cBhvr>
                                    </p:animEffect>
                                    <p:set>
                                      <p:cBhvr>
                                        <p:cTn id="71" dur="1" fill="hold">
                                          <p:stCondLst>
                                            <p:cond delay="1999"/>
                                          </p:stCondLst>
                                        </p:cTn>
                                        <p:tgtEl>
                                          <p:spTgt spid="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animEffect transition="in" filter="fade">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grpId="1" nodeType="clickEffect">
                                  <p:stCondLst>
                                    <p:cond delay="0"/>
                                  </p:stCondLst>
                                  <p:childTnLst>
                                    <p:animEffect transition="out" filter="circle(out)">
                                      <p:cBhvr>
                                        <p:cTn id="82" dur="2000"/>
                                        <p:tgtEl>
                                          <p:spTgt spid="52"/>
                                        </p:tgtEl>
                                      </p:cBhvr>
                                    </p:animEffect>
                                    <p:set>
                                      <p:cBhvr>
                                        <p:cTn id="83" dur="1" fill="hold">
                                          <p:stCondLst>
                                            <p:cond delay="1999"/>
                                          </p:stCondLst>
                                        </p:cTn>
                                        <p:tgtEl>
                                          <p:spTgt spid="5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2" nodeType="click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40"/>
                                        </p:tgtEl>
                                      </p:cBhvr>
                                    </p:animEffect>
                                    <p:set>
                                      <p:cBhvr>
                                        <p:cTn id="95" dur="1" fill="hold">
                                          <p:stCondLst>
                                            <p:cond delay="1999"/>
                                          </p:stCondLst>
                                        </p:cTn>
                                        <p:tgtEl>
                                          <p:spTgt spid="4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500" fill="hold"/>
                                        <p:tgtEl>
                                          <p:spTgt spid="40"/>
                                        </p:tgtEl>
                                        <p:attrNameLst>
                                          <p:attrName>ppt_w</p:attrName>
                                        </p:attrNameLst>
                                      </p:cBhvr>
                                      <p:tavLst>
                                        <p:tav tm="0">
                                          <p:val>
                                            <p:fltVal val="0"/>
                                          </p:val>
                                        </p:tav>
                                        <p:tav tm="100000">
                                          <p:val>
                                            <p:strVal val="#ppt_w"/>
                                          </p:val>
                                        </p:tav>
                                      </p:tavLst>
                                    </p:anim>
                                    <p:anim calcmode="lin" valueType="num">
                                      <p:cBhvr>
                                        <p:cTn id="101" dur="500" fill="hold"/>
                                        <p:tgtEl>
                                          <p:spTgt spid="40"/>
                                        </p:tgtEl>
                                        <p:attrNameLst>
                                          <p:attrName>ppt_h</p:attrName>
                                        </p:attrNameLst>
                                      </p:cBhvr>
                                      <p:tavLst>
                                        <p:tav tm="0">
                                          <p:val>
                                            <p:fltVal val="0"/>
                                          </p:val>
                                        </p:tav>
                                        <p:tav tm="100000">
                                          <p:val>
                                            <p:strVal val="#ppt_h"/>
                                          </p:val>
                                        </p:tav>
                                      </p:tavLst>
                                    </p:anim>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nodeType="clickEffect">
                                  <p:stCondLst>
                                    <p:cond delay="0"/>
                                  </p:stCondLst>
                                  <p:childTnLst>
                                    <p:animEffect transition="out" filter="circle(out)">
                                      <p:cBhvr>
                                        <p:cTn id="106" dur="2000"/>
                                        <p:tgtEl>
                                          <p:spTgt spid="2"/>
                                        </p:tgtEl>
                                      </p:cBhvr>
                                    </p:animEffect>
                                    <p:set>
                                      <p:cBhvr>
                                        <p:cTn id="107" dur="1" fill="hold">
                                          <p:stCondLst>
                                            <p:cond delay="1999"/>
                                          </p:stCondLst>
                                        </p:cTn>
                                        <p:tgtEl>
                                          <p:spTgt spid="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p:cTn id="112" dur="500" fill="hold"/>
                                        <p:tgtEl>
                                          <p:spTgt spid="2"/>
                                        </p:tgtEl>
                                        <p:attrNameLst>
                                          <p:attrName>ppt_w</p:attrName>
                                        </p:attrNameLst>
                                      </p:cBhvr>
                                      <p:tavLst>
                                        <p:tav tm="0">
                                          <p:val>
                                            <p:fltVal val="0"/>
                                          </p:val>
                                        </p:tav>
                                        <p:tav tm="100000">
                                          <p:val>
                                            <p:strVal val="#ppt_w"/>
                                          </p:val>
                                        </p:tav>
                                      </p:tavLst>
                                    </p:anim>
                                    <p:anim calcmode="lin" valueType="num">
                                      <p:cBhvr>
                                        <p:cTn id="113" dur="500" fill="hold"/>
                                        <p:tgtEl>
                                          <p:spTgt spid="2"/>
                                        </p:tgtEl>
                                        <p:attrNameLst>
                                          <p:attrName>ppt_h</p:attrName>
                                        </p:attrNameLst>
                                      </p:cBhvr>
                                      <p:tavLst>
                                        <p:tav tm="0">
                                          <p:val>
                                            <p:fltVal val="0"/>
                                          </p:val>
                                        </p:tav>
                                        <p:tav tm="100000">
                                          <p:val>
                                            <p:strVal val="#ppt_h"/>
                                          </p:val>
                                        </p:tav>
                                      </p:tavLst>
                                    </p:anim>
                                    <p:animEffect transition="in" filter="fade">
                                      <p:cBhvr>
                                        <p:cTn id="114" dur="500"/>
                                        <p:tgtEl>
                                          <p:spTgt spid="2"/>
                                        </p:tgtEl>
                                      </p:cBhvr>
                                    </p:animEffect>
                                  </p:childTnLst>
                                </p:cTn>
                              </p:par>
                            </p:childTnLst>
                          </p:cTn>
                        </p:par>
                      </p:childTnLst>
                    </p:cTn>
                  </p:par>
                  <p:par>
                    <p:cTn id="115" fill="hold">
                      <p:stCondLst>
                        <p:cond delay="indefinite"/>
                      </p:stCondLst>
                      <p:childTnLst>
                        <p:par>
                          <p:cTn id="116" fill="hold">
                            <p:stCondLst>
                              <p:cond delay="0"/>
                            </p:stCondLst>
                            <p:childTnLst>
                              <p:par>
                                <p:cTn id="117" presetID="6" presetClass="exit" presetSubtype="32" fill="hold" grpId="1" nodeType="clickEffect">
                                  <p:stCondLst>
                                    <p:cond delay="0"/>
                                  </p:stCondLst>
                                  <p:childTnLst>
                                    <p:animEffect transition="out" filter="circle(out)">
                                      <p:cBhvr>
                                        <p:cTn id="118" dur="2000"/>
                                        <p:tgtEl>
                                          <p:spTgt spid="62"/>
                                        </p:tgtEl>
                                      </p:cBhvr>
                                    </p:animEffect>
                                    <p:set>
                                      <p:cBhvr>
                                        <p:cTn id="119" dur="1" fill="hold">
                                          <p:stCondLst>
                                            <p:cond delay="1999"/>
                                          </p:stCondLst>
                                        </p:cTn>
                                        <p:tgtEl>
                                          <p:spTgt spid="6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2" nodeType="clickEffect">
                                  <p:stCondLst>
                                    <p:cond delay="0"/>
                                  </p:stCondLst>
                                  <p:childTnLst>
                                    <p:set>
                                      <p:cBhvr>
                                        <p:cTn id="123" dur="1" fill="hold">
                                          <p:stCondLst>
                                            <p:cond delay="0"/>
                                          </p:stCondLst>
                                        </p:cTn>
                                        <p:tgtEl>
                                          <p:spTgt spid="62"/>
                                        </p:tgtEl>
                                        <p:attrNameLst>
                                          <p:attrName>style.visibility</p:attrName>
                                        </p:attrNameLst>
                                      </p:cBhvr>
                                      <p:to>
                                        <p:strVal val="visible"/>
                                      </p:to>
                                    </p:set>
                                    <p:anim calcmode="lin" valueType="num">
                                      <p:cBhvr>
                                        <p:cTn id="124" dur="500" fill="hold"/>
                                        <p:tgtEl>
                                          <p:spTgt spid="62"/>
                                        </p:tgtEl>
                                        <p:attrNameLst>
                                          <p:attrName>ppt_w</p:attrName>
                                        </p:attrNameLst>
                                      </p:cBhvr>
                                      <p:tavLst>
                                        <p:tav tm="0">
                                          <p:val>
                                            <p:fltVal val="0"/>
                                          </p:val>
                                        </p:tav>
                                        <p:tav tm="100000">
                                          <p:val>
                                            <p:strVal val="#ppt_w"/>
                                          </p:val>
                                        </p:tav>
                                      </p:tavLst>
                                    </p:anim>
                                    <p:anim calcmode="lin" valueType="num">
                                      <p:cBhvr>
                                        <p:cTn id="125" dur="500" fill="hold"/>
                                        <p:tgtEl>
                                          <p:spTgt spid="62"/>
                                        </p:tgtEl>
                                        <p:attrNameLst>
                                          <p:attrName>ppt_h</p:attrName>
                                        </p:attrNameLst>
                                      </p:cBhvr>
                                      <p:tavLst>
                                        <p:tav tm="0">
                                          <p:val>
                                            <p:fltVal val="0"/>
                                          </p:val>
                                        </p:tav>
                                        <p:tav tm="100000">
                                          <p:val>
                                            <p:strVal val="#ppt_h"/>
                                          </p:val>
                                        </p:tav>
                                      </p:tavLst>
                                    </p:anim>
                                    <p:animEffect transition="in" filter="fade">
                                      <p:cBhvr>
                                        <p:cTn id="126" dur="500"/>
                                        <p:tgtEl>
                                          <p:spTgt spid="62"/>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xit" presetSubtype="32" fill="hold" grpId="1" nodeType="clickEffect">
                                  <p:stCondLst>
                                    <p:cond delay="0"/>
                                  </p:stCondLst>
                                  <p:childTnLst>
                                    <p:animEffect transition="out" filter="circle(out)">
                                      <p:cBhvr>
                                        <p:cTn id="130" dur="2000"/>
                                        <p:tgtEl>
                                          <p:spTgt spid="74"/>
                                        </p:tgtEl>
                                      </p:cBhvr>
                                    </p:animEffect>
                                    <p:set>
                                      <p:cBhvr>
                                        <p:cTn id="131" dur="1" fill="hold">
                                          <p:stCondLst>
                                            <p:cond delay="1999"/>
                                          </p:stCondLst>
                                        </p:cTn>
                                        <p:tgtEl>
                                          <p:spTgt spid="7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2" nodeType="clickEffect">
                                  <p:stCondLst>
                                    <p:cond delay="0"/>
                                  </p:stCondLst>
                                  <p:childTnLst>
                                    <p:set>
                                      <p:cBhvr>
                                        <p:cTn id="135" dur="1" fill="hold">
                                          <p:stCondLst>
                                            <p:cond delay="0"/>
                                          </p:stCondLst>
                                        </p:cTn>
                                        <p:tgtEl>
                                          <p:spTgt spid="74"/>
                                        </p:tgtEl>
                                        <p:attrNameLst>
                                          <p:attrName>style.visibility</p:attrName>
                                        </p:attrNameLst>
                                      </p:cBhvr>
                                      <p:to>
                                        <p:strVal val="visible"/>
                                      </p:to>
                                    </p:set>
                                    <p:anim calcmode="lin" valueType="num">
                                      <p:cBhvr>
                                        <p:cTn id="136" dur="500" fill="hold"/>
                                        <p:tgtEl>
                                          <p:spTgt spid="74"/>
                                        </p:tgtEl>
                                        <p:attrNameLst>
                                          <p:attrName>ppt_w</p:attrName>
                                        </p:attrNameLst>
                                      </p:cBhvr>
                                      <p:tavLst>
                                        <p:tav tm="0">
                                          <p:val>
                                            <p:fltVal val="0"/>
                                          </p:val>
                                        </p:tav>
                                        <p:tav tm="100000">
                                          <p:val>
                                            <p:strVal val="#ppt_w"/>
                                          </p:val>
                                        </p:tav>
                                      </p:tavLst>
                                    </p:anim>
                                    <p:anim calcmode="lin" valueType="num">
                                      <p:cBhvr>
                                        <p:cTn id="137" dur="500" fill="hold"/>
                                        <p:tgtEl>
                                          <p:spTgt spid="74"/>
                                        </p:tgtEl>
                                        <p:attrNameLst>
                                          <p:attrName>ppt_h</p:attrName>
                                        </p:attrNameLst>
                                      </p:cBhvr>
                                      <p:tavLst>
                                        <p:tav tm="0">
                                          <p:val>
                                            <p:fltVal val="0"/>
                                          </p:val>
                                        </p:tav>
                                        <p:tav tm="100000">
                                          <p:val>
                                            <p:strVal val="#ppt_h"/>
                                          </p:val>
                                        </p:tav>
                                      </p:tavLst>
                                    </p:anim>
                                    <p:animEffect transition="in" filter="fade">
                                      <p:cBhvr>
                                        <p:cTn id="138" dur="500"/>
                                        <p:tgtEl>
                                          <p:spTgt spid="74"/>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xit" presetSubtype="32" fill="hold" grpId="1" nodeType="clickEffect">
                                  <p:stCondLst>
                                    <p:cond delay="0"/>
                                  </p:stCondLst>
                                  <p:childTnLst>
                                    <p:animEffect transition="out" filter="circle(out)">
                                      <p:cBhvr>
                                        <p:cTn id="142" dur="2000"/>
                                        <p:tgtEl>
                                          <p:spTgt spid="73"/>
                                        </p:tgtEl>
                                      </p:cBhvr>
                                    </p:animEffect>
                                    <p:set>
                                      <p:cBhvr>
                                        <p:cTn id="143" dur="1" fill="hold">
                                          <p:stCondLst>
                                            <p:cond delay="1999"/>
                                          </p:stCondLst>
                                        </p:cTn>
                                        <p:tgtEl>
                                          <p:spTgt spid="7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2" nodeType="clickEffect">
                                  <p:stCondLst>
                                    <p:cond delay="0"/>
                                  </p:stCondLst>
                                  <p:childTnLst>
                                    <p:set>
                                      <p:cBhvr>
                                        <p:cTn id="147" dur="1" fill="hold">
                                          <p:stCondLst>
                                            <p:cond delay="0"/>
                                          </p:stCondLst>
                                        </p:cTn>
                                        <p:tgtEl>
                                          <p:spTgt spid="73"/>
                                        </p:tgtEl>
                                        <p:attrNameLst>
                                          <p:attrName>style.visibility</p:attrName>
                                        </p:attrNameLst>
                                      </p:cBhvr>
                                      <p:to>
                                        <p:strVal val="visible"/>
                                      </p:to>
                                    </p:set>
                                    <p:anim calcmode="lin" valueType="num">
                                      <p:cBhvr>
                                        <p:cTn id="148" dur="500" fill="hold"/>
                                        <p:tgtEl>
                                          <p:spTgt spid="73"/>
                                        </p:tgtEl>
                                        <p:attrNameLst>
                                          <p:attrName>ppt_w</p:attrName>
                                        </p:attrNameLst>
                                      </p:cBhvr>
                                      <p:tavLst>
                                        <p:tav tm="0">
                                          <p:val>
                                            <p:fltVal val="0"/>
                                          </p:val>
                                        </p:tav>
                                        <p:tav tm="100000">
                                          <p:val>
                                            <p:strVal val="#ppt_w"/>
                                          </p:val>
                                        </p:tav>
                                      </p:tavLst>
                                    </p:anim>
                                    <p:anim calcmode="lin" valueType="num">
                                      <p:cBhvr>
                                        <p:cTn id="149" dur="500" fill="hold"/>
                                        <p:tgtEl>
                                          <p:spTgt spid="73"/>
                                        </p:tgtEl>
                                        <p:attrNameLst>
                                          <p:attrName>ppt_h</p:attrName>
                                        </p:attrNameLst>
                                      </p:cBhvr>
                                      <p:tavLst>
                                        <p:tav tm="0">
                                          <p:val>
                                            <p:fltVal val="0"/>
                                          </p:val>
                                        </p:tav>
                                        <p:tav tm="100000">
                                          <p:val>
                                            <p:strVal val="#ppt_h"/>
                                          </p:val>
                                        </p:tav>
                                      </p:tavLst>
                                    </p:anim>
                                    <p:animEffect transition="in" filter="fade">
                                      <p:cBhvr>
                                        <p:cTn id="150" dur="500"/>
                                        <p:tgtEl>
                                          <p:spTgt spid="73"/>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63"/>
                                        </p:tgtEl>
                                      </p:cBhvr>
                                    </p:animEffect>
                                    <p:set>
                                      <p:cBhvr>
                                        <p:cTn id="155" dur="1" fill="hold">
                                          <p:stCondLst>
                                            <p:cond delay="1999"/>
                                          </p:stCondLst>
                                        </p:cTn>
                                        <p:tgtEl>
                                          <p:spTgt spid="6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2" nodeType="clickEffect">
                                  <p:stCondLst>
                                    <p:cond delay="0"/>
                                  </p:stCondLst>
                                  <p:childTnLst>
                                    <p:set>
                                      <p:cBhvr>
                                        <p:cTn id="159" dur="1" fill="hold">
                                          <p:stCondLst>
                                            <p:cond delay="0"/>
                                          </p:stCondLst>
                                        </p:cTn>
                                        <p:tgtEl>
                                          <p:spTgt spid="63"/>
                                        </p:tgtEl>
                                        <p:attrNameLst>
                                          <p:attrName>style.visibility</p:attrName>
                                        </p:attrNameLst>
                                      </p:cBhvr>
                                      <p:to>
                                        <p:strVal val="visible"/>
                                      </p:to>
                                    </p:set>
                                    <p:anim calcmode="lin" valueType="num">
                                      <p:cBhvr>
                                        <p:cTn id="160" dur="500" fill="hold"/>
                                        <p:tgtEl>
                                          <p:spTgt spid="63"/>
                                        </p:tgtEl>
                                        <p:attrNameLst>
                                          <p:attrName>ppt_w</p:attrName>
                                        </p:attrNameLst>
                                      </p:cBhvr>
                                      <p:tavLst>
                                        <p:tav tm="0">
                                          <p:val>
                                            <p:fltVal val="0"/>
                                          </p:val>
                                        </p:tav>
                                        <p:tav tm="100000">
                                          <p:val>
                                            <p:strVal val="#ppt_w"/>
                                          </p:val>
                                        </p:tav>
                                      </p:tavLst>
                                    </p:anim>
                                    <p:anim calcmode="lin" valueType="num">
                                      <p:cBhvr>
                                        <p:cTn id="161" dur="500" fill="hold"/>
                                        <p:tgtEl>
                                          <p:spTgt spid="63"/>
                                        </p:tgtEl>
                                        <p:attrNameLst>
                                          <p:attrName>ppt_h</p:attrName>
                                        </p:attrNameLst>
                                      </p:cBhvr>
                                      <p:tavLst>
                                        <p:tav tm="0">
                                          <p:val>
                                            <p:fltVal val="0"/>
                                          </p:val>
                                        </p:tav>
                                        <p:tav tm="100000">
                                          <p:val>
                                            <p:strVal val="#ppt_h"/>
                                          </p:val>
                                        </p:tav>
                                      </p:tavLst>
                                    </p:anim>
                                    <p:animEffect transition="in" filter="fade">
                                      <p:cBhvr>
                                        <p:cTn id="162" dur="500"/>
                                        <p:tgtEl>
                                          <p:spTgt spid="63"/>
                                        </p:tgtEl>
                                      </p:cBhvr>
                                    </p:animEffect>
                                  </p:childTnLst>
                                </p:cTn>
                              </p:par>
                            </p:childTnLst>
                          </p:cTn>
                        </p:par>
                      </p:childTnLst>
                    </p:cTn>
                  </p:par>
                  <p:par>
                    <p:cTn id="163" fill="hold">
                      <p:stCondLst>
                        <p:cond delay="indefinite"/>
                      </p:stCondLst>
                      <p:childTnLst>
                        <p:par>
                          <p:cTn id="164" fill="hold">
                            <p:stCondLst>
                              <p:cond delay="0"/>
                            </p:stCondLst>
                            <p:childTnLst>
                              <p:par>
                                <p:cTn id="165" presetID="6" presetClass="exit" presetSubtype="32" fill="hold" grpId="1" nodeType="clickEffect">
                                  <p:stCondLst>
                                    <p:cond delay="0"/>
                                  </p:stCondLst>
                                  <p:childTnLst>
                                    <p:animEffect transition="out" filter="circle(out)">
                                      <p:cBhvr>
                                        <p:cTn id="166" dur="2000"/>
                                        <p:tgtEl>
                                          <p:spTgt spid="36"/>
                                        </p:tgtEl>
                                      </p:cBhvr>
                                    </p:animEffect>
                                    <p:set>
                                      <p:cBhvr>
                                        <p:cTn id="167" dur="1" fill="hold">
                                          <p:stCondLst>
                                            <p:cond delay="1999"/>
                                          </p:stCondLst>
                                        </p:cTn>
                                        <p:tgtEl>
                                          <p:spTgt spid="36"/>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2" nodeType="clickEffect">
                                  <p:stCondLst>
                                    <p:cond delay="0"/>
                                  </p:stCondLst>
                                  <p:childTnLst>
                                    <p:set>
                                      <p:cBhvr>
                                        <p:cTn id="171" dur="1" fill="hold">
                                          <p:stCondLst>
                                            <p:cond delay="0"/>
                                          </p:stCondLst>
                                        </p:cTn>
                                        <p:tgtEl>
                                          <p:spTgt spid="36"/>
                                        </p:tgtEl>
                                        <p:attrNameLst>
                                          <p:attrName>style.visibility</p:attrName>
                                        </p:attrNameLst>
                                      </p:cBhvr>
                                      <p:to>
                                        <p:strVal val="visible"/>
                                      </p:to>
                                    </p:set>
                                    <p:anim calcmode="lin" valueType="num">
                                      <p:cBhvr>
                                        <p:cTn id="172" dur="500" fill="hold"/>
                                        <p:tgtEl>
                                          <p:spTgt spid="36"/>
                                        </p:tgtEl>
                                        <p:attrNameLst>
                                          <p:attrName>ppt_w</p:attrName>
                                        </p:attrNameLst>
                                      </p:cBhvr>
                                      <p:tavLst>
                                        <p:tav tm="0">
                                          <p:val>
                                            <p:fltVal val="0"/>
                                          </p:val>
                                        </p:tav>
                                        <p:tav tm="100000">
                                          <p:val>
                                            <p:strVal val="#ppt_w"/>
                                          </p:val>
                                        </p:tav>
                                      </p:tavLst>
                                    </p:anim>
                                    <p:anim calcmode="lin" valueType="num">
                                      <p:cBhvr>
                                        <p:cTn id="173" dur="500" fill="hold"/>
                                        <p:tgtEl>
                                          <p:spTgt spid="36"/>
                                        </p:tgtEl>
                                        <p:attrNameLst>
                                          <p:attrName>ppt_h</p:attrName>
                                        </p:attrNameLst>
                                      </p:cBhvr>
                                      <p:tavLst>
                                        <p:tav tm="0">
                                          <p:val>
                                            <p:fltVal val="0"/>
                                          </p:val>
                                        </p:tav>
                                        <p:tav tm="100000">
                                          <p:val>
                                            <p:strVal val="#ppt_h"/>
                                          </p:val>
                                        </p:tav>
                                      </p:tavLst>
                                    </p:anim>
                                    <p:animEffect transition="in" filter="fade">
                                      <p:cBhvr>
                                        <p:cTn id="1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p:bldP spid="63" grpId="1"/>
      <p:bldP spid="63" grpId="2"/>
      <p:bldP spid="73" grpId="0"/>
      <p:bldP spid="73" grpId="1"/>
      <p:bldP spid="73" grpId="2"/>
      <p:bldP spid="74" grpId="0"/>
      <p:bldP spid="74" grpId="1"/>
      <p:bldP spid="74" grpId="2"/>
      <p:bldP spid="36" grpId="0"/>
      <p:bldP spid="36" grpId="1"/>
      <p:bldP spid="36" grpId="2"/>
      <p:bldP spid="52" grpId="0"/>
      <p:bldP spid="52" grpId="1"/>
      <p:bldP spid="52" grpId="2"/>
      <p:bldP spid="53" grpId="0" animBg="1"/>
      <p:bldP spid="53" grpId="1" animBg="1"/>
      <p:bldP spid="54" grpId="0"/>
      <p:bldP spid="5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Le carnaval de Menton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228225" y="1221467"/>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Aujourd’hui, Adèle est ici pour </a:t>
            </a:r>
            <a:r>
              <a:rPr lang="fr-FR" sz="2400" b="1" dirty="0">
                <a:solidFill>
                  <a:srgbClr val="002060"/>
                </a:solidFill>
                <a:latin typeface="Century Gothic" panose="020B0502020202020204" pitchFamily="34" charset="0"/>
              </a:rPr>
              <a:t>le Carnaval de Menton</a:t>
            </a:r>
            <a:r>
              <a:rPr lang="fr-FR"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6">
            <a:extLst>
              <a:ext uri="{FF2B5EF4-FFF2-40B4-BE49-F238E27FC236}">
                <a16:creationId xmlns:a16="http://schemas.microsoft.com/office/drawing/2014/main" id="{AFB706FD-8628-4C2A-B7D4-71075645286F}"/>
              </a:ext>
            </a:extLst>
          </p:cNvPr>
          <p:cNvSpPr/>
          <p:nvPr/>
        </p:nvSpPr>
        <p:spPr>
          <a:xfrm>
            <a:off x="228224" y="2141085"/>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Elle est avec </a:t>
            </a:r>
            <a:r>
              <a:rPr lang="fr-FR" sz="2400" b="1" dirty="0">
                <a:solidFill>
                  <a:srgbClr val="002060"/>
                </a:solidFill>
                <a:latin typeface="Century Gothic" panose="020B0502020202020204" pitchFamily="34" charset="0"/>
              </a:rPr>
              <a:t>la sœur de Jacques et d’Hervé</a:t>
            </a:r>
            <a:r>
              <a:rPr lang="fr-FR" sz="2400" dirty="0">
                <a:solidFill>
                  <a:srgbClr val="002060"/>
                </a:solidFill>
                <a:latin typeface="Century Gothic" panose="020B0502020202020204" pitchFamily="34" charset="0"/>
              </a:rPr>
              <a:t>, Mylène.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CustomShape 6">
            <a:extLst>
              <a:ext uri="{FF2B5EF4-FFF2-40B4-BE49-F238E27FC236}">
                <a16:creationId xmlns:a16="http://schemas.microsoft.com/office/drawing/2014/main" id="{6D7F8F2E-57BB-4414-8005-A4F112F916C9}"/>
              </a:ext>
            </a:extLst>
          </p:cNvPr>
          <p:cNvSpPr/>
          <p:nvPr/>
        </p:nvSpPr>
        <p:spPr>
          <a:xfrm>
            <a:off x="2597165" y="4543661"/>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Mylène porte </a:t>
            </a:r>
            <a:r>
              <a:rPr lang="fr-FR" sz="2400" b="1" dirty="0">
                <a:solidFill>
                  <a:srgbClr val="002060"/>
                </a:solidFill>
                <a:latin typeface="Century Gothic" panose="020B0502020202020204" pitchFamily="34" charset="0"/>
              </a:rPr>
              <a:t>un chapeau </a:t>
            </a:r>
            <a:r>
              <a:rPr lang="fr-FR" sz="2400" dirty="0">
                <a:solidFill>
                  <a:srgbClr val="002060"/>
                </a:solidFill>
                <a:latin typeface="Century Gothic" panose="020B0502020202020204" pitchFamily="34" charset="0"/>
              </a:rPr>
              <a:t>pour la fête.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17D6F2FB-5263-4444-82A5-0A594DDF1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917" y="3530991"/>
            <a:ext cx="3285628" cy="3327009"/>
          </a:xfrm>
          <a:prstGeom prst="rect">
            <a:avLst/>
          </a:prstGeom>
        </p:spPr>
      </p:pic>
      <p:pic>
        <p:nvPicPr>
          <p:cNvPr id="13" name="Picture 12" descr="Map&#10;&#10;Description automatically generated">
            <a:extLst>
              <a:ext uri="{FF2B5EF4-FFF2-40B4-BE49-F238E27FC236}">
                <a16:creationId xmlns:a16="http://schemas.microsoft.com/office/drawing/2014/main" id="{E46DB865-E1B5-48D6-98EA-0DC223497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2721" y="301849"/>
            <a:ext cx="2586282" cy="2812068"/>
          </a:xfrm>
          <a:prstGeom prst="rect">
            <a:avLst/>
          </a:prstGeom>
        </p:spPr>
      </p:pic>
      <p:sp>
        <p:nvSpPr>
          <p:cNvPr id="15" name="TextBox 14">
            <a:extLst>
              <a:ext uri="{FF2B5EF4-FFF2-40B4-BE49-F238E27FC236}">
                <a16:creationId xmlns:a16="http://schemas.microsoft.com/office/drawing/2014/main" id="{5D1A7A37-8F3A-4EB0-9A57-B93F584C6F46}"/>
              </a:ext>
            </a:extLst>
          </p:cNvPr>
          <p:cNvSpPr txBox="1"/>
          <p:nvPr/>
        </p:nvSpPr>
        <p:spPr>
          <a:xfrm>
            <a:off x="10109777" y="1955433"/>
            <a:ext cx="922953" cy="307777"/>
          </a:xfrm>
          <a:prstGeom prst="rect">
            <a:avLst/>
          </a:prstGeom>
          <a:noFill/>
        </p:spPr>
        <p:txBody>
          <a:bodyPr wrap="square" rtlCol="0">
            <a:spAutoFit/>
          </a:bodyPr>
          <a:lstStyle/>
          <a:p>
            <a:r>
              <a:rPr lang="en-GB" sz="1400" b="1" dirty="0" err="1">
                <a:latin typeface="Century Gothic" panose="020B0502020202020204" pitchFamily="34" charset="0"/>
              </a:rPr>
              <a:t>Menton</a:t>
            </a:r>
            <a:endParaRPr lang="en-GB" sz="1400" b="1" dirty="0">
              <a:latin typeface="Century Gothic" panose="020B0502020202020204" pitchFamily="34" charset="0"/>
            </a:endParaRPr>
          </a:p>
        </p:txBody>
      </p:sp>
      <p:sp>
        <p:nvSpPr>
          <p:cNvPr id="19" name="Oval 18">
            <a:extLst>
              <a:ext uri="{FF2B5EF4-FFF2-40B4-BE49-F238E27FC236}">
                <a16:creationId xmlns:a16="http://schemas.microsoft.com/office/drawing/2014/main" id="{D0C72A6B-0F81-4ADC-9DEA-D712886CF83A}"/>
              </a:ext>
            </a:extLst>
          </p:cNvPr>
          <p:cNvSpPr/>
          <p:nvPr/>
        </p:nvSpPr>
        <p:spPr>
          <a:xfrm>
            <a:off x="10460289" y="2274168"/>
            <a:ext cx="87442" cy="564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238B3B2C-326F-4C61-8B5D-F0FEC367719B}"/>
              </a:ext>
            </a:extLst>
          </p:cNvPr>
          <p:cNvCxnSpPr/>
          <p:nvPr/>
        </p:nvCxnSpPr>
        <p:spPr>
          <a:xfrm>
            <a:off x="3826412" y="1622886"/>
            <a:ext cx="6633877" cy="6403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2353B89-3A6F-407B-A4A7-8EE1852247EF}"/>
              </a:ext>
            </a:extLst>
          </p:cNvPr>
          <p:cNvCxnSpPr>
            <a:cxnSpLocks/>
          </p:cNvCxnSpPr>
          <p:nvPr/>
        </p:nvCxnSpPr>
        <p:spPr>
          <a:xfrm>
            <a:off x="2847628" y="2551502"/>
            <a:ext cx="6563658" cy="1833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Content Placeholder 6" descr="A picture containing outdoor, colorful, plant, place of worship&#10;&#10;Description automatically generated">
            <a:extLst>
              <a:ext uri="{FF2B5EF4-FFF2-40B4-BE49-F238E27FC236}">
                <a16:creationId xmlns:a16="http://schemas.microsoft.com/office/drawing/2014/main" id="{57FFCD7B-ED74-43B0-97F4-C1D09DD2E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09" y="3639286"/>
            <a:ext cx="2326738" cy="3110418"/>
          </a:xfrm>
          <a:prstGeom prst="rect">
            <a:avLst/>
          </a:prstGeom>
        </p:spPr>
      </p:pic>
      <p:cxnSp>
        <p:nvCxnSpPr>
          <p:cNvPr id="35" name="Straight Arrow Connector 34">
            <a:extLst>
              <a:ext uri="{FF2B5EF4-FFF2-40B4-BE49-F238E27FC236}">
                <a16:creationId xmlns:a16="http://schemas.microsoft.com/office/drawing/2014/main" id="{5A580DD7-F6D6-4963-A0A0-A29DD6AD58CD}"/>
              </a:ext>
            </a:extLst>
          </p:cNvPr>
          <p:cNvCxnSpPr>
            <a:cxnSpLocks/>
          </p:cNvCxnSpPr>
          <p:nvPr/>
        </p:nvCxnSpPr>
        <p:spPr>
          <a:xfrm flipH="1">
            <a:off x="1556827" y="3530991"/>
            <a:ext cx="3874871" cy="13661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BBAED65-8B52-460E-AF6A-DBC66B368D63}"/>
              </a:ext>
            </a:extLst>
          </p:cNvPr>
          <p:cNvCxnSpPr>
            <a:cxnSpLocks/>
          </p:cNvCxnSpPr>
          <p:nvPr/>
        </p:nvCxnSpPr>
        <p:spPr>
          <a:xfrm flipV="1">
            <a:off x="6129457" y="4385248"/>
            <a:ext cx="3666405" cy="288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3DAD05F-94FA-4951-A6F8-377338EC2FEA}"/>
              </a:ext>
            </a:extLst>
          </p:cNvPr>
          <p:cNvPicPr>
            <a:picLocks noChangeAspect="1"/>
          </p:cNvPicPr>
          <p:nvPr/>
        </p:nvPicPr>
        <p:blipFill rotWithShape="1">
          <a:blip r:embed="rId7">
            <a:extLst>
              <a:ext uri="{28A0092B-C50C-407E-A947-70E740481C1C}">
                <a14:useLocalDpi xmlns:a14="http://schemas.microsoft.com/office/drawing/2010/main" val="0"/>
              </a:ext>
            </a:extLst>
          </a:blip>
          <a:srcRect l="-1961" t="-596" r="1961" b="60076"/>
          <a:stretch/>
        </p:blipFill>
        <p:spPr>
          <a:xfrm>
            <a:off x="10364987" y="2153983"/>
            <a:ext cx="1292146" cy="1167706"/>
          </a:xfrm>
          <a:prstGeom prst="rect">
            <a:avLst/>
          </a:prstGeom>
        </p:spPr>
      </p:pic>
      <p:grpSp>
        <p:nvGrpSpPr>
          <p:cNvPr id="42" name="Group 41">
            <a:extLst>
              <a:ext uri="{FF2B5EF4-FFF2-40B4-BE49-F238E27FC236}">
                <a16:creationId xmlns:a16="http://schemas.microsoft.com/office/drawing/2014/main" id="{6EE25C95-D613-4E4E-AF8A-50EFABC76D8B}"/>
              </a:ext>
            </a:extLst>
          </p:cNvPr>
          <p:cNvGrpSpPr/>
          <p:nvPr/>
        </p:nvGrpSpPr>
        <p:grpSpPr>
          <a:xfrm>
            <a:off x="11098948" y="1561633"/>
            <a:ext cx="1116370" cy="736100"/>
            <a:chOff x="10462370" y="146240"/>
            <a:chExt cx="1901190" cy="1224686"/>
          </a:xfrm>
        </p:grpSpPr>
        <p:pic>
          <p:nvPicPr>
            <p:cNvPr id="43" name="Picture 42" descr="Icon&#10;&#10;Description automatically generated">
              <a:extLst>
                <a:ext uri="{FF2B5EF4-FFF2-40B4-BE49-F238E27FC236}">
                  <a16:creationId xmlns:a16="http://schemas.microsoft.com/office/drawing/2014/main" id="{E33BC6C1-4D58-47F3-8DD4-BA6520DA0965}"/>
                </a:ext>
              </a:extLst>
            </p:cNvPr>
            <p:cNvPicPr>
              <a:picLocks noChangeAspect="1"/>
            </p:cNvPicPr>
            <p:nvPr/>
          </p:nvPicPr>
          <p:blipFill rotWithShape="1">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44" name="Picture 43">
              <a:extLst>
                <a:ext uri="{FF2B5EF4-FFF2-40B4-BE49-F238E27FC236}">
                  <a16:creationId xmlns:a16="http://schemas.microsoft.com/office/drawing/2014/main" id="{DD34376E-3AE2-430A-B6DD-5DE05BFE4723}"/>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17" name="CustomShape 6">
            <a:extLst>
              <a:ext uri="{FF2B5EF4-FFF2-40B4-BE49-F238E27FC236}">
                <a16:creationId xmlns:a16="http://schemas.microsoft.com/office/drawing/2014/main" id="{162EB8A6-CADD-4D33-8DDC-D333D9FD9817}"/>
              </a:ext>
            </a:extLst>
          </p:cNvPr>
          <p:cNvSpPr/>
          <p:nvPr/>
        </p:nvSpPr>
        <p:spPr>
          <a:xfrm>
            <a:off x="228224" y="3170340"/>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Carnaval de Menton est </a:t>
            </a:r>
            <a:r>
              <a:rPr lang="fr-FR" sz="2400" b="1" dirty="0">
                <a:solidFill>
                  <a:srgbClr val="002060"/>
                </a:solidFill>
                <a:latin typeface="Century Gothic" panose="020B0502020202020204" pitchFamily="34" charset="0"/>
              </a:rPr>
              <a:t>une fête des fruits</a:t>
            </a:r>
            <a:r>
              <a:rPr lang="fr-FR"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Rectangle 31">
            <a:extLst>
              <a:ext uri="{FF2B5EF4-FFF2-40B4-BE49-F238E27FC236}">
                <a16:creationId xmlns:a16="http://schemas.microsoft.com/office/drawing/2014/main" id="{BDE5682B-F78B-4DD7-875C-2A307080B715}"/>
              </a:ext>
            </a:extLst>
          </p:cNvPr>
          <p:cNvSpPr/>
          <p:nvPr/>
        </p:nvSpPr>
        <p:spPr>
          <a:xfrm>
            <a:off x="6557933" y="1224041"/>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46" name="Rectangle 45">
            <a:extLst>
              <a:ext uri="{FF2B5EF4-FFF2-40B4-BE49-F238E27FC236}">
                <a16:creationId xmlns:a16="http://schemas.microsoft.com/office/drawing/2014/main" id="{3F78D0FA-3116-4C85-AD0D-355B27E98A6A}"/>
              </a:ext>
            </a:extLst>
          </p:cNvPr>
          <p:cNvSpPr/>
          <p:nvPr/>
        </p:nvSpPr>
        <p:spPr>
          <a:xfrm>
            <a:off x="3339768" y="2149204"/>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47" name="Rectangle 46">
            <a:extLst>
              <a:ext uri="{FF2B5EF4-FFF2-40B4-BE49-F238E27FC236}">
                <a16:creationId xmlns:a16="http://schemas.microsoft.com/office/drawing/2014/main" id="{E82797F0-3CD2-4D73-9A0C-D47AEF904D7E}"/>
              </a:ext>
            </a:extLst>
          </p:cNvPr>
          <p:cNvSpPr/>
          <p:nvPr/>
        </p:nvSpPr>
        <p:spPr>
          <a:xfrm>
            <a:off x="5541766" y="2149203"/>
            <a:ext cx="388248" cy="461665"/>
          </a:xfrm>
          <a:prstGeom prst="rect">
            <a:avLst/>
          </a:prstGeom>
        </p:spPr>
        <p:txBody>
          <a:bodyPr wrap="none">
            <a:spAutoFit/>
          </a:bodyPr>
          <a:lstStyle/>
          <a:p>
            <a:r>
              <a:rPr lang="fr-FR" sz="2400" b="1" dirty="0">
                <a:solidFill>
                  <a:srgbClr val="FF0066"/>
                </a:solidFill>
                <a:latin typeface="Century Gothic" panose="020B0502020202020204" pitchFamily="34" charset="0"/>
              </a:rPr>
              <a:t>d</a:t>
            </a:r>
            <a:endParaRPr lang="en-GB" dirty="0">
              <a:solidFill>
                <a:srgbClr val="FF0066"/>
              </a:solidFill>
            </a:endParaRPr>
          </a:p>
        </p:txBody>
      </p:sp>
      <p:sp>
        <p:nvSpPr>
          <p:cNvPr id="48" name="Rectangle 47">
            <a:extLst>
              <a:ext uri="{FF2B5EF4-FFF2-40B4-BE49-F238E27FC236}">
                <a16:creationId xmlns:a16="http://schemas.microsoft.com/office/drawing/2014/main" id="{18F1C9F1-8F96-4E72-A257-EFBD0AA9773A}"/>
              </a:ext>
            </a:extLst>
          </p:cNvPr>
          <p:cNvSpPr/>
          <p:nvPr/>
        </p:nvSpPr>
        <p:spPr>
          <a:xfrm>
            <a:off x="5649969" y="3176891"/>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49" name="Rectangle 48">
            <a:extLst>
              <a:ext uri="{FF2B5EF4-FFF2-40B4-BE49-F238E27FC236}">
                <a16:creationId xmlns:a16="http://schemas.microsoft.com/office/drawing/2014/main" id="{F06FC3D5-23A2-44E9-9CBB-9FF4CE18D39B}"/>
              </a:ext>
            </a:extLst>
          </p:cNvPr>
          <p:cNvSpPr/>
          <p:nvPr/>
        </p:nvSpPr>
        <p:spPr>
          <a:xfrm>
            <a:off x="2119824" y="3170340"/>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33" name="Speech Bubble: Rectangle with Corners Rounded 32">
            <a:extLst>
              <a:ext uri="{FF2B5EF4-FFF2-40B4-BE49-F238E27FC236}">
                <a16:creationId xmlns:a16="http://schemas.microsoft.com/office/drawing/2014/main" id="{9407BD77-C95E-45FB-A3A1-023A482AD8DA}"/>
              </a:ext>
            </a:extLst>
          </p:cNvPr>
          <p:cNvSpPr/>
          <p:nvPr/>
        </p:nvSpPr>
        <p:spPr>
          <a:xfrm>
            <a:off x="2705241" y="5106484"/>
            <a:ext cx="6600684" cy="1479421"/>
          </a:xfrm>
          <a:prstGeom prst="wedgeRoundRectCallout">
            <a:avLst>
              <a:gd name="adj1" fmla="val -20544"/>
              <a:gd name="adj2" fmla="val 50091"/>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means ‘of’ but notice what we say in English:</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le </a:t>
            </a:r>
            <a:r>
              <a:rPr lang="en-GB" sz="2000" dirty="0" err="1">
                <a:solidFill>
                  <a:schemeClr val="bg1"/>
                </a:solidFill>
                <a:latin typeface="Century Gothic" panose="020B0502020202020204" pitchFamily="34" charset="0"/>
              </a:rPr>
              <a:t>Carnaval</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de </a:t>
            </a:r>
            <a:r>
              <a:rPr lang="en-GB" sz="2000" dirty="0" err="1">
                <a:solidFill>
                  <a:schemeClr val="bg1"/>
                </a:solidFill>
                <a:latin typeface="Century Gothic" panose="020B0502020202020204" pitchFamily="34" charset="0"/>
              </a:rPr>
              <a:t>Menton</a:t>
            </a:r>
            <a:r>
              <a:rPr lang="en-GB" sz="2000" dirty="0">
                <a:solidFill>
                  <a:schemeClr val="bg1"/>
                </a:solidFill>
                <a:latin typeface="Century Gothic" panose="020B0502020202020204" pitchFamily="34" charset="0"/>
              </a:rPr>
              <a:t> = the </a:t>
            </a:r>
            <a:r>
              <a:rPr lang="en-GB" sz="2000" dirty="0" err="1">
                <a:solidFill>
                  <a:schemeClr val="bg1"/>
                </a:solidFill>
                <a:latin typeface="Century Gothic" panose="020B0502020202020204" pitchFamily="34" charset="0"/>
              </a:rPr>
              <a:t>Menton</a:t>
            </a:r>
            <a:r>
              <a:rPr lang="en-GB" sz="2000" dirty="0">
                <a:solidFill>
                  <a:schemeClr val="bg1"/>
                </a:solidFill>
                <a:latin typeface="Century Gothic" panose="020B0502020202020204" pitchFamily="34" charset="0"/>
              </a:rPr>
              <a:t> Carnival</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la </a:t>
            </a:r>
            <a:r>
              <a:rPr lang="en-GB" sz="2000" dirty="0" err="1">
                <a:solidFill>
                  <a:schemeClr val="bg1"/>
                </a:solidFill>
                <a:latin typeface="Century Gothic" panose="020B0502020202020204" pitchFamily="34" charset="0"/>
              </a:rPr>
              <a:t>sœur</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Jacques = Jacques</a:t>
            </a:r>
            <a:r>
              <a:rPr lang="en-GB" sz="2000" b="1" dirty="0">
                <a:solidFill>
                  <a:schemeClr val="bg1"/>
                </a:solidFill>
                <a:latin typeface="Century Gothic" panose="020B0502020202020204" pitchFamily="34" charset="0"/>
              </a:rPr>
              <a:t>’</a:t>
            </a:r>
            <a:r>
              <a:rPr lang="en-GB" sz="2000" dirty="0">
                <a:solidFill>
                  <a:schemeClr val="bg1"/>
                </a:solidFill>
                <a:latin typeface="Century Gothic" panose="020B0502020202020204" pitchFamily="34" charset="0"/>
              </a:rPr>
              <a:t> sister</a:t>
            </a:r>
            <a:br>
              <a:rPr lang="en-GB" sz="2000" dirty="0">
                <a:solidFill>
                  <a:schemeClr val="bg1"/>
                </a:solidFill>
                <a:latin typeface="Century Gothic" panose="020B0502020202020204" pitchFamily="34" charset="0"/>
              </a:rPr>
            </a:b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fête </a:t>
            </a:r>
            <a:r>
              <a:rPr lang="en-GB" sz="2000" b="1" dirty="0">
                <a:solidFill>
                  <a:schemeClr val="bg1"/>
                </a:solidFill>
                <a:latin typeface="Century Gothic" panose="020B0502020202020204" pitchFamily="34" charset="0"/>
              </a:rPr>
              <a:t>des</a:t>
            </a:r>
            <a:r>
              <a:rPr lang="en-GB" sz="2000" dirty="0">
                <a:solidFill>
                  <a:schemeClr val="bg1"/>
                </a:solidFill>
                <a:latin typeface="Century Gothic" panose="020B0502020202020204" pitchFamily="34" charset="0"/>
              </a:rPr>
              <a:t> fruits = a festival </a:t>
            </a:r>
            <a:r>
              <a:rPr lang="en-GB" sz="2000" b="1" dirty="0">
                <a:solidFill>
                  <a:schemeClr val="bg1"/>
                </a:solidFill>
                <a:latin typeface="Century Gothic" panose="020B0502020202020204" pitchFamily="34" charset="0"/>
              </a:rPr>
              <a:t>of </a:t>
            </a:r>
            <a:r>
              <a:rPr lang="en-GB" sz="2000" dirty="0">
                <a:solidFill>
                  <a:schemeClr val="bg1"/>
                </a:solidFill>
                <a:latin typeface="Century Gothic" panose="020B0502020202020204" pitchFamily="34" charset="0"/>
              </a:rPr>
              <a:t>fruits</a:t>
            </a:r>
          </a:p>
        </p:txBody>
      </p:sp>
      <p:pic>
        <p:nvPicPr>
          <p:cNvPr id="45" name="Picture 44" descr="A picture containing yellow, clipart, vector graphics, window&#10;&#10;Description automatically generated">
            <a:extLst>
              <a:ext uri="{FF2B5EF4-FFF2-40B4-BE49-F238E27FC236}">
                <a16:creationId xmlns:a16="http://schemas.microsoft.com/office/drawing/2014/main" id="{DE5585B9-1AFD-4F48-88F5-43C326847E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439" y="3188713"/>
            <a:ext cx="484511" cy="386474"/>
          </a:xfrm>
          <a:prstGeom prst="rect">
            <a:avLst/>
          </a:prstGeom>
        </p:spPr>
      </p:pic>
      <p:pic>
        <p:nvPicPr>
          <p:cNvPr id="51" name="Picture 50">
            <a:extLst>
              <a:ext uri="{FF2B5EF4-FFF2-40B4-BE49-F238E27FC236}">
                <a16:creationId xmlns:a16="http://schemas.microsoft.com/office/drawing/2014/main" id="{A9FF3D57-5F27-4744-A404-D878CA8B1D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0076" y="3167366"/>
            <a:ext cx="728559" cy="365418"/>
          </a:xfrm>
          <a:prstGeom prst="rect">
            <a:avLst/>
          </a:prstGeom>
        </p:spPr>
      </p:pic>
    </p:spTree>
    <p:extLst>
      <p:ext uri="{BB962C8B-B14F-4D97-AF65-F5344CB8AC3E}">
        <p14:creationId xmlns:p14="http://schemas.microsoft.com/office/powerpoint/2010/main" val="30016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par>
                                <p:cTn id="33" presetID="22" presetClass="entr" presetSubtype="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1000"/>
                                        <p:tgtEl>
                                          <p:spTgt spid="35"/>
                                        </p:tgtEl>
                                      </p:cBhvr>
                                    </p:animEffect>
                                  </p:childTnLst>
                                </p:cTn>
                              </p:par>
                              <p:par>
                                <p:cTn id="36" presetID="22" presetClass="entr" presetSubtype="8"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par>
                                <p:cTn id="39" presetID="22" presetClass="entr" presetSubtype="8"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1000"/>
                                        <p:tgtEl>
                                          <p:spTgt spid="18"/>
                                        </p:tgtEl>
                                      </p:cBhvr>
                                    </p:animEffect>
                                  </p:child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18" grpId="0"/>
      <p:bldP spid="17" grpId="0"/>
      <p:bldP spid="32" grpId="0"/>
      <p:bldP spid="46" grpId="0"/>
      <p:bldP spid="47" grpId="0"/>
      <p:bldP spid="48" grpId="0"/>
      <p:bldP spid="49"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‘de’ [of]</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2362033" y="937359"/>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frère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Mylène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8" name="Picture 16" descr="United, Flag, Kingdom, British, Great, Britain">
            <a:extLst>
              <a:ext uri="{FF2B5EF4-FFF2-40B4-BE49-F238E27FC236}">
                <a16:creationId xmlns:a16="http://schemas.microsoft.com/office/drawing/2014/main" id="{9813623D-8D6F-41DA-871C-85885B0CB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217" y="243186"/>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30" name="CustomShape 6">
            <a:extLst>
              <a:ext uri="{FF2B5EF4-FFF2-40B4-BE49-F238E27FC236}">
                <a16:creationId xmlns:a16="http://schemas.microsoft.com/office/drawing/2014/main" id="{592C8F72-C5E7-438A-A605-3026A6141130}"/>
              </a:ext>
            </a:extLst>
          </p:cNvPr>
          <p:cNvSpPr/>
          <p:nvPr/>
        </p:nvSpPr>
        <p:spPr>
          <a:xfrm>
            <a:off x="6933123" y="232552"/>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en anglais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CustomShape 6">
            <a:extLst>
              <a:ext uri="{FF2B5EF4-FFF2-40B4-BE49-F238E27FC236}">
                <a16:creationId xmlns:a16="http://schemas.microsoft.com/office/drawing/2014/main" id="{B733DCC6-838A-4A60-B196-24170AB0098F}"/>
              </a:ext>
            </a:extLst>
          </p:cNvPr>
          <p:cNvSpPr/>
          <p:nvPr/>
        </p:nvSpPr>
        <p:spPr>
          <a:xfrm>
            <a:off x="2934026" y="232552"/>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en français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CustomShape 6">
            <a:extLst>
              <a:ext uri="{FF2B5EF4-FFF2-40B4-BE49-F238E27FC236}">
                <a16:creationId xmlns:a16="http://schemas.microsoft.com/office/drawing/2014/main" id="{56D199AF-CFD8-494C-93DC-64B29415FAD0}"/>
              </a:ext>
            </a:extLst>
          </p:cNvPr>
          <p:cNvSpPr/>
          <p:nvPr/>
        </p:nvSpPr>
        <p:spPr>
          <a:xfrm>
            <a:off x="6672327" y="919142"/>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Mylène</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brother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8" name="Picture 37" descr="A picture containing text&#10;&#10;Description automatically generated">
            <a:extLst>
              <a:ext uri="{FF2B5EF4-FFF2-40B4-BE49-F238E27FC236}">
                <a16:creationId xmlns:a16="http://schemas.microsoft.com/office/drawing/2014/main" id="{5CB10BB4-FCAC-4E45-932D-05D5E5FA2443}"/>
              </a:ext>
            </a:extLst>
          </p:cNvPr>
          <p:cNvPicPr>
            <a:picLocks noChangeAspect="1"/>
          </p:cNvPicPr>
          <p:nvPr/>
        </p:nvPicPr>
        <p:blipFill rotWithShape="1">
          <a:blip r:embed="rId5">
            <a:extLst>
              <a:ext uri="{28A0092B-C50C-407E-A947-70E740481C1C}">
                <a14:useLocalDpi xmlns:a14="http://schemas.microsoft.com/office/drawing/2010/main" val="0"/>
              </a:ext>
            </a:extLst>
          </a:blip>
          <a:srcRect b="37538"/>
          <a:stretch/>
        </p:blipFill>
        <p:spPr>
          <a:xfrm>
            <a:off x="825853" y="506604"/>
            <a:ext cx="1101542" cy="1123799"/>
          </a:xfrm>
          <a:prstGeom prst="rect">
            <a:avLst/>
          </a:prstGeom>
        </p:spPr>
      </p:pic>
      <p:sp>
        <p:nvSpPr>
          <p:cNvPr id="40" name="CustomShape 6">
            <a:extLst>
              <a:ext uri="{FF2B5EF4-FFF2-40B4-BE49-F238E27FC236}">
                <a16:creationId xmlns:a16="http://schemas.microsoft.com/office/drawing/2014/main" id="{7C99A41D-C112-4DC1-9EA9-ADD563C3D950}"/>
              </a:ext>
            </a:extLst>
          </p:cNvPr>
          <p:cNvSpPr/>
          <p:nvPr/>
        </p:nvSpPr>
        <p:spPr>
          <a:xfrm>
            <a:off x="828176" y="1260112"/>
            <a:ext cx="10968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chemeClr val="bg1"/>
                </a:solidFill>
                <a:latin typeface="Century Gothic" panose="020B0502020202020204" pitchFamily="34" charset="0"/>
              </a:rPr>
              <a:t>Hervé</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1" name="CustomShape 6">
            <a:extLst>
              <a:ext uri="{FF2B5EF4-FFF2-40B4-BE49-F238E27FC236}">
                <a16:creationId xmlns:a16="http://schemas.microsoft.com/office/drawing/2014/main" id="{5D9874A3-7EA1-4375-B7E6-47C11CA8938E}"/>
              </a:ext>
            </a:extLst>
          </p:cNvPr>
          <p:cNvSpPr/>
          <p:nvPr/>
        </p:nvSpPr>
        <p:spPr>
          <a:xfrm>
            <a:off x="2362033" y="2058559"/>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la sœur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Pierre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CustomShape 6">
            <a:extLst>
              <a:ext uri="{FF2B5EF4-FFF2-40B4-BE49-F238E27FC236}">
                <a16:creationId xmlns:a16="http://schemas.microsoft.com/office/drawing/2014/main" id="{FB73BF2B-3DA6-497F-89DE-C53872270179}"/>
              </a:ext>
            </a:extLst>
          </p:cNvPr>
          <p:cNvSpPr/>
          <p:nvPr/>
        </p:nvSpPr>
        <p:spPr>
          <a:xfrm>
            <a:off x="6672327" y="2044117"/>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Pierre</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sister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3A024A29-944C-4BB2-88FB-D56EA0EC2C20}"/>
              </a:ext>
            </a:extLst>
          </p:cNvPr>
          <p:cNvGrpSpPr/>
          <p:nvPr/>
        </p:nvGrpSpPr>
        <p:grpSpPr>
          <a:xfrm>
            <a:off x="781002" y="1705916"/>
            <a:ext cx="1096895" cy="1206491"/>
            <a:chOff x="735176" y="1926274"/>
            <a:chExt cx="1096895" cy="1206491"/>
          </a:xfrm>
        </p:grpSpPr>
        <p:pic>
          <p:nvPicPr>
            <p:cNvPr id="50" name="Picture 49">
              <a:extLst>
                <a:ext uri="{FF2B5EF4-FFF2-40B4-BE49-F238E27FC236}">
                  <a16:creationId xmlns:a16="http://schemas.microsoft.com/office/drawing/2014/main" id="{18479D00-CFA2-42AC-BB31-CF59EEEBF9BB}"/>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6" r="1961" b="60076"/>
            <a:stretch/>
          </p:blipFill>
          <p:spPr>
            <a:xfrm>
              <a:off x="737619" y="1926274"/>
              <a:ext cx="1048839" cy="947831"/>
            </a:xfrm>
            <a:prstGeom prst="rect">
              <a:avLst/>
            </a:prstGeom>
          </p:spPr>
        </p:pic>
        <p:sp>
          <p:nvSpPr>
            <p:cNvPr id="51" name="CustomShape 6">
              <a:extLst>
                <a:ext uri="{FF2B5EF4-FFF2-40B4-BE49-F238E27FC236}">
                  <a16:creationId xmlns:a16="http://schemas.microsoft.com/office/drawing/2014/main" id="{DC70FCD6-3D77-4B1A-998D-CFD73E6C6FB7}"/>
                </a:ext>
              </a:extLst>
            </p:cNvPr>
            <p:cNvSpPr/>
            <p:nvPr/>
          </p:nvSpPr>
          <p:spPr>
            <a:xfrm>
              <a:off x="735176" y="2615445"/>
              <a:ext cx="10968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Adèle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52" name="CustomShape 6">
            <a:extLst>
              <a:ext uri="{FF2B5EF4-FFF2-40B4-BE49-F238E27FC236}">
                <a16:creationId xmlns:a16="http://schemas.microsoft.com/office/drawing/2014/main" id="{8AB94698-58B4-4202-878C-859F7FD609D5}"/>
              </a:ext>
            </a:extLst>
          </p:cNvPr>
          <p:cNvSpPr/>
          <p:nvPr/>
        </p:nvSpPr>
        <p:spPr>
          <a:xfrm>
            <a:off x="2362033" y="3140159"/>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père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Jean-Michel</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CustomShape 6">
            <a:extLst>
              <a:ext uri="{FF2B5EF4-FFF2-40B4-BE49-F238E27FC236}">
                <a16:creationId xmlns:a16="http://schemas.microsoft.com/office/drawing/2014/main" id="{59A9BC1F-FAED-4D94-8569-771B7955CA1D}"/>
              </a:ext>
            </a:extLst>
          </p:cNvPr>
          <p:cNvSpPr/>
          <p:nvPr/>
        </p:nvSpPr>
        <p:spPr>
          <a:xfrm>
            <a:off x="6719576" y="3140159"/>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Jean-Michel</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father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8" name="Group 7">
            <a:extLst>
              <a:ext uri="{FF2B5EF4-FFF2-40B4-BE49-F238E27FC236}">
                <a16:creationId xmlns:a16="http://schemas.microsoft.com/office/drawing/2014/main" id="{6B168977-1055-4285-B29B-A3E65DB09626}"/>
              </a:ext>
            </a:extLst>
          </p:cNvPr>
          <p:cNvGrpSpPr/>
          <p:nvPr/>
        </p:nvGrpSpPr>
        <p:grpSpPr>
          <a:xfrm>
            <a:off x="570552" y="2824423"/>
            <a:ext cx="1474624" cy="1209154"/>
            <a:chOff x="516563" y="3032673"/>
            <a:chExt cx="1474624" cy="1209154"/>
          </a:xfrm>
        </p:grpSpPr>
        <p:pic>
          <p:nvPicPr>
            <p:cNvPr id="6" name="Picture 5" descr="A picture containing text, vector graphics&#10;&#10;Description automatically generated">
              <a:extLst>
                <a:ext uri="{FF2B5EF4-FFF2-40B4-BE49-F238E27FC236}">
                  <a16:creationId xmlns:a16="http://schemas.microsoft.com/office/drawing/2014/main" id="{15EA4015-97ED-404F-A27C-2148F626CC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292" y="3032673"/>
              <a:ext cx="1065166" cy="1061206"/>
            </a:xfrm>
            <a:prstGeom prst="rect">
              <a:avLst/>
            </a:prstGeom>
          </p:spPr>
        </p:pic>
        <p:sp>
          <p:nvSpPr>
            <p:cNvPr id="54" name="CustomShape 6">
              <a:extLst>
                <a:ext uri="{FF2B5EF4-FFF2-40B4-BE49-F238E27FC236}">
                  <a16:creationId xmlns:a16="http://schemas.microsoft.com/office/drawing/2014/main" id="{3447843A-6C9F-4507-AB87-1C6BD7D69D57}"/>
                </a:ext>
              </a:extLst>
            </p:cNvPr>
            <p:cNvSpPr/>
            <p:nvPr/>
          </p:nvSpPr>
          <p:spPr>
            <a:xfrm>
              <a:off x="516563" y="3724507"/>
              <a:ext cx="147462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Jacques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55" name="CustomShape 6">
            <a:extLst>
              <a:ext uri="{FF2B5EF4-FFF2-40B4-BE49-F238E27FC236}">
                <a16:creationId xmlns:a16="http://schemas.microsoft.com/office/drawing/2014/main" id="{887807C2-822F-449E-8463-776C2E439860}"/>
              </a:ext>
            </a:extLst>
          </p:cNvPr>
          <p:cNvSpPr/>
          <p:nvPr/>
        </p:nvSpPr>
        <p:spPr>
          <a:xfrm>
            <a:off x="2317262" y="4085409"/>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chapeau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Mylène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CustomShape 6">
            <a:extLst>
              <a:ext uri="{FF2B5EF4-FFF2-40B4-BE49-F238E27FC236}">
                <a16:creationId xmlns:a16="http://schemas.microsoft.com/office/drawing/2014/main" id="{2CE6989B-4B43-4E35-B3D7-91289B662664}"/>
              </a:ext>
            </a:extLst>
          </p:cNvPr>
          <p:cNvSpPr/>
          <p:nvPr/>
        </p:nvSpPr>
        <p:spPr>
          <a:xfrm>
            <a:off x="6674805" y="4085409"/>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Mylène</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hat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CustomShape 6">
            <a:extLst>
              <a:ext uri="{FF2B5EF4-FFF2-40B4-BE49-F238E27FC236}">
                <a16:creationId xmlns:a16="http://schemas.microsoft.com/office/drawing/2014/main" id="{E8ED44BD-5D73-463B-BD61-8DE058B3EA46}"/>
              </a:ext>
            </a:extLst>
          </p:cNvPr>
          <p:cNvSpPr/>
          <p:nvPr/>
        </p:nvSpPr>
        <p:spPr>
          <a:xfrm>
            <a:off x="2317262" y="5055442"/>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la fête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Menton</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CustomShape 6">
            <a:extLst>
              <a:ext uri="{FF2B5EF4-FFF2-40B4-BE49-F238E27FC236}">
                <a16:creationId xmlns:a16="http://schemas.microsoft.com/office/drawing/2014/main" id="{03919032-661D-4B7F-9B66-B2443ECB3DB4}"/>
              </a:ext>
            </a:extLst>
          </p:cNvPr>
          <p:cNvSpPr/>
          <p:nvPr/>
        </p:nvSpPr>
        <p:spPr>
          <a:xfrm>
            <a:off x="6674805" y="5055442"/>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the Menton festival</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CustomShape 6">
            <a:extLst>
              <a:ext uri="{FF2B5EF4-FFF2-40B4-BE49-F238E27FC236}">
                <a16:creationId xmlns:a16="http://schemas.microsoft.com/office/drawing/2014/main" id="{B3C0CFEE-2F05-44D6-8265-8B727EDCD876}"/>
              </a:ext>
            </a:extLst>
          </p:cNvPr>
          <p:cNvSpPr/>
          <p:nvPr/>
        </p:nvSpPr>
        <p:spPr>
          <a:xfrm>
            <a:off x="2317262" y="5979960"/>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la sculpture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Datta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CustomShape 6">
            <a:extLst>
              <a:ext uri="{FF2B5EF4-FFF2-40B4-BE49-F238E27FC236}">
                <a16:creationId xmlns:a16="http://schemas.microsoft.com/office/drawing/2014/main" id="{94E8F72F-E2D3-43E9-BB5C-84C148BA63BB}"/>
              </a:ext>
            </a:extLst>
          </p:cNvPr>
          <p:cNvSpPr/>
          <p:nvPr/>
        </p:nvSpPr>
        <p:spPr>
          <a:xfrm>
            <a:off x="6674805" y="5979960"/>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the sculpture </a:t>
            </a:r>
            <a:r>
              <a:rPr lang="fr-FR" sz="2400" b="1" dirty="0">
                <a:solidFill>
                  <a:srgbClr val="002060"/>
                </a:solidFill>
                <a:latin typeface="Century Gothic" panose="020B0502020202020204" pitchFamily="34" charset="0"/>
              </a:rPr>
              <a:t>of</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Datta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9" name="Group 8">
            <a:extLst>
              <a:ext uri="{FF2B5EF4-FFF2-40B4-BE49-F238E27FC236}">
                <a16:creationId xmlns:a16="http://schemas.microsoft.com/office/drawing/2014/main" id="{224830AC-1B8A-4934-AA6D-2522FB978F8E}"/>
              </a:ext>
            </a:extLst>
          </p:cNvPr>
          <p:cNvGrpSpPr/>
          <p:nvPr/>
        </p:nvGrpSpPr>
        <p:grpSpPr>
          <a:xfrm>
            <a:off x="673455" y="3992507"/>
            <a:ext cx="1348158" cy="1420434"/>
            <a:chOff x="673455" y="3992507"/>
            <a:chExt cx="1348158" cy="1420434"/>
          </a:xfrm>
        </p:grpSpPr>
        <p:pic>
          <p:nvPicPr>
            <p:cNvPr id="5" name="Picture 4">
              <a:extLst>
                <a:ext uri="{FF2B5EF4-FFF2-40B4-BE49-F238E27FC236}">
                  <a16:creationId xmlns:a16="http://schemas.microsoft.com/office/drawing/2014/main" id="{17D6F2FB-5263-4444-82A5-0A594DDF13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603" y="3992507"/>
              <a:ext cx="974668" cy="986944"/>
            </a:xfrm>
            <a:prstGeom prst="rect">
              <a:avLst/>
            </a:prstGeom>
          </p:spPr>
        </p:pic>
        <p:sp>
          <p:nvSpPr>
            <p:cNvPr id="62" name="CustomShape 6">
              <a:extLst>
                <a:ext uri="{FF2B5EF4-FFF2-40B4-BE49-F238E27FC236}">
                  <a16:creationId xmlns:a16="http://schemas.microsoft.com/office/drawing/2014/main" id="{F996D49F-B7AD-4C87-AB56-27F9C713C0B6}"/>
                </a:ext>
              </a:extLst>
            </p:cNvPr>
            <p:cNvSpPr/>
            <p:nvPr/>
          </p:nvSpPr>
          <p:spPr>
            <a:xfrm>
              <a:off x="673455" y="4895621"/>
              <a:ext cx="134815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Mylène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63" name="Speech Bubble: Rectangle with Corners Rounded 62">
            <a:extLst>
              <a:ext uri="{FF2B5EF4-FFF2-40B4-BE49-F238E27FC236}">
                <a16:creationId xmlns:a16="http://schemas.microsoft.com/office/drawing/2014/main" id="{8BA1FA29-B4D0-4E38-9B35-02A6CA1485CC}"/>
              </a:ext>
            </a:extLst>
          </p:cNvPr>
          <p:cNvSpPr/>
          <p:nvPr/>
        </p:nvSpPr>
        <p:spPr>
          <a:xfrm>
            <a:off x="9344249" y="1616187"/>
            <a:ext cx="2295525" cy="918990"/>
          </a:xfrm>
          <a:prstGeom prst="wedgeRoundRectCallout">
            <a:avLst>
              <a:gd name="adj1" fmla="val -103117"/>
              <a:gd name="adj2" fmla="val -82576"/>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i="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in French can be </a:t>
            </a:r>
            <a:r>
              <a:rPr lang="en-GB" sz="2000" b="1" i="1" dirty="0">
                <a:solidFill>
                  <a:schemeClr val="bg1"/>
                </a:solidFill>
                <a:latin typeface="Century Gothic" panose="020B0502020202020204" pitchFamily="34" charset="0"/>
              </a:rPr>
              <a:t>‘s </a:t>
            </a:r>
            <a:r>
              <a:rPr lang="en-GB" sz="2000" dirty="0">
                <a:solidFill>
                  <a:schemeClr val="bg1"/>
                </a:solidFill>
                <a:latin typeface="Century Gothic" panose="020B0502020202020204" pitchFamily="34" charset="0"/>
              </a:rPr>
              <a:t>in English</a:t>
            </a:r>
          </a:p>
        </p:txBody>
      </p:sp>
      <p:sp>
        <p:nvSpPr>
          <p:cNvPr id="64" name="Speech Bubble: Rectangle with Corners Rounded 63">
            <a:extLst>
              <a:ext uri="{FF2B5EF4-FFF2-40B4-BE49-F238E27FC236}">
                <a16:creationId xmlns:a16="http://schemas.microsoft.com/office/drawing/2014/main" id="{2ABC9806-7A1D-4C65-A57F-9210CAF4B81A}"/>
              </a:ext>
            </a:extLst>
          </p:cNvPr>
          <p:cNvSpPr/>
          <p:nvPr/>
        </p:nvSpPr>
        <p:spPr>
          <a:xfrm>
            <a:off x="9439499" y="3863329"/>
            <a:ext cx="2295525" cy="918990"/>
          </a:xfrm>
          <a:prstGeom prst="wedgeRoundRectCallout">
            <a:avLst>
              <a:gd name="adj1" fmla="val -87764"/>
              <a:gd name="adj2" fmla="val 86368"/>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i="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in French can be nothing in English</a:t>
            </a:r>
          </a:p>
        </p:txBody>
      </p:sp>
      <p:sp>
        <p:nvSpPr>
          <p:cNvPr id="65" name="Speech Bubble: Rectangle with Corners Rounded 64">
            <a:extLst>
              <a:ext uri="{FF2B5EF4-FFF2-40B4-BE49-F238E27FC236}">
                <a16:creationId xmlns:a16="http://schemas.microsoft.com/office/drawing/2014/main" id="{D66F3576-5903-49ED-BF6B-0A2FADDBB0F7}"/>
              </a:ext>
            </a:extLst>
          </p:cNvPr>
          <p:cNvSpPr/>
          <p:nvPr/>
        </p:nvSpPr>
        <p:spPr>
          <a:xfrm>
            <a:off x="9896999" y="5055442"/>
            <a:ext cx="2066775" cy="918990"/>
          </a:xfrm>
          <a:prstGeom prst="wedgeRoundRectCallout">
            <a:avLst>
              <a:gd name="adj1" fmla="val -85920"/>
              <a:gd name="adj2" fmla="val 59420"/>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i="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in French can also be </a:t>
            </a:r>
            <a:r>
              <a:rPr lang="en-GB" sz="2000" i="1" dirty="0">
                <a:solidFill>
                  <a:schemeClr val="bg1"/>
                </a:solidFill>
                <a:latin typeface="Century Gothic" panose="020B0502020202020204" pitchFamily="34" charset="0"/>
              </a:rPr>
              <a:t>of</a:t>
            </a:r>
            <a:r>
              <a:rPr lang="en-GB" sz="2000" dirty="0">
                <a:solidFill>
                  <a:schemeClr val="bg1"/>
                </a:solidFill>
                <a:latin typeface="Century Gothic" panose="020B0502020202020204" pitchFamily="34" charset="0"/>
              </a:rPr>
              <a:t> in English</a:t>
            </a:r>
          </a:p>
        </p:txBody>
      </p:sp>
      <p:pic>
        <p:nvPicPr>
          <p:cNvPr id="67" name="Picture 66" descr="A picture containing outdoor, reef&#10;&#10;Description automatically generated">
            <a:extLst>
              <a:ext uri="{FF2B5EF4-FFF2-40B4-BE49-F238E27FC236}">
                <a16:creationId xmlns:a16="http://schemas.microsoft.com/office/drawing/2014/main" id="{0EC05807-99BD-4D9E-AFC1-D73BE386D4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281" y="5412941"/>
            <a:ext cx="974668" cy="1302594"/>
          </a:xfrm>
          <a:prstGeom prst="rect">
            <a:avLst/>
          </a:prstGeom>
        </p:spPr>
      </p:pic>
      <p:pic>
        <p:nvPicPr>
          <p:cNvPr id="11" name="Picture 10" descr="Background pattern, rectangle&#10;&#10;Description automatically generated">
            <a:extLst>
              <a:ext uri="{FF2B5EF4-FFF2-40B4-BE49-F238E27FC236}">
                <a16:creationId xmlns:a16="http://schemas.microsoft.com/office/drawing/2014/main" id="{DB0B7263-B3D3-44A7-9E95-2D1FAFB7A7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5781" y="246594"/>
            <a:ext cx="571676" cy="380968"/>
          </a:xfrm>
          <a:prstGeom prst="rect">
            <a:avLst/>
          </a:prstGeom>
        </p:spPr>
      </p:pic>
    </p:spTree>
    <p:extLst>
      <p:ext uri="{BB962C8B-B14F-4D97-AF65-F5344CB8AC3E}">
        <p14:creationId xmlns:p14="http://schemas.microsoft.com/office/powerpoint/2010/main" val="28208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1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10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10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10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10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wipe(left)">
                                      <p:cBhvr>
                                        <p:cTn id="57" dur="10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wipe(left)">
                                      <p:cBhvr>
                                        <p:cTn id="67" dur="10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000"/>
                                        <p:tgtEl>
                                          <p:spTgt spid="6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41" grpId="0"/>
      <p:bldP spid="45" grpId="0"/>
      <p:bldP spid="52" grpId="0"/>
      <p:bldP spid="53" grpId="0"/>
      <p:bldP spid="55" grpId="0"/>
      <p:bldP spid="56" grpId="0"/>
      <p:bldP spid="57" grpId="0"/>
      <p:bldP spid="58" grpId="0"/>
      <p:bldP spid="59" grpId="0"/>
      <p:bldP spid="60" grpId="0"/>
      <p:bldP spid="63" grpId="0" animBg="1"/>
      <p:bldP spid="64" grpId="0"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Using adjectives</a:t>
            </a:r>
            <a:endParaRPr lang="en-GB" sz="3600" i="1" dirty="0"/>
          </a:p>
        </p:txBody>
      </p:sp>
      <p:sp>
        <p:nvSpPr>
          <p:cNvPr id="23" name="Rectangle 22">
            <a:extLst>
              <a:ext uri="{FF2B5EF4-FFF2-40B4-BE49-F238E27FC236}">
                <a16:creationId xmlns:a16="http://schemas.microsoft.com/office/drawing/2014/main" id="{78D390DC-9692-4A32-8CBC-1BF1E9DA9BAB}"/>
              </a:ext>
            </a:extLst>
          </p:cNvPr>
          <p:cNvSpPr/>
          <p:nvPr/>
        </p:nvSpPr>
        <p:spPr>
          <a:xfrm>
            <a:off x="753708" y="1618742"/>
            <a:ext cx="42098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grand.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6545827" y="1609547"/>
            <a:ext cx="3161443"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Adèle’s father is tall.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08273" y="56005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that adjectives change their spelling to match the gender of</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the noun: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6075190" y="1618742"/>
            <a:ext cx="368047" cy="461665"/>
          </a:xfrm>
          <a:prstGeom prst="rect">
            <a:avLst/>
          </a:prstGeom>
          <a:noFill/>
          <a:ln>
            <a:noFill/>
          </a:ln>
        </p:spPr>
      </p:pic>
      <p:sp>
        <p:nvSpPr>
          <p:cNvPr id="24" name="Rectangle 23">
            <a:extLst>
              <a:ext uri="{FF2B5EF4-FFF2-40B4-BE49-F238E27FC236}">
                <a16:creationId xmlns:a16="http://schemas.microsoft.com/office/drawing/2014/main" id="{64922A81-6B26-4A90-A399-034BAF17785E}"/>
              </a:ext>
            </a:extLst>
          </p:cNvPr>
          <p:cNvSpPr/>
          <p:nvPr/>
        </p:nvSpPr>
        <p:spPr>
          <a:xfrm>
            <a:off x="753708" y="2169824"/>
            <a:ext cx="406393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petit</a:t>
            </a:r>
            <a:r>
              <a:rPr kumimoji="0" lang="en-GB" sz="2400" b="1" i="0" u="none" strike="noStrike" kern="1200" cap="none" spc="0" normalizeH="0" noProof="0" dirty="0">
                <a:ln>
                  <a:noFill/>
                </a:ln>
                <a:solidFill>
                  <a:srgbClr val="FF0066"/>
                </a:solidFill>
                <a:effectLst/>
                <a:uLnTx/>
                <a:uFillTx/>
                <a:latin typeface="Century Gothic" panose="020B0502020202020204" pitchFamily="34" charset="0"/>
              </a:rPr>
              <a:t>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5" name="Google Shape;183;p8">
            <a:extLst>
              <a:ext uri="{FF2B5EF4-FFF2-40B4-BE49-F238E27FC236}">
                <a16:creationId xmlns:a16="http://schemas.microsoft.com/office/drawing/2014/main" id="{14652E5E-EC32-40EE-AC3A-D32082233755}"/>
              </a:ext>
            </a:extLst>
          </p:cNvPr>
          <p:cNvPicPr preferRelativeResize="0"/>
          <p:nvPr/>
        </p:nvPicPr>
        <p:blipFill rotWithShape="1">
          <a:blip r:embed="rId4">
            <a:alphaModFix/>
          </a:blip>
          <a:srcRect/>
          <a:stretch/>
        </p:blipFill>
        <p:spPr>
          <a:xfrm>
            <a:off x="6070619" y="2182361"/>
            <a:ext cx="368047" cy="461665"/>
          </a:xfrm>
          <a:prstGeom prst="rect">
            <a:avLst/>
          </a:prstGeom>
          <a:noFill/>
          <a:ln>
            <a:noFill/>
          </a:ln>
        </p:spPr>
      </p:pic>
      <p:sp>
        <p:nvSpPr>
          <p:cNvPr id="27" name="Rectangle 26">
            <a:extLst>
              <a:ext uri="{FF2B5EF4-FFF2-40B4-BE49-F238E27FC236}">
                <a16:creationId xmlns:a16="http://schemas.microsoft.com/office/drawing/2014/main" id="{CB56AC36-B55A-41F2-947B-80D90166E858}"/>
              </a:ext>
            </a:extLst>
          </p:cNvPr>
          <p:cNvSpPr/>
          <p:nvPr/>
        </p:nvSpPr>
        <p:spPr>
          <a:xfrm>
            <a:off x="6545827" y="2141962"/>
            <a:ext cx="2892138" cy="461665"/>
          </a:xfrm>
          <a:prstGeom prst="rect">
            <a:avLst/>
          </a:prstGeom>
        </p:spPr>
        <p:txBody>
          <a:bodyPr wrap="none">
            <a:spAutoFit/>
          </a:bodyPr>
          <a:lstStyle/>
          <a:p>
            <a:pPr lvl="0">
              <a:defRPr/>
            </a:pPr>
            <a:r>
              <a:rPr lang="en-GB" sz="2400" dirty="0" err="1">
                <a:solidFill>
                  <a:srgbClr val="002060"/>
                </a:solidFill>
                <a:latin typeface="Century Gothic" panose="020B0502020202020204" pitchFamily="34" charset="0"/>
              </a:rPr>
              <a:t>Léa’s</a:t>
            </a:r>
            <a:r>
              <a:rPr lang="en-GB" sz="2400" dirty="0">
                <a:solidFill>
                  <a:srgbClr val="002060"/>
                </a:solidFill>
                <a:latin typeface="Century Gothic" panose="020B0502020202020204" pitchFamily="34" charset="0"/>
              </a:rPr>
              <a:t> sister is short.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Rectangle 27">
            <a:extLst>
              <a:ext uri="{FF2B5EF4-FFF2-40B4-BE49-F238E27FC236}">
                <a16:creationId xmlns:a16="http://schemas.microsoft.com/office/drawing/2014/main" id="{7097E9EE-7D19-419C-B0AF-D15F8DD53D11}"/>
              </a:ext>
            </a:extLst>
          </p:cNvPr>
          <p:cNvSpPr/>
          <p:nvPr/>
        </p:nvSpPr>
        <p:spPr>
          <a:xfrm>
            <a:off x="149365" y="3027026"/>
            <a:ext cx="120426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Note that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grand</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means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big</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as well as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tall</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and </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petit </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means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small</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as well as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short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Rectangle 28">
            <a:extLst>
              <a:ext uri="{FF2B5EF4-FFF2-40B4-BE49-F238E27FC236}">
                <a16:creationId xmlns:a16="http://schemas.microsoft.com/office/drawing/2014/main" id="{E83B1620-726D-4436-9D21-74F2BB35451B}"/>
              </a:ext>
            </a:extLst>
          </p:cNvPr>
          <p:cNvSpPr/>
          <p:nvPr/>
        </p:nvSpPr>
        <p:spPr>
          <a:xfrm>
            <a:off x="2315808" y="4055292"/>
            <a:ext cx="2598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fruit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petit.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Rectangle 29">
            <a:extLst>
              <a:ext uri="{FF2B5EF4-FFF2-40B4-BE49-F238E27FC236}">
                <a16:creationId xmlns:a16="http://schemas.microsoft.com/office/drawing/2014/main" id="{E3924167-7BC4-4803-9732-98AC22E4BB76}"/>
              </a:ext>
            </a:extLst>
          </p:cNvPr>
          <p:cNvSpPr/>
          <p:nvPr/>
        </p:nvSpPr>
        <p:spPr>
          <a:xfrm>
            <a:off x="6545827" y="4059302"/>
            <a:ext cx="2507418"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The fruit is small.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1" name="Google Shape;183;p8">
            <a:extLst>
              <a:ext uri="{FF2B5EF4-FFF2-40B4-BE49-F238E27FC236}">
                <a16:creationId xmlns:a16="http://schemas.microsoft.com/office/drawing/2014/main" id="{21D8790E-68BC-4416-B76E-F85CF66FE5D6}"/>
              </a:ext>
            </a:extLst>
          </p:cNvPr>
          <p:cNvPicPr preferRelativeResize="0"/>
          <p:nvPr/>
        </p:nvPicPr>
        <p:blipFill rotWithShape="1">
          <a:blip r:embed="rId4">
            <a:alphaModFix/>
          </a:blip>
          <a:srcRect/>
          <a:stretch/>
        </p:blipFill>
        <p:spPr>
          <a:xfrm>
            <a:off x="6075190" y="4068497"/>
            <a:ext cx="368047" cy="461665"/>
          </a:xfrm>
          <a:prstGeom prst="rect">
            <a:avLst/>
          </a:prstGeom>
          <a:noFill/>
          <a:ln>
            <a:noFill/>
          </a:ln>
        </p:spPr>
      </p:pic>
      <p:sp>
        <p:nvSpPr>
          <p:cNvPr id="32" name="Rectangle 31">
            <a:extLst>
              <a:ext uri="{FF2B5EF4-FFF2-40B4-BE49-F238E27FC236}">
                <a16:creationId xmlns:a16="http://schemas.microsoft.com/office/drawing/2014/main" id="{B90C5E79-EF0A-4E2D-BBF0-D06046330BE0}"/>
              </a:ext>
            </a:extLst>
          </p:cNvPr>
          <p:cNvSpPr/>
          <p:nvPr/>
        </p:nvSpPr>
        <p:spPr>
          <a:xfrm>
            <a:off x="2315808" y="4606374"/>
            <a:ext cx="30091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 fête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grand</a:t>
            </a:r>
            <a:r>
              <a:rPr kumimoji="0" lang="en-GB" sz="2400" b="1" i="0" u="none" strike="noStrike" kern="1200" cap="none" spc="0" normalizeH="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A98D02E4-DE44-40E2-BECE-9E9521F7D867}"/>
              </a:ext>
            </a:extLst>
          </p:cNvPr>
          <p:cNvPicPr preferRelativeResize="0"/>
          <p:nvPr/>
        </p:nvPicPr>
        <p:blipFill rotWithShape="1">
          <a:blip r:embed="rId4">
            <a:alphaModFix/>
          </a:blip>
          <a:srcRect/>
          <a:stretch/>
        </p:blipFill>
        <p:spPr>
          <a:xfrm>
            <a:off x="6070619" y="4632116"/>
            <a:ext cx="368047" cy="461665"/>
          </a:xfrm>
          <a:prstGeom prst="rect">
            <a:avLst/>
          </a:prstGeom>
          <a:noFill/>
          <a:ln>
            <a:noFill/>
          </a:ln>
        </p:spPr>
      </p:pic>
      <p:sp>
        <p:nvSpPr>
          <p:cNvPr id="35" name="Rectangle 34">
            <a:extLst>
              <a:ext uri="{FF2B5EF4-FFF2-40B4-BE49-F238E27FC236}">
                <a16:creationId xmlns:a16="http://schemas.microsoft.com/office/drawing/2014/main" id="{FAA874F2-AC96-4453-92C2-A9F9610AD1E6}"/>
              </a:ext>
            </a:extLst>
          </p:cNvPr>
          <p:cNvSpPr/>
          <p:nvPr/>
        </p:nvSpPr>
        <p:spPr>
          <a:xfrm>
            <a:off x="6545827" y="4591717"/>
            <a:ext cx="2484976"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The party is big.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logo&#10;&#10;Description automatically generated">
            <a:extLst>
              <a:ext uri="{FF2B5EF4-FFF2-40B4-BE49-F238E27FC236}">
                <a16:creationId xmlns:a16="http://schemas.microsoft.com/office/drawing/2014/main" id="{9549A1D6-6DB4-4059-8A43-25DFC8F3D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389" y="2112910"/>
            <a:ext cx="651198" cy="784028"/>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064DB5C6-CC11-4925-A47C-52F0595C81D6}"/>
              </a:ext>
            </a:extLst>
          </p:cNvPr>
          <p:cNvPicPr>
            <a:picLocks noChangeAspect="1"/>
          </p:cNvPicPr>
          <p:nvPr/>
        </p:nvPicPr>
        <p:blipFill rotWithShape="1">
          <a:blip r:embed="rId6">
            <a:extLst>
              <a:ext uri="{28A0092B-C50C-407E-A947-70E740481C1C}">
                <a14:useLocalDpi xmlns:a14="http://schemas.microsoft.com/office/drawing/2010/main" val="0"/>
              </a:ext>
            </a:extLst>
          </a:blip>
          <a:srcRect b="37538"/>
          <a:stretch/>
        </p:blipFill>
        <p:spPr>
          <a:xfrm>
            <a:off x="220489" y="1504137"/>
            <a:ext cx="533219" cy="543993"/>
          </a:xfrm>
          <a:prstGeom prst="rect">
            <a:avLst/>
          </a:prstGeom>
        </p:spPr>
      </p:pic>
      <p:pic>
        <p:nvPicPr>
          <p:cNvPr id="38" name="Picture 37" descr="A picture containing yellow, clipart, vector graphics, window&#10;&#10;Description automatically generated">
            <a:extLst>
              <a:ext uri="{FF2B5EF4-FFF2-40B4-BE49-F238E27FC236}">
                <a16:creationId xmlns:a16="http://schemas.microsoft.com/office/drawing/2014/main" id="{B6D87B4F-8997-4600-9B98-7A1742D45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681" y="4021894"/>
            <a:ext cx="484511" cy="386474"/>
          </a:xfrm>
          <a:prstGeom prst="rect">
            <a:avLst/>
          </a:prstGeom>
        </p:spPr>
      </p:pic>
      <p:grpSp>
        <p:nvGrpSpPr>
          <p:cNvPr id="39" name="Group 38">
            <a:extLst>
              <a:ext uri="{FF2B5EF4-FFF2-40B4-BE49-F238E27FC236}">
                <a16:creationId xmlns:a16="http://schemas.microsoft.com/office/drawing/2014/main" id="{1FD1E407-8441-4F05-9BE1-79F9CDFD9ADF}"/>
              </a:ext>
            </a:extLst>
          </p:cNvPr>
          <p:cNvGrpSpPr/>
          <p:nvPr/>
        </p:nvGrpSpPr>
        <p:grpSpPr>
          <a:xfrm>
            <a:off x="729298" y="4546545"/>
            <a:ext cx="1479349" cy="907257"/>
            <a:chOff x="199103" y="494279"/>
            <a:chExt cx="3431183" cy="2104280"/>
          </a:xfrm>
        </p:grpSpPr>
        <p:pic>
          <p:nvPicPr>
            <p:cNvPr id="40" name="Picture 39">
              <a:extLst>
                <a:ext uri="{FF2B5EF4-FFF2-40B4-BE49-F238E27FC236}">
                  <a16:creationId xmlns:a16="http://schemas.microsoft.com/office/drawing/2014/main" id="{0D645E78-BECD-466B-861C-518CB3B446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41" name="Picture 40">
              <a:extLst>
                <a:ext uri="{FF2B5EF4-FFF2-40B4-BE49-F238E27FC236}">
                  <a16:creationId xmlns:a16="http://schemas.microsoft.com/office/drawing/2014/main" id="{FE9F4614-4C19-4DD0-B025-65D20FB0C9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Tree>
    <p:extLst>
      <p:ext uri="{BB962C8B-B14F-4D97-AF65-F5344CB8AC3E}">
        <p14:creationId xmlns:p14="http://schemas.microsoft.com/office/powerpoint/2010/main" val="27450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43" grpId="0"/>
      <p:bldP spid="24" grpId="0"/>
      <p:bldP spid="27" grpId="0"/>
      <p:bldP spid="28" grpId="0"/>
      <p:bldP spid="29" grpId="0"/>
      <p:bldP spid="30" grpId="0"/>
      <p:bldP spid="32"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hlinkClick r:id="" action="ppaction://noaction">
              <a:snd r:embed="rId4" name="7_1.wav"/>
            </a:hlinkClick>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[1/6]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A</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B</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0" name="CustomShape 23">
            <a:hlinkClick r:id="" action="ppaction://noaction">
              <a:snd r:embed="rId5" name="la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6" name="7_4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FC022AA6-F658-42FA-85C0-69945AD186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7732" y="2320222"/>
            <a:ext cx="3543658" cy="221755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8444D404-1719-434E-9DB3-C13CB1F86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514" y="2320222"/>
            <a:ext cx="4312612" cy="2163044"/>
          </a:xfrm>
          <a:prstGeom prst="rect">
            <a:avLst/>
          </a:prstGeom>
        </p:spPr>
      </p:pic>
      <p:sp>
        <p:nvSpPr>
          <p:cNvPr id="16" name="Oval 15">
            <a:extLst>
              <a:ext uri="{FF2B5EF4-FFF2-40B4-BE49-F238E27FC236}">
                <a16:creationId xmlns:a16="http://schemas.microsoft.com/office/drawing/2014/main" id="{ADCA59A1-2203-4165-AAB2-C8621D5E995B}"/>
              </a:ext>
            </a:extLst>
          </p:cNvPr>
          <p:cNvSpPr/>
          <p:nvPr/>
        </p:nvSpPr>
        <p:spPr>
          <a:xfrm>
            <a:off x="561668" y="1849697"/>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60664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[2/6]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A</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B</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0" name="CustomShape 23">
            <a:hlinkClick r:id="" action="ppaction://noaction">
              <a:snd r:embed="rId4" name="le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5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DF09188E-E794-409E-B50B-896713CF7454}"/>
              </a:ext>
            </a:extLst>
          </p:cNvPr>
          <p:cNvGrpSpPr/>
          <p:nvPr/>
        </p:nvGrpSpPr>
        <p:grpSpPr>
          <a:xfrm>
            <a:off x="1607922" y="2476613"/>
            <a:ext cx="2499489" cy="2112870"/>
            <a:chOff x="-170705" y="3871516"/>
            <a:chExt cx="2499489" cy="2112870"/>
          </a:xfrm>
        </p:grpSpPr>
        <p:pic>
          <p:nvPicPr>
            <p:cNvPr id="17" name="Picture 16" descr="Background pattern&#10;&#10;Description automatically generated">
              <a:extLst>
                <a:ext uri="{FF2B5EF4-FFF2-40B4-BE49-F238E27FC236}">
                  <a16:creationId xmlns:a16="http://schemas.microsoft.com/office/drawing/2014/main" id="{9F48BCFB-9D6B-4540-9428-48E6A5CB077F}"/>
                </a:ext>
              </a:extLst>
            </p:cNvPr>
            <p:cNvPicPr>
              <a:picLocks noChangeAspect="1"/>
            </p:cNvPicPr>
            <p:nvPr/>
          </p:nvPicPr>
          <p:blipFill rotWithShape="1">
            <a:blip r:embed="rId6">
              <a:extLst>
                <a:ext uri="{28A0092B-C50C-407E-A947-70E740481C1C}">
                  <a14:useLocalDpi xmlns:a14="http://schemas.microsoft.com/office/drawing/2010/main" val="0"/>
                </a:ext>
              </a:extLst>
            </a:blip>
            <a:srcRect l="35183" t="52856" r="31460" b="5498"/>
            <a:stretch/>
          </p:blipFill>
          <p:spPr>
            <a:xfrm>
              <a:off x="684785" y="3871516"/>
              <a:ext cx="1207575" cy="1589650"/>
            </a:xfrm>
            <a:prstGeom prst="rect">
              <a:avLst/>
            </a:prstGeom>
          </p:spPr>
        </p:pic>
        <p:sp>
          <p:nvSpPr>
            <p:cNvPr id="18" name="TextBox 17">
              <a:extLst>
                <a:ext uri="{FF2B5EF4-FFF2-40B4-BE49-F238E27FC236}">
                  <a16:creationId xmlns:a16="http://schemas.microsoft.com/office/drawing/2014/main" id="{8655C196-8B64-496F-8E61-03981FFFE067}"/>
                </a:ext>
              </a:extLst>
            </p:cNvPr>
            <p:cNvSpPr txBox="1"/>
            <p:nvPr/>
          </p:nvSpPr>
          <p:spPr>
            <a:xfrm>
              <a:off x="-170705"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(girl)</a:t>
              </a:r>
            </a:p>
          </p:txBody>
        </p:sp>
      </p:grpSp>
      <p:grpSp>
        <p:nvGrpSpPr>
          <p:cNvPr id="19" name="Group 18">
            <a:extLst>
              <a:ext uri="{FF2B5EF4-FFF2-40B4-BE49-F238E27FC236}">
                <a16:creationId xmlns:a16="http://schemas.microsoft.com/office/drawing/2014/main" id="{9559B2A8-D1E6-49DD-A4FD-23BBEF3FB419}"/>
              </a:ext>
            </a:extLst>
          </p:cNvPr>
          <p:cNvGrpSpPr/>
          <p:nvPr/>
        </p:nvGrpSpPr>
        <p:grpSpPr>
          <a:xfrm>
            <a:off x="6944729" y="2295706"/>
            <a:ext cx="2499489" cy="2266587"/>
            <a:chOff x="4107411" y="3717799"/>
            <a:chExt cx="2499489" cy="2266587"/>
          </a:xfrm>
        </p:grpSpPr>
        <p:pic>
          <p:nvPicPr>
            <p:cNvPr id="20" name="Picture 19" descr="Background pattern&#10;&#10;Description automatically generated">
              <a:extLst>
                <a:ext uri="{FF2B5EF4-FFF2-40B4-BE49-F238E27FC236}">
                  <a16:creationId xmlns:a16="http://schemas.microsoft.com/office/drawing/2014/main" id="{2101D1B4-DD29-4E38-81DA-47644B515693}"/>
                </a:ext>
              </a:extLst>
            </p:cNvPr>
            <p:cNvPicPr>
              <a:picLocks noChangeAspect="1"/>
            </p:cNvPicPr>
            <p:nvPr/>
          </p:nvPicPr>
          <p:blipFill rotWithShape="1">
            <a:blip r:embed="rId6">
              <a:extLst>
                <a:ext uri="{28A0092B-C50C-407E-A947-70E740481C1C}">
                  <a14:useLocalDpi xmlns:a14="http://schemas.microsoft.com/office/drawing/2010/main" val="0"/>
                </a:ext>
              </a:extLst>
            </a:blip>
            <a:srcRect l="-3930" t="54370" r="62836" b="-1911"/>
            <a:stretch/>
          </p:blipFill>
          <p:spPr>
            <a:xfrm>
              <a:off x="4686136" y="3717799"/>
              <a:ext cx="1487702" cy="1814733"/>
            </a:xfrm>
            <a:prstGeom prst="rect">
              <a:avLst/>
            </a:prstGeom>
          </p:spPr>
        </p:pic>
        <p:sp>
          <p:nvSpPr>
            <p:cNvPr id="21" name="TextBox 20">
              <a:extLst>
                <a:ext uri="{FF2B5EF4-FFF2-40B4-BE49-F238E27FC236}">
                  <a16:creationId xmlns:a16="http://schemas.microsoft.com/office/drawing/2014/main" id="{2FE2D5DB-6231-444E-B8D8-F8423178DB0A}"/>
                </a:ext>
              </a:extLst>
            </p:cNvPr>
            <p:cNvSpPr txBox="1"/>
            <p:nvPr/>
          </p:nvSpPr>
          <p:spPr>
            <a:xfrm>
              <a:off x="4107411"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(boy)</a:t>
              </a:r>
            </a:p>
          </p:txBody>
        </p:sp>
      </p:grpSp>
      <p:sp>
        <p:nvSpPr>
          <p:cNvPr id="22" name="Oval 21">
            <a:extLst>
              <a:ext uri="{FF2B5EF4-FFF2-40B4-BE49-F238E27FC236}">
                <a16:creationId xmlns:a16="http://schemas.microsoft.com/office/drawing/2014/main" id="{9EF854FF-AB9B-4D81-9E36-F636941C2BAE}"/>
              </a:ext>
            </a:extLst>
          </p:cNvPr>
          <p:cNvSpPr/>
          <p:nvPr/>
        </p:nvSpPr>
        <p:spPr>
          <a:xfrm>
            <a:off x="5733409" y="1953259"/>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04839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[3/6]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A</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B</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0" name="CustomShape 23">
            <a:hlinkClick r:id="" action="ppaction://noaction">
              <a:snd r:embed="rId4" name="la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6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3" name="Picture 22" descr="the head of a boy">
            <a:extLst>
              <a:ext uri="{FF2B5EF4-FFF2-40B4-BE49-F238E27FC236}">
                <a16:creationId xmlns:a16="http://schemas.microsoft.com/office/drawing/2014/main" id="{4F7AEC5A-026B-47EF-8582-E1EFAF92A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9982" y="2362418"/>
            <a:ext cx="2102589" cy="231674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F1989E42-3A0F-4248-8CB8-075C91D3B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2879" y="2274268"/>
            <a:ext cx="1836277" cy="2951481"/>
          </a:xfrm>
          <a:prstGeom prst="rect">
            <a:avLst/>
          </a:prstGeom>
        </p:spPr>
      </p:pic>
      <p:sp>
        <p:nvSpPr>
          <p:cNvPr id="22" name="Oval 21">
            <a:extLst>
              <a:ext uri="{FF2B5EF4-FFF2-40B4-BE49-F238E27FC236}">
                <a16:creationId xmlns:a16="http://schemas.microsoft.com/office/drawing/2014/main" id="{9EF854FF-AB9B-4D81-9E36-F636941C2BAE}"/>
              </a:ext>
            </a:extLst>
          </p:cNvPr>
          <p:cNvSpPr/>
          <p:nvPr/>
        </p:nvSpPr>
        <p:spPr>
          <a:xfrm>
            <a:off x="5536694" y="2045048"/>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2663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[4/6]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A</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B</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0" name="CustomShape 23">
            <a:hlinkClick r:id="" action="ppaction://noaction">
              <a:snd r:embed="rId4" name="le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7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D8CC43C2-9225-469F-8725-DCB60392BCF1}"/>
              </a:ext>
            </a:extLst>
          </p:cNvPr>
          <p:cNvGrpSpPr/>
          <p:nvPr/>
        </p:nvGrpSpPr>
        <p:grpSpPr>
          <a:xfrm>
            <a:off x="6793969" y="2362418"/>
            <a:ext cx="3431183" cy="2104280"/>
            <a:chOff x="199103" y="494279"/>
            <a:chExt cx="3431183" cy="2104280"/>
          </a:xfrm>
        </p:grpSpPr>
        <p:pic>
          <p:nvPicPr>
            <p:cNvPr id="18" name="Picture 17">
              <a:extLst>
                <a:ext uri="{FF2B5EF4-FFF2-40B4-BE49-F238E27FC236}">
                  <a16:creationId xmlns:a16="http://schemas.microsoft.com/office/drawing/2014/main" id="{566A727B-191A-4FB0-8535-F095E7C5A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9" name="Picture 18">
              <a:extLst>
                <a:ext uri="{FF2B5EF4-FFF2-40B4-BE49-F238E27FC236}">
                  <a16:creationId xmlns:a16="http://schemas.microsoft.com/office/drawing/2014/main" id="{FD4054D3-2B40-48B9-A93B-6E68F93B3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0" name="Picture 19" descr="A picture containing text, sky, decorated&#10;&#10;Description automatically generated">
            <a:extLst>
              <a:ext uri="{FF2B5EF4-FFF2-40B4-BE49-F238E27FC236}">
                <a16:creationId xmlns:a16="http://schemas.microsoft.com/office/drawing/2014/main" id="{8F1FBF02-9CF3-4570-873E-3E41F829B9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0443" y="2672176"/>
            <a:ext cx="3707546" cy="2241907"/>
          </a:xfrm>
          <a:prstGeom prst="rect">
            <a:avLst/>
          </a:prstGeom>
        </p:spPr>
      </p:pic>
      <p:sp>
        <p:nvSpPr>
          <p:cNvPr id="22" name="Oval 21">
            <a:extLst>
              <a:ext uri="{FF2B5EF4-FFF2-40B4-BE49-F238E27FC236}">
                <a16:creationId xmlns:a16="http://schemas.microsoft.com/office/drawing/2014/main" id="{9EF854FF-AB9B-4D81-9E36-F636941C2BAE}"/>
              </a:ext>
            </a:extLst>
          </p:cNvPr>
          <p:cNvSpPr/>
          <p:nvPr/>
        </p:nvSpPr>
        <p:spPr>
          <a:xfrm>
            <a:off x="239289" y="2273644"/>
            <a:ext cx="5701630" cy="3040256"/>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194BD733-02E5-4D08-ACF5-F5092E968A5E}"/>
              </a:ext>
            </a:extLst>
          </p:cNvPr>
          <p:cNvSpPr txBox="1"/>
          <p:nvPr/>
        </p:nvSpPr>
        <p:spPr>
          <a:xfrm>
            <a:off x="1814471" y="4466698"/>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(carnival)</a:t>
            </a:r>
          </a:p>
        </p:txBody>
      </p:sp>
      <p:sp>
        <p:nvSpPr>
          <p:cNvPr id="24" name="TextBox 23">
            <a:extLst>
              <a:ext uri="{FF2B5EF4-FFF2-40B4-BE49-F238E27FC236}">
                <a16:creationId xmlns:a16="http://schemas.microsoft.com/office/drawing/2014/main" id="{0B3B9014-42CF-4307-AFC0-7C5A19543E6B}"/>
              </a:ext>
            </a:extLst>
          </p:cNvPr>
          <p:cNvSpPr txBox="1"/>
          <p:nvPr/>
        </p:nvSpPr>
        <p:spPr>
          <a:xfrm>
            <a:off x="6623378" y="4396772"/>
            <a:ext cx="36017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spTree>
    <p:extLst>
      <p:ext uri="{BB962C8B-B14F-4D97-AF65-F5344CB8AC3E}">
        <p14:creationId xmlns:p14="http://schemas.microsoft.com/office/powerpoint/2010/main" val="11763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7">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281634210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[5/6]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A</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B</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0" name="CustomShape 23">
            <a:hlinkClick r:id="" action="ppaction://noaction">
              <a:snd r:embed="rId4" name="la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8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5" name="Group 14">
            <a:extLst>
              <a:ext uri="{FF2B5EF4-FFF2-40B4-BE49-F238E27FC236}">
                <a16:creationId xmlns:a16="http://schemas.microsoft.com/office/drawing/2014/main" id="{A5C8DA86-3FD2-4EB8-9924-0AE50A509C91}"/>
              </a:ext>
            </a:extLst>
          </p:cNvPr>
          <p:cNvGrpSpPr/>
          <p:nvPr/>
        </p:nvGrpSpPr>
        <p:grpSpPr>
          <a:xfrm>
            <a:off x="6944729" y="2372565"/>
            <a:ext cx="2499489" cy="2112870"/>
            <a:chOff x="-170705" y="3871516"/>
            <a:chExt cx="2499489" cy="2112870"/>
          </a:xfrm>
        </p:grpSpPr>
        <p:pic>
          <p:nvPicPr>
            <p:cNvPr id="16" name="Picture 15" descr="Background pattern&#10;&#10;Description automatically generated">
              <a:extLst>
                <a:ext uri="{FF2B5EF4-FFF2-40B4-BE49-F238E27FC236}">
                  <a16:creationId xmlns:a16="http://schemas.microsoft.com/office/drawing/2014/main" id="{F8E128EC-4380-4471-BE4B-DF4E861B5B84}"/>
                </a:ext>
              </a:extLst>
            </p:cNvPr>
            <p:cNvPicPr>
              <a:picLocks noChangeAspect="1"/>
            </p:cNvPicPr>
            <p:nvPr/>
          </p:nvPicPr>
          <p:blipFill rotWithShape="1">
            <a:blip r:embed="rId6">
              <a:extLst>
                <a:ext uri="{28A0092B-C50C-407E-A947-70E740481C1C}">
                  <a14:useLocalDpi xmlns:a14="http://schemas.microsoft.com/office/drawing/2010/main" val="0"/>
                </a:ext>
              </a:extLst>
            </a:blip>
            <a:srcRect l="35183" t="52856" r="31460" b="5498"/>
            <a:stretch/>
          </p:blipFill>
          <p:spPr>
            <a:xfrm>
              <a:off x="684785" y="3871516"/>
              <a:ext cx="1207575" cy="1589650"/>
            </a:xfrm>
            <a:prstGeom prst="rect">
              <a:avLst/>
            </a:prstGeom>
          </p:spPr>
        </p:pic>
        <p:sp>
          <p:nvSpPr>
            <p:cNvPr id="17" name="TextBox 16">
              <a:extLst>
                <a:ext uri="{FF2B5EF4-FFF2-40B4-BE49-F238E27FC236}">
                  <a16:creationId xmlns:a16="http://schemas.microsoft.com/office/drawing/2014/main" id="{A9325BE1-8194-4605-ACEC-A401442E4D52}"/>
                </a:ext>
              </a:extLst>
            </p:cNvPr>
            <p:cNvSpPr txBox="1"/>
            <p:nvPr/>
          </p:nvSpPr>
          <p:spPr>
            <a:xfrm>
              <a:off x="-170705"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(girl)</a:t>
              </a:r>
            </a:p>
          </p:txBody>
        </p:sp>
      </p:grpSp>
      <p:grpSp>
        <p:nvGrpSpPr>
          <p:cNvPr id="18" name="Group 17">
            <a:extLst>
              <a:ext uri="{FF2B5EF4-FFF2-40B4-BE49-F238E27FC236}">
                <a16:creationId xmlns:a16="http://schemas.microsoft.com/office/drawing/2014/main" id="{BB8805E6-8277-4DE9-8E46-F7027A36F2C1}"/>
              </a:ext>
            </a:extLst>
          </p:cNvPr>
          <p:cNvGrpSpPr/>
          <p:nvPr/>
        </p:nvGrpSpPr>
        <p:grpSpPr>
          <a:xfrm>
            <a:off x="1711273" y="2295706"/>
            <a:ext cx="2499489" cy="2266587"/>
            <a:chOff x="4107411" y="3717799"/>
            <a:chExt cx="2499489" cy="2266587"/>
          </a:xfrm>
        </p:grpSpPr>
        <p:pic>
          <p:nvPicPr>
            <p:cNvPr id="19" name="Picture 18" descr="Background pattern&#10;&#10;Description automatically generated">
              <a:extLst>
                <a:ext uri="{FF2B5EF4-FFF2-40B4-BE49-F238E27FC236}">
                  <a16:creationId xmlns:a16="http://schemas.microsoft.com/office/drawing/2014/main" id="{33FFFF50-E875-4C3C-B74C-23A0D229880E}"/>
                </a:ext>
              </a:extLst>
            </p:cNvPr>
            <p:cNvPicPr>
              <a:picLocks noChangeAspect="1"/>
            </p:cNvPicPr>
            <p:nvPr/>
          </p:nvPicPr>
          <p:blipFill rotWithShape="1">
            <a:blip r:embed="rId6">
              <a:extLst>
                <a:ext uri="{28A0092B-C50C-407E-A947-70E740481C1C}">
                  <a14:useLocalDpi xmlns:a14="http://schemas.microsoft.com/office/drawing/2010/main" val="0"/>
                </a:ext>
              </a:extLst>
            </a:blip>
            <a:srcRect l="-3930" t="54370" r="62836" b="-1911"/>
            <a:stretch/>
          </p:blipFill>
          <p:spPr>
            <a:xfrm>
              <a:off x="4686136" y="3717799"/>
              <a:ext cx="1487702" cy="1814733"/>
            </a:xfrm>
            <a:prstGeom prst="rect">
              <a:avLst/>
            </a:prstGeom>
          </p:spPr>
        </p:pic>
        <p:sp>
          <p:nvSpPr>
            <p:cNvPr id="20" name="TextBox 19">
              <a:extLst>
                <a:ext uri="{FF2B5EF4-FFF2-40B4-BE49-F238E27FC236}">
                  <a16:creationId xmlns:a16="http://schemas.microsoft.com/office/drawing/2014/main" id="{64CEA45B-9281-4FF5-88C9-0C56F3DEA84F}"/>
                </a:ext>
              </a:extLst>
            </p:cNvPr>
            <p:cNvSpPr txBox="1"/>
            <p:nvPr/>
          </p:nvSpPr>
          <p:spPr>
            <a:xfrm>
              <a:off x="4107411"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(boy)</a:t>
              </a:r>
            </a:p>
          </p:txBody>
        </p:sp>
      </p:grpSp>
      <p:sp>
        <p:nvSpPr>
          <p:cNvPr id="22" name="Oval 21">
            <a:extLst>
              <a:ext uri="{FF2B5EF4-FFF2-40B4-BE49-F238E27FC236}">
                <a16:creationId xmlns:a16="http://schemas.microsoft.com/office/drawing/2014/main" id="{9EF854FF-AB9B-4D81-9E36-F636941C2BAE}"/>
              </a:ext>
            </a:extLst>
          </p:cNvPr>
          <p:cNvSpPr/>
          <p:nvPr/>
        </p:nvSpPr>
        <p:spPr>
          <a:xfrm>
            <a:off x="5542417" y="2015177"/>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4371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[6/6]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A</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1" normalizeH="0" baseline="0" noProof="0" dirty="0">
                <a:ln>
                  <a:noFill/>
                </a:ln>
                <a:solidFill>
                  <a:srgbClr val="36AFCE">
                    <a:lumMod val="75000"/>
                  </a:srgbClr>
                </a:solidFill>
                <a:effectLst/>
                <a:uLnTx/>
                <a:uFillTx/>
                <a:latin typeface="Century Gothic" panose="020B0502020202020204" pitchFamily="34" charset="0"/>
              </a:rPr>
              <a:t>B</a:t>
            </a:r>
            <a:endParaRPr kumimoji="0" lang="en-GB" sz="4400" b="0" i="0" u="none" strike="noStrike" kern="1200" cap="none" spc="0" normalizeH="0" baseline="0" noProof="0" dirty="0">
              <a:ln>
                <a:noFill/>
              </a:ln>
              <a:solidFill>
                <a:srgbClr val="36AFCE">
                  <a:lumMod val="75000"/>
                </a:srgbClr>
              </a:solidFill>
              <a:effectLst/>
              <a:uLnTx/>
              <a:uFillTx/>
              <a:latin typeface="Arial"/>
            </a:endParaRPr>
          </a:p>
        </p:txBody>
      </p:sp>
      <p:sp>
        <p:nvSpPr>
          <p:cNvPr id="10" name="CustomShape 23">
            <a:hlinkClick r:id="" action="ppaction://noaction">
              <a:snd r:embed="rId4" name="le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9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94BD733-02E5-4D08-ACF5-F5092E968A5E}"/>
              </a:ext>
            </a:extLst>
          </p:cNvPr>
          <p:cNvSpPr txBox="1"/>
          <p:nvPr/>
        </p:nvSpPr>
        <p:spPr>
          <a:xfrm>
            <a:off x="1814471" y="4466698"/>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(carnival)</a:t>
            </a:r>
          </a:p>
        </p:txBody>
      </p:sp>
      <p:pic>
        <p:nvPicPr>
          <p:cNvPr id="4" name="Picture 3">
            <a:extLst>
              <a:ext uri="{FF2B5EF4-FFF2-40B4-BE49-F238E27FC236}">
                <a16:creationId xmlns:a16="http://schemas.microsoft.com/office/drawing/2014/main" id="{635F8EFC-54DA-4755-B0D9-658C61161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783" y="2391302"/>
            <a:ext cx="3496470" cy="2184928"/>
          </a:xfrm>
          <a:prstGeom prst="rect">
            <a:avLst/>
          </a:prstGeom>
        </p:spPr>
      </p:pic>
      <p:sp>
        <p:nvSpPr>
          <p:cNvPr id="22" name="Oval 21">
            <a:extLst>
              <a:ext uri="{FF2B5EF4-FFF2-40B4-BE49-F238E27FC236}">
                <a16:creationId xmlns:a16="http://schemas.microsoft.com/office/drawing/2014/main" id="{9EF854FF-AB9B-4D81-9E36-F636941C2BAE}"/>
              </a:ext>
            </a:extLst>
          </p:cNvPr>
          <p:cNvSpPr/>
          <p:nvPr/>
        </p:nvSpPr>
        <p:spPr>
          <a:xfrm>
            <a:off x="239289" y="2040649"/>
            <a:ext cx="5701630" cy="3040256"/>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Picture 5" descr="A picture containing text, building, painted, window&#10;&#10;Description automatically generated">
            <a:extLst>
              <a:ext uri="{FF2B5EF4-FFF2-40B4-BE49-F238E27FC236}">
                <a16:creationId xmlns:a16="http://schemas.microsoft.com/office/drawing/2014/main" id="{CF7B6F68-2995-4616-B1FE-BBD979C70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8887" y="2040649"/>
            <a:ext cx="3309945" cy="3320321"/>
          </a:xfrm>
          <a:prstGeom prst="rect">
            <a:avLst/>
          </a:prstGeom>
        </p:spPr>
      </p:pic>
    </p:spTree>
    <p:extLst>
      <p:ext uri="{BB962C8B-B14F-4D97-AF65-F5344CB8AC3E}">
        <p14:creationId xmlns:p14="http://schemas.microsoft.com/office/powerpoint/2010/main" val="12933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Le mot correct, c’est quoi ?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83574" y="42159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Écris l’adjectif en anglais.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2" name="Table 5">
            <a:extLst>
              <a:ext uri="{FF2B5EF4-FFF2-40B4-BE49-F238E27FC236}">
                <a16:creationId xmlns:a16="http://schemas.microsoft.com/office/drawing/2014/main" id="{9EAA300F-27A3-49E8-8812-D8F9261422C6}"/>
              </a:ext>
            </a:extLst>
          </p:cNvPr>
          <p:cNvGraphicFramePr>
            <a:graphicFrameLocks noGrp="1"/>
          </p:cNvGraphicFramePr>
          <p:nvPr/>
        </p:nvGraphicFramePr>
        <p:xfrm>
          <a:off x="228226" y="1033981"/>
          <a:ext cx="10860777" cy="5402424"/>
        </p:xfrm>
        <a:graphic>
          <a:graphicData uri="http://schemas.openxmlformats.org/drawingml/2006/table">
            <a:tbl>
              <a:tblPr firstRow="1" bandRow="1">
                <a:tableStyleId>{5940675A-B579-460E-94D1-54222C63F5DA}</a:tableStyleId>
              </a:tblPr>
              <a:tblGrid>
                <a:gridCol w="1097148">
                  <a:extLst>
                    <a:ext uri="{9D8B030D-6E8A-4147-A177-3AD203B41FA5}">
                      <a16:colId xmlns:a16="http://schemas.microsoft.com/office/drawing/2014/main" val="2086796921"/>
                    </a:ext>
                  </a:extLst>
                </a:gridCol>
                <a:gridCol w="7174049">
                  <a:extLst>
                    <a:ext uri="{9D8B030D-6E8A-4147-A177-3AD203B41FA5}">
                      <a16:colId xmlns:a16="http://schemas.microsoft.com/office/drawing/2014/main" val="2276983332"/>
                    </a:ext>
                  </a:extLst>
                </a:gridCol>
                <a:gridCol w="2589580">
                  <a:extLst>
                    <a:ext uri="{9D8B030D-6E8A-4147-A177-3AD203B41FA5}">
                      <a16:colId xmlns:a16="http://schemas.microsoft.com/office/drawing/2014/main" val="2674341653"/>
                    </a:ext>
                  </a:extLst>
                </a:gridCol>
              </a:tblGrid>
              <a:tr h="900404">
                <a:tc>
                  <a:txBody>
                    <a:bodyPr/>
                    <a:lstStyle/>
                    <a:p>
                      <a:pPr algn="ctr"/>
                      <a:r>
                        <a:rPr lang="en-GB" sz="2400" dirty="0">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r>
                        <a:rPr lang="en-GB" sz="2400" b="1" dirty="0">
                          <a:solidFill>
                            <a:srgbClr val="002060"/>
                          </a:solidFill>
                          <a:latin typeface="Century Gothic" panose="020B0502020202020204" pitchFamily="34" charset="0"/>
                        </a:rPr>
                        <a:t> | Le frère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petite.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3179429854"/>
                  </a:ext>
                </a:extLst>
              </a:tr>
              <a:tr h="900404">
                <a:tc>
                  <a:txBody>
                    <a:bodyPr/>
                    <a:lstStyle/>
                    <a:p>
                      <a:pPr algn="ctr"/>
                      <a:r>
                        <a:rPr lang="en-GB" sz="2400" dirty="0">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Le fruit | </a:t>
                      </a:r>
                      <a:r>
                        <a:rPr lang="en-GB" sz="2400" b="1" dirty="0" err="1">
                          <a:solidFill>
                            <a:srgbClr val="002060"/>
                          </a:solidFill>
                          <a:latin typeface="Century Gothic" panose="020B0502020202020204" pitchFamily="34" charset="0"/>
                        </a:rPr>
                        <a:t>L’orange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petite.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2407639173"/>
                  </a:ext>
                </a:extLst>
              </a:tr>
              <a:tr h="900404">
                <a:tc>
                  <a:txBody>
                    <a:bodyPr/>
                    <a:lstStyle/>
                    <a:p>
                      <a:pPr algn="ctr"/>
                      <a:r>
                        <a:rPr lang="en-GB" sz="2400" dirty="0">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Le garçon | La </a:t>
                      </a:r>
                      <a:r>
                        <a:rPr lang="en-GB" sz="2400" b="1" dirty="0" err="1">
                          <a:solidFill>
                            <a:srgbClr val="002060"/>
                          </a:solidFill>
                          <a:latin typeface="Century Gothic" panose="020B0502020202020204" pitchFamily="34" charset="0"/>
                        </a:rPr>
                        <a:t>fille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grand.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1243864937"/>
                  </a:ext>
                </a:extLst>
              </a:tr>
              <a:tr h="900404">
                <a:tc>
                  <a:txBody>
                    <a:bodyPr/>
                    <a:lstStyle/>
                    <a:p>
                      <a:pPr algn="ctr"/>
                      <a:r>
                        <a:rPr lang="en-GB" sz="2400" dirty="0">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La fête | Le </a:t>
                      </a:r>
                      <a:r>
                        <a:rPr lang="en-GB" sz="2400" b="1" dirty="0" err="1">
                          <a:solidFill>
                            <a:srgbClr val="002060"/>
                          </a:solidFill>
                          <a:latin typeface="Century Gothic" panose="020B0502020202020204" pitchFamily="34" charset="0"/>
                        </a:rPr>
                        <a:t>carnaval</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Menton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grande</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847999100"/>
                  </a:ext>
                </a:extLst>
              </a:tr>
              <a:tr h="900404">
                <a:tc>
                  <a:txBody>
                    <a:bodyPr/>
                    <a:lstStyle/>
                    <a:p>
                      <a:pPr algn="ctr"/>
                      <a:r>
                        <a:rPr lang="en-GB" sz="2400" dirty="0">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r>
                        <a:rPr lang="en-GB" sz="2400" b="1" dirty="0">
                          <a:solidFill>
                            <a:srgbClr val="002060"/>
                          </a:solidFill>
                          <a:latin typeface="Century Gothic" panose="020B0502020202020204" pitchFamily="34" charset="0"/>
                        </a:rPr>
                        <a:t> | Le chapeau de Mylène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petit.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4200172598"/>
                  </a:ext>
                </a:extLst>
              </a:tr>
              <a:tr h="900404">
                <a:tc>
                  <a:txBody>
                    <a:bodyPr/>
                    <a:lstStyle/>
                    <a:p>
                      <a:pPr algn="ctr"/>
                      <a:r>
                        <a:rPr lang="en-GB" sz="2400" dirty="0">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r>
                        <a:rPr lang="en-GB" sz="2400" b="1" dirty="0">
                          <a:solidFill>
                            <a:srgbClr val="002060"/>
                          </a:solidFill>
                          <a:latin typeface="Century Gothic" panose="020B0502020202020204" pitchFamily="34" charset="0"/>
                        </a:rPr>
                        <a:t> | La </a:t>
                      </a:r>
                      <a:r>
                        <a:rPr lang="en-GB" sz="2400" b="1" dirty="0" err="1">
                          <a:solidFill>
                            <a:srgbClr val="002060"/>
                          </a:solidFill>
                          <a:latin typeface="Century Gothic" panose="020B0502020202020204" pitchFamily="34" charset="0"/>
                        </a:rPr>
                        <a:t>mère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d’Adèle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grand.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3885133367"/>
                  </a:ext>
                </a:extLst>
              </a:tr>
            </a:tbl>
          </a:graphicData>
        </a:graphic>
      </p:graphicFrame>
      <p:sp>
        <p:nvSpPr>
          <p:cNvPr id="19" name="CustomShape 23">
            <a:hlinkClick r:id="" action="ppaction://noaction">
              <a:snd r:embed="rId4" name="8_1.wav"/>
            </a:hlinkClick>
            <a:extLst>
              <a:ext uri="{FF2B5EF4-FFF2-40B4-BE49-F238E27FC236}">
                <a16:creationId xmlns:a16="http://schemas.microsoft.com/office/drawing/2014/main" id="{B2772F30-4E1E-47E7-AA8A-B65703805B10}"/>
              </a:ext>
            </a:extLst>
          </p:cNvPr>
          <p:cNvSpPr/>
          <p:nvPr/>
        </p:nvSpPr>
        <p:spPr>
          <a:xfrm>
            <a:off x="472824" y="1324886"/>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3">
            <a:hlinkClick r:id="" action="ppaction://noaction">
              <a:snd r:embed="rId5" name="8_5.wav"/>
            </a:hlinkClick>
            <a:extLst>
              <a:ext uri="{FF2B5EF4-FFF2-40B4-BE49-F238E27FC236}">
                <a16:creationId xmlns:a16="http://schemas.microsoft.com/office/drawing/2014/main" id="{1732E4DC-61E5-4692-9D63-6A076CD9CD16}"/>
              </a:ext>
            </a:extLst>
          </p:cNvPr>
          <p:cNvSpPr/>
          <p:nvPr/>
        </p:nvSpPr>
        <p:spPr>
          <a:xfrm>
            <a:off x="472824" y="2196814"/>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3">
            <a:hlinkClick r:id="" action="ppaction://noaction">
              <a:snd r:embed="rId6" name="8_4.wav"/>
            </a:hlinkClick>
            <a:extLst>
              <a:ext uri="{FF2B5EF4-FFF2-40B4-BE49-F238E27FC236}">
                <a16:creationId xmlns:a16="http://schemas.microsoft.com/office/drawing/2014/main" id="{4885B61B-A4FB-4EFA-B981-7AE87EAFF0EB}"/>
              </a:ext>
            </a:extLst>
          </p:cNvPr>
          <p:cNvSpPr/>
          <p:nvPr/>
        </p:nvSpPr>
        <p:spPr>
          <a:xfrm>
            <a:off x="472824" y="3081350"/>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23">
            <a:hlinkClick r:id="" action="ppaction://noaction">
              <a:snd r:embed="rId7" name="8_3.wav"/>
            </a:hlinkClick>
            <a:extLst>
              <a:ext uri="{FF2B5EF4-FFF2-40B4-BE49-F238E27FC236}">
                <a16:creationId xmlns:a16="http://schemas.microsoft.com/office/drawing/2014/main" id="{5271A799-7319-4E29-945E-2CBD2E034415}"/>
              </a:ext>
            </a:extLst>
          </p:cNvPr>
          <p:cNvSpPr/>
          <p:nvPr/>
        </p:nvSpPr>
        <p:spPr>
          <a:xfrm>
            <a:off x="472824" y="3965886"/>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23">
            <a:hlinkClick r:id="" action="ppaction://noaction">
              <a:snd r:embed="rId8" name="8_2.wav"/>
            </a:hlinkClick>
            <a:extLst>
              <a:ext uri="{FF2B5EF4-FFF2-40B4-BE49-F238E27FC236}">
                <a16:creationId xmlns:a16="http://schemas.microsoft.com/office/drawing/2014/main" id="{2FF0F53F-3CD4-490F-A3FD-00CA6F3839D4}"/>
              </a:ext>
            </a:extLst>
          </p:cNvPr>
          <p:cNvSpPr/>
          <p:nvPr/>
        </p:nvSpPr>
        <p:spPr>
          <a:xfrm>
            <a:off x="472824" y="4837814"/>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23">
            <a:hlinkClick r:id="" action="ppaction://noaction">
              <a:snd r:embed="rId9" name="8_6.wav"/>
            </a:hlinkClick>
            <a:extLst>
              <a:ext uri="{FF2B5EF4-FFF2-40B4-BE49-F238E27FC236}">
                <a16:creationId xmlns:a16="http://schemas.microsoft.com/office/drawing/2014/main" id="{84CBAC14-7595-4DDB-92F3-08D94F5AF278}"/>
              </a:ext>
            </a:extLst>
          </p:cNvPr>
          <p:cNvSpPr/>
          <p:nvPr/>
        </p:nvSpPr>
        <p:spPr>
          <a:xfrm>
            <a:off x="472824" y="5722350"/>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Picture 16" descr="United, Flag, Kingdom, British, Great, Britain">
            <a:extLst>
              <a:ext uri="{FF2B5EF4-FFF2-40B4-BE49-F238E27FC236}">
                <a16:creationId xmlns:a16="http://schemas.microsoft.com/office/drawing/2014/main" id="{A61CC1BC-2A4F-4CE3-94D0-2CE1F65F4E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40895" y="560380"/>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8ED9C0A-3EF3-4EBF-A3C3-63B0CFD194E4}"/>
              </a:ext>
            </a:extLst>
          </p:cNvPr>
          <p:cNvSpPr/>
          <p:nvPr/>
        </p:nvSpPr>
        <p:spPr>
          <a:xfrm>
            <a:off x="7602183" y="566348"/>
            <a:ext cx="32816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 l’adjectif en anglais </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31" name="Rectangle 30">
            <a:extLst>
              <a:ext uri="{FF2B5EF4-FFF2-40B4-BE49-F238E27FC236}">
                <a16:creationId xmlns:a16="http://schemas.microsoft.com/office/drawing/2014/main" id="{218C96D8-221A-46EE-BF6C-F59FF71281DC}"/>
              </a:ext>
            </a:extLst>
          </p:cNvPr>
          <p:cNvSpPr/>
          <p:nvPr/>
        </p:nvSpPr>
        <p:spPr>
          <a:xfrm>
            <a:off x="8986903" y="1259581"/>
            <a:ext cx="9765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short</a:t>
            </a:r>
            <a:endParaRPr kumimoji="0" lang="en-GB" sz="1800" b="1" i="0" u="none" strike="noStrike" kern="1200" cap="none" spc="0" normalizeH="0" baseline="0" noProof="0" dirty="0">
              <a:ln>
                <a:noFill/>
              </a:ln>
              <a:solidFill>
                <a:prstClr val="black"/>
              </a:solidFill>
              <a:effectLst/>
              <a:uLnTx/>
              <a:uFillTx/>
              <a:latin typeface="Arial"/>
            </a:endParaRPr>
          </a:p>
        </p:txBody>
      </p:sp>
      <p:sp>
        <p:nvSpPr>
          <p:cNvPr id="13" name="Rectangle: Rounded Corners 12">
            <a:extLst>
              <a:ext uri="{FF2B5EF4-FFF2-40B4-BE49-F238E27FC236}">
                <a16:creationId xmlns:a16="http://schemas.microsoft.com/office/drawing/2014/main" id="{48446F84-DFBF-4DF3-995E-1AC7B2CEF4F8}"/>
              </a:ext>
            </a:extLst>
          </p:cNvPr>
          <p:cNvSpPr/>
          <p:nvPr/>
        </p:nvSpPr>
        <p:spPr>
          <a:xfrm>
            <a:off x="2702917" y="1208297"/>
            <a:ext cx="1334124"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47952F7D-2CB5-422F-AEBB-D26C978ACFCC}"/>
              </a:ext>
            </a:extLst>
          </p:cNvPr>
          <p:cNvSpPr/>
          <p:nvPr/>
        </p:nvSpPr>
        <p:spPr>
          <a:xfrm>
            <a:off x="1368793" y="2161489"/>
            <a:ext cx="1334124"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32">
            <a:extLst>
              <a:ext uri="{FF2B5EF4-FFF2-40B4-BE49-F238E27FC236}">
                <a16:creationId xmlns:a16="http://schemas.microsoft.com/office/drawing/2014/main" id="{43850C46-59DF-4FBB-9804-687F5C244ED2}"/>
              </a:ext>
            </a:extLst>
          </p:cNvPr>
          <p:cNvSpPr/>
          <p:nvPr/>
        </p:nvSpPr>
        <p:spPr>
          <a:xfrm>
            <a:off x="8952437" y="2131388"/>
            <a:ext cx="104547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rPr>
              <a:t>small</a:t>
            </a:r>
            <a:endParaRPr kumimoji="0" lang="en-GB" sz="1800" b="1" i="0" u="none" strike="noStrike" kern="1200" cap="none" spc="0" normalizeH="0" baseline="0" noProof="0" dirty="0">
              <a:ln>
                <a:noFill/>
              </a:ln>
              <a:solidFill>
                <a:prstClr val="black"/>
              </a:solidFill>
              <a:effectLst/>
              <a:uLnTx/>
              <a:uFillTx/>
              <a:latin typeface="Arial"/>
            </a:endParaRPr>
          </a:p>
        </p:txBody>
      </p:sp>
      <p:sp>
        <p:nvSpPr>
          <p:cNvPr id="34" name="Rectangle: Rounded Corners 33">
            <a:extLst>
              <a:ext uri="{FF2B5EF4-FFF2-40B4-BE49-F238E27FC236}">
                <a16:creationId xmlns:a16="http://schemas.microsoft.com/office/drawing/2014/main" id="{D064FE7E-FEDB-4143-9781-CC8D2EED83B8}"/>
              </a:ext>
            </a:extLst>
          </p:cNvPr>
          <p:cNvSpPr/>
          <p:nvPr/>
        </p:nvSpPr>
        <p:spPr>
          <a:xfrm>
            <a:off x="3021421" y="3081350"/>
            <a:ext cx="1190815"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34">
            <a:extLst>
              <a:ext uri="{FF2B5EF4-FFF2-40B4-BE49-F238E27FC236}">
                <a16:creationId xmlns:a16="http://schemas.microsoft.com/office/drawing/2014/main" id="{584061B2-DCD2-4193-9DBC-CCEB59CDEB36}"/>
              </a:ext>
            </a:extLst>
          </p:cNvPr>
          <p:cNvSpPr/>
          <p:nvPr/>
        </p:nvSpPr>
        <p:spPr>
          <a:xfrm>
            <a:off x="9102032" y="3036318"/>
            <a:ext cx="7152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rPr>
              <a:t>tall</a:t>
            </a:r>
            <a:endParaRPr kumimoji="0" lang="en-GB" sz="1800" b="1" i="0" u="none" strike="noStrike" kern="1200" cap="none" spc="0" normalizeH="0" baseline="0" noProof="0" dirty="0">
              <a:ln>
                <a:noFill/>
              </a:ln>
              <a:solidFill>
                <a:prstClr val="black"/>
              </a:solidFill>
              <a:effectLst/>
              <a:uLnTx/>
              <a:uFillTx/>
              <a:latin typeface="Arial"/>
            </a:endParaRPr>
          </a:p>
        </p:txBody>
      </p:sp>
      <p:sp>
        <p:nvSpPr>
          <p:cNvPr id="38" name="Rectangle: Rounded Corners 37">
            <a:extLst>
              <a:ext uri="{FF2B5EF4-FFF2-40B4-BE49-F238E27FC236}">
                <a16:creationId xmlns:a16="http://schemas.microsoft.com/office/drawing/2014/main" id="{A131FB44-1206-413C-8799-757A7B450C26}"/>
              </a:ext>
            </a:extLst>
          </p:cNvPr>
          <p:cNvSpPr/>
          <p:nvPr/>
        </p:nvSpPr>
        <p:spPr>
          <a:xfrm>
            <a:off x="2536218" y="3974034"/>
            <a:ext cx="2035378"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Rectangle 38">
            <a:extLst>
              <a:ext uri="{FF2B5EF4-FFF2-40B4-BE49-F238E27FC236}">
                <a16:creationId xmlns:a16="http://schemas.microsoft.com/office/drawing/2014/main" id="{E62C56F8-1F08-41B6-8C30-65D1DB354EDF}"/>
              </a:ext>
            </a:extLst>
          </p:cNvPr>
          <p:cNvSpPr/>
          <p:nvPr/>
        </p:nvSpPr>
        <p:spPr>
          <a:xfrm>
            <a:off x="9099112" y="3991679"/>
            <a:ext cx="75212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big</a:t>
            </a:r>
            <a:endParaRPr kumimoji="0" lang="en-GB" sz="1800" b="1" i="0" u="none" strike="noStrike" kern="1200" cap="none" spc="0" normalizeH="0" baseline="0" noProof="0" dirty="0">
              <a:ln>
                <a:noFill/>
              </a:ln>
              <a:solidFill>
                <a:prstClr val="black"/>
              </a:solidFill>
              <a:effectLst/>
              <a:uLnTx/>
              <a:uFillTx/>
              <a:latin typeface="Arial"/>
            </a:endParaRPr>
          </a:p>
        </p:txBody>
      </p:sp>
      <p:sp>
        <p:nvSpPr>
          <p:cNvPr id="40" name="Rectangle: Rounded Corners 39">
            <a:extLst>
              <a:ext uri="{FF2B5EF4-FFF2-40B4-BE49-F238E27FC236}">
                <a16:creationId xmlns:a16="http://schemas.microsoft.com/office/drawing/2014/main" id="{D01F8E0D-4DBE-4A80-AC73-1C67DF8011C6}"/>
              </a:ext>
            </a:extLst>
          </p:cNvPr>
          <p:cNvSpPr/>
          <p:nvPr/>
        </p:nvSpPr>
        <p:spPr>
          <a:xfrm>
            <a:off x="1433441" y="4842955"/>
            <a:ext cx="1824112"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40">
            <a:extLst>
              <a:ext uri="{FF2B5EF4-FFF2-40B4-BE49-F238E27FC236}">
                <a16:creationId xmlns:a16="http://schemas.microsoft.com/office/drawing/2014/main" id="{D418908B-EA97-4E97-9CDF-C87200D412D7}"/>
              </a:ext>
            </a:extLst>
          </p:cNvPr>
          <p:cNvSpPr/>
          <p:nvPr/>
        </p:nvSpPr>
        <p:spPr>
          <a:xfrm>
            <a:off x="8996142" y="4805161"/>
            <a:ext cx="104547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rPr>
              <a:t>small</a:t>
            </a:r>
            <a:endParaRPr kumimoji="0" lang="en-GB" sz="1800" b="1" i="0" u="none" strike="noStrike" kern="1200" cap="none" spc="0" normalizeH="0" baseline="0" noProof="0" dirty="0">
              <a:ln>
                <a:noFill/>
              </a:ln>
              <a:solidFill>
                <a:prstClr val="black"/>
              </a:solidFill>
              <a:effectLst/>
              <a:uLnTx/>
              <a:uFillTx/>
              <a:latin typeface="Arial"/>
            </a:endParaRPr>
          </a:p>
        </p:txBody>
      </p:sp>
      <p:sp>
        <p:nvSpPr>
          <p:cNvPr id="42" name="Rectangle 41">
            <a:extLst>
              <a:ext uri="{FF2B5EF4-FFF2-40B4-BE49-F238E27FC236}">
                <a16:creationId xmlns:a16="http://schemas.microsoft.com/office/drawing/2014/main" id="{A0670BE7-E8C6-4B46-A73A-5FAB382243A3}"/>
              </a:ext>
            </a:extLst>
          </p:cNvPr>
          <p:cNvSpPr/>
          <p:nvPr/>
        </p:nvSpPr>
        <p:spPr>
          <a:xfrm>
            <a:off x="9161251" y="5737626"/>
            <a:ext cx="7152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rPr>
              <a:t>tall</a:t>
            </a:r>
            <a:endParaRPr kumimoji="0" lang="en-GB" sz="1800" b="1" i="0" u="none" strike="noStrike" kern="1200" cap="none" spc="0" normalizeH="0" baseline="0" noProof="0" dirty="0">
              <a:ln>
                <a:noFill/>
              </a:ln>
              <a:solidFill>
                <a:prstClr val="black"/>
              </a:solidFill>
              <a:effectLst/>
              <a:uLnTx/>
              <a:uFillTx/>
              <a:latin typeface="Arial"/>
            </a:endParaRPr>
          </a:p>
        </p:txBody>
      </p:sp>
      <p:sp>
        <p:nvSpPr>
          <p:cNvPr id="43" name="Rectangle: Rounded Corners 42">
            <a:extLst>
              <a:ext uri="{FF2B5EF4-FFF2-40B4-BE49-F238E27FC236}">
                <a16:creationId xmlns:a16="http://schemas.microsoft.com/office/drawing/2014/main" id="{70D32496-873F-4BC1-B903-3181014D930A}"/>
              </a:ext>
            </a:extLst>
          </p:cNvPr>
          <p:cNvSpPr/>
          <p:nvPr/>
        </p:nvSpPr>
        <p:spPr>
          <a:xfrm>
            <a:off x="2655298" y="5786579"/>
            <a:ext cx="1434564"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196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animBg="1"/>
      <p:bldP spid="28" grpId="0" animBg="1"/>
      <p:bldP spid="31" grpId="0"/>
      <p:bldP spid="13" grpId="0" animBg="1"/>
      <p:bldP spid="32" grpId="0" animBg="1"/>
      <p:bldP spid="33" grpId="0"/>
      <p:bldP spid="34" grpId="0" animBg="1"/>
      <p:bldP spid="35" grpId="0"/>
      <p:bldP spid="38" grpId="0" animBg="1"/>
      <p:bldP spid="39" grpId="0"/>
      <p:bldP spid="40" grpId="0" animBg="1"/>
      <p:bldP spid="41" grpId="0"/>
      <p:bldP spid="42"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[1/9]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 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pic>
        <p:nvPicPr>
          <p:cNvPr id="42" name="Picture 41" descr="the head of a boy">
            <a:extLst>
              <a:ext uri="{FF2B5EF4-FFF2-40B4-BE49-F238E27FC236}">
                <a16:creationId xmlns:a16="http://schemas.microsoft.com/office/drawing/2014/main" id="{7539A3CC-CB66-4865-82D7-1EC11F07F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833" y="2544009"/>
            <a:ext cx="1606370" cy="1769982"/>
          </a:xfrm>
          <a:prstGeom prst="rect">
            <a:avLst/>
          </a:prstGeom>
        </p:spPr>
      </p:pic>
      <p:pic>
        <p:nvPicPr>
          <p:cNvPr id="11" name="Picture 10" descr="A picture containing map&#10;&#10;Description automatically generated">
            <a:extLst>
              <a:ext uri="{FF2B5EF4-FFF2-40B4-BE49-F238E27FC236}">
                <a16:creationId xmlns:a16="http://schemas.microsoft.com/office/drawing/2014/main" id="{A800209E-00C7-4984-8810-956FB2B76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333" y="2040649"/>
            <a:ext cx="2826721" cy="2820572"/>
          </a:xfrm>
          <a:prstGeom prst="rect">
            <a:avLst/>
          </a:prstGeom>
        </p:spPr>
      </p:pic>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cheval</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Tree>
    <p:extLst>
      <p:ext uri="{BB962C8B-B14F-4D97-AF65-F5344CB8AC3E}">
        <p14:creationId xmlns:p14="http://schemas.microsoft.com/office/powerpoint/2010/main" val="5430681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[2/9]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7071034" y="4962778"/>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je </a:t>
            </a:r>
            <a:r>
              <a:rPr lang="en-GB" sz="4000" dirty="0" err="1">
                <a:solidFill>
                  <a:srgbClr val="002060"/>
                </a:solidFill>
                <a:latin typeface="Century Gothic" panose="020B0502020202020204" pitchFamily="34" charset="0"/>
              </a:rPr>
              <a:t>rép</a:t>
            </a:r>
            <a:r>
              <a:rPr lang="en-GB" sz="4000" dirty="0" err="1">
                <a:solidFill>
                  <a:srgbClr val="FF0066"/>
                </a:solidFill>
                <a:latin typeface="Century Gothic" panose="020B0502020202020204" pitchFamily="34" charset="0"/>
              </a:rPr>
              <a:t>è</a:t>
            </a:r>
            <a:r>
              <a:rPr lang="en-GB" sz="4000" dirty="0" err="1">
                <a:solidFill>
                  <a:srgbClr val="002060"/>
                </a:solidFill>
                <a:latin typeface="Century Gothic" panose="020B0502020202020204" pitchFamily="34" charset="0"/>
              </a:rPr>
              <a:t>te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1729272" y="496277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regarde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4" name="Picture 3" descr="A picture containing text, clipart&#10;&#10;Description automatically generated">
            <a:extLst>
              <a:ext uri="{FF2B5EF4-FFF2-40B4-BE49-F238E27FC236}">
                <a16:creationId xmlns:a16="http://schemas.microsoft.com/office/drawing/2014/main" id="{0B076834-FEF9-46C2-921C-3FC4C956558C}"/>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26183" t="11234" r="30654"/>
          <a:stretch/>
        </p:blipFill>
        <p:spPr>
          <a:xfrm>
            <a:off x="1087185" y="2785402"/>
            <a:ext cx="1163646" cy="1687379"/>
          </a:xfrm>
          <a:prstGeom prst="rect">
            <a:avLst/>
          </a:prstGeom>
        </p:spPr>
      </p:pic>
      <p:pic>
        <p:nvPicPr>
          <p:cNvPr id="15" name="Picture 14" descr="Icon&#10;&#10;Description automatically generated">
            <a:extLst>
              <a:ext uri="{FF2B5EF4-FFF2-40B4-BE49-F238E27FC236}">
                <a16:creationId xmlns:a16="http://schemas.microsoft.com/office/drawing/2014/main" id="{EB794F04-CC52-499F-9878-9779FBE52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388" y="2161150"/>
            <a:ext cx="2224157" cy="2217206"/>
          </a:xfrm>
          <a:prstGeom prst="rect">
            <a:avLst/>
          </a:prstGeom>
        </p:spPr>
      </p:pic>
      <p:grpSp>
        <p:nvGrpSpPr>
          <p:cNvPr id="16" name="Group 15">
            <a:extLst>
              <a:ext uri="{FF2B5EF4-FFF2-40B4-BE49-F238E27FC236}">
                <a16:creationId xmlns:a16="http://schemas.microsoft.com/office/drawing/2014/main" id="{A75690BE-7F35-49A3-94FF-7DC5A35FC66C}"/>
              </a:ext>
            </a:extLst>
          </p:cNvPr>
          <p:cNvGrpSpPr/>
          <p:nvPr/>
        </p:nvGrpSpPr>
        <p:grpSpPr>
          <a:xfrm>
            <a:off x="2088455" y="3006158"/>
            <a:ext cx="2777067" cy="1434600"/>
            <a:chOff x="6163733" y="1386710"/>
            <a:chExt cx="2777067" cy="1434600"/>
          </a:xfrm>
        </p:grpSpPr>
        <p:sp>
          <p:nvSpPr>
            <p:cNvPr id="17" name="TextBox 16">
              <a:extLst>
                <a:ext uri="{FF2B5EF4-FFF2-40B4-BE49-F238E27FC236}">
                  <a16:creationId xmlns:a16="http://schemas.microsoft.com/office/drawing/2014/main" id="{A89ED526-9F88-4D38-947B-82734A575900}"/>
                </a:ext>
              </a:extLst>
            </p:cNvPr>
            <p:cNvSpPr txBox="1"/>
            <p:nvPr/>
          </p:nvSpPr>
          <p:spPr>
            <a:xfrm>
              <a:off x="6163733" y="2298090"/>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[look, watch]</a:t>
              </a:r>
            </a:p>
          </p:txBody>
        </p:sp>
        <p:pic>
          <p:nvPicPr>
            <p:cNvPr id="18" name="Picture 2" descr="Ojos, Azul, Globos Oculares, Cejas">
              <a:extLst>
                <a:ext uri="{FF2B5EF4-FFF2-40B4-BE49-F238E27FC236}">
                  <a16:creationId xmlns:a16="http://schemas.microsoft.com/office/drawing/2014/main" id="{ED63A426-2578-4C9A-A52F-6191FA1DA9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2314" y="1386710"/>
              <a:ext cx="1853873" cy="82320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1A6BF72B-A400-45BC-959A-F508D1280281}"/>
              </a:ext>
            </a:extLst>
          </p:cNvPr>
          <p:cNvSpPr txBox="1"/>
          <p:nvPr/>
        </p:nvSpPr>
        <p:spPr>
          <a:xfrm>
            <a:off x="7071034" y="4179148"/>
            <a:ext cx="40337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[repeat]</a:t>
            </a:r>
          </a:p>
        </p:txBody>
      </p:sp>
      <p:pic>
        <p:nvPicPr>
          <p:cNvPr id="22" name="Picture 21" descr="A picture containing text, clipart&#10;&#10;Description automatically generated">
            <a:extLst>
              <a:ext uri="{FF2B5EF4-FFF2-40B4-BE49-F238E27FC236}">
                <a16:creationId xmlns:a16="http://schemas.microsoft.com/office/drawing/2014/main" id="{2E5D7752-C59C-450A-9C11-1C611CF5F6F8}"/>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26183" t="11234" r="30654"/>
          <a:stretch/>
        </p:blipFill>
        <p:spPr>
          <a:xfrm>
            <a:off x="6658417" y="2753379"/>
            <a:ext cx="1163646" cy="1687379"/>
          </a:xfrm>
          <a:prstGeom prst="rect">
            <a:avLst/>
          </a:prstGeom>
        </p:spPr>
      </p:pic>
    </p:spTree>
    <p:extLst>
      <p:ext uri="{BB962C8B-B14F-4D97-AF65-F5344CB8AC3E}">
        <p14:creationId xmlns:p14="http://schemas.microsoft.com/office/powerpoint/2010/main" val="31716993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[3/9]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7071034" y="4962778"/>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la </a:t>
            </a:r>
            <a:r>
              <a:rPr lang="en-GB" sz="4000" dirty="0" err="1">
                <a:solidFill>
                  <a:srgbClr val="002060"/>
                </a:solidFill>
                <a:latin typeface="Century Gothic" panose="020B0502020202020204" pitchFamily="34" charset="0"/>
              </a:rPr>
              <a:t>r</a:t>
            </a:r>
            <a:r>
              <a:rPr lang="en-GB" sz="4000" dirty="0" err="1">
                <a:solidFill>
                  <a:srgbClr val="FF0066"/>
                </a:solidFill>
                <a:latin typeface="Century Gothic" panose="020B0502020202020204" pitchFamily="34" charset="0"/>
              </a:rPr>
              <a:t>è</a:t>
            </a:r>
            <a:r>
              <a:rPr lang="en-GB" sz="4000" dirty="0" err="1">
                <a:solidFill>
                  <a:srgbClr val="002060"/>
                </a:solidFill>
                <a:latin typeface="Century Gothic" panose="020B0502020202020204" pitchFamily="34" charset="0"/>
              </a:rPr>
              <a:t>gle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1729272" y="496277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livre</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5" name="Picture 4" descr="Shape&#10;&#10;Description automatically generated">
            <a:extLst>
              <a:ext uri="{FF2B5EF4-FFF2-40B4-BE49-F238E27FC236}">
                <a16:creationId xmlns:a16="http://schemas.microsoft.com/office/drawing/2014/main" id="{0DE46B8C-0606-4D67-B875-BC89A5086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550" y="2339285"/>
            <a:ext cx="3032540" cy="2133497"/>
          </a:xfrm>
          <a:prstGeom prst="rect">
            <a:avLst/>
          </a:prstGeom>
        </p:spPr>
      </p:pic>
      <p:pic>
        <p:nvPicPr>
          <p:cNvPr id="8" name="Picture 7" descr="A picture containing measuring stick, indoor, black, plant&#10;&#10;Description automatically generated">
            <a:extLst>
              <a:ext uri="{FF2B5EF4-FFF2-40B4-BE49-F238E27FC236}">
                <a16:creationId xmlns:a16="http://schemas.microsoft.com/office/drawing/2014/main" id="{F8F3C1A7-FD6E-4029-843A-3BB2FA44B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102" y="2628109"/>
            <a:ext cx="3192918" cy="1601781"/>
          </a:xfrm>
          <a:prstGeom prst="rect">
            <a:avLst/>
          </a:prstGeom>
        </p:spPr>
      </p:pic>
    </p:spTree>
    <p:extLst>
      <p:ext uri="{BB962C8B-B14F-4D97-AF65-F5344CB8AC3E}">
        <p14:creationId xmlns:p14="http://schemas.microsoft.com/office/powerpoint/2010/main" val="8111538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[4/9]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chien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4" name="Picture 3" descr="A picture containing text, vector graphics&#10;&#10;Description automatically generated">
            <a:extLst>
              <a:ext uri="{FF2B5EF4-FFF2-40B4-BE49-F238E27FC236}">
                <a16:creationId xmlns:a16="http://schemas.microsoft.com/office/drawing/2014/main" id="{2C783541-53BC-4C78-9F64-A59E10FF4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374" y="2110154"/>
            <a:ext cx="2037288" cy="263769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E7B5924-A6C4-462A-91F2-3931D39D0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6010" y="1976298"/>
            <a:ext cx="1901814" cy="3056819"/>
          </a:xfrm>
          <a:prstGeom prst="rect">
            <a:avLst/>
          </a:prstGeom>
        </p:spPr>
      </p:pic>
    </p:spTree>
    <p:extLst>
      <p:ext uri="{BB962C8B-B14F-4D97-AF65-F5344CB8AC3E}">
        <p14:creationId xmlns:p14="http://schemas.microsoft.com/office/powerpoint/2010/main" val="37269199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[5/9]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samedi</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4" name="Picture 3" descr="A picture containing text&#10;&#10;Description automatically generated">
            <a:extLst>
              <a:ext uri="{FF2B5EF4-FFF2-40B4-BE49-F238E27FC236}">
                <a16:creationId xmlns:a16="http://schemas.microsoft.com/office/drawing/2014/main" id="{BE0F96D7-9402-4E47-9F5D-DAFC3C14CF80}"/>
              </a:ext>
            </a:extLst>
          </p:cNvPr>
          <p:cNvPicPr>
            <a:picLocks noChangeAspect="1"/>
          </p:cNvPicPr>
          <p:nvPr/>
        </p:nvPicPr>
        <p:blipFill rotWithShape="1">
          <a:blip r:embed="rId4">
            <a:extLst>
              <a:ext uri="{28A0092B-C50C-407E-A947-70E740481C1C}">
                <a14:useLocalDpi xmlns:a14="http://schemas.microsoft.com/office/drawing/2010/main" val="0"/>
              </a:ext>
            </a:extLst>
          </a:blip>
          <a:srcRect b="37538"/>
          <a:stretch/>
        </p:blipFill>
        <p:spPr>
          <a:xfrm>
            <a:off x="1771233" y="2040649"/>
            <a:ext cx="2677444" cy="2731541"/>
          </a:xfrm>
          <a:prstGeom prst="rect">
            <a:avLst/>
          </a:prstGeom>
        </p:spPr>
      </p:pic>
      <p:pic>
        <p:nvPicPr>
          <p:cNvPr id="6" name="Picture 5" descr="Shape, square&#10;&#10;Description automatically generated">
            <a:extLst>
              <a:ext uri="{FF2B5EF4-FFF2-40B4-BE49-F238E27FC236}">
                <a16:creationId xmlns:a16="http://schemas.microsoft.com/office/drawing/2014/main" id="{41F1E2EE-5039-46D6-AF38-2EC58D9A0F85}"/>
              </a:ext>
            </a:extLst>
          </p:cNvPr>
          <p:cNvPicPr>
            <a:picLocks noChangeAspect="1"/>
          </p:cNvPicPr>
          <p:nvPr/>
        </p:nvPicPr>
        <p:blipFill>
          <a:blip r:embed="rId5">
            <a:clrChange>
              <a:clrFrom>
                <a:srgbClr val="FBCF62"/>
              </a:clrFrom>
              <a:clrTo>
                <a:srgbClr val="FBCF62">
                  <a:alpha val="0"/>
                </a:srgbClr>
              </a:clrTo>
            </a:clrChange>
            <a:extLst>
              <a:ext uri="{28A0092B-C50C-407E-A947-70E740481C1C}">
                <a14:useLocalDpi xmlns:a14="http://schemas.microsoft.com/office/drawing/2010/main" val="0"/>
              </a:ext>
            </a:extLst>
          </a:blip>
          <a:stretch>
            <a:fillRect/>
          </a:stretch>
        </p:blipFill>
        <p:spPr>
          <a:xfrm>
            <a:off x="6976522" y="1856935"/>
            <a:ext cx="3144129" cy="3144129"/>
          </a:xfrm>
          <a:prstGeom prst="rect">
            <a:avLst/>
          </a:prstGeom>
        </p:spPr>
      </p:pic>
      <p:sp>
        <p:nvSpPr>
          <p:cNvPr id="8" name="TextBox 7">
            <a:extLst>
              <a:ext uri="{FF2B5EF4-FFF2-40B4-BE49-F238E27FC236}">
                <a16:creationId xmlns:a16="http://schemas.microsoft.com/office/drawing/2014/main" id="{59E49F98-1D45-4A1D-B3A2-FEE54FE62088}"/>
              </a:ext>
            </a:extLst>
          </p:cNvPr>
          <p:cNvSpPr txBox="1"/>
          <p:nvPr/>
        </p:nvSpPr>
        <p:spPr>
          <a:xfrm>
            <a:off x="7641220" y="3406419"/>
            <a:ext cx="181473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Saturday</a:t>
            </a:r>
          </a:p>
        </p:txBody>
      </p:sp>
    </p:spTree>
    <p:extLst>
      <p:ext uri="{BB962C8B-B14F-4D97-AF65-F5344CB8AC3E}">
        <p14:creationId xmlns:p14="http://schemas.microsoft.com/office/powerpoint/2010/main" val="37055312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[6/9]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petit</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grpSp>
        <p:nvGrpSpPr>
          <p:cNvPr id="10" name="Group 9" descr="a tall boy and a small boy with arrow pointing to the small boy">
            <a:extLst>
              <a:ext uri="{FF2B5EF4-FFF2-40B4-BE49-F238E27FC236}">
                <a16:creationId xmlns:a16="http://schemas.microsoft.com/office/drawing/2014/main" id="{6CA9221A-D234-426C-B7EA-B188AC60A785}"/>
              </a:ext>
            </a:extLst>
          </p:cNvPr>
          <p:cNvGrpSpPr/>
          <p:nvPr/>
        </p:nvGrpSpPr>
        <p:grpSpPr>
          <a:xfrm>
            <a:off x="7419470" y="2040649"/>
            <a:ext cx="1797452" cy="2350736"/>
            <a:chOff x="1199148" y="1347764"/>
            <a:chExt cx="1423730" cy="1953518"/>
          </a:xfrm>
        </p:grpSpPr>
        <p:pic>
          <p:nvPicPr>
            <p:cNvPr id="11" name="Picture 10" descr="tall boy">
              <a:extLst>
                <a:ext uri="{FF2B5EF4-FFF2-40B4-BE49-F238E27FC236}">
                  <a16:creationId xmlns:a16="http://schemas.microsoft.com/office/drawing/2014/main" id="{A6CF4594-775B-490B-AAE5-1FA6A5394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 name="Picture 12" descr="small boy">
              <a:extLst>
                <a:ext uri="{FF2B5EF4-FFF2-40B4-BE49-F238E27FC236}">
                  <a16:creationId xmlns:a16="http://schemas.microsoft.com/office/drawing/2014/main" id="{8A86C838-D2B4-4A25-9980-AA9A8C0F8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4" name="Down Arrow 32">
              <a:extLst>
                <a:ext uri="{FF2B5EF4-FFF2-40B4-BE49-F238E27FC236}">
                  <a16:creationId xmlns:a16="http://schemas.microsoft.com/office/drawing/2014/main" id="{DC2E7047-CAAE-4A60-A425-AE8868435C36}"/>
                </a:ext>
              </a:extLst>
            </p:cNvPr>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5" name="TextBox 14">
            <a:extLst>
              <a:ext uri="{FF2B5EF4-FFF2-40B4-BE49-F238E27FC236}">
                <a16:creationId xmlns:a16="http://schemas.microsoft.com/office/drawing/2014/main" id="{C5898A7C-AEA1-4BA7-BED5-AE5DE059178B}"/>
              </a:ext>
            </a:extLst>
          </p:cNvPr>
          <p:cNvSpPr txBox="1"/>
          <p:nvPr/>
        </p:nvSpPr>
        <p:spPr>
          <a:xfrm>
            <a:off x="6984448" y="4391385"/>
            <a:ext cx="28831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short</a:t>
            </a:r>
          </a:p>
        </p:txBody>
      </p:sp>
      <p:sp>
        <p:nvSpPr>
          <p:cNvPr id="16" name="TextBox 15">
            <a:extLst>
              <a:ext uri="{FF2B5EF4-FFF2-40B4-BE49-F238E27FC236}">
                <a16:creationId xmlns:a16="http://schemas.microsoft.com/office/drawing/2014/main" id="{0D21CD37-CD40-4F57-A39F-9F122CFFA3AD}"/>
              </a:ext>
            </a:extLst>
          </p:cNvPr>
          <p:cNvSpPr txBox="1"/>
          <p:nvPr/>
        </p:nvSpPr>
        <p:spPr>
          <a:xfrm>
            <a:off x="1473359" y="4391384"/>
            <a:ext cx="28831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17" name="Group 16">
            <a:extLst>
              <a:ext uri="{FF2B5EF4-FFF2-40B4-BE49-F238E27FC236}">
                <a16:creationId xmlns:a16="http://schemas.microsoft.com/office/drawing/2014/main" id="{DA663272-0F0C-4875-A4B8-A0E1D533CB0A}"/>
              </a:ext>
            </a:extLst>
          </p:cNvPr>
          <p:cNvGrpSpPr/>
          <p:nvPr/>
        </p:nvGrpSpPr>
        <p:grpSpPr>
          <a:xfrm>
            <a:off x="2099698" y="2474792"/>
            <a:ext cx="1750760" cy="1702068"/>
            <a:chOff x="9387217" y="1383889"/>
            <a:chExt cx="1750760" cy="1702068"/>
          </a:xfrm>
        </p:grpSpPr>
        <p:pic>
          <p:nvPicPr>
            <p:cNvPr id="18" name="Picture 17" descr="Background pattern&#10;&#10;Description automatically generated">
              <a:extLst>
                <a:ext uri="{FF2B5EF4-FFF2-40B4-BE49-F238E27FC236}">
                  <a16:creationId xmlns:a16="http://schemas.microsoft.com/office/drawing/2014/main" id="{A782A842-42B0-4021-836B-6E2A8F958A19}"/>
                </a:ext>
              </a:extLst>
            </p:cNvPr>
            <p:cNvPicPr>
              <a:picLocks noChangeAspect="1"/>
            </p:cNvPicPr>
            <p:nvPr/>
          </p:nvPicPr>
          <p:blipFill rotWithShape="1">
            <a:blip r:embed="rId6">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9" name="Straight Arrow Connector 18">
              <a:extLst>
                <a:ext uri="{FF2B5EF4-FFF2-40B4-BE49-F238E27FC236}">
                  <a16:creationId xmlns:a16="http://schemas.microsoft.com/office/drawing/2014/main" id="{AC759759-044A-4E0E-BACC-2BB3E7BFD6A8}"/>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72728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[7/9]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7071034" y="4962778"/>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la f</a:t>
            </a:r>
            <a:r>
              <a:rPr lang="en-GB" sz="4000" dirty="0">
                <a:solidFill>
                  <a:srgbClr val="FF0066"/>
                </a:solidFill>
                <a:latin typeface="Century Gothic" panose="020B0502020202020204" pitchFamily="34" charset="0"/>
              </a:rPr>
              <a:t>ê</a:t>
            </a:r>
            <a:r>
              <a:rPr lang="en-GB" sz="4000" dirty="0">
                <a:solidFill>
                  <a:srgbClr val="002060"/>
                </a:solidFill>
                <a:latin typeface="Century Gothic" panose="020B0502020202020204" pitchFamily="34" charset="0"/>
              </a:rPr>
              <a:t>te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1729272" y="496277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mardi</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13" name="Picture 12" descr="Shape, square&#10;&#10;Description automatically generated">
            <a:extLst>
              <a:ext uri="{FF2B5EF4-FFF2-40B4-BE49-F238E27FC236}">
                <a16:creationId xmlns:a16="http://schemas.microsoft.com/office/drawing/2014/main" id="{BCF3CDDA-831F-4B8F-83C8-C7E9E6769E34}"/>
              </a:ext>
            </a:extLst>
          </p:cNvPr>
          <p:cNvPicPr>
            <a:picLocks noChangeAspect="1"/>
          </p:cNvPicPr>
          <p:nvPr/>
        </p:nvPicPr>
        <p:blipFill>
          <a:blip r:embed="rId4">
            <a:clrChange>
              <a:clrFrom>
                <a:srgbClr val="FBCF62"/>
              </a:clrFrom>
              <a:clrTo>
                <a:srgbClr val="FBCF62">
                  <a:alpha val="0"/>
                </a:srgbClr>
              </a:clrTo>
            </a:clrChange>
            <a:extLst>
              <a:ext uri="{28A0092B-C50C-407E-A947-70E740481C1C}">
                <a14:useLocalDpi xmlns:a14="http://schemas.microsoft.com/office/drawing/2010/main" val="0"/>
              </a:ext>
            </a:extLst>
          </a:blip>
          <a:stretch>
            <a:fillRect/>
          </a:stretch>
        </p:blipFill>
        <p:spPr>
          <a:xfrm>
            <a:off x="1656121" y="1856935"/>
            <a:ext cx="3144129" cy="3144129"/>
          </a:xfrm>
          <a:prstGeom prst="rect">
            <a:avLst/>
          </a:prstGeom>
        </p:spPr>
      </p:pic>
      <p:sp>
        <p:nvSpPr>
          <p:cNvPr id="14" name="TextBox 13">
            <a:extLst>
              <a:ext uri="{FF2B5EF4-FFF2-40B4-BE49-F238E27FC236}">
                <a16:creationId xmlns:a16="http://schemas.microsoft.com/office/drawing/2014/main" id="{1F1F9E07-1DD4-447A-8A00-E9C346A963CE}"/>
              </a:ext>
            </a:extLst>
          </p:cNvPr>
          <p:cNvSpPr txBox="1"/>
          <p:nvPr/>
        </p:nvSpPr>
        <p:spPr>
          <a:xfrm>
            <a:off x="2320819" y="3406419"/>
            <a:ext cx="181473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Tuesday</a:t>
            </a:r>
          </a:p>
        </p:txBody>
      </p:sp>
      <p:grpSp>
        <p:nvGrpSpPr>
          <p:cNvPr id="15" name="Group 14">
            <a:extLst>
              <a:ext uri="{FF2B5EF4-FFF2-40B4-BE49-F238E27FC236}">
                <a16:creationId xmlns:a16="http://schemas.microsoft.com/office/drawing/2014/main" id="{31171D9D-F4B0-43E0-B76C-4E78196B857F}"/>
              </a:ext>
            </a:extLst>
          </p:cNvPr>
          <p:cNvGrpSpPr/>
          <p:nvPr/>
        </p:nvGrpSpPr>
        <p:grpSpPr>
          <a:xfrm>
            <a:off x="6847139" y="1856935"/>
            <a:ext cx="3324844" cy="2958132"/>
            <a:chOff x="4380408" y="2973059"/>
            <a:chExt cx="3431183" cy="3272140"/>
          </a:xfrm>
        </p:grpSpPr>
        <p:grpSp>
          <p:nvGrpSpPr>
            <p:cNvPr id="16" name="Group 15">
              <a:extLst>
                <a:ext uri="{FF2B5EF4-FFF2-40B4-BE49-F238E27FC236}">
                  <a16:creationId xmlns:a16="http://schemas.microsoft.com/office/drawing/2014/main" id="{A46422D4-B39F-4396-B45A-BDDF8B9596CB}"/>
                </a:ext>
              </a:extLst>
            </p:cNvPr>
            <p:cNvGrpSpPr/>
            <p:nvPr/>
          </p:nvGrpSpPr>
          <p:grpSpPr>
            <a:xfrm>
              <a:off x="4380408" y="2973059"/>
              <a:ext cx="3431183" cy="2104280"/>
              <a:chOff x="199103" y="494279"/>
              <a:chExt cx="3431183" cy="2104280"/>
            </a:xfrm>
          </p:grpSpPr>
          <p:pic>
            <p:nvPicPr>
              <p:cNvPr id="18" name="Picture 17">
                <a:extLst>
                  <a:ext uri="{FF2B5EF4-FFF2-40B4-BE49-F238E27FC236}">
                    <a16:creationId xmlns:a16="http://schemas.microsoft.com/office/drawing/2014/main" id="{DD62416F-47CA-48D7-A19B-3795390AA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9" name="Picture 18">
                <a:extLst>
                  <a:ext uri="{FF2B5EF4-FFF2-40B4-BE49-F238E27FC236}">
                    <a16:creationId xmlns:a16="http://schemas.microsoft.com/office/drawing/2014/main" id="{8A156EED-484F-427A-ABF3-EA80505A3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17" name="TextBox 16">
              <a:extLst>
                <a:ext uri="{FF2B5EF4-FFF2-40B4-BE49-F238E27FC236}">
                  <a16:creationId xmlns:a16="http://schemas.microsoft.com/office/drawing/2014/main" id="{E40AF729-D05F-497C-96BA-EF89B68F87ED}"/>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spTree>
    <p:extLst>
      <p:ext uri="{BB962C8B-B14F-4D97-AF65-F5344CB8AC3E}">
        <p14:creationId xmlns:p14="http://schemas.microsoft.com/office/powerpoint/2010/main" val="12028720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8892</TotalTime>
  <Words>2370</Words>
  <Application>Microsoft Office PowerPoint</Application>
  <PresentationFormat>Widescreen</PresentationFormat>
  <Paragraphs>374</Paragraphs>
  <Slides>23</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Calibri</vt:lpstr>
      <vt:lpstr>Century Gothic</vt:lpstr>
      <vt:lpstr>Century Gothic</vt:lpstr>
      <vt:lpstr>Eras Demi ITC</vt:lpstr>
      <vt:lpstr>Modern Love</vt:lpstr>
      <vt:lpstr>Segoe Print</vt:lpstr>
      <vt:lpstr>Symbol</vt:lpstr>
      <vt:lpstr>Wingdings</vt:lpstr>
      <vt:lpstr>1_Office Theme</vt:lpstr>
      <vt:lpstr>3_Office Theme</vt:lpstr>
      <vt:lpstr>Saying what I and others do</vt:lpstr>
      <vt:lpstr>prononcer</vt:lpstr>
      <vt:lpstr>prononcer</vt:lpstr>
      <vt:lpstr>prononcer</vt:lpstr>
      <vt:lpstr>prononcer</vt:lpstr>
      <vt:lpstr>prononcer</vt:lpstr>
      <vt:lpstr>prononcer</vt:lpstr>
      <vt:lpstr>prononcer</vt:lpstr>
      <vt:lpstr>prononcer</vt:lpstr>
      <vt:lpstr>prononcer</vt:lpstr>
      <vt:lpstr>prononcer</vt:lpstr>
      <vt:lpstr>vocabulaire</vt:lpstr>
      <vt:lpstr>lire</vt:lpstr>
      <vt:lpstr>lire</vt:lpstr>
      <vt:lpstr>Using adjectives</vt:lpstr>
      <vt:lpstr>écouter</vt:lpstr>
      <vt:lpstr>écouter</vt:lpstr>
      <vt:lpstr>écouter</vt:lpstr>
      <vt:lpstr>écouter</vt:lpstr>
      <vt:lpstr>écouter</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85</cp:revision>
  <cp:lastPrinted>2022-01-13T18:39:48Z</cp:lastPrinted>
  <dcterms:created xsi:type="dcterms:W3CDTF">2021-10-25T17:33:24Z</dcterms:created>
  <dcterms:modified xsi:type="dcterms:W3CDTF">2022-01-28T20:06:28Z</dcterms:modified>
</cp:coreProperties>
</file>