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17"/>
  </p:notesMasterIdLst>
  <p:sldIdLst>
    <p:sldId id="339" r:id="rId3"/>
    <p:sldId id="385" r:id="rId4"/>
    <p:sldId id="386" r:id="rId5"/>
    <p:sldId id="387" r:id="rId6"/>
    <p:sldId id="715" r:id="rId7"/>
    <p:sldId id="676" r:id="rId8"/>
    <p:sldId id="713" r:id="rId9"/>
    <p:sldId id="708" r:id="rId10"/>
    <p:sldId id="709" r:id="rId11"/>
    <p:sldId id="711" r:id="rId12"/>
    <p:sldId id="529" r:id="rId13"/>
    <p:sldId id="714" r:id="rId14"/>
    <p:sldId id="536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FF"/>
    <a:srgbClr val="FF0066"/>
    <a:srgbClr val="FD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1" autoAdjust="0"/>
    <p:restoredTop sz="59107" autoAdjust="0"/>
  </p:normalViewPr>
  <p:slideViewPr>
    <p:cSldViewPr snapToGrid="0">
      <p:cViewPr varScale="1">
        <p:scale>
          <a:sx n="63" d="100"/>
          <a:sy n="63" d="100"/>
        </p:scale>
        <p:origin x="21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12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closed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[eu] and </a:t>
            </a:r>
            <a:r>
              <a:rPr lang="fr-FR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open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un peu [91]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peur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[755]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jeune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[152]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neuf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[787]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acteur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[1552]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seul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[102]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donner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préparer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trouver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sœur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à (</a:t>
            </a: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meaning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‘to’)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un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une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ballon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[3692]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bouteille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[2979]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cahier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[4001]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jeu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[291]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orange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[3912]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peluche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[&gt;5000]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sac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[2343]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stylo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[&gt;5000]  (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banane)</a:t>
            </a: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F49B731-2598-4988-8B6D-2D1A9F359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the parents of </a:t>
            </a:r>
            <a:r>
              <a:rPr lang="en-GB" b="0" dirty="0" err="1"/>
              <a:t>Clémentine</a:t>
            </a:r>
            <a:r>
              <a:rPr lang="en-GB" b="0" dirty="0"/>
              <a:t> and Jean-Michel, and introduce the surname </a:t>
            </a:r>
            <a:r>
              <a:rPr lang="en-GB" b="0" dirty="0" err="1"/>
              <a:t>Kergosien</a:t>
            </a:r>
            <a:r>
              <a:rPr lang="en-GB" b="0" dirty="0"/>
              <a:t>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aseline="0" dirty="0"/>
              <a:t>Click through the animations to present the family members and to re-encounter five key vocabulary items for this week.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definite articles and their connection with corresponding nouns; to practise comprehension of new and previously taught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It is J-M’s birthday.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 and select the appropriate noun based on the definite article.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translate the sentence (this can be done orally with the whole class or written, and then checked).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3174C8-6BB8-406B-9518-5769EDAB6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answer the question left at the end of the previous activity: what’s in the present?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reveal the present – a hamster.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for the two callouts.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B9CEA9-21D3-4B05-9B8E-C05986665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definite articles and connect written forms with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on a number to hear a sentence with the 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write 1-6 and the word to which the article refers, along with any additional information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 further click brings up a set of audio buttons with full sentences for further reinforcement / practice.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La</a:t>
            </a:r>
            <a:r>
              <a:rPr lang="en-US" baseline="0" dirty="0"/>
              <a:t> [</a:t>
            </a:r>
            <a:r>
              <a:rPr lang="en-US" baseline="0" dirty="0" err="1"/>
              <a:t>famille</a:t>
            </a:r>
            <a:r>
              <a:rPr lang="en-US" baseline="0" dirty="0"/>
              <a:t>] </a:t>
            </a:r>
            <a:r>
              <a:rPr lang="en-US" baseline="0" dirty="0" err="1"/>
              <a:t>chante</a:t>
            </a:r>
            <a:r>
              <a:rPr lang="en-US" baseline="0" dirty="0"/>
              <a:t> la chanson.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2) Le [</a:t>
            </a:r>
            <a:r>
              <a:rPr lang="en-US" baseline="0" dirty="0" err="1"/>
              <a:t>chien</a:t>
            </a:r>
            <a:r>
              <a:rPr lang="en-US" baseline="0" dirty="0"/>
              <a:t>] </a:t>
            </a:r>
            <a:r>
              <a:rPr lang="en-US" baseline="0" dirty="0" err="1"/>
              <a:t>trouve</a:t>
            </a:r>
            <a:r>
              <a:rPr lang="en-US" baseline="0" dirty="0"/>
              <a:t> la </a:t>
            </a:r>
            <a:r>
              <a:rPr lang="en-US" baseline="0" dirty="0" err="1"/>
              <a:t>gomme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3) La [</a:t>
            </a:r>
            <a:r>
              <a:rPr lang="en-US" baseline="0" dirty="0" err="1"/>
              <a:t>mère</a:t>
            </a:r>
            <a:r>
              <a:rPr lang="en-US" baseline="0" dirty="0"/>
              <a:t>] </a:t>
            </a:r>
            <a:r>
              <a:rPr lang="en-US" baseline="0" dirty="0" err="1"/>
              <a:t>porte</a:t>
            </a:r>
            <a:r>
              <a:rPr lang="en-US" baseline="0" dirty="0"/>
              <a:t> le chapeau.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4) La [</a:t>
            </a:r>
            <a:r>
              <a:rPr lang="en-US" baseline="0" dirty="0" err="1"/>
              <a:t>sœur</a:t>
            </a:r>
            <a:r>
              <a:rPr lang="en-US" baseline="0" dirty="0"/>
              <a:t>] </a:t>
            </a:r>
            <a:r>
              <a:rPr lang="en-US" baseline="0" dirty="0" err="1"/>
              <a:t>donne</a:t>
            </a:r>
            <a:r>
              <a:rPr lang="en-US" baseline="0" dirty="0"/>
              <a:t> le </a:t>
            </a:r>
            <a:r>
              <a:rPr lang="en-US" baseline="0" dirty="0" err="1"/>
              <a:t>cadeau</a:t>
            </a:r>
            <a:r>
              <a:rPr lang="en-US" baseline="0" dirty="0"/>
              <a:t> à Jean-Michel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5) La [</a:t>
            </a:r>
            <a:r>
              <a:rPr lang="en-US" baseline="0" dirty="0" err="1"/>
              <a:t>peluche</a:t>
            </a:r>
            <a:r>
              <a:rPr lang="en-US" baseline="0" dirty="0"/>
              <a:t>] </a:t>
            </a:r>
            <a:r>
              <a:rPr lang="en-US" baseline="0" dirty="0" err="1"/>
              <a:t>répète</a:t>
            </a:r>
            <a:r>
              <a:rPr lang="en-US" baseline="0" dirty="0"/>
              <a:t> la phrase.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6) Le [chat] </a:t>
            </a:r>
            <a:r>
              <a:rPr lang="en-US" baseline="0" dirty="0" err="1"/>
              <a:t>regarde</a:t>
            </a:r>
            <a:r>
              <a:rPr lang="en-US" baseline="0" dirty="0"/>
              <a:t> le film.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closed [</a:t>
            </a:r>
            <a:r>
              <a:rPr lang="en-GB" b="1" dirty="0" err="1"/>
              <a:t>eu</a:t>
            </a:r>
            <a:r>
              <a:rPr lang="en-GB" b="0" dirty="0"/>
              <a:t>] and introduce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first picture and word and elicit the pronunciation from pupils.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seul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are already known.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Move to next slide.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42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to present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neuf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acteur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practise these with pupils, e.g. by prompting with the English and eliciting choral responses.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Finally, click to bring up the callout. This provides a link to the vocabulary for this week, which are adjectives ending in –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eux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with closed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].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apply written recognition of the open/closed [</a:t>
            </a:r>
            <a:r>
              <a:rPr lang="en-US" b="0" dirty="0" err="1"/>
              <a:t>eu</a:t>
            </a:r>
            <a:r>
              <a:rPr lang="en-US" b="0" dirty="0"/>
              <a:t>] rule; to </a:t>
            </a:r>
            <a:r>
              <a:rPr lang="en-US" b="0" dirty="0" err="1"/>
              <a:t>practise</a:t>
            </a:r>
            <a:r>
              <a:rPr lang="en-US" b="0" dirty="0"/>
              <a:t> aural recognition of open and closed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when checking answers.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the reminder about the rule.</a:t>
            </a:r>
          </a:p>
          <a:p>
            <a:pPr marL="0" indent="0">
              <a:buNone/>
            </a:pPr>
            <a:r>
              <a:rPr lang="en-US" b="0" dirty="0"/>
              <a:t>2.  Pupils read the words and decide, based on spelling, if the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is open or closed.</a:t>
            </a:r>
            <a:endParaRPr lang="en-US" b="0" dirty="0"/>
          </a:p>
          <a:p>
            <a:r>
              <a:rPr lang="en-US" b="0" dirty="0"/>
              <a:t>3. Click to listen and check (allow pupils a moment to adjust their answers, as needed).</a:t>
            </a:r>
          </a:p>
          <a:p>
            <a:r>
              <a:rPr lang="en-US" b="0" dirty="0"/>
              <a:t>4. Click again to reveal ticks.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  <a:r>
              <a:rPr lang="en-US" b="0" dirty="0"/>
              <a:t>:</a:t>
            </a:r>
            <a:br>
              <a:rPr lang="en-US" b="0" dirty="0"/>
            </a:br>
            <a:r>
              <a:rPr lang="en-US" b="0" dirty="0"/>
              <a:t>bleu</a:t>
            </a:r>
            <a:br>
              <a:rPr lang="en-US" b="0" dirty="0"/>
            </a:br>
            <a:r>
              <a:rPr lang="en-US" b="0" dirty="0"/>
              <a:t>deux</a:t>
            </a:r>
            <a:br>
              <a:rPr lang="en-US" b="0" dirty="0"/>
            </a:br>
            <a:r>
              <a:rPr lang="en-US" b="0" dirty="0" err="1"/>
              <a:t>ordinateur</a:t>
            </a:r>
            <a:br>
              <a:rPr lang="en-US" b="0" dirty="0"/>
            </a:br>
            <a:r>
              <a:rPr lang="en-US" b="0" dirty="0" err="1"/>
              <a:t>seule</a:t>
            </a:r>
            <a:br>
              <a:rPr lang="en-US" b="0" dirty="0"/>
            </a:br>
            <a:r>
              <a:rPr lang="en-US" b="0" dirty="0" err="1"/>
              <a:t>sérieuse</a:t>
            </a:r>
            <a:br>
              <a:rPr lang="en-US" b="0" dirty="0"/>
            </a:br>
            <a:r>
              <a:rPr lang="en-US" b="0" dirty="0"/>
              <a:t>fleur</a:t>
            </a:r>
            <a:br>
              <a:rPr lang="en-US" b="0" dirty="0"/>
            </a:br>
            <a:r>
              <a:rPr lang="fr-FR" sz="1200" b="0" dirty="0">
                <a:solidFill>
                  <a:srgbClr val="002060"/>
                </a:solidFill>
              </a:rPr>
              <a:t>b</a:t>
            </a:r>
            <a:r>
              <a:rPr lang="en-GB" sz="1200" b="0" dirty="0">
                <a:solidFill>
                  <a:srgbClr val="002060"/>
                </a:solidFill>
              </a:rPr>
              <a:t>œ</a:t>
            </a:r>
            <a:r>
              <a:rPr lang="fr-FR" sz="1200" b="0" dirty="0" err="1">
                <a:solidFill>
                  <a:srgbClr val="002060"/>
                </a:solidFill>
              </a:rPr>
              <a:t>uf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endParaRPr lang="fr-FR" sz="1200" b="0" dirty="0">
              <a:solidFill>
                <a:srgbClr val="002060"/>
              </a:solidFill>
            </a:endParaRPr>
          </a:p>
          <a:p>
            <a:r>
              <a:rPr lang="en-US" b="0" dirty="0" err="1"/>
              <a:t>curieux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aseline="0" dirty="0"/>
              <a:t>bleu [1216]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bœuf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[3914]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curieux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[2424] </a:t>
            </a:r>
            <a:r>
              <a:rPr lang="en-GB" baseline="0" dirty="0"/>
              <a:t>deux [41] fleur [2305] </a:t>
            </a:r>
            <a:r>
              <a:rPr lang="en-GB" baseline="0" dirty="0" err="1"/>
              <a:t>ordinateur</a:t>
            </a:r>
            <a:r>
              <a:rPr lang="en-GB" baseline="0" dirty="0"/>
              <a:t> [2201] </a:t>
            </a:r>
            <a:r>
              <a:rPr lang="en-GB" baseline="0" dirty="0" err="1"/>
              <a:t>sérieux</a:t>
            </a:r>
            <a:r>
              <a:rPr lang="en-GB" baseline="0" dirty="0"/>
              <a:t> [412] </a:t>
            </a:r>
            <a:r>
              <a:rPr lang="en-GB" baseline="0" dirty="0" err="1"/>
              <a:t>seul</a:t>
            </a:r>
            <a:r>
              <a:rPr lang="en-GB" baseline="0" dirty="0"/>
              <a:t> [102]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Arial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: with the exception of </a:t>
            </a:r>
            <a:r>
              <a:rPr lang="en-GB" sz="1200" b="0" i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bœuf</a:t>
            </a:r>
            <a:r>
              <a:rPr lang="en-GB" sz="1200" b="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200" b="0" i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all words have been or will be taught in this SOW.</a:t>
            </a:r>
            <a:endParaRPr lang="en-GB" sz="1200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26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family.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singular indefinite articles and to introduce singular definite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new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0E49F9E-0AF6-4661-B348-F34B68C46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gender recognition and connection to the appropriate definite article with previously taught vocabulary.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nominate and word, saying it with its definite article.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on the word to make it ‘fly’ to the ‘le’ or ‘la’.</a:t>
            </a:r>
          </a:p>
          <a:p>
            <a:r>
              <a:rPr lang="en-GB" b="1" dirty="0"/>
              <a:t>Note</a:t>
            </a:r>
            <a:r>
              <a:rPr lang="en-GB" dirty="0"/>
              <a:t>: pupils can nominate the words in any order, as they are triggered.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image" Target="../media/image52.svg"/><Relationship Id="rId4" Type="http://schemas.openxmlformats.org/officeDocument/2006/relationships/image" Target="../media/image45.gif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image" Target="../media/image50.png"/><Relationship Id="rId4" Type="http://schemas.openxmlformats.org/officeDocument/2006/relationships/image" Target="../media/image45.gif"/><Relationship Id="rId9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47.gif"/><Relationship Id="rId18" Type="http://schemas.openxmlformats.org/officeDocument/2006/relationships/audio" Target="../media/audio20.wav"/><Relationship Id="rId3" Type="http://schemas.openxmlformats.org/officeDocument/2006/relationships/image" Target="../media/image54.png"/><Relationship Id="rId21" Type="http://schemas.openxmlformats.org/officeDocument/2006/relationships/audio" Target="../media/audio23.wav"/><Relationship Id="rId7" Type="http://schemas.openxmlformats.org/officeDocument/2006/relationships/audio" Target="../media/audio13.wav"/><Relationship Id="rId12" Type="http://schemas.openxmlformats.org/officeDocument/2006/relationships/image" Target="../media/image46.gif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8.wav"/><Relationship Id="rId20" Type="http://schemas.openxmlformats.org/officeDocument/2006/relationships/audio" Target="../media/audio22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2.wav"/><Relationship Id="rId11" Type="http://schemas.openxmlformats.org/officeDocument/2006/relationships/image" Target="../media/image45.gif"/><Relationship Id="rId5" Type="http://schemas.openxmlformats.org/officeDocument/2006/relationships/audio" Target="../media/audio11.wav"/><Relationship Id="rId15" Type="http://schemas.openxmlformats.org/officeDocument/2006/relationships/audio" Target="../media/audio17.wav"/><Relationship Id="rId10" Type="http://schemas.openxmlformats.org/officeDocument/2006/relationships/audio" Target="../media/audio16.wav"/><Relationship Id="rId19" Type="http://schemas.openxmlformats.org/officeDocument/2006/relationships/audio" Target="../media/audio21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image" Target="../media/image19.gif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gi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14.png"/><Relationship Id="rId15" Type="http://schemas.openxmlformats.org/officeDocument/2006/relationships/image" Target="../media/image16.gif"/><Relationship Id="rId10" Type="http://schemas.openxmlformats.org/officeDocument/2006/relationships/audio" Target="../media/audio6.wav"/><Relationship Id="rId19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-88473" y="4527909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Definite</a:t>
            </a: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articles: le, la </a:t>
            </a:r>
            <a:r>
              <a:rPr lang="fr-FR" sz="2800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singular</a:t>
            </a:r>
            <a:r>
              <a:rPr lang="fr-FR" sz="2800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</a:t>
            </a:r>
            <a:r>
              <a:rPr lang="fr-FR" sz="2800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words</a:t>
            </a:r>
            <a:r>
              <a:rPr lang="fr-FR" sz="2800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for ‘the’</a:t>
            </a:r>
            <a:endParaRPr kumimoji="0" lang="fr-FR" sz="28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open and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closed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[eu]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72C65-AC9C-4058-81A3-1948A71FD790}"/>
              </a:ext>
            </a:extLst>
          </p:cNvPr>
          <p:cNvSpPr txBox="1"/>
          <p:nvPr/>
        </p:nvSpPr>
        <p:spPr>
          <a:xfrm rot="20548255">
            <a:off x="596900" y="24511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Segoe Print" panose="02000600000000000000" pitchFamily="2" charset="0"/>
              </a:rPr>
              <a:t>La </a:t>
            </a:r>
            <a:r>
              <a:rPr lang="en-GB" sz="40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famille</a:t>
            </a:r>
            <a:endParaRPr lang="en-GB" sz="40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famille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Kergosien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75717" y="65746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qui ?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68E7B0-197D-4532-9D7A-3CB5933CC41C}"/>
              </a:ext>
            </a:extLst>
          </p:cNvPr>
          <p:cNvGrpSpPr/>
          <p:nvPr/>
        </p:nvGrpSpPr>
        <p:grpSpPr>
          <a:xfrm>
            <a:off x="3754869" y="1969476"/>
            <a:ext cx="4682262" cy="3358661"/>
            <a:chOff x="6993922" y="1139772"/>
            <a:chExt cx="2800002" cy="1919445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7B752E7-F633-4197-A73D-BE7BBAA9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20" name="Picture 1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854BBFF-95D5-4918-919A-97A014EF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4B79E5-2382-41DF-8F0C-606E62796372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B63C0D84-EA1E-4FE1-A483-D26E9F743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5A665C-B6EC-461E-BEDE-F0F91705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4CCE5B-136F-48EE-B15D-A51D7859D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6" y="89931"/>
            <a:ext cx="1915571" cy="153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16F1A-C99F-4939-A29A-1540FF1803E8}"/>
              </a:ext>
            </a:extLst>
          </p:cNvPr>
          <p:cNvSpPr txBox="1"/>
          <p:nvPr/>
        </p:nvSpPr>
        <p:spPr>
          <a:xfrm>
            <a:off x="5224896" y="5272587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Jean-Michel,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frère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1606B-165D-471A-953C-F86F5386D13C}"/>
              </a:ext>
            </a:extLst>
          </p:cNvPr>
          <p:cNvSpPr txBox="1"/>
          <p:nvPr/>
        </p:nvSpPr>
        <p:spPr>
          <a:xfrm>
            <a:off x="7686036" y="2823355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Clémentine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38007-D9A3-49C9-9C47-98296B7E4E63}"/>
              </a:ext>
            </a:extLst>
          </p:cNvPr>
          <p:cNvSpPr txBox="1"/>
          <p:nvPr/>
        </p:nvSpPr>
        <p:spPr>
          <a:xfrm>
            <a:off x="1667642" y="1574408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Annick,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431A8-894A-48A4-84E4-452F7F8F8D42}"/>
              </a:ext>
            </a:extLst>
          </p:cNvPr>
          <p:cNvSpPr txBox="1"/>
          <p:nvPr/>
        </p:nvSpPr>
        <p:spPr>
          <a:xfrm>
            <a:off x="5120894" y="1556130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Jacques,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846D8-47CD-4515-8697-5124B30CDB78}"/>
              </a:ext>
            </a:extLst>
          </p:cNvPr>
          <p:cNvSpPr txBox="1"/>
          <p:nvPr/>
        </p:nvSpPr>
        <p:spPr>
          <a:xfrm>
            <a:off x="9116715" y="6396335"/>
            <a:ext cx="307382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here is, this is</a:t>
            </a:r>
          </a:p>
        </p:txBody>
      </p:sp>
    </p:spTree>
    <p:extLst>
      <p:ext uri="{BB962C8B-B14F-4D97-AF65-F5344CB8AC3E}">
        <p14:creationId xmlns:p14="http://schemas.microsoft.com/office/powerpoint/2010/main" val="8852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Activités en famille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0949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75717" y="51666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qui ?  C’est quelle activité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68E7B0-197D-4532-9D7A-3CB5933CC41C}"/>
              </a:ext>
            </a:extLst>
          </p:cNvPr>
          <p:cNvGrpSpPr/>
          <p:nvPr/>
        </p:nvGrpSpPr>
        <p:grpSpPr>
          <a:xfrm>
            <a:off x="9266625" y="75669"/>
            <a:ext cx="1873690" cy="1101543"/>
            <a:chOff x="6993922" y="1139772"/>
            <a:chExt cx="2800002" cy="1919445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7B752E7-F633-4197-A73D-BE7BBAA9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20" name="Picture 1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854BBFF-95D5-4918-919A-97A014EF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4B79E5-2382-41DF-8F0C-606E62796372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B63C0D84-EA1E-4FE1-A483-D26E9F743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5A665C-B6EC-461E-BEDE-F0F91705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126884-4D5E-4638-BBFC-C44CCF0A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17787"/>
              </p:ext>
            </p:extLst>
          </p:nvPr>
        </p:nvGraphicFramePr>
        <p:xfrm>
          <a:off x="179270" y="982209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mère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prépare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chanson. | gâteau.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DA376A1-111A-4782-942A-718A9E84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91358"/>
              </p:ext>
            </p:extLst>
          </p:nvPr>
        </p:nvGraphicFramePr>
        <p:xfrm>
          <a:off x="195710" y="1961984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sœur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frère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trouve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cadeau. | </a:t>
                      </a:r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gomme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D8D8054-56DF-4AF7-B85D-D41FB1596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716024"/>
              </p:ext>
            </p:extLst>
          </p:nvPr>
        </p:nvGraphicFramePr>
        <p:xfrm>
          <a:off x="195710" y="2975229"/>
          <a:ext cx="9071382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78934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877438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chien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famille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regarde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chat. | animal.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77B8936-E03A-4DF5-BF8F-EDABD1A85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842315"/>
              </p:ext>
            </p:extLst>
          </p:nvPr>
        </p:nvGraphicFramePr>
        <p:xfrm>
          <a:off x="195710" y="3988028"/>
          <a:ext cx="706673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339383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peluche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| animal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est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orange.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B763351A-A39E-4E08-8A8C-1192D778C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65127"/>
              </p:ext>
            </p:extLst>
          </p:nvPr>
        </p:nvGraphicFramePr>
        <p:xfrm>
          <a:off x="195710" y="4973983"/>
          <a:ext cx="11867336" cy="518160"/>
        </p:xfrm>
        <a:graphic>
          <a:graphicData uri="http://schemas.openxmlformats.org/drawingml/2006/table">
            <a:tbl>
              <a:tblPr firstRow="1" bandRow="1"/>
              <a:tblGrid>
                <a:gridCol w="444812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590401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38980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900845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499339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  <a:gridCol w="3042138">
                  <a:extLst>
                    <a:ext uri="{9D8B030D-6E8A-4147-A177-3AD203B41FA5}">
                      <a16:colId xmlns:a16="http://schemas.microsoft.com/office/drawing/2014/main" val="105129368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mère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donne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peluche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| cadeau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à Jean-Michel.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8E0FBFA-83E7-4504-A250-0E8DB94BB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5874"/>
              </p:ext>
            </p:extLst>
          </p:nvPr>
        </p:nvGraphicFramePr>
        <p:xfrm>
          <a:off x="179270" y="5897465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sœur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frère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aime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cadeau. | </a:t>
                      </a:r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réponse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3EA1454-12ED-49CF-85AE-E5B53846F9A8}"/>
              </a:ext>
            </a:extLst>
          </p:cNvPr>
          <p:cNvSpPr txBox="1"/>
          <p:nvPr/>
        </p:nvSpPr>
        <p:spPr>
          <a:xfrm>
            <a:off x="195710" y="1500369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father prepares the cake.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B8F675-689E-46D4-8D6E-FD92E98788EA}"/>
              </a:ext>
            </a:extLst>
          </p:cNvPr>
          <p:cNvSpPr/>
          <p:nvPr/>
        </p:nvSpPr>
        <p:spPr>
          <a:xfrm>
            <a:off x="2725615" y="1030949"/>
            <a:ext cx="1364287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C8B2FF-8364-4A9A-8686-9B796DE05930}"/>
              </a:ext>
            </a:extLst>
          </p:cNvPr>
          <p:cNvSpPr/>
          <p:nvPr/>
        </p:nvSpPr>
        <p:spPr>
          <a:xfrm>
            <a:off x="8296311" y="1041521"/>
            <a:ext cx="1878764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C96857-A12A-400E-A8BA-8E338BE19604}"/>
              </a:ext>
            </a:extLst>
          </p:cNvPr>
          <p:cNvSpPr/>
          <p:nvPr/>
        </p:nvSpPr>
        <p:spPr>
          <a:xfrm>
            <a:off x="1524000" y="2011368"/>
            <a:ext cx="1201616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356863-8472-4E65-BF6B-7E6103745157}"/>
              </a:ext>
            </a:extLst>
          </p:cNvPr>
          <p:cNvSpPr/>
          <p:nvPr/>
        </p:nvSpPr>
        <p:spPr>
          <a:xfrm>
            <a:off x="6417547" y="1961984"/>
            <a:ext cx="1783730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466914-B0A0-4F39-8E7C-92FA4B34E296}"/>
              </a:ext>
            </a:extLst>
          </p:cNvPr>
          <p:cNvSpPr txBox="1"/>
          <p:nvPr/>
        </p:nvSpPr>
        <p:spPr>
          <a:xfrm>
            <a:off x="195710" y="2531173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sister finds the present.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82928-D52B-48CD-A695-E1C63F79CAFA}"/>
              </a:ext>
            </a:extLst>
          </p:cNvPr>
          <p:cNvSpPr txBox="1"/>
          <p:nvPr/>
        </p:nvSpPr>
        <p:spPr>
          <a:xfrm>
            <a:off x="78979" y="3521227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family looks at the animal.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86765F6-E488-4D29-A263-E791D8C9C445}"/>
              </a:ext>
            </a:extLst>
          </p:cNvPr>
          <p:cNvSpPr/>
          <p:nvPr/>
        </p:nvSpPr>
        <p:spPr>
          <a:xfrm>
            <a:off x="2806950" y="3027449"/>
            <a:ext cx="1201616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4F1403-2D8D-44ED-99C2-D9F83DDAE1C3}"/>
              </a:ext>
            </a:extLst>
          </p:cNvPr>
          <p:cNvSpPr/>
          <p:nvPr/>
        </p:nvSpPr>
        <p:spPr>
          <a:xfrm>
            <a:off x="7639141" y="2993731"/>
            <a:ext cx="1627484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3F607-0D87-4AA6-BCEE-0B324424ED53}"/>
              </a:ext>
            </a:extLst>
          </p:cNvPr>
          <p:cNvSpPr txBox="1"/>
          <p:nvPr/>
        </p:nvSpPr>
        <p:spPr>
          <a:xfrm>
            <a:off x="113538" y="4501002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animal is orange.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8A7160-A3FD-456D-9368-E0D1278E722F}"/>
              </a:ext>
            </a:extLst>
          </p:cNvPr>
          <p:cNvSpPr/>
          <p:nvPr/>
        </p:nvSpPr>
        <p:spPr>
          <a:xfrm>
            <a:off x="3103917" y="3988028"/>
            <a:ext cx="1627484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2B0424D-BB06-46BD-810E-38DE0571F1D2}"/>
              </a:ext>
            </a:extLst>
          </p:cNvPr>
          <p:cNvSpPr/>
          <p:nvPr/>
        </p:nvSpPr>
        <p:spPr>
          <a:xfrm>
            <a:off x="1225061" y="5035581"/>
            <a:ext cx="118403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F80195E-32E6-459F-A891-5F7D16AFEC24}"/>
              </a:ext>
            </a:extLst>
          </p:cNvPr>
          <p:cNvSpPr/>
          <p:nvPr/>
        </p:nvSpPr>
        <p:spPr>
          <a:xfrm>
            <a:off x="7262446" y="4997938"/>
            <a:ext cx="1783730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E0E7CA-F59A-49B5-AB6B-2D2EA86C09DB}"/>
              </a:ext>
            </a:extLst>
          </p:cNvPr>
          <p:cNvSpPr txBox="1"/>
          <p:nvPr/>
        </p:nvSpPr>
        <p:spPr>
          <a:xfrm>
            <a:off x="113538" y="5498486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mother gives the present to Jean-Michel.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0846C85-9E14-4904-BA85-F9BDEECC16DE}"/>
              </a:ext>
            </a:extLst>
          </p:cNvPr>
          <p:cNvSpPr/>
          <p:nvPr/>
        </p:nvSpPr>
        <p:spPr>
          <a:xfrm>
            <a:off x="1524000" y="5960970"/>
            <a:ext cx="118403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651162A-7F86-4AC2-8155-EC93E7D5B114}"/>
              </a:ext>
            </a:extLst>
          </p:cNvPr>
          <p:cNvSpPr/>
          <p:nvPr/>
        </p:nvSpPr>
        <p:spPr>
          <a:xfrm>
            <a:off x="8235836" y="5923967"/>
            <a:ext cx="1927788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9C6990-2610-45D1-958B-95A42E5B3AB8}"/>
              </a:ext>
            </a:extLst>
          </p:cNvPr>
          <p:cNvSpPr txBox="1"/>
          <p:nvPr/>
        </p:nvSpPr>
        <p:spPr>
          <a:xfrm>
            <a:off x="78979" y="6366310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sister likes the response.</a:t>
            </a:r>
          </a:p>
        </p:txBody>
      </p:sp>
      <p:pic>
        <p:nvPicPr>
          <p:cNvPr id="52" name="Picture 51" descr="Logo, icon&#10;&#10;Description automatically generated">
            <a:extLst>
              <a:ext uri="{FF2B5EF4-FFF2-40B4-BE49-F238E27FC236}">
                <a16:creationId xmlns:a16="http://schemas.microsoft.com/office/drawing/2014/main" id="{7924FE2E-784B-4BF3-8726-E83788C48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69" y="3255718"/>
            <a:ext cx="1563164" cy="1605818"/>
          </a:xfrm>
          <a:prstGeom prst="rect">
            <a:avLst/>
          </a:prstGeom>
        </p:spPr>
      </p:pic>
      <p:pic>
        <p:nvPicPr>
          <p:cNvPr id="13" name="Graphic 12" descr="Question mark">
            <a:extLst>
              <a:ext uri="{FF2B5EF4-FFF2-40B4-BE49-F238E27FC236}">
                <a16:creationId xmlns:a16="http://schemas.microsoft.com/office/drawing/2014/main" id="{2EB0FBB9-AA92-40A4-8E65-751105BF52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9114" y="2393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32" grpId="0" animBg="1"/>
      <p:bldP spid="33" grpId="0" animBg="1"/>
      <p:bldP spid="34" grpId="0" animBg="1"/>
      <p:bldP spid="35" grpId="0"/>
      <p:bldP spid="39" grpId="0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/>
      <p:bldP spid="49" grpId="0" animBg="1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l’anniversaire* de Jean-Michel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75717" y="65746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quoi le cadeau ?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B752E7-F633-4197-A73D-BE7BBAA91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32" y="1817608"/>
            <a:ext cx="1888678" cy="3358661"/>
          </a:xfrm>
          <a:prstGeom prst="rect">
            <a:avLst/>
          </a:prstGeom>
        </p:spPr>
      </p:pic>
      <p:pic>
        <p:nvPicPr>
          <p:cNvPr id="20" name="Picture 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854BBFF-95D5-4918-919A-97A014EF4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28" y="2257797"/>
            <a:ext cx="2799497" cy="29184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4B79E5-2382-41DF-8F0C-606E62796372}"/>
              </a:ext>
            </a:extLst>
          </p:cNvPr>
          <p:cNvGrpSpPr/>
          <p:nvPr/>
        </p:nvGrpSpPr>
        <p:grpSpPr>
          <a:xfrm>
            <a:off x="4606906" y="3077789"/>
            <a:ext cx="2527065" cy="2098480"/>
            <a:chOff x="813141" y="3370510"/>
            <a:chExt cx="807942" cy="673231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63C0D84-EA1E-4FE1-A483-D26E9F743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5A665C-B6EC-461E-BEDE-F0F91705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4CCE5B-136F-48EE-B15D-A51D7859D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6" y="89931"/>
            <a:ext cx="1915571" cy="153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72185-BC79-4B89-9F39-FF6F51864FC9}"/>
              </a:ext>
            </a:extLst>
          </p:cNvPr>
          <p:cNvSpPr txBox="1"/>
          <p:nvPr/>
        </p:nvSpPr>
        <p:spPr>
          <a:xfrm>
            <a:off x="8201277" y="6396335"/>
            <a:ext cx="398926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- birthday</a:t>
            </a: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6A22821D-0C4F-49A3-B86F-871A0F42F09F}"/>
              </a:ext>
            </a:extLst>
          </p:cNvPr>
          <p:cNvSpPr/>
          <p:nvPr/>
        </p:nvSpPr>
        <p:spPr>
          <a:xfrm>
            <a:off x="2285722" y="1817608"/>
            <a:ext cx="3172284" cy="1351338"/>
          </a:xfrm>
          <a:prstGeom prst="wedgeEllipseCallout">
            <a:avLst>
              <a:gd name="adj1" fmla="val 33376"/>
              <a:gd name="adj2" fmla="val 78444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Wow ! 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un hamster</a:t>
            </a:r>
            <a:r>
              <a:rPr kumimoji="0" lang="en-GB" sz="2800" b="0" i="0" u="none" strike="noStrike" kern="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1BA01053-42C1-49AB-88B0-78B27855E411}"/>
              </a:ext>
            </a:extLst>
          </p:cNvPr>
          <p:cNvSpPr/>
          <p:nvPr/>
        </p:nvSpPr>
        <p:spPr>
          <a:xfrm>
            <a:off x="4807980" y="682032"/>
            <a:ext cx="3442332" cy="1536400"/>
          </a:xfrm>
          <a:prstGeom prst="wedgeEllipseCallout">
            <a:avLst>
              <a:gd name="adj1" fmla="val 768"/>
              <a:gd name="adj2" fmla="val 107910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Il adore le cadeau  -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super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8D787F2-F8A8-4969-9A5C-9D624BAC5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1" y="3689055"/>
            <a:ext cx="1619607" cy="1351338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267B877B-5676-4FE6-9863-BBCFEC3923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" y="3077789"/>
            <a:ext cx="2513594" cy="258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89611" y="2180492"/>
          <a:ext cx="9251109" cy="3675753"/>
        </p:xfrm>
        <a:graphic>
          <a:graphicData uri="http://schemas.openxmlformats.org/drawingml/2006/table">
            <a:tbl>
              <a:tblPr/>
              <a:tblGrid>
                <a:gridCol w="58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5231">
                  <a:extLst>
                    <a:ext uri="{9D8B030D-6E8A-4147-A177-3AD203B41FA5}">
                      <a16:colId xmlns:a16="http://schemas.microsoft.com/office/drawing/2014/main" val="53405937"/>
                    </a:ext>
                  </a:extLst>
                </a:gridCol>
                <a:gridCol w="4052504">
                  <a:extLst>
                    <a:ext uri="{9D8B030D-6E8A-4147-A177-3AD203B41FA5}">
                      <a16:colId xmlns:a16="http://schemas.microsoft.com/office/drawing/2014/main" val="1555434957"/>
                    </a:ext>
                  </a:extLst>
                </a:gridCol>
              </a:tblGrid>
              <a:tr h="5580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qui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details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famille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frère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sings the song.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chien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sœur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finds the rubber.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| frère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wears the hat.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sœur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gives the present to J-M.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chien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peluche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repeats the phrase.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chat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famille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watches the film.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10_1_beep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42366" y="28300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10_2_beep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42366" y="33592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10_3_beep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42366" y="385647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10_4_beep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42366" y="43536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10_5_beep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42366" y="48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10_6_beep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42366" y="53868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10" name="8_0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Activités en famille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E418D9-F11C-491A-888A-CFD14C2547CA}"/>
              </a:ext>
            </a:extLst>
          </p:cNvPr>
          <p:cNvSpPr/>
          <p:nvPr/>
        </p:nvSpPr>
        <p:spPr>
          <a:xfrm>
            <a:off x="5523552" y="2814036"/>
            <a:ext cx="3875869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2690F8-C40A-4FBF-892F-794DA11D44C9}"/>
              </a:ext>
            </a:extLst>
          </p:cNvPr>
          <p:cNvGrpSpPr/>
          <p:nvPr/>
        </p:nvGrpSpPr>
        <p:grpSpPr>
          <a:xfrm>
            <a:off x="7280030" y="238578"/>
            <a:ext cx="3036571" cy="1902192"/>
            <a:chOff x="6993922" y="1139772"/>
            <a:chExt cx="2800002" cy="1919445"/>
          </a:xfrm>
        </p:grpSpPr>
        <p:pic>
          <p:nvPicPr>
            <p:cNvPr id="35" name="Picture 3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CB1661-FA79-43FC-87D5-1FC1AED2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37" name="Picture 3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FAD5209-B7B8-4916-A3BB-74B594AA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C598BEF-D60F-48F9-8750-AB3352991D18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39" name="Picture 38" descr="Logo&#10;&#10;Description automatically generated">
                <a:extLst>
                  <a:ext uri="{FF2B5EF4-FFF2-40B4-BE49-F238E27FC236}">
                    <a16:creationId xmlns:a16="http://schemas.microsoft.com/office/drawing/2014/main" id="{6DEAA9C3-332F-414E-9D8A-6D09E67D2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7530DC1-B245-4E3D-90ED-411C1C525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sp>
        <p:nvSpPr>
          <p:cNvPr id="42" name="CustomShape 6">
            <a:hlinkClick r:id="" action="ppaction://noaction">
              <a:snd r:embed="rId15" name="8_00.wav"/>
            </a:hlinkClick>
            <a:extLst>
              <a:ext uri="{FF2B5EF4-FFF2-40B4-BE49-F238E27FC236}">
                <a16:creationId xmlns:a16="http://schemas.microsoft.com/office/drawing/2014/main" id="{09734E83-BA18-4449-B684-BD188FD5D110}"/>
              </a:ext>
            </a:extLst>
          </p:cNvPr>
          <p:cNvSpPr/>
          <p:nvPr/>
        </p:nvSpPr>
        <p:spPr>
          <a:xfrm>
            <a:off x="88278" y="54815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qui ?  C’est quelle activité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2B2DCB-38BF-4F5F-B696-9E465B2ABB55}"/>
              </a:ext>
            </a:extLst>
          </p:cNvPr>
          <p:cNvSpPr/>
          <p:nvPr/>
        </p:nvSpPr>
        <p:spPr>
          <a:xfrm>
            <a:off x="1723292" y="283007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3DAF8FF-2FA2-4E42-93D3-285F5547048B}"/>
              </a:ext>
            </a:extLst>
          </p:cNvPr>
          <p:cNvSpPr/>
          <p:nvPr/>
        </p:nvSpPr>
        <p:spPr>
          <a:xfrm>
            <a:off x="2792578" y="2830072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BD1CE20-DE1C-483F-A9B9-8D01574F3B33}"/>
              </a:ext>
            </a:extLst>
          </p:cNvPr>
          <p:cNvSpPr/>
          <p:nvPr/>
        </p:nvSpPr>
        <p:spPr>
          <a:xfrm>
            <a:off x="1065291" y="3350145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3AC4072-4DD1-4987-BC21-2738454E17DC}"/>
              </a:ext>
            </a:extLst>
          </p:cNvPr>
          <p:cNvSpPr/>
          <p:nvPr/>
        </p:nvSpPr>
        <p:spPr>
          <a:xfrm>
            <a:off x="2792578" y="3359283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12908D3-46F7-443A-B167-F3D42702CE1B}"/>
              </a:ext>
            </a:extLst>
          </p:cNvPr>
          <p:cNvSpPr/>
          <p:nvPr/>
        </p:nvSpPr>
        <p:spPr>
          <a:xfrm>
            <a:off x="5523552" y="3300485"/>
            <a:ext cx="3823114" cy="4592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1D7B17B-C0B1-4832-B908-52BCB23713D1}"/>
              </a:ext>
            </a:extLst>
          </p:cNvPr>
          <p:cNvSpPr/>
          <p:nvPr/>
        </p:nvSpPr>
        <p:spPr>
          <a:xfrm>
            <a:off x="1647271" y="3868311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1C07D6F-3C8E-4CB0-B716-B6A05AAFCA60}"/>
              </a:ext>
            </a:extLst>
          </p:cNvPr>
          <p:cNvSpPr/>
          <p:nvPr/>
        </p:nvSpPr>
        <p:spPr>
          <a:xfrm>
            <a:off x="2775170" y="3849366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12DDDAA-E10E-45C4-B6AD-12B4B6FA3BE4}"/>
              </a:ext>
            </a:extLst>
          </p:cNvPr>
          <p:cNvSpPr/>
          <p:nvPr/>
        </p:nvSpPr>
        <p:spPr>
          <a:xfrm>
            <a:off x="5523552" y="3856110"/>
            <a:ext cx="3823114" cy="390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94A6CD1-5492-4DF8-B256-7E0FC0A95652}"/>
              </a:ext>
            </a:extLst>
          </p:cNvPr>
          <p:cNvSpPr/>
          <p:nvPr/>
        </p:nvSpPr>
        <p:spPr>
          <a:xfrm>
            <a:off x="1664679" y="437260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40B27D0-12B0-49F4-90C9-53599C31EC91}"/>
              </a:ext>
            </a:extLst>
          </p:cNvPr>
          <p:cNvSpPr/>
          <p:nvPr/>
        </p:nvSpPr>
        <p:spPr>
          <a:xfrm>
            <a:off x="2792578" y="4353657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D20B615-0F8E-49A8-A102-BD01E6AC2F93}"/>
              </a:ext>
            </a:extLst>
          </p:cNvPr>
          <p:cNvSpPr/>
          <p:nvPr/>
        </p:nvSpPr>
        <p:spPr>
          <a:xfrm>
            <a:off x="5549929" y="4385067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617591-CFD2-4602-B41D-5B514569F5D7}"/>
              </a:ext>
            </a:extLst>
          </p:cNvPr>
          <p:cNvSpPr/>
          <p:nvPr/>
        </p:nvSpPr>
        <p:spPr>
          <a:xfrm>
            <a:off x="1702307" y="489515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0E995B-9764-49C0-9F0B-15BB678860DF}"/>
              </a:ext>
            </a:extLst>
          </p:cNvPr>
          <p:cNvSpPr/>
          <p:nvPr/>
        </p:nvSpPr>
        <p:spPr>
          <a:xfrm>
            <a:off x="3911612" y="4896743"/>
            <a:ext cx="1293434" cy="389304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002C85-0F87-43F3-AA40-0D52AA20C1ED}"/>
              </a:ext>
            </a:extLst>
          </p:cNvPr>
          <p:cNvSpPr/>
          <p:nvPr/>
        </p:nvSpPr>
        <p:spPr>
          <a:xfrm>
            <a:off x="1065291" y="541770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4EAFD93-BE9B-4D6B-865A-86BDD781390D}"/>
              </a:ext>
            </a:extLst>
          </p:cNvPr>
          <p:cNvSpPr/>
          <p:nvPr/>
        </p:nvSpPr>
        <p:spPr>
          <a:xfrm>
            <a:off x="2775170" y="5417702"/>
            <a:ext cx="1001552" cy="365532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185FE48-9F67-44A9-8D0C-BFBB7E429221}"/>
              </a:ext>
            </a:extLst>
          </p:cNvPr>
          <p:cNvSpPr/>
          <p:nvPr/>
        </p:nvSpPr>
        <p:spPr>
          <a:xfrm>
            <a:off x="5549929" y="4932096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3504055-D506-4BA9-B425-80641A91CE37}"/>
              </a:ext>
            </a:extLst>
          </p:cNvPr>
          <p:cNvSpPr/>
          <p:nvPr/>
        </p:nvSpPr>
        <p:spPr>
          <a:xfrm>
            <a:off x="5576307" y="5450366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1" name="CustomShape 22">
            <a:hlinkClick r:id="" action="ppaction://noaction">
              <a:snd r:embed="rId16" name="10_1.wav"/>
            </a:hlinkClick>
            <a:extLst>
              <a:ext uri="{FF2B5EF4-FFF2-40B4-BE49-F238E27FC236}">
                <a16:creationId xmlns:a16="http://schemas.microsoft.com/office/drawing/2014/main" id="{A8AF7CCD-C7FC-4214-9BBA-B190A41A2220}"/>
              </a:ext>
            </a:extLst>
          </p:cNvPr>
          <p:cNvSpPr/>
          <p:nvPr/>
        </p:nvSpPr>
        <p:spPr>
          <a:xfrm>
            <a:off x="9655001" y="283007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23">
            <a:hlinkClick r:id="" action="ppaction://noaction">
              <a:snd r:embed="rId17" name="10_2.wav"/>
            </a:hlinkClick>
            <a:extLst>
              <a:ext uri="{FF2B5EF4-FFF2-40B4-BE49-F238E27FC236}">
                <a16:creationId xmlns:a16="http://schemas.microsoft.com/office/drawing/2014/main" id="{4024B184-88DF-488E-9AD5-71B1BB07841C}"/>
              </a:ext>
            </a:extLst>
          </p:cNvPr>
          <p:cNvSpPr/>
          <p:nvPr/>
        </p:nvSpPr>
        <p:spPr>
          <a:xfrm>
            <a:off x="9655001" y="335928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24">
            <a:hlinkClick r:id="" action="ppaction://noaction">
              <a:snd r:embed="rId18" name="10_3.wav"/>
            </a:hlinkClick>
            <a:extLst>
              <a:ext uri="{FF2B5EF4-FFF2-40B4-BE49-F238E27FC236}">
                <a16:creationId xmlns:a16="http://schemas.microsoft.com/office/drawing/2014/main" id="{BC551FF1-A255-45E8-A3DC-20D0259E40F7}"/>
              </a:ext>
            </a:extLst>
          </p:cNvPr>
          <p:cNvSpPr/>
          <p:nvPr/>
        </p:nvSpPr>
        <p:spPr>
          <a:xfrm>
            <a:off x="9655001" y="385647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25">
            <a:hlinkClick r:id="" action="ppaction://noaction">
              <a:snd r:embed="rId19" name="10_4.wav"/>
            </a:hlinkClick>
            <a:extLst>
              <a:ext uri="{FF2B5EF4-FFF2-40B4-BE49-F238E27FC236}">
                <a16:creationId xmlns:a16="http://schemas.microsoft.com/office/drawing/2014/main" id="{C7C98BE9-1A1F-410C-AAF5-B8BE2FF1065C}"/>
              </a:ext>
            </a:extLst>
          </p:cNvPr>
          <p:cNvSpPr/>
          <p:nvPr/>
        </p:nvSpPr>
        <p:spPr>
          <a:xfrm>
            <a:off x="9655001" y="435365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ustomShape 26">
            <a:hlinkClick r:id="" action="ppaction://noaction">
              <a:snd r:embed="rId20" name="10_5.wav"/>
            </a:hlinkClick>
            <a:extLst>
              <a:ext uri="{FF2B5EF4-FFF2-40B4-BE49-F238E27FC236}">
                <a16:creationId xmlns:a16="http://schemas.microsoft.com/office/drawing/2014/main" id="{A51CAB8E-EAE1-40B9-A51D-142635370E98}"/>
              </a:ext>
            </a:extLst>
          </p:cNvPr>
          <p:cNvSpPr/>
          <p:nvPr/>
        </p:nvSpPr>
        <p:spPr>
          <a:xfrm>
            <a:off x="9655001" y="488968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7">
            <a:hlinkClick r:id="" action="ppaction://noaction">
              <a:snd r:embed="rId21" name="10_6.wav"/>
            </a:hlinkClick>
            <a:extLst>
              <a:ext uri="{FF2B5EF4-FFF2-40B4-BE49-F238E27FC236}">
                <a16:creationId xmlns:a16="http://schemas.microsoft.com/office/drawing/2014/main" id="{4FB5024B-E600-4590-B03A-06502096FD95}"/>
              </a:ext>
            </a:extLst>
          </p:cNvPr>
          <p:cNvSpPr/>
          <p:nvPr/>
        </p:nvSpPr>
        <p:spPr>
          <a:xfrm>
            <a:off x="9655001" y="538687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48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65148" y="1470758"/>
            <a:ext cx="45594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5375" y="14257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68794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5174682" cy="1325563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2706762" y="3389328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5" y="2998499"/>
            <a:ext cx="2005616" cy="1557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0" y="236970"/>
            <a:ext cx="4093941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7364379" y="1470758"/>
            <a:ext cx="3042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8683023" y="3402124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77" y="3013012"/>
            <a:ext cx="1524248" cy="15696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4838736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481427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10107942" y="1975146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68844"/>
                <a:gd name="adj2" fmla="val 776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8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76528" y="1897657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10577" y="16719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10377" y="1054714"/>
            <a:ext cx="148162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44563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4D29501-1499-42CB-B017-C7A6137F001C}"/>
              </a:ext>
            </a:extLst>
          </p:cNvPr>
          <p:cNvSpPr/>
          <p:nvPr/>
        </p:nvSpPr>
        <p:spPr>
          <a:xfrm>
            <a:off x="6369328" y="3833049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CD789BD-2334-42A6-815D-015889A84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377" y="3694644"/>
            <a:ext cx="2166904" cy="1636637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CF3CB4-944B-4F9B-B0AD-C366390D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630" y="2116593"/>
            <a:ext cx="1168055" cy="129135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6BF8E9-83CD-4939-9C8C-D97F34996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599" y="2137646"/>
            <a:ext cx="1168055" cy="12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4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24745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E6FA56E6-FCD8-4A7E-A615-9DB8A2B568D6}"/>
              </a:ext>
            </a:extLst>
          </p:cNvPr>
          <p:cNvSpPr/>
          <p:nvPr/>
        </p:nvSpPr>
        <p:spPr>
          <a:xfrm>
            <a:off x="534711" y="1910490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28240684-EC99-4EE3-9E64-20E0F6D870AC}"/>
              </a:ext>
            </a:extLst>
          </p:cNvPr>
          <p:cNvSpPr/>
          <p:nvPr/>
        </p:nvSpPr>
        <p:spPr>
          <a:xfrm>
            <a:off x="6096000" y="3429000"/>
            <a:ext cx="413599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act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BCE53624-BF18-49BC-B6FB-4A86729E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2538">
            <a:off x="3609822" y="1902775"/>
            <a:ext cx="935766" cy="14396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44A18A4-E4A2-414D-95E2-3F0C712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995" y="3696175"/>
            <a:ext cx="1993918" cy="1172465"/>
          </a:xfrm>
          <a:prstGeom prst="rect">
            <a:avLst/>
          </a:prstGeom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50232">
            <a:off x="2504920" y="2811421"/>
            <a:ext cx="1192940" cy="1855733"/>
          </a:xfrm>
          <a:prstGeom prst="rect">
            <a:avLst/>
          </a:prstGeom>
        </p:spPr>
      </p:pic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4D07064B-A423-48A0-8989-238AEA342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615791">
            <a:off x="7436184" y="4076005"/>
            <a:ext cx="1830231" cy="2250466"/>
          </a:xfrm>
          <a:prstGeom prst="rect">
            <a:avLst/>
          </a:prstGeom>
        </p:spPr>
      </p:pic>
      <p:sp>
        <p:nvSpPr>
          <p:cNvPr id="15" name="CustomShape 14">
            <a:extLst>
              <a:ext uri="{FF2B5EF4-FFF2-40B4-BE49-F238E27FC236}">
                <a16:creationId xmlns:a16="http://schemas.microsoft.com/office/drawing/2014/main" id="{89E13727-0324-4F31-9447-856FE2C8D9DA}"/>
              </a:ext>
            </a:extLst>
          </p:cNvPr>
          <p:cNvSpPr/>
          <p:nvPr/>
        </p:nvSpPr>
        <p:spPr>
          <a:xfrm>
            <a:off x="3300693" y="4594427"/>
            <a:ext cx="3483429" cy="1947316"/>
          </a:xfrm>
          <a:prstGeom prst="wedgeEllipseCallout">
            <a:avLst>
              <a:gd name="adj1" fmla="val 56260"/>
              <a:gd name="adj2" fmla="val 4103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f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l,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" y="-84310"/>
            <a:ext cx="5940512" cy="994003"/>
          </a:xfrm>
        </p:spPr>
        <p:txBody>
          <a:bodyPr/>
          <a:lstStyle/>
          <a:p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Closed or open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3200" dirty="0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AFA813BC-EBF4-4E32-95C5-D5E792DACA29}"/>
              </a:ext>
            </a:extLst>
          </p:cNvPr>
          <p:cNvGraphicFramePr>
            <a:graphicFrameLocks noGrp="1"/>
          </p:cNvGraphicFramePr>
          <p:nvPr/>
        </p:nvGraphicFramePr>
        <p:xfrm>
          <a:off x="442487" y="1591374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bl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x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ordinat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r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le</a:t>
                      </a:r>
                      <a:endParaRPr lang="en-GB" sz="2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366EB7-A222-4A18-BF38-736C387E24FC}"/>
              </a:ext>
            </a:extLst>
          </p:cNvPr>
          <p:cNvSpPr/>
          <p:nvPr/>
        </p:nvSpPr>
        <p:spPr>
          <a:xfrm>
            <a:off x="463715" y="533491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1E9FB-0BC6-4DE3-9C47-20299C46F91C}"/>
              </a:ext>
            </a:extLst>
          </p:cNvPr>
          <p:cNvSpPr/>
          <p:nvPr/>
        </p:nvSpPr>
        <p:spPr>
          <a:xfrm>
            <a:off x="304967" y="5397526"/>
            <a:ext cx="568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Remember: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f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l, </a:t>
            </a:r>
            <a:b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</a:b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21" name="Picture 26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C61DA6E7-B15B-4892-9C94-AC8CAFB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249426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6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6C9C4096-4527-4266-B0DE-0A86D7B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3049923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26">
            <a:hlinkClick r:id="" action="ppaction://noaction">
              <a:snd r:embed="rId7" name="3_3.wav"/>
            </a:hlinkClick>
            <a:extLst>
              <a:ext uri="{FF2B5EF4-FFF2-40B4-BE49-F238E27FC236}">
                <a16:creationId xmlns:a16="http://schemas.microsoft.com/office/drawing/2014/main" id="{FDDB8BC2-704B-4ACE-9DB8-60A86A21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365626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26">
            <a:hlinkClick r:id="" action="ppaction://noaction">
              <a:snd r:embed="rId8" name="3_4.wav"/>
            </a:hlinkClick>
            <a:extLst>
              <a:ext uri="{FF2B5EF4-FFF2-40B4-BE49-F238E27FC236}">
                <a16:creationId xmlns:a16="http://schemas.microsoft.com/office/drawing/2014/main" id="{F7F8EA76-B900-4AFA-BCD5-A32C0E21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4291088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28E1DB8-A7B6-46B7-9555-F857187FB121}"/>
              </a:ext>
            </a:extLst>
          </p:cNvPr>
          <p:cNvGraphicFramePr>
            <a:graphicFrameLocks noGrp="1"/>
          </p:cNvGraphicFramePr>
          <p:nvPr/>
        </p:nvGraphicFramePr>
        <p:xfrm>
          <a:off x="6210300" y="1573227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séri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se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fl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r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b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œ</a:t>
                      </a:r>
                      <a:r>
                        <a:rPr lang="fr-FR" sz="2400" b="1" dirty="0" err="1">
                          <a:solidFill>
                            <a:srgbClr val="002060"/>
                          </a:solidFill>
                        </a:rPr>
                        <a:t>u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curi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GB" sz="2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pic>
        <p:nvPicPr>
          <p:cNvPr id="30" name="Picture 26">
            <a:hlinkClick r:id="" action="ppaction://noaction">
              <a:snd r:embed="rId9" name="3_5.wav"/>
            </a:hlinkClick>
            <a:extLst>
              <a:ext uri="{FF2B5EF4-FFF2-40B4-BE49-F238E27FC236}">
                <a16:creationId xmlns:a16="http://schemas.microsoft.com/office/drawing/2014/main" id="{EC794D1D-FCDF-4E34-B312-85F0CED4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2476119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" name="Picture 26">
            <a:hlinkClick r:id="" action="ppaction://noaction">
              <a:snd r:embed="rId10" name="3_6.wav"/>
            </a:hlinkClick>
            <a:extLst>
              <a:ext uri="{FF2B5EF4-FFF2-40B4-BE49-F238E27FC236}">
                <a16:creationId xmlns:a16="http://schemas.microsoft.com/office/drawing/2014/main" id="{DE084399-297B-4F48-B4EE-9AEEF7FB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303177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26">
            <a:hlinkClick r:id="" action="ppaction://noaction">
              <a:snd r:embed="rId11" name="3_7.wav"/>
            </a:hlinkClick>
            <a:extLst>
              <a:ext uri="{FF2B5EF4-FFF2-40B4-BE49-F238E27FC236}">
                <a16:creationId xmlns:a16="http://schemas.microsoft.com/office/drawing/2014/main" id="{D27C506E-BFA7-4B44-A1C7-C91A3A33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3638114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26">
            <a:hlinkClick r:id="" action="ppaction://noaction">
              <a:snd r:embed="rId12" name="3_8.wav"/>
            </a:hlinkClick>
            <a:extLst>
              <a:ext uri="{FF2B5EF4-FFF2-40B4-BE49-F238E27FC236}">
                <a16:creationId xmlns:a16="http://schemas.microsoft.com/office/drawing/2014/main" id="{8AE5F0C6-7B6D-4A0C-ADF3-00CEA855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427294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>
            <a:hlinkClick r:id="" action="ppaction://noaction">
              <a:snd r:embed="rId13" name="3_0.wav"/>
            </a:hlinkClick>
            <a:extLst>
              <a:ext uri="{FF2B5EF4-FFF2-40B4-BE49-F238E27FC236}">
                <a16:creationId xmlns:a16="http://schemas.microsoft.com/office/drawing/2014/main" id="{3F619CB9-8A36-4E0C-B489-9115546E4EEE}"/>
              </a:ext>
            </a:extLst>
          </p:cNvPr>
          <p:cNvSpPr txBox="1"/>
          <p:nvPr/>
        </p:nvSpPr>
        <p:spPr>
          <a:xfrm>
            <a:off x="66093" y="660281"/>
            <a:ext cx="676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1-8 et ‘open’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‘closed’.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D46F95-B252-4828-A1D6-8C6DDA5E2491}"/>
              </a:ext>
            </a:extLst>
          </p:cNvPr>
          <p:cNvSpPr/>
          <p:nvPr/>
        </p:nvSpPr>
        <p:spPr>
          <a:xfrm>
            <a:off x="2600723" y="2488537"/>
            <a:ext cx="927100" cy="4225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D2D26884-1389-4E90-837A-2B79A20651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46" y="3019454"/>
            <a:ext cx="455607" cy="582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C5399-A4EC-43E5-8825-59B46BE0B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88" y="2949738"/>
            <a:ext cx="432435" cy="651880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4FB924F3-7164-4E34-808E-9DA97A1454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46" y="4270680"/>
            <a:ext cx="691354" cy="52217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0B04F509-3403-4DC4-AE06-C57D8C114E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30" y="4210133"/>
            <a:ext cx="330893" cy="607302"/>
          </a:xfrm>
          <a:prstGeom prst="rect">
            <a:avLst/>
          </a:prstGeom>
        </p:spPr>
      </p:pic>
      <p:pic>
        <p:nvPicPr>
          <p:cNvPr id="39" name="Picture 38" descr="A picture containing icon&#10;&#10;Description automatically generated">
            <a:extLst>
              <a:ext uri="{FF2B5EF4-FFF2-40B4-BE49-F238E27FC236}">
                <a16:creationId xmlns:a16="http://schemas.microsoft.com/office/drawing/2014/main" id="{73646BE5-5686-4B2F-8CCE-F5C287C5ED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88" y="2427724"/>
            <a:ext cx="583102" cy="555657"/>
          </a:xfrm>
          <a:prstGeom prst="rect">
            <a:avLst/>
          </a:prstGeom>
        </p:spPr>
      </p:pic>
      <p:pic>
        <p:nvPicPr>
          <p:cNvPr id="42" name="Picture 12" descr="Top Round Steak Clip Art">
            <a:extLst>
              <a:ext uri="{FF2B5EF4-FFF2-40B4-BE49-F238E27FC236}">
                <a16:creationId xmlns:a16="http://schemas.microsoft.com/office/drawing/2014/main" id="{25D26BE3-02FF-4D0D-895A-1A7E65C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88" y="3713539"/>
            <a:ext cx="459751" cy="3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3EFC7254-9BC4-4580-8A2C-E1061719B7B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2994390" y="3538439"/>
            <a:ext cx="570615" cy="709332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BAC65FD-09DD-4188-8625-2D0E9B0304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70759" y="2456846"/>
            <a:ext cx="462709" cy="428729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405A8C2A-A4E2-4F88-833B-A60EBD76F9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04752" y="3096171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27C7AFE0-3F1F-441C-912F-4B8B95B75E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7362" y="3689570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21EA549F-8C09-4AA6-B5BF-4B89268EB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7361" y="4262576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3E04224F-6CC2-4730-A039-7C6C415BD0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64604" y="2489555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BC7CD027-1468-42C1-BB17-468F5DE133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78754" y="3043768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7B170198-BA0E-49EC-99CD-2EA47D1A76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8373" y="3694737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7CC390AA-C9DB-4B4F-9D06-ED877886E0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97893" y="4262575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[1/2]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3532D5-02B6-4843-A1F6-5925F3BA5D16}"/>
              </a:ext>
            </a:extLst>
          </p:cNvPr>
          <p:cNvCxnSpPr>
            <a:cxnSpLocks/>
          </p:cNvCxnSpPr>
          <p:nvPr/>
        </p:nvCxnSpPr>
        <p:spPr>
          <a:xfrm flipV="1">
            <a:off x="3932255" y="1136297"/>
            <a:ext cx="4178302" cy="129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CA189-053B-41F1-9BFA-1906F794B898}"/>
              </a:ext>
            </a:extLst>
          </p:cNvPr>
          <p:cNvCxnSpPr/>
          <p:nvPr/>
        </p:nvCxnSpPr>
        <p:spPr>
          <a:xfrm>
            <a:off x="3932255" y="1136297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78F134-8B99-4170-8FB4-409BC99E8B51}"/>
              </a:ext>
            </a:extLst>
          </p:cNvPr>
          <p:cNvCxnSpPr/>
          <p:nvPr/>
        </p:nvCxnSpPr>
        <p:spPr>
          <a:xfrm>
            <a:off x="8110557" y="1136297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B9A21E0-7E5E-4D9B-84AF-42396037585A}"/>
              </a:ext>
            </a:extLst>
          </p:cNvPr>
          <p:cNvSpPr/>
          <p:nvPr/>
        </p:nvSpPr>
        <p:spPr>
          <a:xfrm>
            <a:off x="3057153" y="1839172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76BD2C-ABDC-4A66-A220-1404073B7B9B}"/>
              </a:ext>
            </a:extLst>
          </p:cNvPr>
          <p:cNvSpPr/>
          <p:nvPr/>
        </p:nvSpPr>
        <p:spPr>
          <a:xfrm>
            <a:off x="7238134" y="1823811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5C028A-93E4-478C-92E8-E25889DE325A}"/>
              </a:ext>
            </a:extLst>
          </p:cNvPr>
          <p:cNvCxnSpPr/>
          <p:nvPr/>
        </p:nvCxnSpPr>
        <p:spPr>
          <a:xfrm>
            <a:off x="3932255" y="3413972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01668F-E48B-4AB6-9EC4-618B5B19794E}"/>
              </a:ext>
            </a:extLst>
          </p:cNvPr>
          <p:cNvCxnSpPr/>
          <p:nvPr/>
        </p:nvCxnSpPr>
        <p:spPr>
          <a:xfrm>
            <a:off x="8193238" y="3413972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7DFD18-A847-4981-890E-E0DC4DCACC60}"/>
              </a:ext>
            </a:extLst>
          </p:cNvPr>
          <p:cNvCxnSpPr>
            <a:cxnSpLocks/>
          </p:cNvCxnSpPr>
          <p:nvPr/>
        </p:nvCxnSpPr>
        <p:spPr>
          <a:xfrm flipV="1">
            <a:off x="1524000" y="4131875"/>
            <a:ext cx="8737600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985AF7-D082-411C-9DA0-FCAF5D348876}"/>
              </a:ext>
            </a:extLst>
          </p:cNvPr>
          <p:cNvCxnSpPr/>
          <p:nvPr/>
        </p:nvCxnSpPr>
        <p:spPr>
          <a:xfrm>
            <a:off x="1524000" y="4131875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E5B1C9-E8FB-4032-B3F3-DA3C16BC0456}"/>
              </a:ext>
            </a:extLst>
          </p:cNvPr>
          <p:cNvCxnSpPr/>
          <p:nvPr/>
        </p:nvCxnSpPr>
        <p:spPr>
          <a:xfrm>
            <a:off x="4495800" y="4118960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FEA821-D6E7-4981-B841-8705EB857F5E}"/>
              </a:ext>
            </a:extLst>
          </p:cNvPr>
          <p:cNvCxnSpPr/>
          <p:nvPr/>
        </p:nvCxnSpPr>
        <p:spPr>
          <a:xfrm>
            <a:off x="7239000" y="4118960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5A6057-27C2-47CA-A231-002400BA6CF1}"/>
              </a:ext>
            </a:extLst>
          </p:cNvPr>
          <p:cNvCxnSpPr/>
          <p:nvPr/>
        </p:nvCxnSpPr>
        <p:spPr>
          <a:xfrm>
            <a:off x="10261600" y="4131875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36BC59-F137-45EA-A6FD-1D872E9B362B}"/>
              </a:ext>
            </a:extLst>
          </p:cNvPr>
          <p:cNvSpPr txBox="1"/>
          <p:nvPr/>
        </p:nvSpPr>
        <p:spPr>
          <a:xfrm>
            <a:off x="4857573" y="613071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96E269-B0D4-47B2-8B30-2BD61CA9ECF2}"/>
              </a:ext>
            </a:extLst>
          </p:cNvPr>
          <p:cNvSpPr txBox="1"/>
          <p:nvPr/>
        </p:nvSpPr>
        <p:spPr>
          <a:xfrm>
            <a:off x="2653581" y="2944102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FAB6BD-BD0B-4802-85DE-4D8E7814D575}"/>
              </a:ext>
            </a:extLst>
          </p:cNvPr>
          <p:cNvSpPr txBox="1"/>
          <p:nvPr/>
        </p:nvSpPr>
        <p:spPr>
          <a:xfrm>
            <a:off x="6833148" y="2905017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D4FEEE-140D-4A55-99CB-62A2E60C605D}"/>
              </a:ext>
            </a:extLst>
          </p:cNvPr>
          <p:cNvSpPr/>
          <p:nvPr/>
        </p:nvSpPr>
        <p:spPr>
          <a:xfrm>
            <a:off x="666751" y="4808920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A196A-A1C4-482D-B516-1F3854F03747}"/>
              </a:ext>
            </a:extLst>
          </p:cNvPr>
          <p:cNvSpPr/>
          <p:nvPr/>
        </p:nvSpPr>
        <p:spPr>
          <a:xfrm>
            <a:off x="3632200" y="4823947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A39946-94A3-4423-A4BB-F21BA6DF5A1A}"/>
              </a:ext>
            </a:extLst>
          </p:cNvPr>
          <p:cNvSpPr/>
          <p:nvPr/>
        </p:nvSpPr>
        <p:spPr>
          <a:xfrm>
            <a:off x="6437658" y="4808920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79FEBDB-38C7-4801-B06D-BD8730C7246E}"/>
              </a:ext>
            </a:extLst>
          </p:cNvPr>
          <p:cNvSpPr/>
          <p:nvPr/>
        </p:nvSpPr>
        <p:spPr>
          <a:xfrm>
            <a:off x="9403107" y="4823947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A36393-7B15-4B9F-872E-6A7C2634790B}"/>
              </a:ext>
            </a:extLst>
          </p:cNvPr>
          <p:cNvSpPr txBox="1"/>
          <p:nvPr/>
        </p:nvSpPr>
        <p:spPr>
          <a:xfrm>
            <a:off x="233706" y="5875527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80ED47-B185-4DF3-AD2D-21ED09A3DA6F}"/>
              </a:ext>
            </a:extLst>
          </p:cNvPr>
          <p:cNvSpPr txBox="1"/>
          <p:nvPr/>
        </p:nvSpPr>
        <p:spPr>
          <a:xfrm>
            <a:off x="3189009" y="5901358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frère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921A33-46CD-4606-A751-AE17319B335A}"/>
              </a:ext>
            </a:extLst>
          </p:cNvPr>
          <p:cNvSpPr txBox="1"/>
          <p:nvPr/>
        </p:nvSpPr>
        <p:spPr>
          <a:xfrm>
            <a:off x="6004547" y="5901358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3C2AF3-60EA-4969-9F0C-BB0835651266}"/>
              </a:ext>
            </a:extLst>
          </p:cNvPr>
          <p:cNvSpPr txBox="1"/>
          <p:nvPr/>
        </p:nvSpPr>
        <p:spPr>
          <a:xfrm>
            <a:off x="8971306" y="5992168"/>
            <a:ext cx="257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18C48116-073F-4E6D-A59E-FED6A704F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1" y="4859371"/>
            <a:ext cx="1148479" cy="1098233"/>
          </a:xfrm>
          <a:prstGeom prst="rect">
            <a:avLst/>
          </a:prstGeom>
        </p:spPr>
      </p:pic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83D68BF0-4B34-46FC-80A1-FCBEBF32E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20" y="1896486"/>
            <a:ext cx="984595" cy="1047616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F20DC6-CDA8-430B-AA43-B5FA562B2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47" y="4959190"/>
            <a:ext cx="847292" cy="1062227"/>
          </a:xfrm>
          <a:prstGeom prst="rect">
            <a:avLst/>
          </a:prstGeom>
        </p:spPr>
      </p:pic>
      <p:pic>
        <p:nvPicPr>
          <p:cNvPr id="80" name="Picture 79" descr="A picture containing map&#10;&#10;Description automatically generated">
            <a:extLst>
              <a:ext uri="{FF2B5EF4-FFF2-40B4-BE49-F238E27FC236}">
                <a16:creationId xmlns:a16="http://schemas.microsoft.com/office/drawing/2014/main" id="{7C0DB25E-29AF-433E-82E0-B17952EDD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32" y="5032252"/>
            <a:ext cx="1010683" cy="843275"/>
          </a:xfrm>
          <a:prstGeom prst="rect">
            <a:avLst/>
          </a:prstGeom>
        </p:spPr>
      </p:pic>
      <p:pic>
        <p:nvPicPr>
          <p:cNvPr id="81" name="Picture 16" descr="Animal, Bear, Cartoon, Children, Kids, Toys">
            <a:extLst>
              <a:ext uri="{FF2B5EF4-FFF2-40B4-BE49-F238E27FC236}">
                <a16:creationId xmlns:a16="http://schemas.microsoft.com/office/drawing/2014/main" id="{EA6A0313-4177-4AB0-A2CC-CE8C536B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00" y="5032967"/>
            <a:ext cx="573711" cy="7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8A83A4-FC54-4571-BC78-932B0A385B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4199" r="23470" b="8978"/>
          <a:stretch/>
        </p:blipFill>
        <p:spPr>
          <a:xfrm>
            <a:off x="3376764" y="1758619"/>
            <a:ext cx="1045955" cy="125921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C120893-68FA-44B8-A592-7268EA0CF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06" y="3350796"/>
            <a:ext cx="1714498" cy="533715"/>
          </a:xfrm>
          <a:prstGeom prst="rect">
            <a:avLst/>
          </a:prstGeom>
        </p:spPr>
      </p:pic>
      <p:pic>
        <p:nvPicPr>
          <p:cNvPr id="89" name="Picture 88" descr="Logo&#10;&#10;Description automatically generated">
            <a:extLst>
              <a:ext uri="{FF2B5EF4-FFF2-40B4-BE49-F238E27FC236}">
                <a16:creationId xmlns:a16="http://schemas.microsoft.com/office/drawing/2014/main" id="{1E9D07C1-EFC3-4432-BBD2-B0FAB97785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24" y="1081382"/>
            <a:ext cx="1571551" cy="60406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E88619A-004D-43F0-816E-548568B2DE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75" y="3335536"/>
            <a:ext cx="1614562" cy="566601"/>
          </a:xfrm>
          <a:prstGeom prst="rect">
            <a:avLst/>
          </a:prstGeom>
        </p:spPr>
      </p:pic>
      <p:pic>
        <p:nvPicPr>
          <p:cNvPr id="93" name="Picture 92" descr="Logo&#10;&#10;Description automatically generated">
            <a:extLst>
              <a:ext uri="{FF2B5EF4-FFF2-40B4-BE49-F238E27FC236}">
                <a16:creationId xmlns:a16="http://schemas.microsoft.com/office/drawing/2014/main" id="{A84013D4-B3DD-418F-8587-DDB6725A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7" y="6371541"/>
            <a:ext cx="1142780" cy="4604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221563A-E5BF-44C1-8B23-E597A2724E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1" y="6360834"/>
            <a:ext cx="1525886" cy="471107"/>
          </a:xfrm>
          <a:prstGeom prst="rect">
            <a:avLst/>
          </a:prstGeom>
        </p:spPr>
      </p:pic>
      <p:pic>
        <p:nvPicPr>
          <p:cNvPr id="97" name="Picture 96" descr="Logo&#10;&#10;Description automatically generated">
            <a:extLst>
              <a:ext uri="{FF2B5EF4-FFF2-40B4-BE49-F238E27FC236}">
                <a16:creationId xmlns:a16="http://schemas.microsoft.com/office/drawing/2014/main" id="{8E343764-50CB-4A9A-B956-181E5CB842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78" y="6360834"/>
            <a:ext cx="1515790" cy="43364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6C3FF70-6132-4180-9CF7-338EAC0953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06" y="6342100"/>
            <a:ext cx="1827442" cy="4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9" grpId="0"/>
      <p:bldP spid="49" grpId="1"/>
      <p:bldP spid="49" grpId="2"/>
      <p:bldP spid="51" grpId="0"/>
      <p:bldP spid="51" grpId="1"/>
      <p:bldP spid="51" grpId="2"/>
      <p:bldP spid="52" grpId="0"/>
      <p:bldP spid="52" grpId="1"/>
      <p:bldP spid="5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trouver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4E114D-9BFD-4360-84A3-ABB2B58ADA0B}"/>
              </a:ext>
            </a:extLst>
          </p:cNvPr>
          <p:cNvGrpSpPr/>
          <p:nvPr/>
        </p:nvGrpSpPr>
        <p:grpSpPr>
          <a:xfrm>
            <a:off x="339365" y="576364"/>
            <a:ext cx="2777067" cy="3061418"/>
            <a:chOff x="339365" y="576364"/>
            <a:chExt cx="2777067" cy="306141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39365" y="2683675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give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giving]</a:t>
              </a:r>
            </a:p>
          </p:txBody>
        </p:sp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B5029D0-9698-4318-A719-316C12B2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013" y="576364"/>
              <a:ext cx="1543002" cy="221670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9D0436-7B8F-4F67-B820-71A484AAC33A}"/>
              </a:ext>
            </a:extLst>
          </p:cNvPr>
          <p:cNvGrpSpPr/>
          <p:nvPr/>
        </p:nvGrpSpPr>
        <p:grpSpPr>
          <a:xfrm>
            <a:off x="6392333" y="4376098"/>
            <a:ext cx="2777067" cy="1816367"/>
            <a:chOff x="6392333" y="4376098"/>
            <a:chExt cx="2777067" cy="181636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392333" y="5669245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at]</a:t>
              </a:r>
            </a:p>
          </p:txBody>
        </p:sp>
        <p:pic>
          <p:nvPicPr>
            <p:cNvPr id="28" name="Picture 27" descr="Text, logo&#10;&#10;Description automatically generated">
              <a:extLst>
                <a:ext uri="{FF2B5EF4-FFF2-40B4-BE49-F238E27FC236}">
                  <a16:creationId xmlns:a16="http://schemas.microsoft.com/office/drawing/2014/main" id="{31B1D2D7-AEE0-4024-A070-0CA7D0735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760" y="4376098"/>
              <a:ext cx="1841500" cy="96534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DF7F06-D83D-4A34-BE2D-8351E47B1C0D}"/>
              </a:ext>
            </a:extLst>
          </p:cNvPr>
          <p:cNvGrpSpPr/>
          <p:nvPr/>
        </p:nvGrpSpPr>
        <p:grpSpPr>
          <a:xfrm>
            <a:off x="30539" y="3978459"/>
            <a:ext cx="3308142" cy="2532078"/>
            <a:chOff x="30539" y="3978459"/>
            <a:chExt cx="3308142" cy="253207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0539" y="5556430"/>
              <a:ext cx="33081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find, 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finding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]</a:t>
              </a:r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0C410B33-DAF0-4732-B5F9-8E12665B1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24" y="3978459"/>
              <a:ext cx="2482991" cy="146651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425EEF-9A53-4BE0-9AAD-521EF0726EA6}"/>
              </a:ext>
            </a:extLst>
          </p:cNvPr>
          <p:cNvGrpSpPr/>
          <p:nvPr/>
        </p:nvGrpSpPr>
        <p:grpSpPr>
          <a:xfrm>
            <a:off x="6163733" y="922221"/>
            <a:ext cx="2777067" cy="2329976"/>
            <a:chOff x="6163733" y="922221"/>
            <a:chExt cx="2777067" cy="232997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prepare, preparing]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7081A1-AC93-4C4C-A8C8-FF0826EA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760" y="922221"/>
              <a:ext cx="1802850" cy="1332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The definite article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0760" y="945323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We know that all French nouns have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gender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and are </a:t>
            </a:r>
            <a:r>
              <a:rPr lang="en-GB" sz="2800" b="1" spc="-1" dirty="0">
                <a:solidFill>
                  <a:srgbClr val="00B0F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336" y="336598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398798-F9B0-43C0-9C2C-356CDC6AF348}"/>
              </a:ext>
            </a:extLst>
          </p:cNvPr>
          <p:cNvSpPr/>
          <p:nvPr/>
        </p:nvSpPr>
        <p:spPr>
          <a:xfrm>
            <a:off x="76795" y="43452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 for ‘the’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8F7EB7-2046-4A0F-A9E2-EA0B3979AFBB}"/>
              </a:ext>
            </a:extLst>
          </p:cNvPr>
          <p:cNvSpPr/>
          <p:nvPr/>
        </p:nvSpPr>
        <p:spPr>
          <a:xfrm>
            <a:off x="149365" y="2104497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French before a noun,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(masculine)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(feminine).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F79EF7-47D5-4D8C-B994-5EFFD7CDDF12}"/>
              </a:ext>
            </a:extLst>
          </p:cNvPr>
          <p:cNvSpPr txBox="1"/>
          <p:nvPr/>
        </p:nvSpPr>
        <p:spPr>
          <a:xfrm>
            <a:off x="1375489" y="3273803"/>
            <a:ext cx="1344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4AAFED-F30F-4179-BA2E-1A38038F6C62}"/>
              </a:ext>
            </a:extLst>
          </p:cNvPr>
          <p:cNvSpPr txBox="1"/>
          <p:nvPr/>
        </p:nvSpPr>
        <p:spPr>
          <a:xfrm>
            <a:off x="1375489" y="3960457"/>
            <a:ext cx="1685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cadeau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EAAA8B-A4C0-4FFE-B50D-03F66B957762}"/>
              </a:ext>
            </a:extLst>
          </p:cNvPr>
          <p:cNvSpPr txBox="1"/>
          <p:nvPr/>
        </p:nvSpPr>
        <p:spPr>
          <a:xfrm>
            <a:off x="1375489" y="4717010"/>
            <a:ext cx="196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A135E8-4DFD-4891-B9CB-8249ED44EA66}"/>
              </a:ext>
            </a:extLst>
          </p:cNvPr>
          <p:cNvSpPr txBox="1"/>
          <p:nvPr/>
        </p:nvSpPr>
        <p:spPr>
          <a:xfrm>
            <a:off x="7270376" y="3180387"/>
            <a:ext cx="1882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phrase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BD7477-6222-4131-B44A-88371BD649B4}"/>
              </a:ext>
            </a:extLst>
          </p:cNvPr>
          <p:cNvSpPr txBox="1"/>
          <p:nvPr/>
        </p:nvSpPr>
        <p:spPr>
          <a:xfrm>
            <a:off x="7304576" y="3899889"/>
            <a:ext cx="14493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règle</a:t>
            </a:r>
            <a:endParaRPr lang="en-GB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479F1-2C66-46D0-8082-6577E0667AD0}"/>
              </a:ext>
            </a:extLst>
          </p:cNvPr>
          <p:cNvSpPr txBox="1"/>
          <p:nvPr/>
        </p:nvSpPr>
        <p:spPr>
          <a:xfrm>
            <a:off x="7303108" y="4686546"/>
            <a:ext cx="1592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orange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838320-8E15-4C5B-8317-13CF82BEEF78}"/>
              </a:ext>
            </a:extLst>
          </p:cNvPr>
          <p:cNvSpPr txBox="1"/>
          <p:nvPr/>
        </p:nvSpPr>
        <p:spPr>
          <a:xfrm>
            <a:off x="683363" y="32410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B9C9D3-FBFD-470B-B7EA-61A160D2C98C}"/>
              </a:ext>
            </a:extLst>
          </p:cNvPr>
          <p:cNvSpPr txBox="1"/>
          <p:nvPr/>
        </p:nvSpPr>
        <p:spPr>
          <a:xfrm>
            <a:off x="605196" y="392539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FF92A4-329B-4C81-8F3E-5E9817A7AC1C}"/>
              </a:ext>
            </a:extLst>
          </p:cNvPr>
          <p:cNvSpPr txBox="1"/>
          <p:nvPr/>
        </p:nvSpPr>
        <p:spPr>
          <a:xfrm>
            <a:off x="605196" y="4711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6F6E2-C1CE-4104-A4B3-752E2876B79F}"/>
              </a:ext>
            </a:extLst>
          </p:cNvPr>
          <p:cNvSpPr txBox="1"/>
          <p:nvPr/>
        </p:nvSpPr>
        <p:spPr>
          <a:xfrm>
            <a:off x="6359127" y="319933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86E65-03D7-4598-A3B0-2B518DE21634}"/>
              </a:ext>
            </a:extLst>
          </p:cNvPr>
          <p:cNvSpPr txBox="1"/>
          <p:nvPr/>
        </p:nvSpPr>
        <p:spPr>
          <a:xfrm>
            <a:off x="6359127" y="392096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F2B348-7B87-4F58-8343-82A493A443B0}"/>
              </a:ext>
            </a:extLst>
          </p:cNvPr>
          <p:cNvSpPr txBox="1"/>
          <p:nvPr/>
        </p:nvSpPr>
        <p:spPr>
          <a:xfrm>
            <a:off x="6346265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8E91AE-5DF1-4A55-9F2E-1D9690585231}"/>
              </a:ext>
            </a:extLst>
          </p:cNvPr>
          <p:cNvSpPr txBox="1"/>
          <p:nvPr/>
        </p:nvSpPr>
        <p:spPr>
          <a:xfrm>
            <a:off x="3102457" y="3263671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bag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5634F2-4C31-4842-976A-58F71562C4AC}"/>
              </a:ext>
            </a:extLst>
          </p:cNvPr>
          <p:cNvSpPr txBox="1"/>
          <p:nvPr/>
        </p:nvSpPr>
        <p:spPr>
          <a:xfrm>
            <a:off x="3101735" y="3923197"/>
            <a:ext cx="2027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D7718E-5EEF-4065-BB9C-E877C6FD2187}"/>
              </a:ext>
            </a:extLst>
          </p:cNvPr>
          <p:cNvSpPr txBox="1"/>
          <p:nvPr/>
        </p:nvSpPr>
        <p:spPr>
          <a:xfrm>
            <a:off x="3101735" y="4742306"/>
            <a:ext cx="196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uniform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6E6175-46A0-4554-B721-969AFF2D04C2}"/>
              </a:ext>
            </a:extLst>
          </p:cNvPr>
          <p:cNvSpPr txBox="1"/>
          <p:nvPr/>
        </p:nvSpPr>
        <p:spPr>
          <a:xfrm>
            <a:off x="9019026" y="3177857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phrase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C0AF37-8D2E-4529-A704-F96BBB2E8FA6}"/>
              </a:ext>
            </a:extLst>
          </p:cNvPr>
          <p:cNvSpPr txBox="1"/>
          <p:nvPr/>
        </p:nvSpPr>
        <p:spPr>
          <a:xfrm>
            <a:off x="9024453" y="3910935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ruler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BDB88C-E98D-42ED-8A19-A82619A7DB9D}"/>
              </a:ext>
            </a:extLst>
          </p:cNvPr>
          <p:cNvSpPr txBox="1"/>
          <p:nvPr/>
        </p:nvSpPr>
        <p:spPr>
          <a:xfrm>
            <a:off x="9050129" y="4689807"/>
            <a:ext cx="2352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orange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2699C-AE32-4EA0-A302-9B13C649374D}"/>
              </a:ext>
            </a:extLst>
          </p:cNvPr>
          <p:cNvSpPr txBox="1"/>
          <p:nvPr/>
        </p:nvSpPr>
        <p:spPr>
          <a:xfrm>
            <a:off x="727713" y="325268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BE0131-F1CB-4730-BA16-194D9F93ADEF}"/>
              </a:ext>
            </a:extLst>
          </p:cNvPr>
          <p:cNvSpPr txBox="1"/>
          <p:nvPr/>
        </p:nvSpPr>
        <p:spPr>
          <a:xfrm>
            <a:off x="3098414" y="3296922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bag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4DD78-9293-4E9B-88F6-30F675A76051}"/>
              </a:ext>
            </a:extLst>
          </p:cNvPr>
          <p:cNvSpPr txBox="1"/>
          <p:nvPr/>
        </p:nvSpPr>
        <p:spPr>
          <a:xfrm>
            <a:off x="711428" y="3936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BF5749-0669-4F91-8EB9-0A7751DA2AC3}"/>
              </a:ext>
            </a:extLst>
          </p:cNvPr>
          <p:cNvSpPr txBox="1"/>
          <p:nvPr/>
        </p:nvSpPr>
        <p:spPr>
          <a:xfrm>
            <a:off x="3093737" y="3941922"/>
            <a:ext cx="2394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present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8BCD51-5273-42DD-921E-8679B4BE36F8}"/>
              </a:ext>
            </a:extLst>
          </p:cNvPr>
          <p:cNvSpPr txBox="1"/>
          <p:nvPr/>
        </p:nvSpPr>
        <p:spPr>
          <a:xfrm>
            <a:off x="773081" y="473554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EFCB15-91D4-453C-AC11-A868BB1A3DA8}"/>
              </a:ext>
            </a:extLst>
          </p:cNvPr>
          <p:cNvSpPr txBox="1"/>
          <p:nvPr/>
        </p:nvSpPr>
        <p:spPr>
          <a:xfrm>
            <a:off x="3123641" y="4729197"/>
            <a:ext cx="2279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uniform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C07819-4062-4586-BDFD-CB846C370052}"/>
              </a:ext>
            </a:extLst>
          </p:cNvPr>
          <p:cNvSpPr txBox="1"/>
          <p:nvPr/>
        </p:nvSpPr>
        <p:spPr>
          <a:xfrm>
            <a:off x="6484264" y="320906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958C162-2F22-4A6B-A31D-82502E0C55DC}"/>
              </a:ext>
            </a:extLst>
          </p:cNvPr>
          <p:cNvSpPr txBox="1"/>
          <p:nvPr/>
        </p:nvSpPr>
        <p:spPr>
          <a:xfrm>
            <a:off x="9019026" y="3177857"/>
            <a:ext cx="2782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phrase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9AF1ED-421B-4CD3-B085-EE0F0D68E202}"/>
              </a:ext>
            </a:extLst>
          </p:cNvPr>
          <p:cNvSpPr txBox="1"/>
          <p:nvPr/>
        </p:nvSpPr>
        <p:spPr>
          <a:xfrm>
            <a:off x="6518038" y="391883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1AF22B-D2E3-4BFD-A911-AE43CE2B7EB1}"/>
              </a:ext>
            </a:extLst>
          </p:cNvPr>
          <p:cNvSpPr txBox="1"/>
          <p:nvPr/>
        </p:nvSpPr>
        <p:spPr>
          <a:xfrm>
            <a:off x="9019026" y="3927444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ruler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242A48-4330-4961-B1B1-B4B4DEC5AA1E}"/>
              </a:ext>
            </a:extLst>
          </p:cNvPr>
          <p:cNvSpPr txBox="1"/>
          <p:nvPr/>
        </p:nvSpPr>
        <p:spPr>
          <a:xfrm>
            <a:off x="6656038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D5342E-BCEC-4B06-BDBB-6A569AED97C8}"/>
              </a:ext>
            </a:extLst>
          </p:cNvPr>
          <p:cNvSpPr txBox="1"/>
          <p:nvPr/>
        </p:nvSpPr>
        <p:spPr>
          <a:xfrm>
            <a:off x="9056130" y="4706053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orange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2D4CCF-3C88-4602-B372-ED4356F4FC57}"/>
              </a:ext>
            </a:extLst>
          </p:cNvPr>
          <p:cNvSpPr/>
          <p:nvPr/>
        </p:nvSpPr>
        <p:spPr>
          <a:xfrm>
            <a:off x="322017" y="5612114"/>
            <a:ext cx="1055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French before a noun,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(masculine) or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(feminine).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765210-FB1D-47EC-9BB5-4AC8EB36B7D1}"/>
              </a:ext>
            </a:extLst>
          </p:cNvPr>
          <p:cNvCxnSpPr/>
          <p:nvPr/>
        </p:nvCxnSpPr>
        <p:spPr>
          <a:xfrm>
            <a:off x="713080" y="370486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03B2AC4-6859-48A3-9034-58A95D223D7A}"/>
              </a:ext>
            </a:extLst>
          </p:cNvPr>
          <p:cNvCxnSpPr/>
          <p:nvPr/>
        </p:nvCxnSpPr>
        <p:spPr>
          <a:xfrm>
            <a:off x="727713" y="4431510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3751397-5740-42E5-A6F1-88EF42C99985}"/>
              </a:ext>
            </a:extLst>
          </p:cNvPr>
          <p:cNvCxnSpPr/>
          <p:nvPr/>
        </p:nvCxnSpPr>
        <p:spPr>
          <a:xfrm>
            <a:off x="711428" y="5211606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4486799-071D-4090-AF3C-140DA5BCCAAA}"/>
              </a:ext>
            </a:extLst>
          </p:cNvPr>
          <p:cNvCxnSpPr/>
          <p:nvPr/>
        </p:nvCxnSpPr>
        <p:spPr>
          <a:xfrm>
            <a:off x="6542150" y="3663224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5B06DB7-ACF1-432B-91FA-0EBF4F6BBE23}"/>
              </a:ext>
            </a:extLst>
          </p:cNvPr>
          <p:cNvCxnSpPr/>
          <p:nvPr/>
        </p:nvCxnSpPr>
        <p:spPr>
          <a:xfrm>
            <a:off x="6528887" y="437717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4FA96C-85A7-4961-8C5B-65AA7D8FC1F3}"/>
              </a:ext>
            </a:extLst>
          </p:cNvPr>
          <p:cNvCxnSpPr/>
          <p:nvPr/>
        </p:nvCxnSpPr>
        <p:spPr>
          <a:xfrm>
            <a:off x="6528886" y="5182668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oogle Shape;183;p8">
            <a:extLst>
              <a:ext uri="{FF2B5EF4-FFF2-40B4-BE49-F238E27FC236}">
                <a16:creationId xmlns:a16="http://schemas.microsoft.com/office/drawing/2014/main" id="{767CDB25-37C2-46C3-B97D-8581EADBFB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883" y="405416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83;p8">
            <a:extLst>
              <a:ext uri="{FF2B5EF4-FFF2-40B4-BE49-F238E27FC236}">
                <a16:creationId xmlns:a16="http://schemas.microsoft.com/office/drawing/2014/main" id="{1691C967-24E2-415D-9F37-0948F50B40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345" y="477791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83;p8">
            <a:extLst>
              <a:ext uri="{FF2B5EF4-FFF2-40B4-BE49-F238E27FC236}">
                <a16:creationId xmlns:a16="http://schemas.microsoft.com/office/drawing/2014/main" id="{2260C23B-EA95-478A-AEE8-5E728299B3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456" y="3300588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83;p8">
            <a:extLst>
              <a:ext uri="{FF2B5EF4-FFF2-40B4-BE49-F238E27FC236}">
                <a16:creationId xmlns:a16="http://schemas.microsoft.com/office/drawing/2014/main" id="{698E1BD6-2A99-422E-8022-F4F9D22328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4233" y="3999542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1EBC4451-ABFE-4CFE-A0B3-F4DA259894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0913" y="481078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CustomShape 14">
            <a:extLst>
              <a:ext uri="{FF2B5EF4-FFF2-40B4-BE49-F238E27FC236}">
                <a16:creationId xmlns:a16="http://schemas.microsoft.com/office/drawing/2014/main" id="{F06E2825-4F33-4D87-8EE9-0EAF81E72A80}"/>
              </a:ext>
            </a:extLst>
          </p:cNvPr>
          <p:cNvSpPr/>
          <p:nvPr/>
        </p:nvSpPr>
        <p:spPr>
          <a:xfrm>
            <a:off x="302396" y="2851559"/>
            <a:ext cx="2955697" cy="1859481"/>
          </a:xfrm>
          <a:prstGeom prst="wedgeEllipseCallout">
            <a:avLst>
              <a:gd name="adj1" fmla="val -6043"/>
              <a:gd name="adj2" fmla="val 58112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followed by a </a:t>
            </a:r>
            <a:r>
              <a:rPr kumimoji="0" lang="en-GB" sz="2400" b="0" i="0" u="sng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it becomes </a:t>
            </a:r>
            <a:r>
              <a:rPr kumimoji="0" lang="en-GB" sz="2400" b="1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6" name="CustomShape 14">
            <a:extLst>
              <a:ext uri="{FF2B5EF4-FFF2-40B4-BE49-F238E27FC236}">
                <a16:creationId xmlns:a16="http://schemas.microsoft.com/office/drawing/2014/main" id="{6813803F-04ED-4668-82C3-B90E54917F03}"/>
              </a:ext>
            </a:extLst>
          </p:cNvPr>
          <p:cNvSpPr/>
          <p:nvPr/>
        </p:nvSpPr>
        <p:spPr>
          <a:xfrm>
            <a:off x="5958534" y="2739339"/>
            <a:ext cx="3172284" cy="1859481"/>
          </a:xfrm>
          <a:prstGeom prst="wedgeEllipseCallout">
            <a:avLst>
              <a:gd name="adj1" fmla="val 117"/>
              <a:gd name="adj2" fmla="val 6425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la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followed by a </a:t>
            </a:r>
            <a:r>
              <a:rPr kumimoji="0" lang="en-GB" sz="2400" b="0" i="0" u="sng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it also becomes </a:t>
            </a:r>
            <a:r>
              <a:rPr kumimoji="0" lang="en-GB" sz="2400" b="1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le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la ?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F3DEC-BD8C-463A-A129-4A7D545BDC82}"/>
              </a:ext>
            </a:extLst>
          </p:cNvPr>
          <p:cNvSpPr/>
          <p:nvPr/>
        </p:nvSpPr>
        <p:spPr>
          <a:xfrm>
            <a:off x="101161" y="1533427"/>
            <a:ext cx="1883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phrase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1955B4-154D-43C8-9118-8D839E58ECDB}"/>
              </a:ext>
            </a:extLst>
          </p:cNvPr>
          <p:cNvSpPr/>
          <p:nvPr/>
        </p:nvSpPr>
        <p:spPr>
          <a:xfrm>
            <a:off x="3593143" y="3536995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2060"/>
                </a:solidFill>
                <a:latin typeface="Tw Cen MT" panose="020B0602020104020603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gomme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76D97B-D21D-4EF4-94A3-10F9BDFC744E}"/>
              </a:ext>
            </a:extLst>
          </p:cNvPr>
          <p:cNvSpPr/>
          <p:nvPr/>
        </p:nvSpPr>
        <p:spPr>
          <a:xfrm>
            <a:off x="653348" y="2565125"/>
            <a:ext cx="2612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3D571B-5857-40B2-90B6-8083FD27389C}"/>
              </a:ext>
            </a:extLst>
          </p:cNvPr>
          <p:cNvSpPr/>
          <p:nvPr/>
        </p:nvSpPr>
        <p:spPr>
          <a:xfrm>
            <a:off x="5843456" y="1426651"/>
            <a:ext cx="22076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0066"/>
                </a:solidFill>
                <a:latin typeface="Tw Cen MT" panose="020B0602020104020603"/>
              </a:rPr>
              <a:t> </a:t>
            </a:r>
            <a:r>
              <a:rPr lang="en-GB" sz="4000" dirty="0">
                <a:solidFill>
                  <a:srgbClr val="000066"/>
                </a:solidFill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7016BF-8BA4-4C7B-974B-27CAB1D72EA2}"/>
              </a:ext>
            </a:extLst>
          </p:cNvPr>
          <p:cNvSpPr/>
          <p:nvPr/>
        </p:nvSpPr>
        <p:spPr>
          <a:xfrm>
            <a:off x="4930806" y="2674977"/>
            <a:ext cx="1452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règle</a:t>
            </a:r>
            <a:endParaRPr lang="en-GB" sz="40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43F83D-3434-4CC9-87EB-A67292BFCE3A}"/>
              </a:ext>
            </a:extLst>
          </p:cNvPr>
          <p:cNvSpPr/>
          <p:nvPr/>
        </p:nvSpPr>
        <p:spPr>
          <a:xfrm>
            <a:off x="7283236" y="3715609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film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CC370B-2CFF-4A46-B8B5-8C5D7564A358}"/>
              </a:ext>
            </a:extLst>
          </p:cNvPr>
          <p:cNvSpPr/>
          <p:nvPr/>
        </p:nvSpPr>
        <p:spPr>
          <a:xfrm>
            <a:off x="671669" y="3763844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gâteau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EEBDABE-55AA-40FC-9A79-CEE14B2E4736}"/>
              </a:ext>
            </a:extLst>
          </p:cNvPr>
          <p:cNvSpPr/>
          <p:nvPr/>
        </p:nvSpPr>
        <p:spPr>
          <a:xfrm>
            <a:off x="3398470" y="1476849"/>
            <a:ext cx="1066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sac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149C31-8D9A-443C-8A27-36D296B3BAA8}"/>
              </a:ext>
            </a:extLst>
          </p:cNvPr>
          <p:cNvSpPr/>
          <p:nvPr/>
        </p:nvSpPr>
        <p:spPr>
          <a:xfrm>
            <a:off x="8673614" y="2634712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DEC9D66-36B7-4C18-B80B-8B106F35F5A0}"/>
              </a:ext>
            </a:extLst>
          </p:cNvPr>
          <p:cNvSpPr/>
          <p:nvPr/>
        </p:nvSpPr>
        <p:spPr>
          <a:xfrm>
            <a:off x="7919052" y="4676526"/>
            <a:ext cx="3616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cadeau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B2D3F4-D7B1-4E57-A7F0-597E0FEDFDED}"/>
              </a:ext>
            </a:extLst>
          </p:cNvPr>
          <p:cNvSpPr/>
          <p:nvPr/>
        </p:nvSpPr>
        <p:spPr>
          <a:xfrm>
            <a:off x="5563411" y="4453206"/>
            <a:ext cx="1659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0066"/>
                </a:solidFill>
                <a:latin typeface="Tw Cen MT" panose="020B0602020104020603"/>
              </a:rPr>
              <a:t> </a:t>
            </a:r>
            <a:r>
              <a:rPr lang="en-GB" sz="4000" dirty="0">
                <a:solidFill>
                  <a:srgbClr val="000066"/>
                </a:solidFill>
                <a:latin typeface="Century Gothic" panose="020B0502020202020204" pitchFamily="34" charset="0"/>
              </a:rPr>
              <a:t>t-shirt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A0CC85-5168-4D3D-AA71-1DC63A26F1B5}"/>
              </a:ext>
            </a:extLst>
          </p:cNvPr>
          <p:cNvSpPr/>
          <p:nvPr/>
        </p:nvSpPr>
        <p:spPr>
          <a:xfrm>
            <a:off x="8974945" y="3715609"/>
            <a:ext cx="2526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chapeau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132DC5D-0D99-4786-AE93-A28638727417}"/>
              </a:ext>
            </a:extLst>
          </p:cNvPr>
          <p:cNvSpPr/>
          <p:nvPr/>
        </p:nvSpPr>
        <p:spPr>
          <a:xfrm>
            <a:off x="9435450" y="1405226"/>
            <a:ext cx="17700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cahier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A9BE49-631C-48F3-8942-8FB373129C6F}"/>
              </a:ext>
            </a:extLst>
          </p:cNvPr>
          <p:cNvSpPr/>
          <p:nvPr/>
        </p:nvSpPr>
        <p:spPr>
          <a:xfrm>
            <a:off x="2237643" y="4473449"/>
            <a:ext cx="2531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0066"/>
                </a:solidFill>
                <a:latin typeface="Tw Cen MT" panose="020B0602020104020603"/>
              </a:rPr>
              <a:t> </a:t>
            </a:r>
            <a:r>
              <a:rPr lang="en-GB" sz="4000" dirty="0">
                <a:solidFill>
                  <a:srgbClr val="000066"/>
                </a:solidFill>
                <a:latin typeface="Century Gothic" panose="020B0502020202020204" pitchFamily="34" charset="0"/>
              </a:rPr>
              <a:t>chanson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D20EC9-3B24-492F-816D-6D39D2D13E6A}"/>
              </a:ext>
            </a:extLst>
          </p:cNvPr>
          <p:cNvSpPr/>
          <p:nvPr/>
        </p:nvSpPr>
        <p:spPr>
          <a:xfrm>
            <a:off x="0" y="5879738"/>
            <a:ext cx="6086516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BC2FFE-5FBC-435A-8288-EDEC1DFC621E}"/>
              </a:ext>
            </a:extLst>
          </p:cNvPr>
          <p:cNvSpPr txBox="1"/>
          <p:nvPr/>
        </p:nvSpPr>
        <p:spPr>
          <a:xfrm>
            <a:off x="1971236" y="596486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 (l’)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9CD64A-978F-443A-8326-382ADECBF9CA}"/>
              </a:ext>
            </a:extLst>
          </p:cNvPr>
          <p:cNvSpPr/>
          <p:nvPr/>
        </p:nvSpPr>
        <p:spPr>
          <a:xfrm>
            <a:off x="6086516" y="5876300"/>
            <a:ext cx="6109066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D81D02-5E0A-4B33-8605-66F5EA3A9404}"/>
              </a:ext>
            </a:extLst>
          </p:cNvPr>
          <p:cNvSpPr txBox="1"/>
          <p:nvPr/>
        </p:nvSpPr>
        <p:spPr>
          <a:xfrm>
            <a:off x="8089286" y="5964866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la (l’)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75A5D60-3139-49DD-9C07-1E4DF32D096A}"/>
              </a:ext>
            </a:extLst>
          </p:cNvPr>
          <p:cNvSpPr/>
          <p:nvPr/>
        </p:nvSpPr>
        <p:spPr>
          <a:xfrm>
            <a:off x="4077167" y="501822"/>
            <a:ext cx="1739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2DCF413-98A4-4D5E-95CD-7B76E1DF9DCC}"/>
              </a:ext>
            </a:extLst>
          </p:cNvPr>
          <p:cNvSpPr/>
          <p:nvPr/>
        </p:nvSpPr>
        <p:spPr>
          <a:xfrm>
            <a:off x="6790029" y="493511"/>
            <a:ext cx="2377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53672 0.9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36" y="4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86067 0.7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34" y="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95794 0.42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4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85208 0.26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1.03138 0.2680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76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7787</TotalTime>
  <Words>2269</Words>
  <Application>Microsoft Office PowerPoint</Application>
  <PresentationFormat>Widescreen</PresentationFormat>
  <Paragraphs>345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3_Office Theme</vt:lpstr>
      <vt:lpstr>Saying what I and others do</vt:lpstr>
      <vt:lpstr>closed [eu]</vt:lpstr>
      <vt:lpstr>open [eu]</vt:lpstr>
      <vt:lpstr>open [eu]</vt:lpstr>
      <vt:lpstr>Closed or open [eu]?</vt:lpstr>
      <vt:lpstr>vocabulaire</vt:lpstr>
      <vt:lpstr>vocabulaire</vt:lpstr>
      <vt:lpstr>The definite article</vt:lpstr>
      <vt:lpstr>vocabulaire</vt:lpstr>
      <vt:lpstr>lire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82</cp:revision>
  <dcterms:created xsi:type="dcterms:W3CDTF">2021-10-25T17:33:24Z</dcterms:created>
  <dcterms:modified xsi:type="dcterms:W3CDTF">2022-01-29T05:18:55Z</dcterms:modified>
</cp:coreProperties>
</file>