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5"/>
  </p:notesMasterIdLst>
  <p:sldIdLst>
    <p:sldId id="339" r:id="rId4"/>
    <p:sldId id="378" r:id="rId5"/>
    <p:sldId id="379" r:id="rId6"/>
    <p:sldId id="380" r:id="rId7"/>
    <p:sldId id="381" r:id="rId8"/>
    <p:sldId id="382" r:id="rId9"/>
    <p:sldId id="383" r:id="rId10"/>
    <p:sldId id="403" r:id="rId11"/>
    <p:sldId id="399" r:id="rId12"/>
    <p:sldId id="401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43228" autoAdjust="0"/>
  </p:normalViewPr>
  <p:slideViewPr>
    <p:cSldViewPr snapToGrid="0">
      <p:cViewPr varScale="1">
        <p:scale>
          <a:sx n="31" d="100"/>
          <a:sy n="31" d="100"/>
        </p:scale>
        <p:origin x="16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A039-848B-41A9-84D9-E6480E813061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2909-5833-4940-8F9E-3C099DAC2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The AUDIO version of the lesson material includes additional audio for the new language presented (phonics, vocabulary) and audio for the instructions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on the slide.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In addition, it includes VIDEO clips of the phonics and the phonics’ source words.  Pupils can be encouraged to look at the shape of the mouth/lips on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slides where these appear, and try to copy it/them.</a:t>
            </a: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revisit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[u] </a:t>
            </a:r>
            <a:r>
              <a:rPr lang="fr-FR" sz="1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tu [112] salut! [2205] amusant [4695] utiliser [345] nous [31] bonjour! [1972] douze [1664] jouer [219] jour [78]</a:t>
            </a:r>
            <a:endParaRPr lang="en-GB" sz="1200" b="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jour [78] </a:t>
            </a:r>
            <a:r>
              <a:rPr lang="en-GB" sz="1200" b="1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chaque</a:t>
            </a:r>
            <a:r>
              <a:rPr lang="en-GB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[151] </a:t>
            </a:r>
            <a:r>
              <a:rPr lang="en-GB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days of the week</a:t>
            </a:r>
            <a:br>
              <a:rPr lang="en-GB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</a:b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 [8] j’ai, il a, elle a, quoi [297] animal [1002] chien [1744] chat [3138]  photo [1412] ou [33] </a:t>
            </a:r>
            <a:endParaRPr lang="en-GB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2: </a:t>
            </a:r>
            <a:r>
              <a:rPr lang="fr-FR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Ça va ? [54/53] bien [47] mal [277] Oui [284] Non [75] Au revoir [4/1274]</a:t>
            </a:r>
            <a:endParaRPr lang="en-GB" sz="1200" b="0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endParaRPr lang="en-GB" sz="1200" b="1" i="1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AA6D-8055-400A-BBF5-68275BAEE5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35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98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8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4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46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[ai]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b="0" dirty="0"/>
              <a:t>Present the letter(s) and say the </a:t>
            </a:r>
            <a:r>
              <a:rPr lang="en-GB" b="1" dirty="0"/>
              <a:t>[ai] </a:t>
            </a:r>
            <a:r>
              <a:rPr lang="en-GB" b="0" dirty="0"/>
              <a:t>sound first, on its own. Students repeat it with you.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b="0" dirty="0"/>
              <a:t>2. Bring up the word </a:t>
            </a:r>
            <a:r>
              <a:rPr lang="en-GB" b="0" baseline="0" dirty="0"/>
              <a:t>”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b="0" dirty="0"/>
              <a:t> on its own, say</a:t>
            </a:r>
            <a:r>
              <a:rPr lang="en-GB" b="0" baseline="0" dirty="0"/>
              <a:t> it, students repeat it, so that they have the opportunity to focus all of their attention on the connection between the written word and its sound. 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baseline="0" dirty="0">
                <a:latin typeface="Arial"/>
              </a:rPr>
              <a:t>3. Repeat again, along with the picture, and with gesture, if using.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Roll back the animations and work through 1-3 again, but this time, dropping your voice completely to listen carefully to the students saying the </a:t>
            </a:r>
            <a:r>
              <a:rPr lang="en-GB" b="1" dirty="0"/>
              <a:t>[ai] </a:t>
            </a:r>
            <a:r>
              <a:rPr lang="en-GB" baseline="0" dirty="0"/>
              <a:t>sound, pronouncing </a:t>
            </a:r>
            <a:r>
              <a:rPr lang="en-GB" b="0" baseline="0" dirty="0"/>
              <a:t>”</a:t>
            </a:r>
            <a:r>
              <a:rPr lang="en-GB" b="1" baseline="0" dirty="0" err="1"/>
              <a:t>vrai</a:t>
            </a:r>
            <a:r>
              <a:rPr lang="en-GB" sz="1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lang="en-GB" sz="1200" b="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baseline="0" dirty="0"/>
              <a:t>and, if using, doing the gesture.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Suggested 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vrai</a:t>
            </a:r>
            <a:r>
              <a:rPr lang="en-US" dirty="0"/>
              <a:t> – either mime a tick </a:t>
            </a:r>
            <a:br>
              <a:rPr lang="en-US" dirty="0"/>
            </a:br>
            <a:r>
              <a:rPr lang="en-US" dirty="0"/>
              <a:t>Or use the BSL (4</a:t>
            </a:r>
            <a:r>
              <a:rPr lang="en-US" baseline="30000" dirty="0"/>
              <a:t>th</a:t>
            </a:r>
            <a:r>
              <a:rPr lang="en-US" dirty="0"/>
              <a:t> video is the best one): https://www.signbsl.com/sign/true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French):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vrai</a:t>
            </a:r>
            <a:r>
              <a:rPr lang="en-GB" b="1" baseline="0" dirty="0"/>
              <a:t> </a:t>
            </a:r>
            <a:r>
              <a:rPr lang="en-GB" baseline="0" dirty="0"/>
              <a:t>[292]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AA6D-8055-400A-BBF5-68275BAEE5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7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2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0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88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11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07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88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57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2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3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930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74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64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2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1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9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9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36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7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4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744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833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3" Type="http://schemas.openxmlformats.org/officeDocument/2006/relationships/image" Target="../media/image11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6" Type="http://schemas.openxmlformats.org/officeDocument/2006/relationships/audio" Target="../media/audio12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image" Target="../media/image25.png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015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Saying how many and describing things</a:t>
            </a:r>
            <a:endParaRPr lang="en-GB" sz="4000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5267215"/>
            <a:ext cx="4571280" cy="2811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sym typeface="Arial"/>
              </a:rPr>
              <a:t>P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honics quiz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sym typeface="Arial"/>
              </a:rPr>
              <a:t>Easter activities</a:t>
            </a:r>
            <a:endParaRPr kumimoji="0" lang="fr-F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+mn-cs"/>
              <a:sym typeface="Arial"/>
            </a:endParaRPr>
          </a:p>
        </p:txBody>
      </p:sp>
      <p:pic>
        <p:nvPicPr>
          <p:cNvPr id="8" name="Picture 4" descr="Easter, Egg, Orange, Yellow, Dots">
            <a:extLst>
              <a:ext uri="{FF2B5EF4-FFF2-40B4-BE49-F238E27FC236}">
                <a16:creationId xmlns:a16="http://schemas.microsoft.com/office/drawing/2014/main" id="{7D187600-F587-467E-918B-6CFF8D3C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48" y="2742804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gg, Painted, Shell, Easter, Colorful">
            <a:extLst>
              <a:ext uri="{FF2B5EF4-FFF2-40B4-BE49-F238E27FC236}">
                <a16:creationId xmlns:a16="http://schemas.microsoft.com/office/drawing/2014/main" id="{4BC901E8-7A56-435C-84A4-E1EC674A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1927594" y="3191327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gg, Easter, Stars, Blue, Pink">
            <a:extLst>
              <a:ext uri="{FF2B5EF4-FFF2-40B4-BE49-F238E27FC236}">
                <a16:creationId xmlns:a16="http://schemas.microsoft.com/office/drawing/2014/main" id="{6DFDC726-C157-447A-A221-CE1E1B51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" y="2460585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gg, Easter, Violet, Green, Stripes">
            <a:extLst>
              <a:ext uri="{FF2B5EF4-FFF2-40B4-BE49-F238E27FC236}">
                <a16:creationId xmlns:a16="http://schemas.microsoft.com/office/drawing/2014/main" id="{1968D59A-62D2-4C4C-8BC6-E0575345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89" y="2484637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aster, Egg, Pink, Green, Stripes">
            <a:extLst>
              <a:ext uri="{FF2B5EF4-FFF2-40B4-BE49-F238E27FC236}">
                <a16:creationId xmlns:a16="http://schemas.microsoft.com/office/drawing/2014/main" id="{460A2C80-3365-4247-BBC6-556AFFF0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1" y="2445508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aster, Egg, Design, Isolated, Yellow">
            <a:extLst>
              <a:ext uri="{FF2B5EF4-FFF2-40B4-BE49-F238E27FC236}">
                <a16:creationId xmlns:a16="http://schemas.microsoft.com/office/drawing/2014/main" id="{93D23714-E4D1-494F-993B-F4E9BCBA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2" y="3113165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uevo, Pascua De Resurrección, Huevo De Pascua, Vistoso">
            <a:extLst>
              <a:ext uri="{FF2B5EF4-FFF2-40B4-BE49-F238E27FC236}">
                <a16:creationId xmlns:a16="http://schemas.microsoft.com/office/drawing/2014/main" id="{4AB16F69-2D34-47A0-8C9A-66E3ED2F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65" y="2415028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Azul, Pascua De Resurrección, Huevos">
            <a:extLst>
              <a:ext uri="{FF2B5EF4-FFF2-40B4-BE49-F238E27FC236}">
                <a16:creationId xmlns:a16="http://schemas.microsoft.com/office/drawing/2014/main" id="{DE451E6E-8750-4E0D-A5B1-AAC664BB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3" y="2942300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uevo De Pascua, Decorado">
            <a:extLst>
              <a:ext uri="{FF2B5EF4-FFF2-40B4-BE49-F238E27FC236}">
                <a16:creationId xmlns:a16="http://schemas.microsoft.com/office/drawing/2014/main" id="{060AD2E7-D811-4099-A97F-56974A24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2455740" y="3119045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208806" y="324452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message</a:t>
            </a:r>
          </a:p>
        </p:txBody>
      </p:sp>
      <p:pic>
        <p:nvPicPr>
          <p:cNvPr id="29" name="Picture 4" descr="Easter, Egg, Orange, Yellow, Dots">
            <a:extLst>
              <a:ext uri="{FF2B5EF4-FFF2-40B4-BE49-F238E27FC236}">
                <a16:creationId xmlns:a16="http://schemas.microsoft.com/office/drawing/2014/main" id="{C4459E0C-75BD-43BA-B2C7-5285888B1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882" y="1054449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gg, Painted, Shell, Easter, Colorful">
            <a:extLst>
              <a:ext uri="{FF2B5EF4-FFF2-40B4-BE49-F238E27FC236}">
                <a16:creationId xmlns:a16="http://schemas.microsoft.com/office/drawing/2014/main" id="{C90FB70B-1370-4929-85E8-9DEF8EBB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9760104" y="1077459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gg, Easter, Stars, Blue, Pink">
            <a:extLst>
              <a:ext uri="{FF2B5EF4-FFF2-40B4-BE49-F238E27FC236}">
                <a16:creationId xmlns:a16="http://schemas.microsoft.com/office/drawing/2014/main" id="{48FF25B8-103E-4402-BA90-F49FC946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49" y="1077972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Egg, Easter, Violet, Green, Stripes">
            <a:extLst>
              <a:ext uri="{FF2B5EF4-FFF2-40B4-BE49-F238E27FC236}">
                <a16:creationId xmlns:a16="http://schemas.microsoft.com/office/drawing/2014/main" id="{B81081A0-5AD4-4A74-B78C-F5552A64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09" y="1102024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Easter, Egg, Pink, Green, Stripes">
            <a:extLst>
              <a:ext uri="{FF2B5EF4-FFF2-40B4-BE49-F238E27FC236}">
                <a16:creationId xmlns:a16="http://schemas.microsoft.com/office/drawing/2014/main" id="{70555D24-3702-483B-990E-E670A18A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61" y="1062895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Easter, Egg, Design, Isolated, Yellow">
            <a:extLst>
              <a:ext uri="{FF2B5EF4-FFF2-40B4-BE49-F238E27FC236}">
                <a16:creationId xmlns:a16="http://schemas.microsoft.com/office/drawing/2014/main" id="{5F6E0AA8-5FBA-486C-AA87-ED8719EF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54" y="1044978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uevo, Pascua De Resurrección, Huevo De Pascua, Vistoso">
            <a:extLst>
              <a:ext uri="{FF2B5EF4-FFF2-40B4-BE49-F238E27FC236}">
                <a16:creationId xmlns:a16="http://schemas.microsoft.com/office/drawing/2014/main" id="{8D351C73-936E-4C42-877F-718210CE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5" y="1032415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Azul, Pascua De Resurrección, Huevos">
            <a:extLst>
              <a:ext uri="{FF2B5EF4-FFF2-40B4-BE49-F238E27FC236}">
                <a16:creationId xmlns:a16="http://schemas.microsoft.com/office/drawing/2014/main" id="{4BE856AD-DD81-4F34-9BC1-C5CE945A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29" y="1065251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 descr="Huevo De Pascua, Decorado">
            <a:extLst>
              <a:ext uri="{FF2B5EF4-FFF2-40B4-BE49-F238E27FC236}">
                <a16:creationId xmlns:a16="http://schemas.microsoft.com/office/drawing/2014/main" id="{6F53FA60-800D-4782-91AA-1A920C9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10412679" y="1097177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5CB3AD5-C39F-4B36-8C5F-1DF3D8F8D8C0}"/>
              </a:ext>
            </a:extLst>
          </p:cNvPr>
          <p:cNvSpPr txBox="1"/>
          <p:nvPr/>
        </p:nvSpPr>
        <p:spPr>
          <a:xfrm>
            <a:off x="11125491" y="477242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20B0604020202020204" pitchFamily="66" charset="0"/>
                <a:ea typeface="+mn-ea"/>
                <a:cs typeface="Dreaming Outloud Pro" panose="020B0604020202020204" pitchFamily="66" charset="0"/>
              </a:rPr>
              <a:t>j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26834E-7F3B-4EE2-847B-C8C6B59CE29E}"/>
              </a:ext>
            </a:extLst>
          </p:cNvPr>
          <p:cNvSpPr txBox="1"/>
          <p:nvPr/>
        </p:nvSpPr>
        <p:spPr>
          <a:xfrm>
            <a:off x="9828154" y="477242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20B0604020202020204" pitchFamily="66" charset="0"/>
                <a:ea typeface="+mn-ea"/>
                <a:cs typeface="Dreaming Outloud Pro" panose="020B0604020202020204" pitchFamily="66" charset="0"/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4C7DC-7478-488E-9C29-A6B1BC680639}"/>
              </a:ext>
            </a:extLst>
          </p:cNvPr>
          <p:cNvSpPr txBox="1"/>
          <p:nvPr/>
        </p:nvSpPr>
        <p:spPr>
          <a:xfrm>
            <a:off x="6172980" y="477242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1467C3-DF5C-4073-B368-74B433A122F7}"/>
              </a:ext>
            </a:extLst>
          </p:cNvPr>
          <p:cNvSpPr txBox="1"/>
          <p:nvPr/>
        </p:nvSpPr>
        <p:spPr>
          <a:xfrm>
            <a:off x="7972471" y="477242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F6E712-8239-4B6B-83A1-EB11014B2AF2}"/>
              </a:ext>
            </a:extLst>
          </p:cNvPr>
          <p:cNvSpPr txBox="1"/>
          <p:nvPr/>
        </p:nvSpPr>
        <p:spPr>
          <a:xfrm>
            <a:off x="6756410" y="477242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q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24C115-7B7E-4F6C-98F3-E198B2F416B0}"/>
              </a:ext>
            </a:extLst>
          </p:cNvPr>
          <p:cNvSpPr txBox="1"/>
          <p:nvPr/>
        </p:nvSpPr>
        <p:spPr>
          <a:xfrm>
            <a:off x="9229765" y="478714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2DE03A-14F9-4179-91C1-0F4431A0EF3E}"/>
              </a:ext>
            </a:extLst>
          </p:cNvPr>
          <p:cNvSpPr txBox="1"/>
          <p:nvPr/>
        </p:nvSpPr>
        <p:spPr>
          <a:xfrm>
            <a:off x="10477388" y="47724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9FB764-8E20-421B-9A7F-1F9A34E7B15C}"/>
              </a:ext>
            </a:extLst>
          </p:cNvPr>
          <p:cNvSpPr txBox="1"/>
          <p:nvPr/>
        </p:nvSpPr>
        <p:spPr>
          <a:xfrm>
            <a:off x="8583474" y="479327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â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EAB762-813C-4150-A193-F8651281AAC9}"/>
              </a:ext>
            </a:extLst>
          </p:cNvPr>
          <p:cNvSpPr txBox="1"/>
          <p:nvPr/>
        </p:nvSpPr>
        <p:spPr>
          <a:xfrm>
            <a:off x="7281391" y="477242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u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8EF307-0CF9-48D0-B6C9-09F282671EC3}"/>
              </a:ext>
            </a:extLst>
          </p:cNvPr>
          <p:cNvSpPr/>
          <p:nvPr/>
        </p:nvSpPr>
        <p:spPr>
          <a:xfrm>
            <a:off x="5987995" y="248421"/>
            <a:ext cx="5785596" cy="1509474"/>
          </a:xfrm>
          <a:prstGeom prst="roundRect">
            <a:avLst/>
          </a:pr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45750320">
                  <a:custGeom>
                    <a:avLst/>
                    <a:gdLst>
                      <a:gd name="connsiteX0" fmla="*/ 0 w 5908041"/>
                      <a:gd name="connsiteY0" fmla="*/ 251584 h 1509474"/>
                      <a:gd name="connsiteX1" fmla="*/ 251584 w 5908041"/>
                      <a:gd name="connsiteY1" fmla="*/ 0 h 1509474"/>
                      <a:gd name="connsiteX2" fmla="*/ 846120 w 5908041"/>
                      <a:gd name="connsiteY2" fmla="*/ 0 h 1509474"/>
                      <a:gd name="connsiteX3" fmla="*/ 1494705 w 5908041"/>
                      <a:gd name="connsiteY3" fmla="*/ 0 h 1509474"/>
                      <a:gd name="connsiteX4" fmla="*/ 1873046 w 5908041"/>
                      <a:gd name="connsiteY4" fmla="*/ 0 h 1509474"/>
                      <a:gd name="connsiteX5" fmla="*/ 2305436 w 5908041"/>
                      <a:gd name="connsiteY5" fmla="*/ 0 h 1509474"/>
                      <a:gd name="connsiteX6" fmla="*/ 2791874 w 5908041"/>
                      <a:gd name="connsiteY6" fmla="*/ 0 h 1509474"/>
                      <a:gd name="connsiteX7" fmla="*/ 3170215 w 5908041"/>
                      <a:gd name="connsiteY7" fmla="*/ 0 h 1509474"/>
                      <a:gd name="connsiteX8" fmla="*/ 3548557 w 5908041"/>
                      <a:gd name="connsiteY8" fmla="*/ 0 h 1509474"/>
                      <a:gd name="connsiteX9" fmla="*/ 4197141 w 5908041"/>
                      <a:gd name="connsiteY9" fmla="*/ 0 h 1509474"/>
                      <a:gd name="connsiteX10" fmla="*/ 4683580 w 5908041"/>
                      <a:gd name="connsiteY10" fmla="*/ 0 h 1509474"/>
                      <a:gd name="connsiteX11" fmla="*/ 5656457 w 5908041"/>
                      <a:gd name="connsiteY11" fmla="*/ 0 h 1509474"/>
                      <a:gd name="connsiteX12" fmla="*/ 5908041 w 5908041"/>
                      <a:gd name="connsiteY12" fmla="*/ 251584 h 1509474"/>
                      <a:gd name="connsiteX13" fmla="*/ 5908041 w 5908041"/>
                      <a:gd name="connsiteY13" fmla="*/ 774863 h 1509474"/>
                      <a:gd name="connsiteX14" fmla="*/ 5908041 w 5908041"/>
                      <a:gd name="connsiteY14" fmla="*/ 1257890 h 1509474"/>
                      <a:gd name="connsiteX15" fmla="*/ 5656457 w 5908041"/>
                      <a:gd name="connsiteY15" fmla="*/ 1509474 h 1509474"/>
                      <a:gd name="connsiteX16" fmla="*/ 5115970 w 5908041"/>
                      <a:gd name="connsiteY16" fmla="*/ 1509474 h 1509474"/>
                      <a:gd name="connsiteX17" fmla="*/ 4467385 w 5908041"/>
                      <a:gd name="connsiteY17" fmla="*/ 1509474 h 1509474"/>
                      <a:gd name="connsiteX18" fmla="*/ 3818800 w 5908041"/>
                      <a:gd name="connsiteY18" fmla="*/ 1509474 h 1509474"/>
                      <a:gd name="connsiteX19" fmla="*/ 3278313 w 5908041"/>
                      <a:gd name="connsiteY19" fmla="*/ 1509474 h 1509474"/>
                      <a:gd name="connsiteX20" fmla="*/ 2791874 w 5908041"/>
                      <a:gd name="connsiteY20" fmla="*/ 1509474 h 1509474"/>
                      <a:gd name="connsiteX21" fmla="*/ 2143290 w 5908041"/>
                      <a:gd name="connsiteY21" fmla="*/ 1509474 h 1509474"/>
                      <a:gd name="connsiteX22" fmla="*/ 1656851 w 5908041"/>
                      <a:gd name="connsiteY22" fmla="*/ 1509474 h 1509474"/>
                      <a:gd name="connsiteX23" fmla="*/ 1224461 w 5908041"/>
                      <a:gd name="connsiteY23" fmla="*/ 1509474 h 1509474"/>
                      <a:gd name="connsiteX24" fmla="*/ 792071 w 5908041"/>
                      <a:gd name="connsiteY24" fmla="*/ 1509474 h 1509474"/>
                      <a:gd name="connsiteX25" fmla="*/ 251584 w 5908041"/>
                      <a:gd name="connsiteY25" fmla="*/ 1509474 h 1509474"/>
                      <a:gd name="connsiteX26" fmla="*/ 0 w 5908041"/>
                      <a:gd name="connsiteY26" fmla="*/ 1257890 h 1509474"/>
                      <a:gd name="connsiteX27" fmla="*/ 0 w 5908041"/>
                      <a:gd name="connsiteY27" fmla="*/ 744674 h 1509474"/>
                      <a:gd name="connsiteX28" fmla="*/ 0 w 5908041"/>
                      <a:gd name="connsiteY28" fmla="*/ 251584 h 1509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08041" h="1509474" extrusionOk="0">
                        <a:moveTo>
                          <a:pt x="0" y="251584"/>
                        </a:moveTo>
                        <a:cubicBezTo>
                          <a:pt x="-5133" y="79503"/>
                          <a:pt x="128564" y="21286"/>
                          <a:pt x="251584" y="0"/>
                        </a:cubicBezTo>
                        <a:cubicBezTo>
                          <a:pt x="396334" y="-51320"/>
                          <a:pt x="566682" y="20212"/>
                          <a:pt x="846120" y="0"/>
                        </a:cubicBezTo>
                        <a:cubicBezTo>
                          <a:pt x="1125558" y="-20212"/>
                          <a:pt x="1358752" y="53037"/>
                          <a:pt x="1494705" y="0"/>
                        </a:cubicBezTo>
                        <a:cubicBezTo>
                          <a:pt x="1630658" y="-53037"/>
                          <a:pt x="1752403" y="35478"/>
                          <a:pt x="1873046" y="0"/>
                        </a:cubicBezTo>
                        <a:cubicBezTo>
                          <a:pt x="1993689" y="-35478"/>
                          <a:pt x="2217917" y="33642"/>
                          <a:pt x="2305436" y="0"/>
                        </a:cubicBezTo>
                        <a:cubicBezTo>
                          <a:pt x="2392955" y="-33642"/>
                          <a:pt x="2587081" y="58268"/>
                          <a:pt x="2791874" y="0"/>
                        </a:cubicBezTo>
                        <a:cubicBezTo>
                          <a:pt x="2996667" y="-58268"/>
                          <a:pt x="3014611" y="18388"/>
                          <a:pt x="3170215" y="0"/>
                        </a:cubicBezTo>
                        <a:cubicBezTo>
                          <a:pt x="3325819" y="-18388"/>
                          <a:pt x="3434093" y="15713"/>
                          <a:pt x="3548557" y="0"/>
                        </a:cubicBezTo>
                        <a:cubicBezTo>
                          <a:pt x="3663021" y="-15713"/>
                          <a:pt x="4042380" y="8412"/>
                          <a:pt x="4197141" y="0"/>
                        </a:cubicBezTo>
                        <a:cubicBezTo>
                          <a:pt x="4351902" y="-8412"/>
                          <a:pt x="4442965" y="48654"/>
                          <a:pt x="4683580" y="0"/>
                        </a:cubicBezTo>
                        <a:cubicBezTo>
                          <a:pt x="4924195" y="-48654"/>
                          <a:pt x="5423595" y="42076"/>
                          <a:pt x="5656457" y="0"/>
                        </a:cubicBezTo>
                        <a:cubicBezTo>
                          <a:pt x="5783116" y="-14962"/>
                          <a:pt x="5939540" y="97407"/>
                          <a:pt x="5908041" y="251584"/>
                        </a:cubicBezTo>
                        <a:cubicBezTo>
                          <a:pt x="5943049" y="383806"/>
                          <a:pt x="5898941" y="601426"/>
                          <a:pt x="5908041" y="774863"/>
                        </a:cubicBezTo>
                        <a:cubicBezTo>
                          <a:pt x="5917141" y="948300"/>
                          <a:pt x="5862009" y="1105168"/>
                          <a:pt x="5908041" y="1257890"/>
                        </a:cubicBezTo>
                        <a:cubicBezTo>
                          <a:pt x="5907983" y="1422398"/>
                          <a:pt x="5794494" y="1513951"/>
                          <a:pt x="5656457" y="1509474"/>
                        </a:cubicBezTo>
                        <a:cubicBezTo>
                          <a:pt x="5469638" y="1558527"/>
                          <a:pt x="5344691" y="1459679"/>
                          <a:pt x="5115970" y="1509474"/>
                        </a:cubicBezTo>
                        <a:cubicBezTo>
                          <a:pt x="4887249" y="1559269"/>
                          <a:pt x="4669307" y="1480390"/>
                          <a:pt x="4467385" y="1509474"/>
                        </a:cubicBezTo>
                        <a:cubicBezTo>
                          <a:pt x="4265463" y="1538558"/>
                          <a:pt x="4133409" y="1461340"/>
                          <a:pt x="3818800" y="1509474"/>
                        </a:cubicBezTo>
                        <a:cubicBezTo>
                          <a:pt x="3504191" y="1557608"/>
                          <a:pt x="3409141" y="1457486"/>
                          <a:pt x="3278313" y="1509474"/>
                        </a:cubicBezTo>
                        <a:cubicBezTo>
                          <a:pt x="3147485" y="1561462"/>
                          <a:pt x="3030766" y="1483656"/>
                          <a:pt x="2791874" y="1509474"/>
                        </a:cubicBezTo>
                        <a:cubicBezTo>
                          <a:pt x="2552982" y="1535292"/>
                          <a:pt x="2336445" y="1442564"/>
                          <a:pt x="2143290" y="1509474"/>
                        </a:cubicBezTo>
                        <a:cubicBezTo>
                          <a:pt x="1950135" y="1576384"/>
                          <a:pt x="1771024" y="1497644"/>
                          <a:pt x="1656851" y="1509474"/>
                        </a:cubicBezTo>
                        <a:cubicBezTo>
                          <a:pt x="1542678" y="1521304"/>
                          <a:pt x="1333787" y="1503093"/>
                          <a:pt x="1224461" y="1509474"/>
                        </a:cubicBezTo>
                        <a:cubicBezTo>
                          <a:pt x="1115135" y="1515855"/>
                          <a:pt x="905583" y="1489157"/>
                          <a:pt x="792071" y="1509474"/>
                        </a:cubicBezTo>
                        <a:cubicBezTo>
                          <a:pt x="678559" y="1529791"/>
                          <a:pt x="489438" y="1486209"/>
                          <a:pt x="251584" y="1509474"/>
                        </a:cubicBezTo>
                        <a:cubicBezTo>
                          <a:pt x="114776" y="1491596"/>
                          <a:pt x="21461" y="1426074"/>
                          <a:pt x="0" y="1257890"/>
                        </a:cubicBezTo>
                        <a:cubicBezTo>
                          <a:pt x="-53330" y="1128557"/>
                          <a:pt x="56744" y="885040"/>
                          <a:pt x="0" y="744674"/>
                        </a:cubicBezTo>
                        <a:cubicBezTo>
                          <a:pt x="-56744" y="604308"/>
                          <a:pt x="24755" y="474569"/>
                          <a:pt x="0" y="251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D29A2F-A501-4E86-8FBC-A4482BB9F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91355"/>
              </p:ext>
            </p:extLst>
          </p:nvPr>
        </p:nvGraphicFramePr>
        <p:xfrm>
          <a:off x="308820" y="2121933"/>
          <a:ext cx="7801512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189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4251054885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766879453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59866947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pic>
        <p:nvPicPr>
          <p:cNvPr id="58" name="Picture 4" descr="Easter, Egg, Orange, Yellow, Dots">
            <a:extLst>
              <a:ext uri="{FF2B5EF4-FFF2-40B4-BE49-F238E27FC236}">
                <a16:creationId xmlns:a16="http://schemas.microsoft.com/office/drawing/2014/main" id="{168C4862-8E94-4E0F-9E90-02154C0B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8" y="2257137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Egg, Easter, Stars, Blue, Pink">
            <a:extLst>
              <a:ext uri="{FF2B5EF4-FFF2-40B4-BE49-F238E27FC236}">
                <a16:creationId xmlns:a16="http://schemas.microsoft.com/office/drawing/2014/main" id="{F2EF8111-F648-4931-9AA5-2596712F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17" y="2242623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Egg, Easter, Violet, Green, Stripes">
            <a:extLst>
              <a:ext uri="{FF2B5EF4-FFF2-40B4-BE49-F238E27FC236}">
                <a16:creationId xmlns:a16="http://schemas.microsoft.com/office/drawing/2014/main" id="{D10BD624-8C46-4ADB-BEEA-5068D51C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03" y="2275660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Egg, Painted, Shell, Easter, Colorful">
            <a:extLst>
              <a:ext uri="{FF2B5EF4-FFF2-40B4-BE49-F238E27FC236}">
                <a16:creationId xmlns:a16="http://schemas.microsoft.com/office/drawing/2014/main" id="{08AFC951-EB4C-4CAE-8D25-89B470CE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5369243" y="2259109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Azul, Pascua De Resurrección, Huevos">
            <a:extLst>
              <a:ext uri="{FF2B5EF4-FFF2-40B4-BE49-F238E27FC236}">
                <a16:creationId xmlns:a16="http://schemas.microsoft.com/office/drawing/2014/main" id="{D854290B-917B-4FC8-8990-5B7843FA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44" y="2199883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Table 2">
            <a:extLst>
              <a:ext uri="{FF2B5EF4-FFF2-40B4-BE49-F238E27FC236}">
                <a16:creationId xmlns:a16="http://schemas.microsoft.com/office/drawing/2014/main" id="{E30080A3-9903-4F29-9257-039D5475C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93555"/>
              </p:ext>
            </p:extLst>
          </p:nvPr>
        </p:nvGraphicFramePr>
        <p:xfrm>
          <a:off x="323334" y="3851251"/>
          <a:ext cx="6382242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707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  <a:gridCol w="1063707">
                  <a:extLst>
                    <a:ext uri="{9D8B030D-6E8A-4147-A177-3AD203B41FA5}">
                      <a16:colId xmlns:a16="http://schemas.microsoft.com/office/drawing/2014/main" val="4251054885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pic>
        <p:nvPicPr>
          <p:cNvPr id="70" name="Picture 16" descr="Huevo, Pascua De Resurrección, Huevo De Pascua, Vistoso">
            <a:extLst>
              <a:ext uri="{FF2B5EF4-FFF2-40B4-BE49-F238E27FC236}">
                <a16:creationId xmlns:a16="http://schemas.microsoft.com/office/drawing/2014/main" id="{BD69A469-A273-4405-8DB6-AC69F834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0" y="3948193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Huevo De Pascua, Decorado">
            <a:extLst>
              <a:ext uri="{FF2B5EF4-FFF2-40B4-BE49-F238E27FC236}">
                <a16:creationId xmlns:a16="http://schemas.microsoft.com/office/drawing/2014/main" id="{F9AA7CC7-7035-4A51-B414-8BDF325C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552389" y="3970381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Easter, Egg, Design, Isolated, Yellow">
            <a:extLst>
              <a:ext uri="{FF2B5EF4-FFF2-40B4-BE49-F238E27FC236}">
                <a16:creationId xmlns:a16="http://schemas.microsoft.com/office/drawing/2014/main" id="{CCD0CB93-9B23-4D48-8411-75B05CF8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8" y="3916519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BF8F9-16D4-464A-BEC2-6DA338FC5B47}"/>
              </a:ext>
            </a:extLst>
          </p:cNvPr>
          <p:cNvSpPr txBox="1"/>
          <p:nvPr/>
        </p:nvSpPr>
        <p:spPr>
          <a:xfrm>
            <a:off x="673332" y="2776858"/>
            <a:ext cx="31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J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B01499-EBE2-405C-B473-39DA90A51183}"/>
              </a:ext>
            </a:extLst>
          </p:cNvPr>
          <p:cNvSpPr txBox="1"/>
          <p:nvPr/>
        </p:nvSpPr>
        <p:spPr>
          <a:xfrm>
            <a:off x="1726296" y="278420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D78ECA-D70A-493B-9AD5-E17D5E135BA3}"/>
              </a:ext>
            </a:extLst>
          </p:cNvPr>
          <p:cNvSpPr txBox="1"/>
          <p:nvPr/>
        </p:nvSpPr>
        <p:spPr>
          <a:xfrm>
            <a:off x="2764234" y="2776858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rPr>
              <a:t>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79C180-4DC3-4AE3-9B50-FBE88DC4613B}"/>
              </a:ext>
            </a:extLst>
          </p:cNvPr>
          <p:cNvSpPr txBox="1"/>
          <p:nvPr/>
        </p:nvSpPr>
        <p:spPr>
          <a:xfrm>
            <a:off x="3657979" y="2836217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rPr>
              <a:t>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546196-37AA-4138-8039-7EA952D417CF}"/>
              </a:ext>
            </a:extLst>
          </p:cNvPr>
          <p:cNvSpPr txBox="1"/>
          <p:nvPr/>
        </p:nvSpPr>
        <p:spPr>
          <a:xfrm>
            <a:off x="4584313" y="283332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u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A2014-F9ED-4762-A7DD-28B3A49B9764}"/>
              </a:ext>
            </a:extLst>
          </p:cNvPr>
          <p:cNvSpPr txBox="1"/>
          <p:nvPr/>
        </p:nvSpPr>
        <p:spPr>
          <a:xfrm>
            <a:off x="5516546" y="2825651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73734A-6CEF-45B7-84D6-E1ACEDA0B0EE}"/>
              </a:ext>
            </a:extLst>
          </p:cNvPr>
          <p:cNvSpPr txBox="1"/>
          <p:nvPr/>
        </p:nvSpPr>
        <p:spPr>
          <a:xfrm>
            <a:off x="6481441" y="2782522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3C102B-F9E4-4EEB-BF57-03995B67F1A0}"/>
              </a:ext>
            </a:extLst>
          </p:cNvPr>
          <p:cNvSpPr txBox="1"/>
          <p:nvPr/>
        </p:nvSpPr>
        <p:spPr>
          <a:xfrm>
            <a:off x="716169" y="4542287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P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26B693-F35E-48D0-8373-9B69C39260E6}"/>
              </a:ext>
            </a:extLst>
          </p:cNvPr>
          <p:cNvSpPr txBox="1"/>
          <p:nvPr/>
        </p:nvSpPr>
        <p:spPr>
          <a:xfrm>
            <a:off x="1769133" y="4549633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â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E142915-6EAD-4C58-B18C-E0BD5FB35C9A}"/>
              </a:ext>
            </a:extLst>
          </p:cNvPr>
          <p:cNvSpPr txBox="1"/>
          <p:nvPr/>
        </p:nvSpPr>
        <p:spPr>
          <a:xfrm>
            <a:off x="2807071" y="45422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q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ECC46A-89A6-4816-90CC-C5BC15F813FC}"/>
              </a:ext>
            </a:extLst>
          </p:cNvPr>
          <p:cNvSpPr txBox="1"/>
          <p:nvPr/>
        </p:nvSpPr>
        <p:spPr>
          <a:xfrm>
            <a:off x="3902974" y="456303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rPr>
              <a:t>u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D5F35F-0B7F-44C8-96AF-688849A1DB2D}"/>
              </a:ext>
            </a:extLst>
          </p:cNvPr>
          <p:cNvSpPr txBox="1"/>
          <p:nvPr/>
        </p:nvSpPr>
        <p:spPr>
          <a:xfrm>
            <a:off x="4955938" y="457037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5842D1-B915-41FD-8F0B-CECA9A87391E}"/>
              </a:ext>
            </a:extLst>
          </p:cNvPr>
          <p:cNvSpPr txBox="1"/>
          <p:nvPr/>
        </p:nvSpPr>
        <p:spPr>
          <a:xfrm>
            <a:off x="5922803" y="454963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1F3B7-57C1-4689-892D-38603D867F5B}"/>
              </a:ext>
            </a:extLst>
          </p:cNvPr>
          <p:cNvSpPr txBox="1"/>
          <p:nvPr/>
        </p:nvSpPr>
        <p:spPr>
          <a:xfrm>
            <a:off x="262708" y="1003158"/>
            <a:ext cx="5149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eggs to decipher the message: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2A2B1D8F-9DCD-439B-B02E-62295DDF30F4}"/>
              </a:ext>
            </a:extLst>
          </p:cNvPr>
          <p:cNvSpPr/>
          <p:nvPr/>
        </p:nvSpPr>
        <p:spPr>
          <a:xfrm>
            <a:off x="4584313" y="400821"/>
            <a:ext cx="1169076" cy="682456"/>
          </a:xfrm>
          <a:prstGeom prst="ben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1C107F-33D0-4AA2-B352-4F9FC3147D17}"/>
              </a:ext>
            </a:extLst>
          </p:cNvPr>
          <p:cNvSpPr txBox="1"/>
          <p:nvPr/>
        </p:nvSpPr>
        <p:spPr>
          <a:xfrm>
            <a:off x="333046" y="5625607"/>
            <a:ext cx="121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Unscramble the letters to translate the message into English.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F0CE3B-6806-4C84-8D61-98F444FFE318}"/>
              </a:ext>
            </a:extLst>
          </p:cNvPr>
          <p:cNvSpPr txBox="1"/>
          <p:nvPr/>
        </p:nvSpPr>
        <p:spPr>
          <a:xfrm>
            <a:off x="531389" y="6330457"/>
            <a:ext cx="776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pahpy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	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sEtare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➡    _ _ _ _ _     _ _ _ _ _ _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0D822E-2A49-4545-82CD-0D7D22175335}"/>
              </a:ext>
            </a:extLst>
          </p:cNvPr>
          <p:cNvSpPr txBox="1"/>
          <p:nvPr/>
        </p:nvSpPr>
        <p:spPr>
          <a:xfrm>
            <a:off x="4718656" y="6210722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Happy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9EB00BE-995D-4465-834D-472DDB34A7A8}"/>
              </a:ext>
            </a:extLst>
          </p:cNvPr>
          <p:cNvSpPr txBox="1"/>
          <p:nvPr/>
        </p:nvSpPr>
        <p:spPr>
          <a:xfrm>
            <a:off x="6530286" y="6210722"/>
            <a:ext cx="1706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Easter</a:t>
            </a:r>
          </a:p>
        </p:txBody>
      </p:sp>
      <p:pic>
        <p:nvPicPr>
          <p:cNvPr id="66" name="Picture 10" descr="Egg, Easter, Violet, Green, Stripes">
            <a:extLst>
              <a:ext uri="{FF2B5EF4-FFF2-40B4-BE49-F238E27FC236}">
                <a16:creationId xmlns:a16="http://schemas.microsoft.com/office/drawing/2014/main" id="{FEA87C47-8064-4467-9790-F02B0899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05" y="2169348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Egg, Painted, Shell, Easter, Colorful">
            <a:extLst>
              <a:ext uri="{FF2B5EF4-FFF2-40B4-BE49-F238E27FC236}">
                <a16:creationId xmlns:a16="http://schemas.microsoft.com/office/drawing/2014/main" id="{7B8BCEB9-21A9-4557-B91E-B8E12157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7403404" y="2197834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0E4A3A0-8C94-4F5B-9143-D371748E5C07}"/>
              </a:ext>
            </a:extLst>
          </p:cNvPr>
          <p:cNvSpPr txBox="1"/>
          <p:nvPr/>
        </p:nvSpPr>
        <p:spPr>
          <a:xfrm>
            <a:off x="7509963" y="277969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s</a:t>
            </a:r>
          </a:p>
        </p:txBody>
      </p:sp>
      <p:pic>
        <p:nvPicPr>
          <p:cNvPr id="69" name="Picture 6" descr="Egg, Painted, Shell, Easter, Colorful">
            <a:extLst>
              <a:ext uri="{FF2B5EF4-FFF2-40B4-BE49-F238E27FC236}">
                <a16:creationId xmlns:a16="http://schemas.microsoft.com/office/drawing/2014/main" id="{B0CCC31E-CFB7-4FC9-BE25-19A07431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5955367" y="3993545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 descr="Easter, Egg, Pink, Green, Stripes">
            <a:extLst>
              <a:ext uri="{FF2B5EF4-FFF2-40B4-BE49-F238E27FC236}">
                <a16:creationId xmlns:a16="http://schemas.microsoft.com/office/drawing/2014/main" id="{7F284442-9BE7-4EE5-BE0A-8336E3FF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3" y="3946964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" descr="Egg, Easter, Violet, Green, Stripes">
            <a:extLst>
              <a:ext uri="{FF2B5EF4-FFF2-40B4-BE49-F238E27FC236}">
                <a16:creationId xmlns:a16="http://schemas.microsoft.com/office/drawing/2014/main" id="{01CE3B3E-E46C-40EE-89A4-EDD3E0C4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07" y="4000811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Easter, Egg, Pink, Green, Stripes">
            <a:extLst>
              <a:ext uri="{FF2B5EF4-FFF2-40B4-BE49-F238E27FC236}">
                <a16:creationId xmlns:a16="http://schemas.microsoft.com/office/drawing/2014/main" id="{4551139B-1040-4560-8DA8-E234B725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31" y="2257399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 audio version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60B1503-B46A-4E35-BE7C-2731CD54F830}"/>
              </a:ext>
            </a:extLst>
          </p:cNvPr>
          <p:cNvGraphicFramePr>
            <a:graphicFrameLocks noGrp="1"/>
          </p:cNvGraphicFramePr>
          <p:nvPr/>
        </p:nvGraphicFramePr>
        <p:xfrm>
          <a:off x="6002755" y="658818"/>
          <a:ext cx="4422858" cy="5973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coul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temp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 chat.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toujour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2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bat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eau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pic>
        <p:nvPicPr>
          <p:cNvPr id="9" name="Google Shape;338;p8">
            <a:hlinkClick r:id="" action="ppaction://noaction">
              <a:snd r:embed="rId4" name="word_1.wav"/>
            </a:hlinkClick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370" y="117469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338;p8">
            <a:hlinkClick r:id="" action="ppaction://noaction">
              <a:snd r:embed="rId6" name="word_2.wav"/>
            </a:hlinkClick>
            <a:extLst>
              <a:ext uri="{FF2B5EF4-FFF2-40B4-BE49-F238E27FC236}">
                <a16:creationId xmlns:a16="http://schemas.microsoft.com/office/drawing/2014/main" id="{C9BA695D-A148-40A2-AEE4-5EF5460FC9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370" y="162777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338;p8">
            <a:hlinkClick r:id="" action="ppaction://noaction">
              <a:snd r:embed="rId7" name="word_3.wav"/>
            </a:hlinkClick>
            <a:extLst>
              <a:ext uri="{FF2B5EF4-FFF2-40B4-BE49-F238E27FC236}">
                <a16:creationId xmlns:a16="http://schemas.microsoft.com/office/drawing/2014/main" id="{DEDD7CEE-0F86-4342-8BE4-5039FA7BBA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5250" y="209572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338;p8">
            <a:hlinkClick r:id="" action="ppaction://noaction">
              <a:snd r:embed="rId8" name="word_4.wav"/>
            </a:hlinkClick>
            <a:extLst>
              <a:ext uri="{FF2B5EF4-FFF2-40B4-BE49-F238E27FC236}">
                <a16:creationId xmlns:a16="http://schemas.microsoft.com/office/drawing/2014/main" id="{B4536BEA-7315-4DA6-BED3-512988A62E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4789" y="256643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oogle Shape;338;p8">
            <a:hlinkClick r:id="" action="ppaction://noaction">
              <a:snd r:embed="rId9" name="word_5.wav"/>
            </a:hlinkClick>
            <a:extLst>
              <a:ext uri="{FF2B5EF4-FFF2-40B4-BE49-F238E27FC236}">
                <a16:creationId xmlns:a16="http://schemas.microsoft.com/office/drawing/2014/main" id="{EA7906D3-1648-452B-AEF0-39C0AE6563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4789" y="301951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338;p8">
            <a:hlinkClick r:id="" action="ppaction://noaction">
              <a:snd r:embed="rId10" name="word_6.wav"/>
            </a:hlinkClick>
            <a:extLst>
              <a:ext uri="{FF2B5EF4-FFF2-40B4-BE49-F238E27FC236}">
                <a16:creationId xmlns:a16="http://schemas.microsoft.com/office/drawing/2014/main" id="{9E5102F6-EF45-468B-A7B3-CA1BFEADC6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4669" y="348746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338;p8">
            <a:hlinkClick r:id="" action="ppaction://noaction">
              <a:snd r:embed="rId11" name="word_7.wav"/>
            </a:hlinkClick>
            <a:extLst>
              <a:ext uri="{FF2B5EF4-FFF2-40B4-BE49-F238E27FC236}">
                <a16:creationId xmlns:a16="http://schemas.microsoft.com/office/drawing/2014/main" id="{12A79711-D5D0-4EF6-92CD-5F53BD31FA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692" y="395844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oogle Shape;338;p8">
            <a:hlinkClick r:id="" action="ppaction://noaction">
              <a:snd r:embed="rId12" name="word_8.wav"/>
            </a:hlinkClick>
            <a:extLst>
              <a:ext uri="{FF2B5EF4-FFF2-40B4-BE49-F238E27FC236}">
                <a16:creationId xmlns:a16="http://schemas.microsoft.com/office/drawing/2014/main" id="{43F1F025-DBF2-4859-9C5C-0D0AC6243C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692" y="441152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Google Shape;338;p8">
            <a:hlinkClick r:id="" action="ppaction://noaction">
              <a:snd r:embed="rId13" name="word_9.wav"/>
            </a:hlinkClick>
            <a:extLst>
              <a:ext uri="{FF2B5EF4-FFF2-40B4-BE49-F238E27FC236}">
                <a16:creationId xmlns:a16="http://schemas.microsoft.com/office/drawing/2014/main" id="{7D60A4A1-D5DD-40B7-B92B-84142058AE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2572" y="4879474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oogle Shape;338;p8">
            <a:hlinkClick r:id="" action="ppaction://noaction">
              <a:snd r:embed="rId14" name="word_10.wav"/>
            </a:hlinkClick>
            <a:extLst>
              <a:ext uri="{FF2B5EF4-FFF2-40B4-BE49-F238E27FC236}">
                <a16:creationId xmlns:a16="http://schemas.microsoft.com/office/drawing/2014/main" id="{D4F11119-7AF5-4C97-B766-051520F9D5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2111" y="535018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Google Shape;338;p8">
            <a:hlinkClick r:id="" action="ppaction://noaction">
              <a:snd r:embed="rId15" name="word_11.wav"/>
            </a:hlinkClick>
            <a:extLst>
              <a:ext uri="{FF2B5EF4-FFF2-40B4-BE49-F238E27FC236}">
                <a16:creationId xmlns:a16="http://schemas.microsoft.com/office/drawing/2014/main" id="{4516B8FF-CF55-4168-B904-17B152E8CF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2111" y="580326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oogle Shape;338;p8">
            <a:hlinkClick r:id="" action="ppaction://noaction">
              <a:snd r:embed="rId16" name="word_12.wav"/>
            </a:hlinkClick>
            <a:extLst>
              <a:ext uri="{FF2B5EF4-FFF2-40B4-BE49-F238E27FC236}">
                <a16:creationId xmlns:a16="http://schemas.microsoft.com/office/drawing/2014/main" id="{87905BDC-12CA-4EC9-BBA4-063AB3B818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1991" y="627121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57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er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all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ass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ez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B084E863-F91E-4ABD-B62D-EC5F3B4E1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4" t="47619" r="28714" b="4444"/>
          <a:stretch/>
        </p:blipFill>
        <p:spPr>
          <a:xfrm rot="4844496">
            <a:off x="1648459" y="1718721"/>
            <a:ext cx="1945645" cy="3941584"/>
          </a:xfrm>
          <a:prstGeom prst="rect">
            <a:avLst/>
          </a:prstGeom>
        </p:spPr>
      </p:pic>
      <p:pic>
        <p:nvPicPr>
          <p:cNvPr id="14" name="Graphic 13" descr="Line arrow Slight curve">
            <a:extLst>
              <a:ext uri="{FF2B5EF4-FFF2-40B4-BE49-F238E27FC236}">
                <a16:creationId xmlns:a16="http://schemas.microsoft.com/office/drawing/2014/main" id="{CC37EFE4-A4A8-4A29-B013-07602E5DC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2575" y="4314256"/>
            <a:ext cx="2077409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85281-21CB-4083-A464-08A7B8132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70" y="2741035"/>
            <a:ext cx="4393651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2903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[ê]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415BC-BE12-4A6F-9A43-9493ECD9EFCB}"/>
              </a:ext>
            </a:extLst>
          </p:cNvPr>
          <p:cNvSpPr txBox="1"/>
          <p:nvPr/>
        </p:nvSpPr>
        <p:spPr>
          <a:xfrm>
            <a:off x="1018889" y="615938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39260-4D07-4EF0-A11A-0AC0FD03F18B}"/>
              </a:ext>
            </a:extLst>
          </p:cNvPr>
          <p:cNvSpPr txBox="1"/>
          <p:nvPr/>
        </p:nvSpPr>
        <p:spPr>
          <a:xfrm>
            <a:off x="1018889" y="5226399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coul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8988CF-D4C4-4803-A482-300975D4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98" y="1911856"/>
            <a:ext cx="4652181" cy="3438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8737B1-2B62-4B71-9AFC-A0A43399C62B}"/>
              </a:ext>
            </a:extLst>
          </p:cNvPr>
          <p:cNvSpPr txBox="1"/>
          <p:nvPr/>
        </p:nvSpPr>
        <p:spPr>
          <a:xfrm>
            <a:off x="7081565" y="5226398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temp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ê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F93FD30-B765-4B46-BCD7-BDB76B39A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21" y="1789065"/>
            <a:ext cx="4303832" cy="32614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37C5C-5B80-4A5F-A338-975C689ABFA8}"/>
              </a:ext>
            </a:extLst>
          </p:cNvPr>
          <p:cNvSpPr txBox="1"/>
          <p:nvPr/>
        </p:nvSpPr>
        <p:spPr>
          <a:xfrm>
            <a:off x="8525182" y="5068935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[storm]</a:t>
            </a:r>
          </a:p>
        </p:txBody>
      </p:sp>
    </p:spTree>
    <p:extLst>
      <p:ext uri="{BB962C8B-B14F-4D97-AF65-F5344CB8AC3E}">
        <p14:creationId xmlns:p14="http://schemas.microsoft.com/office/powerpoint/2010/main" val="420577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22903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45253-2D8B-4EF0-89C0-682103718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21" y="1751316"/>
            <a:ext cx="2458598" cy="35513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A7E932-CB9E-4063-94FB-0E13ED349C8C}"/>
              </a:ext>
            </a:extLst>
          </p:cNvPr>
          <p:cNvSpPr txBox="1"/>
          <p:nvPr/>
        </p:nvSpPr>
        <p:spPr>
          <a:xfrm>
            <a:off x="7018478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93D9F-B3CD-46AC-9D5C-C8A5FB832B67}"/>
              </a:ext>
            </a:extLst>
          </p:cNvPr>
          <p:cNvSpPr txBox="1"/>
          <p:nvPr/>
        </p:nvSpPr>
        <p:spPr>
          <a:xfrm>
            <a:off x="804803" y="520843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ess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0C728-647F-4943-ABF3-C17C616212F0}"/>
              </a:ext>
            </a:extLst>
          </p:cNvPr>
          <p:cNvSpPr txBox="1"/>
          <p:nvPr/>
        </p:nvSpPr>
        <p:spPr>
          <a:xfrm>
            <a:off x="2164079" y="4937252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[try]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4F5917C-4187-4835-980E-1C605DDBD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0" y="2355161"/>
            <a:ext cx="3672307" cy="2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13362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48A7C-820C-433B-B005-020AAD8AB890}"/>
              </a:ext>
            </a:extLst>
          </p:cNvPr>
          <p:cNvSpPr txBox="1"/>
          <p:nvPr/>
        </p:nvSpPr>
        <p:spPr>
          <a:xfrm>
            <a:off x="290626" y="5190268"/>
            <a:ext cx="563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 un chat.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A18123-550C-41D5-8380-939FC4730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19" y="1317231"/>
            <a:ext cx="3547672" cy="4032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6D902F-1F4A-4178-AB05-CB936F92A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7" y="2225435"/>
            <a:ext cx="5111930" cy="26598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B64CAF-1613-4139-A2D6-69C35D10532B}"/>
              </a:ext>
            </a:extLst>
          </p:cNvPr>
          <p:cNvSpPr txBox="1"/>
          <p:nvPr/>
        </p:nvSpPr>
        <p:spPr>
          <a:xfrm>
            <a:off x="7084031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70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00448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[SFC]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30830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F1908-1582-4668-B1AF-4481DD621991}"/>
              </a:ext>
            </a:extLst>
          </p:cNvPr>
          <p:cNvSpPr txBox="1"/>
          <p:nvPr/>
        </p:nvSpPr>
        <p:spPr>
          <a:xfrm>
            <a:off x="6944932" y="575176"/>
            <a:ext cx="122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closed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FA7E0-A39D-4B0D-9B34-F0C0CF69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5"/>
          <a:stretch/>
        </p:blipFill>
        <p:spPr>
          <a:xfrm>
            <a:off x="6804322" y="3047307"/>
            <a:ext cx="4369131" cy="959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8A54BC-727E-40BF-A5B5-F336C07A18C0}"/>
              </a:ext>
            </a:extLst>
          </p:cNvPr>
          <p:cNvSpPr txBox="1"/>
          <p:nvPr/>
        </p:nvSpPr>
        <p:spPr>
          <a:xfrm>
            <a:off x="6886637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y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x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02749-DAB6-489C-8F8C-7FA48D25D292}"/>
              </a:ext>
            </a:extLst>
          </p:cNvPr>
          <p:cNvSpPr txBox="1"/>
          <p:nvPr/>
        </p:nvSpPr>
        <p:spPr>
          <a:xfrm>
            <a:off x="868165" y="524402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toujour</a:t>
            </a:r>
            <a:r>
              <a:rPr lang="en-GB" sz="60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0F82D-562E-4AF9-91B1-722C79BF20B4}"/>
              </a:ext>
            </a:extLst>
          </p:cNvPr>
          <p:cNvSpPr txBox="1"/>
          <p:nvPr/>
        </p:nvSpPr>
        <p:spPr>
          <a:xfrm rot="20686033">
            <a:off x="933745" y="3077155"/>
            <a:ext cx="432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29307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925852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[(e)au]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308307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6953E5-AF94-46AE-9090-ACE1B271E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81" y="2111892"/>
            <a:ext cx="3652417" cy="28077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911862-F711-416F-B9CF-DA5806899556}"/>
              </a:ext>
            </a:extLst>
          </p:cNvPr>
          <p:cNvSpPr txBox="1"/>
          <p:nvPr/>
        </p:nvSpPr>
        <p:spPr>
          <a:xfrm>
            <a:off x="7085986" y="523999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80C63C-9A61-4981-A506-A7120E324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1" y="1958801"/>
            <a:ext cx="3100404" cy="2960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6C8A99-59E4-4A64-A2CA-AF46F511FD8F}"/>
              </a:ext>
            </a:extLst>
          </p:cNvPr>
          <p:cNvSpPr txBox="1"/>
          <p:nvPr/>
        </p:nvSpPr>
        <p:spPr>
          <a:xfrm>
            <a:off x="898002" y="5239994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bat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eau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3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pronunciar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/>
        </p:nvGraphicFramePr>
        <p:xfrm>
          <a:off x="343106" y="646401"/>
          <a:ext cx="4422858" cy="5973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coul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temp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 chat.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toujour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2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bat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eau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60B1503-B46A-4E35-BE7C-2731CD54F830}"/>
              </a:ext>
            </a:extLst>
          </p:cNvPr>
          <p:cNvGraphicFramePr>
            <a:graphicFrameLocks noGrp="1"/>
          </p:cNvGraphicFramePr>
          <p:nvPr/>
        </p:nvGraphicFramePr>
        <p:xfrm>
          <a:off x="6002755" y="658818"/>
          <a:ext cx="4422858" cy="5973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all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ass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coul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temp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ess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re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 chat.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toujour</a:t>
                      </a:r>
                      <a:r>
                        <a:rPr lang="en-GB" sz="20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2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bat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eau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</a:tbl>
          </a:graphicData>
        </a:graphic>
      </p:graphicFrame>
      <p:pic>
        <p:nvPicPr>
          <p:cNvPr id="9" name="Google Shape;338;p8"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370" y="117469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pring, Garden, Flowers, Bloom, Plant, Gardening, Lawn">
            <a:extLst>
              <a:ext uri="{FF2B5EF4-FFF2-40B4-BE49-F238E27FC236}">
                <a16:creationId xmlns:a16="http://schemas.microsoft.com/office/drawing/2014/main" id="{C2E68ACD-7201-49AB-B23E-639DA520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2" y="1690688"/>
            <a:ext cx="7660910" cy="49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llos, Huevos, Campanillas, Margaritas, Jacinto">
            <a:extLst>
              <a:ext uri="{FF2B5EF4-FFF2-40B4-BE49-F238E27FC236}">
                <a16:creationId xmlns:a16="http://schemas.microsoft.com/office/drawing/2014/main" id="{FD5050DF-BE51-4BCB-B02D-58E417C59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0" t="11929" b="65409"/>
          <a:stretch/>
        </p:blipFill>
        <p:spPr bwMode="auto">
          <a:xfrm rot="18507174">
            <a:off x="1841391" y="5083468"/>
            <a:ext cx="243667" cy="3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llos, Huevos, Campanillas, Margaritas, Jacinto">
            <a:extLst>
              <a:ext uri="{FF2B5EF4-FFF2-40B4-BE49-F238E27FC236}">
                <a16:creationId xmlns:a16="http://schemas.microsoft.com/office/drawing/2014/main" id="{A78F6DF3-C430-472A-8BEE-D5B9BF0FD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0" t="12050" r="52070" b="65288"/>
          <a:stretch/>
        </p:blipFill>
        <p:spPr bwMode="auto">
          <a:xfrm>
            <a:off x="3402640" y="5159907"/>
            <a:ext cx="303970" cy="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llos, Huevos, Campanillas, Margaritas, Jacinto">
            <a:extLst>
              <a:ext uri="{FF2B5EF4-FFF2-40B4-BE49-F238E27FC236}">
                <a16:creationId xmlns:a16="http://schemas.microsoft.com/office/drawing/2014/main" id="{21B0FB89-2144-43FE-8B92-1F278D30E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9" t="45382" r="91" b="31956"/>
          <a:stretch/>
        </p:blipFill>
        <p:spPr bwMode="auto">
          <a:xfrm rot="4524958">
            <a:off x="1014453" y="5557769"/>
            <a:ext cx="258800" cy="3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llos, Huevos, Campanillas, Margaritas, Jacinto">
            <a:extLst>
              <a:ext uri="{FF2B5EF4-FFF2-40B4-BE49-F238E27FC236}">
                <a16:creationId xmlns:a16="http://schemas.microsoft.com/office/drawing/2014/main" id="{7F9D6CB0-EE4B-485E-8AE3-0F1EE1191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42424" r="52377" b="34914"/>
          <a:stretch/>
        </p:blipFill>
        <p:spPr bwMode="auto">
          <a:xfrm>
            <a:off x="2772191" y="5088294"/>
            <a:ext cx="232290" cy="3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llos, Huevos, Campanillas, Margaritas, Jacinto">
            <a:extLst>
              <a:ext uri="{FF2B5EF4-FFF2-40B4-BE49-F238E27FC236}">
                <a16:creationId xmlns:a16="http://schemas.microsoft.com/office/drawing/2014/main" id="{F80B110B-D843-4101-BDB6-6FA997195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79418" r="51729" b="-2080"/>
          <a:stretch/>
        </p:blipFill>
        <p:spPr bwMode="auto">
          <a:xfrm>
            <a:off x="7405908" y="5167312"/>
            <a:ext cx="298343" cy="3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llos, Huevos, Campanillas, Margaritas, Jacinto">
            <a:extLst>
              <a:ext uri="{FF2B5EF4-FFF2-40B4-BE49-F238E27FC236}">
                <a16:creationId xmlns:a16="http://schemas.microsoft.com/office/drawing/2014/main" id="{D3C0220D-77DA-48BA-828F-9E123BBF7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2" t="80227" r="-2952" b="-2889"/>
          <a:stretch/>
        </p:blipFill>
        <p:spPr bwMode="auto">
          <a:xfrm>
            <a:off x="212272" y="4963585"/>
            <a:ext cx="303969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2007C-8C87-4DB9-BDD2-387686DFF11A}"/>
              </a:ext>
            </a:extLst>
          </p:cNvPr>
          <p:cNvSpPr txBox="1"/>
          <p:nvPr/>
        </p:nvSpPr>
        <p:spPr>
          <a:xfrm>
            <a:off x="8049107" y="2088452"/>
            <a:ext cx="406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combien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d’œufs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_____  ___________.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combien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lapins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_____  ___________.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combine de fleurs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_____  ___________. </a:t>
            </a:r>
          </a:p>
        </p:txBody>
      </p:sp>
      <p:pic>
        <p:nvPicPr>
          <p:cNvPr id="14" name="Picture 2" descr="Pollos, Huevos, Campanillas, Margaritas, Jacinto">
            <a:extLst>
              <a:ext uri="{FF2B5EF4-FFF2-40B4-BE49-F238E27FC236}">
                <a16:creationId xmlns:a16="http://schemas.microsoft.com/office/drawing/2014/main" id="{25B37DBC-5C2F-45C7-91E6-CD766A307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42424" r="52377" b="34914"/>
          <a:stretch/>
        </p:blipFill>
        <p:spPr bwMode="auto">
          <a:xfrm>
            <a:off x="2632658" y="3560975"/>
            <a:ext cx="183075" cy="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ollos, Huevos, Campanillas, Margaritas, Jacinto">
            <a:extLst>
              <a:ext uri="{FF2B5EF4-FFF2-40B4-BE49-F238E27FC236}">
                <a16:creationId xmlns:a16="http://schemas.microsoft.com/office/drawing/2014/main" id="{71C3C7C9-EE17-4D94-BCCA-CCF35EDEE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0" t="11929" b="65409"/>
          <a:stretch/>
        </p:blipFill>
        <p:spPr bwMode="auto">
          <a:xfrm rot="18507174">
            <a:off x="7284075" y="5123075"/>
            <a:ext cx="243667" cy="3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5F2B81-F9D1-4382-AC6A-7D8A550AA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23" y="4903875"/>
            <a:ext cx="385555" cy="535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31274A-FA5C-48D1-BFFE-03BC4F84F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366">
            <a:off x="309055" y="4015643"/>
            <a:ext cx="505434" cy="701423"/>
          </a:xfrm>
          <a:prstGeom prst="rect">
            <a:avLst/>
          </a:prstGeom>
        </p:spPr>
      </p:pic>
      <p:pic>
        <p:nvPicPr>
          <p:cNvPr id="9242" name="Picture 26" descr="Rabbit, Floppy, Bunny, Lop, Breed, Pet">
            <a:extLst>
              <a:ext uri="{FF2B5EF4-FFF2-40B4-BE49-F238E27FC236}">
                <a16:creationId xmlns:a16="http://schemas.microsoft.com/office/drawing/2014/main" id="{707DD080-DEF2-4EA0-9194-A19B9D593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08" y="5359932"/>
            <a:ext cx="270531" cy="3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Tulipán, Primavera, Flor, Rosado">
            <a:extLst>
              <a:ext uri="{FF2B5EF4-FFF2-40B4-BE49-F238E27FC236}">
                <a16:creationId xmlns:a16="http://schemas.microsoft.com/office/drawing/2014/main" id="{6C46D809-6F7D-45A9-A444-D09DC1F8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22" y="4712914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Tulipán, Primavera, Flor, Rosado">
            <a:extLst>
              <a:ext uri="{FF2B5EF4-FFF2-40B4-BE49-F238E27FC236}">
                <a16:creationId xmlns:a16="http://schemas.microsoft.com/office/drawing/2014/main" id="{C63BAA14-E6F8-4B4B-84FE-A479110C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080">
            <a:off x="4750985" y="4692366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Tulipán, Primavera, Flor, Rosado">
            <a:extLst>
              <a:ext uri="{FF2B5EF4-FFF2-40B4-BE49-F238E27FC236}">
                <a16:creationId xmlns:a16="http://schemas.microsoft.com/office/drawing/2014/main" id="{38FB4D19-9DCC-4D8E-9DA8-E0DDF157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15">
            <a:off x="4990637" y="4712914"/>
            <a:ext cx="44699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Tulipán, Primavera, Flor, Rosado">
            <a:extLst>
              <a:ext uri="{FF2B5EF4-FFF2-40B4-BE49-F238E27FC236}">
                <a16:creationId xmlns:a16="http://schemas.microsoft.com/office/drawing/2014/main" id="{45607AA2-F00E-4F40-A1DB-2B19542C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325">
            <a:off x="3330162" y="3221349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Tulipán, Primavera, Flor, Rosado">
            <a:extLst>
              <a:ext uri="{FF2B5EF4-FFF2-40B4-BE49-F238E27FC236}">
                <a16:creationId xmlns:a16="http://schemas.microsoft.com/office/drawing/2014/main" id="{58520D00-7E96-4676-9DAD-97DA6049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133">
            <a:off x="3422298" y="3230874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Tulipán, Primavera, Flor, Rosado">
            <a:extLst>
              <a:ext uri="{FF2B5EF4-FFF2-40B4-BE49-F238E27FC236}">
                <a16:creationId xmlns:a16="http://schemas.microsoft.com/office/drawing/2014/main" id="{83F57B8D-FD14-478A-8882-E98153D7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163">
            <a:off x="755149" y="4815050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Tulipán, Primavera, Flor, Rosado">
            <a:extLst>
              <a:ext uri="{FF2B5EF4-FFF2-40B4-BE49-F238E27FC236}">
                <a16:creationId xmlns:a16="http://schemas.microsoft.com/office/drawing/2014/main" id="{F7B9BE7F-6C47-4839-BEB8-E60E8E31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163">
            <a:off x="1592258" y="4900018"/>
            <a:ext cx="226555" cy="4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208806" y="324452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Cherche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🔎.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5BB07B-C531-475A-9518-FBCB891AE209}"/>
              </a:ext>
            </a:extLst>
          </p:cNvPr>
          <p:cNvSpPr txBox="1"/>
          <p:nvPr/>
        </p:nvSpPr>
        <p:spPr>
          <a:xfrm>
            <a:off x="4508934" y="62536"/>
            <a:ext cx="19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œufs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🥚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33EC53-C51A-4EAE-AD5E-A1E4145CBFDF}"/>
              </a:ext>
            </a:extLst>
          </p:cNvPr>
          <p:cNvSpPr txBox="1"/>
          <p:nvPr/>
        </p:nvSpPr>
        <p:spPr>
          <a:xfrm>
            <a:off x="4525865" y="552396"/>
            <a:ext cx="228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lapins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B9E95D-147E-4C0F-8721-7395A01FE710}"/>
              </a:ext>
            </a:extLst>
          </p:cNvPr>
          <p:cNvSpPr txBox="1"/>
          <p:nvPr/>
        </p:nvSpPr>
        <p:spPr>
          <a:xfrm>
            <a:off x="4525865" y="1068756"/>
            <a:ext cx="1928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fleurs 🌷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747CC4-0563-4941-B6C4-9F93A8C8245A}"/>
              </a:ext>
            </a:extLst>
          </p:cNvPr>
          <p:cNvSpPr txBox="1"/>
          <p:nvPr/>
        </p:nvSpPr>
        <p:spPr>
          <a:xfrm>
            <a:off x="8158505" y="1429078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✍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41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1991</Words>
  <Application>Microsoft Office PowerPoint</Application>
  <PresentationFormat>Widescreen</PresentationFormat>
  <Paragraphs>253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Bookshelf Symbol 7</vt:lpstr>
      <vt:lpstr>Calibri</vt:lpstr>
      <vt:lpstr>Calibri Light</vt:lpstr>
      <vt:lpstr>Cavolini</vt:lpstr>
      <vt:lpstr>Century Gothic</vt:lpstr>
      <vt:lpstr>Dreaming Outloud Pro</vt:lpstr>
      <vt:lpstr>Dreaming Outloud Script Pro</vt:lpstr>
      <vt:lpstr>Modern Love</vt:lpstr>
      <vt:lpstr>Symbol</vt:lpstr>
      <vt:lpstr>Wingdings</vt:lpstr>
      <vt:lpstr>1_Office Theme</vt:lpstr>
      <vt:lpstr>3_Office Theme</vt:lpstr>
      <vt:lpstr>Office Theme</vt:lpstr>
      <vt:lpstr>Saying how many and describing things</vt:lpstr>
      <vt:lpstr>prononcer</vt:lpstr>
      <vt:lpstr>prononcer</vt:lpstr>
      <vt:lpstr>prononcer</vt:lpstr>
      <vt:lpstr>prononcer</vt:lpstr>
      <vt:lpstr>prononcer</vt:lpstr>
      <vt:lpstr>prononcer</vt:lpstr>
      <vt:lpstr>pronunciar</vt:lpstr>
      <vt:lpstr>PowerPoint Presentation</vt:lpstr>
      <vt:lpstr>PowerPoint Presentation</vt:lpstr>
      <vt:lpstr>pronunciar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do</dc:title>
  <dc:creator>Rachel Hawkes</dc:creator>
  <cp:lastModifiedBy>Rachel Hawkes</cp:lastModifiedBy>
  <cp:revision>17</cp:revision>
  <dcterms:created xsi:type="dcterms:W3CDTF">2022-02-16T09:56:41Z</dcterms:created>
  <dcterms:modified xsi:type="dcterms:W3CDTF">2022-03-21T06:06:13Z</dcterms:modified>
</cp:coreProperties>
</file>