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23"/>
  </p:notesMasterIdLst>
  <p:sldIdLst>
    <p:sldId id="339" r:id="rId3"/>
    <p:sldId id="261" r:id="rId4"/>
    <p:sldId id="533" r:id="rId5"/>
    <p:sldId id="538" r:id="rId6"/>
    <p:sldId id="529" r:id="rId7"/>
    <p:sldId id="558" r:id="rId8"/>
    <p:sldId id="537" r:id="rId9"/>
    <p:sldId id="535" r:id="rId10"/>
    <p:sldId id="536" r:id="rId11"/>
    <p:sldId id="292" r:id="rId12"/>
    <p:sldId id="290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616" autoAdjust="0"/>
  </p:normalViewPr>
  <p:slideViewPr>
    <p:cSldViewPr snapToGrid="0">
      <p:cViewPr varScale="1">
        <p:scale>
          <a:sx n="87" d="100"/>
          <a:sy n="8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8A7EE-902B-453D-BFFD-1D9B00542736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F3E6-4D5A-4BDE-9512-B80FC379B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latin typeface="Arial"/>
              </a:rPr>
              <a:t>This lesson contains assessments to check progress in language learnt in the first 23 weeks of the course.</a:t>
            </a:r>
            <a:br>
              <a:rPr lang="en-GB" sz="1100" b="0" strike="noStrike" spc="-1" dirty="0">
                <a:latin typeface="Arial"/>
              </a:rPr>
            </a:b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production of previously taught grammar features.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could write the answers only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7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20-25 minutes (all assessment slides)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comprehension of vocabulary taught in weeks 1-23of the course.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Click the audio buttons to play each item. (The words are recorded twice with a pause to allow pupils to process the information).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Pupils can either write 1C, etc.. or if they have the assessment on a print out they can put a X in the correct box.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Note that the first item can be completed, with support from the teacher, as an example. 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It is NOT included in the overall total marks.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After items 1-4, continue to the next slide to complete the remainder of the task.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Transcript: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curieux ….. curieux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donner…..donner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chanson…..chanson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ES_tradnl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frère….. frère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s-ES_tradnl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utiliser…..utiliser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je……je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6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[2/2]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Transcript: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curieux ….. curieux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donner…..donner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chanson…..chanson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ES_tradnl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frère….. frère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s-ES_tradnl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utiliser…..utiliser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GB" sz="18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je……je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089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1. Click the audio buttons to play each item. (The words are recorded twice with a pause to allow pupils to process the information).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2. Pupils can either write 1C, etc.. or if they have the assessment on a print out they can put a X in the correct box.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3. When complete, continue to the reading.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Transcript: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école…….école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écouter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écouter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heureux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heureux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fille…..fille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342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recall of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1 – 10 and the individual English word meanings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1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recall of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1 A etc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62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production of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could write 1 – 10 and the individual English word meanings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56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understanding of previously taught grammar features.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1 – 6 and the correct English pronoun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4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understanding of previously taught grammar features.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the answers only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5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20-25 minutes (all assessment slides)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comprehension of vocabulary taught in weeks 1-23of the course.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Click the audio buttons to play each item. (The words are recorded twice with a pause to allow pupils to process the information).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Pupils can either write 1C, etc.. or if they have the assessment on a print out they can put a X in the correct box.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Note that the first item can be completed, with support from the teacher, as an example. 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It is NOT included in the overall total marks.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After items 1-4, continue to the next slide to complete the remainder of the task.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Transcript: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curieux ….. curieux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donner…..donner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chanson…..chanson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ES_tradnl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frère….. frère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s-ES_tradnl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utiliser…..utiliser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je……je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production of previously taught grammar features.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could write the answers only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4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[2/2]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Transcript: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curieux ….. curieux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donner…..donner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chanson…..chanson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ES_tradnl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frère….. frère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s-ES_tradnl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utiliser…..utiliser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GB" sz="18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je……je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6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1. Click the audio buttons to play each item. (The words are recorded twice with a pause to allow pupils to process the information).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2. Pupils can either write 1C, etc.. or if they have the assessment on a print out they can put a X in the correct box.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3. When complete, continue to the reading.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Transcript: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école…….école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écouter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écouter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heureux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heureux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fille…..fille</a:t>
            </a:r>
            <a:endParaRPr lang="en-GB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1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recall of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1 – 10 and the individual English word meanings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8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recall of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1 A etc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4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production of previously taught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could write 1 – 10 and the individual English word meanings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7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understanding of previously taught grammar features.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1 – 6 and the correct English pronoun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88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understanding of previously taught grammar features.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task is clear. 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could write the answers only (or they could fill in if they have printed assessment sheets).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05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05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49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5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6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46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1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5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84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45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36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7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123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15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61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00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6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2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5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2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85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1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7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63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264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6.sv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11.png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10.wav"/><Relationship Id="rId11" Type="http://schemas.openxmlformats.org/officeDocument/2006/relationships/image" Target="../media/image16.svg"/><Relationship Id="rId5" Type="http://schemas.openxmlformats.org/officeDocument/2006/relationships/audio" Target="../media/audio9.wav"/><Relationship Id="rId10" Type="http://schemas.openxmlformats.org/officeDocument/2006/relationships/image" Target="../media/image15.png"/><Relationship Id="rId4" Type="http://schemas.openxmlformats.org/officeDocument/2006/relationships/audio" Target="../media/audio8.wav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11.png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015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rouge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Saying how many and describing things</a:t>
            </a:r>
            <a:endParaRPr lang="en-GB" sz="4000"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527D8509-23D0-4DD8-9B33-4BAB0429369D}"/>
              </a:ext>
            </a:extLst>
          </p:cNvPr>
          <p:cNvSpPr/>
          <p:nvPr/>
        </p:nvSpPr>
        <p:spPr>
          <a:xfrm>
            <a:off x="0" y="5748702"/>
            <a:ext cx="4571280" cy="1036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What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 do I know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now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?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+mn-cs"/>
              <a:sym typeface="Arial"/>
            </a:endParaRPr>
          </a:p>
        </p:txBody>
      </p:sp>
      <p:pic>
        <p:nvPicPr>
          <p:cNvPr id="13" name="Picture 4" descr="Easter, Egg, Orange, Yellow, Dots">
            <a:extLst>
              <a:ext uri="{FF2B5EF4-FFF2-40B4-BE49-F238E27FC236}">
                <a16:creationId xmlns:a16="http://schemas.microsoft.com/office/drawing/2014/main" id="{BEBDA6FA-556C-485B-8F4E-83DE5815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48" y="2742804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gg, Painted, Shell, Easter, Colorful">
            <a:extLst>
              <a:ext uri="{FF2B5EF4-FFF2-40B4-BE49-F238E27FC236}">
                <a16:creationId xmlns:a16="http://schemas.microsoft.com/office/drawing/2014/main" id="{5F1EC3B9-188A-4C1A-8CFA-7B15DF0B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1927594" y="3191327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Egg, Easter, Stars, Blue, Pink">
            <a:extLst>
              <a:ext uri="{FF2B5EF4-FFF2-40B4-BE49-F238E27FC236}">
                <a16:creationId xmlns:a16="http://schemas.microsoft.com/office/drawing/2014/main" id="{BB8B4DBB-19CA-4B2E-8873-E192576D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9" y="2460585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gg, Easter, Violet, Green, Stripes">
            <a:extLst>
              <a:ext uri="{FF2B5EF4-FFF2-40B4-BE49-F238E27FC236}">
                <a16:creationId xmlns:a16="http://schemas.microsoft.com/office/drawing/2014/main" id="{6FB273EF-99BF-4E86-8B63-CB71A7E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89" y="2484637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Easter, Egg, Pink, Green, Stripes">
            <a:extLst>
              <a:ext uri="{FF2B5EF4-FFF2-40B4-BE49-F238E27FC236}">
                <a16:creationId xmlns:a16="http://schemas.microsoft.com/office/drawing/2014/main" id="{F44C64A3-3702-4232-B237-94929261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1" y="2445508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aster, Egg, Design, Isolated, Yellow">
            <a:extLst>
              <a:ext uri="{FF2B5EF4-FFF2-40B4-BE49-F238E27FC236}">
                <a16:creationId xmlns:a16="http://schemas.microsoft.com/office/drawing/2014/main" id="{DA29D415-B299-4988-B009-6624BA39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2" y="3113165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uevo, Pascua De Resurrección, Huevo De Pascua, Vistoso">
            <a:extLst>
              <a:ext uri="{FF2B5EF4-FFF2-40B4-BE49-F238E27FC236}">
                <a16:creationId xmlns:a16="http://schemas.microsoft.com/office/drawing/2014/main" id="{01DA80B7-63B6-4E37-9AA4-C114D248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65" y="2415028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Azul, Pascua De Resurrección, Huevos">
            <a:extLst>
              <a:ext uri="{FF2B5EF4-FFF2-40B4-BE49-F238E27FC236}">
                <a16:creationId xmlns:a16="http://schemas.microsoft.com/office/drawing/2014/main" id="{67D5F226-1A55-4AE2-8AE9-6A61E653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3" y="2942300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uevo De Pascua, Decorado">
            <a:extLst>
              <a:ext uri="{FF2B5EF4-FFF2-40B4-BE49-F238E27FC236}">
                <a16:creationId xmlns:a16="http://schemas.microsoft.com/office/drawing/2014/main" id="{7D61D925-965E-405F-A5E0-5C89A8A4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2455740" y="3119045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AD4C50-16E6-4006-B948-C855718C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CD41169-4CD1-4D8B-AC13-5244F25157F2}"/>
              </a:ext>
            </a:extLst>
          </p:cNvPr>
          <p:cNvSpPr/>
          <p:nvPr/>
        </p:nvSpPr>
        <p:spPr>
          <a:xfrm>
            <a:off x="1278967" y="103941"/>
            <a:ext cx="1622560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Grammar</a:t>
            </a:r>
            <a:endParaRPr lang="en-GB" sz="3200" b="1" dirty="0">
              <a:solidFill>
                <a:srgbClr val="2E74B5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4F214D2-D906-467F-9EF7-71F792C13871}"/>
              </a:ext>
            </a:extLst>
          </p:cNvPr>
          <p:cNvSpPr/>
          <p:nvPr/>
        </p:nvSpPr>
        <p:spPr>
          <a:xfrm>
            <a:off x="1278967" y="570646"/>
            <a:ext cx="10420489" cy="611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 French word for ‘a’.</a:t>
            </a:r>
            <a:b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_______   garçon (m)</a:t>
            </a:r>
            <a:b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_______   </a:t>
            </a:r>
            <a:r>
              <a:rPr lang="en-US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semaine</a:t>
            </a: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(f)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  </a:t>
            </a: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Write the French word for ‘the’.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_______  </a:t>
            </a:r>
            <a:r>
              <a:rPr lang="en-US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banane</a:t>
            </a: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(f)</a:t>
            </a:r>
            <a:b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_______  déjeuner (m)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  </a:t>
            </a: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Write the French word for ‘my’.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_______  cheval (m)</a:t>
            </a:r>
            <a:b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_______  chose (f)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 </a:t>
            </a: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 French for the English given in brackets. 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Tu ________ la table. (prepare)</a:t>
            </a:r>
            <a:b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  ________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orange. (eats)</a:t>
            </a:r>
            <a:b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J’ ________ à Birmingham. (live)</a:t>
            </a:r>
            <a:b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 Tu ________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l’école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 (like)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90D37-05B4-49BC-8361-29115FC7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E3BA3-60BD-4A1D-B1FE-8B8983E58A8C}"/>
              </a:ext>
            </a:extLst>
          </p:cNvPr>
          <p:cNvSpPr txBox="1"/>
          <p:nvPr/>
        </p:nvSpPr>
        <p:spPr>
          <a:xfrm>
            <a:off x="7323463" y="6457890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Total marks available (Grammar): 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AC97B20-350B-4BEA-A803-7971292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5" y="459558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C55AC-9D50-4E2F-81EE-FB64B2B92DDF}"/>
              </a:ext>
            </a:extLst>
          </p:cNvPr>
          <p:cNvSpPr/>
          <p:nvPr/>
        </p:nvSpPr>
        <p:spPr>
          <a:xfrm>
            <a:off x="364292" y="1484655"/>
            <a:ext cx="10916920" cy="7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For each question, 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ut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cross (x)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 the English meaning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that matches what you hear.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hear each French word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twice.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 answer only.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50414B-E2A5-43FF-808A-20C6D1ABE81B}"/>
              </a:ext>
            </a:extLst>
          </p:cNvPr>
          <p:cNvGraphicFramePr>
            <a:graphicFrameLocks noGrp="1"/>
          </p:cNvGraphicFramePr>
          <p:nvPr/>
        </p:nvGraphicFramePr>
        <p:xfrm>
          <a:off x="430968" y="2205745"/>
          <a:ext cx="10410584" cy="4087527"/>
        </p:xfrm>
        <a:graphic>
          <a:graphicData uri="http://schemas.openxmlformats.org/drawingml/2006/table">
            <a:tbl>
              <a:tblPr firstRow="1" firstCol="1" bandRow="1"/>
              <a:tblGrid>
                <a:gridCol w="809384">
                  <a:extLst>
                    <a:ext uri="{9D8B030D-6E8A-4147-A177-3AD203B41FA5}">
                      <a16:colId xmlns:a16="http://schemas.microsoft.com/office/drawing/2014/main" val="137894406"/>
                    </a:ext>
                  </a:extLst>
                </a:gridCol>
                <a:gridCol w="3254088">
                  <a:extLst>
                    <a:ext uri="{9D8B030D-6E8A-4147-A177-3AD203B41FA5}">
                      <a16:colId xmlns:a16="http://schemas.microsoft.com/office/drawing/2014/main" val="3647508583"/>
                    </a:ext>
                  </a:extLst>
                </a:gridCol>
                <a:gridCol w="2056052">
                  <a:extLst>
                    <a:ext uri="{9D8B030D-6E8A-4147-A177-3AD203B41FA5}">
                      <a16:colId xmlns:a16="http://schemas.microsoft.com/office/drawing/2014/main" val="3884416310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693948223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3748061534"/>
                    </a:ext>
                  </a:extLst>
                </a:gridCol>
              </a:tblGrid>
              <a:tr h="224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6268"/>
                  </a:ext>
                </a:extLst>
              </a:tr>
              <a:tr h="224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brave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curious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pleased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absent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3231"/>
                  </a:ext>
                </a:extLst>
              </a:tr>
              <a:tr h="4875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13098"/>
                  </a:ext>
                </a:extLst>
              </a:tr>
              <a:tr h="46876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eat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wear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watch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give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88080"/>
                  </a:ext>
                </a:extLst>
              </a:tr>
              <a:tr h="317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077137"/>
                  </a:ext>
                </a:extLst>
              </a:tr>
              <a:tr h="46876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bag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hat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song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house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30560"/>
                  </a:ext>
                </a:extLst>
              </a:tr>
              <a:tr h="317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09750"/>
                  </a:ext>
                </a:extLst>
              </a:tr>
              <a:tr h="468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father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boy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brother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girl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39429"/>
                  </a:ext>
                </a:extLst>
              </a:tr>
              <a:tr h="317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680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63C01BA-F4BE-4E35-9C67-929915A7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51A1B0-3E7F-4A6D-A602-8D42A1A58729}"/>
              </a:ext>
            </a:extLst>
          </p:cNvPr>
          <p:cNvSpPr/>
          <p:nvPr/>
        </p:nvSpPr>
        <p:spPr>
          <a:xfrm>
            <a:off x="1239520" y="237630"/>
            <a:ext cx="985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Zeenul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is from another planet. It likes earth and speaking French but often forgets word meanings, spellings and things like gender and verb forms. Help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Zeenul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by answering the questions in this quiz.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13">
            <a:hlinkClick r:id="" action="ppaction://noaction">
              <a:snd r:embed="rId4" name="A1.wav"/>
            </a:hlinkClick>
            <a:extLst>
              <a:ext uri="{FF2B5EF4-FFF2-40B4-BE49-F238E27FC236}">
                <a16:creationId xmlns:a16="http://schemas.microsoft.com/office/drawing/2014/main" id="{8A997B6E-5985-435D-8A7D-13BDF475D415}"/>
              </a:ext>
            </a:extLst>
          </p:cNvPr>
          <p:cNvSpPr/>
          <p:nvPr/>
        </p:nvSpPr>
        <p:spPr>
          <a:xfrm>
            <a:off x="553966" y="2757287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5" name="Rectangle 14">
            <a:hlinkClick r:id="" action="ppaction://noaction">
              <a:snd r:embed="rId5" name="A2.wav"/>
            </a:hlinkClick>
            <a:extLst>
              <a:ext uri="{FF2B5EF4-FFF2-40B4-BE49-F238E27FC236}">
                <a16:creationId xmlns:a16="http://schemas.microsoft.com/office/drawing/2014/main" id="{F4615312-C611-4356-A0C5-6FE99D0344A2}"/>
              </a:ext>
            </a:extLst>
          </p:cNvPr>
          <p:cNvSpPr/>
          <p:nvPr/>
        </p:nvSpPr>
        <p:spPr>
          <a:xfrm>
            <a:off x="553965" y="3630708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6" name="Rectangle 15">
            <a:hlinkClick r:id="" action="ppaction://noaction">
              <a:snd r:embed="rId6" name="A3.wav"/>
            </a:hlinkClick>
            <a:extLst>
              <a:ext uri="{FF2B5EF4-FFF2-40B4-BE49-F238E27FC236}">
                <a16:creationId xmlns:a16="http://schemas.microsoft.com/office/drawing/2014/main" id="{01CC2E26-13CF-4F85-819C-F4E7E8906553}"/>
              </a:ext>
            </a:extLst>
          </p:cNvPr>
          <p:cNvSpPr/>
          <p:nvPr/>
        </p:nvSpPr>
        <p:spPr>
          <a:xfrm>
            <a:off x="553965" y="4639905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hlinkClick r:id="" action="ppaction://noaction">
              <a:snd r:embed="rId7" name="A4.wav"/>
            </a:hlinkClick>
            <a:extLst>
              <a:ext uri="{FF2B5EF4-FFF2-40B4-BE49-F238E27FC236}">
                <a16:creationId xmlns:a16="http://schemas.microsoft.com/office/drawing/2014/main" id="{38586378-39B8-4178-BE89-C951F6DBEA88}"/>
              </a:ext>
            </a:extLst>
          </p:cNvPr>
          <p:cNvSpPr/>
          <p:nvPr/>
        </p:nvSpPr>
        <p:spPr>
          <a:xfrm>
            <a:off x="555865" y="5551577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4D881-DC9D-4D7E-9DD5-8E3358574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7052A893-C41E-4B9E-A0AE-7687DD8FB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6635" y="3017123"/>
            <a:ext cx="259625" cy="259625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BCAD99D6-873B-4A23-89EF-B80B1C02E8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9783" y="4119695"/>
            <a:ext cx="259625" cy="259625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1D83C8F7-C0DA-4985-B194-EA34BBF2D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1494" y="5058518"/>
            <a:ext cx="259625" cy="259625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74C3ACD3-4193-4BD1-92B9-D008C428B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1494" y="6019615"/>
            <a:ext cx="259625" cy="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50414B-E2A5-43FF-808A-20C6D1ABE81B}"/>
              </a:ext>
            </a:extLst>
          </p:cNvPr>
          <p:cNvGraphicFramePr>
            <a:graphicFrameLocks noGrp="1"/>
          </p:cNvGraphicFramePr>
          <p:nvPr/>
        </p:nvGraphicFramePr>
        <p:xfrm>
          <a:off x="430968" y="1484654"/>
          <a:ext cx="10410584" cy="4509744"/>
        </p:xfrm>
        <a:graphic>
          <a:graphicData uri="http://schemas.openxmlformats.org/drawingml/2006/table">
            <a:tbl>
              <a:tblPr firstRow="1" firstCol="1" bandRow="1"/>
              <a:tblGrid>
                <a:gridCol w="809384">
                  <a:extLst>
                    <a:ext uri="{9D8B030D-6E8A-4147-A177-3AD203B41FA5}">
                      <a16:colId xmlns:a16="http://schemas.microsoft.com/office/drawing/2014/main" val="137894406"/>
                    </a:ext>
                  </a:extLst>
                </a:gridCol>
                <a:gridCol w="2769788">
                  <a:extLst>
                    <a:ext uri="{9D8B030D-6E8A-4147-A177-3AD203B41FA5}">
                      <a16:colId xmlns:a16="http://schemas.microsoft.com/office/drawing/2014/main" val="3647508583"/>
                    </a:ext>
                  </a:extLst>
                </a:gridCol>
                <a:gridCol w="2540352">
                  <a:extLst>
                    <a:ext uri="{9D8B030D-6E8A-4147-A177-3AD203B41FA5}">
                      <a16:colId xmlns:a16="http://schemas.microsoft.com/office/drawing/2014/main" val="3884416310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693948223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3748061534"/>
                    </a:ext>
                  </a:extLst>
                </a:gridCol>
              </a:tblGrid>
              <a:tr h="6152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6268"/>
                  </a:ext>
                </a:extLst>
              </a:tr>
              <a:tr h="8160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use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repeat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spend time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find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00422"/>
                  </a:ext>
                </a:extLst>
              </a:tr>
              <a:tr h="6489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895561"/>
                  </a:ext>
                </a:extLst>
              </a:tr>
              <a:tr h="61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with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but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and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my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895176"/>
                  </a:ext>
                </a:extLst>
              </a:tr>
              <a:tr h="6667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674995"/>
                  </a:ext>
                </a:extLst>
              </a:tr>
              <a:tr h="4985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she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85158"/>
                  </a:ext>
                </a:extLst>
              </a:tr>
              <a:tr h="6489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53525"/>
                  </a:ext>
                </a:extLst>
              </a:tr>
            </a:tbl>
          </a:graphicData>
        </a:graphic>
      </p:graphicFrame>
      <p:sp>
        <p:nvSpPr>
          <p:cNvPr id="7" name="Rectangle 6">
            <a:hlinkClick r:id="" action="ppaction://noaction">
              <a:snd r:embed="rId4" name="A5.wav"/>
            </a:hlinkClick>
            <a:extLst>
              <a:ext uri="{FF2B5EF4-FFF2-40B4-BE49-F238E27FC236}">
                <a16:creationId xmlns:a16="http://schemas.microsoft.com/office/drawing/2014/main" id="{A31BB720-7BFF-4D53-8123-484FC862674F}"/>
              </a:ext>
            </a:extLst>
          </p:cNvPr>
          <p:cNvSpPr/>
          <p:nvPr/>
        </p:nvSpPr>
        <p:spPr>
          <a:xfrm>
            <a:off x="538479" y="263687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8" name="Rectangle 7">
            <a:hlinkClick r:id="" action="ppaction://noaction">
              <a:snd r:embed="rId5" name="A6.wav"/>
            </a:hlinkClick>
            <a:extLst>
              <a:ext uri="{FF2B5EF4-FFF2-40B4-BE49-F238E27FC236}">
                <a16:creationId xmlns:a16="http://schemas.microsoft.com/office/drawing/2014/main" id="{2DD31AC0-AA2D-41C8-9EBD-93FC36546E2B}"/>
              </a:ext>
            </a:extLst>
          </p:cNvPr>
          <p:cNvSpPr/>
          <p:nvPr/>
        </p:nvSpPr>
        <p:spPr>
          <a:xfrm>
            <a:off x="538479" y="408760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9" name="Rectangle 8">
            <a:hlinkClick r:id="" action="ppaction://noaction">
              <a:snd r:embed="rId6" name="A7.wav"/>
            </a:hlinkClick>
            <a:extLst>
              <a:ext uri="{FF2B5EF4-FFF2-40B4-BE49-F238E27FC236}">
                <a16:creationId xmlns:a16="http://schemas.microsoft.com/office/drawing/2014/main" id="{E01BECA0-4986-4143-ACF1-26F77569801E}"/>
              </a:ext>
            </a:extLst>
          </p:cNvPr>
          <p:cNvSpPr/>
          <p:nvPr/>
        </p:nvSpPr>
        <p:spPr>
          <a:xfrm>
            <a:off x="538479" y="5260590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096B-7C08-4912-A1EB-E97DE8FBA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9ECE870C-A687-40C6-BDE5-91D268F85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9837" y="3103954"/>
            <a:ext cx="259625" cy="259625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539CD4A0-D39F-414E-8763-D1840E216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2867" y="4413854"/>
            <a:ext cx="259625" cy="259625"/>
          </a:xfrm>
          <a:prstGeom prst="rect">
            <a:avLst/>
          </a:prstGeom>
        </p:spPr>
      </p:pic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3A9F5F85-7B51-4A9A-B2EF-16AE6664F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0477" y="5542771"/>
            <a:ext cx="259625" cy="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3C6DF4-1750-473A-B137-A41972C678CB}"/>
              </a:ext>
            </a:extLst>
          </p:cNvPr>
          <p:cNvGraphicFramePr>
            <a:graphicFrameLocks noGrp="1"/>
          </p:cNvGraphicFramePr>
          <p:nvPr/>
        </p:nvGraphicFramePr>
        <p:xfrm>
          <a:off x="961292" y="1719116"/>
          <a:ext cx="10269416" cy="4705129"/>
        </p:xfrm>
        <a:graphic>
          <a:graphicData uri="http://schemas.openxmlformats.org/drawingml/2006/table">
            <a:tbl>
              <a:tblPr firstRow="1" firstCol="1" bandRow="1"/>
              <a:tblGrid>
                <a:gridCol w="613933">
                  <a:extLst>
                    <a:ext uri="{9D8B030D-6E8A-4147-A177-3AD203B41FA5}">
                      <a16:colId xmlns:a16="http://schemas.microsoft.com/office/drawing/2014/main" val="948193903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825356332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200443041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186076623"/>
                    </a:ext>
                  </a:extLst>
                </a:gridCol>
                <a:gridCol w="2414725">
                  <a:extLst>
                    <a:ext uri="{9D8B030D-6E8A-4147-A177-3AD203B41FA5}">
                      <a16:colId xmlns:a16="http://schemas.microsoft.com/office/drawing/2014/main" val="4111747573"/>
                    </a:ext>
                  </a:extLst>
                </a:gridCol>
              </a:tblGrid>
              <a:tr h="34784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This word is a good example of …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4719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14576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mood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446065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place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activity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32163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clothing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activity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96491"/>
                  </a:ext>
                </a:extLst>
              </a:tr>
              <a:tr h="110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greeting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mood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71463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747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910ACDD-B9F4-4981-A182-C2E41C2128BE}"/>
              </a:ext>
            </a:extLst>
          </p:cNvPr>
          <p:cNvSpPr/>
          <p:nvPr/>
        </p:nvSpPr>
        <p:spPr>
          <a:xfrm>
            <a:off x="1378668" y="731968"/>
            <a:ext cx="9571907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 each question, put 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cross (x)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 the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type of word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you hear.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hear each French word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twice.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 answer only.</a:t>
            </a:r>
          </a:p>
        </p:txBody>
      </p:sp>
      <p:sp>
        <p:nvSpPr>
          <p:cNvPr id="8" name="Rectangle 7">
            <a:hlinkClick r:id="" action="ppaction://noaction">
              <a:snd r:embed="rId4" name="B1.wav"/>
            </a:hlinkClick>
            <a:extLst>
              <a:ext uri="{FF2B5EF4-FFF2-40B4-BE49-F238E27FC236}">
                <a16:creationId xmlns:a16="http://schemas.microsoft.com/office/drawing/2014/main" id="{55EE9022-D5E3-464B-A4A8-866C1B836A5D}"/>
              </a:ext>
            </a:extLst>
          </p:cNvPr>
          <p:cNvSpPr/>
          <p:nvPr/>
        </p:nvSpPr>
        <p:spPr>
          <a:xfrm>
            <a:off x="998466" y="2516103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9" name="Rectangle 8">
            <a:hlinkClick r:id="" action="ppaction://noaction">
              <a:snd r:embed="rId5" name="B2.wav"/>
            </a:hlinkClick>
            <a:extLst>
              <a:ext uri="{FF2B5EF4-FFF2-40B4-BE49-F238E27FC236}">
                <a16:creationId xmlns:a16="http://schemas.microsoft.com/office/drawing/2014/main" id="{5EA44F4B-261C-47AD-9F52-F210415EE11E}"/>
              </a:ext>
            </a:extLst>
          </p:cNvPr>
          <p:cNvSpPr/>
          <p:nvPr/>
        </p:nvSpPr>
        <p:spPr>
          <a:xfrm>
            <a:off x="998464" y="3287272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0" name="Rectangle 9">
            <a:hlinkClick r:id="" action="ppaction://noaction">
              <a:snd r:embed="rId6" name="B3.wav"/>
            </a:hlinkClick>
            <a:extLst>
              <a:ext uri="{FF2B5EF4-FFF2-40B4-BE49-F238E27FC236}">
                <a16:creationId xmlns:a16="http://schemas.microsoft.com/office/drawing/2014/main" id="{635EBD65-6C99-4920-9BAE-26CAB08B96FE}"/>
              </a:ext>
            </a:extLst>
          </p:cNvPr>
          <p:cNvSpPr/>
          <p:nvPr/>
        </p:nvSpPr>
        <p:spPr>
          <a:xfrm>
            <a:off x="1018112" y="4071680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1" name="Rectangle 10">
            <a:hlinkClick r:id="" action="ppaction://noaction">
              <a:snd r:embed="rId7" name="B4.wav"/>
            </a:hlinkClick>
            <a:extLst>
              <a:ext uri="{FF2B5EF4-FFF2-40B4-BE49-F238E27FC236}">
                <a16:creationId xmlns:a16="http://schemas.microsoft.com/office/drawing/2014/main" id="{AAD4A40F-74FE-4269-B6B5-F7C9DFBB0CD6}"/>
              </a:ext>
            </a:extLst>
          </p:cNvPr>
          <p:cNvSpPr/>
          <p:nvPr/>
        </p:nvSpPr>
        <p:spPr>
          <a:xfrm>
            <a:off x="1021910" y="492308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2" name="Rectangle 11">
            <a:hlinkClick r:id="" action="ppaction://noaction">
              <a:snd r:embed="rId8" name="B5.wav"/>
            </a:hlinkClick>
            <a:extLst>
              <a:ext uri="{FF2B5EF4-FFF2-40B4-BE49-F238E27FC236}">
                <a16:creationId xmlns:a16="http://schemas.microsoft.com/office/drawing/2014/main" id="{C5D6D4D1-D3BC-4F1A-9581-F3D3B3DA8C2B}"/>
              </a:ext>
            </a:extLst>
          </p:cNvPr>
          <p:cNvSpPr/>
          <p:nvPr/>
        </p:nvSpPr>
        <p:spPr>
          <a:xfrm>
            <a:off x="1021910" y="5810646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D3B47D-4962-4BD5-B512-F42233633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68D29E8F-0B7E-4161-B2CE-C1341CDEE2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8443" y="2804903"/>
            <a:ext cx="259625" cy="259625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7D29504E-2918-446E-888B-C3E83E287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54072" y="3576072"/>
            <a:ext cx="259625" cy="259625"/>
          </a:xfrm>
          <a:prstGeom prst="rect">
            <a:avLst/>
          </a:prstGeom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D323FC80-167C-4DCB-A354-34BCA08B3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92154" y="4267389"/>
            <a:ext cx="259625" cy="259625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61DD75D3-F755-4496-90CA-D903BACFA3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4043" y="5209871"/>
            <a:ext cx="259625" cy="259625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70EE839C-86CB-4EC7-BB9D-96942432FE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7421" y="6126032"/>
            <a:ext cx="259625" cy="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86C39-3F9B-4272-966C-128520A052F6}"/>
              </a:ext>
            </a:extLst>
          </p:cNvPr>
          <p:cNvSpPr/>
          <p:nvPr/>
        </p:nvSpPr>
        <p:spPr>
          <a:xfrm>
            <a:off x="1293200" y="550771"/>
            <a:ext cx="9795803" cy="558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Help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Zeenul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ranslate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underlined French word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complete each English sentence.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J’ai un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sac.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I have a _____________ .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La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ville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est grande.		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_____________ is big .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</a:t>
            </a: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aime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phrase.			I ___________ the sentence.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Elle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				Is she ________?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Il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habite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aussi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			Does he live there__________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Tu es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			You are _____________ .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				Is it _____________?.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Aujourd’hui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am ___________________, today.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ballon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			Is it ______ ball?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kumimoji="0" lang="es-ES_tradnl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Aider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c’est facile !		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 is easy!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CC29-BD76-4244-9D94-7FA23EE5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259FF-309C-4D0D-9154-5A44CAEA4AF6}"/>
              </a:ext>
            </a:extLst>
          </p:cNvPr>
          <p:cNvSpPr txBox="1"/>
          <p:nvPr/>
        </p:nvSpPr>
        <p:spPr>
          <a:xfrm>
            <a:off x="6995332" y="1409214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bag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8DB40-CAD0-4868-B8C1-8AEB1107753C}"/>
              </a:ext>
            </a:extLst>
          </p:cNvPr>
          <p:cNvSpPr txBox="1"/>
          <p:nvPr/>
        </p:nvSpPr>
        <p:spPr>
          <a:xfrm>
            <a:off x="6312013" y="1870879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032ED-BE43-46B8-B51E-27CE75F85A05}"/>
              </a:ext>
            </a:extLst>
          </p:cNvPr>
          <p:cNvSpPr txBox="1"/>
          <p:nvPr/>
        </p:nvSpPr>
        <p:spPr>
          <a:xfrm>
            <a:off x="5915028" y="2267397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like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41B3-45FE-4245-AF15-9E36F478B763}"/>
              </a:ext>
            </a:extLst>
          </p:cNvPr>
          <p:cNvSpPr txBox="1"/>
          <p:nvPr/>
        </p:nvSpPr>
        <p:spPr>
          <a:xfrm>
            <a:off x="6312013" y="2729062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9C4C3-E2C1-4395-9F95-A0FE776A5691}"/>
              </a:ext>
            </a:extLst>
          </p:cNvPr>
          <p:cNvSpPr txBox="1"/>
          <p:nvPr/>
        </p:nvSpPr>
        <p:spPr>
          <a:xfrm>
            <a:off x="7956959" y="3113751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too/also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FBE3A-36C1-4F6C-8ABD-DE0881F56068}"/>
              </a:ext>
            </a:extLst>
          </p:cNvPr>
          <p:cNvSpPr txBox="1"/>
          <p:nvPr/>
        </p:nvSpPr>
        <p:spPr>
          <a:xfrm>
            <a:off x="6855417" y="3510269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short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95725-F230-4CFB-9217-C8A038900E00}"/>
              </a:ext>
            </a:extLst>
          </p:cNvPr>
          <p:cNvSpPr txBox="1"/>
          <p:nvPr/>
        </p:nvSpPr>
        <p:spPr>
          <a:xfrm>
            <a:off x="6186500" y="3921657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Monday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2E634-71EF-4769-B4C0-D4B81CD7726F}"/>
              </a:ext>
            </a:extLst>
          </p:cNvPr>
          <p:cNvSpPr txBox="1"/>
          <p:nvPr/>
        </p:nvSpPr>
        <p:spPr>
          <a:xfrm>
            <a:off x="6487090" y="4332785"/>
            <a:ext cx="225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pleased/glad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3159A-EB80-4B36-B3BC-C22BCCD0C093}"/>
              </a:ext>
            </a:extLst>
          </p:cNvPr>
          <p:cNvSpPr txBox="1"/>
          <p:nvPr/>
        </p:nvSpPr>
        <p:spPr>
          <a:xfrm>
            <a:off x="6061637" y="4725206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DDF53-ADA7-455E-8F30-899AD8B55A36}"/>
              </a:ext>
            </a:extLst>
          </p:cNvPr>
          <p:cNvSpPr txBox="1"/>
          <p:nvPr/>
        </p:nvSpPr>
        <p:spPr>
          <a:xfrm>
            <a:off x="6023204" y="5136334"/>
            <a:ext cx="15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Helping</a:t>
            </a:r>
          </a:p>
        </p:txBody>
      </p:sp>
    </p:spTree>
    <p:extLst>
      <p:ext uri="{BB962C8B-B14F-4D97-AF65-F5344CB8AC3E}">
        <p14:creationId xmlns:p14="http://schemas.microsoft.com/office/powerpoint/2010/main" val="38043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86C39-3F9B-4272-966C-128520A052F6}"/>
              </a:ext>
            </a:extLst>
          </p:cNvPr>
          <p:cNvSpPr/>
          <p:nvPr/>
        </p:nvSpPr>
        <p:spPr>
          <a:xfrm>
            <a:off x="1293200" y="550771"/>
            <a:ext cx="9795803" cy="115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Help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Zeenul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put 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cross (x)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 the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word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that best fits each category.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 answer only.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CC29-BD76-4244-9D94-7FA23EE5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DA9E92-375F-4874-9070-96F64B889685}"/>
              </a:ext>
            </a:extLst>
          </p:cNvPr>
          <p:cNvGraphicFramePr>
            <a:graphicFrameLocks noGrp="1"/>
          </p:cNvGraphicFramePr>
          <p:nvPr/>
        </p:nvGraphicFramePr>
        <p:xfrm>
          <a:off x="1205901" y="1647998"/>
          <a:ext cx="9392325" cy="4249738"/>
        </p:xfrm>
        <a:graphic>
          <a:graphicData uri="http://schemas.openxmlformats.org/drawingml/2006/table">
            <a:tbl>
              <a:tblPr firstRow="1" firstCol="1" bandRow="1"/>
              <a:tblGrid>
                <a:gridCol w="1472165">
                  <a:extLst>
                    <a:ext uri="{9D8B030D-6E8A-4147-A177-3AD203B41FA5}">
                      <a16:colId xmlns:a16="http://schemas.microsoft.com/office/drawing/2014/main" val="2846419682"/>
                    </a:ext>
                  </a:extLst>
                </a:gridCol>
                <a:gridCol w="1949165">
                  <a:extLst>
                    <a:ext uri="{9D8B030D-6E8A-4147-A177-3AD203B41FA5}">
                      <a16:colId xmlns:a16="http://schemas.microsoft.com/office/drawing/2014/main" val="3948207792"/>
                    </a:ext>
                  </a:extLst>
                </a:gridCol>
                <a:gridCol w="2027024">
                  <a:extLst>
                    <a:ext uri="{9D8B030D-6E8A-4147-A177-3AD203B41FA5}">
                      <a16:colId xmlns:a16="http://schemas.microsoft.com/office/drawing/2014/main" val="2895344102"/>
                    </a:ext>
                  </a:extLst>
                </a:gridCol>
                <a:gridCol w="2027024">
                  <a:extLst>
                    <a:ext uri="{9D8B030D-6E8A-4147-A177-3AD203B41FA5}">
                      <a16:colId xmlns:a16="http://schemas.microsoft.com/office/drawing/2014/main" val="1969425645"/>
                    </a:ext>
                  </a:extLst>
                </a:gridCol>
                <a:gridCol w="1916947">
                  <a:extLst>
                    <a:ext uri="{9D8B030D-6E8A-4147-A177-3AD203B41FA5}">
                      <a16:colId xmlns:a16="http://schemas.microsoft.com/office/drawing/2014/main" val="2692009639"/>
                    </a:ext>
                  </a:extLst>
                </a:gridCol>
              </a:tblGrid>
              <a:tr h="28829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This word is a good example of …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04257"/>
                  </a:ext>
                </a:extLst>
              </a:tr>
              <a:tr h="110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380078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 a day of the week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cahier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fille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tous les jours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490005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 a family member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elle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sœur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présent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chapeau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7216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 an event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chanson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fête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frère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55671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 an activity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lire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avoir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habiter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être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55474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 a greeting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bonjour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 revoir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tu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449804"/>
                  </a:ext>
                </a:extLst>
              </a:tr>
            </a:tbl>
          </a:graphicData>
        </a:graphic>
      </p:graphicFrame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E25D046E-7167-4C5F-835C-D6D51B227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3599" y="2694861"/>
            <a:ext cx="259625" cy="259625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53720D5E-5C16-4D15-82C5-09591F6F2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2616" y="3426843"/>
            <a:ext cx="259625" cy="259625"/>
          </a:xfrm>
          <a:prstGeom prst="rect">
            <a:avLst/>
          </a:prstGeom>
        </p:spPr>
      </p:pic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8D7F3323-C5AA-4BFA-B6ED-D50B7A553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9588" y="4166485"/>
            <a:ext cx="259625" cy="25962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76E6E764-5FA7-4D1E-A13B-3EAF2C03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17331" y="4882059"/>
            <a:ext cx="259625" cy="259625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2AAB8C81-1D15-4B1D-9676-E6E8B9B1C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1598" y="5648967"/>
            <a:ext cx="259625" cy="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AD4C50-16E6-4006-B948-C855718C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08959F-0EA3-4C46-B62E-6B32795B44D1}"/>
              </a:ext>
            </a:extLst>
          </p:cNvPr>
          <p:cNvSpPr/>
          <p:nvPr/>
        </p:nvSpPr>
        <p:spPr>
          <a:xfrm>
            <a:off x="626777" y="1408954"/>
            <a:ext cx="11336997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Translate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underlined English words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complete the French sentence.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It’s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ruler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		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 __________.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Adèle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sings.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Adèle _____________.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It’s going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well.			_____ _____ bien.	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It is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you.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 _______.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He has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films.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Il a ___________ _____________.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mother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there.		_____ ______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find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fruit.			_____ _______ le fruit.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many?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Twelve?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___________ ?  ________ ?	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You repeat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sentences.	Tu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répètes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phrases.	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villages.	___ ____ ____ deux villages.	    	(write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23BB5-2F2F-4566-A5FE-EBA6F3E80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E0997B-5A1D-46F5-8EA6-2CCC66BFA1D0}"/>
              </a:ext>
            </a:extLst>
          </p:cNvPr>
          <p:cNvSpPr txBox="1"/>
          <p:nvPr/>
        </p:nvSpPr>
        <p:spPr>
          <a:xfrm>
            <a:off x="4782711" y="1736592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règle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5D4B5-BDC6-4C20-B639-E3131FA0B462}"/>
              </a:ext>
            </a:extLst>
          </p:cNvPr>
          <p:cNvSpPr txBox="1"/>
          <p:nvPr/>
        </p:nvSpPr>
        <p:spPr>
          <a:xfrm>
            <a:off x="4782711" y="2130523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chante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252F09-C1E9-4306-AC6E-BF1BF10AD3ED}"/>
              </a:ext>
            </a:extLst>
          </p:cNvPr>
          <p:cNvSpPr txBox="1"/>
          <p:nvPr/>
        </p:nvSpPr>
        <p:spPr>
          <a:xfrm>
            <a:off x="4060222" y="2525895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Ça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va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9FCD7-AD3F-4FBE-8C95-B3FAFED2C2A5}"/>
              </a:ext>
            </a:extLst>
          </p:cNvPr>
          <p:cNvSpPr txBox="1"/>
          <p:nvPr/>
        </p:nvSpPr>
        <p:spPr>
          <a:xfrm>
            <a:off x="4782711" y="2891561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pour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toi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80939-E2D0-40B8-B696-802E63F93AF0}"/>
              </a:ext>
            </a:extLst>
          </p:cNvPr>
          <p:cNvSpPr txBox="1"/>
          <p:nvPr/>
        </p:nvSpPr>
        <p:spPr>
          <a:xfrm>
            <a:off x="4924978" y="3274100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quatre films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7A902-B5E7-437B-9AF5-BF637128876D}"/>
              </a:ext>
            </a:extLst>
          </p:cNvPr>
          <p:cNvSpPr txBox="1"/>
          <p:nvPr/>
        </p:nvSpPr>
        <p:spPr>
          <a:xfrm>
            <a:off x="4060222" y="3626504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mère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3E286-32A9-4C1B-9038-F6C6688F5572}"/>
              </a:ext>
            </a:extLst>
          </p:cNvPr>
          <p:cNvSpPr txBox="1"/>
          <p:nvPr/>
        </p:nvSpPr>
        <p:spPr>
          <a:xfrm>
            <a:off x="4060222" y="4003338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Je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trouve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9C5BA-5ACF-4909-BDD0-ECC62D68DEE7}"/>
              </a:ext>
            </a:extLst>
          </p:cNvPr>
          <p:cNvSpPr txBox="1"/>
          <p:nvPr/>
        </p:nvSpPr>
        <p:spPr>
          <a:xfrm>
            <a:off x="3907089" y="4374709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Combien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EA7B7-4781-4A2D-9425-771D3C3A821B}"/>
              </a:ext>
            </a:extLst>
          </p:cNvPr>
          <p:cNvSpPr txBox="1"/>
          <p:nvPr/>
        </p:nvSpPr>
        <p:spPr>
          <a:xfrm>
            <a:off x="5397820" y="4365039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Douze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053B7-5F7C-458A-B60E-455A07C216C1}"/>
              </a:ext>
            </a:extLst>
          </p:cNvPr>
          <p:cNvSpPr txBox="1"/>
          <p:nvPr/>
        </p:nvSpPr>
        <p:spPr>
          <a:xfrm>
            <a:off x="5154288" y="4746035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neuf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A233C-C267-44D5-B795-AC053E0E1109}"/>
              </a:ext>
            </a:extLst>
          </p:cNvPr>
          <p:cNvSpPr txBox="1"/>
          <p:nvPr/>
        </p:nvSpPr>
        <p:spPr>
          <a:xfrm>
            <a:off x="3983255" y="5130942"/>
            <a:ext cx="203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Il y a</a:t>
            </a:r>
          </a:p>
        </p:txBody>
      </p:sp>
    </p:spTree>
    <p:extLst>
      <p:ext uri="{BB962C8B-B14F-4D97-AF65-F5344CB8AC3E}">
        <p14:creationId xmlns:p14="http://schemas.microsoft.com/office/powerpoint/2010/main" val="13608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0F6C2-E685-4313-9176-0B531AD6548A}"/>
              </a:ext>
            </a:extLst>
          </p:cNvPr>
          <p:cNvSpPr/>
          <p:nvPr/>
        </p:nvSpPr>
        <p:spPr>
          <a:xfrm>
            <a:off x="1278967" y="103941"/>
            <a:ext cx="1622560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</a:rPr>
              <a:t>Grammar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D61FC-3011-44DB-8CA8-82776907C313}"/>
              </a:ext>
            </a:extLst>
          </p:cNvPr>
          <p:cNvSpPr/>
          <p:nvPr/>
        </p:nvSpPr>
        <p:spPr>
          <a:xfrm>
            <a:off x="1278967" y="550771"/>
            <a:ext cx="6718506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 a (X) next to the person the sentence is about.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7A7386-EA1C-4566-AC53-17A7B8C3FD47}"/>
              </a:ext>
            </a:extLst>
          </p:cNvPr>
          <p:cNvGraphicFramePr>
            <a:graphicFrameLocks noGrp="1"/>
          </p:cNvGraphicFramePr>
          <p:nvPr/>
        </p:nvGraphicFramePr>
        <p:xfrm>
          <a:off x="1278967" y="1221467"/>
          <a:ext cx="9609426" cy="5028677"/>
        </p:xfrm>
        <a:graphic>
          <a:graphicData uri="http://schemas.openxmlformats.org/drawingml/2006/table">
            <a:tbl>
              <a:tblPr firstRow="1" firstCol="1" bandRow="1"/>
              <a:tblGrid>
                <a:gridCol w="448760">
                  <a:extLst>
                    <a:ext uri="{9D8B030D-6E8A-4147-A177-3AD203B41FA5}">
                      <a16:colId xmlns:a16="http://schemas.microsoft.com/office/drawing/2014/main" val="491557998"/>
                    </a:ext>
                  </a:extLst>
                </a:gridCol>
                <a:gridCol w="2039139">
                  <a:extLst>
                    <a:ext uri="{9D8B030D-6E8A-4147-A177-3AD203B41FA5}">
                      <a16:colId xmlns:a16="http://schemas.microsoft.com/office/drawing/2014/main" val="966880830"/>
                    </a:ext>
                  </a:extLst>
                </a:gridCol>
                <a:gridCol w="2040204">
                  <a:extLst>
                    <a:ext uri="{9D8B030D-6E8A-4147-A177-3AD203B41FA5}">
                      <a16:colId xmlns:a16="http://schemas.microsoft.com/office/drawing/2014/main" val="996049692"/>
                    </a:ext>
                  </a:extLst>
                </a:gridCol>
                <a:gridCol w="301660">
                  <a:extLst>
                    <a:ext uri="{9D8B030D-6E8A-4147-A177-3AD203B41FA5}">
                      <a16:colId xmlns:a16="http://schemas.microsoft.com/office/drawing/2014/main" val="2331815551"/>
                    </a:ext>
                  </a:extLst>
                </a:gridCol>
                <a:gridCol w="454089">
                  <a:extLst>
                    <a:ext uri="{9D8B030D-6E8A-4147-A177-3AD203B41FA5}">
                      <a16:colId xmlns:a16="http://schemas.microsoft.com/office/drawing/2014/main" val="999132671"/>
                    </a:ext>
                  </a:extLst>
                </a:gridCol>
                <a:gridCol w="2162787">
                  <a:extLst>
                    <a:ext uri="{9D8B030D-6E8A-4147-A177-3AD203B41FA5}">
                      <a16:colId xmlns:a16="http://schemas.microsoft.com/office/drawing/2014/main" val="3603397308"/>
                    </a:ext>
                  </a:extLst>
                </a:gridCol>
                <a:gridCol w="2162787">
                  <a:extLst>
                    <a:ext uri="{9D8B030D-6E8A-4147-A177-3AD203B41FA5}">
                      <a16:colId xmlns:a16="http://schemas.microsoft.com/office/drawing/2014/main" val="2182659570"/>
                    </a:ext>
                  </a:extLst>
                </a:gridCol>
              </a:tblGrid>
              <a:tr h="1301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…es importante.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…chantes bien.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058048"/>
                  </a:ext>
                </a:extLst>
              </a:tr>
              <a:tr h="125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…portes un uniforme.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 suis courageuse.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526562"/>
                  </a:ext>
                </a:extLst>
              </a:tr>
              <a:tr h="1233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…est mon père.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…regardes un film.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10087"/>
                  </a:ext>
                </a:extLst>
              </a:tr>
              <a:tr h="1233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…ai un fruit.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…a </a:t>
                      </a:r>
                      <a:r>
                        <a:rPr lang="en-US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amie.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18082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ABDB859-4E71-4B37-A95A-EA43134F1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954598BB-6157-4085-B24B-F36916330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7571" y="1752279"/>
            <a:ext cx="259625" cy="25962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A804417F-CB12-4EE8-AF86-4193181EE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7570" y="3074303"/>
            <a:ext cx="259625" cy="259625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CBA36D6C-E2A3-4D96-BEAB-DB630402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7570" y="4716284"/>
            <a:ext cx="259625" cy="259625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257B2419-1088-47F4-8AB4-2DB70808D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7569" y="5056951"/>
            <a:ext cx="259625" cy="259625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2B2E99C3-B1D6-4FD8-8906-740A33698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371" y="1752279"/>
            <a:ext cx="259625" cy="259625"/>
          </a:xfrm>
          <a:prstGeom prst="rect">
            <a:avLst/>
          </a:prstGeom>
        </p:spPr>
      </p:pic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7CAC7E66-978F-4360-A2D7-E659E7B7E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336" y="2586784"/>
            <a:ext cx="259625" cy="259625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6C345BEE-B836-4E44-A07E-D0596482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370" y="4332719"/>
            <a:ext cx="259625" cy="259625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AC26E623-0829-4FBD-83D7-28E40D2CB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336" y="5948841"/>
            <a:ext cx="259625" cy="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0F6C2-E685-4313-9176-0B531AD6548A}"/>
              </a:ext>
            </a:extLst>
          </p:cNvPr>
          <p:cNvSpPr/>
          <p:nvPr/>
        </p:nvSpPr>
        <p:spPr>
          <a:xfrm>
            <a:off x="1278967" y="103941"/>
            <a:ext cx="1622560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</a:rPr>
              <a:t>Grammar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D61FC-3011-44DB-8CA8-82776907C313}"/>
              </a:ext>
            </a:extLst>
          </p:cNvPr>
          <p:cNvSpPr/>
          <p:nvPr/>
        </p:nvSpPr>
        <p:spPr>
          <a:xfrm>
            <a:off x="1278967" y="550771"/>
            <a:ext cx="7632218" cy="79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a (X) next to the verb meaning that best fits each sentence.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3B60E-3490-4BC3-B0CE-3D7DE9195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AAC52-5AC7-4D4F-A69A-D4E3FBFE49FA}"/>
              </a:ext>
            </a:extLst>
          </p:cNvPr>
          <p:cNvGraphicFramePr>
            <a:graphicFrameLocks noGrp="1"/>
          </p:cNvGraphicFramePr>
          <p:nvPr/>
        </p:nvGraphicFramePr>
        <p:xfrm>
          <a:off x="1700022" y="1221467"/>
          <a:ext cx="7437934" cy="1554100"/>
        </p:xfrm>
        <a:graphic>
          <a:graphicData uri="http://schemas.openxmlformats.org/drawingml/2006/table">
            <a:tbl>
              <a:tblPr firstRow="1" firstCol="1" bandRow="1"/>
              <a:tblGrid>
                <a:gridCol w="347351">
                  <a:extLst>
                    <a:ext uri="{9D8B030D-6E8A-4147-A177-3AD203B41FA5}">
                      <a16:colId xmlns:a16="http://schemas.microsoft.com/office/drawing/2014/main" val="842742858"/>
                    </a:ext>
                  </a:extLst>
                </a:gridCol>
                <a:gridCol w="3739181">
                  <a:extLst>
                    <a:ext uri="{9D8B030D-6E8A-4147-A177-3AD203B41FA5}">
                      <a16:colId xmlns:a16="http://schemas.microsoft.com/office/drawing/2014/main" val="1914825650"/>
                    </a:ext>
                  </a:extLst>
                </a:gridCol>
                <a:gridCol w="3351402">
                  <a:extLst>
                    <a:ext uri="{9D8B030D-6E8A-4147-A177-3AD203B41FA5}">
                      <a16:colId xmlns:a16="http://schemas.microsoft.com/office/drawing/2014/main" val="2910032206"/>
                    </a:ext>
                  </a:extLst>
                </a:gridCol>
              </a:tblGrid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Elle chante tous les jours.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 sings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 is singing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924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 aides en ce moment.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You help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You are helping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686262"/>
                  </a:ext>
                </a:extLst>
              </a:tr>
            </a:tbl>
          </a:graphicData>
        </a:graphic>
      </p:graphicFrame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C32BCCDF-9CAB-46D1-9141-D99B5F897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6375" y="1258572"/>
            <a:ext cx="259625" cy="25962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1C280D0C-00B2-4D75-BD28-A91BEF095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6375" y="2515942"/>
            <a:ext cx="259625" cy="2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C55AC-9D50-4E2F-81EE-FB64B2B92DDF}"/>
              </a:ext>
            </a:extLst>
          </p:cNvPr>
          <p:cNvSpPr/>
          <p:nvPr/>
        </p:nvSpPr>
        <p:spPr>
          <a:xfrm>
            <a:off x="364292" y="1484655"/>
            <a:ext cx="10916920" cy="7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For each question, p</a:t>
            </a:r>
            <a:r>
              <a:rPr lang="en-US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ut a </a:t>
            </a:r>
            <a:r>
              <a:rPr lang="en-US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cross (x)</a:t>
            </a:r>
            <a:r>
              <a:rPr lang="en-US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 the English meaning </a:t>
            </a:r>
            <a:r>
              <a:rPr lang="en-US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that matches what you hear.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hear each French word </a:t>
            </a:r>
            <a:r>
              <a:rPr lang="en-US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twice. </a:t>
            </a:r>
            <a:r>
              <a:rPr lang="en-GB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lang="en-GB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lang="en-GB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 answer only.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50414B-E2A5-43FF-808A-20C6D1ABE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16316"/>
              </p:ext>
            </p:extLst>
          </p:nvPr>
        </p:nvGraphicFramePr>
        <p:xfrm>
          <a:off x="430968" y="2205745"/>
          <a:ext cx="10410584" cy="4087527"/>
        </p:xfrm>
        <a:graphic>
          <a:graphicData uri="http://schemas.openxmlformats.org/drawingml/2006/table">
            <a:tbl>
              <a:tblPr firstRow="1" firstCol="1" bandRow="1"/>
              <a:tblGrid>
                <a:gridCol w="809384">
                  <a:extLst>
                    <a:ext uri="{9D8B030D-6E8A-4147-A177-3AD203B41FA5}">
                      <a16:colId xmlns:a16="http://schemas.microsoft.com/office/drawing/2014/main" val="137894406"/>
                    </a:ext>
                  </a:extLst>
                </a:gridCol>
                <a:gridCol w="3254088">
                  <a:extLst>
                    <a:ext uri="{9D8B030D-6E8A-4147-A177-3AD203B41FA5}">
                      <a16:colId xmlns:a16="http://schemas.microsoft.com/office/drawing/2014/main" val="3647508583"/>
                    </a:ext>
                  </a:extLst>
                </a:gridCol>
                <a:gridCol w="2056052">
                  <a:extLst>
                    <a:ext uri="{9D8B030D-6E8A-4147-A177-3AD203B41FA5}">
                      <a16:colId xmlns:a16="http://schemas.microsoft.com/office/drawing/2014/main" val="3884416310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693948223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3748061534"/>
                    </a:ext>
                  </a:extLst>
                </a:gridCol>
              </a:tblGrid>
              <a:tr h="224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6268"/>
                  </a:ext>
                </a:extLst>
              </a:tr>
              <a:tr h="224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brave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curious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pleased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absent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3231"/>
                  </a:ext>
                </a:extLst>
              </a:tr>
              <a:tr h="4875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13098"/>
                  </a:ext>
                </a:extLst>
              </a:tr>
              <a:tr h="46876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eat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wear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watch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give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88080"/>
                  </a:ext>
                </a:extLst>
              </a:tr>
              <a:tr h="317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077137"/>
                  </a:ext>
                </a:extLst>
              </a:tr>
              <a:tr h="46876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bag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hat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song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house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30560"/>
                  </a:ext>
                </a:extLst>
              </a:tr>
              <a:tr h="317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09750"/>
                  </a:ext>
                </a:extLst>
              </a:tr>
              <a:tr h="468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father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boy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brother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girl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39429"/>
                  </a:ext>
                </a:extLst>
              </a:tr>
              <a:tr h="317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680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63C01BA-F4BE-4E35-9C67-929915A7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51A1B0-3E7F-4A6D-A602-8D42A1A58729}"/>
              </a:ext>
            </a:extLst>
          </p:cNvPr>
          <p:cNvSpPr/>
          <p:nvPr/>
        </p:nvSpPr>
        <p:spPr>
          <a:xfrm>
            <a:off x="1239520" y="237630"/>
            <a:ext cx="985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Zeenul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is from another planet. It likes earth and speaking French but often forgets word meanings, spellings and things like gender and verb forms. Help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Zeenul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by answering the questions in this quiz.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hlinkClick r:id="" action="ppaction://noaction">
              <a:snd r:embed="rId4" name="A1.wav"/>
            </a:hlinkClick>
            <a:extLst>
              <a:ext uri="{FF2B5EF4-FFF2-40B4-BE49-F238E27FC236}">
                <a16:creationId xmlns:a16="http://schemas.microsoft.com/office/drawing/2014/main" id="{8A997B6E-5985-435D-8A7D-13BDF475D415}"/>
              </a:ext>
            </a:extLst>
          </p:cNvPr>
          <p:cNvSpPr/>
          <p:nvPr/>
        </p:nvSpPr>
        <p:spPr>
          <a:xfrm>
            <a:off x="553966" y="2757287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5" name="Rectangle 14">
            <a:hlinkClick r:id="" action="ppaction://noaction">
              <a:snd r:embed="rId5" name="A2.wav"/>
            </a:hlinkClick>
            <a:extLst>
              <a:ext uri="{FF2B5EF4-FFF2-40B4-BE49-F238E27FC236}">
                <a16:creationId xmlns:a16="http://schemas.microsoft.com/office/drawing/2014/main" id="{F4615312-C611-4356-A0C5-6FE99D0344A2}"/>
              </a:ext>
            </a:extLst>
          </p:cNvPr>
          <p:cNvSpPr/>
          <p:nvPr/>
        </p:nvSpPr>
        <p:spPr>
          <a:xfrm>
            <a:off x="553965" y="3630708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6" name="Rectangle 15">
            <a:hlinkClick r:id="" action="ppaction://noaction">
              <a:snd r:embed="rId6" name="A3.wav"/>
            </a:hlinkClick>
            <a:extLst>
              <a:ext uri="{FF2B5EF4-FFF2-40B4-BE49-F238E27FC236}">
                <a16:creationId xmlns:a16="http://schemas.microsoft.com/office/drawing/2014/main" id="{01CC2E26-13CF-4F85-819C-F4E7E8906553}"/>
              </a:ext>
            </a:extLst>
          </p:cNvPr>
          <p:cNvSpPr/>
          <p:nvPr/>
        </p:nvSpPr>
        <p:spPr>
          <a:xfrm>
            <a:off x="553965" y="4639905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hlinkClick r:id="" action="ppaction://noaction">
              <a:snd r:embed="rId7" name="A4.wav"/>
            </a:hlinkClick>
            <a:extLst>
              <a:ext uri="{FF2B5EF4-FFF2-40B4-BE49-F238E27FC236}">
                <a16:creationId xmlns:a16="http://schemas.microsoft.com/office/drawing/2014/main" id="{38586378-39B8-4178-BE89-C951F6DBEA88}"/>
              </a:ext>
            </a:extLst>
          </p:cNvPr>
          <p:cNvSpPr/>
          <p:nvPr/>
        </p:nvSpPr>
        <p:spPr>
          <a:xfrm>
            <a:off x="555865" y="5551577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4D881-DC9D-4D7E-9DD5-8E3358574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AD4C50-16E6-4006-B948-C855718C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CD41169-4CD1-4D8B-AC13-5244F25157F2}"/>
              </a:ext>
            </a:extLst>
          </p:cNvPr>
          <p:cNvSpPr/>
          <p:nvPr/>
        </p:nvSpPr>
        <p:spPr>
          <a:xfrm>
            <a:off x="1278967" y="103941"/>
            <a:ext cx="1622560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</a:rPr>
              <a:t>Grammar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4F214D2-D906-467F-9EF7-71F792C13871}"/>
              </a:ext>
            </a:extLst>
          </p:cNvPr>
          <p:cNvSpPr/>
          <p:nvPr/>
        </p:nvSpPr>
        <p:spPr>
          <a:xfrm>
            <a:off x="1278967" y="570646"/>
            <a:ext cx="10420489" cy="611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 French word for ‘a’.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_______   garçon (m)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_______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Write the French word for ‘the’.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_______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banane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_______  déjeuner (m)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Write the French word for ‘my’.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_______  cheval (m)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_______  chose (f)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 French for the English given in brackets.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Tu _____________ la table. (prepare)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  ________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orange. (eats)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J’ ________ à Birmingham. (live)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 Tu ________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l’école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 (like)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90D37-05B4-49BC-8361-29115FC7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E3BA3-60BD-4A1D-B1FE-8B8983E58A8C}"/>
              </a:ext>
            </a:extLst>
          </p:cNvPr>
          <p:cNvSpPr txBox="1"/>
          <p:nvPr/>
        </p:nvSpPr>
        <p:spPr>
          <a:xfrm>
            <a:off x="7323463" y="6457890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Total marks available (Grammar): 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53277-1583-4255-8A44-BFCF2A9C0D62}"/>
              </a:ext>
            </a:extLst>
          </p:cNvPr>
          <p:cNvSpPr txBox="1"/>
          <p:nvPr/>
        </p:nvSpPr>
        <p:spPr>
          <a:xfrm>
            <a:off x="1366014" y="1157552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DC33D-2107-4027-BB7B-F8836D37F33A}"/>
              </a:ext>
            </a:extLst>
          </p:cNvPr>
          <p:cNvSpPr txBox="1"/>
          <p:nvPr/>
        </p:nvSpPr>
        <p:spPr>
          <a:xfrm>
            <a:off x="1366014" y="1472795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F399C-9BB3-4257-BFFA-22FD09504A0A}"/>
              </a:ext>
            </a:extLst>
          </p:cNvPr>
          <p:cNvSpPr txBox="1"/>
          <p:nvPr/>
        </p:nvSpPr>
        <p:spPr>
          <a:xfrm>
            <a:off x="1444139" y="2356555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2942D-4C24-42AC-806A-B4F0EF130628}"/>
              </a:ext>
            </a:extLst>
          </p:cNvPr>
          <p:cNvSpPr txBox="1"/>
          <p:nvPr/>
        </p:nvSpPr>
        <p:spPr>
          <a:xfrm>
            <a:off x="1444139" y="2664766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F4ABA-5D25-4DD1-9E0B-90EAED9F0DC9}"/>
              </a:ext>
            </a:extLst>
          </p:cNvPr>
          <p:cNvSpPr txBox="1"/>
          <p:nvPr/>
        </p:nvSpPr>
        <p:spPr>
          <a:xfrm>
            <a:off x="1366014" y="3534911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mon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DED43-698E-4B79-9772-761F3900B972}"/>
              </a:ext>
            </a:extLst>
          </p:cNvPr>
          <p:cNvSpPr txBox="1"/>
          <p:nvPr/>
        </p:nvSpPr>
        <p:spPr>
          <a:xfrm>
            <a:off x="1366014" y="3875184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552E5-DE6D-4DB0-8E7D-67C8DCE3E4D6}"/>
              </a:ext>
            </a:extLst>
          </p:cNvPr>
          <p:cNvSpPr txBox="1"/>
          <p:nvPr/>
        </p:nvSpPr>
        <p:spPr>
          <a:xfrm>
            <a:off x="2129389" y="4810123"/>
            <a:ext cx="154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prépares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44174-6BC4-4EB9-B58F-08907D14AC69}"/>
              </a:ext>
            </a:extLst>
          </p:cNvPr>
          <p:cNvSpPr txBox="1"/>
          <p:nvPr/>
        </p:nvSpPr>
        <p:spPr>
          <a:xfrm>
            <a:off x="1809582" y="5261909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mange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A9ED03-A819-4BA7-A173-03CF9944B8B9}"/>
              </a:ext>
            </a:extLst>
          </p:cNvPr>
          <p:cNvSpPr txBox="1"/>
          <p:nvPr/>
        </p:nvSpPr>
        <p:spPr>
          <a:xfrm>
            <a:off x="1809582" y="5745062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habite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E3F60-1067-457F-84C4-BEB3C7F8F523}"/>
              </a:ext>
            </a:extLst>
          </p:cNvPr>
          <p:cNvSpPr txBox="1"/>
          <p:nvPr/>
        </p:nvSpPr>
        <p:spPr>
          <a:xfrm>
            <a:off x="1867831" y="6175075"/>
            <a:ext cx="12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aimes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50414B-E2A5-43FF-808A-20C6D1ABE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23961"/>
              </p:ext>
            </p:extLst>
          </p:nvPr>
        </p:nvGraphicFramePr>
        <p:xfrm>
          <a:off x="430968" y="1484654"/>
          <a:ext cx="10410584" cy="4509744"/>
        </p:xfrm>
        <a:graphic>
          <a:graphicData uri="http://schemas.openxmlformats.org/drawingml/2006/table">
            <a:tbl>
              <a:tblPr firstRow="1" firstCol="1" bandRow="1"/>
              <a:tblGrid>
                <a:gridCol w="809384">
                  <a:extLst>
                    <a:ext uri="{9D8B030D-6E8A-4147-A177-3AD203B41FA5}">
                      <a16:colId xmlns:a16="http://schemas.microsoft.com/office/drawing/2014/main" val="137894406"/>
                    </a:ext>
                  </a:extLst>
                </a:gridCol>
                <a:gridCol w="2769788">
                  <a:extLst>
                    <a:ext uri="{9D8B030D-6E8A-4147-A177-3AD203B41FA5}">
                      <a16:colId xmlns:a16="http://schemas.microsoft.com/office/drawing/2014/main" val="3647508583"/>
                    </a:ext>
                  </a:extLst>
                </a:gridCol>
                <a:gridCol w="2540352">
                  <a:extLst>
                    <a:ext uri="{9D8B030D-6E8A-4147-A177-3AD203B41FA5}">
                      <a16:colId xmlns:a16="http://schemas.microsoft.com/office/drawing/2014/main" val="3884416310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693948223"/>
                    </a:ext>
                  </a:extLst>
                </a:gridCol>
                <a:gridCol w="2145530">
                  <a:extLst>
                    <a:ext uri="{9D8B030D-6E8A-4147-A177-3AD203B41FA5}">
                      <a16:colId xmlns:a16="http://schemas.microsoft.com/office/drawing/2014/main" val="3748061534"/>
                    </a:ext>
                  </a:extLst>
                </a:gridCol>
              </a:tblGrid>
              <a:tr h="6152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6268"/>
                  </a:ext>
                </a:extLst>
              </a:tr>
              <a:tr h="8160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use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repeat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spend time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 find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00422"/>
                  </a:ext>
                </a:extLst>
              </a:tr>
              <a:tr h="6489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895561"/>
                  </a:ext>
                </a:extLst>
              </a:tr>
              <a:tr h="61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with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but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and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my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895176"/>
                  </a:ext>
                </a:extLst>
              </a:tr>
              <a:tr h="6667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674995"/>
                  </a:ext>
                </a:extLst>
              </a:tr>
              <a:tr h="4985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she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85158"/>
                  </a:ext>
                </a:extLst>
              </a:tr>
              <a:tr h="6489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53525"/>
                  </a:ext>
                </a:extLst>
              </a:tr>
            </a:tbl>
          </a:graphicData>
        </a:graphic>
      </p:graphicFrame>
      <p:sp>
        <p:nvSpPr>
          <p:cNvPr id="7" name="Rectangle 6">
            <a:hlinkClick r:id="" action="ppaction://noaction">
              <a:snd r:embed="rId4" name="A5.wav"/>
            </a:hlinkClick>
            <a:extLst>
              <a:ext uri="{FF2B5EF4-FFF2-40B4-BE49-F238E27FC236}">
                <a16:creationId xmlns:a16="http://schemas.microsoft.com/office/drawing/2014/main" id="{A31BB720-7BFF-4D53-8123-484FC862674F}"/>
              </a:ext>
            </a:extLst>
          </p:cNvPr>
          <p:cNvSpPr/>
          <p:nvPr/>
        </p:nvSpPr>
        <p:spPr>
          <a:xfrm>
            <a:off x="538479" y="263687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8" name="Rectangle 7">
            <a:hlinkClick r:id="" action="ppaction://noaction">
              <a:snd r:embed="rId5" name="A6.wav"/>
            </a:hlinkClick>
            <a:extLst>
              <a:ext uri="{FF2B5EF4-FFF2-40B4-BE49-F238E27FC236}">
                <a16:creationId xmlns:a16="http://schemas.microsoft.com/office/drawing/2014/main" id="{2DD31AC0-AA2D-41C8-9EBD-93FC36546E2B}"/>
              </a:ext>
            </a:extLst>
          </p:cNvPr>
          <p:cNvSpPr/>
          <p:nvPr/>
        </p:nvSpPr>
        <p:spPr>
          <a:xfrm>
            <a:off x="538479" y="408760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9" name="Rectangle 8">
            <a:hlinkClick r:id="" action="ppaction://noaction">
              <a:snd r:embed="rId6" name="A7.wav"/>
            </a:hlinkClick>
            <a:extLst>
              <a:ext uri="{FF2B5EF4-FFF2-40B4-BE49-F238E27FC236}">
                <a16:creationId xmlns:a16="http://schemas.microsoft.com/office/drawing/2014/main" id="{E01BECA0-4986-4143-ACF1-26F77569801E}"/>
              </a:ext>
            </a:extLst>
          </p:cNvPr>
          <p:cNvSpPr/>
          <p:nvPr/>
        </p:nvSpPr>
        <p:spPr>
          <a:xfrm>
            <a:off x="538479" y="5260590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096B-7C08-4912-A1EB-E97DE8FBA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3C6DF4-1750-473A-B137-A41972C67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75276"/>
              </p:ext>
            </p:extLst>
          </p:nvPr>
        </p:nvGraphicFramePr>
        <p:xfrm>
          <a:off x="961292" y="1719116"/>
          <a:ext cx="10269416" cy="4705129"/>
        </p:xfrm>
        <a:graphic>
          <a:graphicData uri="http://schemas.openxmlformats.org/drawingml/2006/table">
            <a:tbl>
              <a:tblPr firstRow="1" firstCol="1" bandRow="1"/>
              <a:tblGrid>
                <a:gridCol w="613933">
                  <a:extLst>
                    <a:ext uri="{9D8B030D-6E8A-4147-A177-3AD203B41FA5}">
                      <a16:colId xmlns:a16="http://schemas.microsoft.com/office/drawing/2014/main" val="948193903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825356332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200443041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186076623"/>
                    </a:ext>
                  </a:extLst>
                </a:gridCol>
                <a:gridCol w="2414725">
                  <a:extLst>
                    <a:ext uri="{9D8B030D-6E8A-4147-A177-3AD203B41FA5}">
                      <a16:colId xmlns:a16="http://schemas.microsoft.com/office/drawing/2014/main" val="4111747573"/>
                    </a:ext>
                  </a:extLst>
                </a:gridCol>
              </a:tblGrid>
              <a:tr h="34784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This word is a good example of …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4719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14576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mood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446065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place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activity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32163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clothing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activity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96491"/>
                  </a:ext>
                </a:extLst>
              </a:tr>
              <a:tr h="110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greeting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mood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71463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day of the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747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910ACDD-B9F4-4981-A182-C2E41C2128BE}"/>
              </a:ext>
            </a:extLst>
          </p:cNvPr>
          <p:cNvSpPr/>
          <p:nvPr/>
        </p:nvSpPr>
        <p:spPr>
          <a:xfrm>
            <a:off x="1378668" y="731968"/>
            <a:ext cx="9571907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  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 each question, put a</a:t>
            </a: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cross (x) 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 the</a:t>
            </a: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type of word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you hear. </a:t>
            </a:r>
            <a:b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hear each French word </a:t>
            </a: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twice. 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 answer only.</a:t>
            </a:r>
          </a:p>
        </p:txBody>
      </p:sp>
      <p:sp>
        <p:nvSpPr>
          <p:cNvPr id="8" name="Rectangle 7">
            <a:hlinkClick r:id="" action="ppaction://noaction">
              <a:snd r:embed="rId4" name="B1.wav"/>
            </a:hlinkClick>
            <a:extLst>
              <a:ext uri="{FF2B5EF4-FFF2-40B4-BE49-F238E27FC236}">
                <a16:creationId xmlns:a16="http://schemas.microsoft.com/office/drawing/2014/main" id="{55EE9022-D5E3-464B-A4A8-866C1B836A5D}"/>
              </a:ext>
            </a:extLst>
          </p:cNvPr>
          <p:cNvSpPr/>
          <p:nvPr/>
        </p:nvSpPr>
        <p:spPr>
          <a:xfrm>
            <a:off x="998466" y="2516103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9" name="Rectangle 8">
            <a:hlinkClick r:id="" action="ppaction://noaction">
              <a:snd r:embed="rId5" name="B2.wav"/>
            </a:hlinkClick>
            <a:extLst>
              <a:ext uri="{FF2B5EF4-FFF2-40B4-BE49-F238E27FC236}">
                <a16:creationId xmlns:a16="http://schemas.microsoft.com/office/drawing/2014/main" id="{5EA44F4B-261C-47AD-9F52-F210415EE11E}"/>
              </a:ext>
            </a:extLst>
          </p:cNvPr>
          <p:cNvSpPr/>
          <p:nvPr/>
        </p:nvSpPr>
        <p:spPr>
          <a:xfrm>
            <a:off x="998464" y="3287272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0" name="Rectangle 9">
            <a:hlinkClick r:id="" action="ppaction://noaction">
              <a:snd r:embed="rId6" name="B3.wav"/>
            </a:hlinkClick>
            <a:extLst>
              <a:ext uri="{FF2B5EF4-FFF2-40B4-BE49-F238E27FC236}">
                <a16:creationId xmlns:a16="http://schemas.microsoft.com/office/drawing/2014/main" id="{635EBD65-6C99-4920-9BAE-26CAB08B96FE}"/>
              </a:ext>
            </a:extLst>
          </p:cNvPr>
          <p:cNvSpPr/>
          <p:nvPr/>
        </p:nvSpPr>
        <p:spPr>
          <a:xfrm>
            <a:off x="1018112" y="4071680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1" name="Rectangle 10">
            <a:hlinkClick r:id="" action="ppaction://noaction">
              <a:snd r:embed="rId7" name="B4.wav"/>
            </a:hlinkClick>
            <a:extLst>
              <a:ext uri="{FF2B5EF4-FFF2-40B4-BE49-F238E27FC236}">
                <a16:creationId xmlns:a16="http://schemas.microsoft.com/office/drawing/2014/main" id="{AAD4A40F-74FE-4269-B6B5-F7C9DFBB0CD6}"/>
              </a:ext>
            </a:extLst>
          </p:cNvPr>
          <p:cNvSpPr/>
          <p:nvPr/>
        </p:nvSpPr>
        <p:spPr>
          <a:xfrm>
            <a:off x="1021910" y="492308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2" name="Rectangle 11">
            <a:hlinkClick r:id="" action="ppaction://noaction">
              <a:snd r:embed="rId8" name="B5.wav"/>
            </a:hlinkClick>
            <a:extLst>
              <a:ext uri="{FF2B5EF4-FFF2-40B4-BE49-F238E27FC236}">
                <a16:creationId xmlns:a16="http://schemas.microsoft.com/office/drawing/2014/main" id="{C5D6D4D1-D3BC-4F1A-9581-F3D3B3DA8C2B}"/>
              </a:ext>
            </a:extLst>
          </p:cNvPr>
          <p:cNvSpPr/>
          <p:nvPr/>
        </p:nvSpPr>
        <p:spPr>
          <a:xfrm>
            <a:off x="1021910" y="5810646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D3B47D-4962-4BD5-B512-F42233633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86C39-3F9B-4272-966C-128520A052F6}"/>
              </a:ext>
            </a:extLst>
          </p:cNvPr>
          <p:cNvSpPr/>
          <p:nvPr/>
        </p:nvSpPr>
        <p:spPr>
          <a:xfrm>
            <a:off x="1293200" y="550771"/>
            <a:ext cx="9795803" cy="558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Help </a:t>
            </a:r>
            <a:r>
              <a:rPr lang="en-US" sz="2000" dirty="0" err="1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Zeenul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ranslate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000" b="1" u="sng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underlined French word</a:t>
            </a: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complete each English sentence.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J’ai un </a:t>
            </a:r>
            <a:r>
              <a:rPr lang="es-ES_tradnl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sac.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I have a _____________ .	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La </a:t>
            </a:r>
            <a:r>
              <a:rPr lang="es-ES_tradnl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ville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est grande.		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_____________ is big .	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</a:t>
            </a:r>
            <a:r>
              <a:rPr lang="en-GB" sz="2000" b="1" u="sng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aime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phrase.		I ___________ the sentence. 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Elle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u="sng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ici</a:t>
            </a:r>
            <a:r>
              <a:rPr lang="en-GB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			Is she ________? 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Il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habite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000" b="1" u="sng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aussi</a:t>
            </a:r>
            <a:r>
              <a:rPr lang="en-GB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		Does he live there__________ ?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Tu es </a:t>
            </a:r>
            <a:r>
              <a:rPr lang="en-GB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petit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		You are _____________ .	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u="sng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lundi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			Is it _____________?.	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Aujourd’hui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Je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am _____________, today. 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ballon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			Is it ______ ball? 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lang="es-ES_tradnl" sz="20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Aider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c’est facile !		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 is easy!	</a:t>
            </a:r>
            <a:endParaRPr lang="en-GB" sz="20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CC29-BD76-4244-9D94-7FA23EE5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86C39-3F9B-4272-966C-128520A052F6}"/>
              </a:ext>
            </a:extLst>
          </p:cNvPr>
          <p:cNvSpPr/>
          <p:nvPr/>
        </p:nvSpPr>
        <p:spPr>
          <a:xfrm>
            <a:off x="1293200" y="550771"/>
            <a:ext cx="9795803" cy="115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Help </a:t>
            </a:r>
            <a:r>
              <a:rPr lang="en-US" sz="2000" dirty="0" err="1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Zeenul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put a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cross (x) 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 the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word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that best fits each category. </a:t>
            </a:r>
            <a:b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one 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 answer only.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CC29-BD76-4244-9D94-7FA23EE5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DA9E92-375F-4874-9070-96F64B889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32975"/>
              </p:ext>
            </p:extLst>
          </p:nvPr>
        </p:nvGraphicFramePr>
        <p:xfrm>
          <a:off x="1205901" y="1647998"/>
          <a:ext cx="9392325" cy="4249738"/>
        </p:xfrm>
        <a:graphic>
          <a:graphicData uri="http://schemas.openxmlformats.org/drawingml/2006/table">
            <a:tbl>
              <a:tblPr firstRow="1" firstCol="1" bandRow="1"/>
              <a:tblGrid>
                <a:gridCol w="1472165">
                  <a:extLst>
                    <a:ext uri="{9D8B030D-6E8A-4147-A177-3AD203B41FA5}">
                      <a16:colId xmlns:a16="http://schemas.microsoft.com/office/drawing/2014/main" val="2846419682"/>
                    </a:ext>
                  </a:extLst>
                </a:gridCol>
                <a:gridCol w="1949165">
                  <a:extLst>
                    <a:ext uri="{9D8B030D-6E8A-4147-A177-3AD203B41FA5}">
                      <a16:colId xmlns:a16="http://schemas.microsoft.com/office/drawing/2014/main" val="3948207792"/>
                    </a:ext>
                  </a:extLst>
                </a:gridCol>
                <a:gridCol w="2027024">
                  <a:extLst>
                    <a:ext uri="{9D8B030D-6E8A-4147-A177-3AD203B41FA5}">
                      <a16:colId xmlns:a16="http://schemas.microsoft.com/office/drawing/2014/main" val="2895344102"/>
                    </a:ext>
                  </a:extLst>
                </a:gridCol>
                <a:gridCol w="2027024">
                  <a:extLst>
                    <a:ext uri="{9D8B030D-6E8A-4147-A177-3AD203B41FA5}">
                      <a16:colId xmlns:a16="http://schemas.microsoft.com/office/drawing/2014/main" val="1969425645"/>
                    </a:ext>
                  </a:extLst>
                </a:gridCol>
                <a:gridCol w="1916947">
                  <a:extLst>
                    <a:ext uri="{9D8B030D-6E8A-4147-A177-3AD203B41FA5}">
                      <a16:colId xmlns:a16="http://schemas.microsoft.com/office/drawing/2014/main" val="2692009639"/>
                    </a:ext>
                  </a:extLst>
                </a:gridCol>
              </a:tblGrid>
              <a:tr h="28829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This word is a good example of …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04257"/>
                  </a:ext>
                </a:extLst>
              </a:tr>
              <a:tr h="110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380078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 a day of the week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cahier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fille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tous les jours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490005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 a family member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elle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sœur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présent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chapeau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7216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 an event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chanson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fête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frère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55671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 an activity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lire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avoir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habiter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être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55474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 a greeting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bonjour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 revoir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tu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449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9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AD4C50-16E6-4006-B948-C855718C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08959F-0EA3-4C46-B62E-6B32795B44D1}"/>
              </a:ext>
            </a:extLst>
          </p:cNvPr>
          <p:cNvSpPr/>
          <p:nvPr/>
        </p:nvSpPr>
        <p:spPr>
          <a:xfrm>
            <a:off x="626777" y="1408954"/>
            <a:ext cx="11336997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  </a:t>
            </a: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Translate 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underlined English words</a:t>
            </a:r>
            <a:r>
              <a:rPr lang="en-US" sz="20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complete the French sentence.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It’s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ruler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		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 __________.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Adèle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sings.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Adèle _____________.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It’s going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well.			_____ _____ bien.	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It is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you.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_______ _______.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He has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films.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Il a ___________ _____________.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mother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there.		_____ ______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find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fruit.			_____ _______ le fruit.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many?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Twelve?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___________ ?  ________ ?	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You repeat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sentences.	Tu </a:t>
            </a:r>
            <a:r>
              <a:rPr lang="en-GB" sz="18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répètes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 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phrases.	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lang="en-GB" sz="1800" b="1" u="sng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villages.	___ ____ ____ deux villages.	    	(write </a:t>
            </a:r>
            <a:r>
              <a:rPr lang="en-GB" sz="18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</a:t>
            </a:r>
            <a:r>
              <a:rPr lang="en-GB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words)</a:t>
            </a:r>
            <a:endParaRPr lang="en-GB" sz="180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23BB5-2F2F-4566-A5FE-EBA6F3E80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0F6C2-E685-4313-9176-0B531AD6548A}"/>
              </a:ext>
            </a:extLst>
          </p:cNvPr>
          <p:cNvSpPr/>
          <p:nvPr/>
        </p:nvSpPr>
        <p:spPr>
          <a:xfrm>
            <a:off x="1278967" y="103941"/>
            <a:ext cx="1622560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Grammar</a:t>
            </a:r>
            <a:endParaRPr lang="en-GB" sz="3200" b="1" dirty="0">
              <a:solidFill>
                <a:srgbClr val="2E74B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D61FC-3011-44DB-8CA8-82776907C313}"/>
              </a:ext>
            </a:extLst>
          </p:cNvPr>
          <p:cNvSpPr/>
          <p:nvPr/>
        </p:nvSpPr>
        <p:spPr>
          <a:xfrm>
            <a:off x="1278967" y="550771"/>
            <a:ext cx="6718506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 a (X) next to the person the sentence is about.</a:t>
            </a: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7A7386-EA1C-4566-AC53-17A7B8C3F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15274"/>
              </p:ext>
            </p:extLst>
          </p:nvPr>
        </p:nvGraphicFramePr>
        <p:xfrm>
          <a:off x="1278967" y="1221467"/>
          <a:ext cx="9609426" cy="5028677"/>
        </p:xfrm>
        <a:graphic>
          <a:graphicData uri="http://schemas.openxmlformats.org/drawingml/2006/table">
            <a:tbl>
              <a:tblPr firstRow="1" firstCol="1" bandRow="1"/>
              <a:tblGrid>
                <a:gridCol w="448760">
                  <a:extLst>
                    <a:ext uri="{9D8B030D-6E8A-4147-A177-3AD203B41FA5}">
                      <a16:colId xmlns:a16="http://schemas.microsoft.com/office/drawing/2014/main" val="491557998"/>
                    </a:ext>
                  </a:extLst>
                </a:gridCol>
                <a:gridCol w="2039139">
                  <a:extLst>
                    <a:ext uri="{9D8B030D-6E8A-4147-A177-3AD203B41FA5}">
                      <a16:colId xmlns:a16="http://schemas.microsoft.com/office/drawing/2014/main" val="966880830"/>
                    </a:ext>
                  </a:extLst>
                </a:gridCol>
                <a:gridCol w="2040204">
                  <a:extLst>
                    <a:ext uri="{9D8B030D-6E8A-4147-A177-3AD203B41FA5}">
                      <a16:colId xmlns:a16="http://schemas.microsoft.com/office/drawing/2014/main" val="996049692"/>
                    </a:ext>
                  </a:extLst>
                </a:gridCol>
                <a:gridCol w="301660">
                  <a:extLst>
                    <a:ext uri="{9D8B030D-6E8A-4147-A177-3AD203B41FA5}">
                      <a16:colId xmlns:a16="http://schemas.microsoft.com/office/drawing/2014/main" val="2331815551"/>
                    </a:ext>
                  </a:extLst>
                </a:gridCol>
                <a:gridCol w="454089">
                  <a:extLst>
                    <a:ext uri="{9D8B030D-6E8A-4147-A177-3AD203B41FA5}">
                      <a16:colId xmlns:a16="http://schemas.microsoft.com/office/drawing/2014/main" val="999132671"/>
                    </a:ext>
                  </a:extLst>
                </a:gridCol>
                <a:gridCol w="2162787">
                  <a:extLst>
                    <a:ext uri="{9D8B030D-6E8A-4147-A177-3AD203B41FA5}">
                      <a16:colId xmlns:a16="http://schemas.microsoft.com/office/drawing/2014/main" val="3603397308"/>
                    </a:ext>
                  </a:extLst>
                </a:gridCol>
                <a:gridCol w="2162787">
                  <a:extLst>
                    <a:ext uri="{9D8B030D-6E8A-4147-A177-3AD203B41FA5}">
                      <a16:colId xmlns:a16="http://schemas.microsoft.com/office/drawing/2014/main" val="2182659570"/>
                    </a:ext>
                  </a:extLst>
                </a:gridCol>
              </a:tblGrid>
              <a:tr h="1301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…es importante.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…chantes bien.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058048"/>
                  </a:ext>
                </a:extLst>
              </a:tr>
              <a:tr h="125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…portes un uniforme.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 suis courageuse.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526562"/>
                  </a:ext>
                </a:extLst>
              </a:tr>
              <a:tr h="1233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…est mon père.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…regardes un film.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10087"/>
                  </a:ext>
                </a:extLst>
              </a:tr>
              <a:tr h="1233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…ai un fruit.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I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2000" baseline="-25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[singular]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she/he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…a </a:t>
                      </a:r>
                      <a:r>
                        <a:rPr lang="en-US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amie.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18082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ABDB859-4E71-4B37-A95A-EA43134F1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0F6C2-E685-4313-9176-0B531AD6548A}"/>
              </a:ext>
            </a:extLst>
          </p:cNvPr>
          <p:cNvSpPr/>
          <p:nvPr/>
        </p:nvSpPr>
        <p:spPr>
          <a:xfrm>
            <a:off x="1278967" y="103941"/>
            <a:ext cx="1622560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Grammar</a:t>
            </a:r>
            <a:endParaRPr lang="en-GB" sz="3200" b="1" dirty="0">
              <a:solidFill>
                <a:srgbClr val="2E74B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D61FC-3011-44DB-8CA8-82776907C313}"/>
              </a:ext>
            </a:extLst>
          </p:cNvPr>
          <p:cNvSpPr/>
          <p:nvPr/>
        </p:nvSpPr>
        <p:spPr>
          <a:xfrm>
            <a:off x="1278967" y="550771"/>
            <a:ext cx="7632218" cy="79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lang="en-US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a (X) next to the verb meaning that best fits each sentence. </a:t>
            </a:r>
            <a:endParaRPr lang="en-GB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F4E79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3B60E-3490-4BC3-B0CE-3D7DE9195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" y="173404"/>
            <a:ext cx="1097280" cy="121498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AAC52-5AC7-4D4F-A69A-D4E3FBFE4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61843"/>
              </p:ext>
            </p:extLst>
          </p:nvPr>
        </p:nvGraphicFramePr>
        <p:xfrm>
          <a:off x="1700022" y="1221467"/>
          <a:ext cx="7437934" cy="1554100"/>
        </p:xfrm>
        <a:graphic>
          <a:graphicData uri="http://schemas.openxmlformats.org/drawingml/2006/table">
            <a:tbl>
              <a:tblPr firstRow="1" firstCol="1" bandRow="1"/>
              <a:tblGrid>
                <a:gridCol w="347351">
                  <a:extLst>
                    <a:ext uri="{9D8B030D-6E8A-4147-A177-3AD203B41FA5}">
                      <a16:colId xmlns:a16="http://schemas.microsoft.com/office/drawing/2014/main" val="842742858"/>
                    </a:ext>
                  </a:extLst>
                </a:gridCol>
                <a:gridCol w="3739181">
                  <a:extLst>
                    <a:ext uri="{9D8B030D-6E8A-4147-A177-3AD203B41FA5}">
                      <a16:colId xmlns:a16="http://schemas.microsoft.com/office/drawing/2014/main" val="1914825650"/>
                    </a:ext>
                  </a:extLst>
                </a:gridCol>
                <a:gridCol w="3351402">
                  <a:extLst>
                    <a:ext uri="{9D8B030D-6E8A-4147-A177-3AD203B41FA5}">
                      <a16:colId xmlns:a16="http://schemas.microsoft.com/office/drawing/2014/main" val="2910032206"/>
                    </a:ext>
                  </a:extLst>
                </a:gridCol>
              </a:tblGrid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Elle chante tous les jours.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 sings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She is singing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924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 aides en ce moment.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You help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Segoe UI Symbol" panose="020B0502040204020203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You are helping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68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66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7613</TotalTime>
  <Words>3616</Words>
  <Application>Microsoft Office PowerPoint</Application>
  <PresentationFormat>Widescreen</PresentationFormat>
  <Paragraphs>823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Gothic</vt:lpstr>
      <vt:lpstr>Arial</vt:lpstr>
      <vt:lpstr>Calibri</vt:lpstr>
      <vt:lpstr>Century Gothic</vt:lpstr>
      <vt:lpstr>Modern Love</vt:lpstr>
      <vt:lpstr>Segoe UI Symbol</vt:lpstr>
      <vt:lpstr>Symbol</vt:lpstr>
      <vt:lpstr>Wingdings</vt:lpstr>
      <vt:lpstr>1_Office Theme</vt:lpstr>
      <vt:lpstr>3_Office Theme</vt:lpstr>
      <vt:lpstr>Saying how many and describing things</vt:lpstr>
      <vt:lpstr>écouter</vt:lpstr>
      <vt:lpstr>écouter</vt:lpstr>
      <vt:lpstr>écouter</vt:lpstr>
      <vt:lpstr>lire</vt:lpstr>
      <vt:lpstr>lire</vt:lpstr>
      <vt:lpstr>écrire</vt:lpstr>
      <vt:lpstr>lire</vt:lpstr>
      <vt:lpstr>lire</vt:lpstr>
      <vt:lpstr>écrire</vt:lpstr>
      <vt:lpstr>Au revoir !</vt:lpstr>
      <vt:lpstr>écouter</vt:lpstr>
      <vt:lpstr>écouter</vt:lpstr>
      <vt:lpstr>écouter</vt:lpstr>
      <vt:lpstr>lire</vt:lpstr>
      <vt:lpstr>lire</vt:lpstr>
      <vt:lpstr>écrire</vt:lpstr>
      <vt:lpstr>lire</vt:lpstr>
      <vt:lpstr>lire</vt:lpstr>
      <vt:lpstr>écrire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have</dc:title>
  <dc:creator>Rachel Hawkes</dc:creator>
  <cp:lastModifiedBy>Rachel Hawkes</cp:lastModifiedBy>
  <cp:revision>53</cp:revision>
  <dcterms:created xsi:type="dcterms:W3CDTF">2021-10-25T17:33:24Z</dcterms:created>
  <dcterms:modified xsi:type="dcterms:W3CDTF">2022-03-21T05:43:37Z</dcterms:modified>
</cp:coreProperties>
</file>