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7" r:id="rId2"/>
    <p:sldId id="301" r:id="rId3"/>
    <p:sldId id="367" r:id="rId4"/>
    <p:sldId id="368" r:id="rId5"/>
    <p:sldId id="300" r:id="rId6"/>
    <p:sldId id="363" r:id="rId7"/>
    <p:sldId id="369" r:id="rId8"/>
    <p:sldId id="365" r:id="rId9"/>
    <p:sldId id="370" r:id="rId10"/>
    <p:sldId id="37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1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14" autoAdjust="0"/>
    <p:restoredTop sz="59694" autoAdjust="0"/>
  </p:normalViewPr>
  <p:slideViewPr>
    <p:cSldViewPr snapToGrid="0">
      <p:cViewPr varScale="1">
        <p:scale>
          <a:sx n="64" d="100"/>
          <a:sy n="64" d="100"/>
        </p:scale>
        <p:origin x="222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Artwork by Steve Clarke. Pronoun pictures from NCELP (www.ncelp.org). All additional pictures selected from </a:t>
            </a:r>
            <a:r>
              <a:rPr lang="en-GB" sz="1800" dirty="0" err="1"/>
              <a:t>Pixabay</a:t>
            </a:r>
            <a:r>
              <a:rPr lang="en-GB" sz="1800" dirty="0"/>
              <a:t> and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/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[</a:t>
            </a:r>
            <a:r>
              <a:rPr lang="en-GB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ch</a:t>
            </a:r>
            <a:r>
              <a:rPr lang="en-GB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[336]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chat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[3135]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bouche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[1838]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marché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[280]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dimanche </a:t>
            </a:r>
            <a: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[1235] </a:t>
            </a:r>
            <a:br>
              <a:rPr lang="fr-FR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</a:b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avoir [8] j’ai, il a, elle a, quoi [297] animal [1002] chien [1744] chat [3138]  photo [1412] ou [33] </a:t>
            </a:r>
          </a:p>
          <a:p>
            <a:pPr marL="216000" indent="-216000">
              <a:lnSpc>
                <a:spcPct val="100000"/>
              </a:lnSpc>
            </a:pPr>
            <a:endParaRPr lang="fr-FR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fr-FR" sz="1800" b="1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fr-FR" sz="18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1: </a:t>
            </a:r>
            <a:r>
              <a:rPr lang="it-IT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lundi [1091] mardi [1044] mercredi [1168]  jeudi [1112] vendredi [1086] samedi [1356] dimanche [1235] aujourd’hui [233] ce (c') [12]</a:t>
            </a:r>
            <a:endParaRPr lang="fr-FR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Londsale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, D., &amp; Le Bras, Y.  (2009). </a:t>
            </a:r>
            <a:r>
              <a:rPr lang="en-GB" sz="1600" i="1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A Frequency Dictionary of French: Core vocabulary for learners </a:t>
            </a:r>
            <a:r>
              <a:rPr lang="en-GB" sz="1600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+mn-ea"/>
                <a:cs typeface="+mn-cs"/>
              </a:rPr>
              <a:t>London: Routledge.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sz="1800" dirty="0"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800" dirty="0"/>
              <a:t>The frequency rankings for words that occur in this PowerPoint which have been</a:t>
            </a:r>
            <a:r>
              <a:rPr lang="en-GB" sz="1800" i="1" dirty="0"/>
              <a:t> previously</a:t>
            </a:r>
            <a:r>
              <a:rPr lang="en-GB" sz="1800" dirty="0"/>
              <a:t> introduced in these resources are given in the SOW and in the resources that first introduced and formally re-visited those words. 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/>
              <a:t>For any </a:t>
            </a:r>
            <a:r>
              <a:rPr lang="en-GB" sz="1800" i="1" dirty="0"/>
              <a:t>other </a:t>
            </a:r>
            <a:r>
              <a:rPr lang="en-GB" sz="1800" dirty="0"/>
              <a:t>words that occur incidentally in this PowerPoint, frequency rankings will be provided in the notes field wherever possible.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1733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recognition of SSC [</a:t>
            </a:r>
            <a:r>
              <a:rPr lang="en-GB" b="0" dirty="0" err="1"/>
              <a:t>ch</a:t>
            </a:r>
            <a:r>
              <a:rPr lang="en-GB" b="0" dirty="0"/>
              <a:t>].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to each sentence.</a:t>
            </a:r>
            <a:br>
              <a:rPr lang="en-GB" b="0" dirty="0"/>
            </a:br>
            <a:r>
              <a:rPr lang="en-GB" b="0" dirty="0"/>
              <a:t>2. Pupils note each instance of [</a:t>
            </a:r>
            <a:r>
              <a:rPr lang="en-GB" b="0" dirty="0" err="1"/>
              <a:t>ch</a:t>
            </a:r>
            <a:r>
              <a:rPr lang="en-GB" b="0" dirty="0"/>
              <a:t>]</a:t>
            </a:r>
            <a:br>
              <a:rPr lang="en-GB" b="0" dirty="0"/>
            </a:br>
            <a:r>
              <a:rPr lang="en-GB" b="0" dirty="0"/>
              <a:t>3. Click to reveal the written sentence and the answer.</a:t>
            </a:r>
            <a:br>
              <a:rPr lang="en-GB" b="0" dirty="0"/>
            </a:br>
            <a:r>
              <a:rPr lang="en-GB" b="0" dirty="0"/>
              <a:t>4. Allow pupils to tell you the meanings of the words they know.  Click again to reveal the English meaning.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lundi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? Non,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dimanche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machine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prépare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chocolat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chaud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chat et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cherchent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marché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champion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chante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chanson.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bouche avec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moustache au-dessus.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2534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aural/written comprehension of a range of family vocabulary.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 and read each clue.</a:t>
            </a:r>
            <a:br>
              <a:rPr lang="en-GB" b="0" dirty="0"/>
            </a:br>
            <a:r>
              <a:rPr lang="en-GB" b="0" dirty="0"/>
              <a:t>2. Pupils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Elicit the answers orally and click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petit.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dans un sac.  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écrire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fruit.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pour le football.  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animal.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C’est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Médor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461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 and correctly connect indefinite articles with nouns of the correct gender.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to listen.</a:t>
            </a:r>
            <a:br>
              <a:rPr lang="en-GB" b="0" dirty="0"/>
            </a:br>
            <a:r>
              <a:rPr lang="en-GB" b="0" dirty="0"/>
              <a:t>2. Pupils decide if Adèle says ‘I have’ or ‘he has’ and select the noun that is described.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They write the noun in English under the correct name heading.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Elicit the answers orally and click to bring up full sentence audio and to reveal the answers.</a:t>
            </a:r>
            <a:br>
              <a:rPr lang="en-GB" b="0" dirty="0"/>
            </a:b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Transcript: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ballon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</a:p>
          <a:p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[photo].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Il a 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</a:t>
            </a:r>
            <a:r>
              <a:rPr lang="en-GB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bouteille</a:t>
            </a: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jeu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sac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une [peluche].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une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banane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un [</a:t>
            </a:r>
            <a:r>
              <a:rPr lang="es-ES_tradnl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chien</a:t>
            </a: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8069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oral production of </a:t>
            </a:r>
            <a:r>
              <a:rPr lang="en-GB" b="0" dirty="0" err="1"/>
              <a:t>j’ai</a:t>
            </a:r>
            <a:r>
              <a:rPr lang="en-GB" b="0" dirty="0"/>
              <a:t> and </a:t>
            </a:r>
            <a:r>
              <a:rPr lang="en-GB" b="0" dirty="0" err="1"/>
              <a:t>il</a:t>
            </a:r>
            <a:r>
              <a:rPr lang="en-GB" b="0" dirty="0"/>
              <a:t> a, and oral comprehension of known vocabulary.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Model the task using the example.  Click to demonstrate each stage.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Give out the handouts (they are found at the end of this PPT).</a:t>
            </a:r>
            <a:br>
              <a:rPr lang="en-GB" b="0" dirty="0"/>
            </a:br>
            <a:r>
              <a:rPr lang="en-GB" b="0" dirty="0"/>
              <a:t>2. Pupil As start by saying either </a:t>
            </a:r>
            <a:r>
              <a:rPr lang="en-GB" b="0" dirty="0" err="1"/>
              <a:t>j’ai</a:t>
            </a:r>
            <a:r>
              <a:rPr lang="en-GB" b="0" dirty="0"/>
              <a:t> or </a:t>
            </a:r>
            <a:r>
              <a:rPr lang="en-GB" b="0" dirty="0" err="1"/>
              <a:t>il</a:t>
            </a:r>
            <a:r>
              <a:rPr lang="en-GB" b="0" dirty="0"/>
              <a:t> 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Pupil Bs listen and finish their partner’s sentence correctly.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Pupil As complete the English sentence meanings appropriately.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Pupils swap roles.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030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639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ANSWERS B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15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 (or 5 minutes for 3 sentences)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this week’s new language.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Tell pupils they need to write as if they are Pierre.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dirty="0"/>
              <a:t>Click for written versions of the sentences.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826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33050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3.png"/><Relationship Id="rId7" Type="http://schemas.openxmlformats.org/officeDocument/2006/relationships/audio" Target="../media/audio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.wav"/><Relationship Id="rId11" Type="http://schemas.openxmlformats.org/officeDocument/2006/relationships/audio" Target="../media/audio6.wav"/><Relationship Id="rId5" Type="http://schemas.openxmlformats.org/officeDocument/2006/relationships/audio" Target="../media/audio2.wav"/><Relationship Id="rId10" Type="http://schemas.openxmlformats.org/officeDocument/2006/relationships/image" Target="../media/image5.svg"/><Relationship Id="rId4" Type="http://schemas.openxmlformats.org/officeDocument/2006/relationships/audio" Target="../media/audio1.wav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3.png"/><Relationship Id="rId7" Type="http://schemas.openxmlformats.org/officeDocument/2006/relationships/audio" Target="../media/audio10.wav"/><Relationship Id="rId12" Type="http://schemas.openxmlformats.org/officeDocument/2006/relationships/audio" Target="../media/audio1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9.wav"/><Relationship Id="rId11" Type="http://schemas.openxmlformats.org/officeDocument/2006/relationships/image" Target="../media/image5.svg"/><Relationship Id="rId5" Type="http://schemas.openxmlformats.org/officeDocument/2006/relationships/audio" Target="../media/audio8.wav"/><Relationship Id="rId10" Type="http://schemas.openxmlformats.org/officeDocument/2006/relationships/image" Target="../media/image4.png"/><Relationship Id="rId4" Type="http://schemas.openxmlformats.org/officeDocument/2006/relationships/audio" Target="../media/audio7.wav"/><Relationship Id="rId9" Type="http://schemas.openxmlformats.org/officeDocument/2006/relationships/audio" Target="../media/audio1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../media/audio20.wav"/><Relationship Id="rId18" Type="http://schemas.openxmlformats.org/officeDocument/2006/relationships/audio" Target="../media/audio25.wav"/><Relationship Id="rId3" Type="http://schemas.openxmlformats.org/officeDocument/2006/relationships/image" Target="../media/image3.png"/><Relationship Id="rId21" Type="http://schemas.openxmlformats.org/officeDocument/2006/relationships/audio" Target="../media/audio26.wav"/><Relationship Id="rId7" Type="http://schemas.openxmlformats.org/officeDocument/2006/relationships/audio" Target="../media/audio17.wav"/><Relationship Id="rId12" Type="http://schemas.openxmlformats.org/officeDocument/2006/relationships/audio" Target="../media/audio19.wav"/><Relationship Id="rId17" Type="http://schemas.openxmlformats.org/officeDocument/2006/relationships/audio" Target="../media/audio24.wav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23.wav"/><Relationship Id="rId20" Type="http://schemas.openxmlformats.org/officeDocument/2006/relationships/image" Target="../media/image5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18.wav"/><Relationship Id="rId5" Type="http://schemas.openxmlformats.org/officeDocument/2006/relationships/audio" Target="../media/audio15.wav"/><Relationship Id="rId15" Type="http://schemas.openxmlformats.org/officeDocument/2006/relationships/audio" Target="../media/audio22.wav"/><Relationship Id="rId10" Type="http://schemas.openxmlformats.org/officeDocument/2006/relationships/image" Target="../media/image8.gif"/><Relationship Id="rId19" Type="http://schemas.openxmlformats.org/officeDocument/2006/relationships/image" Target="../media/image4.png"/><Relationship Id="rId4" Type="http://schemas.openxmlformats.org/officeDocument/2006/relationships/audio" Target="../media/audio14.wav"/><Relationship Id="rId9" Type="http://schemas.openxmlformats.org/officeDocument/2006/relationships/image" Target="../media/image7.gif"/><Relationship Id="rId14" Type="http://schemas.openxmlformats.org/officeDocument/2006/relationships/audio" Target="../media/audio2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openxmlformats.org/officeDocument/2006/relationships/image" Target="../media/image7.gif"/><Relationship Id="rId12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gif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openxmlformats.org/officeDocument/2006/relationships/image" Target="../media/image13.png"/><Relationship Id="rId9" Type="http://schemas.openxmlformats.org/officeDocument/2006/relationships/image" Target="../media/image1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552388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rouge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21" y="163664"/>
            <a:ext cx="3885763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have</a:t>
            </a:r>
            <a:endParaRPr lang="en-GB" sz="3600" dirty="0"/>
          </a:p>
        </p:txBody>
      </p:sp>
      <p:pic>
        <p:nvPicPr>
          <p:cNvPr id="9" name="Picture 8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E1AE3098-F0A5-44EB-9088-BD4E70A68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07" y="375430"/>
            <a:ext cx="5084505" cy="4359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A010A-E1A2-439F-9410-C4C9FA484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762" y="1528305"/>
            <a:ext cx="3834716" cy="342015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A2623C-CA19-4C86-ACD6-157A5A0EF36F}"/>
              </a:ext>
            </a:extLst>
          </p:cNvPr>
          <p:cNvSpPr txBox="1"/>
          <p:nvPr/>
        </p:nvSpPr>
        <p:spPr>
          <a:xfrm>
            <a:off x="9190440" y="6506259"/>
            <a:ext cx="3001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9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7210930" y="3194035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/>
        </p:nvGraphicFramePr>
        <p:xfrm>
          <a:off x="203258" y="1727185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7204375" y="1789136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203258" y="667370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93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30" y="143642"/>
            <a:ext cx="2476218" cy="565657"/>
          </a:xfrm>
        </p:spPr>
        <p:txBody>
          <a:bodyPr>
            <a:norm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1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f 2_4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58204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f 2_3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510020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f 2_1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3466446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f 2_2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4509092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f 2_5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5551738"/>
            <a:ext cx="464040" cy="396360"/>
          </a:xfrm>
          <a:prstGeom prst="actionButtonBlank">
            <a:avLst/>
          </a:prstGeom>
          <a:solidFill>
            <a:srgbClr val="EFF9FB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Title 2">
            <a:extLst>
              <a:ext uri="{FF2B5EF4-FFF2-40B4-BE49-F238E27FC236}">
                <a16:creationId xmlns:a16="http://schemas.microsoft.com/office/drawing/2014/main" id="{A9A3F5EB-D422-4C38-9F48-317193CDAA1F}"/>
              </a:ext>
            </a:extLst>
          </p:cNvPr>
          <p:cNvSpPr txBox="1">
            <a:spLocks/>
          </p:cNvSpPr>
          <p:nvPr/>
        </p:nvSpPr>
        <p:spPr>
          <a:xfrm>
            <a:off x="123171" y="71127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Tally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number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of times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you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hear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[ch] in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each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sentence</a:t>
            </a:r>
            <a:r>
              <a:rPr kumimoji="0" lang="es-AR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74C20A-BD3F-4817-8209-0E39C662573E}"/>
              </a:ext>
            </a:extLst>
          </p:cNvPr>
          <p:cNvSpPr txBox="1"/>
          <p:nvPr/>
        </p:nvSpPr>
        <p:spPr>
          <a:xfrm>
            <a:off x="9521076" y="73966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////</a:t>
            </a: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34595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at et 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ent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le mar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449183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ampion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ante une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anson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510020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ma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ine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prépare un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ocolat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aud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59077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 lundi ? Non, c’est diman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55241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 une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bou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 avec une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mousta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e au-dessus.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71" name="Title 2">
            <a:extLst>
              <a:ext uri="{FF2B5EF4-FFF2-40B4-BE49-F238E27FC236}">
                <a16:creationId xmlns:a16="http://schemas.microsoft.com/office/drawing/2014/main" id="{366A23C8-1305-41F9-AF95-232E3C9F6379}"/>
              </a:ext>
            </a:extLst>
          </p:cNvPr>
          <p:cNvSpPr txBox="1">
            <a:spLocks/>
          </p:cNvSpPr>
          <p:nvPr/>
        </p:nvSpPr>
        <p:spPr>
          <a:xfrm>
            <a:off x="1145638" y="2036807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Is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Monday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? No,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it’s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Sunday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3" name="Title 2">
            <a:extLst>
              <a:ext uri="{FF2B5EF4-FFF2-40B4-BE49-F238E27FC236}">
                <a16:creationId xmlns:a16="http://schemas.microsoft.com/office/drawing/2014/main" id="{06F8FC40-B372-4C71-A6FD-74EA83A5B16B}"/>
              </a:ext>
            </a:extLst>
          </p:cNvPr>
          <p:cNvSpPr txBox="1">
            <a:spLocks/>
          </p:cNvSpPr>
          <p:nvPr/>
        </p:nvSpPr>
        <p:spPr>
          <a:xfrm>
            <a:off x="1048793" y="295755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machine prepares 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hot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chocolate.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5" name="Title 2">
            <a:extLst>
              <a:ext uri="{FF2B5EF4-FFF2-40B4-BE49-F238E27FC236}">
                <a16:creationId xmlns:a16="http://schemas.microsoft.com/office/drawing/2014/main" id="{DA54DCA8-FB4D-47A7-921A-50C089C1C834}"/>
              </a:ext>
            </a:extLst>
          </p:cNvPr>
          <p:cNvSpPr txBox="1">
            <a:spLocks/>
          </p:cNvSpPr>
          <p:nvPr/>
        </p:nvSpPr>
        <p:spPr>
          <a:xfrm>
            <a:off x="988230" y="3944151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cat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and 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dog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look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for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the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market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6" name="Title 2">
            <a:extLst>
              <a:ext uri="{FF2B5EF4-FFF2-40B4-BE49-F238E27FC236}">
                <a16:creationId xmlns:a16="http://schemas.microsoft.com/office/drawing/2014/main" id="{7EA939FE-F248-4BE5-8DD1-0D23877CB4EA}"/>
              </a:ext>
            </a:extLst>
          </p:cNvPr>
          <p:cNvSpPr txBox="1">
            <a:spLocks/>
          </p:cNvSpPr>
          <p:nvPr/>
        </p:nvSpPr>
        <p:spPr>
          <a:xfrm>
            <a:off x="1048793" y="49312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champion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sings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song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7" name="Title 2">
            <a:extLst>
              <a:ext uri="{FF2B5EF4-FFF2-40B4-BE49-F238E27FC236}">
                <a16:creationId xmlns:a16="http://schemas.microsoft.com/office/drawing/2014/main" id="{8E09E3B6-9BD1-40C4-93F1-CFDF9A2D3D5E}"/>
              </a:ext>
            </a:extLst>
          </p:cNvPr>
          <p:cNvSpPr txBox="1">
            <a:spLocks/>
          </p:cNvSpPr>
          <p:nvPr/>
        </p:nvSpPr>
        <p:spPr>
          <a:xfrm>
            <a:off x="1048793" y="5971763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It’s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mouth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with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a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moustache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kumimoji="0" lang="es-AR" sz="2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on</a:t>
            </a:r>
            <a:r>
              <a:rPr kumimoji="0" lang="es-AR" sz="2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top.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CC33526-C2F9-420A-9C29-27CAE1C7EDB8}"/>
              </a:ext>
            </a:extLst>
          </p:cNvPr>
          <p:cNvSpPr/>
          <p:nvPr/>
        </p:nvSpPr>
        <p:spPr>
          <a:xfrm>
            <a:off x="1049850" y="1594973"/>
            <a:ext cx="989966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E85072-FF2E-4723-AB53-5A65FFDB5DB9}"/>
              </a:ext>
            </a:extLst>
          </p:cNvPr>
          <p:cNvSpPr/>
          <p:nvPr/>
        </p:nvSpPr>
        <p:spPr>
          <a:xfrm>
            <a:off x="1145638" y="2099670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C99D526D-E609-45B2-B192-D8CAEDAA7A9B}"/>
              </a:ext>
            </a:extLst>
          </p:cNvPr>
          <p:cNvSpPr/>
          <p:nvPr/>
        </p:nvSpPr>
        <p:spPr>
          <a:xfrm>
            <a:off x="1048793" y="2539589"/>
            <a:ext cx="9961289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83F02AD-A66F-4859-A737-11CC808855EC}"/>
              </a:ext>
            </a:extLst>
          </p:cNvPr>
          <p:cNvSpPr/>
          <p:nvPr/>
        </p:nvSpPr>
        <p:spPr>
          <a:xfrm>
            <a:off x="1084016" y="3045274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DD8CDDF5-5A88-44C4-BF85-B32ACB2D8B72}"/>
              </a:ext>
            </a:extLst>
          </p:cNvPr>
          <p:cNvSpPr/>
          <p:nvPr/>
        </p:nvSpPr>
        <p:spPr>
          <a:xfrm>
            <a:off x="1063803" y="3480158"/>
            <a:ext cx="9969631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AFD64F47-E2D8-405D-AA96-4525CFE04974}"/>
              </a:ext>
            </a:extLst>
          </p:cNvPr>
          <p:cNvSpPr/>
          <p:nvPr/>
        </p:nvSpPr>
        <p:spPr>
          <a:xfrm>
            <a:off x="1076730" y="3998055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23371E2-2F93-4D9E-9620-EDC270291588}"/>
              </a:ext>
            </a:extLst>
          </p:cNvPr>
          <p:cNvSpPr/>
          <p:nvPr/>
        </p:nvSpPr>
        <p:spPr>
          <a:xfrm>
            <a:off x="1084015" y="4510804"/>
            <a:ext cx="9962345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118F044-3058-461D-B691-AE798A63E7B7}"/>
              </a:ext>
            </a:extLst>
          </p:cNvPr>
          <p:cNvSpPr/>
          <p:nvPr/>
        </p:nvSpPr>
        <p:spPr>
          <a:xfrm>
            <a:off x="1145637" y="5041964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E695A05C-901B-4BC1-9E55-192799F3A134}"/>
              </a:ext>
            </a:extLst>
          </p:cNvPr>
          <p:cNvSpPr/>
          <p:nvPr/>
        </p:nvSpPr>
        <p:spPr>
          <a:xfrm>
            <a:off x="1114826" y="5618402"/>
            <a:ext cx="9962346" cy="4497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C7540F23-5868-4502-85D3-9D475DD8CF42}"/>
              </a:ext>
            </a:extLst>
          </p:cNvPr>
          <p:cNvSpPr/>
          <p:nvPr/>
        </p:nvSpPr>
        <p:spPr>
          <a:xfrm>
            <a:off x="1114822" y="6070125"/>
            <a:ext cx="5600219" cy="37061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7D2F8DB-F24E-4C65-82B1-F8012381C55D}"/>
              </a:ext>
            </a:extLst>
          </p:cNvPr>
          <p:cNvSpPr txBox="1"/>
          <p:nvPr/>
        </p:nvSpPr>
        <p:spPr>
          <a:xfrm>
            <a:off x="11088208" y="1568634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39EC2B0-43D2-46C1-B4D9-66BB82C68BC6}"/>
              </a:ext>
            </a:extLst>
          </p:cNvPr>
          <p:cNvSpPr txBox="1"/>
          <p:nvPr/>
        </p:nvSpPr>
        <p:spPr>
          <a:xfrm>
            <a:off x="11117352" y="2534123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69E0D39-09C2-4B57-BF7D-D96484340F40}"/>
              </a:ext>
            </a:extLst>
          </p:cNvPr>
          <p:cNvSpPr txBox="1"/>
          <p:nvPr/>
        </p:nvSpPr>
        <p:spPr>
          <a:xfrm>
            <a:off x="11102623" y="3415891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////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57041A7-5DB7-4BB6-90C9-5D5781543234}"/>
              </a:ext>
            </a:extLst>
          </p:cNvPr>
          <p:cNvSpPr txBox="1"/>
          <p:nvPr/>
        </p:nvSpPr>
        <p:spPr>
          <a:xfrm>
            <a:off x="11102622" y="4465462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///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E3B9C36-9FB6-4552-BDAD-8471A9042D9C}"/>
              </a:ext>
            </a:extLst>
          </p:cNvPr>
          <p:cNvSpPr txBox="1"/>
          <p:nvPr/>
        </p:nvSpPr>
        <p:spPr>
          <a:xfrm>
            <a:off x="11117352" y="5551738"/>
            <a:ext cx="966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//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DFD88DD-B924-45E7-9CDB-21410020B8FC}"/>
              </a:ext>
            </a:extLst>
          </p:cNvPr>
          <p:cNvCxnSpPr>
            <a:cxnSpLocks/>
          </p:cNvCxnSpPr>
          <p:nvPr/>
        </p:nvCxnSpPr>
        <p:spPr>
          <a:xfrm flipV="1">
            <a:off x="11179343" y="3651751"/>
            <a:ext cx="626809" cy="12875"/>
          </a:xfrm>
          <a:prstGeom prst="line">
            <a:avLst/>
          </a:prstGeom>
          <a:ln>
            <a:solidFill>
              <a:srgbClr val="00A1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Teacher">
            <a:extLst>
              <a:ext uri="{FF2B5EF4-FFF2-40B4-BE49-F238E27FC236}">
                <a16:creationId xmlns:a16="http://schemas.microsoft.com/office/drawing/2014/main" id="{1F633627-7F30-4D08-A204-AAECE4B805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938679" y="-50031"/>
            <a:ext cx="914400" cy="914400"/>
          </a:xfrm>
          <a:prstGeom prst="rect">
            <a:avLst/>
          </a:prstGeom>
        </p:spPr>
      </p:pic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40CE9FA1-46BD-45DE-9B5A-8552754DF860}"/>
              </a:ext>
            </a:extLst>
          </p:cNvPr>
          <p:cNvSpPr/>
          <p:nvPr/>
        </p:nvSpPr>
        <p:spPr>
          <a:xfrm>
            <a:off x="3882116" y="44960"/>
            <a:ext cx="1858540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3" name="CustomShape 6">
            <a:hlinkClick r:id="" action="ppaction://noaction">
              <a:snd r:embed="rId11" name="1_1.wav"/>
            </a:hlinkClick>
            <a:extLst>
              <a:ext uri="{FF2B5EF4-FFF2-40B4-BE49-F238E27FC236}">
                <a16:creationId xmlns:a16="http://schemas.microsoft.com/office/drawing/2014/main" id="{AAB49C6D-C5AF-44B4-835E-0BF37F7ED3E0}"/>
              </a:ext>
            </a:extLst>
          </p:cNvPr>
          <p:cNvSpPr/>
          <p:nvPr/>
        </p:nvSpPr>
        <p:spPr>
          <a:xfrm>
            <a:off x="3897143" y="63629"/>
            <a:ext cx="1702835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Écoute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.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729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/>
      <p:bldP spid="87" grpId="0"/>
      <p:bldP spid="88" grpId="0"/>
      <p:bldP spid="89" grpId="0"/>
      <p:bldP spid="9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3"/>
            <a:ext cx="2345589" cy="506852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f 3_1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11819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f 3_2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62568" y="203904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f 3_3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63627" y="293106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7" name="f 3_4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62568" y="3858933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8" name="f 3_5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462568" y="490157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2" name="Title 2">
            <a:extLst>
              <a:ext uri="{FF2B5EF4-FFF2-40B4-BE49-F238E27FC236}">
                <a16:creationId xmlns:a16="http://schemas.microsoft.com/office/drawing/2014/main" id="{B721B767-8E6F-4883-99A8-AD773705AC41}"/>
              </a:ext>
            </a:extLst>
          </p:cNvPr>
          <p:cNvSpPr txBox="1">
            <a:spLocks/>
          </p:cNvSpPr>
          <p:nvPr/>
        </p:nvSpPr>
        <p:spPr>
          <a:xfrm>
            <a:off x="988230" y="2924156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5" name="Title 2">
            <a:extLst>
              <a:ext uri="{FF2B5EF4-FFF2-40B4-BE49-F238E27FC236}">
                <a16:creationId xmlns:a16="http://schemas.microsoft.com/office/drawing/2014/main" id="{933DFEB2-ECFE-4F12-928F-5309CF6EC8BC}"/>
              </a:ext>
            </a:extLst>
          </p:cNvPr>
          <p:cNvSpPr txBox="1">
            <a:spLocks/>
          </p:cNvSpPr>
          <p:nvPr/>
        </p:nvSpPr>
        <p:spPr>
          <a:xfrm>
            <a:off x="1049853" y="3841674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fruit.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comme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ballon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6" name="Title 2">
            <a:extLst>
              <a:ext uri="{FF2B5EF4-FFF2-40B4-BE49-F238E27FC236}">
                <a16:creationId xmlns:a16="http://schemas.microsoft.com/office/drawing/2014/main" id="{1D25DEE6-1955-45EA-BD33-45AC329F65B6}"/>
              </a:ext>
            </a:extLst>
          </p:cNvPr>
          <p:cNvSpPr txBox="1">
            <a:spLocks/>
          </p:cNvSpPr>
          <p:nvPr/>
        </p:nvSpPr>
        <p:spPr>
          <a:xfrm>
            <a:off x="988230" y="2039045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dans un sac.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7" name="Title 2">
            <a:extLst>
              <a:ext uri="{FF2B5EF4-FFF2-40B4-BE49-F238E27FC236}">
                <a16:creationId xmlns:a16="http://schemas.microsoft.com/office/drawing/2014/main" id="{073DC89F-9CC3-47F1-B771-C4DE8DBE17F7}"/>
              </a:ext>
            </a:extLst>
          </p:cNvPr>
          <p:cNvSpPr txBox="1">
            <a:spLocks/>
          </p:cNvSpPr>
          <p:nvPr/>
        </p:nvSpPr>
        <p:spPr>
          <a:xfrm>
            <a:off x="1049850" y="1190729"/>
            <a:ext cx="9900723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 un animal. C’est petit.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9" name="Title 2">
            <a:extLst>
              <a:ext uri="{FF2B5EF4-FFF2-40B4-BE49-F238E27FC236}">
                <a16:creationId xmlns:a16="http://schemas.microsoft.com/office/drawing/2014/main" id="{39434A2C-F959-4154-A410-91500C85B28A}"/>
              </a:ext>
            </a:extLst>
          </p:cNvPr>
          <p:cNvSpPr txBox="1">
            <a:spLocks/>
          </p:cNvSpPr>
          <p:nvPr/>
        </p:nvSpPr>
        <p:spPr>
          <a:xfrm>
            <a:off x="1049850" y="4873974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pour le football. 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7371273" y="1146355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cheval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chat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7371273" y="202284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cahier | une moto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7371273" y="2819395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photo | un stylo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7371273" y="3839178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banane | une orange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7371272" y="4918348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une bouteille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ballon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CustomShape 27">
            <a:hlinkClick r:id="" action="ppaction://noaction">
              <a:snd r:embed="rId9" name="f 3_6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462568" y="587443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7" name="Title 2">
            <a:extLst>
              <a:ext uri="{FF2B5EF4-FFF2-40B4-BE49-F238E27FC236}">
                <a16:creationId xmlns:a16="http://schemas.microsoft.com/office/drawing/2014/main" id="{D423C32C-732C-4C8C-A889-8213D1FF092B}"/>
              </a:ext>
            </a:extLst>
          </p:cNvPr>
          <p:cNvSpPr txBox="1">
            <a:spLocks/>
          </p:cNvSpPr>
          <p:nvPr/>
        </p:nvSpPr>
        <p:spPr>
          <a:xfrm>
            <a:off x="1049850" y="5846833"/>
            <a:ext cx="10679582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un animal.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C’est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Médor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.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7371272" y="5846993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un chien | Chouchou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C41AAED-49F4-4435-9E37-3AF50CBD0A67}"/>
              </a:ext>
            </a:extLst>
          </p:cNvPr>
          <p:cNvSpPr/>
          <p:nvPr/>
        </p:nvSpPr>
        <p:spPr>
          <a:xfrm>
            <a:off x="9391650" y="1152628"/>
            <a:ext cx="1162050" cy="439689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8170DE9-F433-4A8B-81AB-9B92EC521787}"/>
              </a:ext>
            </a:extLst>
          </p:cNvPr>
          <p:cNvSpPr/>
          <p:nvPr/>
        </p:nvSpPr>
        <p:spPr>
          <a:xfrm>
            <a:off x="7543800" y="2051821"/>
            <a:ext cx="1524000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276DABB9-D099-4E92-9793-8F4F197CE84D}"/>
              </a:ext>
            </a:extLst>
          </p:cNvPr>
          <p:cNvSpPr/>
          <p:nvPr/>
        </p:nvSpPr>
        <p:spPr>
          <a:xfrm>
            <a:off x="9364953" y="2850978"/>
            <a:ext cx="1188747" cy="417922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8F01ACDC-ACDB-41FE-8211-C2BB190172FF}"/>
              </a:ext>
            </a:extLst>
          </p:cNvPr>
          <p:cNvSpPr/>
          <p:nvPr/>
        </p:nvSpPr>
        <p:spPr>
          <a:xfrm>
            <a:off x="9694347" y="3883552"/>
            <a:ext cx="1792802" cy="464517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181C6B0-58BC-4F7C-93EC-89A79DA27898}"/>
              </a:ext>
            </a:extLst>
          </p:cNvPr>
          <p:cNvSpPr/>
          <p:nvPr/>
        </p:nvSpPr>
        <p:spPr>
          <a:xfrm>
            <a:off x="9694347" y="4928566"/>
            <a:ext cx="1524000" cy="440735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FFE75A6C-16E7-4D12-B0B9-B27E326D10A8}"/>
              </a:ext>
            </a:extLst>
          </p:cNvPr>
          <p:cNvSpPr/>
          <p:nvPr/>
        </p:nvSpPr>
        <p:spPr>
          <a:xfrm>
            <a:off x="7543800" y="5880910"/>
            <a:ext cx="1352550" cy="474814"/>
          </a:xfrm>
          <a:prstGeom prst="roundRect">
            <a:avLst/>
          </a:prstGeom>
          <a:solidFill>
            <a:srgbClr val="92D05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0" name="Graphic 29" descr="Teacher">
            <a:extLst>
              <a:ext uri="{FF2B5EF4-FFF2-40B4-BE49-F238E27FC236}">
                <a16:creationId xmlns:a16="http://schemas.microsoft.com/office/drawing/2014/main" id="{EAE6E403-7895-45B7-B0A2-FE8A3E2DAF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53792" y="-27773"/>
            <a:ext cx="914400" cy="914400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DB68D1E8-B03C-4B9B-9F80-FFE08971CC54}"/>
              </a:ext>
            </a:extLst>
          </p:cNvPr>
          <p:cNvSpPr/>
          <p:nvPr/>
        </p:nvSpPr>
        <p:spPr>
          <a:xfrm>
            <a:off x="4112339" y="81830"/>
            <a:ext cx="6838234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CustomShape 6">
            <a:hlinkClick r:id="" action="ppaction://noaction">
              <a:snd r:embed="rId12" name="3_1.wav"/>
            </a:hlinkClick>
            <a:extLst>
              <a:ext uri="{FF2B5EF4-FFF2-40B4-BE49-F238E27FC236}">
                <a16:creationId xmlns:a16="http://schemas.microsoft.com/office/drawing/2014/main" id="{3A6C4E46-0759-4A2C-B0DF-5D6DC0268367}"/>
              </a:ext>
            </a:extLst>
          </p:cNvPr>
          <p:cNvSpPr/>
          <p:nvPr/>
        </p:nvSpPr>
        <p:spPr>
          <a:xfrm>
            <a:off x="4157273" y="110767"/>
            <a:ext cx="6493246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  <a:sym typeface="Arial"/>
              </a:rPr>
              <a:t>Écoute et lis les phrases. C’est quoi ? 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808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5" name="Table 73">
            <a:extLst>
              <a:ext uri="{FF2B5EF4-FFF2-40B4-BE49-F238E27FC236}">
                <a16:creationId xmlns:a16="http://schemas.microsoft.com/office/drawing/2014/main" id="{CF0DD459-0538-4263-873B-B61BE28A1793}"/>
              </a:ext>
            </a:extLst>
          </p:cNvPr>
          <p:cNvGraphicFramePr>
            <a:graphicFrameLocks noGrp="1"/>
          </p:cNvGraphicFramePr>
          <p:nvPr/>
        </p:nvGraphicFramePr>
        <p:xfrm>
          <a:off x="4837126" y="1834386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 have)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0B11332-DD10-4B5A-ADB8-BD6294827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529" y="143642"/>
            <a:ext cx="9528789" cy="508891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3</a:t>
            </a:r>
            <a:endParaRPr lang="en-GB" sz="3200" dirty="0"/>
          </a:p>
        </p:txBody>
      </p:sp>
      <p:sp>
        <p:nvSpPr>
          <p:cNvPr id="50" name="Google Shape;119;p1">
            <a:extLst>
              <a:ext uri="{FF2B5EF4-FFF2-40B4-BE49-F238E27FC236}">
                <a16:creationId xmlns:a16="http://schemas.microsoft.com/office/drawing/2014/main" id="{A71ACA46-CE7F-4525-A190-BB7A5355194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" name="Picture 36" descr="Icon&#10;&#10;Description automatically generated">
            <a:extLst>
              <a:ext uri="{FF2B5EF4-FFF2-40B4-BE49-F238E27FC236}">
                <a16:creationId xmlns:a16="http://schemas.microsoft.com/office/drawing/2014/main" id="{5A341C53-7E02-4073-A20A-1279771D3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39" name="Title 1">
            <a:extLst>
              <a:ext uri="{FF2B5EF4-FFF2-40B4-BE49-F238E27FC236}">
                <a16:creationId xmlns:a16="http://schemas.microsoft.com/office/drawing/2014/main" id="{EF789763-D688-4389-81BF-F235A3DDB592}"/>
              </a:ext>
            </a:extLst>
          </p:cNvPr>
          <p:cNvSpPr txBox="1">
            <a:spLocks/>
          </p:cNvSpPr>
          <p:nvPr/>
        </p:nvSpPr>
        <p:spPr>
          <a:xfrm>
            <a:off x="10950576" y="10598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écouter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0" name="CustomShape 23">
            <a:hlinkClick r:id="" action="ppaction://noaction">
              <a:snd r:embed="rId4" name="f 4_01_beep.wav"/>
            </a:hlinkClick>
            <a:extLst>
              <a:ext uri="{FF2B5EF4-FFF2-40B4-BE49-F238E27FC236}">
                <a16:creationId xmlns:a16="http://schemas.microsoft.com/office/drawing/2014/main" id="{F0474742-0A8A-429A-8E1E-426D513EBED1}"/>
              </a:ext>
            </a:extLst>
          </p:cNvPr>
          <p:cNvSpPr/>
          <p:nvPr/>
        </p:nvSpPr>
        <p:spPr>
          <a:xfrm>
            <a:off x="462568" y="915298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CustomShape 24">
            <a:hlinkClick r:id="" action="ppaction://noaction">
              <a:snd r:embed="rId5" name="f 4_02_beep.wav"/>
            </a:hlinkClick>
            <a:extLst>
              <a:ext uri="{FF2B5EF4-FFF2-40B4-BE49-F238E27FC236}">
                <a16:creationId xmlns:a16="http://schemas.microsoft.com/office/drawing/2014/main" id="{7672F0E4-C94E-492D-BB6E-6124B1C07D7B}"/>
              </a:ext>
            </a:extLst>
          </p:cNvPr>
          <p:cNvSpPr/>
          <p:nvPr/>
        </p:nvSpPr>
        <p:spPr>
          <a:xfrm>
            <a:off x="442255" y="155691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CustomShape 25">
            <a:hlinkClick r:id="" action="ppaction://noaction">
              <a:snd r:embed="rId6" name="f 4_04_beep.wav"/>
            </a:hlinkClick>
            <a:extLst>
              <a:ext uri="{FF2B5EF4-FFF2-40B4-BE49-F238E27FC236}">
                <a16:creationId xmlns:a16="http://schemas.microsoft.com/office/drawing/2014/main" id="{6E02E2CD-AED0-4749-86C8-B1969C983EE9}"/>
              </a:ext>
            </a:extLst>
          </p:cNvPr>
          <p:cNvSpPr/>
          <p:nvPr/>
        </p:nvSpPr>
        <p:spPr>
          <a:xfrm>
            <a:off x="424645" y="2253732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CustomShape 26">
            <a:hlinkClick r:id="" action="ppaction://noaction">
              <a:snd r:embed="rId4" name="f 4_01_beep.wav"/>
            </a:hlinkClick>
            <a:extLst>
              <a:ext uri="{FF2B5EF4-FFF2-40B4-BE49-F238E27FC236}">
                <a16:creationId xmlns:a16="http://schemas.microsoft.com/office/drawing/2014/main" id="{2295E8FD-F0EB-4107-839E-8D6FB25AC112}"/>
              </a:ext>
            </a:extLst>
          </p:cNvPr>
          <p:cNvSpPr/>
          <p:nvPr/>
        </p:nvSpPr>
        <p:spPr>
          <a:xfrm>
            <a:off x="401477" y="302859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CustomShape 27">
            <a:hlinkClick r:id="" action="ppaction://noaction">
              <a:snd r:embed="rId7" name="f 4_03._beepwav.wav"/>
            </a:hlinkClick>
            <a:extLst>
              <a:ext uri="{FF2B5EF4-FFF2-40B4-BE49-F238E27FC236}">
                <a16:creationId xmlns:a16="http://schemas.microsoft.com/office/drawing/2014/main" id="{77604EC6-D1C6-4C32-B875-DE975F5922F8}"/>
              </a:ext>
            </a:extLst>
          </p:cNvPr>
          <p:cNvSpPr/>
          <p:nvPr/>
        </p:nvSpPr>
        <p:spPr>
          <a:xfrm>
            <a:off x="386880" y="3757029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Title 2">
            <a:extLst>
              <a:ext uri="{FF2B5EF4-FFF2-40B4-BE49-F238E27FC236}">
                <a16:creationId xmlns:a16="http://schemas.microsoft.com/office/drawing/2014/main" id="{22C89181-FED7-4296-B9CC-391E8C446BA6}"/>
              </a:ext>
            </a:extLst>
          </p:cNvPr>
          <p:cNvSpPr txBox="1">
            <a:spLocks/>
          </p:cNvSpPr>
          <p:nvPr/>
        </p:nvSpPr>
        <p:spPr>
          <a:xfrm>
            <a:off x="1256223" y="907100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ballon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peluche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69D7D621-F8D4-4DA7-960C-2EB82BB8DCD1}"/>
              </a:ext>
            </a:extLst>
          </p:cNvPr>
          <p:cNvSpPr txBox="1">
            <a:spLocks/>
          </p:cNvSpPr>
          <p:nvPr/>
        </p:nvSpPr>
        <p:spPr>
          <a:xfrm>
            <a:off x="1235910" y="156815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stylo | photo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3" name="Title 2">
            <a:extLst>
              <a:ext uri="{FF2B5EF4-FFF2-40B4-BE49-F238E27FC236}">
                <a16:creationId xmlns:a16="http://schemas.microsoft.com/office/drawing/2014/main" id="{E32B6760-C36F-42BA-B89D-5A33EF4A8CCA}"/>
              </a:ext>
            </a:extLst>
          </p:cNvPr>
          <p:cNvSpPr txBox="1">
            <a:spLocks/>
          </p:cNvSpPr>
          <p:nvPr/>
        </p:nvSpPr>
        <p:spPr>
          <a:xfrm>
            <a:off x="1218061" y="2261032"/>
            <a:ext cx="35793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bouteille| chien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DE5ACBF8-7B2C-4FC7-8062-FCB4CE45E8A1}"/>
              </a:ext>
            </a:extLst>
          </p:cNvPr>
          <p:cNvSpPr txBox="1">
            <a:spLocks/>
          </p:cNvSpPr>
          <p:nvPr/>
        </p:nvSpPr>
        <p:spPr>
          <a:xfrm>
            <a:off x="1234574" y="3028595"/>
            <a:ext cx="4481400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banane | jeu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5" name="Title 2">
            <a:extLst>
              <a:ext uri="{FF2B5EF4-FFF2-40B4-BE49-F238E27FC236}">
                <a16:creationId xmlns:a16="http://schemas.microsoft.com/office/drawing/2014/main" id="{3F42FEDD-785F-4801-B804-D7E5D58C5C91}"/>
              </a:ext>
            </a:extLst>
          </p:cNvPr>
          <p:cNvSpPr txBox="1">
            <a:spLocks/>
          </p:cNvSpPr>
          <p:nvPr/>
        </p:nvSpPr>
        <p:spPr>
          <a:xfrm>
            <a:off x="1258493" y="3729043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sac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orange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46" name="CustomShape 27">
            <a:hlinkClick r:id="" action="ppaction://noaction">
              <a:snd r:embed="rId6" name="f 4_04_beep.wav"/>
            </a:hlinkClick>
            <a:extLst>
              <a:ext uri="{FF2B5EF4-FFF2-40B4-BE49-F238E27FC236}">
                <a16:creationId xmlns:a16="http://schemas.microsoft.com/office/drawing/2014/main" id="{E55F0E31-76CD-408B-9A78-68D1ADB25728}"/>
              </a:ext>
            </a:extLst>
          </p:cNvPr>
          <p:cNvSpPr/>
          <p:nvPr/>
        </p:nvSpPr>
        <p:spPr>
          <a:xfrm>
            <a:off x="380152" y="4503684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Title 2">
            <a:extLst>
              <a:ext uri="{FF2B5EF4-FFF2-40B4-BE49-F238E27FC236}">
                <a16:creationId xmlns:a16="http://schemas.microsoft.com/office/drawing/2014/main" id="{86F9D474-6607-4A69-987E-7C4818A91B54}"/>
              </a:ext>
            </a:extLst>
          </p:cNvPr>
          <p:cNvSpPr txBox="1">
            <a:spLocks/>
          </p:cNvSpPr>
          <p:nvPr/>
        </p:nvSpPr>
        <p:spPr>
          <a:xfrm>
            <a:off x="1234574" y="4489038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chat | peluche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CAF50E-3315-4F81-80B5-30BB30ABC5FB}"/>
              </a:ext>
            </a:extLst>
          </p:cNvPr>
          <p:cNvSpPr txBox="1"/>
          <p:nvPr/>
        </p:nvSpPr>
        <p:spPr>
          <a:xfrm>
            <a:off x="8562348" y="4479742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44AB366-C635-46DD-A769-602347C3F0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36" y="4440355"/>
            <a:ext cx="273761" cy="28516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3F5F4A7-8D7C-48C2-B572-03C4A592FA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5929747" y="1304244"/>
            <a:ext cx="862662" cy="637038"/>
          </a:xfrm>
          <a:prstGeom prst="rect">
            <a:avLst/>
          </a:prstGeom>
        </p:spPr>
      </p:pic>
      <p:pic>
        <p:nvPicPr>
          <p:cNvPr id="33" name="Picture 3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2A1A9A0-2A2E-4081-95CA-312391BE921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8876570" y="3040992"/>
            <a:ext cx="724947" cy="597448"/>
          </a:xfrm>
          <a:prstGeom prst="rect">
            <a:avLst/>
          </a:prstGeom>
        </p:spPr>
      </p:pic>
      <p:graphicFrame>
        <p:nvGraphicFramePr>
          <p:cNvPr id="34" name="Table 73">
            <a:extLst>
              <a:ext uri="{FF2B5EF4-FFF2-40B4-BE49-F238E27FC236}">
                <a16:creationId xmlns:a16="http://schemas.microsoft.com/office/drawing/2014/main" id="{E0085AE6-2CEE-4FFC-98A2-A30BDD127AF2}"/>
              </a:ext>
            </a:extLst>
          </p:cNvPr>
          <p:cNvGraphicFramePr>
            <a:graphicFrameLocks noGrp="1"/>
          </p:cNvGraphicFramePr>
          <p:nvPr/>
        </p:nvGraphicFramePr>
        <p:xfrm>
          <a:off x="8309606" y="3646719"/>
          <a:ext cx="2987044" cy="2590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7883">
                  <a:extLst>
                    <a:ext uri="{9D8B030D-6E8A-4147-A177-3AD203B41FA5}">
                      <a16:colId xmlns:a16="http://schemas.microsoft.com/office/drawing/2014/main" val="1465430095"/>
                    </a:ext>
                  </a:extLst>
                </a:gridCol>
                <a:gridCol w="2269161">
                  <a:extLst>
                    <a:ext uri="{9D8B030D-6E8A-4147-A177-3AD203B41FA5}">
                      <a16:colId xmlns:a16="http://schemas.microsoft.com/office/drawing/2014/main" val="7181546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br>
                        <a:rPr lang="en-GB" sz="2400" b="1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0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(he has)</a:t>
                      </a:r>
                      <a:endParaRPr lang="en-GB" sz="24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9031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525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2026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6073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sz="24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26613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F55ABC75-DABF-4315-BD1C-8BA1DA607520}"/>
              </a:ext>
            </a:extLst>
          </p:cNvPr>
          <p:cNvSpPr txBox="1"/>
          <p:nvPr/>
        </p:nvSpPr>
        <p:spPr>
          <a:xfrm>
            <a:off x="8562348" y="4915968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1B75314-59D0-4BB3-992F-A8BD56C7BD5E}"/>
              </a:ext>
            </a:extLst>
          </p:cNvPr>
          <p:cNvSpPr txBox="1"/>
          <p:nvPr/>
        </p:nvSpPr>
        <p:spPr>
          <a:xfrm>
            <a:off x="8564028" y="5385764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6B2F839-F013-4DCB-8C8B-6D83B43A3D1C}"/>
              </a:ext>
            </a:extLst>
          </p:cNvPr>
          <p:cNvSpPr txBox="1"/>
          <p:nvPr/>
        </p:nvSpPr>
        <p:spPr>
          <a:xfrm>
            <a:off x="5078080" y="269485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E6FF87E-CBAE-49F6-8B29-DA3730EC897C}"/>
              </a:ext>
            </a:extLst>
          </p:cNvPr>
          <p:cNvSpPr txBox="1"/>
          <p:nvPr/>
        </p:nvSpPr>
        <p:spPr>
          <a:xfrm>
            <a:off x="5078080" y="3131085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84FF3B-6EB9-42C3-810C-637EC84BD96F}"/>
              </a:ext>
            </a:extLst>
          </p:cNvPr>
          <p:cNvSpPr txBox="1"/>
          <p:nvPr/>
        </p:nvSpPr>
        <p:spPr>
          <a:xfrm>
            <a:off x="5060710" y="360088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2A24E344-9BC3-47B5-8922-E88D2A30F70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36" y="4887541"/>
            <a:ext cx="273761" cy="285167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7ECE28D-14B7-48B6-9343-443BB136EB5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94" y="5354908"/>
            <a:ext cx="273761" cy="28516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AEB1CD40-EA85-4CDA-8EB9-40CC721BAC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65" y="2647408"/>
            <a:ext cx="273761" cy="285167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C7B9E46E-4EB5-49FC-B77A-23775A8AE4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365" y="3111340"/>
            <a:ext cx="273761" cy="285167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9C23FF85-4F13-48AD-95C0-21CF5800E2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488" y="3572060"/>
            <a:ext cx="273761" cy="28516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51255EB6-D164-41FC-B4AF-449CBBCC09D4}"/>
              </a:ext>
            </a:extLst>
          </p:cNvPr>
          <p:cNvSpPr txBox="1"/>
          <p:nvPr/>
        </p:nvSpPr>
        <p:spPr>
          <a:xfrm>
            <a:off x="5755513" y="266021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ball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5D6E596-3E48-4313-9A87-E9B3AA35A0D5}"/>
              </a:ext>
            </a:extLst>
          </p:cNvPr>
          <p:cNvSpPr txBox="1"/>
          <p:nvPr/>
        </p:nvSpPr>
        <p:spPr>
          <a:xfrm>
            <a:off x="5804590" y="3109121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photo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405193-407A-4A08-9299-D0DAE93DBFE2}"/>
              </a:ext>
            </a:extLst>
          </p:cNvPr>
          <p:cNvSpPr txBox="1"/>
          <p:nvPr/>
        </p:nvSpPr>
        <p:spPr>
          <a:xfrm>
            <a:off x="9413674" y="4446545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bottle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A3B298A-CBA0-440E-8A08-F02A218D3A96}"/>
              </a:ext>
            </a:extLst>
          </p:cNvPr>
          <p:cNvSpPr txBox="1"/>
          <p:nvPr/>
        </p:nvSpPr>
        <p:spPr>
          <a:xfrm>
            <a:off x="9338616" y="490042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bag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AC8A0BAE-185F-42F2-9B67-7E4A60087206}"/>
              </a:ext>
            </a:extLst>
          </p:cNvPr>
          <p:cNvSpPr txBox="1"/>
          <p:nvPr/>
        </p:nvSpPr>
        <p:spPr>
          <a:xfrm>
            <a:off x="5568333" y="3549740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game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1510D26-8A70-491D-8CD9-07B02F598021}"/>
              </a:ext>
            </a:extLst>
          </p:cNvPr>
          <p:cNvSpPr txBox="1"/>
          <p:nvPr/>
        </p:nvSpPr>
        <p:spPr>
          <a:xfrm>
            <a:off x="9365288" y="5361098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cuddly toy</a:t>
            </a:r>
          </a:p>
        </p:txBody>
      </p:sp>
      <p:sp>
        <p:nvSpPr>
          <p:cNvPr id="78" name="CustomShape 27">
            <a:hlinkClick r:id="" action="ppaction://noaction">
              <a:snd r:embed="rId5" name="f 4_02_beep.wav"/>
            </a:hlinkClick>
            <a:extLst>
              <a:ext uri="{FF2B5EF4-FFF2-40B4-BE49-F238E27FC236}">
                <a16:creationId xmlns:a16="http://schemas.microsoft.com/office/drawing/2014/main" id="{D203A892-1C97-4D7F-9B57-783821259224}"/>
              </a:ext>
            </a:extLst>
          </p:cNvPr>
          <p:cNvSpPr/>
          <p:nvPr/>
        </p:nvSpPr>
        <p:spPr>
          <a:xfrm>
            <a:off x="386880" y="5278325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9" name="Title 2">
            <a:extLst>
              <a:ext uri="{FF2B5EF4-FFF2-40B4-BE49-F238E27FC236}">
                <a16:creationId xmlns:a16="http://schemas.microsoft.com/office/drawing/2014/main" id="{B7AB45A2-F7EB-40FA-A51F-DC9B7DF17144}"/>
              </a:ext>
            </a:extLst>
          </p:cNvPr>
          <p:cNvSpPr txBox="1">
            <a:spLocks/>
          </p:cNvSpPr>
          <p:nvPr/>
        </p:nvSpPr>
        <p:spPr>
          <a:xfrm>
            <a:off x="1218061" y="5250339"/>
            <a:ext cx="4481401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sac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|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banane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0" name="CustomShape 27">
            <a:hlinkClick r:id="" action="ppaction://noaction">
              <a:snd r:embed="rId7" name="f 4_03._beepwav.wav"/>
            </a:hlinkClick>
            <a:extLst>
              <a:ext uri="{FF2B5EF4-FFF2-40B4-BE49-F238E27FC236}">
                <a16:creationId xmlns:a16="http://schemas.microsoft.com/office/drawing/2014/main" id="{C7480E33-7861-4040-B290-EA9472E498D6}"/>
              </a:ext>
            </a:extLst>
          </p:cNvPr>
          <p:cNvSpPr/>
          <p:nvPr/>
        </p:nvSpPr>
        <p:spPr>
          <a:xfrm>
            <a:off x="380152" y="6024980"/>
            <a:ext cx="464040" cy="396360"/>
          </a:xfrm>
          <a:prstGeom prst="actionButtonBlank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81" name="Title 2">
            <a:extLst>
              <a:ext uri="{FF2B5EF4-FFF2-40B4-BE49-F238E27FC236}">
                <a16:creationId xmlns:a16="http://schemas.microsoft.com/office/drawing/2014/main" id="{0F79DCCC-BE1B-44DC-A7AC-41408A8BCEF4}"/>
              </a:ext>
            </a:extLst>
          </p:cNvPr>
          <p:cNvSpPr txBox="1">
            <a:spLocks/>
          </p:cNvSpPr>
          <p:nvPr/>
        </p:nvSpPr>
        <p:spPr>
          <a:xfrm>
            <a:off x="1173806" y="6024980"/>
            <a:ext cx="4115877" cy="508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[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chien | photo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]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C9A5072-95AF-4D24-BE37-A9B399ADD6C4}"/>
              </a:ext>
            </a:extLst>
          </p:cNvPr>
          <p:cNvSpPr txBox="1"/>
          <p:nvPr/>
        </p:nvSpPr>
        <p:spPr>
          <a:xfrm>
            <a:off x="8564028" y="5861889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E5A4ABE4-B8F9-444D-B46D-99391BC6A2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494" y="5831033"/>
            <a:ext cx="273761" cy="285167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BC732F24-C373-4918-BDDD-0765407A86E5}"/>
              </a:ext>
            </a:extLst>
          </p:cNvPr>
          <p:cNvSpPr txBox="1"/>
          <p:nvPr/>
        </p:nvSpPr>
        <p:spPr>
          <a:xfrm>
            <a:off x="9338616" y="5815722"/>
            <a:ext cx="1585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dog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32CB6DB-BDF3-4D84-A248-C2C8659704FF}"/>
              </a:ext>
            </a:extLst>
          </p:cNvPr>
          <p:cNvSpPr txBox="1"/>
          <p:nvPr/>
        </p:nvSpPr>
        <p:spPr>
          <a:xfrm>
            <a:off x="5033891" y="4076461"/>
            <a:ext cx="301451" cy="307777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96CF4EFE-A711-485D-B194-D71A64D88B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669" y="4047640"/>
            <a:ext cx="273761" cy="285167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78B9D75B-C875-4566-8300-19C096D48DF0}"/>
              </a:ext>
            </a:extLst>
          </p:cNvPr>
          <p:cNvSpPr txBox="1"/>
          <p:nvPr/>
        </p:nvSpPr>
        <p:spPr>
          <a:xfrm>
            <a:off x="5607777" y="4010640"/>
            <a:ext cx="22558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786EB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banana</a:t>
            </a:r>
          </a:p>
        </p:txBody>
      </p:sp>
      <p:sp>
        <p:nvSpPr>
          <p:cNvPr id="89" name="CustomShape 23">
            <a:hlinkClick r:id="" action="ppaction://noaction">
              <a:snd r:embed="rId11" name="f 4_1.wav"/>
            </a:hlinkClick>
            <a:extLst>
              <a:ext uri="{FF2B5EF4-FFF2-40B4-BE49-F238E27FC236}">
                <a16:creationId xmlns:a16="http://schemas.microsoft.com/office/drawing/2014/main" id="{868725CA-A241-45E4-A7BA-2126BDE14144}"/>
              </a:ext>
            </a:extLst>
          </p:cNvPr>
          <p:cNvSpPr/>
          <p:nvPr/>
        </p:nvSpPr>
        <p:spPr>
          <a:xfrm>
            <a:off x="463999" y="907100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1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0" name="CustomShape 24">
            <a:hlinkClick r:id="" action="ppaction://noaction">
              <a:snd r:embed="rId12" name="f 4_2.wav"/>
            </a:hlinkClick>
            <a:extLst>
              <a:ext uri="{FF2B5EF4-FFF2-40B4-BE49-F238E27FC236}">
                <a16:creationId xmlns:a16="http://schemas.microsoft.com/office/drawing/2014/main" id="{F0DB909B-F1A5-44E3-B974-CDFFF788FCA6}"/>
              </a:ext>
            </a:extLst>
          </p:cNvPr>
          <p:cNvSpPr/>
          <p:nvPr/>
        </p:nvSpPr>
        <p:spPr>
          <a:xfrm>
            <a:off x="443686" y="154871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2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1" name="CustomShape 25">
            <a:hlinkClick r:id="" action="ppaction://noaction">
              <a:snd r:embed="rId13" name="f 4_3.wav"/>
            </a:hlinkClick>
            <a:extLst>
              <a:ext uri="{FF2B5EF4-FFF2-40B4-BE49-F238E27FC236}">
                <a16:creationId xmlns:a16="http://schemas.microsoft.com/office/drawing/2014/main" id="{8928CFDF-B965-4AB1-B8B1-FEB864BDBE69}"/>
              </a:ext>
            </a:extLst>
          </p:cNvPr>
          <p:cNvSpPr/>
          <p:nvPr/>
        </p:nvSpPr>
        <p:spPr>
          <a:xfrm>
            <a:off x="425800" y="2254119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3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2" name="CustomShape 26">
            <a:hlinkClick r:id="" action="ppaction://noaction">
              <a:snd r:embed="rId14" name="f 4_4.wav"/>
            </a:hlinkClick>
            <a:extLst>
              <a:ext uri="{FF2B5EF4-FFF2-40B4-BE49-F238E27FC236}">
                <a16:creationId xmlns:a16="http://schemas.microsoft.com/office/drawing/2014/main" id="{FFD75040-955C-4472-917D-C900ABC41665}"/>
              </a:ext>
            </a:extLst>
          </p:cNvPr>
          <p:cNvSpPr/>
          <p:nvPr/>
        </p:nvSpPr>
        <p:spPr>
          <a:xfrm>
            <a:off x="402908" y="302039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4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3" name="CustomShape 27">
            <a:hlinkClick r:id="" action="ppaction://noaction">
              <a:snd r:embed="rId15" name="f 4_5.wav"/>
            </a:hlinkClick>
            <a:extLst>
              <a:ext uri="{FF2B5EF4-FFF2-40B4-BE49-F238E27FC236}">
                <a16:creationId xmlns:a16="http://schemas.microsoft.com/office/drawing/2014/main" id="{23EC7A3D-C4E8-49FE-88F8-4C7826855593}"/>
              </a:ext>
            </a:extLst>
          </p:cNvPr>
          <p:cNvSpPr/>
          <p:nvPr/>
        </p:nvSpPr>
        <p:spPr>
          <a:xfrm>
            <a:off x="388311" y="3748831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5</a:t>
            </a:r>
            <a:endParaRPr kumimoji="0" lang="en-GB" sz="2000" b="1" i="0" u="none" strike="noStrike" kern="1200" cap="none" spc="-1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4" name="CustomShape 27">
            <a:hlinkClick r:id="" action="ppaction://noaction">
              <a:snd r:embed="rId16" name="f 4_6.wav"/>
            </a:hlinkClick>
            <a:extLst>
              <a:ext uri="{FF2B5EF4-FFF2-40B4-BE49-F238E27FC236}">
                <a16:creationId xmlns:a16="http://schemas.microsoft.com/office/drawing/2014/main" id="{C1DCB2B7-47D1-4578-9CAD-1A3601CD471D}"/>
              </a:ext>
            </a:extLst>
          </p:cNvPr>
          <p:cNvSpPr/>
          <p:nvPr/>
        </p:nvSpPr>
        <p:spPr>
          <a:xfrm>
            <a:off x="381583" y="4495486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6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5" name="CustomShape 27">
            <a:hlinkClick r:id="" action="ppaction://noaction">
              <a:snd r:embed="rId17" name="f 4_7.wav"/>
            </a:hlinkClick>
            <a:extLst>
              <a:ext uri="{FF2B5EF4-FFF2-40B4-BE49-F238E27FC236}">
                <a16:creationId xmlns:a16="http://schemas.microsoft.com/office/drawing/2014/main" id="{D81D0A93-4856-4618-BCA9-793807523846}"/>
              </a:ext>
            </a:extLst>
          </p:cNvPr>
          <p:cNvSpPr/>
          <p:nvPr/>
        </p:nvSpPr>
        <p:spPr>
          <a:xfrm>
            <a:off x="388311" y="5270127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7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96" name="CustomShape 27">
            <a:hlinkClick r:id="" action="ppaction://noaction">
              <a:snd r:embed="rId18" name="f 4_8.wav"/>
            </a:hlinkClick>
            <a:extLst>
              <a:ext uri="{FF2B5EF4-FFF2-40B4-BE49-F238E27FC236}">
                <a16:creationId xmlns:a16="http://schemas.microsoft.com/office/drawing/2014/main" id="{DA17D98B-1E80-4573-86BC-831BBD3F89CC}"/>
              </a:ext>
            </a:extLst>
          </p:cNvPr>
          <p:cNvSpPr/>
          <p:nvPr/>
        </p:nvSpPr>
        <p:spPr>
          <a:xfrm>
            <a:off x="381583" y="6016782"/>
            <a:ext cx="464040" cy="396360"/>
          </a:xfrm>
          <a:prstGeom prst="actionButtonBlank">
            <a:avLst/>
          </a:prstGeom>
          <a:solidFill>
            <a:srgbClr val="92D050"/>
          </a:solidFill>
          <a:ln>
            <a:solidFill>
              <a:schemeClr val="accent3">
                <a:lumMod val="75000"/>
              </a:schemeClr>
            </a:solidFill>
            <a:round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DejaVu Sans"/>
                <a:cs typeface="+mn-cs"/>
                <a:sym typeface="Arial"/>
              </a:rPr>
              <a:t>8</a:t>
            </a:r>
            <a:endParaRPr kumimoji="0" lang="en-GB" sz="20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58" name="Graphic 57" descr="Teacher">
            <a:extLst>
              <a:ext uri="{FF2B5EF4-FFF2-40B4-BE49-F238E27FC236}">
                <a16:creationId xmlns:a16="http://schemas.microsoft.com/office/drawing/2014/main" id="{B7AE9CD5-E2D0-44E7-87AF-5C25D1A793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677976" y="2973"/>
            <a:ext cx="914400" cy="914400"/>
          </a:xfrm>
          <a:prstGeom prst="rect">
            <a:avLst/>
          </a:prstGeom>
        </p:spPr>
      </p:pic>
      <p:sp>
        <p:nvSpPr>
          <p:cNvPr id="62" name="Speech Bubble: Rectangle with Corners Rounded 61">
            <a:hlinkClick r:id="" action="ppaction://noaction">
              <a:snd r:embed="rId21" name="Add_RW9F_4.1.wav"/>
            </a:hlinkClick>
            <a:extLst>
              <a:ext uri="{FF2B5EF4-FFF2-40B4-BE49-F238E27FC236}">
                <a16:creationId xmlns:a16="http://schemas.microsoft.com/office/drawing/2014/main" id="{9C505470-D597-4B9D-8206-A8BD81FBA7ED}"/>
              </a:ext>
            </a:extLst>
          </p:cNvPr>
          <p:cNvSpPr/>
          <p:nvPr/>
        </p:nvSpPr>
        <p:spPr>
          <a:xfrm>
            <a:off x="3468626" y="77932"/>
            <a:ext cx="6102599" cy="54764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5" name="CustomShape 6">
            <a:extLst>
              <a:ext uri="{FF2B5EF4-FFF2-40B4-BE49-F238E27FC236}">
                <a16:creationId xmlns:a16="http://schemas.microsoft.com/office/drawing/2014/main" id="{5822CBD8-D034-48F0-A7BD-8C24ECC706D4}"/>
              </a:ext>
            </a:extLst>
          </p:cNvPr>
          <p:cNvSpPr/>
          <p:nvPr/>
        </p:nvSpPr>
        <p:spPr>
          <a:xfrm>
            <a:off x="3579377" y="118288"/>
            <a:ext cx="6266318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Écoute. Adèle parle.  Qui a quoi ?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49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/>
      <p:bldP spid="75" grpId="0"/>
      <p:bldP spid="76" grpId="0"/>
      <p:bldP spid="77" grpId="0"/>
      <p:bldP spid="84" grpId="0"/>
      <p:bldP spid="88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58E920-5769-461D-BF6A-E26F610CFC7C}"/>
              </a:ext>
            </a:extLst>
          </p:cNvPr>
          <p:cNvSpPr txBox="1"/>
          <p:nvPr/>
        </p:nvSpPr>
        <p:spPr>
          <a:xfrm>
            <a:off x="3118118" y="133165"/>
            <a:ext cx="541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Parle </a:t>
            </a:r>
            <a:r>
              <a:rPr kumimoji="0" lang="es-AR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avec</a:t>
            </a: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un/une partenaire.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4: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976A85E5-4281-4E0F-BAB0-72DE6B3B6253}"/>
              </a:ext>
            </a:extLst>
          </p:cNvPr>
          <p:cNvSpPr/>
          <p:nvPr/>
        </p:nvSpPr>
        <p:spPr>
          <a:xfrm>
            <a:off x="250439" y="939664"/>
            <a:ext cx="3363112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Exemple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: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3" name="Graphic 2" descr="User">
            <a:extLst>
              <a:ext uri="{FF2B5EF4-FFF2-40B4-BE49-F238E27FC236}">
                <a16:creationId xmlns:a16="http://schemas.microsoft.com/office/drawing/2014/main" id="{C5B75C4D-016D-4F55-BD11-B9F6C15B9C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3856" y="1960814"/>
            <a:ext cx="914400" cy="914400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442770"/>
              </p:ext>
            </p:extLst>
          </p:nvPr>
        </p:nvGraphicFramePr>
        <p:xfrm>
          <a:off x="260644" y="3190619"/>
          <a:ext cx="4461046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 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…………………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graphicFrame>
        <p:nvGraphicFramePr>
          <p:cNvPr id="17" name="Table 6">
            <a:extLst>
              <a:ext uri="{FF2B5EF4-FFF2-40B4-BE49-F238E27FC236}">
                <a16:creationId xmlns:a16="http://schemas.microsoft.com/office/drawing/2014/main" id="{1050E685-44F5-4BEC-B152-A7CDBD3DD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997917"/>
              </p:ext>
            </p:extLst>
          </p:nvPr>
        </p:nvGraphicFramePr>
        <p:xfrm>
          <a:off x="7446165" y="3184469"/>
          <a:ext cx="4466668" cy="2529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92162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1968285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19062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45626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</a:tbl>
          </a:graphicData>
        </a:graphic>
      </p:graphicFrame>
      <p:pic>
        <p:nvPicPr>
          <p:cNvPr id="18" name="Graphic 17" descr="User">
            <a:extLst>
              <a:ext uri="{FF2B5EF4-FFF2-40B4-BE49-F238E27FC236}">
                <a16:creationId xmlns:a16="http://schemas.microsoft.com/office/drawing/2014/main" id="{FB56EDD7-8088-46BF-AD3A-F11BD37C72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95113" y="1907405"/>
            <a:ext cx="914400" cy="9144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BBCB9EEB-11AF-4FFF-9907-4BCE2335EF24}"/>
              </a:ext>
            </a:extLst>
          </p:cNvPr>
          <p:cNvSpPr/>
          <p:nvPr/>
        </p:nvSpPr>
        <p:spPr>
          <a:xfrm>
            <a:off x="2404286" y="1094554"/>
            <a:ext cx="2658868" cy="1270888"/>
          </a:xfrm>
          <a:prstGeom prst="wedgeRoundRectCallout">
            <a:avLst>
              <a:gd name="adj1" fmla="val -58325"/>
              <a:gd name="adj2" fmla="val 109755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J’ai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…</a:t>
            </a:r>
            <a:endParaRPr lang="en-GB" sz="3200" b="1" dirty="0">
              <a:solidFill>
                <a:schemeClr val="bg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5815028-AAF6-4801-A793-37DAE92A882E}"/>
              </a:ext>
            </a:extLst>
          </p:cNvPr>
          <p:cNvSpPr txBox="1"/>
          <p:nvPr/>
        </p:nvSpPr>
        <p:spPr>
          <a:xfrm>
            <a:off x="2057678" y="3086297"/>
            <a:ext cx="1940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dog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15F39C76-05BE-4B39-8305-359A23B1AB6A}"/>
              </a:ext>
            </a:extLst>
          </p:cNvPr>
          <p:cNvSpPr/>
          <p:nvPr/>
        </p:nvSpPr>
        <p:spPr>
          <a:xfrm>
            <a:off x="6818315" y="1379621"/>
            <a:ext cx="2658868" cy="1270888"/>
          </a:xfrm>
          <a:prstGeom prst="wedgeRoundRectCallout">
            <a:avLst>
              <a:gd name="adj1" fmla="val 4008"/>
              <a:gd name="adj2" fmla="val 120248"/>
              <a:gd name="adj3" fmla="val 16667"/>
            </a:avLst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…un </a:t>
            </a:r>
            <a:r>
              <a:rPr lang="en-GB" sz="32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chien</a:t>
            </a:r>
            <a:r>
              <a:rPr lang="en-GB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.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45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7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92451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pour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1192889"/>
              </p:ext>
            </p:extLst>
          </p:nvPr>
        </p:nvGraphicFramePr>
        <p:xfrm>
          <a:off x="250439" y="1718280"/>
          <a:ext cx="4461046" cy="40538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75645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graphicFrame>
        <p:nvGraphicFramePr>
          <p:cNvPr id="22" name="Table 6">
            <a:extLst>
              <a:ext uri="{FF2B5EF4-FFF2-40B4-BE49-F238E27FC236}">
                <a16:creationId xmlns:a16="http://schemas.microsoft.com/office/drawing/2014/main" id="{08B12186-FA92-422F-8D49-DA0F159A7D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173760"/>
              </p:ext>
            </p:extLst>
          </p:nvPr>
        </p:nvGraphicFramePr>
        <p:xfrm>
          <a:off x="5659776" y="1671319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chat.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orange.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peluche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E1529EE-FEE1-440D-BC94-C08CBE584BE2}"/>
              </a:ext>
            </a:extLst>
          </p:cNvPr>
          <p:cNvSpPr txBox="1"/>
          <p:nvPr/>
        </p:nvSpPr>
        <p:spPr>
          <a:xfrm>
            <a:off x="2305050" y="171828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dog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46D19E-555E-40AE-805C-4E3BF094FBFA}"/>
              </a:ext>
            </a:extLst>
          </p:cNvPr>
          <p:cNvSpPr txBox="1"/>
          <p:nvPr/>
        </p:nvSpPr>
        <p:spPr>
          <a:xfrm>
            <a:off x="2437368" y="2390095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photo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B6A667-F4AA-4E3D-8A30-FAB902615699}"/>
              </a:ext>
            </a:extLst>
          </p:cNvPr>
          <p:cNvSpPr txBox="1"/>
          <p:nvPr/>
        </p:nvSpPr>
        <p:spPr>
          <a:xfrm>
            <a:off x="2419991" y="306191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game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F2E76B-5B29-42C5-9F3D-6BB9E6A6318E}"/>
              </a:ext>
            </a:extLst>
          </p:cNvPr>
          <p:cNvSpPr txBox="1"/>
          <p:nvPr/>
        </p:nvSpPr>
        <p:spPr>
          <a:xfrm>
            <a:off x="2341986" y="374010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cat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F74B0C-C3B1-428B-9F03-F38297AA1204}"/>
              </a:ext>
            </a:extLst>
          </p:cNvPr>
          <p:cNvSpPr txBox="1"/>
          <p:nvPr/>
        </p:nvSpPr>
        <p:spPr>
          <a:xfrm>
            <a:off x="2419350" y="4418294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 orange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CEC07B5-D5D1-4303-A5F5-B29B62453B00}"/>
              </a:ext>
            </a:extLst>
          </p:cNvPr>
          <p:cNvSpPr txBox="1"/>
          <p:nvPr/>
        </p:nvSpPr>
        <p:spPr>
          <a:xfrm>
            <a:off x="2381249" y="5114272"/>
            <a:ext cx="2571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cuddly toy</a:t>
            </a:r>
          </a:p>
        </p:txBody>
      </p:sp>
    </p:spTree>
    <p:extLst>
      <p:ext uri="{BB962C8B-B14F-4D97-AF65-F5344CB8AC3E}">
        <p14:creationId xmlns:p14="http://schemas.microsoft.com/office/powerpoint/2010/main" val="410815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  <p:bldP spid="24" grpId="0"/>
      <p:bldP spid="2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75687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Les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réponses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pour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B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9777690"/>
              </p:ext>
            </p:extLst>
          </p:nvPr>
        </p:nvGraphicFramePr>
        <p:xfrm>
          <a:off x="383856" y="2048156"/>
          <a:ext cx="4461046" cy="41424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90412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2294C288-72A0-458D-AF63-3245432F1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822949"/>
              </p:ext>
            </p:extLst>
          </p:nvPr>
        </p:nvGraphicFramePr>
        <p:xfrm>
          <a:off x="6096000" y="1787140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F445E317-3924-4FA3-AC44-4CD372113708}"/>
              </a:ext>
            </a:extLst>
          </p:cNvPr>
          <p:cNvSpPr txBox="1"/>
          <p:nvPr/>
        </p:nvSpPr>
        <p:spPr>
          <a:xfrm>
            <a:off x="2614379" y="2048156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bottle</a:t>
            </a:r>
          </a:p>
        </p:txBody>
      </p:sp>
      <p:sp>
        <p:nvSpPr>
          <p:cNvPr id="12" name="CustomShape 3">
            <a:extLst>
              <a:ext uri="{FF2B5EF4-FFF2-40B4-BE49-F238E27FC236}">
                <a16:creationId xmlns:a16="http://schemas.microsoft.com/office/drawing/2014/main" id="{6E0F772F-98F1-4C38-933E-A78C1B798D9E}"/>
              </a:ext>
            </a:extLst>
          </p:cNvPr>
          <p:cNvSpPr/>
          <p:nvPr/>
        </p:nvSpPr>
        <p:spPr>
          <a:xfrm>
            <a:off x="123171" y="1183018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Les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réponses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pour la </a:t>
            </a:r>
            <a:r>
              <a:rPr kumimoji="0" lang="en-GB" sz="240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personne</a:t>
            </a:r>
            <a:r>
              <a:rPr kumimoji="0" lang="en-GB" sz="24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B.</a:t>
            </a:r>
            <a:endParaRPr kumimoji="0" lang="en-GB" sz="24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9FD652-5A84-4F20-91AE-C16E16629F6D}"/>
              </a:ext>
            </a:extLst>
          </p:cNvPr>
          <p:cNvSpPr txBox="1"/>
          <p:nvPr/>
        </p:nvSpPr>
        <p:spPr>
          <a:xfrm>
            <a:off x="2336504" y="2853369"/>
            <a:ext cx="2508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an exercise book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E881C8-0C1C-4C8B-AAD4-36B9B8762C23}"/>
              </a:ext>
            </a:extLst>
          </p:cNvPr>
          <p:cNvSpPr txBox="1"/>
          <p:nvPr/>
        </p:nvSpPr>
        <p:spPr>
          <a:xfrm>
            <a:off x="2614379" y="3429000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dog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153711-A046-4518-850B-F29515D5B751}"/>
              </a:ext>
            </a:extLst>
          </p:cNvPr>
          <p:cNvSpPr txBox="1"/>
          <p:nvPr/>
        </p:nvSpPr>
        <p:spPr>
          <a:xfrm>
            <a:off x="2495328" y="4127741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0D56E8-B815-4DBD-BF9D-FAA855CBB924}"/>
              </a:ext>
            </a:extLst>
          </p:cNvPr>
          <p:cNvSpPr txBox="1"/>
          <p:nvPr/>
        </p:nvSpPr>
        <p:spPr>
          <a:xfrm>
            <a:off x="2614379" y="4826482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photo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2C00CE-AB35-4FDA-B682-B3BBCD2FD655}"/>
              </a:ext>
            </a:extLst>
          </p:cNvPr>
          <p:cNvSpPr txBox="1"/>
          <p:nvPr/>
        </p:nvSpPr>
        <p:spPr>
          <a:xfrm>
            <a:off x="2495328" y="5525223"/>
            <a:ext cx="2190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a pet</a:t>
            </a:r>
          </a:p>
        </p:txBody>
      </p:sp>
    </p:spTree>
    <p:extLst>
      <p:ext uri="{BB962C8B-B14F-4D97-AF65-F5344CB8AC3E}">
        <p14:creationId xmlns:p14="http://schemas.microsoft.com/office/powerpoint/2010/main" val="5723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596B872-F474-4E79-BC4F-0B483932B36C}"/>
              </a:ext>
            </a:extLst>
          </p:cNvPr>
          <p:cNvSpPr txBox="1"/>
          <p:nvPr/>
        </p:nvSpPr>
        <p:spPr>
          <a:xfrm>
            <a:off x="207329" y="739566"/>
            <a:ext cx="580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GB" sz="2400" b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Tu es Pierre. </a:t>
            </a:r>
            <a:r>
              <a:rPr lang="en-GB" sz="2400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Écris</a:t>
            </a:r>
            <a:r>
              <a:rPr lang="en-GB" sz="2400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 six phrases.</a:t>
            </a:r>
            <a:r>
              <a:rPr kumimoji="0" lang="en-GB" sz="240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356575" y="48570"/>
            <a:ext cx="55239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Écris</a:t>
            </a:r>
            <a:r>
              <a:rPr kumimoji="0" lang="en-GB" sz="32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des phrases.</a:t>
            </a: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7" name="Google Shape;119;p1">
            <a:extLst>
              <a:ext uri="{FF2B5EF4-FFF2-40B4-BE49-F238E27FC236}">
                <a16:creationId xmlns:a16="http://schemas.microsoft.com/office/drawing/2014/main" id="{F89165F8-F1D5-4085-81F8-059C6C595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4: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725005" y="-30756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3" name="Title 2">
            <a:extLst>
              <a:ext uri="{FF2B5EF4-FFF2-40B4-BE49-F238E27FC236}">
                <a16:creationId xmlns:a16="http://schemas.microsoft.com/office/drawing/2014/main" id="{EB23F3F6-9F04-4702-B0C7-CEA344AE0CDD}"/>
              </a:ext>
            </a:extLst>
          </p:cNvPr>
          <p:cNvSpPr txBox="1">
            <a:spLocks/>
          </p:cNvSpPr>
          <p:nvPr/>
        </p:nvSpPr>
        <p:spPr>
          <a:xfrm>
            <a:off x="11151774" y="1135676"/>
            <a:ext cx="953857" cy="37497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écrire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4" name="Picture 33" descr="Icon&#10;&#10;Description automatically generated">
            <a:extLst>
              <a:ext uri="{FF2B5EF4-FFF2-40B4-BE49-F238E27FC236}">
                <a16:creationId xmlns:a16="http://schemas.microsoft.com/office/drawing/2014/main" id="{D7A95D6E-4BF0-4EE5-BF20-EA95A3CA3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406" y="5616"/>
            <a:ext cx="1126594" cy="1130060"/>
          </a:xfrm>
          <a:prstGeom prst="rect">
            <a:avLst/>
          </a:prstGeom>
        </p:spPr>
      </p:pic>
      <p:pic>
        <p:nvPicPr>
          <p:cNvPr id="58" name="Picture 2" descr="Bolsa, Escuela, Mochila">
            <a:extLst>
              <a:ext uri="{FF2B5EF4-FFF2-40B4-BE49-F238E27FC236}">
                <a16:creationId xmlns:a16="http://schemas.microsoft.com/office/drawing/2014/main" id="{426777EA-2BA2-4BB1-A2CB-BC392EE35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931" y="5149736"/>
            <a:ext cx="573668" cy="750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Escuela, Libro De Ejercicios, Estudiar">
            <a:extLst>
              <a:ext uri="{FF2B5EF4-FFF2-40B4-BE49-F238E27FC236}">
                <a16:creationId xmlns:a16="http://schemas.microsoft.com/office/drawing/2014/main" id="{804B2ACD-35DB-41DF-8DE4-ACCEB5C74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23" y="2906670"/>
            <a:ext cx="499487" cy="668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974ECF0A-4296-4AF7-9D02-F5EAEF11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147660"/>
              </p:ext>
            </p:extLst>
          </p:nvPr>
        </p:nvGraphicFramePr>
        <p:xfrm>
          <a:off x="304544" y="1510649"/>
          <a:ext cx="4629406" cy="51784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0983">
                  <a:extLst>
                    <a:ext uri="{9D8B030D-6E8A-4147-A177-3AD203B41FA5}">
                      <a16:colId xmlns:a16="http://schemas.microsoft.com/office/drawing/2014/main" val="462395066"/>
                    </a:ext>
                  </a:extLst>
                </a:gridCol>
                <a:gridCol w="1360473">
                  <a:extLst>
                    <a:ext uri="{9D8B030D-6E8A-4147-A177-3AD203B41FA5}">
                      <a16:colId xmlns:a16="http://schemas.microsoft.com/office/drawing/2014/main" val="854803475"/>
                    </a:ext>
                  </a:extLst>
                </a:gridCol>
                <a:gridCol w="1657350">
                  <a:extLst>
                    <a:ext uri="{9D8B030D-6E8A-4147-A177-3AD203B41FA5}">
                      <a16:colId xmlns:a16="http://schemas.microsoft.com/office/drawing/2014/main" val="1061065972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2791686804"/>
                    </a:ext>
                  </a:extLst>
                </a:gridCol>
              </a:tblGrid>
              <a:tr h="739775">
                <a:tc>
                  <a:txBody>
                    <a:bodyPr/>
                    <a:lstStyle/>
                    <a:p>
                      <a:pPr algn="ctr"/>
                      <a:endParaRPr lang="en-GB" sz="32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she has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07250388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784508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72195601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94835393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1584139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918529"/>
                  </a:ext>
                </a:extLst>
              </a:tr>
              <a:tr h="739775">
                <a:tc>
                  <a:txBody>
                    <a:bodyPr/>
                    <a:lstStyle/>
                    <a:p>
                      <a:pPr algn="ctr"/>
                      <a:r>
                        <a:rPr lang="en-GB" sz="32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32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8691934"/>
                  </a:ext>
                </a:extLst>
              </a:tr>
            </a:tbl>
          </a:graphicData>
        </a:graphic>
      </p:graphicFrame>
      <p:pic>
        <p:nvPicPr>
          <p:cNvPr id="37" name="Picture 3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659BE8A-0E2C-4A80-8AEA-0F8C8CEEFB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612"/>
          <a:stretch/>
        </p:blipFill>
        <p:spPr>
          <a:xfrm>
            <a:off x="1338166" y="1135676"/>
            <a:ext cx="724947" cy="59744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E6A821C-36A1-41E0-A557-C2BF497DC2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t="3229" r="-4534" b="68631"/>
          <a:stretch/>
        </p:blipFill>
        <p:spPr>
          <a:xfrm flipH="1">
            <a:off x="2668090" y="1115881"/>
            <a:ext cx="862662" cy="6370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1FDC263-09C8-42DB-990F-4BA05F2AC9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2264768"/>
            <a:ext cx="407384" cy="42435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56DA2ED-C2D8-4F81-B5D5-8D4C1FEB59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800" y="3067049"/>
            <a:ext cx="407384" cy="42435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0F70CE4-C568-4EE9-94BB-21428CA7C7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190" y="3796638"/>
            <a:ext cx="407384" cy="42435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2D56931-9DA2-48D4-8F8B-58AEF5CB01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66" y="4561276"/>
            <a:ext cx="407384" cy="42435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33404E8A-F14C-4D05-913F-F433569E0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250" y="5297966"/>
            <a:ext cx="407384" cy="42435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3CAC64-BA75-409C-A281-F65FF7579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884" y="6106820"/>
            <a:ext cx="407384" cy="424357"/>
          </a:xfrm>
          <a:prstGeom prst="rect">
            <a:avLst/>
          </a:prstGeom>
        </p:spPr>
      </p:pic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1DCC1D80-8D75-4C7C-B35D-68719EEDA1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64" y="2034108"/>
            <a:ext cx="825403" cy="750981"/>
          </a:xfrm>
          <a:prstGeom prst="rect">
            <a:avLst/>
          </a:prstGeom>
        </p:spPr>
      </p:pic>
      <p:pic>
        <p:nvPicPr>
          <p:cNvPr id="55" name="Picture 54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61074CFB-D1D0-4421-9601-3840348998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299" y="3438133"/>
            <a:ext cx="714932" cy="935162"/>
          </a:xfrm>
          <a:prstGeom prst="rect">
            <a:avLst/>
          </a:prstGeom>
        </p:spPr>
      </p:pic>
      <p:pic>
        <p:nvPicPr>
          <p:cNvPr id="56" name="Picture 55" descr="A picture containing chart&#10;&#10;Description automatically generated">
            <a:extLst>
              <a:ext uri="{FF2B5EF4-FFF2-40B4-BE49-F238E27FC236}">
                <a16:creationId xmlns:a16="http://schemas.microsoft.com/office/drawing/2014/main" id="{786CC8CA-961F-4D0E-B36E-04662E5B3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1899" y="6069695"/>
            <a:ext cx="303732" cy="607464"/>
          </a:xfrm>
          <a:prstGeom prst="rect">
            <a:avLst/>
          </a:prstGeom>
        </p:spPr>
      </p:pic>
      <p:pic>
        <p:nvPicPr>
          <p:cNvPr id="57" name="Picture 56" descr="A picture containing text&#10;&#10;Description automatically generated">
            <a:extLst>
              <a:ext uri="{FF2B5EF4-FFF2-40B4-BE49-F238E27FC236}">
                <a16:creationId xmlns:a16="http://schemas.microsoft.com/office/drawing/2014/main" id="{98AE5A4A-E8BD-4988-83C6-5CA1B2B2A2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23" y="4386024"/>
            <a:ext cx="467227" cy="7509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905FF-A3B2-45FF-96D2-CFC1F278B5D1}"/>
              </a:ext>
            </a:extLst>
          </p:cNvPr>
          <p:cNvSpPr txBox="1"/>
          <p:nvPr/>
        </p:nvSpPr>
        <p:spPr>
          <a:xfrm>
            <a:off x="4970613" y="4462413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4.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553BDFB-C33E-4341-B045-DCA3E42DE1D1}"/>
              </a:ext>
            </a:extLst>
          </p:cNvPr>
          <p:cNvSpPr txBox="1"/>
          <p:nvPr/>
        </p:nvSpPr>
        <p:spPr>
          <a:xfrm>
            <a:off x="5002870" y="2914913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2. Elle a un cahier.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5754C0C-0613-40F2-8667-754A7465AD3B}"/>
              </a:ext>
            </a:extLst>
          </p:cNvPr>
          <p:cNvSpPr txBox="1"/>
          <p:nvPr/>
        </p:nvSpPr>
        <p:spPr>
          <a:xfrm>
            <a:off x="5002870" y="3661359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3. Elle a un chat.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2342215-80DB-4517-9228-BD0E4CFE1F66}"/>
              </a:ext>
            </a:extLst>
          </p:cNvPr>
          <p:cNvSpPr txBox="1"/>
          <p:nvPr/>
        </p:nvSpPr>
        <p:spPr>
          <a:xfrm>
            <a:off x="5002869" y="2280080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1.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photo.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0FED14A-3501-465C-A75C-D156E85677BA}"/>
              </a:ext>
            </a:extLst>
          </p:cNvPr>
          <p:cNvSpPr txBox="1"/>
          <p:nvPr/>
        </p:nvSpPr>
        <p:spPr>
          <a:xfrm>
            <a:off x="5002870" y="5263467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5.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J’ai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sac.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208CDED-0B30-43B4-903B-E7C8CED2CD66}"/>
              </a:ext>
            </a:extLst>
          </p:cNvPr>
          <p:cNvSpPr txBox="1"/>
          <p:nvPr/>
        </p:nvSpPr>
        <p:spPr>
          <a:xfrm>
            <a:off x="4970612" y="6153939"/>
            <a:ext cx="7000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6. Elle 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bouteille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763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3" grpId="0"/>
      <p:bldP spid="64" grpId="0"/>
      <p:bldP spid="66" grpId="0"/>
      <p:bldP spid="67" grpId="0"/>
      <p:bldP spid="6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725" y="144150"/>
            <a:ext cx="5473275" cy="523220"/>
          </a:xfrm>
        </p:spPr>
        <p:txBody>
          <a:bodyPr>
            <a:no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up 5: </a:t>
            </a:r>
            <a:r>
              <a:rPr lang="es-AR" sz="3200" b="1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Handout</a:t>
            </a:r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 A</a:t>
            </a:r>
            <a:endParaRPr lang="en-GB" sz="3200" dirty="0"/>
          </a:p>
        </p:txBody>
      </p:sp>
      <p:sp>
        <p:nvSpPr>
          <p:cNvPr id="30" name="Google Shape;119;p1">
            <a:extLst>
              <a:ext uri="{FF2B5EF4-FFF2-40B4-BE49-F238E27FC236}">
                <a16:creationId xmlns:a16="http://schemas.microsoft.com/office/drawing/2014/main" id="{32B2FA15-5DA8-4C4C-AE80-A88014C07B0D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4AEA61B-AC9D-4F49-A69B-2ABF2F467F11}"/>
              </a:ext>
            </a:extLst>
          </p:cNvPr>
          <p:cNvSpPr txBox="1">
            <a:spLocks/>
          </p:cNvSpPr>
          <p:nvPr/>
        </p:nvSpPr>
        <p:spPr>
          <a:xfrm>
            <a:off x="11138681" y="1132247"/>
            <a:ext cx="966950" cy="374973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parler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6ECC336-59A3-4B89-A992-046EEAEBF4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CE830DB-0333-45CC-AEAD-5A4347776EBE}"/>
              </a:ext>
            </a:extLst>
          </p:cNvPr>
          <p:cNvGraphicFramePr>
            <a:graphicFrameLocks noGrp="1"/>
          </p:cNvGraphicFramePr>
          <p:nvPr/>
        </p:nvGraphicFramePr>
        <p:xfrm>
          <a:off x="250439" y="1718280"/>
          <a:ext cx="4461046" cy="274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195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3539088">
                  <a:extLst>
                    <a:ext uri="{9D8B030D-6E8A-4147-A177-3AD203B41FA5}">
                      <a16:colId xmlns:a16="http://schemas.microsoft.com/office/drawing/2014/main" val="14171691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have…………………..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 have………………….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has………………….</a:t>
                      </a:r>
                      <a:endParaRPr lang="en-GB" sz="2400" b="1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graphicFrame>
        <p:nvGraphicFramePr>
          <p:cNvPr id="18" name="Table 6">
            <a:extLst>
              <a:ext uri="{FF2B5EF4-FFF2-40B4-BE49-F238E27FC236}">
                <a16:creationId xmlns:a16="http://schemas.microsoft.com/office/drawing/2014/main" id="{F0C399AE-DDC0-4D9E-BEA1-E52738925570}"/>
              </a:ext>
            </a:extLst>
          </p:cNvPr>
          <p:cNvGraphicFramePr>
            <a:graphicFrameLocks noGrp="1"/>
          </p:cNvGraphicFramePr>
          <p:nvPr/>
        </p:nvGraphicFramePr>
        <p:xfrm>
          <a:off x="6096000" y="1718280"/>
          <a:ext cx="5892742" cy="44931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818">
                  <a:extLst>
                    <a:ext uri="{9D8B030D-6E8A-4147-A177-3AD203B41FA5}">
                      <a16:colId xmlns:a16="http://schemas.microsoft.com/office/drawing/2014/main" val="315949144"/>
                    </a:ext>
                  </a:extLst>
                </a:gridCol>
                <a:gridCol w="2818103">
                  <a:extLst>
                    <a:ext uri="{9D8B030D-6E8A-4147-A177-3AD203B41FA5}">
                      <a16:colId xmlns:a16="http://schemas.microsoft.com/office/drawing/2014/main" val="4253151256"/>
                    </a:ext>
                  </a:extLst>
                </a:gridCol>
                <a:gridCol w="2514821">
                  <a:extLst>
                    <a:ext uri="{9D8B030D-6E8A-4147-A177-3AD203B41FA5}">
                      <a16:colId xmlns:a16="http://schemas.microsoft.com/office/drawing/2014/main" val="2518201908"/>
                    </a:ext>
                  </a:extLst>
                </a:gridCol>
              </a:tblGrid>
              <a:tr h="646102">
                <a:tc>
                  <a:txBody>
                    <a:bodyPr/>
                    <a:lstStyle/>
                    <a:p>
                      <a:pPr algn="ctr"/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Adèle</a:t>
                      </a:r>
                      <a:br>
                        <a:rPr lang="en-GB" sz="2800" b="1" i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0" i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J’ai</a:t>
                      </a: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…)</a:t>
                      </a:r>
                      <a:endParaRPr lang="en-GB" sz="2800" b="0" i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Pierre</a:t>
                      </a:r>
                      <a:b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</a:br>
                      <a:r>
                        <a:rPr lang="en-GB" sz="2400" b="0" i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(Il a…)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59373216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bouteille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sac.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63256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cahier.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cheval.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1096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jeu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chien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932252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ballon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8918541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banane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une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photo.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9719389"/>
                  </a:ext>
                </a:extLst>
              </a:tr>
              <a:tr h="601544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animal.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…un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stylo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968935"/>
                  </a:ext>
                </a:extLst>
              </a:tr>
            </a:tbl>
          </a:graphicData>
        </a:graphic>
      </p:graphicFrame>
      <p:sp>
        <p:nvSpPr>
          <p:cNvPr id="19" name="CustomShape 3">
            <a:extLst>
              <a:ext uri="{FF2B5EF4-FFF2-40B4-BE49-F238E27FC236}">
                <a16:creationId xmlns:a16="http://schemas.microsoft.com/office/drawing/2014/main" id="{EEACC77E-5878-482D-8C90-BDBE205118FC}"/>
              </a:ext>
            </a:extLst>
          </p:cNvPr>
          <p:cNvSpPr/>
          <p:nvPr/>
        </p:nvSpPr>
        <p:spPr>
          <a:xfrm>
            <a:off x="123171" y="637631"/>
            <a:ext cx="5094578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Start each sentence in French.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Write the English meaning of what your partner says.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3">
            <a:extLst>
              <a:ext uri="{FF2B5EF4-FFF2-40B4-BE49-F238E27FC236}">
                <a16:creationId xmlns:a16="http://schemas.microsoft.com/office/drawing/2014/main" id="{8A3A4042-31E9-41A1-8A1D-66553C828B20}"/>
              </a:ext>
            </a:extLst>
          </p:cNvPr>
          <p:cNvSpPr/>
          <p:nvPr/>
        </p:nvSpPr>
        <p:spPr>
          <a:xfrm>
            <a:off x="6096000" y="367735"/>
            <a:ext cx="547327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Now your turn to listen to your partner.  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Do you hear 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j’ai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or </a:t>
            </a:r>
            <a:r>
              <a:rPr kumimoji="0" lang="en-GB" sz="20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il</a:t>
            </a:r>
            <a:r>
              <a:rPr kumimoji="0" lang="en-GB" sz="20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a </a:t>
            </a: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?</a:t>
            </a:r>
            <a:b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</a:br>
            <a:r>
              <a:rPr kumimoji="0" lang="en-GB" sz="20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Say the correct noun.</a:t>
            </a:r>
            <a:endParaRPr kumimoji="0" lang="en-GB" sz="20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53928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7091</TotalTime>
  <Words>1744</Words>
  <Application>Microsoft Office PowerPoint</Application>
  <PresentationFormat>Widescreen</PresentationFormat>
  <Paragraphs>354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Bradley Hand ITC</vt:lpstr>
      <vt:lpstr>Calibri</vt:lpstr>
      <vt:lpstr>Century Gothic</vt:lpstr>
      <vt:lpstr>Century Gothic</vt:lpstr>
      <vt:lpstr>Modern Love</vt:lpstr>
      <vt:lpstr>1_Office Theme</vt:lpstr>
      <vt:lpstr>Saying what I and others have</vt:lpstr>
      <vt:lpstr>Follow up 1</vt:lpstr>
      <vt:lpstr>Follow up 2</vt:lpstr>
      <vt:lpstr>Follow up 3</vt:lpstr>
      <vt:lpstr>Follow up 4:</vt:lpstr>
      <vt:lpstr>Follow up 5: Les réponses pour A</vt:lpstr>
      <vt:lpstr>Follow up 5: Les réponses pour B</vt:lpstr>
      <vt:lpstr>Follow up 4: </vt:lpstr>
      <vt:lpstr>Follow up 5: Handout A</vt:lpstr>
      <vt:lpstr>Follow up 5: Handout B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Rachel Hawkes</cp:lastModifiedBy>
  <cp:revision>73</cp:revision>
  <dcterms:created xsi:type="dcterms:W3CDTF">2021-06-12T06:20:35Z</dcterms:created>
  <dcterms:modified xsi:type="dcterms:W3CDTF">2023-09-26T12:04:03Z</dcterms:modified>
</cp:coreProperties>
</file>