
<file path=[Content_Types].xml><?xml version="1.0" encoding="utf-8"?>
<Types xmlns="http://schemas.openxmlformats.org/package/2006/content-types">
  <Default Extension="fntdata" ContentType="application/x-fontdata"/>
  <Default Extension="gif" ContentType="image/gif"/>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4" r:id="rId2"/>
    <p:sldMasterId id="2147483687" r:id="rId3"/>
  </p:sldMasterIdLst>
  <p:notesMasterIdLst>
    <p:notesMasterId r:id="rId22"/>
  </p:notesMasterIdLst>
  <p:sldIdLst>
    <p:sldId id="339" r:id="rId4"/>
    <p:sldId id="370" r:id="rId5"/>
    <p:sldId id="384" r:id="rId6"/>
    <p:sldId id="486" r:id="rId7"/>
    <p:sldId id="496" r:id="rId8"/>
    <p:sldId id="374" r:id="rId9"/>
    <p:sldId id="487" r:id="rId10"/>
    <p:sldId id="375" r:id="rId11"/>
    <p:sldId id="488" r:id="rId12"/>
    <p:sldId id="489" r:id="rId13"/>
    <p:sldId id="490" r:id="rId14"/>
    <p:sldId id="491" r:id="rId15"/>
    <p:sldId id="492" r:id="rId16"/>
    <p:sldId id="493" r:id="rId17"/>
    <p:sldId id="494" r:id="rId18"/>
    <p:sldId id="495" r:id="rId19"/>
    <p:sldId id="360" r:id="rId20"/>
    <p:sldId id="338" r:id="rId21"/>
  </p:sldIdLst>
  <p:sldSz cx="12192000" cy="6858000"/>
  <p:notesSz cx="6797675" cy="9926638"/>
  <p:embeddedFontLst>
    <p:embeddedFont>
      <p:font typeface="Calibri" panose="020F0502020204030204" pitchFamily="34" charset="0"/>
      <p:regular r:id="rId23"/>
      <p:bold r:id="rId24"/>
      <p:italic r:id="rId25"/>
      <p:boldItalic r:id="rId26"/>
    </p:embeddedFont>
    <p:embeddedFont>
      <p:font typeface="Century Gothic" panose="020B0502020202020204" pitchFamily="34" charset="0"/>
      <p:regular r:id="rId27"/>
      <p:bold r:id="rId28"/>
      <p:italic r:id="rId29"/>
      <p:boldItalic r:id="rId30"/>
    </p:embeddedFont>
    <p:embeddedFont>
      <p:font typeface="Century Gothic" panose="020B0502020202020204" pitchFamily="34" charset="0"/>
      <p:regular r:id="rId27"/>
      <p:bold r:id="rId28"/>
      <p:italic r:id="rId29"/>
      <p:boldItalic r:id="rId30"/>
    </p:embeddedFont>
    <p:embeddedFont>
      <p:font typeface="Eras Demi ITC" panose="020B0805030504020804" pitchFamily="34" charset="0"/>
      <p:regular r:id="rId31"/>
    </p:embeddedFont>
    <p:embeddedFont>
      <p:font typeface="Modern Love" panose="04090805081005020601" pitchFamily="82" charset="0"/>
      <p:regular r:id="rId32"/>
    </p:embeddedFont>
    <p:embeddedFont>
      <p:font typeface="Tw Cen MT" panose="020B0602020104020603"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 id="2" name="Marie-Odile Guillou" initials="MOG" lastIdx="1" clrIdx="1">
    <p:extLst>
      <p:ext uri="{19B8F6BF-5375-455C-9EA6-DF929625EA0E}">
        <p15:presenceInfo xmlns:p15="http://schemas.microsoft.com/office/powerpoint/2012/main" userId="d8fb4f9aa2ddc9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5D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58754" autoAdjust="0"/>
  </p:normalViewPr>
  <p:slideViewPr>
    <p:cSldViewPr snapToGrid="0" showGuides="1">
      <p:cViewPr varScale="1">
        <p:scale>
          <a:sx n="63" d="100"/>
          <a:sy n="63" d="100"/>
        </p:scale>
        <p:origin x="1650" y="5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font" Target="fonts/font12.fntdata"/><Relationship Id="rId50"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customschemas.google.com/relationships/presentationmetadata" Target="meta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216000" indent="-216000" algn="l">
              <a:lnSpc>
                <a:spcPct val="100000"/>
              </a:lnSpc>
            </a:pPr>
            <a:endParaRPr lang="en-GB" sz="1200" b="1" strike="noStrike" spc="-1" dirty="0">
              <a:solidFill>
                <a:srgbClr val="002060"/>
              </a:solidFill>
              <a:latin typeface="Arial"/>
              <a:ea typeface="Century Gothic"/>
              <a:cs typeface="Century Gothic"/>
              <a:sym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1" dirty="0">
                <a:solidFill>
                  <a:srgbClr val="002060"/>
                </a:solidFill>
                <a:latin typeface="Century Gothic"/>
                <a:ea typeface="Century Gothic"/>
                <a:cs typeface="Century Gothic"/>
                <a:sym typeface="Century Gothic"/>
              </a:rPr>
              <a:t>[un] </a:t>
            </a:r>
            <a:r>
              <a:rPr lang="en-GB" sz="1200" b="1" i="1" strike="noStrike" spc="-1" dirty="0">
                <a:solidFill>
                  <a:srgbClr val="002060"/>
                </a:solidFill>
                <a:latin typeface="Century Gothic"/>
                <a:ea typeface="Century Gothic"/>
              </a:rPr>
              <a:t>un </a:t>
            </a:r>
            <a:r>
              <a:rPr lang="fr-FR" sz="1200" b="0" i="1" strike="noStrike" spc="-1" dirty="0">
                <a:solidFill>
                  <a:srgbClr val="002060"/>
                </a:solidFill>
                <a:latin typeface="Century Gothic"/>
                <a:ea typeface="Century Gothic"/>
              </a:rPr>
              <a:t>[3] </a:t>
            </a:r>
            <a:r>
              <a:rPr lang="fr-FR" sz="1200" b="1" i="1" strike="noStrike" spc="-1" dirty="0">
                <a:solidFill>
                  <a:srgbClr val="002060"/>
                </a:solidFill>
                <a:latin typeface="Century Gothic"/>
                <a:ea typeface="Century Gothic"/>
              </a:rPr>
              <a:t>lundi </a:t>
            </a:r>
            <a:r>
              <a:rPr lang="fr-FR" sz="1200" b="0" i="1" strike="noStrike" spc="-1" dirty="0">
                <a:solidFill>
                  <a:srgbClr val="002060"/>
                </a:solidFill>
                <a:latin typeface="Century Gothic"/>
                <a:ea typeface="Century Gothic"/>
              </a:rPr>
              <a:t>[1091] </a:t>
            </a:r>
            <a:r>
              <a:rPr lang="fr-FR" sz="1200" b="1" i="1" strike="noStrike" spc="-1" dirty="0">
                <a:solidFill>
                  <a:srgbClr val="002060"/>
                </a:solidFill>
                <a:latin typeface="Century Gothic"/>
                <a:ea typeface="Century Gothic"/>
              </a:rPr>
              <a:t>jungle</a:t>
            </a:r>
            <a:r>
              <a:rPr lang="fr-FR" sz="1200" b="0" i="1" strike="noStrike" spc="-1" dirty="0">
                <a:solidFill>
                  <a:srgbClr val="002060"/>
                </a:solidFill>
                <a:latin typeface="Century Gothic"/>
                <a:ea typeface="Century Gothic"/>
              </a:rPr>
              <a:t> [4891] </a:t>
            </a:r>
            <a:r>
              <a:rPr lang="fr-FR" sz="1200" b="1" i="1" strike="noStrike" spc="-1" dirty="0">
                <a:solidFill>
                  <a:srgbClr val="002060"/>
                </a:solidFill>
                <a:latin typeface="Century Gothic"/>
                <a:ea typeface="Century Gothic"/>
              </a:rPr>
              <a:t>brun</a:t>
            </a:r>
            <a:r>
              <a:rPr lang="fr-FR" sz="1200" b="0" i="1" strike="noStrike" spc="-1" dirty="0">
                <a:solidFill>
                  <a:srgbClr val="002060"/>
                </a:solidFill>
                <a:latin typeface="Century Gothic"/>
                <a:ea typeface="Century Gothic"/>
              </a:rPr>
              <a:t> [&gt;5000] </a:t>
            </a:r>
            <a:r>
              <a:rPr lang="fr-FR" sz="1200" b="1" i="1" strike="noStrike" spc="-1" dirty="0">
                <a:solidFill>
                  <a:srgbClr val="002060"/>
                </a:solidFill>
                <a:latin typeface="Century Gothic"/>
                <a:ea typeface="Century Gothic"/>
              </a:rPr>
              <a:t>commun </a:t>
            </a:r>
            <a:r>
              <a:rPr lang="fr-FR" sz="1200" b="0" i="1" strike="noStrike" spc="-1" dirty="0">
                <a:solidFill>
                  <a:srgbClr val="002060"/>
                </a:solidFill>
                <a:latin typeface="Century Gothic"/>
                <a:ea typeface="Century Gothic"/>
              </a:rPr>
              <a:t>[780]</a:t>
            </a:r>
            <a:endParaRPr lang="it-IT" sz="1200" b="0" i="1" strike="noStrike" spc="-1" dirty="0">
              <a:solidFill>
                <a:srgbClr val="002060"/>
              </a:solidFill>
              <a:latin typeface="Century Gothic"/>
              <a:ea typeface="Century Gothic"/>
            </a:endParaRPr>
          </a:p>
          <a:p>
            <a:pPr marL="216000" indent="-216000" algn="l">
              <a:lnSpc>
                <a:spcPct val="100000"/>
              </a:lnSpc>
            </a:pPr>
            <a:r>
              <a:rPr lang="fr-FR" sz="1200" b="1" dirty="0">
                <a:solidFill>
                  <a:srgbClr val="002060"/>
                </a:solidFill>
                <a:latin typeface="Century Gothic"/>
                <a:ea typeface="Century Gothic"/>
                <a:cs typeface="Century Gothic"/>
                <a:sym typeface="Century Gothic"/>
              </a:rPr>
              <a:t>[un] vs. [une]</a:t>
            </a:r>
          </a:p>
          <a:p>
            <a:pPr marL="216000" indent="-216000" algn="l">
              <a:lnSpc>
                <a:spcPct val="100000"/>
              </a:lnSpc>
            </a:pPr>
            <a:r>
              <a:rPr lang="fr-FR" sz="1200" b="1" dirty="0">
                <a:solidFill>
                  <a:srgbClr val="002060"/>
                </a:solidFill>
                <a:latin typeface="Century Gothic"/>
                <a:ea typeface="Century Gothic"/>
                <a:cs typeface="Century Gothic"/>
                <a:sym typeface="Century Gothic"/>
              </a:rPr>
              <a:t>liaison - c'es</a:t>
            </a:r>
            <a:r>
              <a:rPr lang="fr-FR" sz="1200" b="1" u="sng" dirty="0">
                <a:solidFill>
                  <a:srgbClr val="002060"/>
                </a:solidFill>
                <a:latin typeface="Century Gothic"/>
                <a:ea typeface="Century Gothic"/>
                <a:cs typeface="Century Gothic"/>
                <a:sym typeface="Century Gothic"/>
              </a:rPr>
              <a:t>t</a:t>
            </a:r>
            <a:r>
              <a:rPr lang="fr-FR" sz="1200" b="1" dirty="0">
                <a:solidFill>
                  <a:srgbClr val="002060"/>
                </a:solidFill>
                <a:latin typeface="Century Gothic"/>
                <a:ea typeface="Century Gothic"/>
                <a:cs typeface="Century Gothic"/>
                <a:sym typeface="Century Gothic"/>
              </a:rPr>
              <a:t> un/une</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1" strike="noStrike" spc="-1" dirty="0">
                <a:solidFill>
                  <a:srgbClr val="002060"/>
                </a:solidFill>
                <a:latin typeface="Century Gothic"/>
                <a:ea typeface="Century Gothic"/>
              </a:rPr>
              <a:t>un </a:t>
            </a:r>
            <a:r>
              <a:rPr lang="fr-FR" sz="1200" b="0" i="1" strike="noStrike" spc="-1" dirty="0">
                <a:solidFill>
                  <a:srgbClr val="002060"/>
                </a:solidFill>
                <a:latin typeface="Century Gothic"/>
                <a:ea typeface="Century Gothic"/>
              </a:rPr>
              <a:t>[3] </a:t>
            </a:r>
            <a:r>
              <a:rPr lang="fr-FR" sz="1200" b="1" i="1" strike="noStrike" spc="-1" dirty="0">
                <a:solidFill>
                  <a:srgbClr val="002060"/>
                </a:solidFill>
                <a:latin typeface="Century Gothic"/>
                <a:ea typeface="Century Gothic"/>
              </a:rPr>
              <a:t>une</a:t>
            </a:r>
            <a:r>
              <a:rPr lang="fr-FR" sz="1200" b="0" i="1" strike="noStrike" spc="-1" dirty="0">
                <a:solidFill>
                  <a:srgbClr val="002060"/>
                </a:solidFill>
                <a:latin typeface="Century Gothic"/>
                <a:ea typeface="Century Gothic"/>
              </a:rPr>
              <a:t> [3] </a:t>
            </a:r>
            <a:r>
              <a:rPr lang="fr-FR" sz="1200" b="1" i="1" strike="noStrike" spc="-1" dirty="0">
                <a:solidFill>
                  <a:srgbClr val="002060"/>
                </a:solidFill>
                <a:latin typeface="Century Gothic"/>
                <a:ea typeface="Century Gothic"/>
              </a:rPr>
              <a:t>ballon </a:t>
            </a:r>
            <a:r>
              <a:rPr lang="fr-FR" sz="1200" b="0" i="1" strike="noStrike" spc="-1" dirty="0">
                <a:solidFill>
                  <a:srgbClr val="002060"/>
                </a:solidFill>
                <a:latin typeface="Century Gothic"/>
                <a:ea typeface="Century Gothic"/>
              </a:rPr>
              <a:t>[3692] </a:t>
            </a:r>
            <a:r>
              <a:rPr lang="fr-FR" sz="1200" b="1" i="1" strike="noStrike" spc="-1" dirty="0">
                <a:solidFill>
                  <a:srgbClr val="002060"/>
                </a:solidFill>
                <a:latin typeface="Century Gothic"/>
                <a:ea typeface="Century Gothic"/>
              </a:rPr>
              <a:t>bouteille</a:t>
            </a:r>
            <a:r>
              <a:rPr lang="fr-FR" sz="1200" b="0" i="1" strike="noStrike" spc="-1" dirty="0">
                <a:solidFill>
                  <a:srgbClr val="002060"/>
                </a:solidFill>
                <a:latin typeface="Century Gothic"/>
                <a:ea typeface="Century Gothic"/>
              </a:rPr>
              <a:t> [2979] </a:t>
            </a:r>
            <a:r>
              <a:rPr lang="fr-FR" sz="1200" b="1" i="1" strike="noStrike" spc="-1" dirty="0">
                <a:solidFill>
                  <a:srgbClr val="002060"/>
                </a:solidFill>
                <a:latin typeface="Century Gothic"/>
                <a:ea typeface="Century Gothic"/>
              </a:rPr>
              <a:t>cahier </a:t>
            </a:r>
            <a:r>
              <a:rPr lang="fr-FR" sz="1200" b="0" i="1" strike="noStrike" spc="-1" dirty="0">
                <a:solidFill>
                  <a:srgbClr val="002060"/>
                </a:solidFill>
                <a:latin typeface="Century Gothic"/>
                <a:ea typeface="Century Gothic"/>
              </a:rPr>
              <a:t>[4001] </a:t>
            </a:r>
            <a:r>
              <a:rPr lang="fr-FR" sz="1200" b="1" i="1" strike="noStrike" spc="-1" dirty="0">
                <a:solidFill>
                  <a:srgbClr val="002060"/>
                </a:solidFill>
                <a:latin typeface="Century Gothic"/>
                <a:ea typeface="Century Gothic"/>
              </a:rPr>
              <a:t>jeu</a:t>
            </a:r>
            <a:r>
              <a:rPr lang="fr-FR" sz="1200" b="0" i="1" strike="noStrike" spc="-1" dirty="0">
                <a:solidFill>
                  <a:srgbClr val="002060"/>
                </a:solidFill>
                <a:latin typeface="Century Gothic"/>
                <a:ea typeface="Century Gothic"/>
              </a:rPr>
              <a:t> [291] </a:t>
            </a:r>
            <a:r>
              <a:rPr lang="fr-FR" sz="1200" b="1" i="1" strike="noStrike" spc="-1" dirty="0">
                <a:solidFill>
                  <a:srgbClr val="002060"/>
                </a:solidFill>
                <a:latin typeface="Century Gothic"/>
                <a:ea typeface="Century Gothic"/>
              </a:rPr>
              <a:t>orange</a:t>
            </a:r>
            <a:r>
              <a:rPr lang="fr-FR" sz="1200" b="0" i="1" strike="noStrike" spc="-1" dirty="0">
                <a:solidFill>
                  <a:srgbClr val="002060"/>
                </a:solidFill>
                <a:latin typeface="Century Gothic"/>
                <a:ea typeface="Century Gothic"/>
              </a:rPr>
              <a:t> [3912] </a:t>
            </a:r>
            <a:r>
              <a:rPr lang="fr-FR" sz="1200" b="1" i="1" strike="noStrike" spc="-1" dirty="0">
                <a:solidFill>
                  <a:srgbClr val="002060"/>
                </a:solidFill>
                <a:latin typeface="Century Gothic"/>
                <a:ea typeface="Century Gothic"/>
              </a:rPr>
              <a:t>peluche</a:t>
            </a:r>
            <a:r>
              <a:rPr lang="fr-FR" sz="1200" b="0" i="1" strike="noStrike" spc="-1" dirty="0">
                <a:solidFill>
                  <a:srgbClr val="002060"/>
                </a:solidFill>
                <a:latin typeface="Century Gothic"/>
                <a:ea typeface="Century Gothic"/>
              </a:rPr>
              <a:t> [&gt;5000] </a:t>
            </a:r>
            <a:r>
              <a:rPr lang="fr-FR" sz="1200" b="1" i="1" strike="noStrike" spc="-1" dirty="0">
                <a:solidFill>
                  <a:srgbClr val="002060"/>
                </a:solidFill>
                <a:latin typeface="Century Gothic"/>
                <a:ea typeface="Century Gothic"/>
              </a:rPr>
              <a:t>sac </a:t>
            </a:r>
            <a:r>
              <a:rPr lang="fr-FR" sz="1200" b="0" i="1" strike="noStrike" spc="-1" dirty="0">
                <a:solidFill>
                  <a:srgbClr val="002060"/>
                </a:solidFill>
                <a:latin typeface="Century Gothic"/>
                <a:ea typeface="Century Gothic"/>
              </a:rPr>
              <a:t>[2343] </a:t>
            </a:r>
            <a:r>
              <a:rPr lang="fr-FR" sz="1200" b="1" i="1" strike="noStrike" spc="-1" dirty="0">
                <a:solidFill>
                  <a:srgbClr val="002060"/>
                </a:solidFill>
                <a:latin typeface="Century Gothic"/>
                <a:ea typeface="Century Gothic"/>
              </a:rPr>
              <a:t>stylo </a:t>
            </a:r>
            <a:r>
              <a:rPr lang="fr-FR" sz="1200" b="0" i="1" strike="noStrike" spc="-1" dirty="0">
                <a:solidFill>
                  <a:srgbClr val="002060"/>
                </a:solidFill>
                <a:latin typeface="Century Gothic"/>
                <a:ea typeface="Century Gothic"/>
              </a:rPr>
              <a:t>[&gt;5000]  (</a:t>
            </a:r>
            <a:r>
              <a:rPr lang="fr-FR" sz="1200" b="0" i="1" strike="noStrike" spc="-1" dirty="0" err="1">
                <a:solidFill>
                  <a:srgbClr val="002060"/>
                </a:solidFill>
                <a:latin typeface="Century Gothic"/>
                <a:ea typeface="Century Gothic"/>
              </a:rPr>
              <a:t>revisit</a:t>
            </a:r>
            <a:r>
              <a:rPr lang="fr-FR" sz="1200" b="0" i="1" strike="noStrike" spc="-1" dirty="0">
                <a:solidFill>
                  <a:srgbClr val="002060"/>
                </a:solidFill>
                <a:latin typeface="Century Gothic"/>
                <a:ea typeface="Century Gothic"/>
              </a:rPr>
              <a:t> banane)</a:t>
            </a:r>
          </a:p>
          <a:p>
            <a:pPr marL="216000" indent="-216000">
              <a:lnSpc>
                <a:spcPct val="100000"/>
              </a:lnSpc>
            </a:pPr>
            <a:r>
              <a:rPr lang="fr-FR" sz="1200" b="1" i="0" strike="noStrike" spc="-1" dirty="0" err="1">
                <a:solidFill>
                  <a:srgbClr val="002060"/>
                </a:solidFill>
                <a:latin typeface="Century Gothic"/>
                <a:ea typeface="Century Gothic"/>
              </a:rPr>
              <a:t>Revisit</a:t>
            </a:r>
            <a:r>
              <a:rPr lang="fr-FR" sz="1200" b="1" i="0" strike="noStrike" spc="-1" dirty="0">
                <a:solidFill>
                  <a:srgbClr val="002060"/>
                </a:solidFill>
                <a:latin typeface="Century Gothic"/>
                <a:ea typeface="Century Gothic"/>
              </a:rPr>
              <a:t> 1</a:t>
            </a:r>
            <a:r>
              <a:rPr lang="fr-FR" sz="1200" b="0" i="0" strike="noStrike" spc="-1" dirty="0">
                <a:solidFill>
                  <a:srgbClr val="002060"/>
                </a:solidFill>
                <a:latin typeface="Century Gothic"/>
                <a:ea typeface="Century Gothic"/>
              </a:rPr>
              <a:t>: malade [1066] calme [1731] intelligent [2509] amusant [4695] méchant [3184] </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[3/9]</a:t>
            </a:r>
          </a:p>
          <a:p>
            <a:pPr marL="216000" indent="-215280">
              <a:lnSpc>
                <a:spcPct val="100000"/>
              </a:lnSpc>
            </a:pPr>
            <a:endParaRPr lang="en-GB" sz="1200" b="1" strike="noStrike" spc="-1" dirty="0">
              <a:solidFill>
                <a:srgbClr val="000000"/>
              </a:solidFill>
              <a:latin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a:t>
            </a:r>
            <a:r>
              <a:rPr lang="en-GB" sz="1200" b="0" strike="noStrike" spc="-1" dirty="0" err="1">
                <a:latin typeface="Arial"/>
              </a:rPr>
              <a:t>une</a:t>
            </a:r>
            <a:r>
              <a:rPr lang="en-GB" sz="1200" b="0" strike="noStrike" spc="-1" dirty="0">
                <a:latin typeface="Arial"/>
              </a:rPr>
              <a:t> </a:t>
            </a:r>
            <a:r>
              <a:rPr lang="en-GB" sz="1200" b="0" strike="noStrike" spc="-1" dirty="0" err="1">
                <a:latin typeface="Arial"/>
              </a:rPr>
              <a:t>peluche</a:t>
            </a:r>
            <a:r>
              <a:rPr lang="en-GB" sz="1200" b="0" strike="noStrike" spc="-1" dirty="0">
                <a:latin typeface="Arial"/>
              </a:rPr>
              <a:t>.</a:t>
            </a:r>
          </a:p>
          <a:p>
            <a:pPr marL="216000" indent="-215280">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19084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[4/9]</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C’est</a:t>
            </a:r>
            <a:r>
              <a:rPr lang="en-GB" sz="1200" b="0" strike="noStrike" spc="-1" dirty="0">
                <a:latin typeface="Arial"/>
              </a:rPr>
              <a:t> </a:t>
            </a:r>
            <a:r>
              <a:rPr lang="en-GB" sz="1200" b="0" strike="noStrike" spc="-1" dirty="0" err="1">
                <a:latin typeface="Arial"/>
              </a:rPr>
              <a:t>lundi</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54810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a:t>
            </a:r>
            <a:r>
              <a:rPr lang="en-GB" sz="1200" b="0" strike="noStrike" spc="-1" dirty="0" err="1">
                <a:latin typeface="Arial"/>
              </a:rPr>
              <a:t>une</a:t>
            </a:r>
            <a:r>
              <a:rPr lang="en-GB" sz="1200" b="0" strike="noStrike" spc="-1" dirty="0">
                <a:latin typeface="Arial"/>
              </a:rPr>
              <a:t> </a:t>
            </a:r>
            <a:r>
              <a:rPr lang="en-GB" sz="1200" b="0" strike="noStrike" spc="-1" dirty="0" err="1">
                <a:latin typeface="Arial"/>
              </a:rPr>
              <a:t>bouteille</a:t>
            </a:r>
            <a:r>
              <a:rPr lang="en-GB" sz="1200" b="0" strike="noStrike" spc="-1" dirty="0">
                <a:latin typeface="Arial"/>
              </a:rPr>
              <a:t>.</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442406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un sac.</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508461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[7/9]</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C’est</a:t>
            </a:r>
            <a:r>
              <a:rPr lang="en-GB" sz="1200" b="0" strike="noStrike" spc="-1" dirty="0">
                <a:latin typeface="Arial"/>
              </a:rPr>
              <a:t> petit.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74709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[8/9]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a:t>
            </a:r>
            <a:r>
              <a:rPr lang="en-GB" sz="1200" b="0" strike="noStrike" spc="-1" dirty="0" err="1">
                <a:latin typeface="Arial"/>
              </a:rPr>
              <a:t>une</a:t>
            </a:r>
            <a:r>
              <a:rPr lang="en-GB" sz="1200" b="0" strike="noStrike" spc="-1" dirty="0">
                <a:latin typeface="Arial"/>
              </a:rPr>
              <a:t> orange.</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905187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[9/9]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un cahier.</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58158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solidFill>
                  <a:srgbClr val="000000"/>
                </a:solidFill>
                <a:latin typeface="Calibri"/>
                <a:ea typeface="Calibri"/>
              </a:rPr>
              <a:t>Aim: </a:t>
            </a:r>
            <a:r>
              <a:rPr lang="en-GB" b="0" i="0" baseline="0" dirty="0"/>
              <a:t>to detect the presence or absence of a t-liaison with </a:t>
            </a:r>
            <a:r>
              <a:rPr lang="en-GB" b="0" i="1" baseline="0" dirty="0" err="1"/>
              <a:t>c’est</a:t>
            </a:r>
            <a:r>
              <a:rPr lang="en-GB" b="0" i="0" baseline="0" dirty="0"/>
              <a:t>, and connect this with meaning.</a:t>
            </a:r>
            <a:endParaRPr lang="en-GB" b="1" i="0" baseline="0" dirty="0"/>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Students write 1-6.</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Click on a button to hear a form of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c’est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followed by a beep. </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Based on the presence or absence of a liaison, students decide what comes next. Remind them it is the presence or absence of a -t- sound that will give them this information – they won’t be able to tell the answer from the picture!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Click to bring up a 2</a:t>
            </a:r>
            <a:r>
              <a:rPr kumimoji="0" lang="en-GB" sz="1200" b="0" i="0" u="none" strike="noStrike" kern="1200" cap="none" spc="0" normalizeH="0" baseline="30000" noProof="0" dirty="0">
                <a:ln>
                  <a:noFill/>
                </a:ln>
                <a:solidFill>
                  <a:srgbClr val="4472C4">
                    <a:lumMod val="50000"/>
                  </a:srgbClr>
                </a:solidFill>
                <a:effectLst/>
                <a:uLnTx/>
                <a:uFillTx/>
                <a:latin typeface="Century Gothic" panose="020B0502020202020204" pitchFamily="34" charset="0"/>
                <a:ea typeface="Calibri"/>
                <a:cs typeface="Calibri"/>
                <a:sym typeface="Calibri"/>
              </a:rPr>
              <a:t>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set of audio buttons to check answers.</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Click to reveal answers.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[triste].</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[un </a:t>
            </a:r>
            <a:r>
              <a:rPr lang="en-GB" sz="1200" b="0" strike="noStrike" spc="-1" dirty="0" err="1">
                <a:solidFill>
                  <a:srgbClr val="000000"/>
                </a:solidFill>
                <a:latin typeface="Calibri"/>
              </a:rPr>
              <a:t>jeu</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a:t>
            </a:r>
            <a:r>
              <a:rPr lang="en-GB" sz="1200" b="0" strike="noStrike" spc="-1" dirty="0" err="1">
                <a:solidFill>
                  <a:srgbClr val="000000"/>
                </a:solidFill>
                <a:latin typeface="Calibri"/>
              </a:rPr>
              <a:t>curieux</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[un cahier].</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[grand].</a:t>
            </a:r>
          </a:p>
          <a:p>
            <a:pPr marL="228600" indent="-228600">
              <a:lnSpc>
                <a:spcPct val="100000"/>
              </a:lnSpc>
              <a:buAutoNum type="arabicPeriod"/>
            </a:pPr>
            <a:r>
              <a:rPr lang="en-GB" sz="1200" b="0" strike="noStrike" spc="-1" dirty="0" err="1">
                <a:solidFill>
                  <a:srgbClr val="000000"/>
                </a:solidFill>
                <a:latin typeface="Calibri"/>
              </a:rPr>
              <a:t>C’est</a:t>
            </a:r>
            <a:r>
              <a:rPr lang="en-GB" sz="1200" b="0" strike="noStrike" spc="-1" dirty="0">
                <a:solidFill>
                  <a:srgbClr val="000000"/>
                </a:solidFill>
                <a:latin typeface="Calibri"/>
              </a:rPr>
              <a:t> [un sac].</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SSC [</a:t>
            </a:r>
            <a:r>
              <a:rPr lang="en-GB" b="1" dirty="0"/>
              <a:t>un</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a:t>un</a:t>
            </a:r>
            <a:r>
              <a:rPr lang="en-GB" dirty="0"/>
              <a:t>]. Repeat the SSC [</a:t>
            </a:r>
            <a:r>
              <a:rPr lang="en-GB" b="1" dirty="0"/>
              <a:t>un</a:t>
            </a:r>
            <a:r>
              <a:rPr lang="en-GB" dirty="0"/>
              <a:t>] 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SSC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callout about nasal vowels.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the pronunciation of nasal [un] in four cluster words.</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a:t>un</a:t>
            </a:r>
            <a:r>
              <a:rPr lang="en-GB" dirty="0"/>
              <a:t>]. Repeat the SSC [</a:t>
            </a:r>
            <a:r>
              <a:rPr lang="en-GB" b="1" dirty="0"/>
              <a:t>un</a:t>
            </a:r>
            <a:r>
              <a:rPr lang="en-GB" dirty="0"/>
              <a:t>] 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each cluster word in turn: </a:t>
            </a:r>
            <a:r>
              <a:rPr lang="en-GB" dirty="0" err="1"/>
              <a:t>lundi</a:t>
            </a:r>
            <a:r>
              <a:rPr lang="en-GB" dirty="0"/>
              <a:t>, jungle, </a:t>
            </a:r>
            <a:r>
              <a:rPr lang="en-GB" dirty="0" err="1"/>
              <a:t>brun</a:t>
            </a:r>
            <a:r>
              <a:rPr lang="en-GB" dirty="0"/>
              <a:t>, </a:t>
            </a:r>
            <a:r>
              <a:rPr lang="en-GB" dirty="0" err="1"/>
              <a:t>commun</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 pictures appear after the words to give a further opportunity for word repetition.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495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grammatical gender and singular indefinite articles (un/</a:t>
            </a:r>
            <a:r>
              <a:rPr lang="en-GB" b="0" dirty="0" err="1"/>
              <a:t>une</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 about gender and indefinite articles in French.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three examples of masculine nouns with their indefinite article ‘un’.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three examples of feminine nouns with their indefinite article ‘</a:t>
            </a:r>
            <a:r>
              <a:rPr lang="en-GB" dirty="0" err="1"/>
              <a:t>une</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provide one pattern (feminine nouns often end in –e) but reinforce the fact that there are exceptions and in French you need to learn the gender of each noun when you learn the word.</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These example</a:t>
            </a:r>
            <a:r>
              <a:rPr lang="en-GB" baseline="0" dirty="0"/>
              <a:t> nouns are all taken from the SSC source/cluster words from weeks 1-8 except </a:t>
            </a:r>
            <a:r>
              <a:rPr lang="en-GB" b="1" baseline="0" dirty="0"/>
              <a:t>table </a:t>
            </a:r>
            <a:r>
              <a:rPr lang="en-GB" b="0" baseline="0" dirty="0"/>
              <a:t>[866] and </a:t>
            </a:r>
            <a:r>
              <a:rPr lang="en-GB" b="1" baseline="0" dirty="0"/>
              <a:t>idée</a:t>
            </a:r>
            <a:r>
              <a:rPr lang="en-GB" b="0" baseline="0" dirty="0"/>
              <a:t> [239]. </a:t>
            </a:r>
            <a:r>
              <a:rPr lang="en-GB" baseline="0" dirty="0"/>
              <a:t>Students should already familiar with these from their phonics learning.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table </a:t>
            </a:r>
            <a:r>
              <a:rPr lang="fr-FR" sz="1200" b="0" strike="noStrike" spc="-1" dirty="0">
                <a:solidFill>
                  <a:srgbClr val="002060"/>
                </a:solidFill>
                <a:latin typeface="Century Gothic"/>
                <a:ea typeface="Century Gothic"/>
              </a:rPr>
              <a:t>[1019] </a:t>
            </a:r>
            <a:r>
              <a:rPr lang="fr-FR" sz="1200" b="1" strike="noStrike" spc="-1" dirty="0">
                <a:solidFill>
                  <a:srgbClr val="002060"/>
                </a:solidFill>
                <a:latin typeface="Century Gothic"/>
                <a:ea typeface="Century Gothic"/>
              </a:rPr>
              <a:t>idée</a:t>
            </a:r>
            <a:r>
              <a:rPr lang="fr-FR" sz="1200" b="0" strike="noStrike" spc="-1" dirty="0">
                <a:solidFill>
                  <a:srgbClr val="002060"/>
                </a:solidFill>
                <a:latin typeface="Century Gothic"/>
                <a:ea typeface="Century Gothic"/>
              </a:rPr>
              <a:t> [239]</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recognition of singular indefinite articles un and </a:t>
            </a:r>
            <a:r>
              <a:rPr lang="en-GB" sz="1200" b="0" strike="noStrike" spc="-1" dirty="0" err="1">
                <a:solidFill>
                  <a:srgbClr val="000000"/>
                </a:solidFill>
                <a:latin typeface="Calibri"/>
                <a:ea typeface="Calibri"/>
              </a:rPr>
              <a:t>une</a:t>
            </a:r>
            <a:r>
              <a:rPr lang="en-GB" sz="1200" b="0" strike="noStrike" spc="-1" dirty="0">
                <a:solidFill>
                  <a:srgbClr val="000000"/>
                </a:solidFill>
                <a:latin typeface="Calibri"/>
                <a:ea typeface="Calibri"/>
              </a:rPr>
              <a:t>, and several familiar SSC (a, u, o, </a:t>
            </a:r>
            <a:r>
              <a:rPr lang="en-GB" sz="1200" b="0" strike="noStrike" spc="-1" dirty="0" err="1">
                <a:solidFill>
                  <a:srgbClr val="000000"/>
                </a:solidFill>
                <a:latin typeface="Calibri"/>
                <a:ea typeface="Calibri"/>
              </a:rPr>
              <a:t>i</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eu</a:t>
            </a:r>
            <a:r>
              <a:rPr lang="en-GB" sz="1200" b="0" strike="noStrike" spc="-1" dirty="0">
                <a:solidFill>
                  <a:srgbClr val="000000"/>
                </a:solidFill>
                <a:latin typeface="Calibri"/>
                <a:ea typeface="Calibri"/>
              </a:rPr>
              <a:t>, on, an); to introduce the new vocabulary for this week.</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play audio.</a:t>
            </a:r>
          </a:p>
          <a:p>
            <a:pPr marL="228600" indent="-228600">
              <a:lnSpc>
                <a:spcPct val="100000"/>
              </a:lnSpc>
              <a:buAutoNum type="arabicPeriod"/>
            </a:pPr>
            <a:r>
              <a:rPr lang="en-GB" sz="1200" b="0" strike="noStrike" spc="-1" dirty="0">
                <a:solidFill>
                  <a:srgbClr val="000000"/>
                </a:solidFill>
                <a:latin typeface="Calibri"/>
              </a:rPr>
              <a:t>Pupils write the article un or </a:t>
            </a:r>
            <a:r>
              <a:rPr lang="en-GB" sz="1200" b="0" strike="noStrike" spc="-1" dirty="0" err="1">
                <a:solidFill>
                  <a:srgbClr val="000000"/>
                </a:solidFill>
                <a:latin typeface="Calibri"/>
              </a:rPr>
              <a:t>une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Repeat for items 2-8.</a:t>
            </a:r>
          </a:p>
          <a:p>
            <a:pPr marL="228600" indent="-228600">
              <a:lnSpc>
                <a:spcPct val="100000"/>
              </a:lnSpc>
              <a:buAutoNum type="arabicPeriod"/>
            </a:pPr>
            <a:r>
              <a:rPr lang="en-GB" sz="1200" b="0" strike="noStrike" spc="-1" dirty="0">
                <a:solidFill>
                  <a:srgbClr val="000000"/>
                </a:solidFill>
                <a:latin typeface="Calibri"/>
              </a:rPr>
              <a:t>Click to check answers.</a:t>
            </a:r>
          </a:p>
          <a:p>
            <a:pPr marL="228600" indent="-228600">
              <a:lnSpc>
                <a:spcPct val="100000"/>
              </a:lnSpc>
              <a:buAutoNum type="arabicPeriod"/>
            </a:pPr>
            <a:r>
              <a:rPr lang="en-GB" sz="1200" b="0" strike="noStrike" spc="-1" dirty="0">
                <a:solidFill>
                  <a:srgbClr val="000000"/>
                </a:solidFill>
                <a:latin typeface="Calibri"/>
              </a:rPr>
              <a:t>Click to listen again.</a:t>
            </a:r>
          </a:p>
          <a:p>
            <a:pPr marL="228600" indent="-228600">
              <a:lnSpc>
                <a:spcPct val="100000"/>
              </a:lnSpc>
              <a:buAutoNum type="arabicPeriod"/>
            </a:pPr>
            <a:r>
              <a:rPr lang="en-GB" sz="1200" b="0" strike="noStrike" spc="-1" dirty="0">
                <a:solidFill>
                  <a:srgbClr val="000000"/>
                </a:solidFill>
                <a:latin typeface="Calibri"/>
              </a:rPr>
              <a:t>This time pupils write the words (or just the missing letters).</a:t>
            </a:r>
          </a:p>
          <a:p>
            <a:pPr marL="228600" indent="-228600">
              <a:lnSpc>
                <a:spcPct val="100000"/>
              </a:lnSpc>
              <a:buAutoNum type="arabicPeriod"/>
            </a:pPr>
            <a:r>
              <a:rPr lang="en-GB" sz="1200" b="0" strike="noStrike" spc="-1" dirty="0">
                <a:solidFill>
                  <a:srgbClr val="000000"/>
                </a:solidFill>
                <a:latin typeface="Calibri"/>
              </a:rPr>
              <a:t>Click to check answers.</a:t>
            </a:r>
          </a:p>
          <a:p>
            <a:pPr marL="0" indent="0">
              <a:lnSpc>
                <a:spcPct val="100000"/>
              </a:lnSpc>
              <a:buNone/>
            </a:pPr>
            <a:br>
              <a:rPr lang="en-GB" sz="1200" b="1" strike="noStrike" spc="-1" dirty="0">
                <a:latin typeface="Arial"/>
              </a:rPr>
            </a:br>
            <a:r>
              <a:rPr lang="en-GB" sz="1200" b="1" strike="noStrike" spc="-1" dirty="0">
                <a:latin typeface="Arial"/>
              </a:rPr>
              <a:t>Transcript:</a:t>
            </a:r>
          </a:p>
          <a:p>
            <a:pPr marL="0" indent="0">
              <a:lnSpc>
                <a:spcPct val="100000"/>
              </a:lnSpc>
              <a:buNone/>
            </a:pPr>
            <a:r>
              <a:rPr lang="en-GB" sz="1200" b="0" strike="noStrike" spc="-1" dirty="0">
                <a:latin typeface="Arial"/>
              </a:rPr>
              <a:t>un sac</a:t>
            </a:r>
          </a:p>
          <a:p>
            <a:pPr marL="0" indent="0">
              <a:lnSpc>
                <a:spcPct val="100000"/>
              </a:lnSpc>
              <a:buNone/>
            </a:pPr>
            <a:r>
              <a:rPr lang="en-GB" sz="1200" b="0" strike="noStrike" spc="-1" dirty="0">
                <a:latin typeface="Arial"/>
              </a:rPr>
              <a:t>un </a:t>
            </a:r>
            <a:r>
              <a:rPr lang="en-GB" sz="1200" b="0" strike="noStrike" spc="-1" dirty="0" err="1">
                <a:latin typeface="Arial"/>
              </a:rPr>
              <a:t>ballon</a:t>
            </a:r>
            <a:endParaRPr lang="en-GB" sz="1200" b="0" strike="noStrike" spc="-1" dirty="0">
              <a:latin typeface="Arial"/>
            </a:endParaRPr>
          </a:p>
          <a:p>
            <a:pPr marL="0" indent="0">
              <a:lnSpc>
                <a:spcPct val="100000"/>
              </a:lnSpc>
              <a:buNone/>
            </a:pPr>
            <a:r>
              <a:rPr lang="en-GB" sz="1200" b="0" strike="noStrike" spc="-1" dirty="0" err="1">
                <a:latin typeface="Arial"/>
              </a:rPr>
              <a:t>une</a:t>
            </a:r>
            <a:r>
              <a:rPr lang="en-GB" sz="1200" b="0" strike="noStrike" spc="-1" dirty="0">
                <a:latin typeface="Arial"/>
              </a:rPr>
              <a:t> orange</a:t>
            </a:r>
          </a:p>
          <a:p>
            <a:pPr marL="0" indent="0">
              <a:lnSpc>
                <a:spcPct val="100000"/>
              </a:lnSpc>
              <a:buNone/>
            </a:pPr>
            <a:r>
              <a:rPr lang="en-GB" sz="1200" b="0" strike="noStrike" spc="-1" dirty="0">
                <a:latin typeface="Arial"/>
              </a:rPr>
              <a:t>un </a:t>
            </a:r>
            <a:r>
              <a:rPr lang="en-GB" sz="1200" b="0" strike="noStrike" spc="-1" dirty="0" err="1">
                <a:latin typeface="Arial"/>
              </a:rPr>
              <a:t>jeu</a:t>
            </a:r>
            <a:endParaRPr lang="en-GB" sz="1200" b="0" strike="noStrike" spc="-1" dirty="0">
              <a:latin typeface="Arial"/>
            </a:endParaRPr>
          </a:p>
          <a:p>
            <a:pPr marL="0" indent="0">
              <a:lnSpc>
                <a:spcPct val="100000"/>
              </a:lnSpc>
              <a:buNone/>
            </a:pPr>
            <a:r>
              <a:rPr lang="en-GB" sz="1200" b="0" strike="noStrike" spc="-1" dirty="0" err="1">
                <a:latin typeface="Arial"/>
              </a:rPr>
              <a:t>une</a:t>
            </a:r>
            <a:r>
              <a:rPr lang="en-GB" sz="1200" b="0" strike="noStrike" spc="-1" dirty="0">
                <a:latin typeface="Arial"/>
              </a:rPr>
              <a:t> </a:t>
            </a:r>
            <a:r>
              <a:rPr lang="en-GB" sz="1200" b="0" strike="noStrike" spc="-1" dirty="0" err="1">
                <a:latin typeface="Arial"/>
              </a:rPr>
              <a:t>peluche</a:t>
            </a:r>
            <a:endParaRPr lang="en-GB" sz="1200" b="0" strike="noStrike" spc="-1" dirty="0">
              <a:latin typeface="Arial"/>
            </a:endParaRPr>
          </a:p>
          <a:p>
            <a:pPr marL="0" indent="0">
              <a:lnSpc>
                <a:spcPct val="100000"/>
              </a:lnSpc>
              <a:buNone/>
            </a:pPr>
            <a:r>
              <a:rPr lang="en-GB" sz="1200" b="0" strike="noStrike" spc="-1" dirty="0" err="1">
                <a:latin typeface="Arial"/>
              </a:rPr>
              <a:t>une</a:t>
            </a:r>
            <a:r>
              <a:rPr lang="en-GB" sz="1200" b="0" strike="noStrike" spc="-1" dirty="0">
                <a:latin typeface="Arial"/>
              </a:rPr>
              <a:t> </a:t>
            </a:r>
            <a:r>
              <a:rPr lang="en-GB" sz="1200" b="0" strike="noStrike" spc="-1" dirty="0" err="1">
                <a:latin typeface="Arial"/>
              </a:rPr>
              <a:t>bouteille</a:t>
            </a:r>
            <a:endParaRPr lang="en-GB" sz="1200" b="0" strike="noStrike" spc="-1" dirty="0">
              <a:latin typeface="Arial"/>
            </a:endParaRPr>
          </a:p>
          <a:p>
            <a:pPr marL="0" indent="0">
              <a:lnSpc>
                <a:spcPct val="100000"/>
              </a:lnSpc>
              <a:buNone/>
            </a:pPr>
            <a:r>
              <a:rPr lang="en-GB" sz="1200" b="0" strike="noStrike" spc="-1" dirty="0">
                <a:latin typeface="Arial"/>
              </a:rPr>
              <a:t>un </a:t>
            </a:r>
            <a:r>
              <a:rPr lang="en-GB" sz="1200" b="0" strike="noStrike" spc="-1" dirty="0" err="1">
                <a:latin typeface="Arial"/>
              </a:rPr>
              <a:t>stylo</a:t>
            </a:r>
            <a:endParaRPr lang="en-GB" sz="1200" b="0" strike="noStrike" spc="-1" dirty="0">
              <a:latin typeface="Arial"/>
            </a:endParaRPr>
          </a:p>
          <a:p>
            <a:pPr marL="0" indent="0">
              <a:lnSpc>
                <a:spcPct val="100000"/>
              </a:lnSpc>
              <a:buNone/>
            </a:pPr>
            <a:r>
              <a:rPr lang="en-GB" sz="1200" b="0" strike="noStrike" spc="-1" dirty="0">
                <a:latin typeface="Arial"/>
              </a:rPr>
              <a:t>un cahier</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French article from pupils (un or </a:t>
            </a:r>
            <a:r>
              <a:rPr lang="en-GB" b="0" dirty="0" err="1"/>
              <a:t>une</a:t>
            </a:r>
            <a:r>
              <a:rPr lang="en-GB" b="0" dirty="0"/>
              <a:t>) and say the French word for pupils to repeat. In some cases, pupils will be able to read the new word aloud themselves.</a:t>
            </a:r>
            <a:br>
              <a:rPr lang="en-GB" b="0" dirty="0"/>
            </a:br>
            <a:r>
              <a:rPr lang="en-GB" b="0" dirty="0"/>
              <a:t>Note that they haven’t yet learnt enough SSC to be able to be confident about pronouncing all of these words from the written form. However, they should be able to do </a:t>
            </a:r>
            <a:r>
              <a:rPr lang="en-GB" b="0" dirty="0" err="1"/>
              <a:t>ballon</a:t>
            </a:r>
            <a:r>
              <a:rPr lang="en-GB" b="0" dirty="0"/>
              <a:t>, orange and </a:t>
            </a:r>
            <a:r>
              <a:rPr lang="en-GB" b="0" dirty="0" err="1"/>
              <a:t>jeu</a:t>
            </a:r>
            <a:r>
              <a:rPr lang="en-GB" b="0" dirty="0"/>
              <a:t>.  They may need some support with the other words, even though they have just heard them in the previous activity.</a:t>
            </a:r>
            <a:br>
              <a:rPr lang="en-GB" b="0" dirty="0"/>
            </a:br>
            <a:r>
              <a:rPr lang="en-GB" b="0" dirty="0"/>
              <a:t>3. Continue until all 8 items have been seen and heard.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t-liaison with </a:t>
            </a:r>
            <a:r>
              <a:rPr lang="en-GB" b="0" dirty="0" err="1"/>
              <a:t>c’est</a:t>
            </a:r>
            <a:r>
              <a:rPr lang="en-GB" b="0" dirty="0"/>
              <a:t> before a vowel.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 about liaison.</a:t>
            </a:r>
          </a:p>
          <a:p>
            <a:pPr marL="0" marR="0" lvl="0" indent="0" algn="l" rtl="0">
              <a:lnSpc>
                <a:spcPct val="100000"/>
              </a:lnSpc>
              <a:spcBef>
                <a:spcPts val="0"/>
              </a:spcBef>
              <a:spcAft>
                <a:spcPts val="0"/>
              </a:spcAft>
              <a:buClr>
                <a:schemeClr val="dk1"/>
              </a:buClr>
              <a:buSzPts val="1200"/>
              <a:buFont typeface="Calibri"/>
              <a:buNone/>
            </a:pPr>
            <a:r>
              <a:rPr lang="en-GB" dirty="0"/>
              <a:t>2.   Elicit the English for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9086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 (nine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SFC ‘t’ before a consonant and t-liaison before a vowel (the indefinite article </a:t>
            </a:r>
            <a:r>
              <a:rPr lang="en-GB" sz="1200" b="1" strike="noStrike" spc="-1" dirty="0">
                <a:solidFill>
                  <a:srgbClr val="000000"/>
                </a:solidFill>
                <a:latin typeface="Calibri"/>
                <a:ea typeface="Calibri"/>
              </a:rPr>
              <a:t>u</a:t>
            </a:r>
            <a:r>
              <a:rPr lang="en-GB" sz="1200" b="0" strike="noStrike" spc="-1" dirty="0">
                <a:solidFill>
                  <a:srgbClr val="000000"/>
                </a:solidFill>
                <a:latin typeface="Calibri"/>
                <a:ea typeface="Calibri"/>
              </a:rPr>
              <a:t>n/</a:t>
            </a:r>
            <a:r>
              <a:rPr lang="en-GB" sz="1200" b="1" strike="noStrike" spc="-1" dirty="0" err="1">
                <a:solidFill>
                  <a:srgbClr val="000000"/>
                </a:solidFill>
                <a:latin typeface="Calibri"/>
                <a:ea typeface="Calibri"/>
              </a:rPr>
              <a:t>u</a:t>
            </a:r>
            <a:r>
              <a:rPr lang="en-GB" sz="1200" b="0" strike="noStrike" spc="-1" dirty="0" err="1">
                <a:solidFill>
                  <a:srgbClr val="000000"/>
                </a:solidFill>
                <a:latin typeface="Calibri"/>
                <a:ea typeface="Calibri"/>
              </a:rPr>
              <a:t>ne</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sentence.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the audio button to hear the sentence.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Elicit English meaning and click to reveal English and picture.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next seven slides.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0" strike="noStrike" spc="-1" dirty="0">
                <a:latin typeface="Arial"/>
              </a:rPr>
            </a:br>
            <a:r>
              <a:rPr lang="en-GB" sz="1200" b="0" strike="noStrike" spc="-1" dirty="0" err="1">
                <a:latin typeface="Arial"/>
              </a:rPr>
              <a:t>C’est</a:t>
            </a:r>
            <a:r>
              <a:rPr lang="en-GB" sz="1200" b="0" strike="noStrike" spc="-1" dirty="0">
                <a:latin typeface="Arial"/>
              </a:rPr>
              <a:t> </a:t>
            </a:r>
            <a:r>
              <a:rPr lang="en-GB" sz="1200" b="0" strike="noStrike" spc="-1" dirty="0" err="1">
                <a:latin typeface="Arial"/>
              </a:rPr>
              <a:t>calme</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7318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[2/9]</a:t>
            </a:r>
          </a:p>
          <a:p>
            <a:pPr marL="216000" indent="-215280">
              <a:lnSpc>
                <a:spcPct val="100000"/>
              </a:lnSpc>
            </a:pPr>
            <a:endParaRPr lang="en-GB" sz="1200" b="0" strike="noStrike" spc="-1" dirty="0">
              <a:solidFill>
                <a:srgbClr val="000000"/>
              </a:solidFill>
              <a:latin typeface="Arial"/>
              <a:ea typeface="Calibri"/>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strike="noStrike" spc="-1" dirty="0">
                <a:latin typeface="Arial"/>
              </a:rPr>
              <a:t>Transcript:</a:t>
            </a:r>
            <a:endParaRPr lang="en-GB" sz="1200" b="0" strike="noStrike" spc="-1" dirty="0">
              <a:latin typeface="Arial"/>
            </a:endParaRPr>
          </a:p>
          <a:p>
            <a:pPr marL="216000" marR="0" lvl="0" indent="-21528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strike="noStrike" spc="-1" dirty="0" err="1">
                <a:latin typeface="Arial"/>
              </a:rPr>
              <a:t>C’est</a:t>
            </a:r>
            <a:r>
              <a:rPr lang="en-GB" sz="1200" b="0" strike="noStrike" spc="-1" dirty="0">
                <a:latin typeface="Arial"/>
              </a:rPr>
              <a:t> un </a:t>
            </a:r>
            <a:r>
              <a:rPr lang="en-GB" sz="1200" b="0" strike="noStrike" spc="-1" dirty="0" err="1">
                <a:latin typeface="Arial"/>
              </a:rPr>
              <a:t>stylo</a:t>
            </a:r>
            <a:r>
              <a:rPr lang="en-GB" sz="1200" b="0" strike="noStrike" spc="-1" dirty="0">
                <a:latin typeface="Arial"/>
              </a:rPr>
              <a:t>.</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636527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534270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462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1308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3411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59904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626138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60568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26310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436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81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853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012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38888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3121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40375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49742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7286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18353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83282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38859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46581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5378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73"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6311688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996323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audio" Target="../media/audio26.wav"/><Relationship Id="rId4" Type="http://schemas.openxmlformats.org/officeDocument/2006/relationships/image" Target="../media/image20.png"/><Relationship Id="rId9" Type="http://schemas.openxmlformats.org/officeDocument/2006/relationships/audio" Target="../media/audio21.wav"/></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audio" Target="../media/audio27.wav"/><Relationship Id="rId10" Type="http://schemas.openxmlformats.org/officeDocument/2006/relationships/audio" Target="../media/audio21.wav"/><Relationship Id="rId4" Type="http://schemas.openxmlformats.org/officeDocument/2006/relationships/image" Target="../media/image20.png"/><Relationship Id="rId9"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audio" Target="../media/audio28.wav"/><Relationship Id="rId4" Type="http://schemas.openxmlformats.org/officeDocument/2006/relationships/image" Target="../media/image20.png"/><Relationship Id="rId9" Type="http://schemas.openxmlformats.org/officeDocument/2006/relationships/audio" Target="../media/audio21.wav"/></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audio" Target="../media/audio29.wav"/><Relationship Id="rId4" Type="http://schemas.openxmlformats.org/officeDocument/2006/relationships/image" Target="../media/image20.png"/><Relationship Id="rId9" Type="http://schemas.openxmlformats.org/officeDocument/2006/relationships/audio" Target="../media/audio21.wav"/></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32.png"/><Relationship Id="rId12" Type="http://schemas.openxmlformats.org/officeDocument/2006/relationships/audio" Target="../media/audio21.wav"/><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png"/><Relationship Id="rId11" Type="http://schemas.openxmlformats.org/officeDocument/2006/relationships/image" Target="../media/image18.svg"/><Relationship Id="rId5" Type="http://schemas.openxmlformats.org/officeDocument/2006/relationships/audio" Target="../media/audio30.wav"/><Relationship Id="rId10"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image" Target="../media/image34.svg"/></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audio" Target="../media/audio31.wav"/><Relationship Id="rId4" Type="http://schemas.openxmlformats.org/officeDocument/2006/relationships/image" Target="../media/image20.png"/><Relationship Id="rId9" Type="http://schemas.openxmlformats.org/officeDocument/2006/relationships/audio" Target="../media/audio21.wav"/></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audio" Target="../media/audio32.wav"/><Relationship Id="rId4" Type="http://schemas.openxmlformats.org/officeDocument/2006/relationships/image" Target="../media/image20.png"/><Relationship Id="rId9" Type="http://schemas.openxmlformats.org/officeDocument/2006/relationships/audio" Target="../media/audio21.wav"/></Relationships>
</file>

<file path=ppt/slides/_rels/slide17.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36.gif"/><Relationship Id="rId18" Type="http://schemas.openxmlformats.org/officeDocument/2006/relationships/image" Target="../media/image40.gif"/><Relationship Id="rId26" Type="http://schemas.openxmlformats.org/officeDocument/2006/relationships/image" Target="../media/image17.png"/><Relationship Id="rId3" Type="http://schemas.openxmlformats.org/officeDocument/2006/relationships/image" Target="../media/image16.png"/><Relationship Id="rId21" Type="http://schemas.openxmlformats.org/officeDocument/2006/relationships/image" Target="../media/image42.gif"/><Relationship Id="rId7" Type="http://schemas.openxmlformats.org/officeDocument/2006/relationships/audio" Target="../media/audio36.wav"/><Relationship Id="rId12" Type="http://schemas.openxmlformats.org/officeDocument/2006/relationships/image" Target="../media/image35.gif"/><Relationship Id="rId17" Type="http://schemas.openxmlformats.org/officeDocument/2006/relationships/image" Target="../media/image39.gif"/><Relationship Id="rId25" Type="http://schemas.openxmlformats.org/officeDocument/2006/relationships/image" Target="../media/image45.png"/><Relationship Id="rId2" Type="http://schemas.openxmlformats.org/officeDocument/2006/relationships/notesSlide" Target="../notesSlides/notesSlide17.xml"/><Relationship Id="rId16" Type="http://schemas.openxmlformats.org/officeDocument/2006/relationships/image" Target="../media/image27.png"/><Relationship Id="rId20"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audio" Target="../media/audio35.wav"/><Relationship Id="rId11" Type="http://schemas.openxmlformats.org/officeDocument/2006/relationships/audio" Target="../media/audio40.wav"/><Relationship Id="rId24" Type="http://schemas.openxmlformats.org/officeDocument/2006/relationships/image" Target="../media/image21.png"/><Relationship Id="rId5" Type="http://schemas.openxmlformats.org/officeDocument/2006/relationships/audio" Target="../media/audio34.wav"/><Relationship Id="rId15" Type="http://schemas.openxmlformats.org/officeDocument/2006/relationships/image" Target="../media/image38.svg"/><Relationship Id="rId23" Type="http://schemas.openxmlformats.org/officeDocument/2006/relationships/image" Target="../media/image44.gif"/><Relationship Id="rId28" Type="http://schemas.openxmlformats.org/officeDocument/2006/relationships/audio" Target="../media/audio41.wav"/><Relationship Id="rId10" Type="http://schemas.openxmlformats.org/officeDocument/2006/relationships/audio" Target="../media/audio39.wav"/><Relationship Id="rId19" Type="http://schemas.openxmlformats.org/officeDocument/2006/relationships/image" Target="../media/image41.gif"/><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image" Target="../media/image37.png"/><Relationship Id="rId22" Type="http://schemas.openxmlformats.org/officeDocument/2006/relationships/image" Target="../media/image43.gif"/><Relationship Id="rId27"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6.xml"/><Relationship Id="rId7" Type="http://schemas.openxmlformats.org/officeDocument/2006/relationships/image" Target="../media/image7.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12.svg"/><Relationship Id="rId5" Type="http://schemas.openxmlformats.org/officeDocument/2006/relationships/audio" Target="../media/audio3.wav"/><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6.wav"/><Relationship Id="rId7" Type="http://schemas.openxmlformats.org/officeDocument/2006/relationships/audio" Target="../media/audio10.wav"/><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audio" Target="../media/audio9.wav"/><Relationship Id="rId5" Type="http://schemas.openxmlformats.org/officeDocument/2006/relationships/audio" Target="../media/audio8.wav"/><Relationship Id="rId10" Type="http://schemas.openxmlformats.org/officeDocument/2006/relationships/image" Target="../media/image15.png"/><Relationship Id="rId4" Type="http://schemas.openxmlformats.org/officeDocument/2006/relationships/audio" Target="../media/audio7.wav"/><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audio" Target="../media/audio8.wav"/><Relationship Id="rId12" Type="http://schemas.openxmlformats.org/officeDocument/2006/relationships/audio" Target="../media/audio19.wav"/><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14.wav"/><Relationship Id="rId11" Type="http://schemas.openxmlformats.org/officeDocument/2006/relationships/audio" Target="../media/audio18.wav"/><Relationship Id="rId5" Type="http://schemas.openxmlformats.org/officeDocument/2006/relationships/audio" Target="../media/audio13.wav"/><Relationship Id="rId15" Type="http://schemas.openxmlformats.org/officeDocument/2006/relationships/audio" Target="../media/audio20.wav"/><Relationship Id="rId10" Type="http://schemas.openxmlformats.org/officeDocument/2006/relationships/audio" Target="../media/audio17.wav"/><Relationship Id="rId4" Type="http://schemas.openxmlformats.org/officeDocument/2006/relationships/audio" Target="../media/audio12.wav"/><Relationship Id="rId9" Type="http://schemas.openxmlformats.org/officeDocument/2006/relationships/audio" Target="../media/audio16.wav"/><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8.wav"/><Relationship Id="rId21" Type="http://schemas.openxmlformats.org/officeDocument/2006/relationships/image" Target="../media/image17.png"/><Relationship Id="rId7" Type="http://schemas.openxmlformats.org/officeDocument/2006/relationships/audio" Target="../media/audio15.wav"/><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audio" Target="../media/audio17.wav"/><Relationship Id="rId11" Type="http://schemas.openxmlformats.org/officeDocument/2006/relationships/image" Target="../media/image19.png"/><Relationship Id="rId5" Type="http://schemas.openxmlformats.org/officeDocument/2006/relationships/audio" Target="../media/audio16.wav"/><Relationship Id="rId15" Type="http://schemas.openxmlformats.org/officeDocument/2006/relationships/image" Target="../media/image23.png"/><Relationship Id="rId23" Type="http://schemas.openxmlformats.org/officeDocument/2006/relationships/audio" Target="../media/audio21.wav"/><Relationship Id="rId10" Type="http://schemas.openxmlformats.org/officeDocument/2006/relationships/audio" Target="../media/audio8.wav"/><Relationship Id="rId19" Type="http://schemas.openxmlformats.org/officeDocument/2006/relationships/image" Target="../media/image27.png"/><Relationship Id="rId4" Type="http://schemas.openxmlformats.org/officeDocument/2006/relationships/audio" Target="../media/audio13.wav"/><Relationship Id="rId9" Type="http://schemas.openxmlformats.org/officeDocument/2006/relationships/audio" Target="../media/audio12.wav"/><Relationship Id="rId14" Type="http://schemas.openxmlformats.org/officeDocument/2006/relationships/image" Target="../media/image22.png"/><Relationship Id="rId22"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14.png"/><Relationship Id="rId7" Type="http://schemas.openxmlformats.org/officeDocument/2006/relationships/audio" Target="../media/audio22.wav"/><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0.gif"/><Relationship Id="rId5" Type="http://schemas.openxmlformats.org/officeDocument/2006/relationships/image" Target="../media/image25.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audio" Target="../media/audio24.wav"/><Relationship Id="rId4" Type="http://schemas.openxmlformats.org/officeDocument/2006/relationships/image" Target="../media/image20.png"/><Relationship Id="rId9" Type="http://schemas.openxmlformats.org/officeDocument/2006/relationships/audio" Target="../media/audio21.wav"/></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audio" Target="../media/audio25.wav"/><Relationship Id="rId4" Type="http://schemas.openxmlformats.org/officeDocument/2006/relationships/image" Target="../media/image20.png"/><Relationship Id="rId9" Type="http://schemas.openxmlformats.org/officeDocument/2006/relationships/audio" Target="../media/audio2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rouge</a:t>
            </a:r>
            <a:endParaRPr lang="en-GB" sz="1400" kern="0" dirty="0">
              <a:solidFill>
                <a:srgbClr val="FF0000"/>
              </a:solidFill>
              <a:latin typeface="Modern Love" panose="04090805081005020601" pitchFamily="82" charset="0"/>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have</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0" y="4883118"/>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R="0" lvl="0" algn="l" rtl="0">
              <a:lnSpc>
                <a:spcPct val="100000"/>
              </a:lnSpc>
              <a:spcBef>
                <a:spcPts val="0"/>
              </a:spcBef>
              <a:spcAft>
                <a:spcPts val="0"/>
              </a:spcAft>
              <a:buClr>
                <a:srgbClr val="FFFFFF"/>
              </a:buClr>
              <a:buSzPts val="2800"/>
            </a:pPr>
            <a:endParaRPr lang="en-GB" sz="2800" b="0" i="0" u="none" strike="noStrike" cap="none" dirty="0">
              <a:solidFill>
                <a:schemeClr val="bg1"/>
              </a:solidFill>
              <a:latin typeface="Calibri"/>
              <a:ea typeface="Calibri"/>
              <a:cs typeface="Calibri"/>
              <a:sym typeface="Calibri"/>
            </a:endParaRPr>
          </a:p>
          <a:p>
            <a:pPr marL="457920" indent="-457200">
              <a:buClrTx/>
              <a:buFont typeface="Wingdings" panose="05000000000000000000" pitchFamily="2" charset="2"/>
              <a:buChar char="§"/>
              <a:defRPr/>
            </a:pPr>
            <a:r>
              <a:rPr lang="fr-FR" sz="2800" b="1" kern="1200" spc="-1" dirty="0" err="1">
                <a:solidFill>
                  <a:schemeClr val="bg1"/>
                </a:solidFill>
                <a:latin typeface="Century Gothic" panose="020B0502020202020204" pitchFamily="34" charset="0"/>
              </a:rPr>
              <a:t>Gender</a:t>
            </a:r>
            <a:r>
              <a:rPr lang="fr-FR" sz="2800" b="1" kern="1200" spc="-1" dirty="0">
                <a:solidFill>
                  <a:schemeClr val="bg1"/>
                </a:solidFill>
                <a:latin typeface="Century Gothic" panose="020B0502020202020204" pitchFamily="34" charset="0"/>
              </a:rPr>
              <a:t> &amp; </a:t>
            </a:r>
            <a:r>
              <a:rPr lang="fr-FR" sz="2800" b="1" kern="1200" spc="-1" dirty="0" err="1">
                <a:solidFill>
                  <a:schemeClr val="bg1"/>
                </a:solidFill>
                <a:latin typeface="Century Gothic" panose="020B0502020202020204" pitchFamily="34" charset="0"/>
              </a:rPr>
              <a:t>indefinite</a:t>
            </a:r>
            <a:r>
              <a:rPr lang="fr-FR" sz="2800" b="1" kern="1200" spc="-1" dirty="0">
                <a:solidFill>
                  <a:schemeClr val="bg1"/>
                </a:solidFill>
                <a:latin typeface="Century Gothic" panose="020B0502020202020204" pitchFamily="34" charset="0"/>
              </a:rPr>
              <a:t> articles un / une</a:t>
            </a:r>
          </a:p>
          <a:p>
            <a:pPr marL="457920" indent="-457200">
              <a:buClrTx/>
              <a:buFont typeface="Wingdings" panose="05000000000000000000" pitchFamily="2" charset="2"/>
              <a:buChar char="§"/>
              <a:defRPr/>
            </a:pPr>
            <a:r>
              <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Liaison : c’es</a:t>
            </a:r>
            <a:r>
              <a:rPr kumimoji="0" lang="fr-FR" sz="2800" b="1" i="0" u="none" strike="noStrike" kern="1200" cap="none" spc="-1" normalizeH="0" baseline="0" noProof="0" dirty="0">
                <a:ln>
                  <a:noFill/>
                </a:ln>
                <a:solidFill>
                  <a:srgbClr val="00B0F0"/>
                </a:solidFill>
                <a:effectLst/>
                <a:uLnTx/>
                <a:uFillTx/>
                <a:latin typeface="Century Gothic" panose="020B0502020202020204" pitchFamily="34" charset="0"/>
                <a:ea typeface="Century Gothic"/>
              </a:rPr>
              <a:t>t</a:t>
            </a:r>
            <a:r>
              <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a:ln>
                  <a:noFill/>
                </a:ln>
                <a:solidFill>
                  <a:srgbClr val="00B0F0"/>
                </a:solidFill>
                <a:effectLst/>
                <a:uLnTx/>
                <a:uFillTx/>
                <a:latin typeface="Century Gothic" panose="020B0502020202020204" pitchFamily="34" charset="0"/>
                <a:ea typeface="Century Gothic"/>
              </a:rPr>
              <a:t>u</a:t>
            </a:r>
            <a:r>
              <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n / </a:t>
            </a:r>
            <a:r>
              <a:rPr kumimoji="0" lang="fr-FR" sz="2800" b="1" i="0" u="none" strike="noStrike" kern="1200" cap="none" spc="-1" normalizeH="0" baseline="0" noProof="0" dirty="0">
                <a:ln>
                  <a:noFill/>
                </a:ln>
                <a:solidFill>
                  <a:srgbClr val="00B0F0"/>
                </a:solidFill>
                <a:effectLst/>
                <a:uLnTx/>
                <a:uFillTx/>
                <a:latin typeface="Century Gothic" panose="020B0502020202020204" pitchFamily="34" charset="0"/>
                <a:ea typeface="Century Gothic"/>
              </a:rPr>
              <a:t>u</a:t>
            </a:r>
            <a:r>
              <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ne</a:t>
            </a:r>
          </a:p>
          <a:p>
            <a:pPr marL="720" marR="0" lvl="0" algn="l" defTabSz="914400" rtl="0" eaLnBrk="1" fontAlgn="auto" latinLnBrk="0" hangingPunct="1">
              <a:lnSpc>
                <a:spcPct val="100000"/>
              </a:lnSpc>
              <a:spcBef>
                <a:spcPts val="0"/>
              </a:spcBef>
              <a:spcAft>
                <a:spcPts val="0"/>
              </a:spcAft>
              <a:buClrTx/>
              <a:buSzTx/>
              <a:tabLst/>
              <a:defRPr/>
            </a:pPr>
            <a:endPar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endParaRPr>
          </a:p>
        </p:txBody>
      </p:sp>
      <p:sp>
        <p:nvSpPr>
          <p:cNvPr id="8" name="TextBox 7">
            <a:extLst>
              <a:ext uri="{FF2B5EF4-FFF2-40B4-BE49-F238E27FC236}">
                <a16:creationId xmlns:a16="http://schemas.microsoft.com/office/drawing/2014/main" id="{F6FC85AB-EB0B-4E0E-83CA-6800952FE4F0}"/>
              </a:ext>
            </a:extLst>
          </p:cNvPr>
          <p:cNvSpPr txBox="1"/>
          <p:nvPr/>
        </p:nvSpPr>
        <p:spPr>
          <a:xfrm>
            <a:off x="9455727" y="6431646"/>
            <a:ext cx="2736273"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8</a:t>
            </a:r>
          </a:p>
        </p:txBody>
      </p:sp>
      <p:pic>
        <p:nvPicPr>
          <p:cNvPr id="9" name="Picture 8" descr="Icon&#10;&#10;Description automatically generated">
            <a:extLst>
              <a:ext uri="{FF2B5EF4-FFF2-40B4-BE49-F238E27FC236}">
                <a16:creationId xmlns:a16="http://schemas.microsoft.com/office/drawing/2014/main" id="{371B1A95-8CD7-456B-BD8B-BBA30D3AE4FB}"/>
              </a:ext>
            </a:extLst>
          </p:cNvPr>
          <p:cNvPicPr>
            <a:picLocks noChangeAspect="1"/>
          </p:cNvPicPr>
          <p:nvPr/>
        </p:nvPicPr>
        <p:blipFill>
          <a:blip r:embed="rId4"/>
          <a:stretch>
            <a:fillRect/>
          </a:stretch>
        </p:blipFill>
        <p:spPr>
          <a:xfrm rot="6235592" flipH="1">
            <a:off x="3291291" y="3841557"/>
            <a:ext cx="520272" cy="512956"/>
          </a:xfrm>
          <a:prstGeom prst="rect">
            <a:avLst/>
          </a:prstGeom>
        </p:spPr>
      </p:pic>
      <p:pic>
        <p:nvPicPr>
          <p:cNvPr id="11" name="Graphic 10" descr="Line arrow Straight">
            <a:extLst>
              <a:ext uri="{FF2B5EF4-FFF2-40B4-BE49-F238E27FC236}">
                <a16:creationId xmlns:a16="http://schemas.microsoft.com/office/drawing/2014/main" id="{F24DEA00-21E3-4A74-B0D9-BCB154F614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087131">
            <a:off x="2363541" y="1800776"/>
            <a:ext cx="914400" cy="914400"/>
          </a:xfrm>
          <a:prstGeom prst="rect">
            <a:avLst/>
          </a:prstGeom>
        </p:spPr>
      </p:pic>
      <p:pic>
        <p:nvPicPr>
          <p:cNvPr id="4" name="Picture 3">
            <a:extLst>
              <a:ext uri="{FF2B5EF4-FFF2-40B4-BE49-F238E27FC236}">
                <a16:creationId xmlns:a16="http://schemas.microsoft.com/office/drawing/2014/main" id="{9F935BF9-1A2F-4DA8-B947-BCC33F36DD9F}"/>
              </a:ext>
            </a:extLst>
          </p:cNvPr>
          <p:cNvPicPr>
            <a:picLocks noChangeAspect="1"/>
          </p:cNvPicPr>
          <p:nvPr/>
        </p:nvPicPr>
        <p:blipFill>
          <a:blip r:embed="rId7"/>
          <a:stretch>
            <a:fillRect/>
          </a:stretch>
        </p:blipFill>
        <p:spPr>
          <a:xfrm>
            <a:off x="30306" y="2405263"/>
            <a:ext cx="2722306" cy="1963630"/>
          </a:xfrm>
          <a:prstGeom prst="rect">
            <a:avLst/>
          </a:prstGeom>
        </p:spPr>
      </p:pic>
      <p:sp>
        <p:nvSpPr>
          <p:cNvPr id="5" name="Speech Bubble: Rectangle with Corners Rounded 4">
            <a:extLst>
              <a:ext uri="{FF2B5EF4-FFF2-40B4-BE49-F238E27FC236}">
                <a16:creationId xmlns:a16="http://schemas.microsoft.com/office/drawing/2014/main" id="{D920A2F7-3AAE-4DA7-BBF2-95C8040E4A99}"/>
              </a:ext>
            </a:extLst>
          </p:cNvPr>
          <p:cNvSpPr/>
          <p:nvPr/>
        </p:nvSpPr>
        <p:spPr>
          <a:xfrm>
            <a:off x="2889148" y="2686910"/>
            <a:ext cx="1681131" cy="998534"/>
          </a:xfrm>
          <a:prstGeom prst="wedgeRoundRectCallou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éléphant</a:t>
            </a:r>
            <a:r>
              <a:rPr lang="en-GB" sz="2000" dirty="0">
                <a:solidFill>
                  <a:srgbClr val="002060"/>
                </a:solidFill>
                <a:latin typeface="Century Gothic" panose="020B0502020202020204" pitchFamily="34"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355601" y="2201705"/>
            <a:ext cx="11442700" cy="1569660"/>
          </a:xfrm>
          <a:prstGeom prst="rect">
            <a:avLst/>
          </a:prstGeom>
          <a:noFill/>
        </p:spPr>
        <p:txBody>
          <a:bodyPr wrap="square" rtlCol="0">
            <a:spAutoFit/>
          </a:bodyPr>
          <a:lstStyle/>
          <a:p>
            <a:pPr algn="ctr"/>
            <a:r>
              <a:rPr lang="en-GB" sz="9600" b="1" dirty="0" err="1">
                <a:solidFill>
                  <a:srgbClr val="002060"/>
                </a:solidFill>
                <a:latin typeface="Century Gothic" panose="020B0502020202020204" pitchFamily="34" charset="0"/>
              </a:rPr>
              <a:t>C’es</a:t>
            </a:r>
            <a:r>
              <a:rPr lang="en-GB" sz="9600" b="1" dirty="0" err="1">
                <a:solidFill>
                  <a:srgbClr val="FF0066"/>
                </a:solidFill>
                <a:latin typeface="Century Gothic" panose="020B0502020202020204" pitchFamily="34" charset="0"/>
              </a:rPr>
              <a:t>t</a:t>
            </a:r>
            <a:r>
              <a:rPr lang="en-GB" sz="9600" b="1" dirty="0">
                <a:solidFill>
                  <a:srgbClr val="002060"/>
                </a:solidFill>
                <a:latin typeface="Century Gothic" panose="020B0502020202020204" pitchFamily="34" charset="0"/>
              </a:rPr>
              <a:t> </a:t>
            </a:r>
            <a:r>
              <a:rPr lang="en-GB" sz="9600" b="1" dirty="0" err="1">
                <a:solidFill>
                  <a:srgbClr val="FF0066"/>
                </a:solidFill>
                <a:latin typeface="Century Gothic" panose="020B0502020202020204" pitchFamily="34" charset="0"/>
              </a:rPr>
              <a:t>u</a:t>
            </a:r>
            <a:r>
              <a:rPr lang="en-GB" sz="9600" b="1" dirty="0" err="1">
                <a:solidFill>
                  <a:srgbClr val="002060"/>
                </a:solidFill>
                <a:latin typeface="Century Gothic" panose="020B0502020202020204" pitchFamily="34" charset="0"/>
              </a:rPr>
              <a:t>ne</a:t>
            </a:r>
            <a:r>
              <a:rPr lang="en-GB" sz="9600" b="1" dirty="0">
                <a:solidFill>
                  <a:srgbClr val="002060"/>
                </a:solidFill>
                <a:latin typeface="Century Gothic" panose="020B0502020202020204" pitchFamily="34" charset="0"/>
              </a:rPr>
              <a:t> </a:t>
            </a:r>
            <a:r>
              <a:rPr lang="en-GB" sz="9600" b="1" dirty="0" err="1">
                <a:solidFill>
                  <a:srgbClr val="002060"/>
                </a:solidFill>
                <a:latin typeface="Century Gothic" panose="020B0502020202020204" pitchFamily="34" charset="0"/>
              </a:rPr>
              <a:t>peluche</a:t>
            </a:r>
            <a:r>
              <a:rPr lang="en-GB" sz="9600" b="1" dirty="0">
                <a:solidFill>
                  <a:srgbClr val="002060"/>
                </a:solidFill>
                <a:latin typeface="Century Gothic" panose="020B0502020202020204" pitchFamily="34" charset="0"/>
              </a:rPr>
              <a: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9.wav"/>
            </a:hlinkClick>
            <a:extLst>
              <a:ext uri="{FF2B5EF4-FFF2-40B4-BE49-F238E27FC236}">
                <a16:creationId xmlns:a16="http://schemas.microsoft.com/office/drawing/2014/main" id="{6FADB2DB-3B0A-4F06-BCBF-5CF452FA729B}"/>
              </a:ext>
            </a:extLst>
          </p:cNvPr>
          <p:cNvSpPr/>
          <p:nvPr/>
        </p:nvSpPr>
        <p:spPr>
          <a:xfrm>
            <a:off x="393699" y="3622256"/>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It’s a cuddly toy.</a:t>
            </a:r>
          </a:p>
        </p:txBody>
      </p:sp>
      <p:sp>
        <p:nvSpPr>
          <p:cNvPr id="13" name="Arc 12">
            <a:extLst>
              <a:ext uri="{FF2B5EF4-FFF2-40B4-BE49-F238E27FC236}">
                <a16:creationId xmlns:a16="http://schemas.microsoft.com/office/drawing/2014/main" id="{3D142CB4-C445-42B0-A212-9B8B310380EC}"/>
              </a:ext>
            </a:extLst>
          </p:cNvPr>
          <p:cNvSpPr/>
          <p:nvPr/>
        </p:nvSpPr>
        <p:spPr>
          <a:xfrm rot="7925323">
            <a:off x="3122390" y="2485592"/>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5" name="Picture 16" descr="Animal, Bear, Cartoon, Children, Kids, Toys">
            <a:extLst>
              <a:ext uri="{FF2B5EF4-FFF2-40B4-BE49-F238E27FC236}">
                <a16:creationId xmlns:a16="http://schemas.microsoft.com/office/drawing/2014/main" id="{12C71CFB-C8FE-4627-A138-7029E5707A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9291" y="4612474"/>
            <a:ext cx="1170541" cy="1532346"/>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descr="Teacher">
            <a:extLst>
              <a:ext uri="{FF2B5EF4-FFF2-40B4-BE49-F238E27FC236}">
                <a16:creationId xmlns:a16="http://schemas.microsoft.com/office/drawing/2014/main" id="{F6650B25-46E8-4362-81BD-42EC02F346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16" name="Speech Bubble: Rectangle with Corners Rounded 15">
            <a:extLst>
              <a:ext uri="{FF2B5EF4-FFF2-40B4-BE49-F238E27FC236}">
                <a16:creationId xmlns:a16="http://schemas.microsoft.com/office/drawing/2014/main" id="{8BC9288A-5D37-4AE7-AE4A-325D9876BDAC}"/>
              </a:ext>
            </a:extLst>
          </p:cNvPr>
          <p:cNvSpPr/>
          <p:nvPr/>
        </p:nvSpPr>
        <p:spPr>
          <a:xfrm>
            <a:off x="1227709" y="4445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7" name="CustomShape 7">
            <a:hlinkClick r:id="" action="ppaction://noaction">
              <a:snd r:embed="rId9" name="6_1.wav"/>
            </a:hlinkClick>
            <a:extLst>
              <a:ext uri="{FF2B5EF4-FFF2-40B4-BE49-F238E27FC236}">
                <a16:creationId xmlns:a16="http://schemas.microsoft.com/office/drawing/2014/main" id="{CF7E91A0-ABEC-4F91-8FF8-2C459BD82C1A}"/>
              </a:ext>
            </a:extLst>
          </p:cNvPr>
          <p:cNvSpPr/>
          <p:nvPr/>
        </p:nvSpPr>
        <p:spPr>
          <a:xfrm>
            <a:off x="1289612" y="56894"/>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24255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493313" y="2224576"/>
            <a:ext cx="11180021" cy="1569660"/>
          </a:xfrm>
          <a:prstGeom prst="rect">
            <a:avLst/>
          </a:prstGeom>
          <a:noFill/>
        </p:spPr>
        <p:txBody>
          <a:bodyPr wrap="square" rtlCol="0">
            <a:spAutoFit/>
          </a:bodyPr>
          <a:lstStyle/>
          <a:p>
            <a:pPr algn="ctr"/>
            <a:r>
              <a:rPr lang="en-GB" sz="9600" b="1" dirty="0" err="1">
                <a:solidFill>
                  <a:srgbClr val="002060"/>
                </a:solidFill>
                <a:latin typeface="Century Gothic" panose="020B0502020202020204" pitchFamily="34" charset="0"/>
              </a:rPr>
              <a:t>C’est</a:t>
            </a:r>
            <a:r>
              <a:rPr lang="en-GB" sz="9600" b="1" dirty="0">
                <a:solidFill>
                  <a:srgbClr val="002060"/>
                </a:solidFill>
                <a:latin typeface="Century Gothic" panose="020B0502020202020204" pitchFamily="34" charset="0"/>
              </a:rPr>
              <a:t> </a:t>
            </a:r>
            <a:r>
              <a:rPr lang="en-GB" sz="9600" b="1" dirty="0" err="1">
                <a:solidFill>
                  <a:srgbClr val="002060"/>
                </a:solidFill>
                <a:latin typeface="Century Gothic" panose="020B0502020202020204" pitchFamily="34" charset="0"/>
              </a:rPr>
              <a:t>lundi</a:t>
            </a:r>
            <a:r>
              <a:rPr lang="en-GB" sz="9600" b="1" dirty="0">
                <a:solidFill>
                  <a:srgbClr val="002060"/>
                </a:solidFill>
                <a:latin typeface="Century Gothic" panose="020B0502020202020204" pitchFamily="34" charset="0"/>
              </a:rPr>
              <a: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10.wav"/>
            </a:hlinkClick>
            <a:extLst>
              <a:ext uri="{FF2B5EF4-FFF2-40B4-BE49-F238E27FC236}">
                <a16:creationId xmlns:a16="http://schemas.microsoft.com/office/drawing/2014/main" id="{6FADB2DB-3B0A-4F06-BCBF-5CF452FA729B}"/>
              </a:ext>
            </a:extLst>
          </p:cNvPr>
          <p:cNvSpPr/>
          <p:nvPr/>
        </p:nvSpPr>
        <p:spPr>
          <a:xfrm>
            <a:off x="1925320" y="292593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563760"/>
            <a:ext cx="4776938"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It’s Monday.</a:t>
            </a:r>
          </a:p>
        </p:txBody>
      </p:sp>
      <p:grpSp>
        <p:nvGrpSpPr>
          <p:cNvPr id="13" name="Group 12">
            <a:extLst>
              <a:ext uri="{FF2B5EF4-FFF2-40B4-BE49-F238E27FC236}">
                <a16:creationId xmlns:a16="http://schemas.microsoft.com/office/drawing/2014/main" id="{461810BC-007A-4350-9599-77EE6C71C78D}"/>
              </a:ext>
            </a:extLst>
          </p:cNvPr>
          <p:cNvGrpSpPr/>
          <p:nvPr/>
        </p:nvGrpSpPr>
        <p:grpSpPr>
          <a:xfrm>
            <a:off x="4779677" y="4108328"/>
            <a:ext cx="2050183" cy="2050183"/>
            <a:chOff x="1127534" y="2900047"/>
            <a:chExt cx="2050183" cy="2050183"/>
          </a:xfrm>
        </p:grpSpPr>
        <p:pic>
          <p:nvPicPr>
            <p:cNvPr id="14" name="Graphic 13" descr="Flip calendar">
              <a:extLst>
                <a:ext uri="{FF2B5EF4-FFF2-40B4-BE49-F238E27FC236}">
                  <a16:creationId xmlns:a16="http://schemas.microsoft.com/office/drawing/2014/main" id="{4A357032-7613-41E1-8347-A5205E1564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7534" y="2900047"/>
              <a:ext cx="2050183" cy="2050183"/>
            </a:xfrm>
            <a:prstGeom prst="rect">
              <a:avLst/>
            </a:prstGeom>
          </p:spPr>
        </p:pic>
        <p:sp>
          <p:nvSpPr>
            <p:cNvPr id="16" name="TextBox 15">
              <a:extLst>
                <a:ext uri="{FF2B5EF4-FFF2-40B4-BE49-F238E27FC236}">
                  <a16:creationId xmlns:a16="http://schemas.microsoft.com/office/drawing/2014/main" id="{4C650D2D-14E4-4467-9D44-5F8E1129311A}"/>
                </a:ext>
              </a:extLst>
            </p:cNvPr>
            <p:cNvSpPr txBox="1"/>
            <p:nvPr/>
          </p:nvSpPr>
          <p:spPr>
            <a:xfrm>
              <a:off x="1521689" y="3852787"/>
              <a:ext cx="1261872" cy="646331"/>
            </a:xfrm>
            <a:prstGeom prst="rect">
              <a:avLst/>
            </a:prstGeom>
            <a:noFill/>
          </p:spPr>
          <p:txBody>
            <a:bodyPr wrap="square" rtlCol="0">
              <a:spAutoFit/>
            </a:bodyPr>
            <a:lstStyle/>
            <a:p>
              <a:pPr algn="ctr"/>
              <a:r>
                <a:rPr lang="en-GB" sz="3600" b="1" dirty="0">
                  <a:solidFill>
                    <a:srgbClr val="0070C0"/>
                  </a:solidFill>
                  <a:latin typeface="Century Gothic" panose="020B0502020202020204" pitchFamily="34" charset="0"/>
                </a:rPr>
                <a:t>Mon</a:t>
              </a:r>
            </a:p>
          </p:txBody>
        </p:sp>
      </p:grpSp>
      <p:pic>
        <p:nvPicPr>
          <p:cNvPr id="15" name="Graphic 14" descr="Teacher">
            <a:extLst>
              <a:ext uri="{FF2B5EF4-FFF2-40B4-BE49-F238E27FC236}">
                <a16:creationId xmlns:a16="http://schemas.microsoft.com/office/drawing/2014/main" id="{CC73FA82-DCEC-49A3-BF69-F015A9B554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070" y="-136693"/>
            <a:ext cx="914400" cy="914400"/>
          </a:xfrm>
          <a:prstGeom prst="rect">
            <a:avLst/>
          </a:prstGeom>
        </p:spPr>
      </p:pic>
      <p:sp>
        <p:nvSpPr>
          <p:cNvPr id="17" name="Speech Bubble: Rectangle with Corners Rounded 16">
            <a:extLst>
              <a:ext uri="{FF2B5EF4-FFF2-40B4-BE49-F238E27FC236}">
                <a16:creationId xmlns:a16="http://schemas.microsoft.com/office/drawing/2014/main" id="{9F3CD805-B50B-4831-89A5-520447CCE75F}"/>
              </a:ext>
            </a:extLst>
          </p:cNvPr>
          <p:cNvSpPr/>
          <p:nvPr/>
        </p:nvSpPr>
        <p:spPr>
          <a:xfrm>
            <a:off x="1227709" y="4445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8" name="CustomShape 7">
            <a:hlinkClick r:id="" action="ppaction://noaction">
              <a:snd r:embed="rId10" name="6_1.wav"/>
            </a:hlinkClick>
            <a:extLst>
              <a:ext uri="{FF2B5EF4-FFF2-40B4-BE49-F238E27FC236}">
                <a16:creationId xmlns:a16="http://schemas.microsoft.com/office/drawing/2014/main" id="{82AD0C6F-3E11-4E99-A315-1D605E2D309B}"/>
              </a:ext>
            </a:extLst>
          </p:cNvPr>
          <p:cNvSpPr/>
          <p:nvPr/>
        </p:nvSpPr>
        <p:spPr>
          <a:xfrm>
            <a:off x="1289612" y="56894"/>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79513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540679" y="2224576"/>
            <a:ext cx="11673334" cy="1569660"/>
          </a:xfrm>
          <a:prstGeom prst="rect">
            <a:avLst/>
          </a:prstGeom>
          <a:noFill/>
        </p:spPr>
        <p:txBody>
          <a:bodyPr wrap="square" rtlCol="0">
            <a:spAutoFit/>
          </a:bodyPr>
          <a:lstStyle/>
          <a:p>
            <a:pPr algn="ctr"/>
            <a:r>
              <a:rPr lang="en-GB" sz="9600" b="1" dirty="0" err="1">
                <a:solidFill>
                  <a:srgbClr val="002060"/>
                </a:solidFill>
                <a:latin typeface="Century Gothic" panose="020B0502020202020204" pitchFamily="34" charset="0"/>
              </a:rPr>
              <a:t>C’es</a:t>
            </a:r>
            <a:r>
              <a:rPr lang="en-GB" sz="9600" b="1" dirty="0" err="1">
                <a:solidFill>
                  <a:srgbClr val="FF0066"/>
                </a:solidFill>
                <a:latin typeface="Century Gothic" panose="020B0502020202020204" pitchFamily="34" charset="0"/>
              </a:rPr>
              <a:t>t</a:t>
            </a:r>
            <a:r>
              <a:rPr lang="en-GB" sz="9600" b="1" dirty="0">
                <a:solidFill>
                  <a:srgbClr val="002060"/>
                </a:solidFill>
                <a:latin typeface="Century Gothic" panose="020B0502020202020204" pitchFamily="34" charset="0"/>
              </a:rPr>
              <a:t> </a:t>
            </a:r>
            <a:r>
              <a:rPr lang="en-GB" sz="9600" b="1" dirty="0" err="1">
                <a:solidFill>
                  <a:srgbClr val="FF0066"/>
                </a:solidFill>
                <a:latin typeface="Century Gothic" panose="020B0502020202020204" pitchFamily="34" charset="0"/>
              </a:rPr>
              <a:t>u</a:t>
            </a:r>
            <a:r>
              <a:rPr lang="en-GB" sz="9600" b="1" dirty="0" err="1">
                <a:solidFill>
                  <a:srgbClr val="002060"/>
                </a:solidFill>
                <a:latin typeface="Century Gothic" panose="020B0502020202020204" pitchFamily="34" charset="0"/>
              </a:rPr>
              <a:t>ne</a:t>
            </a:r>
            <a:r>
              <a:rPr lang="en-GB" sz="9600" b="1" dirty="0">
                <a:solidFill>
                  <a:srgbClr val="002060"/>
                </a:solidFill>
                <a:latin typeface="Century Gothic" panose="020B0502020202020204" pitchFamily="34" charset="0"/>
              </a:rPr>
              <a:t> </a:t>
            </a:r>
            <a:r>
              <a:rPr lang="en-GB" sz="9600" b="1" dirty="0" err="1">
                <a:solidFill>
                  <a:srgbClr val="002060"/>
                </a:solidFill>
                <a:latin typeface="Century Gothic" panose="020B0502020202020204" pitchFamily="34" charset="0"/>
              </a:rPr>
              <a:t>bouteille</a:t>
            </a:r>
            <a:r>
              <a:rPr lang="en-GB" sz="9600" b="1" dirty="0">
                <a:solidFill>
                  <a:srgbClr val="002060"/>
                </a:solidFill>
                <a:latin typeface="Century Gothic" panose="020B0502020202020204" pitchFamily="34" charset="0"/>
              </a:rPr>
              <a: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12.wav"/>
            </a:hlinkClick>
            <a:extLst>
              <a:ext uri="{FF2B5EF4-FFF2-40B4-BE49-F238E27FC236}">
                <a16:creationId xmlns:a16="http://schemas.microsoft.com/office/drawing/2014/main" id="{6FADB2DB-3B0A-4F06-BCBF-5CF452FA729B}"/>
              </a:ext>
            </a:extLst>
          </p:cNvPr>
          <p:cNvSpPr/>
          <p:nvPr/>
        </p:nvSpPr>
        <p:spPr>
          <a:xfrm>
            <a:off x="858520" y="3837993"/>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It’s a bottle.</a:t>
            </a:r>
          </a:p>
        </p:txBody>
      </p:sp>
      <p:sp>
        <p:nvSpPr>
          <p:cNvPr id="13" name="Arc 12">
            <a:extLst>
              <a:ext uri="{FF2B5EF4-FFF2-40B4-BE49-F238E27FC236}">
                <a16:creationId xmlns:a16="http://schemas.microsoft.com/office/drawing/2014/main" id="{3D142CB4-C445-42B0-A212-9B8B310380EC}"/>
              </a:ext>
            </a:extLst>
          </p:cNvPr>
          <p:cNvSpPr/>
          <p:nvPr/>
        </p:nvSpPr>
        <p:spPr>
          <a:xfrm rot="7925323">
            <a:off x="3304389" y="2474318"/>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5" name="Picture 14" descr="A picture containing chart&#10;&#10;Description automatically generated">
            <a:extLst>
              <a:ext uri="{FF2B5EF4-FFF2-40B4-BE49-F238E27FC236}">
                <a16:creationId xmlns:a16="http://schemas.microsoft.com/office/drawing/2014/main" id="{2C8225A3-E4EA-42A6-8F04-F5CFD0E82B0A}"/>
              </a:ext>
            </a:extLst>
          </p:cNvPr>
          <p:cNvPicPr>
            <a:picLocks noChangeAspect="1"/>
          </p:cNvPicPr>
          <p:nvPr/>
        </p:nvPicPr>
        <p:blipFill>
          <a:blip r:embed="rId6"/>
          <a:stretch>
            <a:fillRect/>
          </a:stretch>
        </p:blipFill>
        <p:spPr>
          <a:xfrm>
            <a:off x="5295297" y="4547980"/>
            <a:ext cx="1018944" cy="2037885"/>
          </a:xfrm>
          <a:prstGeom prst="rect">
            <a:avLst/>
          </a:prstGeom>
        </p:spPr>
      </p:pic>
      <p:pic>
        <p:nvPicPr>
          <p:cNvPr id="14" name="Graphic 13" descr="Teacher">
            <a:extLst>
              <a:ext uri="{FF2B5EF4-FFF2-40B4-BE49-F238E27FC236}">
                <a16:creationId xmlns:a16="http://schemas.microsoft.com/office/drawing/2014/main" id="{F87B8880-F54C-46D9-BBEB-08CB922B56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16" name="Speech Bubble: Rectangle with Corners Rounded 15">
            <a:extLst>
              <a:ext uri="{FF2B5EF4-FFF2-40B4-BE49-F238E27FC236}">
                <a16:creationId xmlns:a16="http://schemas.microsoft.com/office/drawing/2014/main" id="{52FB333B-C821-4C01-A5B8-6C5C37CB83BA}"/>
              </a:ext>
            </a:extLst>
          </p:cNvPr>
          <p:cNvSpPr/>
          <p:nvPr/>
        </p:nvSpPr>
        <p:spPr>
          <a:xfrm>
            <a:off x="1227709" y="4445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7" name="CustomShape 7">
            <a:hlinkClick r:id="" action="ppaction://noaction">
              <a:snd r:embed="rId9" name="6_1.wav"/>
            </a:hlinkClick>
            <a:extLst>
              <a:ext uri="{FF2B5EF4-FFF2-40B4-BE49-F238E27FC236}">
                <a16:creationId xmlns:a16="http://schemas.microsoft.com/office/drawing/2014/main" id="{E328A0A0-B40D-45CB-BC01-BD2B721A0DB8}"/>
              </a:ext>
            </a:extLst>
          </p:cNvPr>
          <p:cNvSpPr/>
          <p:nvPr/>
        </p:nvSpPr>
        <p:spPr>
          <a:xfrm>
            <a:off x="1289612" y="56894"/>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24222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540679" y="2224576"/>
            <a:ext cx="11673334" cy="1569660"/>
          </a:xfrm>
          <a:prstGeom prst="rect">
            <a:avLst/>
          </a:prstGeom>
          <a:noFill/>
        </p:spPr>
        <p:txBody>
          <a:bodyPr wrap="square" rtlCol="0">
            <a:spAutoFit/>
          </a:bodyPr>
          <a:lstStyle/>
          <a:p>
            <a:pPr algn="ctr"/>
            <a:r>
              <a:rPr lang="en-GB" sz="9600" b="1" dirty="0" err="1">
                <a:solidFill>
                  <a:srgbClr val="002060"/>
                </a:solidFill>
                <a:latin typeface="Century Gothic" panose="020B0502020202020204" pitchFamily="34" charset="0"/>
              </a:rPr>
              <a:t>C’es</a:t>
            </a:r>
            <a:r>
              <a:rPr lang="en-GB" sz="9600" b="1" dirty="0" err="1">
                <a:solidFill>
                  <a:srgbClr val="FF0066"/>
                </a:solidFill>
                <a:latin typeface="Century Gothic" panose="020B0502020202020204" pitchFamily="34" charset="0"/>
              </a:rPr>
              <a:t>t</a:t>
            </a:r>
            <a:r>
              <a:rPr lang="en-GB" sz="9600" b="1" dirty="0">
                <a:solidFill>
                  <a:srgbClr val="002060"/>
                </a:solidFill>
                <a:latin typeface="Century Gothic" panose="020B0502020202020204" pitchFamily="34" charset="0"/>
              </a:rPr>
              <a:t> </a:t>
            </a:r>
            <a:r>
              <a:rPr lang="en-GB" sz="9600" b="1" dirty="0">
                <a:solidFill>
                  <a:srgbClr val="FF0066"/>
                </a:solidFill>
                <a:latin typeface="Century Gothic" panose="020B0502020202020204" pitchFamily="34" charset="0"/>
              </a:rPr>
              <a:t>u</a:t>
            </a:r>
            <a:r>
              <a:rPr lang="en-GB" sz="9600" b="1" dirty="0">
                <a:solidFill>
                  <a:srgbClr val="002060"/>
                </a:solidFill>
                <a:latin typeface="Century Gothic" panose="020B0502020202020204" pitchFamily="34" charset="0"/>
              </a:rPr>
              <a:t>n sac.</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13.wav"/>
            </a:hlinkClick>
            <a:extLst>
              <a:ext uri="{FF2B5EF4-FFF2-40B4-BE49-F238E27FC236}">
                <a16:creationId xmlns:a16="http://schemas.microsoft.com/office/drawing/2014/main" id="{6FADB2DB-3B0A-4F06-BCBF-5CF452FA729B}"/>
              </a:ext>
            </a:extLst>
          </p:cNvPr>
          <p:cNvSpPr/>
          <p:nvPr/>
        </p:nvSpPr>
        <p:spPr>
          <a:xfrm>
            <a:off x="1818640" y="292593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It’s a bag.</a:t>
            </a:r>
          </a:p>
        </p:txBody>
      </p:sp>
      <p:sp>
        <p:nvSpPr>
          <p:cNvPr id="13" name="Arc 12">
            <a:extLst>
              <a:ext uri="{FF2B5EF4-FFF2-40B4-BE49-F238E27FC236}">
                <a16:creationId xmlns:a16="http://schemas.microsoft.com/office/drawing/2014/main" id="{3D142CB4-C445-42B0-A212-9B8B310380EC}"/>
              </a:ext>
            </a:extLst>
          </p:cNvPr>
          <p:cNvSpPr/>
          <p:nvPr/>
        </p:nvSpPr>
        <p:spPr>
          <a:xfrm rot="7925323">
            <a:off x="5207572" y="2460995"/>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4" name="Picture 2" descr="Bolsa, Escuela, Mochila">
            <a:extLst>
              <a:ext uri="{FF2B5EF4-FFF2-40B4-BE49-F238E27FC236}">
                <a16:creationId xmlns:a16="http://schemas.microsoft.com/office/drawing/2014/main" id="{04B0370E-548F-4DDD-A740-4884996403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2982" y="4562457"/>
            <a:ext cx="1647663" cy="2156938"/>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Teacher">
            <a:extLst>
              <a:ext uri="{FF2B5EF4-FFF2-40B4-BE49-F238E27FC236}">
                <a16:creationId xmlns:a16="http://schemas.microsoft.com/office/drawing/2014/main" id="{92EC2EAC-F6B2-4207-A914-DF7484623A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16" name="Speech Bubble: Rectangle with Corners Rounded 15">
            <a:extLst>
              <a:ext uri="{FF2B5EF4-FFF2-40B4-BE49-F238E27FC236}">
                <a16:creationId xmlns:a16="http://schemas.microsoft.com/office/drawing/2014/main" id="{59CA91A5-FB26-4575-BF55-69AA8365A672}"/>
              </a:ext>
            </a:extLst>
          </p:cNvPr>
          <p:cNvSpPr/>
          <p:nvPr/>
        </p:nvSpPr>
        <p:spPr>
          <a:xfrm>
            <a:off x="1227709" y="4445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7" name="CustomShape 7">
            <a:hlinkClick r:id="" action="ppaction://noaction">
              <a:snd r:embed="rId9" name="6_1.wav"/>
            </a:hlinkClick>
            <a:extLst>
              <a:ext uri="{FF2B5EF4-FFF2-40B4-BE49-F238E27FC236}">
                <a16:creationId xmlns:a16="http://schemas.microsoft.com/office/drawing/2014/main" id="{6C184EEF-0D9A-4A9A-AC3C-59B65A043DB2}"/>
              </a:ext>
            </a:extLst>
          </p:cNvPr>
          <p:cNvSpPr/>
          <p:nvPr/>
        </p:nvSpPr>
        <p:spPr>
          <a:xfrm>
            <a:off x="1289612" y="56894"/>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135858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493313" y="2224576"/>
            <a:ext cx="11180021" cy="1569660"/>
          </a:xfrm>
          <a:prstGeom prst="rect">
            <a:avLst/>
          </a:prstGeom>
          <a:noFill/>
        </p:spPr>
        <p:txBody>
          <a:bodyPr wrap="square" rtlCol="0">
            <a:spAutoFit/>
          </a:bodyPr>
          <a:lstStyle/>
          <a:p>
            <a:pPr algn="ctr"/>
            <a:r>
              <a:rPr lang="en-GB" sz="9600" b="1" dirty="0" err="1">
                <a:solidFill>
                  <a:srgbClr val="002060"/>
                </a:solidFill>
                <a:latin typeface="Century Gothic" panose="020B0502020202020204" pitchFamily="34" charset="0"/>
              </a:rPr>
              <a:t>C’est</a:t>
            </a:r>
            <a:r>
              <a:rPr lang="en-GB" sz="9600" b="1" dirty="0">
                <a:solidFill>
                  <a:srgbClr val="002060"/>
                </a:solidFill>
                <a:latin typeface="Century Gothic" panose="020B0502020202020204" pitchFamily="34" charset="0"/>
              </a:rPr>
              <a:t> petit.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14.wav"/>
            </a:hlinkClick>
            <a:extLst>
              <a:ext uri="{FF2B5EF4-FFF2-40B4-BE49-F238E27FC236}">
                <a16:creationId xmlns:a16="http://schemas.microsoft.com/office/drawing/2014/main" id="{6FADB2DB-3B0A-4F06-BCBF-5CF452FA729B}"/>
              </a:ext>
            </a:extLst>
          </p:cNvPr>
          <p:cNvSpPr/>
          <p:nvPr/>
        </p:nvSpPr>
        <p:spPr>
          <a:xfrm>
            <a:off x="2077720" y="2859960"/>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563760"/>
            <a:ext cx="4776938"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It’s small.</a:t>
            </a:r>
          </a:p>
        </p:txBody>
      </p:sp>
      <p:pic>
        <p:nvPicPr>
          <p:cNvPr id="8" name="Picture 7" descr="Icon&#10;&#10;Description automatically generated">
            <a:extLst>
              <a:ext uri="{FF2B5EF4-FFF2-40B4-BE49-F238E27FC236}">
                <a16:creationId xmlns:a16="http://schemas.microsoft.com/office/drawing/2014/main" id="{33A609FF-EEB8-4964-884D-DD939D728300}"/>
              </a:ext>
            </a:extLst>
          </p:cNvPr>
          <p:cNvPicPr>
            <a:picLocks noChangeAspect="1"/>
          </p:cNvPicPr>
          <p:nvPr/>
        </p:nvPicPr>
        <p:blipFill>
          <a:blip r:embed="rId6"/>
          <a:stretch>
            <a:fillRect/>
          </a:stretch>
        </p:blipFill>
        <p:spPr>
          <a:xfrm rot="6235592" flipH="1">
            <a:off x="5544633" y="6210201"/>
            <a:ext cx="520272" cy="512956"/>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300B758D-7918-470D-8BAD-42888BEAB66F}"/>
              </a:ext>
            </a:extLst>
          </p:cNvPr>
          <p:cNvPicPr>
            <a:picLocks noChangeAspect="1"/>
          </p:cNvPicPr>
          <p:nvPr/>
        </p:nvPicPr>
        <p:blipFill>
          <a:blip r:embed="rId7"/>
          <a:stretch>
            <a:fillRect/>
          </a:stretch>
        </p:blipFill>
        <p:spPr>
          <a:xfrm>
            <a:off x="880959" y="3676110"/>
            <a:ext cx="4041942" cy="2914619"/>
          </a:xfrm>
          <a:prstGeom prst="rect">
            <a:avLst/>
          </a:prstGeom>
        </p:spPr>
      </p:pic>
      <p:pic>
        <p:nvPicPr>
          <p:cNvPr id="18" name="Graphic 17" descr="Line arrow Straight">
            <a:extLst>
              <a:ext uri="{FF2B5EF4-FFF2-40B4-BE49-F238E27FC236}">
                <a16:creationId xmlns:a16="http://schemas.microsoft.com/office/drawing/2014/main" id="{8FF78D06-040D-4E3F-AB70-53516555C6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087131">
            <a:off x="5794917" y="5369683"/>
            <a:ext cx="914400" cy="914400"/>
          </a:xfrm>
          <a:prstGeom prst="rect">
            <a:avLst/>
          </a:prstGeom>
        </p:spPr>
      </p:pic>
      <p:pic>
        <p:nvPicPr>
          <p:cNvPr id="16" name="Graphic 15" descr="Teacher">
            <a:extLst>
              <a:ext uri="{FF2B5EF4-FFF2-40B4-BE49-F238E27FC236}">
                <a16:creationId xmlns:a16="http://schemas.microsoft.com/office/drawing/2014/main" id="{D11542BE-35A4-471F-90FA-2BA16DAADFF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070" y="-136693"/>
            <a:ext cx="914400" cy="914400"/>
          </a:xfrm>
          <a:prstGeom prst="rect">
            <a:avLst/>
          </a:prstGeom>
        </p:spPr>
      </p:pic>
      <p:sp>
        <p:nvSpPr>
          <p:cNvPr id="17" name="Speech Bubble: Rectangle with Corners Rounded 16">
            <a:extLst>
              <a:ext uri="{FF2B5EF4-FFF2-40B4-BE49-F238E27FC236}">
                <a16:creationId xmlns:a16="http://schemas.microsoft.com/office/drawing/2014/main" id="{94C7F650-91C2-4012-A651-5F87F48A9624}"/>
              </a:ext>
            </a:extLst>
          </p:cNvPr>
          <p:cNvSpPr/>
          <p:nvPr/>
        </p:nvSpPr>
        <p:spPr>
          <a:xfrm>
            <a:off x="1227709" y="4445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9" name="CustomShape 7">
            <a:hlinkClick r:id="" action="ppaction://noaction">
              <a:snd r:embed="rId12" name="6_1.wav"/>
            </a:hlinkClick>
            <a:extLst>
              <a:ext uri="{FF2B5EF4-FFF2-40B4-BE49-F238E27FC236}">
                <a16:creationId xmlns:a16="http://schemas.microsoft.com/office/drawing/2014/main" id="{50779970-498F-4F68-BF32-E89E2A6B876F}"/>
              </a:ext>
            </a:extLst>
          </p:cNvPr>
          <p:cNvSpPr/>
          <p:nvPr/>
        </p:nvSpPr>
        <p:spPr>
          <a:xfrm>
            <a:off x="1289612" y="56894"/>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254248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540679" y="2224576"/>
            <a:ext cx="11673334" cy="1569660"/>
          </a:xfrm>
          <a:prstGeom prst="rect">
            <a:avLst/>
          </a:prstGeom>
          <a:noFill/>
        </p:spPr>
        <p:txBody>
          <a:bodyPr wrap="square" rtlCol="0">
            <a:spAutoFit/>
          </a:bodyPr>
          <a:lstStyle/>
          <a:p>
            <a:pPr algn="ctr"/>
            <a:r>
              <a:rPr lang="en-GB" sz="9600" b="1" dirty="0" err="1">
                <a:solidFill>
                  <a:srgbClr val="002060"/>
                </a:solidFill>
                <a:latin typeface="Century Gothic" panose="020B0502020202020204" pitchFamily="34" charset="0"/>
              </a:rPr>
              <a:t>C’es</a:t>
            </a:r>
            <a:r>
              <a:rPr lang="en-GB" sz="9600" b="1" dirty="0" err="1">
                <a:solidFill>
                  <a:srgbClr val="FF0066"/>
                </a:solidFill>
                <a:latin typeface="Century Gothic" panose="020B0502020202020204" pitchFamily="34" charset="0"/>
              </a:rPr>
              <a:t>t</a:t>
            </a:r>
            <a:r>
              <a:rPr lang="en-GB" sz="9600" b="1" dirty="0">
                <a:solidFill>
                  <a:srgbClr val="002060"/>
                </a:solidFill>
                <a:latin typeface="Century Gothic" panose="020B0502020202020204" pitchFamily="34" charset="0"/>
              </a:rPr>
              <a:t> </a:t>
            </a:r>
            <a:r>
              <a:rPr lang="en-GB" sz="9600" b="1" dirty="0" err="1">
                <a:solidFill>
                  <a:srgbClr val="FF0066"/>
                </a:solidFill>
                <a:latin typeface="Century Gothic" panose="020B0502020202020204" pitchFamily="34" charset="0"/>
              </a:rPr>
              <a:t>u</a:t>
            </a:r>
            <a:r>
              <a:rPr lang="en-GB" sz="9600" b="1" dirty="0" err="1">
                <a:solidFill>
                  <a:srgbClr val="002060"/>
                </a:solidFill>
                <a:latin typeface="Century Gothic" panose="020B0502020202020204" pitchFamily="34" charset="0"/>
              </a:rPr>
              <a:t>ne</a:t>
            </a:r>
            <a:r>
              <a:rPr lang="en-GB" sz="9600" b="1" dirty="0">
                <a:solidFill>
                  <a:srgbClr val="002060"/>
                </a:solidFill>
                <a:latin typeface="Century Gothic" panose="020B0502020202020204" pitchFamily="34" charset="0"/>
              </a:rPr>
              <a:t> orange.</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15.wav"/>
            </a:hlinkClick>
            <a:extLst>
              <a:ext uri="{FF2B5EF4-FFF2-40B4-BE49-F238E27FC236}">
                <a16:creationId xmlns:a16="http://schemas.microsoft.com/office/drawing/2014/main" id="{6FADB2DB-3B0A-4F06-BCBF-5CF452FA729B}"/>
              </a:ext>
            </a:extLst>
          </p:cNvPr>
          <p:cNvSpPr/>
          <p:nvPr/>
        </p:nvSpPr>
        <p:spPr>
          <a:xfrm>
            <a:off x="441278" y="292593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It’s an orange.</a:t>
            </a:r>
          </a:p>
        </p:txBody>
      </p:sp>
      <p:sp>
        <p:nvSpPr>
          <p:cNvPr id="13" name="Arc 12">
            <a:extLst>
              <a:ext uri="{FF2B5EF4-FFF2-40B4-BE49-F238E27FC236}">
                <a16:creationId xmlns:a16="http://schemas.microsoft.com/office/drawing/2014/main" id="{3D142CB4-C445-42B0-A212-9B8B310380EC}"/>
              </a:ext>
            </a:extLst>
          </p:cNvPr>
          <p:cNvSpPr/>
          <p:nvPr/>
        </p:nvSpPr>
        <p:spPr>
          <a:xfrm rot="7925323">
            <a:off x="3684766" y="2460996"/>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4" name="Picture 13">
            <a:extLst>
              <a:ext uri="{FF2B5EF4-FFF2-40B4-BE49-F238E27FC236}">
                <a16:creationId xmlns:a16="http://schemas.microsoft.com/office/drawing/2014/main" id="{B7926A9B-CC5D-4DAE-AC75-60CA9F657C22}"/>
              </a:ext>
            </a:extLst>
          </p:cNvPr>
          <p:cNvPicPr>
            <a:picLocks noChangeAspect="1"/>
          </p:cNvPicPr>
          <p:nvPr/>
        </p:nvPicPr>
        <p:blipFill rotWithShape="1">
          <a:blip r:embed="rId6"/>
          <a:srcRect r="49877"/>
          <a:stretch/>
        </p:blipFill>
        <p:spPr>
          <a:xfrm>
            <a:off x="4790487" y="4705208"/>
            <a:ext cx="1437414" cy="1438361"/>
          </a:xfrm>
          <a:prstGeom prst="rect">
            <a:avLst/>
          </a:prstGeom>
        </p:spPr>
      </p:pic>
      <p:pic>
        <p:nvPicPr>
          <p:cNvPr id="15" name="Graphic 14" descr="Teacher">
            <a:extLst>
              <a:ext uri="{FF2B5EF4-FFF2-40B4-BE49-F238E27FC236}">
                <a16:creationId xmlns:a16="http://schemas.microsoft.com/office/drawing/2014/main" id="{6326CD66-FD66-44EF-9DE4-E2A46E1642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02" y="-60900"/>
            <a:ext cx="914400" cy="914400"/>
          </a:xfrm>
          <a:prstGeom prst="rect">
            <a:avLst/>
          </a:prstGeom>
        </p:spPr>
      </p:pic>
      <p:sp>
        <p:nvSpPr>
          <p:cNvPr id="16" name="Speech Bubble: Rectangle with Corners Rounded 15">
            <a:extLst>
              <a:ext uri="{FF2B5EF4-FFF2-40B4-BE49-F238E27FC236}">
                <a16:creationId xmlns:a16="http://schemas.microsoft.com/office/drawing/2014/main" id="{31820F6F-1E16-49BF-A9A2-F451BBD83BEA}"/>
              </a:ext>
            </a:extLst>
          </p:cNvPr>
          <p:cNvSpPr/>
          <p:nvPr/>
        </p:nvSpPr>
        <p:spPr>
          <a:xfrm>
            <a:off x="1132441" y="120250"/>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7" name="CustomShape 7">
            <a:hlinkClick r:id="" action="ppaction://noaction">
              <a:snd r:embed="rId9" name="6_1.wav"/>
            </a:hlinkClick>
            <a:extLst>
              <a:ext uri="{FF2B5EF4-FFF2-40B4-BE49-F238E27FC236}">
                <a16:creationId xmlns:a16="http://schemas.microsoft.com/office/drawing/2014/main" id="{0BA685F3-5771-4CD0-9A03-5C16EB031B43}"/>
              </a:ext>
            </a:extLst>
          </p:cNvPr>
          <p:cNvSpPr/>
          <p:nvPr/>
        </p:nvSpPr>
        <p:spPr>
          <a:xfrm>
            <a:off x="1194344" y="132687"/>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18885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540679" y="2224576"/>
            <a:ext cx="11673334" cy="1569660"/>
          </a:xfrm>
          <a:prstGeom prst="rect">
            <a:avLst/>
          </a:prstGeom>
          <a:noFill/>
        </p:spPr>
        <p:txBody>
          <a:bodyPr wrap="square" rtlCol="0">
            <a:spAutoFit/>
          </a:bodyPr>
          <a:lstStyle/>
          <a:p>
            <a:pPr algn="ctr"/>
            <a:r>
              <a:rPr lang="en-GB" sz="9600" b="1" dirty="0" err="1">
                <a:solidFill>
                  <a:srgbClr val="002060"/>
                </a:solidFill>
                <a:latin typeface="Century Gothic" panose="020B0502020202020204" pitchFamily="34" charset="0"/>
              </a:rPr>
              <a:t>C’es</a:t>
            </a:r>
            <a:r>
              <a:rPr lang="en-GB" sz="9600" b="1" dirty="0" err="1">
                <a:solidFill>
                  <a:srgbClr val="FF0066"/>
                </a:solidFill>
                <a:latin typeface="Century Gothic" panose="020B0502020202020204" pitchFamily="34" charset="0"/>
              </a:rPr>
              <a:t>t</a:t>
            </a:r>
            <a:r>
              <a:rPr lang="en-GB" sz="9600" b="1" dirty="0">
                <a:solidFill>
                  <a:srgbClr val="002060"/>
                </a:solidFill>
                <a:latin typeface="Century Gothic" panose="020B0502020202020204" pitchFamily="34" charset="0"/>
              </a:rPr>
              <a:t> </a:t>
            </a:r>
            <a:r>
              <a:rPr lang="en-GB" sz="9600" b="1" dirty="0">
                <a:solidFill>
                  <a:srgbClr val="FF0066"/>
                </a:solidFill>
                <a:latin typeface="Century Gothic" panose="020B0502020202020204" pitchFamily="34" charset="0"/>
              </a:rPr>
              <a:t>u</a:t>
            </a:r>
            <a:r>
              <a:rPr lang="en-GB" sz="9600" b="1" dirty="0">
                <a:solidFill>
                  <a:srgbClr val="002060"/>
                </a:solidFill>
                <a:latin typeface="Century Gothic" panose="020B0502020202020204" pitchFamily="34" charset="0"/>
              </a:rPr>
              <a:t>n cahier.</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16.wav"/>
            </a:hlinkClick>
            <a:extLst>
              <a:ext uri="{FF2B5EF4-FFF2-40B4-BE49-F238E27FC236}">
                <a16:creationId xmlns:a16="http://schemas.microsoft.com/office/drawing/2014/main" id="{6FADB2DB-3B0A-4F06-BCBF-5CF452FA729B}"/>
              </a:ext>
            </a:extLst>
          </p:cNvPr>
          <p:cNvSpPr/>
          <p:nvPr/>
        </p:nvSpPr>
        <p:spPr>
          <a:xfrm>
            <a:off x="954774" y="28938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1F9D6C7-6002-4256-BA6B-C2B50A0F68B8}"/>
              </a:ext>
            </a:extLst>
          </p:cNvPr>
          <p:cNvSpPr txBox="1"/>
          <p:nvPr/>
        </p:nvSpPr>
        <p:spPr>
          <a:xfrm>
            <a:off x="2785503" y="3793626"/>
            <a:ext cx="6152565"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It’s an exercise book.</a:t>
            </a:r>
          </a:p>
        </p:txBody>
      </p:sp>
      <p:sp>
        <p:nvSpPr>
          <p:cNvPr id="13" name="Arc 12">
            <a:extLst>
              <a:ext uri="{FF2B5EF4-FFF2-40B4-BE49-F238E27FC236}">
                <a16:creationId xmlns:a16="http://schemas.microsoft.com/office/drawing/2014/main" id="{3D142CB4-C445-42B0-A212-9B8B310380EC}"/>
              </a:ext>
            </a:extLst>
          </p:cNvPr>
          <p:cNvSpPr/>
          <p:nvPr/>
        </p:nvSpPr>
        <p:spPr>
          <a:xfrm rot="7925323">
            <a:off x="4398924" y="2518268"/>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5" name="Picture 4" descr="Escuela, Libro De Ejercicios, Estudiar">
            <a:extLst>
              <a:ext uri="{FF2B5EF4-FFF2-40B4-BE49-F238E27FC236}">
                <a16:creationId xmlns:a16="http://schemas.microsoft.com/office/drawing/2014/main" id="{CB12427D-5ABE-46B2-8704-19D76F51AE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6121" y="4562457"/>
            <a:ext cx="1322461" cy="1770224"/>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descr="Teacher">
            <a:extLst>
              <a:ext uri="{FF2B5EF4-FFF2-40B4-BE49-F238E27FC236}">
                <a16:creationId xmlns:a16="http://schemas.microsoft.com/office/drawing/2014/main" id="{8D301884-ADB1-4A5C-87CC-6C646C5E39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16" name="Speech Bubble: Rectangle with Corners Rounded 15">
            <a:extLst>
              <a:ext uri="{FF2B5EF4-FFF2-40B4-BE49-F238E27FC236}">
                <a16:creationId xmlns:a16="http://schemas.microsoft.com/office/drawing/2014/main" id="{E29F0530-A064-45BA-87FB-2316F82B4108}"/>
              </a:ext>
            </a:extLst>
          </p:cNvPr>
          <p:cNvSpPr/>
          <p:nvPr/>
        </p:nvSpPr>
        <p:spPr>
          <a:xfrm>
            <a:off x="1227709" y="4445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7" name="CustomShape 7">
            <a:hlinkClick r:id="" action="ppaction://noaction">
              <a:snd r:embed="rId9" name="6_1.wav"/>
            </a:hlinkClick>
            <a:extLst>
              <a:ext uri="{FF2B5EF4-FFF2-40B4-BE49-F238E27FC236}">
                <a16:creationId xmlns:a16="http://schemas.microsoft.com/office/drawing/2014/main" id="{533A086C-B2E5-4929-816D-EF773F3C674B}"/>
              </a:ext>
            </a:extLst>
          </p:cNvPr>
          <p:cNvSpPr/>
          <p:nvPr/>
        </p:nvSpPr>
        <p:spPr>
          <a:xfrm>
            <a:off x="1289612" y="56894"/>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1113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6E22149F-8F83-4BA6-B7C5-9FAB973C87E1}"/>
              </a:ext>
            </a:extLst>
          </p:cNvPr>
          <p:cNvSpPr/>
          <p:nvPr/>
        </p:nvSpPr>
        <p:spPr>
          <a:xfrm>
            <a:off x="3387517" y="1698887"/>
            <a:ext cx="7196667" cy="4843494"/>
          </a:xfrm>
          <a:prstGeom prst="wedgeRoundRectCallout">
            <a:avLst>
              <a:gd name="adj1" fmla="val -68362"/>
              <a:gd name="adj2" fmla="val -24902"/>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s17 c_es.wav"/>
            </a:hlinkClick>
            <a:extLst>
              <a:ext uri="{FF2B5EF4-FFF2-40B4-BE49-F238E27FC236}">
                <a16:creationId xmlns:a16="http://schemas.microsoft.com/office/drawing/2014/main" id="{3AD5864B-E328-4811-82EC-A3D77BDC6BF2}"/>
              </a:ext>
            </a:extLst>
          </p:cNvPr>
          <p:cNvSpPr/>
          <p:nvPr/>
        </p:nvSpPr>
        <p:spPr>
          <a:xfrm>
            <a:off x="3704035" y="193170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5" name="s17 c_est.wav"/>
            </a:hlinkClick>
            <a:extLst>
              <a:ext uri="{FF2B5EF4-FFF2-40B4-BE49-F238E27FC236}">
                <a16:creationId xmlns:a16="http://schemas.microsoft.com/office/drawing/2014/main" id="{F2DAD2AC-ADD2-4480-845B-008BBA9A5F70}"/>
              </a:ext>
            </a:extLst>
          </p:cNvPr>
          <p:cNvSpPr/>
          <p:nvPr/>
        </p:nvSpPr>
        <p:spPr>
          <a:xfrm>
            <a:off x="3704035" y="272009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4" name="s17 c_es.wav"/>
            </a:hlinkClick>
            <a:extLst>
              <a:ext uri="{FF2B5EF4-FFF2-40B4-BE49-F238E27FC236}">
                <a16:creationId xmlns:a16="http://schemas.microsoft.com/office/drawing/2014/main" id="{E47FAB46-1A11-4EF4-B700-EF919D0338F8}"/>
              </a:ext>
            </a:extLst>
          </p:cNvPr>
          <p:cNvSpPr/>
          <p:nvPr/>
        </p:nvSpPr>
        <p:spPr>
          <a:xfrm>
            <a:off x="3704035" y="350848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5" name="s17 c_est.wav"/>
            </a:hlinkClick>
            <a:extLst>
              <a:ext uri="{FF2B5EF4-FFF2-40B4-BE49-F238E27FC236}">
                <a16:creationId xmlns:a16="http://schemas.microsoft.com/office/drawing/2014/main" id="{1ECA2C39-8E1B-46F9-B4CE-5D69DA706F12}"/>
              </a:ext>
            </a:extLst>
          </p:cNvPr>
          <p:cNvSpPr/>
          <p:nvPr/>
        </p:nvSpPr>
        <p:spPr>
          <a:xfrm>
            <a:off x="3704035" y="41759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4" name="s17 c_es.wav"/>
            </a:hlinkClick>
            <a:extLst>
              <a:ext uri="{FF2B5EF4-FFF2-40B4-BE49-F238E27FC236}">
                <a16:creationId xmlns:a16="http://schemas.microsoft.com/office/drawing/2014/main" id="{B06E6BFD-FB69-40F9-9653-301D379E5A17}"/>
              </a:ext>
            </a:extLst>
          </p:cNvPr>
          <p:cNvSpPr/>
          <p:nvPr/>
        </p:nvSpPr>
        <p:spPr>
          <a:xfrm>
            <a:off x="3704035" y="492870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4" name="CustomShape 14">
            <a:extLst>
              <a:ext uri="{FF2B5EF4-FFF2-40B4-BE49-F238E27FC236}">
                <a16:creationId xmlns:a16="http://schemas.microsoft.com/office/drawing/2014/main" id="{5B038370-52AC-441F-8035-3DB346524715}"/>
              </a:ext>
            </a:extLst>
          </p:cNvPr>
          <p:cNvSpPr/>
          <p:nvPr/>
        </p:nvSpPr>
        <p:spPr>
          <a:xfrm>
            <a:off x="171981" y="600349"/>
            <a:ext cx="10436820" cy="7875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a:ea typeface="Century Gothic"/>
                <a:sym typeface="Arial"/>
              </a:rPr>
              <a:t>What is Adèle saying about these things?</a:t>
            </a:r>
            <a:endParaRPr kumimoji="0" lang="en-GB" sz="2200" b="0" i="0" u="none" strike="noStrike" kern="1200" cap="none" spc="-1" normalizeH="0" baseline="0" noProof="0" dirty="0">
              <a:ln>
                <a:noFill/>
              </a:ln>
              <a:solidFill>
                <a:prstClr val="black"/>
              </a:solidFill>
              <a:effectLst/>
              <a:uLnTx/>
              <a:uFillTx/>
              <a:latin typeface="Arial"/>
              <a:sym typeface="Arial"/>
            </a:endParaRPr>
          </a:p>
        </p:txBody>
      </p:sp>
      <p:sp>
        <p:nvSpPr>
          <p:cNvPr id="43" name="CustomShape 27">
            <a:hlinkClick r:id="" action="ppaction://noaction">
              <a:snd r:embed="rId5" name="s17 c_est.wav"/>
            </a:hlinkClick>
            <a:extLst>
              <a:ext uri="{FF2B5EF4-FFF2-40B4-BE49-F238E27FC236}">
                <a16:creationId xmlns:a16="http://schemas.microsoft.com/office/drawing/2014/main" id="{757AD432-994C-4145-896A-72706F3636E2}"/>
              </a:ext>
            </a:extLst>
          </p:cNvPr>
          <p:cNvSpPr/>
          <p:nvPr/>
        </p:nvSpPr>
        <p:spPr>
          <a:xfrm>
            <a:off x="3704035" y="57277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7" name="CustomShape 14">
            <a:extLst>
              <a:ext uri="{FF2B5EF4-FFF2-40B4-BE49-F238E27FC236}">
                <a16:creationId xmlns:a16="http://schemas.microsoft.com/office/drawing/2014/main" id="{ABB87B27-0474-43D4-A868-EC684F2884CE}"/>
              </a:ext>
            </a:extLst>
          </p:cNvPr>
          <p:cNvSpPr/>
          <p:nvPr/>
        </p:nvSpPr>
        <p:spPr>
          <a:xfrm>
            <a:off x="160199" y="882701"/>
            <a:ext cx="10436820" cy="7875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Write 1 – 8 and the correct</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sym typeface="Arial"/>
              </a:rPr>
              <a:t> end of the sentence.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6" name="CustomShape 23">
            <a:hlinkClick r:id="" action="ppaction://noaction">
              <a:snd r:embed="rId6" name="s17_1.wav"/>
            </a:hlinkClick>
            <a:extLst>
              <a:ext uri="{FF2B5EF4-FFF2-40B4-BE49-F238E27FC236}">
                <a16:creationId xmlns:a16="http://schemas.microsoft.com/office/drawing/2014/main" id="{6DC3C8EF-C671-46DF-93E6-818380F2E25D}"/>
              </a:ext>
            </a:extLst>
          </p:cNvPr>
          <p:cNvSpPr/>
          <p:nvPr/>
        </p:nvSpPr>
        <p:spPr>
          <a:xfrm>
            <a:off x="10376781" y="1967873"/>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1" name="CustomShape 24">
            <a:hlinkClick r:id="" action="ppaction://noaction">
              <a:snd r:embed="rId7" name="s17_2.wav"/>
            </a:hlinkClick>
            <a:extLst>
              <a:ext uri="{FF2B5EF4-FFF2-40B4-BE49-F238E27FC236}">
                <a16:creationId xmlns:a16="http://schemas.microsoft.com/office/drawing/2014/main" id="{45FA0F5B-F12D-4A79-8EE8-3431CB56455D}"/>
              </a:ext>
            </a:extLst>
          </p:cNvPr>
          <p:cNvSpPr/>
          <p:nvPr/>
        </p:nvSpPr>
        <p:spPr>
          <a:xfrm>
            <a:off x="10376781" y="2739567"/>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9" name="CustomShape 25">
            <a:hlinkClick r:id="" action="ppaction://noaction">
              <a:snd r:embed="rId8" name="s17_3.wav"/>
            </a:hlinkClick>
            <a:extLst>
              <a:ext uri="{FF2B5EF4-FFF2-40B4-BE49-F238E27FC236}">
                <a16:creationId xmlns:a16="http://schemas.microsoft.com/office/drawing/2014/main" id="{A453DA7C-C2B7-4137-8DA8-23C42484EEB4}"/>
              </a:ext>
            </a:extLst>
          </p:cNvPr>
          <p:cNvSpPr/>
          <p:nvPr/>
        </p:nvSpPr>
        <p:spPr>
          <a:xfrm>
            <a:off x="10376781" y="3508480"/>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0" name="CustomShape 26">
            <a:hlinkClick r:id="" action="ppaction://noaction">
              <a:snd r:embed="rId9" name="s17_4.wav"/>
            </a:hlinkClick>
            <a:extLst>
              <a:ext uri="{FF2B5EF4-FFF2-40B4-BE49-F238E27FC236}">
                <a16:creationId xmlns:a16="http://schemas.microsoft.com/office/drawing/2014/main" id="{F14A3702-21C9-4072-A870-41EB877B225F}"/>
              </a:ext>
            </a:extLst>
          </p:cNvPr>
          <p:cNvSpPr/>
          <p:nvPr/>
        </p:nvSpPr>
        <p:spPr>
          <a:xfrm>
            <a:off x="10376781" y="418406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1" name="CustomShape 27">
            <a:hlinkClick r:id="" action="ppaction://noaction">
              <a:snd r:embed="rId10" name="s17_5.wav"/>
            </a:hlinkClick>
            <a:extLst>
              <a:ext uri="{FF2B5EF4-FFF2-40B4-BE49-F238E27FC236}">
                <a16:creationId xmlns:a16="http://schemas.microsoft.com/office/drawing/2014/main" id="{7FD93ED6-BDA3-4686-88A8-E65B7A446E75}"/>
              </a:ext>
            </a:extLst>
          </p:cNvPr>
          <p:cNvSpPr/>
          <p:nvPr/>
        </p:nvSpPr>
        <p:spPr>
          <a:xfrm>
            <a:off x="10399414" y="491645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2" name="CustomShape 27">
            <a:hlinkClick r:id="" action="ppaction://noaction">
              <a:snd r:embed="rId11" name="s17_6.wav"/>
            </a:hlinkClick>
            <a:extLst>
              <a:ext uri="{FF2B5EF4-FFF2-40B4-BE49-F238E27FC236}">
                <a16:creationId xmlns:a16="http://schemas.microsoft.com/office/drawing/2014/main" id="{20893E07-E350-45E9-8986-9DEB347C21AD}"/>
              </a:ext>
            </a:extLst>
          </p:cNvPr>
          <p:cNvSpPr/>
          <p:nvPr/>
        </p:nvSpPr>
        <p:spPr>
          <a:xfrm>
            <a:off x="10395442" y="570917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11" name="Picture 10">
            <a:extLst>
              <a:ext uri="{FF2B5EF4-FFF2-40B4-BE49-F238E27FC236}">
                <a16:creationId xmlns:a16="http://schemas.microsoft.com/office/drawing/2014/main" id="{9843FC3D-9CA3-4888-90A3-B1D473655130}"/>
              </a:ext>
            </a:extLst>
          </p:cNvPr>
          <p:cNvPicPr>
            <a:picLocks noChangeAspect="1"/>
          </p:cNvPicPr>
          <p:nvPr/>
        </p:nvPicPr>
        <p:blipFill>
          <a:blip r:embed="rId12"/>
          <a:stretch>
            <a:fillRect/>
          </a:stretch>
        </p:blipFill>
        <p:spPr>
          <a:xfrm flipH="1">
            <a:off x="671296" y="1822662"/>
            <a:ext cx="2035950" cy="4843494"/>
          </a:xfrm>
          <a:prstGeom prst="rect">
            <a:avLst/>
          </a:prstGeom>
        </p:spPr>
      </p:pic>
      <p:sp>
        <p:nvSpPr>
          <p:cNvPr id="14" name="TextBox 13">
            <a:extLst>
              <a:ext uri="{FF2B5EF4-FFF2-40B4-BE49-F238E27FC236}">
                <a16:creationId xmlns:a16="http://schemas.microsoft.com/office/drawing/2014/main" id="{D906ABF7-C9FB-4CD8-91D5-6A5CAF94F568}"/>
              </a:ext>
            </a:extLst>
          </p:cNvPr>
          <p:cNvSpPr txBox="1"/>
          <p:nvPr/>
        </p:nvSpPr>
        <p:spPr>
          <a:xfrm>
            <a:off x="4259583" y="1841013"/>
            <a:ext cx="2073483"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C’est</a:t>
            </a:r>
            <a:r>
              <a:rPr lang="en-GB" sz="2800" dirty="0">
                <a:solidFill>
                  <a:srgbClr val="002060"/>
                </a:solidFill>
                <a:latin typeface="Century Gothic" panose="020B0502020202020204" pitchFamily="34" charset="0"/>
              </a:rPr>
              <a:t>… 	</a:t>
            </a:r>
          </a:p>
        </p:txBody>
      </p:sp>
      <p:sp>
        <p:nvSpPr>
          <p:cNvPr id="72" name="TextBox 71">
            <a:extLst>
              <a:ext uri="{FF2B5EF4-FFF2-40B4-BE49-F238E27FC236}">
                <a16:creationId xmlns:a16="http://schemas.microsoft.com/office/drawing/2014/main" id="{68A8141B-43F7-41B8-97A4-4BDAD8C29A9A}"/>
              </a:ext>
            </a:extLst>
          </p:cNvPr>
          <p:cNvSpPr txBox="1"/>
          <p:nvPr/>
        </p:nvSpPr>
        <p:spPr>
          <a:xfrm>
            <a:off x="4301067" y="2614582"/>
            <a:ext cx="5943600"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C’est</a:t>
            </a:r>
            <a:r>
              <a:rPr lang="en-GB" sz="2800" dirty="0">
                <a:solidFill>
                  <a:srgbClr val="002060"/>
                </a:solidFill>
                <a:latin typeface="Century Gothic" panose="020B0502020202020204" pitchFamily="34" charset="0"/>
              </a:rPr>
              <a:t>…</a:t>
            </a:r>
          </a:p>
        </p:txBody>
      </p:sp>
      <p:sp>
        <p:nvSpPr>
          <p:cNvPr id="73" name="TextBox 72">
            <a:extLst>
              <a:ext uri="{FF2B5EF4-FFF2-40B4-BE49-F238E27FC236}">
                <a16:creationId xmlns:a16="http://schemas.microsoft.com/office/drawing/2014/main" id="{7044B7FB-AA2A-46CB-920B-B4C9528AD2D0}"/>
              </a:ext>
            </a:extLst>
          </p:cNvPr>
          <p:cNvSpPr txBox="1"/>
          <p:nvPr/>
        </p:nvSpPr>
        <p:spPr>
          <a:xfrm>
            <a:off x="4301067" y="3426602"/>
            <a:ext cx="5943600"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C’est</a:t>
            </a:r>
            <a:r>
              <a:rPr lang="en-GB" sz="2800" dirty="0">
                <a:solidFill>
                  <a:srgbClr val="002060"/>
                </a:solidFill>
                <a:latin typeface="Century Gothic" panose="020B0502020202020204" pitchFamily="34" charset="0"/>
              </a:rPr>
              <a:t>…</a:t>
            </a:r>
          </a:p>
        </p:txBody>
      </p:sp>
      <p:sp>
        <p:nvSpPr>
          <p:cNvPr id="74" name="TextBox 73">
            <a:extLst>
              <a:ext uri="{FF2B5EF4-FFF2-40B4-BE49-F238E27FC236}">
                <a16:creationId xmlns:a16="http://schemas.microsoft.com/office/drawing/2014/main" id="{AF5B72A6-1EBB-4080-99C5-CAA0C447D430}"/>
              </a:ext>
            </a:extLst>
          </p:cNvPr>
          <p:cNvSpPr txBox="1"/>
          <p:nvPr/>
        </p:nvSpPr>
        <p:spPr>
          <a:xfrm>
            <a:off x="4301067" y="4120634"/>
            <a:ext cx="5943600"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C’est</a:t>
            </a:r>
            <a:r>
              <a:rPr lang="en-GB" sz="2800" dirty="0">
                <a:solidFill>
                  <a:srgbClr val="002060"/>
                </a:solidFill>
                <a:latin typeface="Century Gothic" panose="020B0502020202020204" pitchFamily="34" charset="0"/>
              </a:rPr>
              <a:t>…</a:t>
            </a:r>
          </a:p>
        </p:txBody>
      </p:sp>
      <p:sp>
        <p:nvSpPr>
          <p:cNvPr id="75" name="TextBox 74">
            <a:extLst>
              <a:ext uri="{FF2B5EF4-FFF2-40B4-BE49-F238E27FC236}">
                <a16:creationId xmlns:a16="http://schemas.microsoft.com/office/drawing/2014/main" id="{5D0AE104-04E9-4DDF-A9A3-015738463E5B}"/>
              </a:ext>
            </a:extLst>
          </p:cNvPr>
          <p:cNvSpPr txBox="1"/>
          <p:nvPr/>
        </p:nvSpPr>
        <p:spPr>
          <a:xfrm>
            <a:off x="4301067" y="4865277"/>
            <a:ext cx="5943600"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C’est</a:t>
            </a:r>
            <a:r>
              <a:rPr lang="en-GB" sz="2800" dirty="0">
                <a:solidFill>
                  <a:srgbClr val="002060"/>
                </a:solidFill>
                <a:latin typeface="Century Gothic" panose="020B0502020202020204" pitchFamily="34" charset="0"/>
              </a:rPr>
              <a:t>…</a:t>
            </a:r>
          </a:p>
        </p:txBody>
      </p:sp>
      <p:sp>
        <p:nvSpPr>
          <p:cNvPr id="76" name="TextBox 75">
            <a:extLst>
              <a:ext uri="{FF2B5EF4-FFF2-40B4-BE49-F238E27FC236}">
                <a16:creationId xmlns:a16="http://schemas.microsoft.com/office/drawing/2014/main" id="{0AC25F50-836D-47AE-B61C-2313C0725260}"/>
              </a:ext>
            </a:extLst>
          </p:cNvPr>
          <p:cNvSpPr txBox="1"/>
          <p:nvPr/>
        </p:nvSpPr>
        <p:spPr>
          <a:xfrm>
            <a:off x="4259584" y="5664300"/>
            <a:ext cx="5943600"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C’est</a:t>
            </a:r>
            <a:r>
              <a:rPr lang="en-GB" sz="2800" dirty="0">
                <a:solidFill>
                  <a:srgbClr val="002060"/>
                </a:solidFill>
                <a:latin typeface="Century Gothic" panose="020B0502020202020204" pitchFamily="34" charset="0"/>
              </a:rPr>
              <a:t>…</a:t>
            </a:r>
          </a:p>
        </p:txBody>
      </p:sp>
      <p:pic>
        <p:nvPicPr>
          <p:cNvPr id="4" name="Picture 3" descr="Shape, circle&#10;&#10;Description automatically generated">
            <a:extLst>
              <a:ext uri="{FF2B5EF4-FFF2-40B4-BE49-F238E27FC236}">
                <a16:creationId xmlns:a16="http://schemas.microsoft.com/office/drawing/2014/main" id="{4B8DC3B6-26FE-4A0F-94AB-6F4916BF7CE0}"/>
              </a:ext>
            </a:extLst>
          </p:cNvPr>
          <p:cNvPicPr>
            <a:picLocks noChangeAspect="1"/>
          </p:cNvPicPr>
          <p:nvPr/>
        </p:nvPicPr>
        <p:blipFill>
          <a:blip r:embed="rId13"/>
          <a:stretch>
            <a:fillRect/>
          </a:stretch>
        </p:blipFill>
        <p:spPr>
          <a:xfrm>
            <a:off x="6518524" y="1723911"/>
            <a:ext cx="819839" cy="719859"/>
          </a:xfrm>
          <a:prstGeom prst="rect">
            <a:avLst/>
          </a:prstGeom>
        </p:spPr>
      </p:pic>
      <p:cxnSp>
        <p:nvCxnSpPr>
          <p:cNvPr id="7" name="Straight Connector 6">
            <a:extLst>
              <a:ext uri="{FF2B5EF4-FFF2-40B4-BE49-F238E27FC236}">
                <a16:creationId xmlns:a16="http://schemas.microsoft.com/office/drawing/2014/main" id="{4A2E2EEE-F557-4ACB-99A4-C4DF0191236F}"/>
              </a:ext>
            </a:extLst>
          </p:cNvPr>
          <p:cNvCxnSpPr/>
          <p:nvPr/>
        </p:nvCxnSpPr>
        <p:spPr>
          <a:xfrm>
            <a:off x="7552267" y="1891624"/>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9" name="Graphic 8" descr="Woman">
            <a:extLst>
              <a:ext uri="{FF2B5EF4-FFF2-40B4-BE49-F238E27FC236}">
                <a16:creationId xmlns:a16="http://schemas.microsoft.com/office/drawing/2014/main" id="{45A67EBE-D29D-43FC-A5F2-D3A6F040FB9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89853" y="1801688"/>
            <a:ext cx="685371" cy="685371"/>
          </a:xfrm>
          <a:prstGeom prst="rect">
            <a:avLst/>
          </a:prstGeom>
        </p:spPr>
      </p:pic>
      <p:sp>
        <p:nvSpPr>
          <p:cNvPr id="10" name="TextBox 9">
            <a:extLst>
              <a:ext uri="{FF2B5EF4-FFF2-40B4-BE49-F238E27FC236}">
                <a16:creationId xmlns:a16="http://schemas.microsoft.com/office/drawing/2014/main" id="{6AE5EB41-11C3-4208-BE6F-E829F3DA6485}"/>
              </a:ext>
            </a:extLst>
          </p:cNvPr>
          <p:cNvSpPr txBox="1"/>
          <p:nvPr/>
        </p:nvSpPr>
        <p:spPr>
          <a:xfrm>
            <a:off x="8400210" y="1931706"/>
            <a:ext cx="16256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[person]</a:t>
            </a:r>
          </a:p>
        </p:txBody>
      </p:sp>
      <p:pic>
        <p:nvPicPr>
          <p:cNvPr id="35" name="Picture 34">
            <a:extLst>
              <a:ext uri="{FF2B5EF4-FFF2-40B4-BE49-F238E27FC236}">
                <a16:creationId xmlns:a16="http://schemas.microsoft.com/office/drawing/2014/main" id="{1BB95ECC-952D-4443-BE6F-846A5524870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44978" y="2424895"/>
            <a:ext cx="917754" cy="705523"/>
          </a:xfrm>
          <a:prstGeom prst="rect">
            <a:avLst/>
          </a:prstGeom>
        </p:spPr>
      </p:pic>
      <p:cxnSp>
        <p:nvCxnSpPr>
          <p:cNvPr id="37" name="Straight Connector 36">
            <a:extLst>
              <a:ext uri="{FF2B5EF4-FFF2-40B4-BE49-F238E27FC236}">
                <a16:creationId xmlns:a16="http://schemas.microsoft.com/office/drawing/2014/main" id="{D1B6D47D-09E1-449E-B602-18357072F17A}"/>
              </a:ext>
            </a:extLst>
          </p:cNvPr>
          <p:cNvCxnSpPr/>
          <p:nvPr/>
        </p:nvCxnSpPr>
        <p:spPr>
          <a:xfrm>
            <a:off x="7552267" y="2610494"/>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19" descr="Logo&#10;&#10;Description automatically generated">
            <a:extLst>
              <a:ext uri="{FF2B5EF4-FFF2-40B4-BE49-F238E27FC236}">
                <a16:creationId xmlns:a16="http://schemas.microsoft.com/office/drawing/2014/main" id="{2DE9F2CE-352E-4196-9CB1-416CBAEFAC00}"/>
              </a:ext>
            </a:extLst>
          </p:cNvPr>
          <p:cNvPicPr>
            <a:picLocks noChangeAspect="1"/>
          </p:cNvPicPr>
          <p:nvPr/>
        </p:nvPicPr>
        <p:blipFill>
          <a:blip r:embed="rId17"/>
          <a:stretch>
            <a:fillRect/>
          </a:stretch>
        </p:blipFill>
        <p:spPr>
          <a:xfrm>
            <a:off x="7889853" y="2456782"/>
            <a:ext cx="859549" cy="731471"/>
          </a:xfrm>
          <a:prstGeom prst="rect">
            <a:avLst/>
          </a:prstGeom>
        </p:spPr>
      </p:pic>
      <p:cxnSp>
        <p:nvCxnSpPr>
          <p:cNvPr id="39" name="Straight Connector 38">
            <a:extLst>
              <a:ext uri="{FF2B5EF4-FFF2-40B4-BE49-F238E27FC236}">
                <a16:creationId xmlns:a16="http://schemas.microsoft.com/office/drawing/2014/main" id="{002831DC-5844-4BDB-BD55-07616A2E2AD4}"/>
              </a:ext>
            </a:extLst>
          </p:cNvPr>
          <p:cNvCxnSpPr/>
          <p:nvPr/>
        </p:nvCxnSpPr>
        <p:spPr>
          <a:xfrm>
            <a:off x="7552267" y="3370754"/>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25" name="Picture 24" descr="A picture containing shape&#10;&#10;Description automatically generated">
            <a:extLst>
              <a:ext uri="{FF2B5EF4-FFF2-40B4-BE49-F238E27FC236}">
                <a16:creationId xmlns:a16="http://schemas.microsoft.com/office/drawing/2014/main" id="{95C631BA-5976-46B5-AD46-1F4978529AA6}"/>
              </a:ext>
            </a:extLst>
          </p:cNvPr>
          <p:cNvPicPr>
            <a:picLocks noChangeAspect="1"/>
          </p:cNvPicPr>
          <p:nvPr/>
        </p:nvPicPr>
        <p:blipFill>
          <a:blip r:embed="rId18"/>
          <a:stretch>
            <a:fillRect/>
          </a:stretch>
        </p:blipFill>
        <p:spPr>
          <a:xfrm>
            <a:off x="7863515" y="3114746"/>
            <a:ext cx="689968" cy="882701"/>
          </a:xfrm>
          <a:prstGeom prst="rect">
            <a:avLst/>
          </a:prstGeom>
        </p:spPr>
      </p:pic>
      <p:pic>
        <p:nvPicPr>
          <p:cNvPr id="27" name="Picture 26">
            <a:extLst>
              <a:ext uri="{FF2B5EF4-FFF2-40B4-BE49-F238E27FC236}">
                <a16:creationId xmlns:a16="http://schemas.microsoft.com/office/drawing/2014/main" id="{02572F8B-EAA6-4214-88C5-BD06E4D11E05}"/>
              </a:ext>
            </a:extLst>
          </p:cNvPr>
          <p:cNvPicPr>
            <a:picLocks noChangeAspect="1"/>
          </p:cNvPicPr>
          <p:nvPr/>
        </p:nvPicPr>
        <p:blipFill>
          <a:blip r:embed="rId19"/>
          <a:stretch>
            <a:fillRect/>
          </a:stretch>
        </p:blipFill>
        <p:spPr>
          <a:xfrm>
            <a:off x="6721006" y="3130418"/>
            <a:ext cx="457156" cy="851355"/>
          </a:xfrm>
          <a:prstGeom prst="rect">
            <a:avLst/>
          </a:prstGeom>
        </p:spPr>
      </p:pic>
      <p:sp>
        <p:nvSpPr>
          <p:cNvPr id="44" name="TextBox 43">
            <a:extLst>
              <a:ext uri="{FF2B5EF4-FFF2-40B4-BE49-F238E27FC236}">
                <a16:creationId xmlns:a16="http://schemas.microsoft.com/office/drawing/2014/main" id="{40CAB31D-9A18-4416-8A11-18C245328C0C}"/>
              </a:ext>
            </a:extLst>
          </p:cNvPr>
          <p:cNvSpPr txBox="1"/>
          <p:nvPr/>
        </p:nvSpPr>
        <p:spPr>
          <a:xfrm>
            <a:off x="6264253" y="3844299"/>
            <a:ext cx="16256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[teacher]</a:t>
            </a:r>
          </a:p>
        </p:txBody>
      </p:sp>
      <p:cxnSp>
        <p:nvCxnSpPr>
          <p:cNvPr id="45" name="Straight Connector 44">
            <a:extLst>
              <a:ext uri="{FF2B5EF4-FFF2-40B4-BE49-F238E27FC236}">
                <a16:creationId xmlns:a16="http://schemas.microsoft.com/office/drawing/2014/main" id="{CC10F815-5AC2-4A82-B39D-8645E2D1AB50}"/>
              </a:ext>
            </a:extLst>
          </p:cNvPr>
          <p:cNvCxnSpPr/>
          <p:nvPr/>
        </p:nvCxnSpPr>
        <p:spPr>
          <a:xfrm>
            <a:off x="7552267" y="4244409"/>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6971887-A4B9-41B3-AA91-C02FC9F4EA4F}"/>
              </a:ext>
            </a:extLst>
          </p:cNvPr>
          <p:cNvCxnSpPr/>
          <p:nvPr/>
        </p:nvCxnSpPr>
        <p:spPr>
          <a:xfrm>
            <a:off x="7552267" y="4928707"/>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58A6877-638D-4F58-A663-2C3D6B39973D}"/>
              </a:ext>
            </a:extLst>
          </p:cNvPr>
          <p:cNvCxnSpPr/>
          <p:nvPr/>
        </p:nvCxnSpPr>
        <p:spPr>
          <a:xfrm>
            <a:off x="7552267" y="5649837"/>
            <a:ext cx="0" cy="55214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53" name="Picture 4" descr="Escuela, Libro De Ejercicios, Estudiar">
            <a:extLst>
              <a:ext uri="{FF2B5EF4-FFF2-40B4-BE49-F238E27FC236}">
                <a16:creationId xmlns:a16="http://schemas.microsoft.com/office/drawing/2014/main" id="{7184675D-2C84-49F6-93CE-0441334B746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75345" y="4268736"/>
            <a:ext cx="390876" cy="5232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B5370577-96F8-4605-B8D1-F11414A91EBF}"/>
              </a:ext>
            </a:extLst>
          </p:cNvPr>
          <p:cNvPicPr>
            <a:picLocks noChangeAspect="1"/>
          </p:cNvPicPr>
          <p:nvPr/>
        </p:nvPicPr>
        <p:blipFill>
          <a:blip r:embed="rId21"/>
          <a:stretch>
            <a:fillRect/>
          </a:stretch>
        </p:blipFill>
        <p:spPr>
          <a:xfrm>
            <a:off x="7938314" y="4093391"/>
            <a:ext cx="835590" cy="733910"/>
          </a:xfrm>
          <a:prstGeom prst="rect">
            <a:avLst/>
          </a:prstGeom>
        </p:spPr>
      </p:pic>
      <p:pic>
        <p:nvPicPr>
          <p:cNvPr id="31" name="Picture 30" descr="Logo&#10;&#10;Description automatically generated">
            <a:extLst>
              <a:ext uri="{FF2B5EF4-FFF2-40B4-BE49-F238E27FC236}">
                <a16:creationId xmlns:a16="http://schemas.microsoft.com/office/drawing/2014/main" id="{C172AB90-3E7A-4B77-BBBF-744C0D61F40C}"/>
              </a:ext>
            </a:extLst>
          </p:cNvPr>
          <p:cNvPicPr>
            <a:picLocks noChangeAspect="1"/>
          </p:cNvPicPr>
          <p:nvPr/>
        </p:nvPicPr>
        <p:blipFill>
          <a:blip r:embed="rId22"/>
          <a:stretch>
            <a:fillRect/>
          </a:stretch>
        </p:blipFill>
        <p:spPr>
          <a:xfrm>
            <a:off x="6510847" y="4820780"/>
            <a:ext cx="919871" cy="733910"/>
          </a:xfrm>
          <a:prstGeom prst="rect">
            <a:avLst/>
          </a:prstGeom>
        </p:spPr>
      </p:pic>
      <p:pic>
        <p:nvPicPr>
          <p:cNvPr id="33" name="Picture 32" descr="A picture containing map&#10;&#10;Description automatically generated">
            <a:extLst>
              <a:ext uri="{FF2B5EF4-FFF2-40B4-BE49-F238E27FC236}">
                <a16:creationId xmlns:a16="http://schemas.microsoft.com/office/drawing/2014/main" id="{EF5BB3B3-1BF5-4F5A-B1AC-BD342F031D6B}"/>
              </a:ext>
            </a:extLst>
          </p:cNvPr>
          <p:cNvPicPr>
            <a:picLocks noChangeAspect="1"/>
          </p:cNvPicPr>
          <p:nvPr/>
        </p:nvPicPr>
        <p:blipFill>
          <a:blip r:embed="rId23"/>
          <a:stretch>
            <a:fillRect/>
          </a:stretch>
        </p:blipFill>
        <p:spPr>
          <a:xfrm flipH="1">
            <a:off x="7892003" y="4855420"/>
            <a:ext cx="835588" cy="697182"/>
          </a:xfrm>
          <a:prstGeom prst="rect">
            <a:avLst/>
          </a:prstGeom>
        </p:spPr>
      </p:pic>
      <p:sp>
        <p:nvSpPr>
          <p:cNvPr id="55" name="TextBox 54">
            <a:extLst>
              <a:ext uri="{FF2B5EF4-FFF2-40B4-BE49-F238E27FC236}">
                <a16:creationId xmlns:a16="http://schemas.microsoft.com/office/drawing/2014/main" id="{4017FCF1-A0DF-4A2E-B018-5F0844805670}"/>
              </a:ext>
            </a:extLst>
          </p:cNvPr>
          <p:cNvSpPr txBox="1"/>
          <p:nvPr/>
        </p:nvSpPr>
        <p:spPr>
          <a:xfrm>
            <a:off x="8619067" y="4995619"/>
            <a:ext cx="16256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[animal]</a:t>
            </a:r>
          </a:p>
        </p:txBody>
      </p:sp>
      <p:pic>
        <p:nvPicPr>
          <p:cNvPr id="56" name="Picture 2" descr="Bolsa, Escuela, Mochila">
            <a:extLst>
              <a:ext uri="{FF2B5EF4-FFF2-40B4-BE49-F238E27FC236}">
                <a16:creationId xmlns:a16="http://schemas.microsoft.com/office/drawing/2014/main" id="{04BD49C9-E8BC-408E-B297-13B4CCE196D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04967" y="5603251"/>
            <a:ext cx="568407" cy="74409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logo&#10;&#10;Description automatically generated">
            <a:extLst>
              <a:ext uri="{FF2B5EF4-FFF2-40B4-BE49-F238E27FC236}">
                <a16:creationId xmlns:a16="http://schemas.microsoft.com/office/drawing/2014/main" id="{A0B0429E-CEB2-4328-BB46-E5C6562E344F}"/>
              </a:ext>
            </a:extLst>
          </p:cNvPr>
          <p:cNvPicPr>
            <a:picLocks noChangeAspect="1"/>
          </p:cNvPicPr>
          <p:nvPr/>
        </p:nvPicPr>
        <p:blipFill>
          <a:blip r:embed="rId25"/>
          <a:stretch>
            <a:fillRect/>
          </a:stretch>
        </p:blipFill>
        <p:spPr>
          <a:xfrm>
            <a:off x="6709569" y="5641832"/>
            <a:ext cx="656765" cy="621738"/>
          </a:xfrm>
          <a:prstGeom prst="rect">
            <a:avLst/>
          </a:prstGeom>
        </p:spPr>
      </p:pic>
      <p:sp>
        <p:nvSpPr>
          <p:cNvPr id="59" name="TextBox 58">
            <a:extLst>
              <a:ext uri="{FF2B5EF4-FFF2-40B4-BE49-F238E27FC236}">
                <a16:creationId xmlns:a16="http://schemas.microsoft.com/office/drawing/2014/main" id="{632319DC-3FB7-4E15-91CB-5089CC6C1EB8}"/>
              </a:ext>
            </a:extLst>
          </p:cNvPr>
          <p:cNvSpPr txBox="1"/>
          <p:nvPr/>
        </p:nvSpPr>
        <p:spPr>
          <a:xfrm>
            <a:off x="6582899" y="6111538"/>
            <a:ext cx="16256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bluel</a:t>
            </a:r>
            <a:r>
              <a:rPr lang="en-GB" sz="2000" dirty="0">
                <a:solidFill>
                  <a:srgbClr val="002060"/>
                </a:solidFill>
                <a:latin typeface="Century Gothic" panose="020B0502020202020204" pitchFamily="34" charset="0"/>
              </a:rPr>
              <a:t>]</a:t>
            </a:r>
          </a:p>
        </p:txBody>
      </p:sp>
      <p:sp>
        <p:nvSpPr>
          <p:cNvPr id="60" name="TextBox 59">
            <a:extLst>
              <a:ext uri="{FF2B5EF4-FFF2-40B4-BE49-F238E27FC236}">
                <a16:creationId xmlns:a16="http://schemas.microsoft.com/office/drawing/2014/main" id="{B8B6BB4E-4CD7-48F1-9A6C-69815F7D6C17}"/>
              </a:ext>
            </a:extLst>
          </p:cNvPr>
          <p:cNvSpPr txBox="1"/>
          <p:nvPr/>
        </p:nvSpPr>
        <p:spPr>
          <a:xfrm>
            <a:off x="5805118" y="1973980"/>
            <a:ext cx="16256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[sad]</a:t>
            </a:r>
          </a:p>
        </p:txBody>
      </p:sp>
      <p:sp>
        <p:nvSpPr>
          <p:cNvPr id="61" name="TextBox 60">
            <a:extLst>
              <a:ext uri="{FF2B5EF4-FFF2-40B4-BE49-F238E27FC236}">
                <a16:creationId xmlns:a16="http://schemas.microsoft.com/office/drawing/2014/main" id="{AAE8FDED-1771-456A-81FE-4D3CA43A28C8}"/>
              </a:ext>
            </a:extLst>
          </p:cNvPr>
          <p:cNvSpPr txBox="1"/>
          <p:nvPr/>
        </p:nvSpPr>
        <p:spPr>
          <a:xfrm>
            <a:off x="8645405" y="2583778"/>
            <a:ext cx="16256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[funny]</a:t>
            </a:r>
          </a:p>
        </p:txBody>
      </p:sp>
      <p:sp>
        <p:nvSpPr>
          <p:cNvPr id="62" name="TextBox 61">
            <a:extLst>
              <a:ext uri="{FF2B5EF4-FFF2-40B4-BE49-F238E27FC236}">
                <a16:creationId xmlns:a16="http://schemas.microsoft.com/office/drawing/2014/main" id="{01148414-1BD9-4A7A-AB6E-17957951D90E}"/>
              </a:ext>
            </a:extLst>
          </p:cNvPr>
          <p:cNvSpPr txBox="1"/>
          <p:nvPr/>
        </p:nvSpPr>
        <p:spPr>
          <a:xfrm>
            <a:off x="8527145" y="3453276"/>
            <a:ext cx="16256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[curious]</a:t>
            </a:r>
          </a:p>
        </p:txBody>
      </p:sp>
      <p:sp>
        <p:nvSpPr>
          <p:cNvPr id="63" name="TextBox 62">
            <a:extLst>
              <a:ext uri="{FF2B5EF4-FFF2-40B4-BE49-F238E27FC236}">
                <a16:creationId xmlns:a16="http://schemas.microsoft.com/office/drawing/2014/main" id="{0865B9C8-E72E-4738-A785-8A6EB0ABD4B3}"/>
              </a:ext>
            </a:extLst>
          </p:cNvPr>
          <p:cNvSpPr txBox="1"/>
          <p:nvPr/>
        </p:nvSpPr>
        <p:spPr>
          <a:xfrm>
            <a:off x="8549127" y="4172203"/>
            <a:ext cx="16256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[small]</a:t>
            </a:r>
          </a:p>
        </p:txBody>
      </p:sp>
      <p:sp>
        <p:nvSpPr>
          <p:cNvPr id="64" name="TextBox 63">
            <a:extLst>
              <a:ext uri="{FF2B5EF4-FFF2-40B4-BE49-F238E27FC236}">
                <a16:creationId xmlns:a16="http://schemas.microsoft.com/office/drawing/2014/main" id="{470431BB-F2A0-4923-A4C9-AEA5D0F22752}"/>
              </a:ext>
            </a:extLst>
          </p:cNvPr>
          <p:cNvSpPr txBox="1"/>
          <p:nvPr/>
        </p:nvSpPr>
        <p:spPr>
          <a:xfrm>
            <a:off x="6006063" y="5065404"/>
            <a:ext cx="16256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[tall]</a:t>
            </a:r>
          </a:p>
        </p:txBody>
      </p:sp>
      <p:pic>
        <p:nvPicPr>
          <p:cNvPr id="54" name="Graphic 53" descr="Teacher">
            <a:extLst>
              <a:ext uri="{FF2B5EF4-FFF2-40B4-BE49-F238E27FC236}">
                <a16:creationId xmlns:a16="http://schemas.microsoft.com/office/drawing/2014/main" id="{F83E504F-BC55-425E-94E5-F2D877ECA08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5070" y="-136693"/>
            <a:ext cx="914400" cy="914400"/>
          </a:xfrm>
          <a:prstGeom prst="rect">
            <a:avLst/>
          </a:prstGeom>
        </p:spPr>
      </p:pic>
      <p:sp>
        <p:nvSpPr>
          <p:cNvPr id="57" name="Speech Bubble: Rectangle with Corners Rounded 56">
            <a:hlinkClick r:id="" action="ppaction://noaction">
              <a:snd r:embed="rId28" name="8-16_11.wav"/>
            </a:hlinkClick>
            <a:extLst>
              <a:ext uri="{FF2B5EF4-FFF2-40B4-BE49-F238E27FC236}">
                <a16:creationId xmlns:a16="http://schemas.microsoft.com/office/drawing/2014/main" id="{A7E84448-0FDB-423D-963F-A732CE9F9AFE}"/>
              </a:ext>
            </a:extLst>
          </p:cNvPr>
          <p:cNvSpPr/>
          <p:nvPr/>
        </p:nvSpPr>
        <p:spPr>
          <a:xfrm>
            <a:off x="1227709" y="44457"/>
            <a:ext cx="1918447" cy="547644"/>
          </a:xfrm>
          <a:prstGeom prst="wedgeRoundRectCallout">
            <a:avLst>
              <a:gd name="adj1" fmla="val -73796"/>
              <a:gd name="adj2" fmla="val 741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8" name="CustomShape 7">
            <a:hlinkClick r:id="" action="ppaction://noaction">
              <a:snd r:embed="rId28" name="8-16_11.wav"/>
            </a:hlinkClick>
            <a:extLst>
              <a:ext uri="{FF2B5EF4-FFF2-40B4-BE49-F238E27FC236}">
                <a16:creationId xmlns:a16="http://schemas.microsoft.com/office/drawing/2014/main" id="{286BF6BE-BC1D-4741-83E6-B54BD4E8823E}"/>
              </a:ext>
            </a:extLst>
          </p:cNvPr>
          <p:cNvSpPr/>
          <p:nvPr/>
        </p:nvSpPr>
        <p:spPr>
          <a:xfrm>
            <a:off x="1222605" y="56894"/>
            <a:ext cx="1598087"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91291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3"/>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8"/>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4" grpId="0"/>
      <p:bldP spid="55" grpId="0"/>
      <p:bldP spid="59" grpId="0"/>
      <p:bldP spid="61"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rouge</a:t>
            </a:r>
            <a:endParaRPr lang="en-GB" sz="1400" kern="0" dirty="0">
              <a:solidFill>
                <a:srgbClr val="FF0000"/>
              </a:solidFill>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379068795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3832779" y="752648"/>
            <a:ext cx="4559446" cy="221595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13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un</a:t>
            </a:r>
            <a:endParaRPr kumimoji="0" sz="138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6">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93679" y="971171"/>
            <a:ext cx="1530145"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268175" y="265408"/>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[un]</a:t>
            </a:r>
            <a:endParaRPr lang="en-GB" sz="9600" dirty="0"/>
          </a:p>
        </p:txBody>
      </p:sp>
      <p:pic>
        <p:nvPicPr>
          <p:cNvPr id="27" name="Picture 26" descr="Icon&#10;&#10;Description automatically generated">
            <a:extLst>
              <a:ext uri="{FF2B5EF4-FFF2-40B4-BE49-F238E27FC236}">
                <a16:creationId xmlns:a16="http://schemas.microsoft.com/office/drawing/2014/main" id="{8A1A7135-529B-488A-A070-74910AB3A901}"/>
              </a:ext>
            </a:extLst>
          </p:cNvPr>
          <p:cNvPicPr>
            <a:picLocks noChangeAspect="1"/>
          </p:cNvPicPr>
          <p:nvPr/>
        </p:nvPicPr>
        <p:blipFill>
          <a:blip r:embed="rId7"/>
          <a:stretch>
            <a:fillRect/>
          </a:stretch>
        </p:blipFill>
        <p:spPr>
          <a:xfrm>
            <a:off x="4990375" y="3098833"/>
            <a:ext cx="1714500" cy="3429000"/>
          </a:xfrm>
          <a:prstGeom prst="rect">
            <a:avLst/>
          </a:prstGeom>
        </p:spPr>
      </p:pic>
      <p:sp>
        <p:nvSpPr>
          <p:cNvPr id="31" name="TextBox 30">
            <a:extLst>
              <a:ext uri="{FF2B5EF4-FFF2-40B4-BE49-F238E27FC236}">
                <a16:creationId xmlns:a16="http://schemas.microsoft.com/office/drawing/2014/main" id="{356FE175-4C52-4ED4-BF56-C19BD5CE0F14}"/>
              </a:ext>
            </a:extLst>
          </p:cNvPr>
          <p:cNvSpPr txBox="1"/>
          <p:nvPr/>
        </p:nvSpPr>
        <p:spPr>
          <a:xfrm>
            <a:off x="4082509" y="5885673"/>
            <a:ext cx="4059985" cy="646331"/>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[a/an, one]</a:t>
            </a:r>
          </a:p>
        </p:txBody>
      </p:sp>
      <p:sp>
        <p:nvSpPr>
          <p:cNvPr id="36" name="CustomShape 14">
            <a:extLst>
              <a:ext uri="{FF2B5EF4-FFF2-40B4-BE49-F238E27FC236}">
                <a16:creationId xmlns:a16="http://schemas.microsoft.com/office/drawing/2014/main" id="{1A8D730E-B593-40A2-9755-F6A39BC5103B}"/>
              </a:ext>
            </a:extLst>
          </p:cNvPr>
          <p:cNvSpPr/>
          <p:nvPr/>
        </p:nvSpPr>
        <p:spPr>
          <a:xfrm>
            <a:off x="187229" y="2284368"/>
            <a:ext cx="4803146" cy="2357459"/>
          </a:xfrm>
          <a:prstGeom prst="wedgeEllipseCallout">
            <a:avLst>
              <a:gd name="adj1" fmla="val -13923"/>
              <a:gd name="adj2" fmla="val -80569"/>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7BA5260-03B3-4092-99ED-215F0B20A985}"/>
              </a:ext>
            </a:extLst>
          </p:cNvPr>
          <p:cNvSpPr txBox="1"/>
          <p:nvPr/>
        </p:nvSpPr>
        <p:spPr>
          <a:xfrm>
            <a:off x="686850" y="2770599"/>
            <a:ext cx="3803904" cy="1384995"/>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is nasal before a consonant and at the end of words.</a:t>
            </a:r>
          </a:p>
        </p:txBody>
      </p:sp>
      <p:pic>
        <p:nvPicPr>
          <p:cNvPr id="32" name="Picture 2" descr="Alphabet Word Images, Face, Human">
            <a:extLst>
              <a:ext uri="{FF2B5EF4-FFF2-40B4-BE49-F238E27FC236}">
                <a16:creationId xmlns:a16="http://schemas.microsoft.com/office/drawing/2014/main" id="{2DF7A56B-5DE3-42D7-9756-9C96F38B1D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8549" y="1933144"/>
            <a:ext cx="741629" cy="869497"/>
          </a:xfrm>
          <a:prstGeom prst="rect">
            <a:avLst/>
          </a:prstGeom>
          <a:noFill/>
          <a:extLst>
            <a:ext uri="{909E8E84-426E-40DD-AFC4-6F175D3DCCD1}">
              <a14:hiddenFill xmlns:a14="http://schemas.microsoft.com/office/drawing/2010/main">
                <a:solidFill>
                  <a:srgbClr val="FFFFFF"/>
                </a:solidFill>
              </a14:hiddenFill>
            </a:ext>
          </a:extLst>
        </p:spPr>
      </p:pic>
      <p:pic>
        <p:nvPicPr>
          <p:cNvPr id="3" name="un">
            <a:hlinkClick r:id="" action="ppaction://media"/>
            <a:extLst>
              <a:ext uri="{FF2B5EF4-FFF2-40B4-BE49-F238E27FC236}">
                <a16:creationId xmlns:a16="http://schemas.microsoft.com/office/drawing/2014/main" id="{560F4974-6445-4B69-AE28-A100E3BEB0F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601139" y="1975178"/>
            <a:ext cx="4384763" cy="3288572"/>
          </a:xfrm>
          <a:prstGeom prst="rect">
            <a:avLst/>
          </a:prstGeom>
        </p:spPr>
      </p:pic>
    </p:spTree>
    <p:extLst>
      <p:ext uri="{BB962C8B-B14F-4D97-AF65-F5344CB8AC3E}">
        <p14:creationId xmlns:p14="http://schemas.microsoft.com/office/powerpoint/2010/main" val="190773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s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63"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s3_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s3_1.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3"/>
                </p:tgtEl>
              </p:cMediaNode>
            </p:video>
          </p:childTnLst>
        </p:cTn>
      </p:par>
    </p:tnLst>
    <p:bldLst>
      <p:bldP spid="2" grpId="0"/>
      <p:bldP spid="31" grpId="0"/>
      <p:bldP spid="36"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3832779" y="752648"/>
            <a:ext cx="4559446" cy="221595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13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un</a:t>
            </a:r>
            <a:endParaRPr kumimoji="0" sz="138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8">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439399" y="971171"/>
            <a:ext cx="1484425"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0" y="59505"/>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[un]</a:t>
            </a:r>
            <a:endParaRPr lang="en-GB" sz="9600" dirty="0"/>
          </a:p>
        </p:txBody>
      </p:sp>
      <p:sp>
        <p:nvSpPr>
          <p:cNvPr id="17" name="CustomShape 2">
            <a:extLst>
              <a:ext uri="{FF2B5EF4-FFF2-40B4-BE49-F238E27FC236}">
                <a16:creationId xmlns:a16="http://schemas.microsoft.com/office/drawing/2014/main" id="{D4E9E0D3-FDDE-40D3-AD58-F03C5D4B4F29}"/>
              </a:ext>
            </a:extLst>
          </p:cNvPr>
          <p:cNvSpPr/>
          <p:nvPr/>
        </p:nvSpPr>
        <p:spPr>
          <a:xfrm>
            <a:off x="558236" y="1504077"/>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un</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di</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8" name="CustomShape 2">
            <a:extLst>
              <a:ext uri="{FF2B5EF4-FFF2-40B4-BE49-F238E27FC236}">
                <a16:creationId xmlns:a16="http://schemas.microsoft.com/office/drawing/2014/main" id="{78EC3994-AA6B-4D67-8D71-6B9B0BA1E43F}"/>
              </a:ext>
            </a:extLst>
          </p:cNvPr>
          <p:cNvSpPr/>
          <p:nvPr/>
        </p:nvSpPr>
        <p:spPr>
          <a:xfrm>
            <a:off x="8685780" y="1504077"/>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un</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gle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
            <a:extLst>
              <a:ext uri="{FF2B5EF4-FFF2-40B4-BE49-F238E27FC236}">
                <a16:creationId xmlns:a16="http://schemas.microsoft.com/office/drawing/2014/main" id="{3D6717DF-F708-4FCB-BA45-A64309E9CEB6}"/>
              </a:ext>
            </a:extLst>
          </p:cNvPr>
          <p:cNvSpPr/>
          <p:nvPr/>
        </p:nvSpPr>
        <p:spPr>
          <a:xfrm>
            <a:off x="536023" y="4374024"/>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un</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51813908-BC35-4D75-820C-1DA22AF6BB40}"/>
              </a:ext>
            </a:extLst>
          </p:cNvPr>
          <p:cNvSpPr/>
          <p:nvPr/>
        </p:nvSpPr>
        <p:spPr>
          <a:xfrm>
            <a:off x="7142268" y="4440330"/>
            <a:ext cx="4781557"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comm</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un</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8" name="Picture 7" descr="A picture containing tree, silhouette&#10;&#10;Description automatically generated">
            <a:extLst>
              <a:ext uri="{FF2B5EF4-FFF2-40B4-BE49-F238E27FC236}">
                <a16:creationId xmlns:a16="http://schemas.microsoft.com/office/drawing/2014/main" id="{48CCB82E-DD83-463B-8604-B281CC5F88FE}"/>
              </a:ext>
            </a:extLst>
          </p:cNvPr>
          <p:cNvPicPr>
            <a:picLocks noChangeAspect="1"/>
          </p:cNvPicPr>
          <p:nvPr/>
        </p:nvPicPr>
        <p:blipFill>
          <a:blip r:embed="rId9"/>
          <a:stretch>
            <a:fillRect/>
          </a:stretch>
        </p:blipFill>
        <p:spPr>
          <a:xfrm>
            <a:off x="8978441" y="2810992"/>
            <a:ext cx="2627376" cy="1477899"/>
          </a:xfrm>
          <a:prstGeom prst="rect">
            <a:avLst/>
          </a:prstGeom>
        </p:spPr>
      </p:pic>
      <p:grpSp>
        <p:nvGrpSpPr>
          <p:cNvPr id="21" name="Group 20">
            <a:extLst>
              <a:ext uri="{FF2B5EF4-FFF2-40B4-BE49-F238E27FC236}">
                <a16:creationId xmlns:a16="http://schemas.microsoft.com/office/drawing/2014/main" id="{D6AC435C-A1AF-4BEA-B4F5-BD8D7A87518D}"/>
              </a:ext>
            </a:extLst>
          </p:cNvPr>
          <p:cNvGrpSpPr/>
          <p:nvPr/>
        </p:nvGrpSpPr>
        <p:grpSpPr>
          <a:xfrm>
            <a:off x="1151059" y="2493634"/>
            <a:ext cx="2050183" cy="2050183"/>
            <a:chOff x="1127534" y="2900047"/>
            <a:chExt cx="2050183" cy="2050183"/>
          </a:xfrm>
        </p:grpSpPr>
        <p:pic>
          <p:nvPicPr>
            <p:cNvPr id="23" name="Graphic 22" descr="Flip calendar">
              <a:extLst>
                <a:ext uri="{FF2B5EF4-FFF2-40B4-BE49-F238E27FC236}">
                  <a16:creationId xmlns:a16="http://schemas.microsoft.com/office/drawing/2014/main" id="{72792C4F-4F9C-4BB9-8F3C-835C4335386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7534" y="2900047"/>
              <a:ext cx="2050183" cy="2050183"/>
            </a:xfrm>
            <a:prstGeom prst="rect">
              <a:avLst/>
            </a:prstGeom>
          </p:spPr>
        </p:pic>
        <p:sp>
          <p:nvSpPr>
            <p:cNvPr id="15" name="TextBox 14">
              <a:extLst>
                <a:ext uri="{FF2B5EF4-FFF2-40B4-BE49-F238E27FC236}">
                  <a16:creationId xmlns:a16="http://schemas.microsoft.com/office/drawing/2014/main" id="{B6BF17FD-BA64-4615-BAA6-4EFC9278A748}"/>
                </a:ext>
              </a:extLst>
            </p:cNvPr>
            <p:cNvSpPr txBox="1"/>
            <p:nvPr/>
          </p:nvSpPr>
          <p:spPr>
            <a:xfrm>
              <a:off x="1521689" y="3852787"/>
              <a:ext cx="1261872" cy="646331"/>
            </a:xfrm>
            <a:prstGeom prst="rect">
              <a:avLst/>
            </a:prstGeom>
            <a:noFill/>
          </p:spPr>
          <p:txBody>
            <a:bodyPr wrap="square" rtlCol="0">
              <a:spAutoFit/>
            </a:bodyPr>
            <a:lstStyle/>
            <a:p>
              <a:pPr algn="ctr"/>
              <a:r>
                <a:rPr lang="en-GB" sz="3600" b="1" dirty="0">
                  <a:solidFill>
                    <a:srgbClr val="0070C0"/>
                  </a:solidFill>
                  <a:latin typeface="Century Gothic" panose="020B0502020202020204" pitchFamily="34" charset="0"/>
                </a:rPr>
                <a:t>Mon</a:t>
              </a:r>
            </a:p>
          </p:txBody>
        </p:sp>
      </p:grpSp>
      <p:pic>
        <p:nvPicPr>
          <p:cNvPr id="24" name="Picture 23" descr="A picture containing icon&#10;&#10;Description automatically generated">
            <a:extLst>
              <a:ext uri="{FF2B5EF4-FFF2-40B4-BE49-F238E27FC236}">
                <a16:creationId xmlns:a16="http://schemas.microsoft.com/office/drawing/2014/main" id="{4223C85D-80D0-4E85-AD44-1707D2F3E0E9}"/>
              </a:ext>
            </a:extLst>
          </p:cNvPr>
          <p:cNvPicPr>
            <a:picLocks noChangeAspect="1"/>
          </p:cNvPicPr>
          <p:nvPr/>
        </p:nvPicPr>
        <p:blipFill>
          <a:blip r:embed="rId12"/>
          <a:stretch>
            <a:fillRect/>
          </a:stretch>
        </p:blipFill>
        <p:spPr>
          <a:xfrm>
            <a:off x="1484269" y="5546228"/>
            <a:ext cx="1322817" cy="1252267"/>
          </a:xfrm>
          <a:prstGeom prst="rect">
            <a:avLst/>
          </a:prstGeom>
        </p:spPr>
      </p:pic>
      <p:sp>
        <p:nvSpPr>
          <p:cNvPr id="25" name="TextBox 24">
            <a:extLst>
              <a:ext uri="{FF2B5EF4-FFF2-40B4-BE49-F238E27FC236}">
                <a16:creationId xmlns:a16="http://schemas.microsoft.com/office/drawing/2014/main" id="{CBB59FBA-DE17-4313-AEFD-8C7F70AE5075}"/>
              </a:ext>
            </a:extLst>
          </p:cNvPr>
          <p:cNvSpPr txBox="1"/>
          <p:nvPr/>
        </p:nvSpPr>
        <p:spPr>
          <a:xfrm>
            <a:off x="7801913" y="5526030"/>
            <a:ext cx="4059985" cy="646331"/>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[common]</a:t>
            </a:r>
          </a:p>
        </p:txBody>
      </p:sp>
      <p:pic>
        <p:nvPicPr>
          <p:cNvPr id="27" name="Picture 26" descr="Icon&#10;&#10;Description automatically generated">
            <a:extLst>
              <a:ext uri="{FF2B5EF4-FFF2-40B4-BE49-F238E27FC236}">
                <a16:creationId xmlns:a16="http://schemas.microsoft.com/office/drawing/2014/main" id="{8A1A7135-529B-488A-A070-74910AB3A901}"/>
              </a:ext>
            </a:extLst>
          </p:cNvPr>
          <p:cNvPicPr>
            <a:picLocks noChangeAspect="1"/>
          </p:cNvPicPr>
          <p:nvPr/>
        </p:nvPicPr>
        <p:blipFill>
          <a:blip r:embed="rId13"/>
          <a:stretch>
            <a:fillRect/>
          </a:stretch>
        </p:blipFill>
        <p:spPr>
          <a:xfrm>
            <a:off x="4990375" y="3098833"/>
            <a:ext cx="1714500" cy="3429000"/>
          </a:xfrm>
          <a:prstGeom prst="rect">
            <a:avLst/>
          </a:prstGeom>
        </p:spPr>
      </p:pic>
      <p:sp>
        <p:nvSpPr>
          <p:cNvPr id="31" name="TextBox 30">
            <a:extLst>
              <a:ext uri="{FF2B5EF4-FFF2-40B4-BE49-F238E27FC236}">
                <a16:creationId xmlns:a16="http://schemas.microsoft.com/office/drawing/2014/main" id="{356FE175-4C52-4ED4-BF56-C19BD5CE0F14}"/>
              </a:ext>
            </a:extLst>
          </p:cNvPr>
          <p:cNvSpPr txBox="1"/>
          <p:nvPr/>
        </p:nvSpPr>
        <p:spPr>
          <a:xfrm>
            <a:off x="4082509" y="5885673"/>
            <a:ext cx="4059985" cy="646331"/>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[a/an, one]</a:t>
            </a:r>
          </a:p>
        </p:txBody>
      </p:sp>
    </p:spTree>
    <p:extLst>
      <p:ext uri="{BB962C8B-B14F-4D97-AF65-F5344CB8AC3E}">
        <p14:creationId xmlns:p14="http://schemas.microsoft.com/office/powerpoint/2010/main" val="229412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3_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s3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s3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s3_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s3_3.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s3_4.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s3_4.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s3_5.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s3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Gender in French</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719836" y="0"/>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Indefinite articles: a/an</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274554" y="1456697"/>
            <a:ext cx="117132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In French,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things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as well as people and animals, are either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masculine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feminine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We say that they have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gender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54" name="Rectangle 53">
            <a:extLst>
              <a:ext uri="{FF2B5EF4-FFF2-40B4-BE49-F238E27FC236}">
                <a16:creationId xmlns:a16="http://schemas.microsoft.com/office/drawing/2014/main" id="{59A27A35-46B6-41D2-8038-D09C6E925C28}"/>
              </a:ext>
            </a:extLst>
          </p:cNvPr>
          <p:cNvSpPr/>
          <p:nvPr/>
        </p:nvSpPr>
        <p:spPr>
          <a:xfrm>
            <a:off x="2240606" y="4335717"/>
            <a:ext cx="21531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44546A"/>
                </a:solidFill>
                <a:effectLst>
                  <a:innerShdw blurRad="63500" dist="50800" dir="13500000">
                    <a:srgbClr val="000000">
                      <a:alpha val="50000"/>
                    </a:srgbClr>
                  </a:innerShdw>
                </a:effectLst>
                <a:uLnTx/>
                <a:uFillTx/>
                <a:latin typeface="Century Gothic" panose="020B0502020202020204" pitchFamily="34" charset="0"/>
                <a:ea typeface="+mn-ea"/>
                <a:cs typeface="Arial"/>
                <a:sym typeface="Arial"/>
              </a:rPr>
              <a:t>Masculine</a:t>
            </a:r>
            <a:endParaRPr kumimoji="0" lang="en-US" sz="3000" b="1" i="0" u="none" strike="noStrike" kern="1200" cap="none" spc="0" normalizeH="0" baseline="0" noProof="0" dirty="0">
              <a:ln w="9525">
                <a:solidFill>
                  <a:prstClr val="white"/>
                </a:solidFill>
                <a:prstDash val="solid"/>
              </a:ln>
              <a:solidFill>
                <a:srgbClr val="002060"/>
              </a:solidFill>
              <a:effectLst/>
              <a:uLnTx/>
              <a:uFillTx/>
              <a:latin typeface="Century Gothic" panose="020B0502020202020204" pitchFamily="34" charset="0"/>
              <a:ea typeface="+mn-ea"/>
              <a:cs typeface="Arial"/>
              <a:sym typeface="Arial"/>
            </a:endParaRPr>
          </a:p>
        </p:txBody>
      </p:sp>
      <p:sp>
        <p:nvSpPr>
          <p:cNvPr id="55" name="TextBox 54">
            <a:extLst>
              <a:ext uri="{FF2B5EF4-FFF2-40B4-BE49-F238E27FC236}">
                <a16:creationId xmlns:a16="http://schemas.microsoft.com/office/drawing/2014/main" id="{89EAE7C2-F637-454A-8493-C0E1BF163299}"/>
              </a:ext>
            </a:extLst>
          </p:cNvPr>
          <p:cNvSpPr txBox="1"/>
          <p:nvPr/>
        </p:nvSpPr>
        <p:spPr>
          <a:xfrm>
            <a:off x="508791" y="4764336"/>
            <a:ext cx="25073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univers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57BDE5A5-1717-490D-A81F-1ACEF60D9C82}"/>
              </a:ext>
            </a:extLst>
          </p:cNvPr>
          <p:cNvSpPr txBox="1"/>
          <p:nvPr/>
        </p:nvSpPr>
        <p:spPr>
          <a:xfrm>
            <a:off x="508791" y="543415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   cheval</a:t>
            </a:r>
          </a:p>
        </p:txBody>
      </p:sp>
      <p:sp>
        <p:nvSpPr>
          <p:cNvPr id="57" name="TextBox 56">
            <a:extLst>
              <a:ext uri="{FF2B5EF4-FFF2-40B4-BE49-F238E27FC236}">
                <a16:creationId xmlns:a16="http://schemas.microsoft.com/office/drawing/2014/main" id="{FDD8633B-0242-4DA2-86FE-824B2F4B73DA}"/>
              </a:ext>
            </a:extLst>
          </p:cNvPr>
          <p:cNvSpPr txBox="1"/>
          <p:nvPr/>
        </p:nvSpPr>
        <p:spPr>
          <a:xfrm>
            <a:off x="462455" y="617774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jeu</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76C7F20A-B802-4532-99B9-895A8AD06B08}"/>
              </a:ext>
            </a:extLst>
          </p:cNvPr>
          <p:cNvSpPr txBox="1"/>
          <p:nvPr/>
        </p:nvSpPr>
        <p:spPr>
          <a:xfrm>
            <a:off x="6131159" y="4782837"/>
            <a:ext cx="32869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banane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4B186702-B248-494E-B7D0-58BC34944536}"/>
              </a:ext>
            </a:extLst>
          </p:cNvPr>
          <p:cNvSpPr txBox="1"/>
          <p:nvPr/>
        </p:nvSpPr>
        <p:spPr>
          <a:xfrm>
            <a:off x="6131159" y="5514718"/>
            <a:ext cx="23958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___   table</a:t>
            </a:r>
          </a:p>
        </p:txBody>
      </p:sp>
      <p:sp>
        <p:nvSpPr>
          <p:cNvPr id="60" name="Rectangle 59">
            <a:extLst>
              <a:ext uri="{FF2B5EF4-FFF2-40B4-BE49-F238E27FC236}">
                <a16:creationId xmlns:a16="http://schemas.microsoft.com/office/drawing/2014/main" id="{D14743D7-B2B9-4654-9C27-7C8D8E734E4F}"/>
              </a:ext>
            </a:extLst>
          </p:cNvPr>
          <p:cNvSpPr/>
          <p:nvPr/>
        </p:nvSpPr>
        <p:spPr>
          <a:xfrm>
            <a:off x="7401897" y="4431254"/>
            <a:ext cx="19239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FF0000"/>
                </a:solidFill>
                <a:effectLst>
                  <a:innerShdw blurRad="63500" dist="50800" dir="13500000">
                    <a:srgbClr val="000000">
                      <a:alpha val="50000"/>
                    </a:srgbClr>
                  </a:innerShdw>
                </a:effectLst>
                <a:uLnTx/>
                <a:uFillTx/>
                <a:latin typeface="Century Gothic" panose="020B0502020202020204" pitchFamily="34" charset="0"/>
                <a:ea typeface="+mn-ea"/>
                <a:cs typeface="Arial"/>
                <a:sym typeface="Arial"/>
              </a:rPr>
              <a:t>Feminine</a:t>
            </a:r>
          </a:p>
        </p:txBody>
      </p:sp>
      <p:sp>
        <p:nvSpPr>
          <p:cNvPr id="61" name="TextBox 60">
            <a:extLst>
              <a:ext uri="{FF2B5EF4-FFF2-40B4-BE49-F238E27FC236}">
                <a16:creationId xmlns:a16="http://schemas.microsoft.com/office/drawing/2014/main" id="{7D85322B-28A9-48E8-ABD0-ECD25F7BA6C7}"/>
              </a:ext>
            </a:extLst>
          </p:cNvPr>
          <p:cNvSpPr txBox="1"/>
          <p:nvPr/>
        </p:nvSpPr>
        <p:spPr>
          <a:xfrm>
            <a:off x="6131160" y="6160576"/>
            <a:ext cx="23958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___   idée</a:t>
            </a:r>
            <a:endPar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532E39CC-3DFE-45F7-8B23-9BC65B1938EC}"/>
              </a:ext>
            </a:extLst>
          </p:cNvPr>
          <p:cNvSpPr txBox="1"/>
          <p:nvPr/>
        </p:nvSpPr>
        <p:spPr>
          <a:xfrm>
            <a:off x="490089" y="4764335"/>
            <a:ext cx="66451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B6537967-FDF7-4722-8A0E-83429F855E90}"/>
              </a:ext>
            </a:extLst>
          </p:cNvPr>
          <p:cNvSpPr txBox="1"/>
          <p:nvPr/>
        </p:nvSpPr>
        <p:spPr>
          <a:xfrm>
            <a:off x="462455" y="5413349"/>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CCC8016-DBE1-42B7-BE22-54DD16B7F6D6}"/>
              </a:ext>
            </a:extLst>
          </p:cNvPr>
          <p:cNvSpPr txBox="1"/>
          <p:nvPr/>
        </p:nvSpPr>
        <p:spPr>
          <a:xfrm>
            <a:off x="419476" y="6160576"/>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4DB05750-AA2E-4AA2-9618-934CA0AC38C9}"/>
              </a:ext>
            </a:extLst>
          </p:cNvPr>
          <p:cNvSpPr txBox="1"/>
          <p:nvPr/>
        </p:nvSpPr>
        <p:spPr>
          <a:xfrm>
            <a:off x="6089274" y="477644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39858A5-CA94-40A0-A49A-722804737EAE}"/>
              </a:ext>
            </a:extLst>
          </p:cNvPr>
          <p:cNvSpPr txBox="1"/>
          <p:nvPr/>
        </p:nvSpPr>
        <p:spPr>
          <a:xfrm>
            <a:off x="6076574" y="5497550"/>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06627AB6-99FF-48DE-8988-FE7D4F48B2E2}"/>
              </a:ext>
            </a:extLst>
          </p:cNvPr>
          <p:cNvSpPr txBox="1"/>
          <p:nvPr/>
        </p:nvSpPr>
        <p:spPr>
          <a:xfrm>
            <a:off x="6092128" y="6160576"/>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AFA73843-7770-48F0-8E5A-D3F70106DADF}"/>
              </a:ext>
            </a:extLst>
          </p:cNvPr>
          <p:cNvSpPr txBox="1"/>
          <p:nvPr/>
        </p:nvSpPr>
        <p:spPr>
          <a:xfrm>
            <a:off x="3049281" y="4785140"/>
            <a:ext cx="2547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universe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B3967E52-6D2A-41A6-9166-D4D48634F86E}"/>
              </a:ext>
            </a:extLst>
          </p:cNvPr>
          <p:cNvSpPr txBox="1"/>
          <p:nvPr/>
        </p:nvSpPr>
        <p:spPr>
          <a:xfrm>
            <a:off x="3043303" y="5477267"/>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horse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D463346C-C783-447F-8202-08CBD672D734}"/>
              </a:ext>
            </a:extLst>
          </p:cNvPr>
          <p:cNvSpPr txBox="1"/>
          <p:nvPr/>
        </p:nvSpPr>
        <p:spPr>
          <a:xfrm>
            <a:off x="3070117" y="6138878"/>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game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5BEBBBFD-FFF7-4C16-874F-F60E51271C54}"/>
              </a:ext>
            </a:extLst>
          </p:cNvPr>
          <p:cNvSpPr txBox="1"/>
          <p:nvPr/>
        </p:nvSpPr>
        <p:spPr>
          <a:xfrm>
            <a:off x="9150792" y="4803202"/>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banane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42449BB7-7DF0-4B79-9B1B-4DC202AC1C5D}"/>
              </a:ext>
            </a:extLst>
          </p:cNvPr>
          <p:cNvSpPr txBox="1"/>
          <p:nvPr/>
        </p:nvSpPr>
        <p:spPr>
          <a:xfrm>
            <a:off x="9150792" y="5477006"/>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 table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35D8F9A2-A91B-4320-BF83-27A117671BC0}"/>
              </a:ext>
            </a:extLst>
          </p:cNvPr>
          <p:cNvSpPr txBox="1"/>
          <p:nvPr/>
        </p:nvSpPr>
        <p:spPr>
          <a:xfrm>
            <a:off x="9177573" y="6128551"/>
            <a:ext cx="25519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an idea</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74554" y="2599044"/>
            <a:ext cx="11379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in French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before a masculine noun and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une</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before a feminine noun.</a:t>
            </a:r>
          </a:p>
        </p:txBody>
      </p:sp>
      <p:sp>
        <p:nvSpPr>
          <p:cNvPr id="75" name="Speech Bubble: Rectangle with Corners Rounded 74">
            <a:extLst>
              <a:ext uri="{FF2B5EF4-FFF2-40B4-BE49-F238E27FC236}">
                <a16:creationId xmlns:a16="http://schemas.microsoft.com/office/drawing/2014/main" id="{D07D06A3-CAA1-4848-B4F3-8C81645CDF00}"/>
              </a:ext>
            </a:extLst>
          </p:cNvPr>
          <p:cNvSpPr/>
          <p:nvPr/>
        </p:nvSpPr>
        <p:spPr>
          <a:xfrm>
            <a:off x="93832" y="3573016"/>
            <a:ext cx="12004335" cy="819372"/>
          </a:xfrm>
          <a:prstGeom prst="wedgeRoundRectCallout">
            <a:avLst>
              <a:gd name="adj1" fmla="val 13990"/>
              <a:gd name="adj2" fmla="val 489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Many </a:t>
            </a:r>
            <a:r>
              <a:rPr kumimoji="0" lang="en-GB"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Arial"/>
              </a:rPr>
              <a:t>feminine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nouns end in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–e </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but you</a:t>
            </a:r>
            <a:r>
              <a:rPr kumimoji="0" lang="en-GB" sz="28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have to learn the gender of each noun when you learn the word</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5320617" y="76217"/>
            <a:ext cx="5272352"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This is </a:t>
            </a:r>
            <a:r>
              <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grammatical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not biological gender! A table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table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is not female, it is a </a:t>
            </a:r>
            <a:r>
              <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feminine noun.</a:t>
            </a:r>
          </a:p>
        </p:txBody>
      </p:sp>
      <p:sp>
        <p:nvSpPr>
          <p:cNvPr id="29" name="CustomShape 14">
            <a:extLst>
              <a:ext uri="{FF2B5EF4-FFF2-40B4-BE49-F238E27FC236}">
                <a16:creationId xmlns:a16="http://schemas.microsoft.com/office/drawing/2014/main" id="{A7C9328C-E5EA-4386-B7CC-A91C276B2745}"/>
              </a:ext>
            </a:extLst>
          </p:cNvPr>
          <p:cNvSpPr/>
          <p:nvPr/>
        </p:nvSpPr>
        <p:spPr>
          <a:xfrm>
            <a:off x="7350229" y="1805500"/>
            <a:ext cx="4803146" cy="2357459"/>
          </a:xfrm>
          <a:prstGeom prst="wedgeEllipseCallout">
            <a:avLst>
              <a:gd name="adj1" fmla="val -60375"/>
              <a:gd name="adj2" fmla="val 81563"/>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B6C225A0-7515-4299-A63D-A2EDF1EE4158}"/>
              </a:ext>
            </a:extLst>
          </p:cNvPr>
          <p:cNvSpPr txBox="1"/>
          <p:nvPr/>
        </p:nvSpPr>
        <p:spPr>
          <a:xfrm>
            <a:off x="8039921" y="1993653"/>
            <a:ext cx="3643288" cy="1815882"/>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is oral before a vowel. Practise the different sounds: </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 </a:t>
            </a:r>
            <a:r>
              <a:rPr lang="en-GB" sz="2800" b="1" dirty="0" err="1">
                <a:solidFill>
                  <a:schemeClr val="bg1"/>
                </a:solidFill>
                <a:latin typeface="Century Gothic" panose="020B0502020202020204" pitchFamily="34" charset="0"/>
              </a:rPr>
              <a:t>une</a:t>
            </a:r>
            <a:r>
              <a:rPr lang="en-GB" sz="2800" dirty="0">
                <a:solidFill>
                  <a:schemeClr val="bg1"/>
                </a:solidFill>
                <a:latin typeface="Century Gothic" panose="020B0502020202020204" pitchFamily="34" charset="0"/>
              </a:rPr>
              <a:t> – </a:t>
            </a:r>
            <a:r>
              <a:rPr lang="en-GB" sz="2800" b="1" dirty="0">
                <a:solidFill>
                  <a:schemeClr val="bg1"/>
                </a:solidFill>
                <a:latin typeface="Century Gothic" panose="020B0502020202020204" pitchFamily="34" charset="0"/>
              </a:rPr>
              <a:t>un</a:t>
            </a:r>
            <a:r>
              <a:rPr lang="en-GB" sz="2800" dirty="0">
                <a:solidFill>
                  <a:schemeClr val="bg1"/>
                </a:solidFill>
                <a:latin typeface="Century Gothic" panose="020B0502020202020204" pitchFamily="34" charset="0"/>
              </a:rPr>
              <a:t> - </a:t>
            </a:r>
            <a:r>
              <a:rPr lang="en-GB" sz="2800" b="1" dirty="0" err="1">
                <a:solidFill>
                  <a:schemeClr val="bg1"/>
                </a:solidFill>
                <a:latin typeface="Century Gothic" panose="020B0502020202020204" pitchFamily="34" charset="0"/>
              </a:rPr>
              <a:t>une</a:t>
            </a:r>
            <a:endParaRPr lang="en-GB" sz="2800" b="1" dirty="0">
              <a:solidFill>
                <a:schemeClr val="bg1"/>
              </a:solidFill>
              <a:latin typeface="Century Gothic" panose="020B0502020202020204" pitchFamily="34" charset="0"/>
            </a:endParaRPr>
          </a:p>
        </p:txBody>
      </p:sp>
      <p:pic>
        <p:nvPicPr>
          <p:cNvPr id="31" name="Picture 4" descr="Lips, Sexy, Mouth, Kiss, Passion, Teeth, Gloss">
            <a:extLst>
              <a:ext uri="{FF2B5EF4-FFF2-40B4-BE49-F238E27FC236}">
                <a16:creationId xmlns:a16="http://schemas.microsoft.com/office/drawing/2014/main" id="{82530D0B-D9FD-4993-8DAA-8D8FF18F32F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69755" y="2630161"/>
            <a:ext cx="663922" cy="48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s4_1.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s4_2.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5" name="s5_7.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6" name="s4_4.wav"/>
                                        </p:tgtEl>
                                      </p:cMediaNode>
                                    </p:audio>
                                  </p:sub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7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s4_5.wav"/>
                                        </p:tgtEl>
                                      </p:cMediaNode>
                                    </p:audio>
                                  </p:sub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7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8" name="s4_6.wav"/>
                                        </p:tgtEl>
                                      </p:cMediaNode>
                                    </p:audio>
                                  </p:sub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75"/>
                                        </p:tgtEl>
                                        <p:attrNameLst>
                                          <p:attrName>style.visibility</p:attrName>
                                        </p:attrNameLst>
                                      </p:cBhvr>
                                      <p:to>
                                        <p:strVal val="visible"/>
                                      </p:to>
                                    </p:set>
                                    <p:anim calcmode="lin" valueType="num">
                                      <p:cBhvr additive="base">
                                        <p:cTn id="102" dur="500" fill="hold"/>
                                        <p:tgtEl>
                                          <p:spTgt spid="75"/>
                                        </p:tgtEl>
                                        <p:attrNameLst>
                                          <p:attrName>ppt_x</p:attrName>
                                        </p:attrNameLst>
                                      </p:cBhvr>
                                      <p:tavLst>
                                        <p:tav tm="0">
                                          <p:val>
                                            <p:strVal val="#ppt_x"/>
                                          </p:val>
                                        </p:tav>
                                        <p:tav tm="100000">
                                          <p:val>
                                            <p:strVal val="#ppt_x"/>
                                          </p:val>
                                        </p:tav>
                                      </p:tavLst>
                                    </p:anim>
                                    <p:anim calcmode="lin" valueType="num">
                                      <p:cBhvr additive="base">
                                        <p:cTn id="10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30"/>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animBg="1"/>
      <p:bldP spid="28" grpId="0" animBg="1"/>
      <p:bldP spid="29"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680750825"/>
              </p:ext>
            </p:extLst>
          </p:nvPr>
        </p:nvGraphicFramePr>
        <p:xfrm>
          <a:off x="1654458" y="1427469"/>
          <a:ext cx="7885748" cy="4900680"/>
        </p:xfrm>
        <a:graphic>
          <a:graphicData uri="http://schemas.openxmlformats.org/drawingml/2006/table">
            <a:tbl>
              <a:tblPr/>
              <a:tblGrid>
                <a:gridCol w="784463">
                  <a:extLst>
                    <a:ext uri="{9D8B030D-6E8A-4147-A177-3AD203B41FA5}">
                      <a16:colId xmlns:a16="http://schemas.microsoft.com/office/drawing/2014/main" val="20000"/>
                    </a:ext>
                  </a:extLst>
                </a:gridCol>
                <a:gridCol w="1547978">
                  <a:extLst>
                    <a:ext uri="{9D8B030D-6E8A-4147-A177-3AD203B41FA5}">
                      <a16:colId xmlns:a16="http://schemas.microsoft.com/office/drawing/2014/main" val="20001"/>
                    </a:ext>
                  </a:extLst>
                </a:gridCol>
                <a:gridCol w="2626888">
                  <a:extLst>
                    <a:ext uri="{9D8B030D-6E8A-4147-A177-3AD203B41FA5}">
                      <a16:colId xmlns:a16="http://schemas.microsoft.com/office/drawing/2014/main" val="2536548653"/>
                    </a:ext>
                  </a:extLst>
                </a:gridCol>
                <a:gridCol w="2926419">
                  <a:extLst>
                    <a:ext uri="{9D8B030D-6E8A-4147-A177-3AD203B41FA5}">
                      <a16:colId xmlns:a16="http://schemas.microsoft.com/office/drawing/2014/main" val="2888884074"/>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un / </a:t>
                      </a:r>
                      <a:r>
                        <a:rPr lang="en-US" sz="2400" b="1" dirty="0" err="1">
                          <a:solidFill>
                            <a:srgbClr val="002060"/>
                          </a:solidFill>
                          <a:latin typeface="Century Gothic" panose="020B0502020202020204" pitchFamily="34" charset="0"/>
                        </a:rPr>
                        <a:t>une</a:t>
                      </a:r>
                      <a:endParaRPr lang="en-US" sz="2400"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r>
                        <a:rPr lang="en-US" sz="2400" b="1" dirty="0" err="1">
                          <a:solidFill>
                            <a:srgbClr val="002060"/>
                          </a:solidFill>
                          <a:latin typeface="Century Gothic" panose="020B0502020202020204" pitchFamily="34" charset="0"/>
                        </a:rPr>
                        <a:t>français</a:t>
                      </a:r>
                      <a:endParaRPr lang="en-US" sz="2400" b="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2400" b="1" dirty="0" err="1">
                          <a:solidFill>
                            <a:srgbClr val="002060"/>
                          </a:solidFill>
                          <a:latin typeface="Century Gothic" panose="020B0502020202020204" pitchFamily="34" charset="0"/>
                        </a:rPr>
                        <a:t>anglais</a:t>
                      </a:r>
                      <a:endParaRPr lang="en-US" sz="2400" b="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un</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s a c</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bag</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b a l </a:t>
                      </a:r>
                      <a:r>
                        <a:rPr lang="en-GB" sz="2400" b="1" strike="noStrike" spc="-1" dirty="0" err="1">
                          <a:solidFill>
                            <a:srgbClr val="002060"/>
                          </a:solidFill>
                          <a:latin typeface="Century gothic"/>
                        </a:rPr>
                        <a:t>l</a:t>
                      </a:r>
                      <a:r>
                        <a:rPr lang="en-GB" sz="2400" b="1" strike="noStrike" spc="-1" dirty="0">
                          <a:solidFill>
                            <a:srgbClr val="002060"/>
                          </a:solidFill>
                          <a:latin typeface="Century gothic"/>
                        </a:rPr>
                        <a:t> o n</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ball</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une</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o r a n g 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orange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j e u</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game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une</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p e l u c h 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cuddly toy</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une</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b o u t e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l </a:t>
                      </a:r>
                      <a:r>
                        <a:rPr lang="en-GB" sz="2400" b="1" strike="noStrike" spc="-1" dirty="0" err="1">
                          <a:solidFill>
                            <a:srgbClr val="002060"/>
                          </a:solidFill>
                          <a:latin typeface="Century gothic"/>
                        </a:rPr>
                        <a:t>l</a:t>
                      </a:r>
                      <a:r>
                        <a:rPr lang="en-GB" sz="2400" b="1" strike="noStrike" spc="-1" dirty="0">
                          <a:solidFill>
                            <a:srgbClr val="002060"/>
                          </a:solidFill>
                          <a:latin typeface="Century gothic"/>
                        </a:rPr>
                        <a:t> 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bottle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836969313"/>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s t y l o</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pen</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895405608"/>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un</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c a h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e r</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exercise book</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990330606"/>
                  </a:ext>
                </a:extLst>
              </a:tr>
            </a:tbl>
          </a:graphicData>
        </a:graphic>
      </p:graphicFrame>
      <p:sp>
        <p:nvSpPr>
          <p:cNvPr id="16" name="CustomShape 23">
            <a:hlinkClick r:id="" action="ppaction://noaction">
              <a:snd r:embed="rId4" name="s5_4.wav"/>
            </a:hlinkClick>
            <a:extLst>
              <a:ext uri="{FF2B5EF4-FFF2-40B4-BE49-F238E27FC236}">
                <a16:creationId xmlns:a16="http://schemas.microsoft.com/office/drawing/2014/main" id="{3AD5864B-E328-4811-82EC-A3D77BDC6BF2}"/>
              </a:ext>
            </a:extLst>
          </p:cNvPr>
          <p:cNvSpPr/>
          <p:nvPr/>
        </p:nvSpPr>
        <p:spPr>
          <a:xfrm>
            <a:off x="1770740" y="242336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5" name="s5_5.wav"/>
            </a:hlinkClick>
            <a:extLst>
              <a:ext uri="{FF2B5EF4-FFF2-40B4-BE49-F238E27FC236}">
                <a16:creationId xmlns:a16="http://schemas.microsoft.com/office/drawing/2014/main" id="{F2DAD2AC-ADD2-4480-845B-008BBA9A5F70}"/>
              </a:ext>
            </a:extLst>
          </p:cNvPr>
          <p:cNvSpPr/>
          <p:nvPr/>
        </p:nvSpPr>
        <p:spPr>
          <a:xfrm>
            <a:off x="1770740" y="292163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6" name="s5_6.wav"/>
            </a:hlinkClick>
            <a:extLst>
              <a:ext uri="{FF2B5EF4-FFF2-40B4-BE49-F238E27FC236}">
                <a16:creationId xmlns:a16="http://schemas.microsoft.com/office/drawing/2014/main" id="{E47FAB46-1A11-4EF4-B700-EF919D0338F8}"/>
              </a:ext>
            </a:extLst>
          </p:cNvPr>
          <p:cNvSpPr/>
          <p:nvPr/>
        </p:nvSpPr>
        <p:spPr>
          <a:xfrm>
            <a:off x="1770740" y="340476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7" name="s5_7.wav"/>
            </a:hlinkClick>
            <a:extLst>
              <a:ext uri="{FF2B5EF4-FFF2-40B4-BE49-F238E27FC236}">
                <a16:creationId xmlns:a16="http://schemas.microsoft.com/office/drawing/2014/main" id="{1ECA2C39-8E1B-46F9-B4CE-5D69DA706F12}"/>
              </a:ext>
            </a:extLst>
          </p:cNvPr>
          <p:cNvSpPr/>
          <p:nvPr/>
        </p:nvSpPr>
        <p:spPr>
          <a:xfrm>
            <a:off x="1770740" y="387424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8" name="s5_8.wav"/>
            </a:hlinkClick>
            <a:extLst>
              <a:ext uri="{FF2B5EF4-FFF2-40B4-BE49-F238E27FC236}">
                <a16:creationId xmlns:a16="http://schemas.microsoft.com/office/drawing/2014/main" id="{B06E6BFD-FB69-40F9-9653-301D379E5A17}"/>
              </a:ext>
            </a:extLst>
          </p:cNvPr>
          <p:cNvSpPr/>
          <p:nvPr/>
        </p:nvSpPr>
        <p:spPr>
          <a:xfrm>
            <a:off x="1770740" y="436373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3" name="CustomShape 27">
            <a:hlinkClick r:id="" action="ppaction://noaction">
              <a:snd r:embed="rId9" name="s5_9.wav"/>
            </a:hlinkClick>
            <a:extLst>
              <a:ext uri="{FF2B5EF4-FFF2-40B4-BE49-F238E27FC236}">
                <a16:creationId xmlns:a16="http://schemas.microsoft.com/office/drawing/2014/main" id="{757AD432-994C-4145-896A-72706F3636E2}"/>
              </a:ext>
            </a:extLst>
          </p:cNvPr>
          <p:cNvSpPr/>
          <p:nvPr/>
        </p:nvSpPr>
        <p:spPr>
          <a:xfrm>
            <a:off x="1770740" y="484339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3" name="CustomShape 27">
            <a:hlinkClick r:id="" action="ppaction://noaction">
              <a:snd r:embed="rId10" name="s5_10.wav"/>
            </a:hlinkClick>
            <a:extLst>
              <a:ext uri="{FF2B5EF4-FFF2-40B4-BE49-F238E27FC236}">
                <a16:creationId xmlns:a16="http://schemas.microsoft.com/office/drawing/2014/main" id="{430E1732-DA2F-427C-BFA2-C625F7920D59}"/>
              </a:ext>
            </a:extLst>
          </p:cNvPr>
          <p:cNvSpPr/>
          <p:nvPr/>
        </p:nvSpPr>
        <p:spPr>
          <a:xfrm>
            <a:off x="1777038" y="536027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4" name="CustomShape 27">
            <a:hlinkClick r:id="" action="ppaction://noaction">
              <a:snd r:embed="rId11" name="s5_11.wav"/>
            </a:hlinkClick>
            <a:extLst>
              <a:ext uri="{FF2B5EF4-FFF2-40B4-BE49-F238E27FC236}">
                <a16:creationId xmlns:a16="http://schemas.microsoft.com/office/drawing/2014/main" id="{A9408E12-481B-4C71-BDF0-9BE776B3C359}"/>
              </a:ext>
            </a:extLst>
          </p:cNvPr>
          <p:cNvSpPr/>
          <p:nvPr/>
        </p:nvSpPr>
        <p:spPr>
          <a:xfrm>
            <a:off x="1777038" y="583993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 name="Rectangle: Rounded Corners 4">
            <a:extLst>
              <a:ext uri="{FF2B5EF4-FFF2-40B4-BE49-F238E27FC236}">
                <a16:creationId xmlns:a16="http://schemas.microsoft.com/office/drawing/2014/main" id="{8404A308-4ECD-42D8-8B4C-07393D4047CD}"/>
              </a:ext>
            </a:extLst>
          </p:cNvPr>
          <p:cNvSpPr/>
          <p:nvPr/>
        </p:nvSpPr>
        <p:spPr>
          <a:xfrm>
            <a:off x="5140712" y="2509024"/>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_</a:t>
            </a:r>
          </a:p>
        </p:txBody>
      </p:sp>
      <p:sp>
        <p:nvSpPr>
          <p:cNvPr id="9" name="Rectangle: Rounded Corners 8">
            <a:extLst>
              <a:ext uri="{FF2B5EF4-FFF2-40B4-BE49-F238E27FC236}">
                <a16:creationId xmlns:a16="http://schemas.microsoft.com/office/drawing/2014/main" id="{4D0EAFA3-FE8A-4005-A1EB-95726D8EAFC2}"/>
              </a:ext>
            </a:extLst>
          </p:cNvPr>
          <p:cNvSpPr/>
          <p:nvPr/>
        </p:nvSpPr>
        <p:spPr>
          <a:xfrm>
            <a:off x="2921619" y="2509024"/>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
        <p:nvSpPr>
          <p:cNvPr id="72" name="Rectangle: Rounded Corners 71">
            <a:extLst>
              <a:ext uri="{FF2B5EF4-FFF2-40B4-BE49-F238E27FC236}">
                <a16:creationId xmlns:a16="http://schemas.microsoft.com/office/drawing/2014/main" id="{07A59700-632F-4E03-825A-42569FD34306}"/>
              </a:ext>
            </a:extLst>
          </p:cNvPr>
          <p:cNvSpPr/>
          <p:nvPr/>
        </p:nvSpPr>
        <p:spPr>
          <a:xfrm>
            <a:off x="2917307" y="2995118"/>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
        <p:nvSpPr>
          <p:cNvPr id="73" name="Rectangle: Rounded Corners 72">
            <a:extLst>
              <a:ext uri="{FF2B5EF4-FFF2-40B4-BE49-F238E27FC236}">
                <a16:creationId xmlns:a16="http://schemas.microsoft.com/office/drawing/2014/main" id="{4B6DD742-9F66-4074-ADC5-75EC52B8FC05}"/>
              </a:ext>
            </a:extLst>
          </p:cNvPr>
          <p:cNvSpPr/>
          <p:nvPr/>
        </p:nvSpPr>
        <p:spPr>
          <a:xfrm>
            <a:off x="5459569" y="2983873"/>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_</a:t>
            </a:r>
          </a:p>
        </p:txBody>
      </p:sp>
      <p:sp>
        <p:nvSpPr>
          <p:cNvPr id="74" name="Rectangle: Rounded Corners 73">
            <a:extLst>
              <a:ext uri="{FF2B5EF4-FFF2-40B4-BE49-F238E27FC236}">
                <a16:creationId xmlns:a16="http://schemas.microsoft.com/office/drawing/2014/main" id="{D38EFDCA-6909-4B78-97B3-A2E7AF17FB2E}"/>
              </a:ext>
            </a:extLst>
          </p:cNvPr>
          <p:cNvSpPr/>
          <p:nvPr/>
        </p:nvSpPr>
        <p:spPr>
          <a:xfrm>
            <a:off x="5787487" y="2989448"/>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_</a:t>
            </a:r>
          </a:p>
        </p:txBody>
      </p:sp>
      <p:sp>
        <p:nvSpPr>
          <p:cNvPr id="75" name="Rectangle: Rounded Corners 74">
            <a:extLst>
              <a:ext uri="{FF2B5EF4-FFF2-40B4-BE49-F238E27FC236}">
                <a16:creationId xmlns:a16="http://schemas.microsoft.com/office/drawing/2014/main" id="{D66A8E67-B8A7-448C-B748-85B4852A60BE}"/>
              </a:ext>
            </a:extLst>
          </p:cNvPr>
          <p:cNvSpPr/>
          <p:nvPr/>
        </p:nvSpPr>
        <p:spPr>
          <a:xfrm>
            <a:off x="4958807" y="3436000"/>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_</a:t>
            </a:r>
          </a:p>
        </p:txBody>
      </p:sp>
      <p:sp>
        <p:nvSpPr>
          <p:cNvPr id="76" name="Rectangle: Rounded Corners 75">
            <a:extLst>
              <a:ext uri="{FF2B5EF4-FFF2-40B4-BE49-F238E27FC236}">
                <a16:creationId xmlns:a16="http://schemas.microsoft.com/office/drawing/2014/main" id="{AA2AFE0A-B4F8-4E6E-A856-47C273EE23DE}"/>
              </a:ext>
            </a:extLst>
          </p:cNvPr>
          <p:cNvSpPr/>
          <p:nvPr/>
        </p:nvSpPr>
        <p:spPr>
          <a:xfrm>
            <a:off x="5286725" y="3441575"/>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_</a:t>
            </a:r>
          </a:p>
        </p:txBody>
      </p:sp>
      <p:sp>
        <p:nvSpPr>
          <p:cNvPr id="77" name="Rectangle: Rounded Corners 76">
            <a:extLst>
              <a:ext uri="{FF2B5EF4-FFF2-40B4-BE49-F238E27FC236}">
                <a16:creationId xmlns:a16="http://schemas.microsoft.com/office/drawing/2014/main" id="{77893C69-582D-468B-A62B-F46B9D4A46FE}"/>
              </a:ext>
            </a:extLst>
          </p:cNvPr>
          <p:cNvSpPr/>
          <p:nvPr/>
        </p:nvSpPr>
        <p:spPr>
          <a:xfrm>
            <a:off x="5140716" y="3954328"/>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_</a:t>
            </a:r>
          </a:p>
        </p:txBody>
      </p:sp>
      <p:sp>
        <p:nvSpPr>
          <p:cNvPr id="78" name="Rectangle: Rounded Corners 77">
            <a:extLst>
              <a:ext uri="{FF2B5EF4-FFF2-40B4-BE49-F238E27FC236}">
                <a16:creationId xmlns:a16="http://schemas.microsoft.com/office/drawing/2014/main" id="{93EE7BE9-7E4E-40E2-BA8F-EDEC7728C9D7}"/>
              </a:ext>
            </a:extLst>
          </p:cNvPr>
          <p:cNvSpPr/>
          <p:nvPr/>
        </p:nvSpPr>
        <p:spPr>
          <a:xfrm>
            <a:off x="5468634" y="3948752"/>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_</a:t>
            </a:r>
          </a:p>
        </p:txBody>
      </p:sp>
      <p:sp>
        <p:nvSpPr>
          <p:cNvPr id="79" name="Rectangle: Rounded Corners 78">
            <a:extLst>
              <a:ext uri="{FF2B5EF4-FFF2-40B4-BE49-F238E27FC236}">
                <a16:creationId xmlns:a16="http://schemas.microsoft.com/office/drawing/2014/main" id="{8D18599F-4649-41CF-9CF2-1F3FE3C1EC22}"/>
              </a:ext>
            </a:extLst>
          </p:cNvPr>
          <p:cNvSpPr/>
          <p:nvPr/>
        </p:nvSpPr>
        <p:spPr>
          <a:xfrm>
            <a:off x="5109348" y="4430174"/>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_</a:t>
            </a:r>
          </a:p>
        </p:txBody>
      </p:sp>
      <p:sp>
        <p:nvSpPr>
          <p:cNvPr id="81" name="Rectangle: Rounded Corners 80">
            <a:extLst>
              <a:ext uri="{FF2B5EF4-FFF2-40B4-BE49-F238E27FC236}">
                <a16:creationId xmlns:a16="http://schemas.microsoft.com/office/drawing/2014/main" id="{F55011EE-103F-459D-86EB-116A8ABE8459}"/>
              </a:ext>
            </a:extLst>
          </p:cNvPr>
          <p:cNvSpPr/>
          <p:nvPr/>
        </p:nvSpPr>
        <p:spPr>
          <a:xfrm>
            <a:off x="4511711" y="4923476"/>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_</a:t>
            </a:r>
          </a:p>
        </p:txBody>
      </p:sp>
      <p:sp>
        <p:nvSpPr>
          <p:cNvPr id="82" name="Rectangle: Rounded Corners 81">
            <a:extLst>
              <a:ext uri="{FF2B5EF4-FFF2-40B4-BE49-F238E27FC236}">
                <a16:creationId xmlns:a16="http://schemas.microsoft.com/office/drawing/2014/main" id="{EDDB36F3-2F66-43A1-9488-285A63CBD12B}"/>
              </a:ext>
            </a:extLst>
          </p:cNvPr>
          <p:cNvSpPr/>
          <p:nvPr/>
        </p:nvSpPr>
        <p:spPr>
          <a:xfrm>
            <a:off x="4839629" y="4929051"/>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_</a:t>
            </a:r>
          </a:p>
        </p:txBody>
      </p:sp>
      <p:sp>
        <p:nvSpPr>
          <p:cNvPr id="83" name="Rectangle: Rounded Corners 82">
            <a:extLst>
              <a:ext uri="{FF2B5EF4-FFF2-40B4-BE49-F238E27FC236}">
                <a16:creationId xmlns:a16="http://schemas.microsoft.com/office/drawing/2014/main" id="{8261566C-FF71-48DE-B846-CCB07964413C}"/>
              </a:ext>
            </a:extLst>
          </p:cNvPr>
          <p:cNvSpPr/>
          <p:nvPr/>
        </p:nvSpPr>
        <p:spPr>
          <a:xfrm>
            <a:off x="5598959" y="5423630"/>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_</a:t>
            </a:r>
          </a:p>
        </p:txBody>
      </p:sp>
      <p:sp>
        <p:nvSpPr>
          <p:cNvPr id="84" name="Rectangle: Rounded Corners 83">
            <a:extLst>
              <a:ext uri="{FF2B5EF4-FFF2-40B4-BE49-F238E27FC236}">
                <a16:creationId xmlns:a16="http://schemas.microsoft.com/office/drawing/2014/main" id="{E6A01231-0D5C-4885-A4AE-145E5E3E76D4}"/>
              </a:ext>
            </a:extLst>
          </p:cNvPr>
          <p:cNvSpPr/>
          <p:nvPr/>
        </p:nvSpPr>
        <p:spPr>
          <a:xfrm>
            <a:off x="5349692" y="5912452"/>
            <a:ext cx="301083" cy="3107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_</a:t>
            </a:r>
          </a:p>
        </p:txBody>
      </p:sp>
      <p:sp>
        <p:nvSpPr>
          <p:cNvPr id="85" name="Rectangle: Rounded Corners 84">
            <a:extLst>
              <a:ext uri="{FF2B5EF4-FFF2-40B4-BE49-F238E27FC236}">
                <a16:creationId xmlns:a16="http://schemas.microsoft.com/office/drawing/2014/main" id="{12A52EFC-5C5A-4966-8308-A76EA45BBAD4}"/>
              </a:ext>
            </a:extLst>
          </p:cNvPr>
          <p:cNvSpPr/>
          <p:nvPr/>
        </p:nvSpPr>
        <p:spPr>
          <a:xfrm>
            <a:off x="2917239" y="3481212"/>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
        <p:nvSpPr>
          <p:cNvPr id="86" name="Rectangle: Rounded Corners 85">
            <a:extLst>
              <a:ext uri="{FF2B5EF4-FFF2-40B4-BE49-F238E27FC236}">
                <a16:creationId xmlns:a16="http://schemas.microsoft.com/office/drawing/2014/main" id="{BC8998DD-E709-4C7D-95CB-93E29876A039}"/>
              </a:ext>
            </a:extLst>
          </p:cNvPr>
          <p:cNvSpPr/>
          <p:nvPr/>
        </p:nvSpPr>
        <p:spPr>
          <a:xfrm>
            <a:off x="2917239" y="3943426"/>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
        <p:nvSpPr>
          <p:cNvPr id="87" name="Rectangle: Rounded Corners 86">
            <a:extLst>
              <a:ext uri="{FF2B5EF4-FFF2-40B4-BE49-F238E27FC236}">
                <a16:creationId xmlns:a16="http://schemas.microsoft.com/office/drawing/2014/main" id="{7740FA72-D795-4BD9-AA44-D57A664EC117}"/>
              </a:ext>
            </a:extLst>
          </p:cNvPr>
          <p:cNvSpPr/>
          <p:nvPr/>
        </p:nvSpPr>
        <p:spPr>
          <a:xfrm>
            <a:off x="2917239" y="4406565"/>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
        <p:nvSpPr>
          <p:cNvPr id="88" name="Rectangle: Rounded Corners 87">
            <a:extLst>
              <a:ext uri="{FF2B5EF4-FFF2-40B4-BE49-F238E27FC236}">
                <a16:creationId xmlns:a16="http://schemas.microsoft.com/office/drawing/2014/main" id="{A0178CF2-1BFF-40A8-94B8-9825B573FA81}"/>
              </a:ext>
            </a:extLst>
          </p:cNvPr>
          <p:cNvSpPr/>
          <p:nvPr/>
        </p:nvSpPr>
        <p:spPr>
          <a:xfrm>
            <a:off x="2917239" y="4918345"/>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
        <p:nvSpPr>
          <p:cNvPr id="89" name="Rectangle: Rounded Corners 88">
            <a:extLst>
              <a:ext uri="{FF2B5EF4-FFF2-40B4-BE49-F238E27FC236}">
                <a16:creationId xmlns:a16="http://schemas.microsoft.com/office/drawing/2014/main" id="{FEBF388C-5EC7-40BB-8B83-0AE3716CE436}"/>
              </a:ext>
            </a:extLst>
          </p:cNvPr>
          <p:cNvSpPr/>
          <p:nvPr/>
        </p:nvSpPr>
        <p:spPr>
          <a:xfrm>
            <a:off x="2913148" y="5467895"/>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
        <p:nvSpPr>
          <p:cNvPr id="90" name="Rectangle: Rounded Corners 89">
            <a:extLst>
              <a:ext uri="{FF2B5EF4-FFF2-40B4-BE49-F238E27FC236}">
                <a16:creationId xmlns:a16="http://schemas.microsoft.com/office/drawing/2014/main" id="{9AAF669F-8E1D-4984-BD3B-485CD49E8AFE}"/>
              </a:ext>
            </a:extLst>
          </p:cNvPr>
          <p:cNvSpPr/>
          <p:nvPr/>
        </p:nvSpPr>
        <p:spPr>
          <a:xfrm>
            <a:off x="2909731" y="5944464"/>
            <a:ext cx="631308" cy="3107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
        <p:nvSpPr>
          <p:cNvPr id="37" name="Speech Bubble: Rectangle with Corners Rounded 36">
            <a:extLst>
              <a:ext uri="{FF2B5EF4-FFF2-40B4-BE49-F238E27FC236}">
                <a16:creationId xmlns:a16="http://schemas.microsoft.com/office/drawing/2014/main" id="{3C2F1797-81C7-4EE8-9E18-499777A94785}"/>
              </a:ext>
            </a:extLst>
          </p:cNvPr>
          <p:cNvSpPr/>
          <p:nvPr/>
        </p:nvSpPr>
        <p:spPr>
          <a:xfrm>
            <a:off x="336713" y="658388"/>
            <a:ext cx="7404252" cy="547644"/>
          </a:xfrm>
          <a:prstGeom prst="wedgeRoundRectCallout">
            <a:avLst>
              <a:gd name="adj1" fmla="val -51627"/>
              <a:gd name="adj2" fmla="val -4812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8" name="CustomShape 14">
            <a:hlinkClick r:id="" action="ppaction://noaction">
              <a:snd r:embed="rId12" name="5_2.wav"/>
            </a:hlinkClick>
            <a:extLst>
              <a:ext uri="{FF2B5EF4-FFF2-40B4-BE49-F238E27FC236}">
                <a16:creationId xmlns:a16="http://schemas.microsoft.com/office/drawing/2014/main" id="{FFA8A990-D4F2-4641-A3C3-F44AFA052C88}"/>
              </a:ext>
            </a:extLst>
          </p:cNvPr>
          <p:cNvSpPr/>
          <p:nvPr/>
        </p:nvSpPr>
        <p:spPr>
          <a:xfrm>
            <a:off x="372527" y="695641"/>
            <a:ext cx="7368438" cy="439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de 1à 8 ‘un’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ou</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une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Puis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complète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le mot.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39" name="Graphic 38" descr="Teacher">
            <a:extLst>
              <a:ext uri="{FF2B5EF4-FFF2-40B4-BE49-F238E27FC236}">
                <a16:creationId xmlns:a16="http://schemas.microsoft.com/office/drawing/2014/main" id="{37FC087A-3469-46AA-9F71-EBD362307C6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070" y="-136693"/>
            <a:ext cx="914400" cy="914400"/>
          </a:xfrm>
          <a:prstGeom prst="rect">
            <a:avLst/>
          </a:prstGeom>
        </p:spPr>
      </p:pic>
      <p:sp>
        <p:nvSpPr>
          <p:cNvPr id="40" name="Speech Bubble: Rectangle with Corners Rounded 39">
            <a:extLst>
              <a:ext uri="{FF2B5EF4-FFF2-40B4-BE49-F238E27FC236}">
                <a16:creationId xmlns:a16="http://schemas.microsoft.com/office/drawing/2014/main" id="{1F41F43D-3012-4467-9D9E-9A317D071A29}"/>
              </a:ext>
            </a:extLst>
          </p:cNvPr>
          <p:cNvSpPr/>
          <p:nvPr/>
        </p:nvSpPr>
        <p:spPr>
          <a:xfrm>
            <a:off x="1227709" y="4445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1" name="CustomShape 7">
            <a:hlinkClick r:id="" action="ppaction://noaction">
              <a:snd r:embed="rId15" name="5_1.wav"/>
            </a:hlinkClick>
            <a:extLst>
              <a:ext uri="{FF2B5EF4-FFF2-40B4-BE49-F238E27FC236}">
                <a16:creationId xmlns:a16="http://schemas.microsoft.com/office/drawing/2014/main" id="{26707195-6526-434A-9EFF-E4C3105DBD42}"/>
              </a:ext>
            </a:extLst>
          </p:cNvPr>
          <p:cNvSpPr/>
          <p:nvPr/>
        </p:nvSpPr>
        <p:spPr>
          <a:xfrm>
            <a:off x="1227709" y="115351"/>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un ou une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5558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8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8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72" grpId="0" animBg="1"/>
      <p:bldP spid="73" grpId="0" animBg="1"/>
      <p:bldP spid="74" grpId="0" animBg="1"/>
      <p:bldP spid="75"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9" name="Rectangle 18">
            <a:extLst>
              <a:ext uri="{FF2B5EF4-FFF2-40B4-BE49-F238E27FC236}">
                <a16:creationId xmlns:a16="http://schemas.microsoft.com/office/drawing/2014/main" id="{FECB788C-6898-40D1-8B08-B84BF49C396F}"/>
              </a:ext>
            </a:extLst>
          </p:cNvPr>
          <p:cNvSpPr/>
          <p:nvPr/>
        </p:nvSpPr>
        <p:spPr>
          <a:xfrm>
            <a:off x="477421"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BC9607C-C7E0-4007-A9D9-6CF914307EA1}"/>
              </a:ext>
            </a:extLst>
          </p:cNvPr>
          <p:cNvSpPr/>
          <p:nvPr/>
        </p:nvSpPr>
        <p:spPr>
          <a:xfrm>
            <a:off x="3073272"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7DA26D-CEEB-464A-A1E8-282C9C0698E9}"/>
              </a:ext>
            </a:extLst>
          </p:cNvPr>
          <p:cNvSpPr/>
          <p:nvPr/>
        </p:nvSpPr>
        <p:spPr>
          <a:xfrm>
            <a:off x="5705637"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8BF37EB-5C10-4D5C-B82D-EDFB6147595E}"/>
              </a:ext>
            </a:extLst>
          </p:cNvPr>
          <p:cNvSpPr/>
          <p:nvPr/>
        </p:nvSpPr>
        <p:spPr>
          <a:xfrm>
            <a:off x="8301488"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13B74CE-2932-4D53-9D09-FBF5A7F77B39}"/>
              </a:ext>
            </a:extLst>
          </p:cNvPr>
          <p:cNvSpPr/>
          <p:nvPr/>
        </p:nvSpPr>
        <p:spPr>
          <a:xfrm>
            <a:off x="472851"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9501690-AEBC-494F-A56C-B45CE0FC6B33}"/>
              </a:ext>
            </a:extLst>
          </p:cNvPr>
          <p:cNvSpPr/>
          <p:nvPr/>
        </p:nvSpPr>
        <p:spPr>
          <a:xfrm>
            <a:off x="3068702"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D2498CF-8132-4502-8B7F-3FF8B297438E}"/>
              </a:ext>
            </a:extLst>
          </p:cNvPr>
          <p:cNvSpPr/>
          <p:nvPr/>
        </p:nvSpPr>
        <p:spPr>
          <a:xfrm>
            <a:off x="5701067"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4D55D9C-2584-46A5-85EC-5C9B0869F9B5}"/>
              </a:ext>
            </a:extLst>
          </p:cNvPr>
          <p:cNvSpPr/>
          <p:nvPr/>
        </p:nvSpPr>
        <p:spPr>
          <a:xfrm>
            <a:off x="8296918" y="2804633"/>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3B771EF-0A7A-4787-86A1-8DA66423F2A2}"/>
              </a:ext>
            </a:extLst>
          </p:cNvPr>
          <p:cNvSpPr txBox="1"/>
          <p:nvPr/>
        </p:nvSpPr>
        <p:spPr>
          <a:xfrm>
            <a:off x="670460" y="1218786"/>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stylo</a:t>
            </a:r>
            <a:endParaRPr lang="en-GB" sz="2400" b="1"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B57BDC1D-ACEF-4729-9FBF-14BBA62ABAE2}"/>
              </a:ext>
            </a:extLst>
          </p:cNvPr>
          <p:cNvSpPr txBox="1"/>
          <p:nvPr/>
        </p:nvSpPr>
        <p:spPr>
          <a:xfrm>
            <a:off x="3149105" y="1145821"/>
            <a:ext cx="217829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bouteille</a:t>
            </a:r>
            <a:endParaRPr lang="en-GB" sz="2400" b="1"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86A8A3E9-3A3A-4098-8473-2442E4EA36DE}"/>
              </a:ext>
            </a:extLst>
          </p:cNvPr>
          <p:cNvSpPr txBox="1"/>
          <p:nvPr/>
        </p:nvSpPr>
        <p:spPr>
          <a:xfrm>
            <a:off x="5880350" y="1134384"/>
            <a:ext cx="1980533"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orange</a:t>
            </a:r>
          </a:p>
        </p:txBody>
      </p:sp>
      <p:sp>
        <p:nvSpPr>
          <p:cNvPr id="31" name="TextBox 30">
            <a:extLst>
              <a:ext uri="{FF2B5EF4-FFF2-40B4-BE49-F238E27FC236}">
                <a16:creationId xmlns:a16="http://schemas.microsoft.com/office/drawing/2014/main" id="{2704D500-F582-44E8-B480-9234A516CB62}"/>
              </a:ext>
            </a:extLst>
          </p:cNvPr>
          <p:cNvSpPr txBox="1"/>
          <p:nvPr/>
        </p:nvSpPr>
        <p:spPr>
          <a:xfrm>
            <a:off x="8317459" y="1109235"/>
            <a:ext cx="229801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jeu</a:t>
            </a:r>
            <a:endParaRPr lang="en-GB" sz="24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3B54A7D4-777E-43E5-972C-91FFB2BFFB68}"/>
              </a:ext>
            </a:extLst>
          </p:cNvPr>
          <p:cNvSpPr txBox="1"/>
          <p:nvPr/>
        </p:nvSpPr>
        <p:spPr>
          <a:xfrm>
            <a:off x="684197" y="2841482"/>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ballon</a:t>
            </a:r>
            <a:endParaRPr lang="en-GB" sz="2400" b="1"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50B7578F-2BDA-4BE8-82C9-3972BB75732C}"/>
              </a:ext>
            </a:extLst>
          </p:cNvPr>
          <p:cNvSpPr txBox="1"/>
          <p:nvPr/>
        </p:nvSpPr>
        <p:spPr>
          <a:xfrm>
            <a:off x="3210871" y="2832762"/>
            <a:ext cx="198053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sac</a:t>
            </a:r>
          </a:p>
        </p:txBody>
      </p:sp>
      <p:sp>
        <p:nvSpPr>
          <p:cNvPr id="34" name="TextBox 33">
            <a:extLst>
              <a:ext uri="{FF2B5EF4-FFF2-40B4-BE49-F238E27FC236}">
                <a16:creationId xmlns:a16="http://schemas.microsoft.com/office/drawing/2014/main" id="{A6679D28-3A29-49BD-AB9A-1931BB72F93F}"/>
              </a:ext>
            </a:extLst>
          </p:cNvPr>
          <p:cNvSpPr txBox="1"/>
          <p:nvPr/>
        </p:nvSpPr>
        <p:spPr>
          <a:xfrm>
            <a:off x="5762930" y="2913671"/>
            <a:ext cx="2215375"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peluche</a:t>
            </a:r>
            <a:endParaRPr lang="en-GB" sz="24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CDD5FCD2-9B2E-4078-BD6E-0D0ED6866180}"/>
              </a:ext>
            </a:extLst>
          </p:cNvPr>
          <p:cNvSpPr txBox="1"/>
          <p:nvPr/>
        </p:nvSpPr>
        <p:spPr>
          <a:xfrm>
            <a:off x="8403674" y="2941085"/>
            <a:ext cx="2125589"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un cahier</a:t>
            </a:r>
          </a:p>
        </p:txBody>
      </p:sp>
      <p:grpSp>
        <p:nvGrpSpPr>
          <p:cNvPr id="41" name="Group 40">
            <a:extLst>
              <a:ext uri="{FF2B5EF4-FFF2-40B4-BE49-F238E27FC236}">
                <a16:creationId xmlns:a16="http://schemas.microsoft.com/office/drawing/2014/main" id="{8240673E-357F-46F9-ACDF-9C28484DD1BE}"/>
              </a:ext>
            </a:extLst>
          </p:cNvPr>
          <p:cNvGrpSpPr/>
          <p:nvPr/>
        </p:nvGrpSpPr>
        <p:grpSpPr>
          <a:xfrm>
            <a:off x="4413067" y="4745915"/>
            <a:ext cx="2339102" cy="1438908"/>
            <a:chOff x="4270691" y="4650828"/>
            <a:chExt cx="2339102" cy="1438908"/>
          </a:xfrm>
        </p:grpSpPr>
        <p:sp>
          <p:nvSpPr>
            <p:cNvPr id="42" name="Rectangle 41">
              <a:extLst>
                <a:ext uri="{FF2B5EF4-FFF2-40B4-BE49-F238E27FC236}">
                  <a16:creationId xmlns:a16="http://schemas.microsoft.com/office/drawing/2014/main" id="{6D187B98-C7C9-4B41-81A6-DB591697BB48}"/>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BC840E71-1556-464A-BD95-208F398CE58B}"/>
                </a:ext>
              </a:extLst>
            </p:cNvPr>
            <p:cNvSpPr txBox="1"/>
            <p:nvPr/>
          </p:nvSpPr>
          <p:spPr>
            <a:xfrm>
              <a:off x="4449975" y="4954783"/>
              <a:ext cx="1980533"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an exercise book</a:t>
              </a:r>
            </a:p>
          </p:txBody>
        </p:sp>
      </p:grpSp>
      <p:grpSp>
        <p:nvGrpSpPr>
          <p:cNvPr id="45" name="Group 44">
            <a:extLst>
              <a:ext uri="{FF2B5EF4-FFF2-40B4-BE49-F238E27FC236}">
                <a16:creationId xmlns:a16="http://schemas.microsoft.com/office/drawing/2014/main" id="{5E771316-3763-4F35-A396-026A25ACB548}"/>
              </a:ext>
            </a:extLst>
          </p:cNvPr>
          <p:cNvGrpSpPr/>
          <p:nvPr/>
        </p:nvGrpSpPr>
        <p:grpSpPr>
          <a:xfrm>
            <a:off x="4412452" y="4750746"/>
            <a:ext cx="2339102" cy="1438908"/>
            <a:chOff x="15257341" y="891309"/>
            <a:chExt cx="2339102" cy="1438908"/>
          </a:xfrm>
        </p:grpSpPr>
        <p:sp>
          <p:nvSpPr>
            <p:cNvPr id="46" name="Rectangle 45">
              <a:extLst>
                <a:ext uri="{FF2B5EF4-FFF2-40B4-BE49-F238E27FC236}">
                  <a16:creationId xmlns:a16="http://schemas.microsoft.com/office/drawing/2014/main" id="{F0DCBD0A-14DF-463F-8749-1691863E47E4}"/>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78B257D8-6432-4B38-B849-A7666BB0F297}"/>
                </a:ext>
              </a:extLst>
            </p:cNvPr>
            <p:cNvSpPr txBox="1"/>
            <p:nvPr/>
          </p:nvSpPr>
          <p:spPr>
            <a:xfrm>
              <a:off x="15455213" y="1289272"/>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ball</a:t>
              </a:r>
            </a:p>
          </p:txBody>
        </p:sp>
      </p:grpSp>
      <p:grpSp>
        <p:nvGrpSpPr>
          <p:cNvPr id="49" name="Group 48">
            <a:extLst>
              <a:ext uri="{FF2B5EF4-FFF2-40B4-BE49-F238E27FC236}">
                <a16:creationId xmlns:a16="http://schemas.microsoft.com/office/drawing/2014/main" id="{F40699A9-03A6-4875-B241-069B36ACC7F9}"/>
              </a:ext>
            </a:extLst>
          </p:cNvPr>
          <p:cNvGrpSpPr/>
          <p:nvPr/>
        </p:nvGrpSpPr>
        <p:grpSpPr>
          <a:xfrm>
            <a:off x="4417592" y="4741084"/>
            <a:ext cx="2339102" cy="1438908"/>
            <a:chOff x="6922028" y="5320178"/>
            <a:chExt cx="2339102" cy="1438908"/>
          </a:xfrm>
        </p:grpSpPr>
        <p:sp>
          <p:nvSpPr>
            <p:cNvPr id="50" name="Rectangle 49">
              <a:extLst>
                <a:ext uri="{FF2B5EF4-FFF2-40B4-BE49-F238E27FC236}">
                  <a16:creationId xmlns:a16="http://schemas.microsoft.com/office/drawing/2014/main" id="{324135E3-2CD9-4013-960F-C2F5AB29C5B7}"/>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7030514E-729A-4C7D-8693-7D1C9E96DD1E}"/>
                </a:ext>
              </a:extLst>
            </p:cNvPr>
            <p:cNvSpPr txBox="1"/>
            <p:nvPr/>
          </p:nvSpPr>
          <p:spPr>
            <a:xfrm>
              <a:off x="7101312" y="5762224"/>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bottle</a:t>
              </a:r>
            </a:p>
          </p:txBody>
        </p:sp>
      </p:grpSp>
      <p:grpSp>
        <p:nvGrpSpPr>
          <p:cNvPr id="53" name="Group 52">
            <a:extLst>
              <a:ext uri="{FF2B5EF4-FFF2-40B4-BE49-F238E27FC236}">
                <a16:creationId xmlns:a16="http://schemas.microsoft.com/office/drawing/2014/main" id="{4E95E2BD-0AAE-4AAD-967E-F7601F9131D5}"/>
              </a:ext>
            </a:extLst>
          </p:cNvPr>
          <p:cNvGrpSpPr/>
          <p:nvPr/>
        </p:nvGrpSpPr>
        <p:grpSpPr>
          <a:xfrm>
            <a:off x="4404145" y="4746474"/>
            <a:ext cx="2339102" cy="1438908"/>
            <a:chOff x="6922028" y="5320178"/>
            <a:chExt cx="2339102" cy="1438908"/>
          </a:xfrm>
        </p:grpSpPr>
        <p:sp>
          <p:nvSpPr>
            <p:cNvPr id="54" name="Rectangle 53">
              <a:extLst>
                <a:ext uri="{FF2B5EF4-FFF2-40B4-BE49-F238E27FC236}">
                  <a16:creationId xmlns:a16="http://schemas.microsoft.com/office/drawing/2014/main" id="{D095BECF-41A9-44CD-B9F1-5C670AF5580A}"/>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DC9CA3D0-F14D-4550-8D18-F6CEBAD89015}"/>
                </a:ext>
              </a:extLst>
            </p:cNvPr>
            <p:cNvSpPr txBox="1"/>
            <p:nvPr/>
          </p:nvSpPr>
          <p:spPr>
            <a:xfrm>
              <a:off x="7101312" y="5762224"/>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pen</a:t>
              </a:r>
            </a:p>
          </p:txBody>
        </p:sp>
      </p:grpSp>
      <p:grpSp>
        <p:nvGrpSpPr>
          <p:cNvPr id="57" name="Group 56">
            <a:extLst>
              <a:ext uri="{FF2B5EF4-FFF2-40B4-BE49-F238E27FC236}">
                <a16:creationId xmlns:a16="http://schemas.microsoft.com/office/drawing/2014/main" id="{B348C286-D8E9-4AB6-83C5-FFEFDD1725FC}"/>
              </a:ext>
            </a:extLst>
          </p:cNvPr>
          <p:cNvGrpSpPr/>
          <p:nvPr/>
        </p:nvGrpSpPr>
        <p:grpSpPr>
          <a:xfrm>
            <a:off x="4420759" y="4751913"/>
            <a:ext cx="2339102" cy="1438908"/>
            <a:chOff x="6922028" y="5320178"/>
            <a:chExt cx="2339102" cy="1438908"/>
          </a:xfrm>
        </p:grpSpPr>
        <p:sp>
          <p:nvSpPr>
            <p:cNvPr id="58" name="Rectangle 57">
              <a:extLst>
                <a:ext uri="{FF2B5EF4-FFF2-40B4-BE49-F238E27FC236}">
                  <a16:creationId xmlns:a16="http://schemas.microsoft.com/office/drawing/2014/main" id="{AD73A0ED-6ED7-42FB-9E66-0674F9B199AE}"/>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B6204E6F-A4C9-4C8B-ABE5-6282652AB77A}"/>
                </a:ext>
              </a:extLst>
            </p:cNvPr>
            <p:cNvSpPr txBox="1"/>
            <p:nvPr/>
          </p:nvSpPr>
          <p:spPr>
            <a:xfrm>
              <a:off x="7101312" y="5762224"/>
              <a:ext cx="1980533" cy="830997"/>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cuddly toy</a:t>
              </a:r>
            </a:p>
          </p:txBody>
        </p:sp>
      </p:grpSp>
      <p:grpSp>
        <p:nvGrpSpPr>
          <p:cNvPr id="61" name="Group 60">
            <a:extLst>
              <a:ext uri="{FF2B5EF4-FFF2-40B4-BE49-F238E27FC236}">
                <a16:creationId xmlns:a16="http://schemas.microsoft.com/office/drawing/2014/main" id="{8C5C21B2-EADC-45C8-9E80-361502D676A5}"/>
              </a:ext>
            </a:extLst>
          </p:cNvPr>
          <p:cNvGrpSpPr/>
          <p:nvPr/>
        </p:nvGrpSpPr>
        <p:grpSpPr>
          <a:xfrm>
            <a:off x="4422117" y="4746474"/>
            <a:ext cx="2339102" cy="1438908"/>
            <a:chOff x="6922028" y="5320178"/>
            <a:chExt cx="2339102" cy="1438908"/>
          </a:xfrm>
        </p:grpSpPr>
        <p:sp>
          <p:nvSpPr>
            <p:cNvPr id="62" name="Rectangle 61">
              <a:extLst>
                <a:ext uri="{FF2B5EF4-FFF2-40B4-BE49-F238E27FC236}">
                  <a16:creationId xmlns:a16="http://schemas.microsoft.com/office/drawing/2014/main" id="{D0182FA4-55BC-44AC-9A13-9DE962400322}"/>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D2B33414-A3DE-408D-A967-5328228FD93A}"/>
                </a:ext>
              </a:extLst>
            </p:cNvPr>
            <p:cNvSpPr txBox="1"/>
            <p:nvPr/>
          </p:nvSpPr>
          <p:spPr>
            <a:xfrm>
              <a:off x="7158296" y="5808799"/>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an orange</a:t>
              </a:r>
            </a:p>
          </p:txBody>
        </p:sp>
      </p:grpSp>
      <p:grpSp>
        <p:nvGrpSpPr>
          <p:cNvPr id="65" name="Group 64">
            <a:extLst>
              <a:ext uri="{FF2B5EF4-FFF2-40B4-BE49-F238E27FC236}">
                <a16:creationId xmlns:a16="http://schemas.microsoft.com/office/drawing/2014/main" id="{CC9AAE4A-70A5-4548-84F7-2192360132A7}"/>
              </a:ext>
            </a:extLst>
          </p:cNvPr>
          <p:cNvGrpSpPr/>
          <p:nvPr/>
        </p:nvGrpSpPr>
        <p:grpSpPr>
          <a:xfrm>
            <a:off x="4408670" y="4751872"/>
            <a:ext cx="2339102" cy="1438908"/>
            <a:chOff x="6922028" y="5320178"/>
            <a:chExt cx="2339102" cy="1438908"/>
          </a:xfrm>
        </p:grpSpPr>
        <p:sp>
          <p:nvSpPr>
            <p:cNvPr id="66" name="Rectangle 65">
              <a:extLst>
                <a:ext uri="{FF2B5EF4-FFF2-40B4-BE49-F238E27FC236}">
                  <a16:creationId xmlns:a16="http://schemas.microsoft.com/office/drawing/2014/main" id="{2A5818C2-5AA2-42EB-88C1-6730D90F32CE}"/>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84B6C227-4AAF-4269-B223-48E8031A6265}"/>
                </a:ext>
              </a:extLst>
            </p:cNvPr>
            <p:cNvSpPr txBox="1"/>
            <p:nvPr/>
          </p:nvSpPr>
          <p:spPr>
            <a:xfrm>
              <a:off x="7084368" y="5780033"/>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bag</a:t>
              </a:r>
            </a:p>
          </p:txBody>
        </p:sp>
      </p:grpSp>
      <p:grpSp>
        <p:nvGrpSpPr>
          <p:cNvPr id="69" name="Group 68">
            <a:extLst>
              <a:ext uri="{FF2B5EF4-FFF2-40B4-BE49-F238E27FC236}">
                <a16:creationId xmlns:a16="http://schemas.microsoft.com/office/drawing/2014/main" id="{56D70FEC-365F-4A70-AC7D-816AEC696571}"/>
              </a:ext>
            </a:extLst>
          </p:cNvPr>
          <p:cNvGrpSpPr/>
          <p:nvPr/>
        </p:nvGrpSpPr>
        <p:grpSpPr>
          <a:xfrm>
            <a:off x="4405954" y="4741571"/>
            <a:ext cx="2339102" cy="1438908"/>
            <a:chOff x="6753019" y="5166705"/>
            <a:chExt cx="2339102" cy="1438908"/>
          </a:xfrm>
        </p:grpSpPr>
        <p:sp>
          <p:nvSpPr>
            <p:cNvPr id="70" name="Rectangle 69">
              <a:extLst>
                <a:ext uri="{FF2B5EF4-FFF2-40B4-BE49-F238E27FC236}">
                  <a16:creationId xmlns:a16="http://schemas.microsoft.com/office/drawing/2014/main" id="{623E023B-87F8-4820-AA9B-A0DD2DEE6AB5}"/>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190FED71-467F-4BE9-B92C-CBF9E704E7CA}"/>
                </a:ext>
              </a:extLst>
            </p:cNvPr>
            <p:cNvSpPr txBox="1"/>
            <p:nvPr/>
          </p:nvSpPr>
          <p:spPr>
            <a:xfrm>
              <a:off x="6932303" y="5655326"/>
              <a:ext cx="1980533" cy="461665"/>
            </a:xfrm>
            <a:prstGeom prst="rect">
              <a:avLst/>
            </a:prstGeom>
            <a:solidFill>
              <a:schemeClr val="bg1"/>
            </a:solidFill>
          </p:spPr>
          <p:txBody>
            <a:bodyPr wrap="square" rtlCol="0">
              <a:spAutoFit/>
            </a:bodyPr>
            <a:lstStyle/>
            <a:p>
              <a:pPr algn="ctr"/>
              <a:r>
                <a:rPr lang="en-GB" sz="2400" b="1" dirty="0">
                  <a:solidFill>
                    <a:srgbClr val="002060"/>
                  </a:solidFill>
                  <a:latin typeface="Century Gothic" panose="020B0502020202020204" pitchFamily="34" charset="0"/>
                </a:rPr>
                <a:t>a game</a:t>
              </a:r>
            </a:p>
          </p:txBody>
        </p:sp>
      </p:grpSp>
      <p:pic>
        <p:nvPicPr>
          <p:cNvPr id="73" name="Picture 2" descr="Bolsa, Escuela, Mochila">
            <a:extLst>
              <a:ext uri="{FF2B5EF4-FFF2-40B4-BE49-F238E27FC236}">
                <a16:creationId xmlns:a16="http://schemas.microsoft.com/office/drawing/2014/main" id="{F79B7F55-1CC5-433B-8E72-E60A80F22D9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90028" y="3294427"/>
            <a:ext cx="714361" cy="93516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Escuela, Libro De Ejercicios, Estudiar">
            <a:extLst>
              <a:ext uri="{FF2B5EF4-FFF2-40B4-BE49-F238E27FC236}">
                <a16:creationId xmlns:a16="http://schemas.microsoft.com/office/drawing/2014/main" id="{365BA371-5EE3-49CD-AB76-E27C331C13C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86750" y="3430867"/>
            <a:ext cx="499487" cy="66860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Animal, Bear, Cartoon, Children, Kids, Toys">
            <a:extLst>
              <a:ext uri="{FF2B5EF4-FFF2-40B4-BE49-F238E27FC236}">
                <a16:creationId xmlns:a16="http://schemas.microsoft.com/office/drawing/2014/main" id="{9BFEF112-A887-49BA-A44D-D8486301C6E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02806" y="3349123"/>
            <a:ext cx="573711" cy="75104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4D49470C-4B7A-40F5-9997-5E0641E1FFFF}"/>
              </a:ext>
            </a:extLst>
          </p:cNvPr>
          <p:cNvPicPr>
            <a:picLocks noChangeAspect="1"/>
          </p:cNvPicPr>
          <p:nvPr/>
        </p:nvPicPr>
        <p:blipFill>
          <a:blip r:embed="rId16"/>
          <a:stretch>
            <a:fillRect/>
          </a:stretch>
        </p:blipFill>
        <p:spPr>
          <a:xfrm rot="919003">
            <a:off x="1081032" y="1692222"/>
            <a:ext cx="1004717" cy="640507"/>
          </a:xfrm>
          <a:prstGeom prst="rect">
            <a:avLst/>
          </a:prstGeom>
        </p:spPr>
      </p:pic>
      <p:pic>
        <p:nvPicPr>
          <p:cNvPr id="78" name="Picture 10" descr="Basketball, Ball, Sport, Orange Ball">
            <a:extLst>
              <a:ext uri="{FF2B5EF4-FFF2-40B4-BE49-F238E27FC236}">
                <a16:creationId xmlns:a16="http://schemas.microsoft.com/office/drawing/2014/main" id="{67F8EAAE-9D76-4FFB-8A7A-00A30C7613E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47186" y="3301386"/>
            <a:ext cx="790429" cy="7904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chart&#10;&#10;Description automatically generated">
            <a:extLst>
              <a:ext uri="{FF2B5EF4-FFF2-40B4-BE49-F238E27FC236}">
                <a16:creationId xmlns:a16="http://schemas.microsoft.com/office/drawing/2014/main" id="{413694A6-6615-4A78-A196-0C31791FA785}"/>
              </a:ext>
            </a:extLst>
          </p:cNvPr>
          <p:cNvPicPr>
            <a:picLocks noChangeAspect="1"/>
          </p:cNvPicPr>
          <p:nvPr/>
        </p:nvPicPr>
        <p:blipFill>
          <a:blip r:embed="rId18"/>
          <a:stretch>
            <a:fillRect/>
          </a:stretch>
        </p:blipFill>
        <p:spPr>
          <a:xfrm>
            <a:off x="4012998" y="1641271"/>
            <a:ext cx="400069" cy="800137"/>
          </a:xfrm>
          <a:prstGeom prst="rect">
            <a:avLst/>
          </a:prstGeom>
        </p:spPr>
      </p:pic>
      <p:pic>
        <p:nvPicPr>
          <p:cNvPr id="79" name="Picture 78">
            <a:extLst>
              <a:ext uri="{FF2B5EF4-FFF2-40B4-BE49-F238E27FC236}">
                <a16:creationId xmlns:a16="http://schemas.microsoft.com/office/drawing/2014/main" id="{89333375-D1B2-4ED6-91A6-3BE504649AE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956356" y="1600540"/>
            <a:ext cx="1159018" cy="890995"/>
          </a:xfrm>
          <a:prstGeom prst="rect">
            <a:avLst/>
          </a:prstGeom>
        </p:spPr>
      </p:pic>
      <p:pic>
        <p:nvPicPr>
          <p:cNvPr id="9" name="Picture 8">
            <a:extLst>
              <a:ext uri="{FF2B5EF4-FFF2-40B4-BE49-F238E27FC236}">
                <a16:creationId xmlns:a16="http://schemas.microsoft.com/office/drawing/2014/main" id="{AB89A1DE-62E1-43EA-AA1A-D55A07ABC706}"/>
              </a:ext>
            </a:extLst>
          </p:cNvPr>
          <p:cNvPicPr>
            <a:picLocks noChangeAspect="1"/>
          </p:cNvPicPr>
          <p:nvPr/>
        </p:nvPicPr>
        <p:blipFill rotWithShape="1">
          <a:blip r:embed="rId20"/>
          <a:srcRect r="49877"/>
          <a:stretch/>
        </p:blipFill>
        <p:spPr>
          <a:xfrm>
            <a:off x="6585834" y="1801525"/>
            <a:ext cx="528413" cy="528761"/>
          </a:xfrm>
          <a:prstGeom prst="rect">
            <a:avLst/>
          </a:prstGeom>
        </p:spPr>
      </p:pic>
      <p:sp>
        <p:nvSpPr>
          <p:cNvPr id="44" name="Rectangle 43">
            <a:extLst>
              <a:ext uri="{FF2B5EF4-FFF2-40B4-BE49-F238E27FC236}">
                <a16:creationId xmlns:a16="http://schemas.microsoft.com/office/drawing/2014/main" id="{104AA30E-52A1-4710-A223-97D9310A209A}"/>
              </a:ext>
            </a:extLst>
          </p:cNvPr>
          <p:cNvSpPr/>
          <p:nvPr/>
        </p:nvSpPr>
        <p:spPr>
          <a:xfrm>
            <a:off x="8296877" y="2798238"/>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33F9418D-ED68-4CC9-90E6-87B03060EA48}"/>
              </a:ext>
            </a:extLst>
          </p:cNvPr>
          <p:cNvSpPr/>
          <p:nvPr/>
        </p:nvSpPr>
        <p:spPr>
          <a:xfrm>
            <a:off x="459356" y="2812870"/>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D2315F45-2DFF-4C7E-BC33-42F57F56989D}"/>
              </a:ext>
            </a:extLst>
          </p:cNvPr>
          <p:cNvSpPr/>
          <p:nvPr/>
        </p:nvSpPr>
        <p:spPr>
          <a:xfrm>
            <a:off x="3073272" y="108406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extLst>
              <a:ext uri="{FF2B5EF4-FFF2-40B4-BE49-F238E27FC236}">
                <a16:creationId xmlns:a16="http://schemas.microsoft.com/office/drawing/2014/main" id="{260F463B-4BD9-4072-9387-C61CD6694886}"/>
              </a:ext>
            </a:extLst>
          </p:cNvPr>
          <p:cNvSpPr/>
          <p:nvPr/>
        </p:nvSpPr>
        <p:spPr>
          <a:xfrm>
            <a:off x="472851" y="1109235"/>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05E6CAB8-F185-4093-8A7B-67D50B8E0D92}"/>
              </a:ext>
            </a:extLst>
          </p:cNvPr>
          <p:cNvSpPr/>
          <p:nvPr/>
        </p:nvSpPr>
        <p:spPr>
          <a:xfrm>
            <a:off x="5701067" y="2798238"/>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478A5428-351A-4E23-9EA5-CE9DE3FBD8A6}"/>
              </a:ext>
            </a:extLst>
          </p:cNvPr>
          <p:cNvSpPr/>
          <p:nvPr/>
        </p:nvSpPr>
        <p:spPr>
          <a:xfrm>
            <a:off x="5705713" y="1077674"/>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8EE9C8A3-4F94-4BF4-80C9-528445FFB183}"/>
              </a:ext>
            </a:extLst>
          </p:cNvPr>
          <p:cNvSpPr/>
          <p:nvPr/>
        </p:nvSpPr>
        <p:spPr>
          <a:xfrm>
            <a:off x="3068702" y="284208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Rectangle 71">
            <a:extLst>
              <a:ext uri="{FF2B5EF4-FFF2-40B4-BE49-F238E27FC236}">
                <a16:creationId xmlns:a16="http://schemas.microsoft.com/office/drawing/2014/main" id="{79D32D88-B372-4483-A996-D23B881A503C}"/>
              </a:ext>
            </a:extLst>
          </p:cNvPr>
          <p:cNvSpPr/>
          <p:nvPr/>
        </p:nvSpPr>
        <p:spPr>
          <a:xfrm>
            <a:off x="8304303" y="1077674"/>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Graphic 74" descr="Teacher">
            <a:extLst>
              <a:ext uri="{FF2B5EF4-FFF2-40B4-BE49-F238E27FC236}">
                <a16:creationId xmlns:a16="http://schemas.microsoft.com/office/drawing/2014/main" id="{E12C0F7E-EA4F-41DF-A9D5-40AB9B4012D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5070" y="-136693"/>
            <a:ext cx="914400" cy="914400"/>
          </a:xfrm>
          <a:prstGeom prst="rect">
            <a:avLst/>
          </a:prstGeom>
        </p:spPr>
      </p:pic>
      <p:sp>
        <p:nvSpPr>
          <p:cNvPr id="80" name="Speech Bubble: Rectangle with Corners Rounded 79">
            <a:extLst>
              <a:ext uri="{FF2B5EF4-FFF2-40B4-BE49-F238E27FC236}">
                <a16:creationId xmlns:a16="http://schemas.microsoft.com/office/drawing/2014/main" id="{508FAB54-E869-4FBD-8D07-6AD5F363EB22}"/>
              </a:ext>
            </a:extLst>
          </p:cNvPr>
          <p:cNvSpPr/>
          <p:nvPr/>
        </p:nvSpPr>
        <p:spPr>
          <a:xfrm>
            <a:off x="1227709" y="4445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81" name="CustomShape 7">
            <a:hlinkClick r:id="" action="ppaction://noaction">
              <a:snd r:embed="rId23" name="6_1.wav"/>
            </a:hlinkClick>
            <a:extLst>
              <a:ext uri="{FF2B5EF4-FFF2-40B4-BE49-F238E27FC236}">
                <a16:creationId xmlns:a16="http://schemas.microsoft.com/office/drawing/2014/main" id="{071FC24F-4305-419D-8DA9-B4747B401D1F}"/>
              </a:ext>
            </a:extLst>
          </p:cNvPr>
          <p:cNvSpPr/>
          <p:nvPr/>
        </p:nvSpPr>
        <p:spPr>
          <a:xfrm>
            <a:off x="1289612" y="56894"/>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circle(out)">
                                      <p:cBhvr>
                                        <p:cTn id="14" dur="2000"/>
                                        <p:tgtEl>
                                          <p:spTgt spid="44"/>
                                        </p:tgtEl>
                                      </p:cBhvr>
                                    </p:animEffect>
                                  </p:childTnLst>
                                  <p:subTnLst>
                                    <p:audio>
                                      <p:cMediaNode>
                                        <p:cTn display="0" masterRel="sameClick">
                                          <p:stCondLst>
                                            <p:cond evt="begin" delay="0">
                                              <p:tn val="12"/>
                                            </p:cond>
                                          </p:stCondLst>
                                          <p:endCondLst>
                                            <p:cond evt="onStopAudio" delay="0">
                                              <p:tgtEl>
                                                <p:sldTgt/>
                                              </p:tgtEl>
                                            </p:cond>
                                          </p:endCondLst>
                                        </p:cTn>
                                        <p:tgtEl>
                                          <p:sndTgt r:embed="rId3" name="s5_11.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out)">
                                      <p:cBhvr>
                                        <p:cTn id="26" dur="2000"/>
                                        <p:tgtEl>
                                          <p:spTgt spid="48"/>
                                        </p:tgtEl>
                                      </p:cBhvr>
                                    </p:animEffect>
                                  </p:childTnLst>
                                  <p:subTnLst>
                                    <p:audio>
                                      <p:cMediaNode>
                                        <p:cTn display="0" masterRel="sameClick">
                                          <p:stCondLst>
                                            <p:cond evt="begin" delay="0">
                                              <p:tn val="24"/>
                                            </p:cond>
                                          </p:stCondLst>
                                          <p:endCondLst>
                                            <p:cond evt="onStopAudio" delay="0">
                                              <p:tgtEl>
                                                <p:sldTgt/>
                                              </p:tgtEl>
                                            </p:cond>
                                          </p:endCondLst>
                                        </p:cTn>
                                        <p:tgtEl>
                                          <p:sndTgt r:embed="rId4" name="s5_5.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out)">
                                      <p:cBhvr>
                                        <p:cTn id="38" dur="2000"/>
                                        <p:tgtEl>
                                          <p:spTgt spid="52"/>
                                        </p:tgtEl>
                                      </p:cBhvr>
                                    </p:animEffect>
                                  </p:childTnLst>
                                  <p:subTnLst>
                                    <p:audio>
                                      <p:cMediaNode>
                                        <p:cTn display="0" masterRel="sameClick">
                                          <p:stCondLst>
                                            <p:cond evt="begin" delay="0">
                                              <p:tn val="36"/>
                                            </p:cond>
                                          </p:stCondLst>
                                          <p:endCondLst>
                                            <p:cond evt="onStopAudio" delay="0">
                                              <p:tgtEl>
                                                <p:sldTgt/>
                                              </p:tgtEl>
                                            </p:cond>
                                          </p:endCondLst>
                                        </p:cTn>
                                        <p:tgtEl>
                                          <p:sndTgt r:embed="rId5" name="s5_9.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circle(out)">
                                      <p:cBhvr>
                                        <p:cTn id="50" dur="2000"/>
                                        <p:tgtEl>
                                          <p:spTgt spid="56"/>
                                        </p:tgtEl>
                                      </p:cBhvr>
                                    </p:animEffect>
                                  </p:childTnLst>
                                  <p:subTnLst>
                                    <p:audio>
                                      <p:cMediaNode>
                                        <p:cTn display="0" masterRel="sameClick">
                                          <p:stCondLst>
                                            <p:cond evt="begin" delay="0">
                                              <p:tn val="48"/>
                                            </p:cond>
                                          </p:stCondLst>
                                          <p:endCondLst>
                                            <p:cond evt="onStopAudio" delay="0">
                                              <p:tgtEl>
                                                <p:sldTgt/>
                                              </p:tgtEl>
                                            </p:cond>
                                          </p:endCondLst>
                                        </p:cTn>
                                        <p:tgtEl>
                                          <p:sndTgt r:embed="rId6" name="s5_10.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anim calcmode="lin" valueType="num">
                                      <p:cBhvr>
                                        <p:cTn id="55" dur="500" fill="hold"/>
                                        <p:tgtEl>
                                          <p:spTgt spid="57"/>
                                        </p:tgtEl>
                                        <p:attrNameLst>
                                          <p:attrName>ppt_w</p:attrName>
                                        </p:attrNameLst>
                                      </p:cBhvr>
                                      <p:tavLst>
                                        <p:tav tm="0">
                                          <p:val>
                                            <p:fltVal val="0"/>
                                          </p:val>
                                        </p:tav>
                                        <p:tav tm="100000">
                                          <p:val>
                                            <p:strVal val="#ppt_w"/>
                                          </p:val>
                                        </p:tav>
                                      </p:tavLst>
                                    </p:anim>
                                    <p:anim calcmode="lin" valueType="num">
                                      <p:cBhvr>
                                        <p:cTn id="56" dur="500" fill="hold"/>
                                        <p:tgtEl>
                                          <p:spTgt spid="57"/>
                                        </p:tgtEl>
                                        <p:attrNameLst>
                                          <p:attrName>ppt_h</p:attrName>
                                        </p:attrNameLst>
                                      </p:cBhvr>
                                      <p:tavLst>
                                        <p:tav tm="0">
                                          <p:val>
                                            <p:fltVal val="0"/>
                                          </p:val>
                                        </p:tav>
                                        <p:tav tm="100000">
                                          <p:val>
                                            <p:strVal val="#ppt_h"/>
                                          </p:val>
                                        </p:tav>
                                      </p:tavLst>
                                    </p:anim>
                                    <p:animEffect transition="in" filter="fad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circle(out)">
                                      <p:cBhvr>
                                        <p:cTn id="62" dur="2000"/>
                                        <p:tgtEl>
                                          <p:spTgt spid="60"/>
                                        </p:tgtEl>
                                      </p:cBhvr>
                                    </p:animEffect>
                                  </p:childTnLst>
                                  <p:subTnLst>
                                    <p:audio>
                                      <p:cMediaNode>
                                        <p:cTn display="0" masterRel="sameClick">
                                          <p:stCondLst>
                                            <p:cond evt="begin" delay="0">
                                              <p:tn val="60"/>
                                            </p:cond>
                                          </p:stCondLst>
                                          <p:endCondLst>
                                            <p:cond evt="onStopAudio" delay="0">
                                              <p:tgtEl>
                                                <p:sldTgt/>
                                              </p:tgtEl>
                                            </p:cond>
                                          </p:endCondLst>
                                        </p:cTn>
                                        <p:tgtEl>
                                          <p:sndTgt r:embed="rId7" name="s5_8.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circle(out)">
                                      <p:cBhvr>
                                        <p:cTn id="74" dur="2000"/>
                                        <p:tgtEl>
                                          <p:spTgt spid="64"/>
                                        </p:tgtEl>
                                      </p:cBhvr>
                                    </p:animEffect>
                                  </p:childTnLst>
                                  <p:subTnLst>
                                    <p:audio>
                                      <p:cMediaNode>
                                        <p:cTn display="0" masterRel="sameClick">
                                          <p:stCondLst>
                                            <p:cond evt="begin" delay="0">
                                              <p:tn val="72"/>
                                            </p:cond>
                                          </p:stCondLst>
                                          <p:endCondLst>
                                            <p:cond evt="onStopAudio" delay="0">
                                              <p:tgtEl>
                                                <p:sldTgt/>
                                              </p:tgtEl>
                                            </p:cond>
                                          </p:endCondLst>
                                        </p:cTn>
                                        <p:tgtEl>
                                          <p:sndTgt r:embed="rId8" name="s5_6.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p:cTn id="79" dur="500" fill="hold"/>
                                        <p:tgtEl>
                                          <p:spTgt spid="65"/>
                                        </p:tgtEl>
                                        <p:attrNameLst>
                                          <p:attrName>ppt_w</p:attrName>
                                        </p:attrNameLst>
                                      </p:cBhvr>
                                      <p:tavLst>
                                        <p:tav tm="0">
                                          <p:val>
                                            <p:fltVal val="0"/>
                                          </p:val>
                                        </p:tav>
                                        <p:tav tm="100000">
                                          <p:val>
                                            <p:strVal val="#ppt_w"/>
                                          </p:val>
                                        </p:tav>
                                      </p:tavLst>
                                    </p:anim>
                                    <p:anim calcmode="lin" valueType="num">
                                      <p:cBhvr>
                                        <p:cTn id="80" dur="500" fill="hold"/>
                                        <p:tgtEl>
                                          <p:spTgt spid="65"/>
                                        </p:tgtEl>
                                        <p:attrNameLst>
                                          <p:attrName>ppt_h</p:attrName>
                                        </p:attrNameLst>
                                      </p:cBhvr>
                                      <p:tavLst>
                                        <p:tav tm="0">
                                          <p:val>
                                            <p:fltVal val="0"/>
                                          </p:val>
                                        </p:tav>
                                        <p:tav tm="100000">
                                          <p:val>
                                            <p:strVal val="#ppt_h"/>
                                          </p:val>
                                        </p:tav>
                                      </p:tavLst>
                                    </p:anim>
                                    <p:animEffect transition="in" filter="fade">
                                      <p:cBhvr>
                                        <p:cTn id="81" dur="500"/>
                                        <p:tgtEl>
                                          <p:spTgt spid="65"/>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circle(out)">
                                      <p:cBhvr>
                                        <p:cTn id="86" dur="2000"/>
                                        <p:tgtEl>
                                          <p:spTgt spid="68"/>
                                        </p:tgtEl>
                                      </p:cBhvr>
                                    </p:animEffect>
                                  </p:childTnLst>
                                  <p:subTnLst>
                                    <p:audio>
                                      <p:cMediaNode>
                                        <p:cTn display="0" masterRel="sameClick">
                                          <p:stCondLst>
                                            <p:cond evt="begin" delay="0">
                                              <p:tn val="84"/>
                                            </p:cond>
                                          </p:stCondLst>
                                          <p:endCondLst>
                                            <p:cond evt="onStopAudio" delay="0">
                                              <p:tgtEl>
                                                <p:sldTgt/>
                                              </p:tgtEl>
                                            </p:cond>
                                          </p:endCondLst>
                                        </p:cTn>
                                        <p:tgtEl>
                                          <p:sndTgt r:embed="rId9" name="s5_4.wav"/>
                                        </p:tgtEl>
                                      </p:cMediaNode>
                                    </p:audio>
                                  </p:sub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69"/>
                                        </p:tgtEl>
                                        <p:attrNameLst>
                                          <p:attrName>style.visibility</p:attrName>
                                        </p:attrNameLst>
                                      </p:cBhvr>
                                      <p:to>
                                        <p:strVal val="visible"/>
                                      </p:to>
                                    </p:set>
                                    <p:anim calcmode="lin" valueType="num">
                                      <p:cBhvr>
                                        <p:cTn id="91" dur="500" fill="hold"/>
                                        <p:tgtEl>
                                          <p:spTgt spid="69"/>
                                        </p:tgtEl>
                                        <p:attrNameLst>
                                          <p:attrName>ppt_w</p:attrName>
                                        </p:attrNameLst>
                                      </p:cBhvr>
                                      <p:tavLst>
                                        <p:tav tm="0">
                                          <p:val>
                                            <p:fltVal val="0"/>
                                          </p:val>
                                        </p:tav>
                                        <p:tav tm="100000">
                                          <p:val>
                                            <p:strVal val="#ppt_w"/>
                                          </p:val>
                                        </p:tav>
                                      </p:tavLst>
                                    </p:anim>
                                    <p:anim calcmode="lin" valueType="num">
                                      <p:cBhvr>
                                        <p:cTn id="92" dur="500" fill="hold"/>
                                        <p:tgtEl>
                                          <p:spTgt spid="69"/>
                                        </p:tgtEl>
                                        <p:attrNameLst>
                                          <p:attrName>ppt_h</p:attrName>
                                        </p:attrNameLst>
                                      </p:cBhvr>
                                      <p:tavLst>
                                        <p:tav tm="0">
                                          <p:val>
                                            <p:fltVal val="0"/>
                                          </p:val>
                                        </p:tav>
                                        <p:tav tm="100000">
                                          <p:val>
                                            <p:strVal val="#ppt_h"/>
                                          </p:val>
                                        </p:tav>
                                      </p:tavLst>
                                    </p:anim>
                                    <p:animEffect transition="in" filter="fade">
                                      <p:cBhvr>
                                        <p:cTn id="93" dur="500"/>
                                        <p:tgtEl>
                                          <p:spTgt spid="69"/>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circle(out)">
                                      <p:cBhvr>
                                        <p:cTn id="98" dur="2000"/>
                                        <p:tgtEl>
                                          <p:spTgt spid="72"/>
                                        </p:tgtEl>
                                      </p:cBhvr>
                                    </p:animEffect>
                                  </p:childTnLst>
                                  <p:subTnLst>
                                    <p:audio>
                                      <p:cMediaNode>
                                        <p:cTn display="0" masterRel="sameClick">
                                          <p:stCondLst>
                                            <p:cond evt="begin" delay="0">
                                              <p:tn val="96"/>
                                            </p:cond>
                                          </p:stCondLst>
                                          <p:endCondLst>
                                            <p:cond evt="onStopAudio" delay="0">
                                              <p:tgtEl>
                                                <p:sldTgt/>
                                              </p:tgtEl>
                                            </p:cond>
                                          </p:endCondLst>
                                        </p:cTn>
                                        <p:tgtEl>
                                          <p:sndTgt r:embed="rId10" name="s5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8" grpId="0" animBg="1"/>
      <p:bldP spid="52" grpId="0" animBg="1"/>
      <p:bldP spid="56" grpId="0" animBg="1"/>
      <p:bldP spid="60" grpId="0" animBg="1"/>
      <p:bldP spid="64" grpId="0" animBg="1"/>
      <p:bldP spid="68" grpId="0" animBg="1"/>
      <p:bldP spid="7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6921908B-DC84-4691-9BC5-CDDD38063D11}"/>
              </a:ext>
            </a:extLst>
          </p:cNvPr>
          <p:cNvSpPr/>
          <p:nvPr/>
        </p:nvSpPr>
        <p:spPr>
          <a:xfrm>
            <a:off x="1717761" y="3832334"/>
            <a:ext cx="2828510"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830028F7-6F61-4817-9592-4489735A6641}"/>
              </a:ext>
            </a:extLst>
          </p:cNvPr>
          <p:cNvSpPr/>
          <p:nvPr/>
        </p:nvSpPr>
        <p:spPr>
          <a:xfrm>
            <a:off x="1651000" y="1692000"/>
            <a:ext cx="2590800"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Liaison</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719836" y="0"/>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886823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lang="en-GB" sz="2800" dirty="0">
                <a:solidFill>
                  <a:srgbClr val="1E4E79"/>
                </a:solidFill>
                <a:latin typeface="Century Gothic"/>
                <a:ea typeface="Century Gothic"/>
                <a:cs typeface="Century Gothic"/>
                <a:sym typeface="Century Gothic"/>
              </a:rPr>
              <a:t>As you know </a:t>
            </a:r>
            <a:r>
              <a:rPr lang="en-GB" sz="2800" b="1" dirty="0" err="1">
                <a:solidFill>
                  <a:srgbClr val="1E4E79"/>
                </a:solidFill>
                <a:latin typeface="Century Gothic"/>
                <a:ea typeface="Century Gothic"/>
                <a:cs typeface="Century Gothic"/>
                <a:sym typeface="Century Gothic"/>
              </a:rPr>
              <a:t>c’est</a:t>
            </a:r>
            <a:r>
              <a:rPr lang="en-GB" sz="2800" b="1" dirty="0">
                <a:solidFill>
                  <a:srgbClr val="1E4E79"/>
                </a:solidFill>
                <a:latin typeface="Century Gothic"/>
                <a:ea typeface="Century Gothic"/>
                <a:cs typeface="Century Gothic"/>
                <a:sym typeface="Century Gothic"/>
              </a:rPr>
              <a:t> </a:t>
            </a:r>
            <a:r>
              <a:rPr lang="en-GB" sz="2800" dirty="0">
                <a:solidFill>
                  <a:srgbClr val="1E4E79"/>
                </a:solidFill>
                <a:latin typeface="Century Gothic"/>
                <a:ea typeface="Century Gothic"/>
                <a:cs typeface="Century Gothic"/>
                <a:sym typeface="Century Gothic"/>
              </a:rPr>
              <a:t>means it is or it’s.</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04236" y="3167390"/>
            <a:ext cx="1865864" cy="523220"/>
          </a:xfrm>
          <a:prstGeom prst="rect">
            <a:avLst/>
          </a:prstGeom>
          <a:noFill/>
        </p:spPr>
        <p:txBody>
          <a:bodyPr wrap="square" rtlCol="0">
            <a:spAutoFit/>
          </a:bodyPr>
          <a:lstStyle/>
          <a:p>
            <a:pPr lvl="0">
              <a:buClrTx/>
              <a:defRPr/>
            </a:pPr>
            <a:r>
              <a:rPr lang="en-GB" sz="2800" b="1" dirty="0">
                <a:solidFill>
                  <a:srgbClr val="1E4E79"/>
                </a:solidFill>
                <a:latin typeface="Century Gothic"/>
                <a:ea typeface="Century Gothic"/>
                <a:cs typeface="Century Gothic"/>
                <a:sym typeface="Century Gothic"/>
              </a:rPr>
              <a:t>But…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3180590" y="2333551"/>
            <a:ext cx="2104765" cy="1095449"/>
          </a:xfrm>
          <a:prstGeom prst="wedgeRoundRectCallout">
            <a:avLst>
              <a:gd name="adj1" fmla="val -66965"/>
              <a:gd name="adj2" fmla="val -6588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The ‘t’ is a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ilent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F</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inal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C</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onsonant.</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781590" y="1655635"/>
            <a:ext cx="23670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2800" b="0" i="0" u="none" strike="noStrike" kern="1200" cap="none" spc="0" normalizeH="0" baseline="0" noProof="0" dirty="0" err="1">
                <a:ln>
                  <a:noFill/>
                </a:ln>
                <a:solidFill>
                  <a:schemeClr val="tx2">
                    <a:lumMod val="50000"/>
                  </a:schemeClr>
                </a:solidFill>
                <a:effectLst/>
                <a:uLnTx/>
                <a:uFillTx/>
                <a:latin typeface="Century Gothic" panose="020B0502020202020204" pitchFamily="34" charset="0"/>
                <a:cs typeface="Arial"/>
                <a:sym typeface="Arial"/>
              </a:rPr>
              <a:t>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drôle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33" name="Google Shape;169;p8">
            <a:extLst>
              <a:ext uri="{FF2B5EF4-FFF2-40B4-BE49-F238E27FC236}">
                <a16:creationId xmlns:a16="http://schemas.microsoft.com/office/drawing/2014/main" id="{B7CDF728-76E6-4CD6-BAEE-239B2920C33B}"/>
              </a:ext>
            </a:extLst>
          </p:cNvPr>
          <p:cNvSpPr txBox="1"/>
          <p:nvPr/>
        </p:nvSpPr>
        <p:spPr>
          <a:xfrm>
            <a:off x="4945940" y="1692000"/>
            <a:ext cx="210476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lang="en-GB" sz="2800" i="1" dirty="0">
                <a:solidFill>
                  <a:srgbClr val="002060"/>
                </a:solidFill>
                <a:latin typeface="Century Gothic"/>
                <a:ea typeface="Century Gothic"/>
                <a:cs typeface="Century Gothic"/>
                <a:sym typeface="Century Gothic"/>
              </a:rPr>
              <a:t>It’s funny!</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4" name="Picture 2" descr="Quiet Sign Clip Art">
            <a:extLst>
              <a:ext uri="{FF2B5EF4-FFF2-40B4-BE49-F238E27FC236}">
                <a16:creationId xmlns:a16="http://schemas.microsoft.com/office/drawing/2014/main" id="{65029967-A343-4749-9BCA-9170782BE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9807" y="2220010"/>
            <a:ext cx="299939" cy="424200"/>
          </a:xfrm>
          <a:prstGeom prst="rect">
            <a:avLst/>
          </a:prstGeom>
          <a:noFill/>
          <a:extLst>
            <a:ext uri="{909E8E84-426E-40DD-AFC4-6F175D3DCCD1}">
              <a14:hiddenFill xmlns:a14="http://schemas.microsoft.com/office/drawing/2010/main">
                <a:solidFill>
                  <a:srgbClr val="FFFFFF"/>
                </a:solidFill>
              </a14:hiddenFill>
            </a:ext>
          </a:extLst>
        </p:spPr>
      </p:pic>
      <p:sp>
        <p:nvSpPr>
          <p:cNvPr id="36" name="Google Shape;171;p8">
            <a:extLst>
              <a:ext uri="{FF2B5EF4-FFF2-40B4-BE49-F238E27FC236}">
                <a16:creationId xmlns:a16="http://schemas.microsoft.com/office/drawing/2014/main" id="{4ACB2391-53D9-492C-9420-C7F707FD1231}"/>
              </a:ext>
            </a:extLst>
          </p:cNvPr>
          <p:cNvSpPr txBox="1"/>
          <p:nvPr/>
        </p:nvSpPr>
        <p:spPr>
          <a:xfrm>
            <a:off x="1651000" y="3760813"/>
            <a:ext cx="30571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C’es</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ballon</a:t>
            </a:r>
            <a:r>
              <a:rPr lang="en-GB" sz="2800" kern="12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sym typeface="Arial"/>
            </a:endParaRPr>
          </a:p>
        </p:txBody>
      </p:sp>
      <p:sp>
        <p:nvSpPr>
          <p:cNvPr id="38" name="Google Shape;169;p8">
            <a:extLst>
              <a:ext uri="{FF2B5EF4-FFF2-40B4-BE49-F238E27FC236}">
                <a16:creationId xmlns:a16="http://schemas.microsoft.com/office/drawing/2014/main" id="{D897FA79-363E-4A93-9063-0D3F07D81B16}"/>
              </a:ext>
            </a:extLst>
          </p:cNvPr>
          <p:cNvSpPr txBox="1"/>
          <p:nvPr/>
        </p:nvSpPr>
        <p:spPr>
          <a:xfrm>
            <a:off x="5043618" y="3791663"/>
            <a:ext cx="210476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lang="en-GB" sz="2800" i="1" dirty="0">
                <a:solidFill>
                  <a:srgbClr val="002060"/>
                </a:solidFill>
                <a:latin typeface="Century Gothic"/>
                <a:ea typeface="Century Gothic"/>
                <a:cs typeface="Century Gothic"/>
                <a:sym typeface="Century Gothic"/>
              </a:rPr>
              <a:t>It’s a ball.</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9" name="Picture 10" descr="Basketball, Ball, Sport, Orange Ball">
            <a:extLst>
              <a:ext uri="{FF2B5EF4-FFF2-40B4-BE49-F238E27FC236}">
                <a16:creationId xmlns:a16="http://schemas.microsoft.com/office/drawing/2014/main" id="{014EEEA5-58E9-4CAF-90CA-0F9062CF48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4633" y="3429000"/>
            <a:ext cx="1175072" cy="11750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EA894CEB-B577-400A-BE1A-86B4AAF23775}"/>
              </a:ext>
            </a:extLst>
          </p:cNvPr>
          <p:cNvPicPr>
            <a:picLocks noChangeAspect="1"/>
          </p:cNvPicPr>
          <p:nvPr/>
        </p:nvPicPr>
        <p:blipFill>
          <a:blip r:embed="rId6"/>
          <a:stretch>
            <a:fillRect/>
          </a:stretch>
        </p:blipFill>
        <p:spPr>
          <a:xfrm>
            <a:off x="7181804" y="1295318"/>
            <a:ext cx="1614457" cy="1373892"/>
          </a:xfrm>
          <a:prstGeom prst="rect">
            <a:avLst/>
          </a:prstGeom>
        </p:spPr>
      </p:pic>
      <p:sp>
        <p:nvSpPr>
          <p:cNvPr id="42" name="Arc 41">
            <a:extLst>
              <a:ext uri="{FF2B5EF4-FFF2-40B4-BE49-F238E27FC236}">
                <a16:creationId xmlns:a16="http://schemas.microsoft.com/office/drawing/2014/main" id="{03BA024A-57AF-40FF-8C98-5AAF77BF1DCB}"/>
              </a:ext>
            </a:extLst>
          </p:cNvPr>
          <p:cNvSpPr/>
          <p:nvPr/>
        </p:nvSpPr>
        <p:spPr>
          <a:xfrm rot="7925323">
            <a:off x="2503420" y="3847122"/>
            <a:ext cx="392711" cy="429831"/>
          </a:xfrm>
          <a:prstGeom prst="arc">
            <a:avLst>
              <a:gd name="adj1" fmla="val 16485859"/>
              <a:gd name="adj2" fmla="val 0"/>
            </a:avLst>
          </a:prstGeom>
          <a:ln w="5715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43" name="Google Shape;169;p8">
            <a:extLst>
              <a:ext uri="{FF2B5EF4-FFF2-40B4-BE49-F238E27FC236}">
                <a16:creationId xmlns:a16="http://schemas.microsoft.com/office/drawing/2014/main" id="{D296AE95-7028-4376-94E6-8AD0A1247B70}"/>
              </a:ext>
            </a:extLst>
          </p:cNvPr>
          <p:cNvSpPr txBox="1"/>
          <p:nvPr/>
        </p:nvSpPr>
        <p:spPr>
          <a:xfrm>
            <a:off x="282562" y="4789425"/>
            <a:ext cx="1183501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lang="en-GB" sz="2800" dirty="0">
                <a:solidFill>
                  <a:srgbClr val="1E4E79"/>
                </a:solidFill>
                <a:latin typeface="Century Gothic"/>
                <a:ea typeface="Century Gothic"/>
                <a:cs typeface="Century Gothic"/>
                <a:sym typeface="Century Gothic"/>
              </a:rPr>
              <a:t>Because the ‘t’ is followed by a </a:t>
            </a:r>
            <a:r>
              <a:rPr lang="en-GB" sz="2800" u="sng" dirty="0">
                <a:solidFill>
                  <a:srgbClr val="1E4E79"/>
                </a:solidFill>
                <a:latin typeface="Century Gothic"/>
                <a:ea typeface="Century Gothic"/>
                <a:cs typeface="Century Gothic"/>
                <a:sym typeface="Century Gothic"/>
              </a:rPr>
              <a:t>vowel</a:t>
            </a:r>
            <a:r>
              <a:rPr lang="en-GB" sz="2800" dirty="0">
                <a:solidFill>
                  <a:srgbClr val="1E4E79"/>
                </a:solidFill>
                <a:latin typeface="Century Gothic"/>
                <a:ea typeface="Century Gothic"/>
                <a:cs typeface="Century Gothic"/>
                <a:sym typeface="Century Gothic"/>
              </a:rPr>
              <a:t> you pronounce it.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Google Shape;169;p8">
            <a:extLst>
              <a:ext uri="{FF2B5EF4-FFF2-40B4-BE49-F238E27FC236}">
                <a16:creationId xmlns:a16="http://schemas.microsoft.com/office/drawing/2014/main" id="{6B024C5B-6B12-4327-89B9-6431CC35B0F8}"/>
              </a:ext>
            </a:extLst>
          </p:cNvPr>
          <p:cNvSpPr txBox="1"/>
          <p:nvPr/>
        </p:nvSpPr>
        <p:spPr>
          <a:xfrm>
            <a:off x="282562" y="5527961"/>
            <a:ext cx="1183501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lang="en-GB" sz="2800" dirty="0">
                <a:solidFill>
                  <a:srgbClr val="1E4E79"/>
                </a:solidFill>
                <a:latin typeface="Century Gothic"/>
                <a:ea typeface="Century Gothic"/>
                <a:cs typeface="Century Gothic"/>
                <a:sym typeface="Century Gothic"/>
              </a:rPr>
              <a:t>This is called </a:t>
            </a:r>
            <a:r>
              <a:rPr lang="en-GB" sz="2800" b="1" dirty="0">
                <a:solidFill>
                  <a:srgbClr val="1E4E79"/>
                </a:solidFill>
                <a:latin typeface="Century Gothic"/>
                <a:ea typeface="Century Gothic"/>
                <a:cs typeface="Century Gothic"/>
                <a:sym typeface="Century Gothic"/>
              </a:rPr>
              <a:t>liaison</a:t>
            </a:r>
            <a:r>
              <a:rPr lang="en-GB" sz="2800" dirty="0">
                <a:solidFill>
                  <a:srgbClr val="1E4E79"/>
                </a:solidFill>
                <a:latin typeface="Century Gothic"/>
                <a:ea typeface="Century Gothic"/>
                <a:cs typeface="Century Gothic"/>
                <a:sym typeface="Century Gothic"/>
              </a:rPr>
              <a: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 name="Action Button: Sound 5">
            <a:hlinkClick r:id="" action="ppaction://noaction" highlightClick="1">
              <a:snd r:embed="rId7" name="s7_1.wav"/>
            </a:hlinkClick>
            <a:extLst>
              <a:ext uri="{FF2B5EF4-FFF2-40B4-BE49-F238E27FC236}">
                <a16:creationId xmlns:a16="http://schemas.microsoft.com/office/drawing/2014/main" id="{7284A3FB-D9ED-4B20-931C-ECACCA6BC76E}"/>
              </a:ext>
            </a:extLst>
          </p:cNvPr>
          <p:cNvSpPr/>
          <p:nvPr/>
        </p:nvSpPr>
        <p:spPr>
          <a:xfrm>
            <a:off x="901700" y="165563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Action Button: Sound 47">
            <a:hlinkClick r:id="" action="ppaction://noaction" highlightClick="1">
              <a:snd r:embed="rId8" name="s7_2.wav"/>
            </a:hlinkClick>
            <a:extLst>
              <a:ext uri="{FF2B5EF4-FFF2-40B4-BE49-F238E27FC236}">
                <a16:creationId xmlns:a16="http://schemas.microsoft.com/office/drawing/2014/main" id="{487A7D40-E4B0-4DDB-AD13-14CEFDE6FC11}"/>
              </a:ext>
            </a:extLst>
          </p:cNvPr>
          <p:cNvSpPr/>
          <p:nvPr/>
        </p:nvSpPr>
        <p:spPr>
          <a:xfrm>
            <a:off x="943728" y="3813646"/>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433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 grpId="0" animBg="1"/>
      <p:bldP spid="16" grpId="0" animBg="1"/>
      <p:bldP spid="74" grpId="0"/>
      <p:bldP spid="28" grpId="0" animBg="1"/>
      <p:bldP spid="17" grpId="0"/>
      <p:bldP spid="33" grpId="0" animBg="1"/>
      <p:bldP spid="36" grpId="0"/>
      <p:bldP spid="38" grpId="0" animBg="1"/>
      <p:bldP spid="42" grpId="0" animBg="1"/>
      <p:bldP spid="43" grpId="0" animBg="1"/>
      <p:bldP spid="44" grpId="0" animBg="1"/>
      <p:bldP spid="6"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493313" y="2224576"/>
            <a:ext cx="11180021" cy="1569660"/>
          </a:xfrm>
          <a:prstGeom prst="rect">
            <a:avLst/>
          </a:prstGeom>
          <a:noFill/>
        </p:spPr>
        <p:txBody>
          <a:bodyPr wrap="square" rtlCol="0">
            <a:spAutoFit/>
          </a:bodyPr>
          <a:lstStyle/>
          <a:p>
            <a:pPr algn="ctr"/>
            <a:r>
              <a:rPr lang="en-GB" sz="9600" b="1" dirty="0" err="1">
                <a:solidFill>
                  <a:srgbClr val="002060"/>
                </a:solidFill>
                <a:latin typeface="Century Gothic" panose="020B0502020202020204" pitchFamily="34" charset="0"/>
              </a:rPr>
              <a:t>C’est</a:t>
            </a:r>
            <a:r>
              <a:rPr lang="en-GB" sz="9600" b="1" dirty="0">
                <a:solidFill>
                  <a:srgbClr val="002060"/>
                </a:solidFill>
                <a:latin typeface="Century Gothic" panose="020B0502020202020204" pitchFamily="34" charset="0"/>
              </a:rPr>
              <a:t> </a:t>
            </a:r>
            <a:r>
              <a:rPr lang="en-GB" sz="9600" b="1" dirty="0" err="1">
                <a:solidFill>
                  <a:srgbClr val="002060"/>
                </a:solidFill>
                <a:latin typeface="Century Gothic" panose="020B0502020202020204" pitchFamily="34" charset="0"/>
              </a:rPr>
              <a:t>calme</a:t>
            </a:r>
            <a:r>
              <a:rPr lang="en-GB" sz="9600" b="1" dirty="0">
                <a:solidFill>
                  <a:srgbClr val="002060"/>
                </a:solidFill>
                <a:latin typeface="Century Gothic" panose="020B0502020202020204" pitchFamily="34" charset="0"/>
              </a:rPr>
              <a: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8_1.wav"/>
            </a:hlinkClick>
            <a:extLst>
              <a:ext uri="{FF2B5EF4-FFF2-40B4-BE49-F238E27FC236}">
                <a16:creationId xmlns:a16="http://schemas.microsoft.com/office/drawing/2014/main" id="{6FADB2DB-3B0A-4F06-BCBF-5CF452FA729B}"/>
              </a:ext>
            </a:extLst>
          </p:cNvPr>
          <p:cNvSpPr/>
          <p:nvPr/>
        </p:nvSpPr>
        <p:spPr>
          <a:xfrm>
            <a:off x="1300480" y="2890075"/>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563760"/>
            <a:ext cx="4776938"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It’s calm.</a:t>
            </a:r>
          </a:p>
        </p:txBody>
      </p:sp>
      <p:pic>
        <p:nvPicPr>
          <p:cNvPr id="15" name="Picture 14" descr="A picture containing water, outdoor, sunset, blue&#10;&#10;Description automatically generated">
            <a:extLst>
              <a:ext uri="{FF2B5EF4-FFF2-40B4-BE49-F238E27FC236}">
                <a16:creationId xmlns:a16="http://schemas.microsoft.com/office/drawing/2014/main" id="{1FDFA28E-B3DC-44EB-9439-9E14F0998E40}"/>
              </a:ext>
            </a:extLst>
          </p:cNvPr>
          <p:cNvPicPr>
            <a:picLocks noChangeAspect="1"/>
          </p:cNvPicPr>
          <p:nvPr/>
        </p:nvPicPr>
        <p:blipFill>
          <a:blip r:embed="rId6"/>
          <a:stretch>
            <a:fillRect/>
          </a:stretch>
        </p:blipFill>
        <p:spPr>
          <a:xfrm>
            <a:off x="4305300" y="4562457"/>
            <a:ext cx="2641600" cy="1981200"/>
          </a:xfrm>
          <a:prstGeom prst="rect">
            <a:avLst/>
          </a:prstGeom>
        </p:spPr>
      </p:pic>
      <p:pic>
        <p:nvPicPr>
          <p:cNvPr id="13" name="Graphic 12" descr="Teacher">
            <a:extLst>
              <a:ext uri="{FF2B5EF4-FFF2-40B4-BE49-F238E27FC236}">
                <a16:creationId xmlns:a16="http://schemas.microsoft.com/office/drawing/2014/main" id="{5CFF781D-1904-484E-B177-9F018BB351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14" name="Speech Bubble: Rectangle with Corners Rounded 13">
            <a:extLst>
              <a:ext uri="{FF2B5EF4-FFF2-40B4-BE49-F238E27FC236}">
                <a16:creationId xmlns:a16="http://schemas.microsoft.com/office/drawing/2014/main" id="{AB6AB79D-3F61-48D5-B102-FC0CABA0E999}"/>
              </a:ext>
            </a:extLst>
          </p:cNvPr>
          <p:cNvSpPr/>
          <p:nvPr/>
        </p:nvSpPr>
        <p:spPr>
          <a:xfrm>
            <a:off x="1227709" y="4445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6" name="CustomShape 7">
            <a:hlinkClick r:id="" action="ppaction://noaction">
              <a:snd r:embed="rId9" name="6_1.wav"/>
            </a:hlinkClick>
            <a:extLst>
              <a:ext uri="{FF2B5EF4-FFF2-40B4-BE49-F238E27FC236}">
                <a16:creationId xmlns:a16="http://schemas.microsoft.com/office/drawing/2014/main" id="{9B4B5E4D-7238-4863-848D-2EC6C880BD33}"/>
              </a:ext>
            </a:extLst>
          </p:cNvPr>
          <p:cNvSpPr/>
          <p:nvPr/>
        </p:nvSpPr>
        <p:spPr>
          <a:xfrm>
            <a:off x="1289612" y="56894"/>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296724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AAB91-8CC0-464F-A2C0-283CEBFA64FF}"/>
              </a:ext>
            </a:extLst>
          </p:cNvPr>
          <p:cNvSpPr txBox="1"/>
          <p:nvPr/>
        </p:nvSpPr>
        <p:spPr>
          <a:xfrm>
            <a:off x="608476" y="2212836"/>
            <a:ext cx="11180021" cy="1569660"/>
          </a:xfrm>
          <a:prstGeom prst="rect">
            <a:avLst/>
          </a:prstGeom>
          <a:noFill/>
        </p:spPr>
        <p:txBody>
          <a:bodyPr wrap="square" rtlCol="0">
            <a:spAutoFit/>
          </a:bodyPr>
          <a:lstStyle/>
          <a:p>
            <a:pPr algn="ctr"/>
            <a:r>
              <a:rPr lang="en-GB" sz="9600" b="1" dirty="0" err="1">
                <a:solidFill>
                  <a:srgbClr val="002060"/>
                </a:solidFill>
                <a:latin typeface="Century Gothic" panose="020B0502020202020204" pitchFamily="34" charset="0"/>
              </a:rPr>
              <a:t>C’es</a:t>
            </a:r>
            <a:r>
              <a:rPr lang="en-GB" sz="9600" b="1" dirty="0" err="1">
                <a:solidFill>
                  <a:srgbClr val="FF0066"/>
                </a:solidFill>
                <a:latin typeface="Century Gothic" panose="020B0502020202020204" pitchFamily="34" charset="0"/>
              </a:rPr>
              <a:t>t</a:t>
            </a:r>
            <a:r>
              <a:rPr lang="en-GB" sz="9600" b="1" dirty="0">
                <a:solidFill>
                  <a:srgbClr val="002060"/>
                </a:solidFill>
                <a:latin typeface="Century Gothic" panose="020B0502020202020204" pitchFamily="34" charset="0"/>
              </a:rPr>
              <a:t> </a:t>
            </a:r>
            <a:r>
              <a:rPr lang="en-GB" sz="9600" b="1" dirty="0">
                <a:solidFill>
                  <a:srgbClr val="FF0066"/>
                </a:solidFill>
                <a:latin typeface="Century Gothic" panose="020B0502020202020204" pitchFamily="34" charset="0"/>
              </a:rPr>
              <a:t>u</a:t>
            </a:r>
            <a:r>
              <a:rPr lang="en-GB" sz="9600" b="1" dirty="0">
                <a:solidFill>
                  <a:srgbClr val="002060"/>
                </a:solidFill>
                <a:latin typeface="Century Gothic" panose="020B0502020202020204" pitchFamily="34" charset="0"/>
              </a:rPr>
              <a:t>n </a:t>
            </a:r>
            <a:r>
              <a:rPr lang="en-GB" sz="9600" b="1" dirty="0" err="1">
                <a:solidFill>
                  <a:srgbClr val="002060"/>
                </a:solidFill>
                <a:latin typeface="Century Gothic" panose="020B0502020202020204" pitchFamily="34" charset="0"/>
              </a:rPr>
              <a:t>stylo</a:t>
            </a:r>
            <a:r>
              <a:rPr lang="en-GB" sz="9600" b="1" dirty="0">
                <a:solidFill>
                  <a:srgbClr val="002060"/>
                </a:solidFill>
                <a:latin typeface="Century Gothic" panose="020B0502020202020204" pitchFamily="34" charset="0"/>
              </a:rPr>
              <a:t>.</a:t>
            </a: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Action Button: Sound 21">
            <a:hlinkClick r:id="" action="ppaction://noaction" highlightClick="1">
              <a:snd r:embed="rId5" name="s8.wav"/>
            </a:hlinkClick>
            <a:extLst>
              <a:ext uri="{FF2B5EF4-FFF2-40B4-BE49-F238E27FC236}">
                <a16:creationId xmlns:a16="http://schemas.microsoft.com/office/drawing/2014/main" id="{6FADB2DB-3B0A-4F06-BCBF-5CF452FA729B}"/>
              </a:ext>
            </a:extLst>
          </p:cNvPr>
          <p:cNvSpPr/>
          <p:nvPr/>
        </p:nvSpPr>
        <p:spPr>
          <a:xfrm>
            <a:off x="1178560" y="2907529"/>
            <a:ext cx="525359" cy="503061"/>
          </a:xfrm>
          <a:prstGeom prst="actionButtonSound">
            <a:avLst/>
          </a:prstGeom>
          <a:solidFill>
            <a:srgbClr val="C5D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1F9D6C7-6002-4256-BA6B-C2B50A0F68B8}"/>
              </a:ext>
            </a:extLst>
          </p:cNvPr>
          <p:cNvSpPr txBox="1"/>
          <p:nvPr/>
        </p:nvSpPr>
        <p:spPr>
          <a:xfrm>
            <a:off x="3416300" y="3793626"/>
            <a:ext cx="4776938"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It’s a pen.</a:t>
            </a:r>
          </a:p>
        </p:txBody>
      </p:sp>
      <p:sp>
        <p:nvSpPr>
          <p:cNvPr id="13" name="Arc 12">
            <a:extLst>
              <a:ext uri="{FF2B5EF4-FFF2-40B4-BE49-F238E27FC236}">
                <a16:creationId xmlns:a16="http://schemas.microsoft.com/office/drawing/2014/main" id="{3D142CB4-C445-42B0-A212-9B8B310380EC}"/>
              </a:ext>
            </a:extLst>
          </p:cNvPr>
          <p:cNvSpPr/>
          <p:nvPr/>
        </p:nvSpPr>
        <p:spPr>
          <a:xfrm rot="7925323">
            <a:off x="4735625" y="2531962"/>
            <a:ext cx="1194395" cy="1254196"/>
          </a:xfrm>
          <a:prstGeom prst="arc">
            <a:avLst>
              <a:gd name="adj1" fmla="val 16485859"/>
              <a:gd name="adj2" fmla="val 0"/>
            </a:avLst>
          </a:prstGeom>
          <a:ln w="762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pic>
        <p:nvPicPr>
          <p:cNvPr id="14" name="Picture 13">
            <a:extLst>
              <a:ext uri="{FF2B5EF4-FFF2-40B4-BE49-F238E27FC236}">
                <a16:creationId xmlns:a16="http://schemas.microsoft.com/office/drawing/2014/main" id="{D17C1056-0FDB-410D-9D16-8334BE714F7D}"/>
              </a:ext>
            </a:extLst>
          </p:cNvPr>
          <p:cNvPicPr>
            <a:picLocks noChangeAspect="1"/>
          </p:cNvPicPr>
          <p:nvPr/>
        </p:nvPicPr>
        <p:blipFill>
          <a:blip r:embed="rId6"/>
          <a:stretch>
            <a:fillRect/>
          </a:stretch>
        </p:blipFill>
        <p:spPr>
          <a:xfrm>
            <a:off x="4993466" y="4585328"/>
            <a:ext cx="1622606" cy="1034411"/>
          </a:xfrm>
          <a:prstGeom prst="rect">
            <a:avLst/>
          </a:prstGeom>
        </p:spPr>
      </p:pic>
      <p:pic>
        <p:nvPicPr>
          <p:cNvPr id="15" name="Graphic 14" descr="Teacher">
            <a:extLst>
              <a:ext uri="{FF2B5EF4-FFF2-40B4-BE49-F238E27FC236}">
                <a16:creationId xmlns:a16="http://schemas.microsoft.com/office/drawing/2014/main" id="{C5E57E5A-FE44-46A1-B383-71C9AEC599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070" y="-136693"/>
            <a:ext cx="914400" cy="914400"/>
          </a:xfrm>
          <a:prstGeom prst="rect">
            <a:avLst/>
          </a:prstGeom>
        </p:spPr>
      </p:pic>
      <p:sp>
        <p:nvSpPr>
          <p:cNvPr id="16" name="Speech Bubble: Rectangle with Corners Rounded 15">
            <a:extLst>
              <a:ext uri="{FF2B5EF4-FFF2-40B4-BE49-F238E27FC236}">
                <a16:creationId xmlns:a16="http://schemas.microsoft.com/office/drawing/2014/main" id="{A0B43824-CB5B-479F-8301-1F05D25CC55D}"/>
              </a:ext>
            </a:extLst>
          </p:cNvPr>
          <p:cNvSpPr/>
          <p:nvPr/>
        </p:nvSpPr>
        <p:spPr>
          <a:xfrm>
            <a:off x="1227709" y="4445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7" name="CustomShape 7">
            <a:hlinkClick r:id="" action="ppaction://noaction">
              <a:snd r:embed="rId9" name="6_1.wav"/>
            </a:hlinkClick>
            <a:extLst>
              <a:ext uri="{FF2B5EF4-FFF2-40B4-BE49-F238E27FC236}">
                <a16:creationId xmlns:a16="http://schemas.microsoft.com/office/drawing/2014/main" id="{87B87226-9180-40EB-8FDB-3D1587DFD960}"/>
              </a:ext>
            </a:extLst>
          </p:cNvPr>
          <p:cNvSpPr/>
          <p:nvPr/>
        </p:nvSpPr>
        <p:spPr>
          <a:xfrm>
            <a:off x="1289612" y="56894"/>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36669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11071</TotalTime>
  <Words>1922</Words>
  <Application>Microsoft Office PowerPoint</Application>
  <PresentationFormat>Widescreen</PresentationFormat>
  <Paragraphs>391</Paragraphs>
  <Slides>18</Slides>
  <Notes>18</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Modern Love</vt:lpstr>
      <vt:lpstr>Arial</vt:lpstr>
      <vt:lpstr>Tw Cen MT</vt:lpstr>
      <vt:lpstr>Century Gothic</vt:lpstr>
      <vt:lpstr>Wingdings</vt:lpstr>
      <vt:lpstr>Eras Demi ITC</vt:lpstr>
      <vt:lpstr>Symbol</vt:lpstr>
      <vt:lpstr>Calibri</vt:lpstr>
      <vt:lpstr>Century Gothic</vt:lpstr>
      <vt:lpstr>Office Theme</vt:lpstr>
      <vt:lpstr>1_Office Theme</vt:lpstr>
      <vt:lpstr>2_Office Theme</vt:lpstr>
      <vt:lpstr>Saying what I and others have</vt:lpstr>
      <vt:lpstr> [un]</vt:lpstr>
      <vt:lpstr> [un]</vt:lpstr>
      <vt:lpstr>Gender in French</vt:lpstr>
      <vt:lpstr>écouter</vt:lpstr>
      <vt:lpstr>vocabulaire</vt:lpstr>
      <vt:lpstr>Liaison</vt:lpstr>
      <vt:lpstr>vocabulaire</vt:lpstr>
      <vt:lpstr>vocabulaire</vt:lpstr>
      <vt:lpstr>vocabulaire</vt:lpstr>
      <vt:lpstr>vocabulaire</vt:lpstr>
      <vt:lpstr>vocabulaire</vt:lpstr>
      <vt:lpstr>vocabulaire</vt:lpstr>
      <vt:lpstr>vocabulaire</vt:lpstr>
      <vt:lpstr>vocabulaire</vt:lpstr>
      <vt:lpstr>vocabulaire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Marie-Odile Guillou</dc:creator>
  <cp:lastModifiedBy>Rachel Hawkes</cp:lastModifiedBy>
  <cp:revision>199</cp:revision>
  <cp:lastPrinted>2021-04-22T10:33:41Z</cp:lastPrinted>
  <dcterms:created xsi:type="dcterms:W3CDTF">2021-07-13T11:51:54Z</dcterms:created>
  <dcterms:modified xsi:type="dcterms:W3CDTF">2023-09-26T10:02:06Z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