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5"/>
  </p:notesMasterIdLst>
  <p:sldIdLst>
    <p:sldId id="257" r:id="rId3"/>
    <p:sldId id="301" r:id="rId4"/>
    <p:sldId id="367" r:id="rId5"/>
    <p:sldId id="359" r:id="rId6"/>
    <p:sldId id="300" r:id="rId7"/>
    <p:sldId id="363" r:id="rId8"/>
    <p:sldId id="372" r:id="rId9"/>
    <p:sldId id="365" r:id="rId10"/>
    <p:sldId id="368" r:id="rId11"/>
    <p:sldId id="369" r:id="rId12"/>
    <p:sldId id="370" r:id="rId13"/>
    <p:sldId id="3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83431" autoAdjust="0"/>
  </p:normalViewPr>
  <p:slideViewPr>
    <p:cSldViewPr snapToGrid="0">
      <p:cViewPr varScale="1">
        <p:scale>
          <a:sx n="91" d="100"/>
          <a:sy n="91" d="100"/>
        </p:scale>
        <p:origin x="49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[un] </a:t>
            </a:r>
            <a:r>
              <a:rPr lang="en-GB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jungle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[4891]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brun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commun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[780]</a:t>
            </a: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[un] vs. [une]</a:t>
            </a:r>
          </a:p>
          <a:p>
            <a:pPr marL="216000" indent="-216000" algn="l">
              <a:lnSpc>
                <a:spcPct val="100000"/>
              </a:lnSpc>
            </a:pP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liaison - c'es</a:t>
            </a:r>
            <a:r>
              <a:rPr lang="fr-FR" sz="1800" b="1" u="sng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un/une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une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ballon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[3692]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bouteille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[2979]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cahier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[4001]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jeu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[291]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orange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[3912]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peluche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sac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[2343]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stylo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 (</a:t>
            </a:r>
            <a:r>
              <a:rPr lang="fr-FR" sz="1800" b="0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banane)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malade [1066] calme [1731] intelligent [2509] amusant [4695] méchant [3184]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8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HANDOUT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442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FOLLOW UP 5 HANDOUT </a:t>
            </a:r>
            <a:br>
              <a:rPr lang="en-GB" b="1" dirty="0"/>
            </a:br>
            <a:br>
              <a:rPr lang="en-GB" b="1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recap and practise [un] and [</a:t>
            </a:r>
            <a:r>
              <a:rPr lang="en-GB" b="0" dirty="0" err="1"/>
              <a:t>une</a:t>
            </a:r>
            <a:r>
              <a:rPr lang="en-GB" b="0" dirty="0"/>
              <a:t>].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bring up the video of [un].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Listen and repeat.</a:t>
            </a:r>
            <a:br>
              <a:rPr lang="en-GB" b="0" dirty="0"/>
            </a:br>
            <a:r>
              <a:rPr lang="en-GB" b="0" dirty="0"/>
              <a:t>3. Click to bring up the video of [</a:t>
            </a:r>
            <a:r>
              <a:rPr lang="en-GB" b="0" dirty="0" err="1"/>
              <a:t>une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Listen and repeat.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SSC [un] and [</a:t>
            </a:r>
            <a:r>
              <a:rPr lang="en-GB" b="0" dirty="0" err="1"/>
              <a:t>une</a:t>
            </a:r>
            <a:r>
              <a:rPr lang="en-GB" b="0" dirty="0"/>
              <a:t>] to unknown words.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differentiating between [un] and [</a:t>
            </a:r>
            <a:r>
              <a:rPr lang="en-GB" b="0" dirty="0" err="1"/>
              <a:t>une</a:t>
            </a:r>
            <a:r>
              <a:rPr lang="en-GB" b="0" dirty="0"/>
              <a:t>],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[un] instead of [</a:t>
            </a:r>
            <a:r>
              <a:rPr lang="en-GB" b="0" dirty="0" err="1"/>
              <a:t>une</a:t>
            </a:r>
            <a:r>
              <a:rPr lang="en-GB" b="0" dirty="0"/>
              <a:t>] or vice versa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  <a:br>
              <a:rPr lang="en-GB" b="0" dirty="0"/>
            </a:br>
            <a:r>
              <a:rPr lang="en-GB" b="0" dirty="0"/>
              <a:t>4. Click on the pictures to hear the words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rush.  They have 10 seconds per word.  If preferred, remove the timer altogether.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914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production of and distinction between un and </a:t>
            </a:r>
            <a:r>
              <a:rPr lang="en-GB" b="0" dirty="0" err="1"/>
              <a:t>une</a:t>
            </a:r>
            <a:r>
              <a:rPr lang="en-GB" b="0" dirty="0"/>
              <a:t>; to have a further opportunity to encounter the new vocabulary for this week in sound and writing, and with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 with audio (without article).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say ‘un’ or ‘</a:t>
            </a:r>
            <a:r>
              <a:rPr lang="en-GB" dirty="0" err="1"/>
              <a:t>une</a:t>
            </a:r>
            <a:r>
              <a:rPr lang="en-GB" dirty="0"/>
              <a:t>’, depending on the noun ending.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  The full sentence audio is attached to these animations.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 err="1"/>
              <a:t>C’est</a:t>
            </a:r>
            <a:r>
              <a:rPr lang="en-GB" b="0" dirty="0"/>
              <a:t> un </a:t>
            </a:r>
            <a:r>
              <a:rPr lang="en-GB" b="0" dirty="0" err="1"/>
              <a:t>stylo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 err="1"/>
              <a:t>C’est</a:t>
            </a:r>
            <a:r>
              <a:rPr lang="en-GB" b="0" dirty="0"/>
              <a:t> </a:t>
            </a:r>
            <a:r>
              <a:rPr lang="en-GB" b="0" dirty="0" err="1"/>
              <a:t>une</a:t>
            </a:r>
            <a:r>
              <a:rPr lang="en-GB" b="0" dirty="0"/>
              <a:t> orange.</a:t>
            </a:r>
            <a:br>
              <a:rPr lang="en-GB" b="0" dirty="0"/>
            </a:br>
            <a:r>
              <a:rPr lang="en-GB" b="0" dirty="0" err="1"/>
              <a:t>C’est</a:t>
            </a:r>
            <a:r>
              <a:rPr lang="en-GB" b="0" dirty="0"/>
              <a:t> un </a:t>
            </a:r>
            <a:r>
              <a:rPr lang="en-GB" b="0" dirty="0" err="1"/>
              <a:t>ballon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 err="1"/>
              <a:t>C’est</a:t>
            </a:r>
            <a:r>
              <a:rPr lang="en-GB" b="0" dirty="0"/>
              <a:t> un </a:t>
            </a:r>
            <a:r>
              <a:rPr lang="en-GB" b="0" dirty="0" err="1"/>
              <a:t>jeu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 err="1"/>
              <a:t>C’est</a:t>
            </a:r>
            <a:r>
              <a:rPr lang="en-GB" b="0" dirty="0"/>
              <a:t> un cahier.</a:t>
            </a:r>
            <a:br>
              <a:rPr lang="en-GB" b="0" dirty="0"/>
            </a:br>
            <a:r>
              <a:rPr lang="en-GB" b="0" dirty="0" err="1"/>
              <a:t>C’est</a:t>
            </a:r>
            <a:r>
              <a:rPr lang="en-GB" b="0" dirty="0"/>
              <a:t> </a:t>
            </a:r>
            <a:r>
              <a:rPr lang="en-GB" b="0" dirty="0" err="1"/>
              <a:t>une</a:t>
            </a:r>
            <a:r>
              <a:rPr lang="en-GB" b="0" dirty="0"/>
              <a:t> </a:t>
            </a:r>
            <a:r>
              <a:rPr lang="en-GB" b="0" dirty="0" err="1"/>
              <a:t>bouteille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 err="1"/>
              <a:t>C’est</a:t>
            </a:r>
            <a:r>
              <a:rPr lang="en-GB" b="0" dirty="0"/>
              <a:t> un sac.</a:t>
            </a:r>
            <a:br>
              <a:rPr lang="en-GB" b="0" dirty="0"/>
            </a:br>
            <a:r>
              <a:rPr lang="en-GB" b="0" dirty="0" err="1"/>
              <a:t>C’est</a:t>
            </a:r>
            <a:r>
              <a:rPr lang="en-GB" b="0" dirty="0"/>
              <a:t> </a:t>
            </a:r>
            <a:r>
              <a:rPr lang="en-GB" b="0" dirty="0" err="1"/>
              <a:t>une</a:t>
            </a:r>
            <a:r>
              <a:rPr lang="en-GB" b="0" dirty="0"/>
              <a:t> </a:t>
            </a:r>
            <a:r>
              <a:rPr lang="en-GB" b="0" dirty="0" err="1"/>
              <a:t>peluche</a:t>
            </a:r>
            <a:r>
              <a:rPr lang="en-GB" b="0" dirty="0"/>
              <a:t>.</a:t>
            </a:r>
            <a:br>
              <a:rPr lang="en-GB" dirty="0"/>
            </a:b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t-liaison (or silent final consonant –t) with </a:t>
            </a:r>
            <a:r>
              <a:rPr lang="en-GB" b="0" dirty="0" err="1"/>
              <a:t>c’est</a:t>
            </a:r>
            <a:r>
              <a:rPr lang="en-GB" b="0" dirty="0"/>
              <a:t> before vowels and consonants.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the example.  Click to demonstrate each state.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Give out the handouts (at the end of this PPT).</a:t>
            </a:r>
            <a:br>
              <a:rPr lang="en-GB" b="0" dirty="0"/>
            </a:br>
            <a:r>
              <a:rPr lang="en-GB" b="0" dirty="0"/>
              <a:t>2. Pupil As start by saying either </a:t>
            </a:r>
            <a:r>
              <a:rPr lang="en-GB" b="0" dirty="0" err="1"/>
              <a:t>C’est</a:t>
            </a:r>
            <a:r>
              <a:rPr lang="en-GB" b="0" dirty="0"/>
              <a:t> with SFC or </a:t>
            </a:r>
            <a:r>
              <a:rPr lang="en-GB" b="0" dirty="0" err="1"/>
              <a:t>C’est</a:t>
            </a:r>
            <a:r>
              <a:rPr lang="en-GB" b="0" dirty="0"/>
              <a:t> + t-liaison.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Bs listen and finish their partner’s sentence correctly.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Pupil As complete the English sentence meanings appropriately.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 Round 1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 Round 2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82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(or 5 minutes for 3 sentences)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Tell pupils they need to answer the yes/no questions in full sentences in French, and according to the pictures.</a:t>
            </a:r>
            <a:br>
              <a:rPr lang="en-GB" sz="1200" b="0" dirty="0"/>
            </a:br>
            <a:r>
              <a:rPr lang="en-GB" sz="1200" b="0" dirty="0"/>
              <a:t>2. Elicit the meaning of the first question: Is it a banana? </a:t>
            </a:r>
            <a:br>
              <a:rPr lang="en-GB" sz="1200" b="0" dirty="0"/>
            </a:br>
            <a:r>
              <a:rPr lang="en-GB" sz="1200" b="0" dirty="0"/>
              <a:t>3. Ensure pupils are clear how to answer: No, it’s an orange.  </a:t>
            </a:r>
            <a:br>
              <a:rPr lang="en-GB" sz="1200" b="0" dirty="0"/>
            </a:br>
            <a:r>
              <a:rPr lang="en-GB" sz="1200" b="0" dirty="0"/>
              <a:t>4. Elicit the French for ‘no’, ‘it is’, ‘an orange’.</a:t>
            </a:r>
            <a:br>
              <a:rPr lang="en-GB" sz="1200" b="0" dirty="0"/>
            </a:br>
            <a:r>
              <a:rPr lang="en-GB" sz="1200" b="0" dirty="0"/>
              <a:t>5. Given pupils a minute to write their sentence.</a:t>
            </a:r>
            <a:br>
              <a:rPr lang="en-GB" sz="1200" b="0" dirty="0"/>
            </a:br>
            <a:r>
              <a:rPr lang="en-GB" sz="1200" b="0" dirty="0"/>
              <a:t>6. Reveal the answer.</a:t>
            </a:r>
            <a:br>
              <a:rPr lang="en-GB" sz="1200" b="0" dirty="0"/>
            </a:br>
            <a:r>
              <a:rPr lang="en-GB" sz="1200" b="0" dirty="0"/>
              <a:t>7. Continue for items 2 – 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2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k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9.svg"/><Relationship Id="rId4" Type="http://schemas.openxmlformats.org/officeDocument/2006/relationships/video" Target="../media/media2.mk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7.wav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21" Type="http://schemas.openxmlformats.org/officeDocument/2006/relationships/image" Target="../media/image21.sv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audio" Target="../media/audio9.wav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audio" Target="../media/audio6.wav"/><Relationship Id="rId24" Type="http://schemas.openxmlformats.org/officeDocument/2006/relationships/audio" Target="../media/audio10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image" Target="../media/image9.sv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audio" Target="../media/audio5.wav"/><Relationship Id="rId1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audio" Target="../media/audio11.wav"/><Relationship Id="rId21" Type="http://schemas.openxmlformats.org/officeDocument/2006/relationships/image" Target="../media/image33.png"/><Relationship Id="rId7" Type="http://schemas.openxmlformats.org/officeDocument/2006/relationships/audio" Target="../media/audio15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23.png"/><Relationship Id="rId24" Type="http://schemas.openxmlformats.org/officeDocument/2006/relationships/audio" Target="../media/audio19.wav"/><Relationship Id="rId5" Type="http://schemas.openxmlformats.org/officeDocument/2006/relationships/audio" Target="../media/audio13.wav"/><Relationship Id="rId15" Type="http://schemas.openxmlformats.org/officeDocument/2006/relationships/image" Target="../media/image27.png"/><Relationship Id="rId23" Type="http://schemas.openxmlformats.org/officeDocument/2006/relationships/image" Target="../media/image9.svg"/><Relationship Id="rId10" Type="http://schemas.openxmlformats.org/officeDocument/2006/relationships/audio" Target="../media/audio18.wav"/><Relationship Id="rId19" Type="http://schemas.openxmlformats.org/officeDocument/2006/relationships/image" Target="../media/image31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26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24.wav"/><Relationship Id="rId3" Type="http://schemas.openxmlformats.org/officeDocument/2006/relationships/audio" Target="../media/audio20.wav"/><Relationship Id="rId7" Type="http://schemas.openxmlformats.org/officeDocument/2006/relationships/image" Target="../media/image23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22.png"/><Relationship Id="rId5" Type="http://schemas.openxmlformats.org/officeDocument/2006/relationships/audio" Target="../media/audio22.wav"/><Relationship Id="rId10" Type="http://schemas.openxmlformats.org/officeDocument/2006/relationships/image" Target="../media/image36.png"/><Relationship Id="rId4" Type="http://schemas.openxmlformats.org/officeDocument/2006/relationships/audio" Target="../media/audio21.wav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25.wav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1.wav"/><Relationship Id="rId5" Type="http://schemas.openxmlformats.org/officeDocument/2006/relationships/audio" Target="../media/audio27.wav"/><Relationship Id="rId10" Type="http://schemas.openxmlformats.org/officeDocument/2006/relationships/image" Target="../media/image36.png"/><Relationship Id="rId4" Type="http://schemas.openxmlformats.org/officeDocument/2006/relationships/audio" Target="../media/audio26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audio" Target="../media/audio31.wav"/><Relationship Id="rId5" Type="http://schemas.openxmlformats.org/officeDocument/2006/relationships/audio" Target="../media/audio34.wav"/><Relationship Id="rId10" Type="http://schemas.openxmlformats.org/officeDocument/2006/relationships/image" Target="../media/image36.png"/><Relationship Id="rId4" Type="http://schemas.openxmlformats.org/officeDocument/2006/relationships/audio" Target="../media/audio33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sv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audio" Target="../media/audio24.wav"/><Relationship Id="rId10" Type="http://schemas.openxmlformats.org/officeDocument/2006/relationships/image" Target="../media/image27.png"/><Relationship Id="rId4" Type="http://schemas.openxmlformats.org/officeDocument/2006/relationships/image" Target="../media/image9.svg"/><Relationship Id="rId9" Type="http://schemas.openxmlformats.org/officeDocument/2006/relationships/image" Target="../media/image25.png"/><Relationship Id="rId14" Type="http://schemas.openxmlformats.org/officeDocument/2006/relationships/audio" Target="../media/audio3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163664"/>
            <a:ext cx="388576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377319-072B-4AC8-9BC8-41F8C554A3C3}"/>
              </a:ext>
            </a:extLst>
          </p:cNvPr>
          <p:cNvSpPr txBox="1"/>
          <p:nvPr/>
        </p:nvSpPr>
        <p:spPr>
          <a:xfrm>
            <a:off x="9455727" y="6431646"/>
            <a:ext cx="2736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F02793E-C966-44CE-BBE3-7A2A1D111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35592" flipH="1">
            <a:off x="3291291" y="3841557"/>
            <a:ext cx="520272" cy="512956"/>
          </a:xfrm>
          <a:prstGeom prst="rect">
            <a:avLst/>
          </a:prstGeom>
        </p:spPr>
      </p:pic>
      <p:pic>
        <p:nvPicPr>
          <p:cNvPr id="10" name="Graphic 9" descr="Line arrow Straight">
            <a:extLst>
              <a:ext uri="{FF2B5EF4-FFF2-40B4-BE49-F238E27FC236}">
                <a16:creationId xmlns:a16="http://schemas.microsoft.com/office/drawing/2014/main" id="{F7659C1F-4A78-42B5-B38C-EB9FF137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087131">
            <a:off x="2363541" y="1800776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1D968A-F857-475D-966D-4E749DDF8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6" y="2405263"/>
            <a:ext cx="2722306" cy="196363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47F1A1D-1DCC-4A49-8439-D8420958DD47}"/>
              </a:ext>
            </a:extLst>
          </p:cNvPr>
          <p:cNvSpPr/>
          <p:nvPr/>
        </p:nvSpPr>
        <p:spPr>
          <a:xfrm>
            <a:off x="2889148" y="2686910"/>
            <a:ext cx="1681131" cy="99853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éléphant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50439" y="1718280"/>
          <a:ext cx="446104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54" y="2576471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iet Sign Clip Art">
            <a:extLst>
              <a:ext uri="{FF2B5EF4-FFF2-40B4-BE49-F238E27FC236}">
                <a16:creationId xmlns:a16="http://schemas.microsoft.com/office/drawing/2014/main" id="{C17B1954-D6F4-4A0B-B4B8-2765B03F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3" y="3433130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Quiet Sign Clip Art">
            <a:extLst>
              <a:ext uri="{FF2B5EF4-FFF2-40B4-BE49-F238E27FC236}">
                <a16:creationId xmlns:a16="http://schemas.microsoft.com/office/drawing/2014/main" id="{A8B60BFF-7FDA-474A-900E-2A137F384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50" y="5875027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718280"/>
          <a:ext cx="589274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…triste.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…grand.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123171" y="637631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sentence. Pronounce the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when it’s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bold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otherwise        for a Silent Final Consonant.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30AF7A91-E2F2-4A9F-8A4F-347CBD6F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62" y="987527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6096000" y="367735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If so, choose and say the sentence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ending which starts with a vowel.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92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203259" y="683020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 Do you hear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If so, choose and say the sentence ending which starts with a vowel.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7240175" y="1767995"/>
          <a:ext cx="446104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286" y="4345713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iet Sign Clip Art">
            <a:extLst>
              <a:ext uri="{FF2B5EF4-FFF2-40B4-BE49-F238E27FC236}">
                <a16:creationId xmlns:a16="http://schemas.microsoft.com/office/drawing/2014/main" id="{C17B1954-D6F4-4A0B-B4B8-2765B03F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17" y="1821048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1050E685-44F5-4BEC-B152-A7CDBD3DD2A0}"/>
              </a:ext>
            </a:extLst>
          </p:cNvPr>
          <p:cNvGraphicFramePr>
            <a:graphicFrameLocks noGrp="1"/>
          </p:cNvGraphicFramePr>
          <p:nvPr/>
        </p:nvGraphicFramePr>
        <p:xfrm>
          <a:off x="203259" y="1770027"/>
          <a:ext cx="589274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ujourd’hui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cahier.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musant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…petit.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3" name="CustomShape 3">
            <a:extLst>
              <a:ext uri="{FF2B5EF4-FFF2-40B4-BE49-F238E27FC236}">
                <a16:creationId xmlns:a16="http://schemas.microsoft.com/office/drawing/2014/main" id="{024B4706-242D-4221-B376-BD9B1D78110C}"/>
              </a:ext>
            </a:extLst>
          </p:cNvPr>
          <p:cNvSpPr/>
          <p:nvPr/>
        </p:nvSpPr>
        <p:spPr>
          <a:xfrm>
            <a:off x="7097422" y="420180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 start each sentence.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Pronounce the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when it’s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bold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otherwise        for a Silent Final Consonant.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D36B844-FCCE-4736-B847-30D1E55C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81" y="1037633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uiet Sign Clip Art">
            <a:extLst>
              <a:ext uri="{FF2B5EF4-FFF2-40B4-BE49-F238E27FC236}">
                <a16:creationId xmlns:a16="http://schemas.microsoft.com/office/drawing/2014/main" id="{A59DE287-8EA9-4A50-A99C-CD348A08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285" y="3506626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05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sac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cahier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466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455138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0700905" y="1043569"/>
            <a:ext cx="1491095" cy="40868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669256FD-D836-4967-8D14-5944E779078D}"/>
              </a:ext>
            </a:extLst>
          </p:cNvPr>
          <p:cNvSpPr txBox="1">
            <a:spLocks/>
          </p:cNvSpPr>
          <p:nvPr/>
        </p:nvSpPr>
        <p:spPr>
          <a:xfrm>
            <a:off x="1827632" y="1132247"/>
            <a:ext cx="187827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[un]</a:t>
            </a:r>
            <a:endParaRPr lang="en-GB" sz="6000" kern="0" dirty="0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7D609BD6-5C80-478A-8ADF-465AE379B02F}"/>
              </a:ext>
            </a:extLst>
          </p:cNvPr>
          <p:cNvSpPr txBox="1">
            <a:spLocks/>
          </p:cNvSpPr>
          <p:nvPr/>
        </p:nvSpPr>
        <p:spPr>
          <a:xfrm>
            <a:off x="7141619" y="1188380"/>
            <a:ext cx="22935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0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000" kern="0" dirty="0"/>
          </a:p>
        </p:txBody>
      </p:sp>
      <p:pic>
        <p:nvPicPr>
          <p:cNvPr id="4" name="un">
            <a:hlinkClick r:id="" action="ppaction://media"/>
            <a:extLst>
              <a:ext uri="{FF2B5EF4-FFF2-40B4-BE49-F238E27FC236}">
                <a16:creationId xmlns:a16="http://schemas.microsoft.com/office/drawing/2014/main" id="{BF845829-7A3A-4322-A39F-E95EACFA9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18" y="2411924"/>
            <a:ext cx="4778644" cy="3583983"/>
          </a:xfrm>
          <a:prstGeom prst="rect">
            <a:avLst/>
          </a:prstGeom>
        </p:spPr>
      </p:pic>
      <p:pic>
        <p:nvPicPr>
          <p:cNvPr id="6" name="une">
            <a:hlinkClick r:id="" action="ppaction://media"/>
            <a:extLst>
              <a:ext uri="{FF2B5EF4-FFF2-40B4-BE49-F238E27FC236}">
                <a16:creationId xmlns:a16="http://schemas.microsoft.com/office/drawing/2014/main" id="{A4985ECC-5039-4942-8E6E-4A2B9214C4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4421" y="2405527"/>
            <a:ext cx="4770115" cy="3577586"/>
          </a:xfrm>
          <a:prstGeom prst="rect">
            <a:avLst/>
          </a:prstGeom>
        </p:spPr>
      </p:pic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DEACE30D-EED4-41D4-8A48-17075FF8EE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1505" y="-10077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11" name="Prononce les mots.wav"/>
            </a:hlinkClick>
            <a:extLst>
              <a:ext uri="{FF2B5EF4-FFF2-40B4-BE49-F238E27FC236}">
                <a16:creationId xmlns:a16="http://schemas.microsoft.com/office/drawing/2014/main" id="{2FDD447E-2696-4137-8B0F-5B23A8E3BC3C}"/>
              </a:ext>
            </a:extLst>
          </p:cNvPr>
          <p:cNvSpPr/>
          <p:nvPr/>
        </p:nvSpPr>
        <p:spPr>
          <a:xfrm>
            <a:off x="3705905" y="104889"/>
            <a:ext cx="3078763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pic>
        <p:nvPicPr>
          <p:cNvPr id="12" name="Google Shape;111;p3" descr="Speech Icon, Voice, Talking, Audio, Speech">
            <a:extLst>
              <a:ext uri="{FF2B5EF4-FFF2-40B4-BE49-F238E27FC236}">
                <a16:creationId xmlns:a16="http://schemas.microsoft.com/office/drawing/2014/main" id="{34F58BCC-514A-4777-9B84-38B936AC580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92661" y="218887"/>
            <a:ext cx="776168" cy="776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/>
        </p:nvGraphicFramePr>
        <p:xfrm>
          <a:off x="311710" y="1868334"/>
          <a:ext cx="10289300" cy="3751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2325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92492" cy="425247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968319" y="3099904"/>
            <a:ext cx="1245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lune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1C20A9-3BD8-42FF-A960-FF2F83BE57DE}"/>
              </a:ext>
            </a:extLst>
          </p:cNvPr>
          <p:cNvSpPr/>
          <p:nvPr/>
        </p:nvSpPr>
        <p:spPr>
          <a:xfrm>
            <a:off x="2993423" y="3075057"/>
            <a:ext cx="2293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fortune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0418A0-A6DE-4873-8D99-1DD382AED0E8}"/>
              </a:ext>
            </a:extLst>
          </p:cNvPr>
          <p:cNvSpPr/>
          <p:nvPr/>
        </p:nvSpPr>
        <p:spPr>
          <a:xfrm>
            <a:off x="6128634" y="3087267"/>
            <a:ext cx="13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brun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A95CF9-83EF-4EF9-AD74-78C7E101C1B9}"/>
              </a:ext>
            </a:extLst>
          </p:cNvPr>
          <p:cNvSpPr/>
          <p:nvPr/>
        </p:nvSpPr>
        <p:spPr>
          <a:xfrm>
            <a:off x="8421496" y="3099904"/>
            <a:ext cx="1907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unique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821210-FDA3-4C11-994A-5AFCC5F6F72A}"/>
              </a:ext>
            </a:extLst>
          </p:cNvPr>
          <p:cNvSpPr/>
          <p:nvPr/>
        </p:nvSpPr>
        <p:spPr>
          <a:xfrm>
            <a:off x="477993" y="4964562"/>
            <a:ext cx="2136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chacun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554E6-A842-44A8-9B13-3A34D08BAF8E}"/>
              </a:ext>
            </a:extLst>
          </p:cNvPr>
          <p:cNvSpPr/>
          <p:nvPr/>
        </p:nvSpPr>
        <p:spPr>
          <a:xfrm>
            <a:off x="2808743" y="4989666"/>
            <a:ext cx="2748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quelqu’un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498F19-A0C3-4DD6-872D-4F81BD1940B1}"/>
              </a:ext>
            </a:extLst>
          </p:cNvPr>
          <p:cNvSpPr/>
          <p:nvPr/>
        </p:nvSpPr>
        <p:spPr>
          <a:xfrm>
            <a:off x="5956419" y="4989666"/>
            <a:ext cx="1924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lunette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D1E90-70BF-4484-A069-A3D28A8DF76F}"/>
              </a:ext>
            </a:extLst>
          </p:cNvPr>
          <p:cNvSpPr/>
          <p:nvPr/>
        </p:nvSpPr>
        <p:spPr>
          <a:xfrm>
            <a:off x="8465736" y="4989666"/>
            <a:ext cx="1992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parfum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669256FD-D836-4967-8D14-5944E779078D}"/>
              </a:ext>
            </a:extLst>
          </p:cNvPr>
          <p:cNvSpPr txBox="1">
            <a:spLocks/>
          </p:cNvSpPr>
          <p:nvPr/>
        </p:nvSpPr>
        <p:spPr>
          <a:xfrm>
            <a:off x="-31627" y="621159"/>
            <a:ext cx="187827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[un]</a:t>
            </a:r>
            <a:endParaRPr lang="en-GB" sz="6000" kern="0" dirty="0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7D609BD6-5C80-478A-8ADF-465AE379B02F}"/>
              </a:ext>
            </a:extLst>
          </p:cNvPr>
          <p:cNvSpPr txBox="1">
            <a:spLocks/>
          </p:cNvSpPr>
          <p:nvPr/>
        </p:nvSpPr>
        <p:spPr>
          <a:xfrm>
            <a:off x="1846646" y="621159"/>
            <a:ext cx="22935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0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000" kern="0" dirty="0"/>
          </a:p>
        </p:txBody>
      </p:sp>
      <p:sp>
        <p:nvSpPr>
          <p:cNvPr id="59" name="Google Shape;152;p2">
            <a:extLst>
              <a:ext uri="{FF2B5EF4-FFF2-40B4-BE49-F238E27FC236}">
                <a16:creationId xmlns:a16="http://schemas.microsoft.com/office/drawing/2014/main" id="{F55CDED2-05A4-42F8-9556-86625BF31A47}"/>
              </a:ext>
            </a:extLst>
          </p:cNvPr>
          <p:cNvSpPr/>
          <p:nvPr/>
        </p:nvSpPr>
        <p:spPr>
          <a:xfrm>
            <a:off x="7942867" y="5853074"/>
            <a:ext cx="2722698" cy="807585"/>
          </a:xfrm>
          <a:prstGeom prst="wedgeRoundRectCallout">
            <a:avLst>
              <a:gd name="adj1" fmla="val 25018"/>
              <a:gd name="adj2" fmla="val -73040"/>
              <a:gd name="adj3" fmla="val 16667"/>
            </a:avLst>
          </a:prstGeom>
          <a:solidFill>
            <a:srgbClr val="002060"/>
          </a:solidFill>
          <a:ln w="2857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Note: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sounds the same as [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Icon&#10;&#10;Description automatically generated">
            <a:hlinkClick r:id="" action="ppaction://noaction">
              <a:snd r:embed="rId3" name="us2_1.wav"/>
            </a:hlinkClick>
            <a:extLst>
              <a:ext uri="{FF2B5EF4-FFF2-40B4-BE49-F238E27FC236}">
                <a16:creationId xmlns:a16="http://schemas.microsoft.com/office/drawing/2014/main" id="{92FCCDC6-F334-4BD1-8A0D-343EFD0FA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" y="1951775"/>
            <a:ext cx="1560266" cy="1160448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5" name="us2_2.wav"/>
            </a:hlinkClick>
            <a:extLst>
              <a:ext uri="{FF2B5EF4-FFF2-40B4-BE49-F238E27FC236}">
                <a16:creationId xmlns:a16="http://schemas.microsoft.com/office/drawing/2014/main" id="{C186456E-EF7B-404C-BD90-366A26E04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21" y="1868334"/>
            <a:ext cx="1924630" cy="134724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>
              <a:snd r:embed="rId7" name="us2_3.wav"/>
            </a:hlinkClick>
            <a:extLst>
              <a:ext uri="{FF2B5EF4-FFF2-40B4-BE49-F238E27FC236}">
                <a16:creationId xmlns:a16="http://schemas.microsoft.com/office/drawing/2014/main" id="{070B7177-2A4F-4953-BD20-D7B464D29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01" y="1758767"/>
            <a:ext cx="1970953" cy="1435100"/>
          </a:xfrm>
          <a:prstGeom prst="rect">
            <a:avLst/>
          </a:prstGeom>
        </p:spPr>
      </p:pic>
      <p:pic>
        <p:nvPicPr>
          <p:cNvPr id="61" name="Picture 60">
            <a:hlinkClick r:id="" action="ppaction://noaction">
              <a:snd r:embed="rId9" name="us2_4.wav"/>
            </a:hlinkClick>
            <a:extLst>
              <a:ext uri="{FF2B5EF4-FFF2-40B4-BE49-F238E27FC236}">
                <a16:creationId xmlns:a16="http://schemas.microsoft.com/office/drawing/2014/main" id="{5633D476-C9B9-4310-931D-A7B4DF75F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83" y="4079264"/>
            <a:ext cx="1863379" cy="931690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hlinkClick r:id="" action="ppaction://noaction">
              <a:snd r:embed="rId11" name="us2_5.wav"/>
            </a:hlinkClick>
            <a:extLst>
              <a:ext uri="{FF2B5EF4-FFF2-40B4-BE49-F238E27FC236}">
                <a16:creationId xmlns:a16="http://schemas.microsoft.com/office/drawing/2014/main" id="{D4BC7034-6850-44E8-96BF-4004549750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86" y="3867905"/>
            <a:ext cx="1245341" cy="1266113"/>
          </a:xfrm>
          <a:prstGeom prst="rect">
            <a:avLst/>
          </a:prstGeom>
        </p:spPr>
      </p:pic>
      <p:pic>
        <p:nvPicPr>
          <p:cNvPr id="64" name="Picture 63" descr="A picture containing icon&#10;&#10;Description automatically generated">
            <a:hlinkClick r:id="" action="ppaction://noaction">
              <a:snd r:embed="rId13" name="us2_8.wav"/>
            </a:hlinkClick>
            <a:extLst>
              <a:ext uri="{FF2B5EF4-FFF2-40B4-BE49-F238E27FC236}">
                <a16:creationId xmlns:a16="http://schemas.microsoft.com/office/drawing/2014/main" id="{2CE4C5FA-981B-42A3-B411-D632F7661B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1295" y="1941600"/>
            <a:ext cx="1322817" cy="1252267"/>
          </a:xfrm>
          <a:prstGeom prst="rect">
            <a:avLst/>
          </a:prstGeom>
        </p:spPr>
      </p:pic>
      <p:pic>
        <p:nvPicPr>
          <p:cNvPr id="68" name="Picture 67" descr="Logo&#10;&#10;Description automatically generated">
            <a:hlinkClick r:id="" action="ppaction://noaction">
              <a:snd r:embed="rId15" name="us2_7.wav"/>
            </a:hlinkClick>
            <a:extLst>
              <a:ext uri="{FF2B5EF4-FFF2-40B4-BE49-F238E27FC236}">
                <a16:creationId xmlns:a16="http://schemas.microsoft.com/office/drawing/2014/main" id="{B8482EC7-65F4-44E9-A18A-598D4B2FB0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87" y="4262138"/>
            <a:ext cx="2293554" cy="565942"/>
          </a:xfrm>
          <a:prstGeom prst="rect">
            <a:avLst/>
          </a:prstGeom>
        </p:spPr>
      </p:pic>
      <p:pic>
        <p:nvPicPr>
          <p:cNvPr id="70" name="Picture 69" descr="A picture containing clipart&#10;&#10;Description automatically generated">
            <a:hlinkClick r:id="" action="ppaction://noaction">
              <a:snd r:embed="rId17" name="us2_6.wav"/>
            </a:hlinkClick>
            <a:extLst>
              <a:ext uri="{FF2B5EF4-FFF2-40B4-BE49-F238E27FC236}">
                <a16:creationId xmlns:a16="http://schemas.microsoft.com/office/drawing/2014/main" id="{39712C88-E4E4-4EA5-A709-103F894226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0" y="3891816"/>
            <a:ext cx="1503875" cy="664936"/>
          </a:xfrm>
          <a:prstGeom prst="rect">
            <a:avLst/>
          </a:prstGeom>
        </p:spPr>
      </p:pic>
      <p:pic>
        <p:nvPicPr>
          <p:cNvPr id="72" name="Picture 71" descr="A picture containing wheel, clipart&#10;&#10;Description automatically generated">
            <a:hlinkClick r:id="" action="ppaction://noaction">
              <a:snd r:embed="rId17" name="us2_6.wav"/>
            </a:hlinkClick>
            <a:extLst>
              <a:ext uri="{FF2B5EF4-FFF2-40B4-BE49-F238E27FC236}">
                <a16:creationId xmlns:a16="http://schemas.microsoft.com/office/drawing/2014/main" id="{7ECCAAD7-DB1C-4690-9D75-C1F39D96CC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1" y="4545109"/>
            <a:ext cx="2679177" cy="660619"/>
          </a:xfrm>
          <a:prstGeom prst="rect">
            <a:avLst/>
          </a:prstGeom>
        </p:spPr>
      </p:pic>
      <p:pic>
        <p:nvPicPr>
          <p:cNvPr id="74" name="Graphic 73" descr="Line arrow Straight">
            <a:extLst>
              <a:ext uri="{FF2B5EF4-FFF2-40B4-BE49-F238E27FC236}">
                <a16:creationId xmlns:a16="http://schemas.microsoft.com/office/drawing/2014/main" id="{63C51B64-77A5-445E-AD4B-C6DA81768E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0260308">
            <a:off x="1942506" y="1638024"/>
            <a:ext cx="914400" cy="914400"/>
          </a:xfrm>
          <a:prstGeom prst="rect">
            <a:avLst/>
          </a:prstGeom>
        </p:spPr>
      </p:pic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7C4AC1C2-ABD1-41E2-816D-C472AC0952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862482" y="-21597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24" name="1_1.wav"/>
            </a:hlinkClick>
            <a:extLst>
              <a:ext uri="{FF2B5EF4-FFF2-40B4-BE49-F238E27FC236}">
                <a16:creationId xmlns:a16="http://schemas.microsoft.com/office/drawing/2014/main" id="{6FFD2C3E-D1EE-4037-B420-7085398193B9}"/>
              </a:ext>
            </a:extLst>
          </p:cNvPr>
          <p:cNvSpPr/>
          <p:nvPr/>
        </p:nvSpPr>
        <p:spPr>
          <a:xfrm>
            <a:off x="3975121" y="159553"/>
            <a:ext cx="3913004" cy="547644"/>
          </a:xfrm>
          <a:prstGeom prst="wedgeRoundRectCallout">
            <a:avLst>
              <a:gd name="adj1" fmla="val -62079"/>
              <a:gd name="adj2" fmla="val -1509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CustomShape 7">
            <a:hlinkClick r:id="" action="ppaction://noaction">
              <a:snd r:embed="rId24" name="1_1.wav"/>
            </a:hlinkClick>
            <a:extLst>
              <a:ext uri="{FF2B5EF4-FFF2-40B4-BE49-F238E27FC236}">
                <a16:creationId xmlns:a16="http://schemas.microsoft.com/office/drawing/2014/main" id="{D434B866-FF83-4501-A791-4A1DC4B70A25}"/>
              </a:ext>
            </a:extLst>
          </p:cNvPr>
          <p:cNvSpPr/>
          <p:nvPr/>
        </p:nvSpPr>
        <p:spPr>
          <a:xfrm>
            <a:off x="4032336" y="149622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056F9BB8-AD9F-44AA-806A-F27FE3DFE56D}"/>
              </a:ext>
            </a:extLst>
          </p:cNvPr>
          <p:cNvSpPr txBox="1">
            <a:spLocks/>
          </p:cNvSpPr>
          <p:nvPr/>
        </p:nvSpPr>
        <p:spPr>
          <a:xfrm>
            <a:off x="10700905" y="888773"/>
            <a:ext cx="1491095" cy="40868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1" name="Google Shape;111;p3" descr="Speech Icon, Voice, Talking, Audio, Speech">
            <a:extLst>
              <a:ext uri="{FF2B5EF4-FFF2-40B4-BE49-F238E27FC236}">
                <a16:creationId xmlns:a16="http://schemas.microsoft.com/office/drawing/2014/main" id="{2BAB1C5F-20A1-46DC-9AAA-73A99A4031A4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1292661" y="64091"/>
            <a:ext cx="776168" cy="776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3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6F3390C2-282E-4A5D-B36C-0C67D1E18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79B074DA-E221-4C9C-BD98-CCF49F9AC0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DBB5087C-8672-445C-AF57-26E6573594D8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E22C56B5-C5AD-41A3-AB62-5305355F8937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8598E5-61C2-4E8B-A035-40447CCD50F5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112" name="Title 2">
            <a:extLst>
              <a:ext uri="{FF2B5EF4-FFF2-40B4-BE49-F238E27FC236}">
                <a16:creationId xmlns:a16="http://schemas.microsoft.com/office/drawing/2014/main" id="{627B9556-8761-40E2-BF15-5EA6E75578B2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C7CB28-A38C-4E96-BF4A-6BC372B960AF}"/>
              </a:ext>
            </a:extLst>
          </p:cNvPr>
          <p:cNvGrpSpPr/>
          <p:nvPr/>
        </p:nvGrpSpPr>
        <p:grpSpPr>
          <a:xfrm>
            <a:off x="5079299" y="2876518"/>
            <a:ext cx="1980705" cy="1940539"/>
            <a:chOff x="5117606" y="2965418"/>
            <a:chExt cx="1980705" cy="194053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D265BC6-BF13-4C9F-8045-D0F5A4C9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919003">
              <a:off x="5233769" y="2965418"/>
              <a:ext cx="1748381" cy="111459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FD1C74-75C3-461D-973C-EFE8118CB49A}"/>
                </a:ext>
              </a:extLst>
            </p:cNvPr>
            <p:cNvSpPr txBox="1"/>
            <p:nvPr/>
          </p:nvSpPr>
          <p:spPr>
            <a:xfrm>
              <a:off x="5117606" y="3951850"/>
              <a:ext cx="19807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stylo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pen]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D520E9-489C-43D2-AE02-F6CA2110BFAC}"/>
              </a:ext>
            </a:extLst>
          </p:cNvPr>
          <p:cNvGrpSpPr/>
          <p:nvPr/>
        </p:nvGrpSpPr>
        <p:grpSpPr>
          <a:xfrm>
            <a:off x="4679885" y="3152002"/>
            <a:ext cx="2407933" cy="1599695"/>
            <a:chOff x="-2839733" y="3951850"/>
            <a:chExt cx="2407933" cy="159969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3C2B744-6525-495D-B166-8A617D345D5B}"/>
                </a:ext>
              </a:extLst>
            </p:cNvPr>
            <p:cNvSpPr txBox="1"/>
            <p:nvPr/>
          </p:nvSpPr>
          <p:spPr>
            <a:xfrm>
              <a:off x="-2839733" y="4597438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orange 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[an orange]</a:t>
              </a: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833C2EDA-2F0E-42ED-960A-553A62685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49877"/>
            <a:stretch/>
          </p:blipFill>
          <p:spPr>
            <a:xfrm>
              <a:off x="-1899974" y="3951850"/>
              <a:ext cx="665387" cy="66582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5095D63-4736-4CA4-8843-08D2935C20EF}"/>
              </a:ext>
            </a:extLst>
          </p:cNvPr>
          <p:cNvGrpSpPr/>
          <p:nvPr/>
        </p:nvGrpSpPr>
        <p:grpSpPr>
          <a:xfrm>
            <a:off x="4652071" y="3144157"/>
            <a:ext cx="2407933" cy="1615386"/>
            <a:chOff x="-2768438" y="3613364"/>
            <a:chExt cx="2407933" cy="16153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32A4D23-D5EE-49B3-A3D7-A6DE31E6C43F}"/>
                </a:ext>
              </a:extLst>
            </p:cNvPr>
            <p:cNvSpPr txBox="1"/>
            <p:nvPr/>
          </p:nvSpPr>
          <p:spPr>
            <a:xfrm>
              <a:off x="-2768438" y="4274643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ballon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ball]</a:t>
              </a:r>
            </a:p>
          </p:txBody>
        </p:sp>
        <p:pic>
          <p:nvPicPr>
            <p:cNvPr id="125" name="Picture 10" descr="Basketball, Ball, Sport, Orange Ball">
              <a:extLst>
                <a:ext uri="{FF2B5EF4-FFF2-40B4-BE49-F238E27FC236}">
                  <a16:creationId xmlns:a16="http://schemas.microsoft.com/office/drawing/2014/main" id="{6B7C500A-0B35-46B5-824C-50E7CDB3C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3653" y="3613364"/>
              <a:ext cx="790429" cy="79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81CE4E-C66C-47CB-9C55-44F23F8CD573}"/>
              </a:ext>
            </a:extLst>
          </p:cNvPr>
          <p:cNvGrpSpPr/>
          <p:nvPr/>
        </p:nvGrpSpPr>
        <p:grpSpPr>
          <a:xfrm>
            <a:off x="4718252" y="3151666"/>
            <a:ext cx="2407933" cy="1645420"/>
            <a:chOff x="-2927004" y="3860702"/>
            <a:chExt cx="2407933" cy="1645420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A66C2E3-CC0D-4864-8C15-414B588D3245}"/>
                </a:ext>
              </a:extLst>
            </p:cNvPr>
            <p:cNvSpPr txBox="1"/>
            <p:nvPr/>
          </p:nvSpPr>
          <p:spPr>
            <a:xfrm>
              <a:off x="-2927004" y="4552015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jeu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game]</a:t>
              </a:r>
            </a:p>
          </p:txBody>
        </p: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9EC5678-B333-4267-BE2D-E6E9BD97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2547" y="3860702"/>
              <a:ext cx="1159018" cy="89099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ED392D-2785-4171-ADF6-E8C66ACD2D1F}"/>
              </a:ext>
            </a:extLst>
          </p:cNvPr>
          <p:cNvGrpSpPr/>
          <p:nvPr/>
        </p:nvGrpSpPr>
        <p:grpSpPr>
          <a:xfrm>
            <a:off x="4005159" y="3125976"/>
            <a:ext cx="3894355" cy="1586653"/>
            <a:chOff x="-3696031" y="4119151"/>
            <a:chExt cx="3894355" cy="1586653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00AAC5A-F499-444A-AC4A-99E4862DD7C7}"/>
                </a:ext>
              </a:extLst>
            </p:cNvPr>
            <p:cNvSpPr txBox="1"/>
            <p:nvPr/>
          </p:nvSpPr>
          <p:spPr>
            <a:xfrm>
              <a:off x="-3696031" y="4751697"/>
              <a:ext cx="38943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cahier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[an exercise book]</a:t>
              </a:r>
            </a:p>
          </p:txBody>
        </p:sp>
        <p:pic>
          <p:nvPicPr>
            <p:cNvPr id="129" name="Picture 4" descr="Escuela, Libro De Ejercicios, Estudiar">
              <a:extLst>
                <a:ext uri="{FF2B5EF4-FFF2-40B4-BE49-F238E27FC236}">
                  <a16:creationId xmlns:a16="http://schemas.microsoft.com/office/drawing/2014/main" id="{46812F78-3059-4456-9139-12AA7D48E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98598" y="4119151"/>
              <a:ext cx="499487" cy="66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3426978-559D-4795-A569-10BDE8E84183}"/>
              </a:ext>
            </a:extLst>
          </p:cNvPr>
          <p:cNvGrpSpPr/>
          <p:nvPr/>
        </p:nvGrpSpPr>
        <p:grpSpPr>
          <a:xfrm>
            <a:off x="4623436" y="3005495"/>
            <a:ext cx="2407933" cy="1649816"/>
            <a:chOff x="-3281472" y="4016920"/>
            <a:chExt cx="2407933" cy="1649816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CAB904-3D19-42C9-887C-179664A70237}"/>
                </a:ext>
              </a:extLst>
            </p:cNvPr>
            <p:cNvSpPr txBox="1"/>
            <p:nvPr/>
          </p:nvSpPr>
          <p:spPr>
            <a:xfrm>
              <a:off x="-3281472" y="4712629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bouteille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bottle]</a:t>
              </a:r>
            </a:p>
          </p:txBody>
        </p:sp>
        <p:pic>
          <p:nvPicPr>
            <p:cNvPr id="131" name="Picture 13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152FD35-60B5-4339-B6B2-A628D67A6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2150989" y="4016920"/>
              <a:ext cx="400069" cy="80013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46518-C082-4B1B-B31E-049EB7814719}"/>
              </a:ext>
            </a:extLst>
          </p:cNvPr>
          <p:cNvGrpSpPr/>
          <p:nvPr/>
        </p:nvGrpSpPr>
        <p:grpSpPr>
          <a:xfrm>
            <a:off x="4718252" y="3078050"/>
            <a:ext cx="2407933" cy="1747600"/>
            <a:chOff x="-2809705" y="3758522"/>
            <a:chExt cx="2407933" cy="1747600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532D511-07F0-42A6-BAC4-7F3F2BD1EA6B}"/>
                </a:ext>
              </a:extLst>
            </p:cNvPr>
            <p:cNvSpPr txBox="1"/>
            <p:nvPr/>
          </p:nvSpPr>
          <p:spPr>
            <a:xfrm>
              <a:off x="-2809705" y="4552015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sac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bag]</a:t>
              </a:r>
            </a:p>
          </p:txBody>
        </p:sp>
        <p:pic>
          <p:nvPicPr>
            <p:cNvPr id="133" name="Picture 2" descr="Bolsa, Escuela, Mochila">
              <a:extLst>
                <a:ext uri="{FF2B5EF4-FFF2-40B4-BE49-F238E27FC236}">
                  <a16:creationId xmlns:a16="http://schemas.microsoft.com/office/drawing/2014/main" id="{FAF51990-BC66-4D0B-8D0A-FB62BFBBC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5559" y="3758522"/>
              <a:ext cx="714361" cy="93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53485D5-C3B3-488A-AB31-AF7C202A89AB}"/>
              </a:ext>
            </a:extLst>
          </p:cNvPr>
          <p:cNvGrpSpPr/>
          <p:nvPr/>
        </p:nvGrpSpPr>
        <p:grpSpPr>
          <a:xfrm>
            <a:off x="-24821" y="1911997"/>
            <a:ext cx="3894355" cy="4446426"/>
            <a:chOff x="-24821" y="1911997"/>
            <a:chExt cx="3894355" cy="444642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20295F-E710-4021-804C-BE10DFC3E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4A2A7BE-FFC9-43EB-A3BA-DD2A5DD4B56C}"/>
                </a:ext>
              </a:extLst>
            </p:cNvPr>
            <p:cNvSpPr/>
            <p:nvPr/>
          </p:nvSpPr>
          <p:spPr>
            <a:xfrm>
              <a:off x="287469" y="3351686"/>
              <a:ext cx="188384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[un]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7CCCD9-2FFD-4788-8549-0717B85FED16}"/>
              </a:ext>
            </a:extLst>
          </p:cNvPr>
          <p:cNvGrpSpPr/>
          <p:nvPr/>
        </p:nvGrpSpPr>
        <p:grpSpPr>
          <a:xfrm>
            <a:off x="4426429" y="3058084"/>
            <a:ext cx="2991577" cy="1688679"/>
            <a:chOff x="-2839733" y="1914351"/>
            <a:chExt cx="2991577" cy="1688679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F32F119-F781-4D79-86C3-D974B7CBDA11}"/>
                </a:ext>
              </a:extLst>
            </p:cNvPr>
            <p:cNvSpPr txBox="1"/>
            <p:nvPr/>
          </p:nvSpPr>
          <p:spPr>
            <a:xfrm>
              <a:off x="-2839733" y="2648923"/>
              <a:ext cx="29915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peluche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cuddly toy]</a:t>
              </a:r>
            </a:p>
          </p:txBody>
        </p:sp>
        <p:pic>
          <p:nvPicPr>
            <p:cNvPr id="134" name="Picture 16" descr="Animal, Bear, Cartoon, Children, Kids, Toys">
              <a:extLst>
                <a:ext uri="{FF2B5EF4-FFF2-40B4-BE49-F238E27FC236}">
                  <a16:creationId xmlns:a16="http://schemas.microsoft.com/office/drawing/2014/main" id="{E4741853-EB29-4555-9C1A-0F6A86B7A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98053" y="1914351"/>
              <a:ext cx="573711" cy="751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2CCE5E-F292-4A0A-B992-2AB352B34372}"/>
              </a:ext>
            </a:extLst>
          </p:cNvPr>
          <p:cNvGrpSpPr/>
          <p:nvPr/>
        </p:nvGrpSpPr>
        <p:grpSpPr>
          <a:xfrm>
            <a:off x="8346381" y="1911997"/>
            <a:ext cx="4026717" cy="4492395"/>
            <a:chOff x="8346381" y="1911997"/>
            <a:chExt cx="4026717" cy="449239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BF15542-1F0A-4BDA-BA58-EEC638FA0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6381" y="1911997"/>
              <a:ext cx="3894355" cy="4492395"/>
            </a:xfrm>
            <a:prstGeom prst="rect">
              <a:avLst/>
            </a:prstGeom>
          </p:spPr>
        </p:pic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0107595-50D7-485E-9134-D0B6393BFC37}"/>
                </a:ext>
              </a:extLst>
            </p:cNvPr>
            <p:cNvSpPr/>
            <p:nvPr/>
          </p:nvSpPr>
          <p:spPr>
            <a:xfrm>
              <a:off x="9880108" y="3351686"/>
              <a:ext cx="24929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</a:t>
              </a:r>
              <a:r>
                <a:rPr kumimoji="0" lang="en-US" sz="72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une</a:t>
              </a: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]</a:t>
              </a:r>
            </a:p>
          </p:txBody>
        </p:sp>
      </p:grp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32B68234-90AB-46B1-8C5E-9FFA8675B1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35432" y="-58002"/>
            <a:ext cx="914400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hlinkClick r:id="" action="ppaction://noaction">
              <a:snd r:embed="rId24" name="2_1.wav"/>
            </a:hlinkClick>
            <a:extLst>
              <a:ext uri="{FF2B5EF4-FFF2-40B4-BE49-F238E27FC236}">
                <a16:creationId xmlns:a16="http://schemas.microsoft.com/office/drawing/2014/main" id="{55090DE1-9F23-47E8-830C-5B8C0A48C5A7}"/>
              </a:ext>
            </a:extLst>
          </p:cNvPr>
          <p:cNvSpPr/>
          <p:nvPr/>
        </p:nvSpPr>
        <p:spPr>
          <a:xfrm>
            <a:off x="4148071" y="123148"/>
            <a:ext cx="3913004" cy="547644"/>
          </a:xfrm>
          <a:prstGeom prst="wedgeRoundRectCallout">
            <a:avLst>
              <a:gd name="adj1" fmla="val -62788"/>
              <a:gd name="adj2" fmla="val -750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CustomShape 7">
            <a:hlinkClick r:id="" action="ppaction://noaction">
              <a:snd r:embed="rId24" name="2_1.wav"/>
            </a:hlinkClick>
            <a:extLst>
              <a:ext uri="{FF2B5EF4-FFF2-40B4-BE49-F238E27FC236}">
                <a16:creationId xmlns:a16="http://schemas.microsoft.com/office/drawing/2014/main" id="{32A8E334-27BC-449A-9EEA-398F9C818777}"/>
              </a:ext>
            </a:extLst>
          </p:cNvPr>
          <p:cNvSpPr/>
          <p:nvPr/>
        </p:nvSpPr>
        <p:spPr>
          <a:xfrm>
            <a:off x="4281672" y="82847"/>
            <a:ext cx="3472995" cy="4348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800" b="0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68946 0.0023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79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362 -0.031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59063 -0.0037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62735 0.0111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6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65586 0.041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99" y="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0.63946 -0.005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66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58477 0.0041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65455 -0.0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21" y="-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250439" y="939664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Exemple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C5B75C4D-016D-4F55-BD11-B9F6C15B9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856" y="1960814"/>
            <a:ext cx="914400" cy="9144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700693"/>
              </p:ext>
            </p:extLst>
          </p:nvPr>
        </p:nvGraphicFramePr>
        <p:xfrm>
          <a:off x="260644" y="3190619"/>
          <a:ext cx="4461046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59" y="4048810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1050E685-44F5-4BEC-B152-A7CDBD3DD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91578"/>
              </p:ext>
            </p:extLst>
          </p:nvPr>
        </p:nvGraphicFramePr>
        <p:xfrm>
          <a:off x="7446165" y="3184469"/>
          <a:ext cx="4466668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162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1968285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19062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FB56EDD7-8088-46BF-AD3A-F11BD37C72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95113" y="1907405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BCB9EEB-11AF-4FFF-9907-4BCE2335EF24}"/>
              </a:ext>
            </a:extLst>
          </p:cNvPr>
          <p:cNvSpPr/>
          <p:nvPr/>
        </p:nvSpPr>
        <p:spPr>
          <a:xfrm>
            <a:off x="1851140" y="1429762"/>
            <a:ext cx="2658868" cy="1270888"/>
          </a:xfrm>
          <a:prstGeom prst="wedgeRoundRectCallout">
            <a:avLst>
              <a:gd name="adj1" fmla="val -37547"/>
              <a:gd name="adj2" fmla="val 9176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7983F94-D5A9-42CA-90F0-ACCC3696EB95}"/>
              </a:ext>
            </a:extLst>
          </p:cNvPr>
          <p:cNvSpPr/>
          <p:nvPr/>
        </p:nvSpPr>
        <p:spPr>
          <a:xfrm>
            <a:off x="3654187" y="1058762"/>
            <a:ext cx="2658868" cy="667397"/>
          </a:xfrm>
          <a:prstGeom prst="wedgeRoundRectCallout">
            <a:avLst>
              <a:gd name="adj1" fmla="val -42793"/>
              <a:gd name="adj2" fmla="val 9176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Pronounce the –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when it’s in bold!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3CF6417-9FFB-4AB6-A0DA-E42515F4E175}"/>
              </a:ext>
            </a:extLst>
          </p:cNvPr>
          <p:cNvSpPr/>
          <p:nvPr/>
        </p:nvSpPr>
        <p:spPr>
          <a:xfrm>
            <a:off x="7205552" y="1248811"/>
            <a:ext cx="2658868" cy="1270888"/>
          </a:xfrm>
          <a:prstGeom prst="wedgeRoundRectCallout">
            <a:avLst>
              <a:gd name="adj1" fmla="val -6071"/>
              <a:gd name="adj2" fmla="val 112499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stylo</a:t>
            </a: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CDB1BCF-06E6-413E-9869-6390FC5FF51C}"/>
              </a:ext>
            </a:extLst>
          </p:cNvPr>
          <p:cNvSpPr/>
          <p:nvPr/>
        </p:nvSpPr>
        <p:spPr>
          <a:xfrm>
            <a:off x="7516741" y="656385"/>
            <a:ext cx="3310752" cy="914400"/>
          </a:xfrm>
          <a:prstGeom prst="wedgeRoundRectCallout">
            <a:avLst>
              <a:gd name="adj1" fmla="val -35772"/>
              <a:gd name="adj2" fmla="val 7142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If you hear –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say the option that starts with a vowel.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7DE69-7A29-4016-8A6D-D80784CD8DBD}"/>
              </a:ext>
            </a:extLst>
          </p:cNvPr>
          <p:cNvGrpSpPr/>
          <p:nvPr/>
        </p:nvGrpSpPr>
        <p:grpSpPr>
          <a:xfrm>
            <a:off x="1851140" y="1430773"/>
            <a:ext cx="2658868" cy="1270888"/>
            <a:chOff x="1847180" y="1428958"/>
            <a:chExt cx="2658868" cy="127088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CFA46AC-5685-4F0A-9B20-5CA1129BCD4E}"/>
                </a:ext>
              </a:extLst>
            </p:cNvPr>
            <p:cNvSpPr/>
            <p:nvPr/>
          </p:nvSpPr>
          <p:spPr>
            <a:xfrm>
              <a:off x="1847180" y="1428958"/>
              <a:ext cx="2658868" cy="1270888"/>
            </a:xfrm>
            <a:prstGeom prst="wedgeRoundRectCallout">
              <a:avLst>
                <a:gd name="adj1" fmla="val -43959"/>
                <a:gd name="adj2" fmla="val 155181"/>
                <a:gd name="adj3" fmla="val 16667"/>
              </a:avLst>
            </a:prstGeom>
            <a:solidFill>
              <a:srgbClr val="FF006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C’es</a:t>
              </a:r>
              <a:r>
                <a:rPr lang="en-GB" sz="3200" b="1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t</a:t>
              </a:r>
              <a:r>
                <a:rPr lang="en-GB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 descr="Quiet Sign Clip Art">
              <a:extLst>
                <a:ext uri="{FF2B5EF4-FFF2-40B4-BE49-F238E27FC236}">
                  <a16:creationId xmlns:a16="http://schemas.microsoft.com/office/drawing/2014/main" id="{733DA365-3081-4E38-AD3C-A9576319A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800" y="1884255"/>
              <a:ext cx="299939" cy="42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8ACDD4-38B9-4A80-8519-706BFDC927BB}"/>
              </a:ext>
            </a:extLst>
          </p:cNvPr>
          <p:cNvSpPr/>
          <p:nvPr/>
        </p:nvSpPr>
        <p:spPr>
          <a:xfrm>
            <a:off x="3662111" y="1027398"/>
            <a:ext cx="2658868" cy="667397"/>
          </a:xfrm>
          <a:prstGeom prst="wedgeRoundRectCallout">
            <a:avLst>
              <a:gd name="adj1" fmla="val -59697"/>
              <a:gd name="adj2" fmla="val 546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Don’t pronounce the –t!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A7AA0C1-0B5B-4AB4-A1EB-BB8636BE8C9E}"/>
              </a:ext>
            </a:extLst>
          </p:cNvPr>
          <p:cNvSpPr/>
          <p:nvPr/>
        </p:nvSpPr>
        <p:spPr>
          <a:xfrm>
            <a:off x="7199120" y="1260386"/>
            <a:ext cx="2658868" cy="1270888"/>
          </a:xfrm>
          <a:prstGeom prst="wedgeRoundRectCallout">
            <a:avLst>
              <a:gd name="adj1" fmla="val -3157"/>
              <a:gd name="adj2" fmla="val 182010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grand.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62F19F1-F47D-43B2-AD2B-AEDCE6522C20}"/>
              </a:ext>
            </a:extLst>
          </p:cNvPr>
          <p:cNvSpPr/>
          <p:nvPr/>
        </p:nvSpPr>
        <p:spPr>
          <a:xfrm>
            <a:off x="7518977" y="617138"/>
            <a:ext cx="3310752" cy="914400"/>
          </a:xfrm>
          <a:prstGeom prst="wedgeRoundRectCallout">
            <a:avLst>
              <a:gd name="adj1" fmla="val -35772"/>
              <a:gd name="adj2" fmla="val 7142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If you don’t hear –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say the option that starts with a consonant.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815028-AAF6-4801-A793-37DAE92A882E}"/>
              </a:ext>
            </a:extLst>
          </p:cNvPr>
          <p:cNvSpPr txBox="1"/>
          <p:nvPr/>
        </p:nvSpPr>
        <p:spPr>
          <a:xfrm>
            <a:off x="1851140" y="3431952"/>
            <a:ext cx="194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pen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A3DCB52E-4168-411C-AB34-82307E73C4B6}"/>
              </a:ext>
            </a:extLst>
          </p:cNvPr>
          <p:cNvSpPr/>
          <p:nvPr/>
        </p:nvSpPr>
        <p:spPr>
          <a:xfrm>
            <a:off x="4122949" y="2808045"/>
            <a:ext cx="2658868" cy="667397"/>
          </a:xfrm>
          <a:prstGeom prst="wedgeRoundRectCallout">
            <a:avLst>
              <a:gd name="adj1" fmla="val -59697"/>
              <a:gd name="adj2" fmla="val 546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Complete the sentence in English.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E540A8-FC36-4A39-9841-788A67DD2EE0}"/>
              </a:ext>
            </a:extLst>
          </p:cNvPr>
          <p:cNvSpPr txBox="1"/>
          <p:nvPr/>
        </p:nvSpPr>
        <p:spPr>
          <a:xfrm>
            <a:off x="1780571" y="4270577"/>
            <a:ext cx="194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C9DAB59-902D-4F26-89C8-421C1D170151}"/>
              </a:ext>
            </a:extLst>
          </p:cNvPr>
          <p:cNvSpPr/>
          <p:nvPr/>
        </p:nvSpPr>
        <p:spPr>
          <a:xfrm>
            <a:off x="4122949" y="4746627"/>
            <a:ext cx="2658868" cy="667397"/>
          </a:xfrm>
          <a:prstGeom prst="wedgeRoundRectCallout">
            <a:avLst>
              <a:gd name="adj1" fmla="val -60863"/>
              <a:gd name="adj2" fmla="val -4059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Complete the sentence in English.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14A26837-F35F-4CE5-B076-A7FD09E1FA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5432" y="-58002"/>
            <a:ext cx="914400" cy="914400"/>
          </a:xfrm>
          <a:prstGeom prst="rect">
            <a:avLst/>
          </a:prstGeom>
        </p:spPr>
      </p:pic>
      <p:sp>
        <p:nvSpPr>
          <p:cNvPr id="36" name="Speech Bubble: Rectangle with Corners Rounded 35">
            <a:hlinkClick r:id="" action="ppaction://noaction">
              <a:snd r:embed="rId13" name="3_1.wav"/>
            </a:hlinkClick>
            <a:extLst>
              <a:ext uri="{FF2B5EF4-FFF2-40B4-BE49-F238E27FC236}">
                <a16:creationId xmlns:a16="http://schemas.microsoft.com/office/drawing/2014/main" id="{33D6D307-E38E-4893-B1E1-770AB0186DD5}"/>
              </a:ext>
            </a:extLst>
          </p:cNvPr>
          <p:cNvSpPr/>
          <p:nvPr/>
        </p:nvSpPr>
        <p:spPr>
          <a:xfrm>
            <a:off x="4148071" y="123148"/>
            <a:ext cx="5493234" cy="547644"/>
          </a:xfrm>
          <a:prstGeom prst="wedgeRoundRectCallout">
            <a:avLst>
              <a:gd name="adj1" fmla="val -58980"/>
              <a:gd name="adj2" fmla="val -24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7">
            <a:hlinkClick r:id="" action="ppaction://noaction">
              <a:snd r:embed="rId13" name="3_1.wav"/>
            </a:hlinkClick>
            <a:extLst>
              <a:ext uri="{FF2B5EF4-FFF2-40B4-BE49-F238E27FC236}">
                <a16:creationId xmlns:a16="http://schemas.microsoft.com/office/drawing/2014/main" id="{0F79353B-D65B-4F67-9E4D-CE6A2EA148FB}"/>
              </a:ext>
            </a:extLst>
          </p:cNvPr>
          <p:cNvSpPr/>
          <p:nvPr/>
        </p:nvSpPr>
        <p:spPr>
          <a:xfrm>
            <a:off x="4122949" y="120927"/>
            <a:ext cx="536789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 avec un/une partenaire.</a:t>
            </a:r>
            <a:endParaRPr kumimoji="0" lang="en-GB" sz="2800" b="0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7 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7 c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8" grpId="0" animBg="1"/>
      <p:bldP spid="29" grpId="0" animBg="1"/>
      <p:bldP spid="31" grpId="0" animBg="1"/>
      <p:bldP spid="27" grpId="0"/>
      <p:bldP spid="32" grpId="0" animBg="1"/>
      <p:bldP spid="33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50439" y="1718280"/>
          <a:ext cx="446104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54" y="2576471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iet Sign Clip Art">
            <a:extLst>
              <a:ext uri="{FF2B5EF4-FFF2-40B4-BE49-F238E27FC236}">
                <a16:creationId xmlns:a16="http://schemas.microsoft.com/office/drawing/2014/main" id="{C17B1954-D6F4-4A0B-B4B8-2765B03F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3" y="3433130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Quiet Sign Clip Art">
            <a:extLst>
              <a:ext uri="{FF2B5EF4-FFF2-40B4-BE49-F238E27FC236}">
                <a16:creationId xmlns:a16="http://schemas.microsoft.com/office/drawing/2014/main" id="{A8B60BFF-7FDA-474A-900E-2A137F384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50" y="5875027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123171" y="1191862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A: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5797762" y="1208590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B: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F7E21FBD-CD88-4EBF-B0FC-7F3FA62F038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601F1329-2A0E-4339-8714-8E75352A6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76671"/>
              </p:ext>
            </p:extLst>
          </p:nvPr>
        </p:nvGraphicFramePr>
        <p:xfrm>
          <a:off x="5895225" y="1701500"/>
          <a:ext cx="589274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ujourd’hui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cahier.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musant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…petit.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60AFF3-8EEF-41A7-8E81-84E32B82A1DF}"/>
              </a:ext>
            </a:extLst>
          </p:cNvPr>
          <p:cNvSpPr/>
          <p:nvPr/>
        </p:nvSpPr>
        <p:spPr>
          <a:xfrm>
            <a:off x="7096054" y="1896829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F1187-00CD-4947-AC96-5BDCF1451A5D}"/>
              </a:ext>
            </a:extLst>
          </p:cNvPr>
          <p:cNvSpPr txBox="1"/>
          <p:nvPr/>
        </p:nvSpPr>
        <p:spPr>
          <a:xfrm>
            <a:off x="2169911" y="2009658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bag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36DA46E-844D-425C-9168-598076290FC3}"/>
              </a:ext>
            </a:extLst>
          </p:cNvPr>
          <p:cNvSpPr/>
          <p:nvPr/>
        </p:nvSpPr>
        <p:spPr>
          <a:xfrm>
            <a:off x="7092824" y="2644716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4EFFA3-86AE-4AF4-A29C-F24FC316D94C}"/>
              </a:ext>
            </a:extLst>
          </p:cNvPr>
          <p:cNvSpPr txBox="1"/>
          <p:nvPr/>
        </p:nvSpPr>
        <p:spPr>
          <a:xfrm>
            <a:off x="2094092" y="2866817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serious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57C87A2-640E-445D-BC37-A70B532220FE}"/>
              </a:ext>
            </a:extLst>
          </p:cNvPr>
          <p:cNvSpPr/>
          <p:nvPr/>
        </p:nvSpPr>
        <p:spPr>
          <a:xfrm>
            <a:off x="7092824" y="3493911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47E64B-07F6-483C-9286-E6567E68564C}"/>
              </a:ext>
            </a:extLst>
          </p:cNvPr>
          <p:cNvSpPr txBox="1"/>
          <p:nvPr/>
        </p:nvSpPr>
        <p:spPr>
          <a:xfrm>
            <a:off x="2130101" y="3708715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calm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72BE0A6-2FDD-423F-8E73-CE6CAA95F71C}"/>
              </a:ext>
            </a:extLst>
          </p:cNvPr>
          <p:cNvSpPr/>
          <p:nvPr/>
        </p:nvSpPr>
        <p:spPr>
          <a:xfrm>
            <a:off x="6832562" y="4343106"/>
            <a:ext cx="2370415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3C93760-51CC-4648-B1FE-F2096517C22F}"/>
              </a:ext>
            </a:extLst>
          </p:cNvPr>
          <p:cNvSpPr/>
          <p:nvPr/>
        </p:nvSpPr>
        <p:spPr>
          <a:xfrm>
            <a:off x="6731441" y="5097286"/>
            <a:ext cx="2471535" cy="55212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4A3DCB-0B8E-4AD2-A4B0-1FB360C26D11}"/>
              </a:ext>
            </a:extLst>
          </p:cNvPr>
          <p:cNvSpPr/>
          <p:nvPr/>
        </p:nvSpPr>
        <p:spPr>
          <a:xfrm>
            <a:off x="9677813" y="5928111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981DEC-DCEF-43C7-83E8-08C57892A742}"/>
              </a:ext>
            </a:extLst>
          </p:cNvPr>
          <p:cNvSpPr txBox="1"/>
          <p:nvPr/>
        </p:nvSpPr>
        <p:spPr>
          <a:xfrm>
            <a:off x="2183978" y="4477503"/>
            <a:ext cx="262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cuddly toy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1C15C0-8337-4321-AB00-1E34BEA34AD1}"/>
              </a:ext>
            </a:extLst>
          </p:cNvPr>
          <p:cNvSpPr txBox="1"/>
          <p:nvPr/>
        </p:nvSpPr>
        <p:spPr>
          <a:xfrm>
            <a:off x="2345650" y="5335938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week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1C3E92-B189-4BCB-B023-48A40444F836}"/>
              </a:ext>
            </a:extLst>
          </p:cNvPr>
          <p:cNvSpPr txBox="1"/>
          <p:nvPr/>
        </p:nvSpPr>
        <p:spPr>
          <a:xfrm>
            <a:off x="2345650" y="6183088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short</a:t>
            </a:r>
          </a:p>
        </p:txBody>
      </p:sp>
      <p:sp>
        <p:nvSpPr>
          <p:cNvPr id="30" name="Title 4">
            <a:hlinkClick r:id="" action="ppaction://noaction">
              <a:snd r:embed="rId11" name="3_6.wav"/>
            </a:hlinkClick>
            <a:extLst>
              <a:ext uri="{FF2B5EF4-FFF2-40B4-BE49-F238E27FC236}">
                <a16:creationId xmlns:a16="http://schemas.microsoft.com/office/drawing/2014/main" id="{0CF88CA7-EF9A-16A0-C104-A288E0B930CB}"/>
              </a:ext>
            </a:extLst>
          </p:cNvPr>
          <p:cNvSpPr txBox="1">
            <a:spLocks/>
          </p:cNvSpPr>
          <p:nvPr/>
        </p:nvSpPr>
        <p:spPr>
          <a:xfrm>
            <a:off x="724651" y="106479"/>
            <a:ext cx="7911675" cy="56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 up 3: Round 1 [Réponses]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RW8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RW8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RW8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RW8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RW8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dd_RW8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3" grpId="0" animBg="1"/>
      <p:bldP spid="24" grpId="0"/>
      <p:bldP spid="25" grpId="0" animBg="1"/>
      <p:bldP spid="26" grpId="0"/>
      <p:bldP spid="27" grpId="0" animBg="1"/>
      <p:bldP spid="28" grpId="0" animBg="1"/>
      <p:bldP spid="29" grpId="0" animBg="1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66612" y="1231524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B: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03259" y="1776090"/>
          <a:ext cx="446104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370" y="4353808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iet Sign Clip Art">
            <a:extLst>
              <a:ext uri="{FF2B5EF4-FFF2-40B4-BE49-F238E27FC236}">
                <a16:creationId xmlns:a16="http://schemas.microsoft.com/office/drawing/2014/main" id="{C17B1954-D6F4-4A0B-B4B8-2765B03F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01" y="1829143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stomShape 3">
            <a:extLst>
              <a:ext uri="{FF2B5EF4-FFF2-40B4-BE49-F238E27FC236}">
                <a16:creationId xmlns:a16="http://schemas.microsoft.com/office/drawing/2014/main" id="{024B4706-242D-4221-B376-BD9B1D78110C}"/>
              </a:ext>
            </a:extLst>
          </p:cNvPr>
          <p:cNvSpPr/>
          <p:nvPr/>
        </p:nvSpPr>
        <p:spPr>
          <a:xfrm>
            <a:off x="6044103" y="1200240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A: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2" descr="Quiet Sign Clip Art">
            <a:extLst>
              <a:ext uri="{FF2B5EF4-FFF2-40B4-BE49-F238E27FC236}">
                <a16:creationId xmlns:a16="http://schemas.microsoft.com/office/drawing/2014/main" id="{A59DE287-8EA9-4A50-A99C-CD348A08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369" y="3514721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19;p1">
            <a:extLst>
              <a:ext uri="{FF2B5EF4-FFF2-40B4-BE49-F238E27FC236}">
                <a16:creationId xmlns:a16="http://schemas.microsoft.com/office/drawing/2014/main" id="{3AE978A3-3FCC-423B-B2F9-4A5C13889D3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A9951F38-A0F8-4B0B-B496-770C9E7BD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210519"/>
              </p:ext>
            </p:extLst>
          </p:nvPr>
        </p:nvGraphicFramePr>
        <p:xfrm>
          <a:off x="6096000" y="1718280"/>
          <a:ext cx="589274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…triste.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…grand.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47312A-C947-4772-8E48-C73A78CD63D6}"/>
              </a:ext>
            </a:extLst>
          </p:cNvPr>
          <p:cNvSpPr/>
          <p:nvPr/>
        </p:nvSpPr>
        <p:spPr>
          <a:xfrm>
            <a:off x="7385397" y="1868831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CC240B-8437-44C5-86EC-096309A6C49F}"/>
              </a:ext>
            </a:extLst>
          </p:cNvPr>
          <p:cNvSpPr/>
          <p:nvPr/>
        </p:nvSpPr>
        <p:spPr>
          <a:xfrm>
            <a:off x="7385397" y="2711248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EA9797-B7CD-4B6D-A132-06E9B1D67825}"/>
              </a:ext>
            </a:extLst>
          </p:cNvPr>
          <p:cNvSpPr/>
          <p:nvPr/>
        </p:nvSpPr>
        <p:spPr>
          <a:xfrm>
            <a:off x="9878587" y="3523330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0405349-73B6-479D-828F-8DF0123E0CA8}"/>
              </a:ext>
            </a:extLst>
          </p:cNvPr>
          <p:cNvSpPr/>
          <p:nvPr/>
        </p:nvSpPr>
        <p:spPr>
          <a:xfrm>
            <a:off x="7385397" y="4353808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CD0131-C533-4D10-9510-6E8787D3B82A}"/>
              </a:ext>
            </a:extLst>
          </p:cNvPr>
          <p:cNvSpPr/>
          <p:nvPr/>
        </p:nvSpPr>
        <p:spPr>
          <a:xfrm>
            <a:off x="9878587" y="5215799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637BFC-46C5-44A3-91CE-9841E355EDE4}"/>
              </a:ext>
            </a:extLst>
          </p:cNvPr>
          <p:cNvSpPr/>
          <p:nvPr/>
        </p:nvSpPr>
        <p:spPr>
          <a:xfrm>
            <a:off x="9878587" y="5997722"/>
            <a:ext cx="2110154" cy="50995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9269E0-B7C1-4975-8672-43B547BA2F99}"/>
              </a:ext>
            </a:extLst>
          </p:cNvPr>
          <p:cNvSpPr txBox="1"/>
          <p:nvPr/>
        </p:nvSpPr>
        <p:spPr>
          <a:xfrm>
            <a:off x="2140521" y="2056434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25BE47-77C1-4911-857A-5ABB752FFE3F}"/>
              </a:ext>
            </a:extLst>
          </p:cNvPr>
          <p:cNvSpPr txBox="1"/>
          <p:nvPr/>
        </p:nvSpPr>
        <p:spPr>
          <a:xfrm>
            <a:off x="2122889" y="2966225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62FD68-DD92-4A1F-8136-8B0E14151913}"/>
              </a:ext>
            </a:extLst>
          </p:cNvPr>
          <p:cNvSpPr txBox="1"/>
          <p:nvPr/>
        </p:nvSpPr>
        <p:spPr>
          <a:xfrm>
            <a:off x="2287983" y="3778307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7075E0-3840-452F-BA5B-BFA35C5790C7}"/>
              </a:ext>
            </a:extLst>
          </p:cNvPr>
          <p:cNvSpPr txBox="1"/>
          <p:nvPr/>
        </p:nvSpPr>
        <p:spPr>
          <a:xfrm>
            <a:off x="2140521" y="4585391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270D6A-A997-4D2D-9175-79A4BDA9C0DA}"/>
              </a:ext>
            </a:extLst>
          </p:cNvPr>
          <p:cNvSpPr txBox="1"/>
          <p:nvPr/>
        </p:nvSpPr>
        <p:spPr>
          <a:xfrm>
            <a:off x="2121758" y="5418787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pen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D6155B-978E-4EDC-89FB-5AE323659A0A}"/>
              </a:ext>
            </a:extLst>
          </p:cNvPr>
          <p:cNvSpPr txBox="1"/>
          <p:nvPr/>
        </p:nvSpPr>
        <p:spPr>
          <a:xfrm>
            <a:off x="2297108" y="6252699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bottle</a:t>
            </a:r>
          </a:p>
        </p:txBody>
      </p:sp>
      <p:sp>
        <p:nvSpPr>
          <p:cNvPr id="33" name="Title 4">
            <a:hlinkClick r:id="" action="ppaction://noaction">
              <a:snd r:embed="rId11" name="3_6.wav"/>
            </a:hlinkClick>
            <a:extLst>
              <a:ext uri="{FF2B5EF4-FFF2-40B4-BE49-F238E27FC236}">
                <a16:creationId xmlns:a16="http://schemas.microsoft.com/office/drawing/2014/main" id="{AD524A93-3BB9-C8E8-9CCA-142B3715CB47}"/>
              </a:ext>
            </a:extLst>
          </p:cNvPr>
          <p:cNvSpPr txBox="1">
            <a:spLocks/>
          </p:cNvSpPr>
          <p:nvPr/>
        </p:nvSpPr>
        <p:spPr>
          <a:xfrm>
            <a:off x="724651" y="106479"/>
            <a:ext cx="7911675" cy="56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up 3: Round 2 [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Réponses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63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RW8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RW8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RW8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RW8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RW8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dd_RW8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DFDC83AF-046E-463E-890D-62B28964F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5005" y="-61245"/>
            <a:ext cx="914400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hlinkClick r:id="" action="ppaction://noaction">
              <a:snd r:embed="rId5" name="3_1.wav"/>
            </a:hlinkClick>
            <a:extLst>
              <a:ext uri="{FF2B5EF4-FFF2-40B4-BE49-F238E27FC236}">
                <a16:creationId xmlns:a16="http://schemas.microsoft.com/office/drawing/2014/main" id="{317E2CB6-19F9-48FA-B735-E24414050648}"/>
              </a:ext>
            </a:extLst>
          </p:cNvPr>
          <p:cNvSpPr/>
          <p:nvPr/>
        </p:nvSpPr>
        <p:spPr>
          <a:xfrm>
            <a:off x="3717655" y="130886"/>
            <a:ext cx="5493234" cy="547644"/>
          </a:xfrm>
          <a:prstGeom prst="wedgeRoundRectCallout">
            <a:avLst>
              <a:gd name="adj1" fmla="val -56110"/>
              <a:gd name="adj2" fmla="val -628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351550" y="1081399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banane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298248" y="1427263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207329" y="3349982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307021" y="538779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748058" y="5426648"/>
            <a:ext cx="473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sac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654872" y="1481509"/>
            <a:ext cx="421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orange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654872" y="3396207"/>
            <a:ext cx="3445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stylo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91DCEB-2C6D-4C91-96A6-4D0D36874F8F}"/>
              </a:ext>
            </a:extLst>
          </p:cNvPr>
          <p:cNvSpPr txBox="1"/>
          <p:nvPr/>
        </p:nvSpPr>
        <p:spPr>
          <a:xfrm>
            <a:off x="444128" y="3108561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jeu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00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E34FB8-5280-45C9-91DA-91EB56850ABA}"/>
              </a:ext>
            </a:extLst>
          </p:cNvPr>
          <p:cNvSpPr txBox="1"/>
          <p:nvPr/>
        </p:nvSpPr>
        <p:spPr>
          <a:xfrm>
            <a:off x="444127" y="5072646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peluche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07BC8A-32B2-4281-BCC5-31A75498BA29}"/>
              </a:ext>
            </a:extLst>
          </p:cNvPr>
          <p:cNvSpPr txBox="1"/>
          <p:nvPr/>
        </p:nvSpPr>
        <p:spPr>
          <a:xfrm>
            <a:off x="6160950" y="1080931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orange 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FD8B2A-1B45-4B74-B4C9-A302B7262DF1}"/>
              </a:ext>
            </a:extLst>
          </p:cNvPr>
          <p:cNvSpPr txBox="1"/>
          <p:nvPr/>
        </p:nvSpPr>
        <p:spPr>
          <a:xfrm>
            <a:off x="6107648" y="14267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4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6809AB-E8BA-48B8-BB32-D71A57E41F11}"/>
              </a:ext>
            </a:extLst>
          </p:cNvPr>
          <p:cNvSpPr txBox="1"/>
          <p:nvPr/>
        </p:nvSpPr>
        <p:spPr>
          <a:xfrm>
            <a:off x="6016729" y="3349514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5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D228BB-F181-46D9-AC5C-22DF8689C34A}"/>
              </a:ext>
            </a:extLst>
          </p:cNvPr>
          <p:cNvSpPr txBox="1"/>
          <p:nvPr/>
        </p:nvSpPr>
        <p:spPr>
          <a:xfrm>
            <a:off x="6116421" y="5387323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6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9907F9-EF3D-4B1D-B9F2-A85C528237EE}"/>
              </a:ext>
            </a:extLst>
          </p:cNvPr>
          <p:cNvSpPr txBox="1"/>
          <p:nvPr/>
        </p:nvSpPr>
        <p:spPr>
          <a:xfrm>
            <a:off x="6557458" y="5426180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Oui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cahier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3FB230-C9E3-4EE6-8A8E-AFA59B7A875D}"/>
              </a:ext>
            </a:extLst>
          </p:cNvPr>
          <p:cNvSpPr txBox="1"/>
          <p:nvPr/>
        </p:nvSpPr>
        <p:spPr>
          <a:xfrm>
            <a:off x="6464272" y="1481041"/>
            <a:ext cx="384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ballon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AD63C1-C592-431A-8808-4EE27C736E9B}"/>
              </a:ext>
            </a:extLst>
          </p:cNvPr>
          <p:cNvSpPr txBox="1"/>
          <p:nvPr/>
        </p:nvSpPr>
        <p:spPr>
          <a:xfrm>
            <a:off x="6464272" y="3411069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vendredi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CEC653-6E4C-4B68-BB71-890DCA8650A6}"/>
              </a:ext>
            </a:extLst>
          </p:cNvPr>
          <p:cNvSpPr txBox="1"/>
          <p:nvPr/>
        </p:nvSpPr>
        <p:spPr>
          <a:xfrm>
            <a:off x="6253528" y="310809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mardi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en-GB" sz="200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E0C7C1-9E16-43DF-8DFB-DABA20880390}"/>
              </a:ext>
            </a:extLst>
          </p:cNvPr>
          <p:cNvSpPr txBox="1"/>
          <p:nvPr/>
        </p:nvSpPr>
        <p:spPr>
          <a:xfrm>
            <a:off x="6253527" y="5072178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cahier ?</a:t>
            </a:r>
          </a:p>
        </p:txBody>
      </p:sp>
      <p:pic>
        <p:nvPicPr>
          <p:cNvPr id="58" name="Picture 2" descr="Bolsa, Escuela, Mochila">
            <a:extLst>
              <a:ext uri="{FF2B5EF4-FFF2-40B4-BE49-F238E27FC236}">
                <a16:creationId xmlns:a16="http://schemas.microsoft.com/office/drawing/2014/main" id="{426777EA-2BA2-4BB1-A2CB-BC392EE3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16" y="5004707"/>
            <a:ext cx="714361" cy="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Escuela, Libro De Ejercicios, Estudiar">
            <a:extLst>
              <a:ext uri="{FF2B5EF4-FFF2-40B4-BE49-F238E27FC236}">
                <a16:creationId xmlns:a16="http://schemas.microsoft.com/office/drawing/2014/main" id="{804B2ACD-35DB-41DF-8DE4-ACCEB5C7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735" y="5117730"/>
            <a:ext cx="499487" cy="6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6904D77-EBE7-45EF-9D35-9AD33AE68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9003">
            <a:off x="4337189" y="3337563"/>
            <a:ext cx="1004717" cy="640507"/>
          </a:xfrm>
          <a:prstGeom prst="rect">
            <a:avLst/>
          </a:prstGeom>
        </p:spPr>
      </p:pic>
      <p:pic>
        <p:nvPicPr>
          <p:cNvPr id="62" name="Picture 10" descr="Basketball, Ball, Sport, Orange Ball">
            <a:extLst>
              <a:ext uri="{FF2B5EF4-FFF2-40B4-BE49-F238E27FC236}">
                <a16:creationId xmlns:a16="http://schemas.microsoft.com/office/drawing/2014/main" id="{D9B21B70-A441-405C-ABEB-3BE4CFD4C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725" y="1323162"/>
            <a:ext cx="606981" cy="60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7FB6D43-32A0-4CBC-BAD7-214A72FBD3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9877"/>
          <a:stretch/>
        </p:blipFill>
        <p:spPr>
          <a:xfrm>
            <a:off x="5191607" y="1447728"/>
            <a:ext cx="528413" cy="528761"/>
          </a:xfrm>
          <a:prstGeom prst="rect">
            <a:avLst/>
          </a:prstGeom>
        </p:spPr>
      </p:pic>
      <p:pic>
        <p:nvPicPr>
          <p:cNvPr id="4" name="Graphic 3" descr="Flip calendar">
            <a:extLst>
              <a:ext uri="{FF2B5EF4-FFF2-40B4-BE49-F238E27FC236}">
                <a16:creationId xmlns:a16="http://schemas.microsoft.com/office/drawing/2014/main" id="{B20CB5CC-1593-4B85-83BE-68DA3068B3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57278" y="3019889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E95F49-0682-4888-885F-5B3ED295A6B3}"/>
              </a:ext>
            </a:extLst>
          </p:cNvPr>
          <p:cNvSpPr txBox="1"/>
          <p:nvPr/>
        </p:nvSpPr>
        <p:spPr>
          <a:xfrm>
            <a:off x="10433739" y="3411069"/>
            <a:ext cx="58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66"/>
                </a:solidFill>
              </a:rPr>
              <a:t>FRI</a:t>
            </a:r>
          </a:p>
        </p:txBody>
      </p:sp>
      <p:sp>
        <p:nvSpPr>
          <p:cNvPr id="37" name="TextBox 36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F89808F7-4D9F-4E37-AB11-0EB7C7078FF6}"/>
              </a:ext>
            </a:extLst>
          </p:cNvPr>
          <p:cNvSpPr txBox="1"/>
          <p:nvPr/>
        </p:nvSpPr>
        <p:spPr>
          <a:xfrm>
            <a:off x="3717655" y="111557"/>
            <a:ext cx="55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des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réponses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7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amusante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sac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cahier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44494"/>
            <a:ext cx="2096946" cy="51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pen (m)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cuddly toy (f)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 exercise book (m)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bag (m)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a/an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a/an (f)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bottle (f)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 orange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game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amusing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ball (m)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banana (f)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intelligent (m)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naughty (m)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amusing (f)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naughty (f)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ill, sick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calm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intelligent (f)</a:t>
            </a:r>
          </a:p>
        </p:txBody>
      </p:sp>
      <p:sp>
        <p:nvSpPr>
          <p:cNvPr id="49" name="Google Shape;119;p1">
            <a:extLst>
              <a:ext uri="{FF2B5EF4-FFF2-40B4-BE49-F238E27FC236}">
                <a16:creationId xmlns:a16="http://schemas.microsoft.com/office/drawing/2014/main" id="{EAAB740F-BAB3-4288-8399-3B5EAB36E85A}"/>
              </a:ext>
            </a:extLst>
          </p:cNvPr>
          <p:cNvSpPr/>
          <p:nvPr/>
        </p:nvSpPr>
        <p:spPr>
          <a:xfrm>
            <a:off x="92522" y="5746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hlinkClick r:id="" action="ppaction://noaction">
              <a:snd r:embed="rId8" name="S10_i.wav"/>
            </a:hlinkClick>
            <a:extLst>
              <a:ext uri="{FF2B5EF4-FFF2-40B4-BE49-F238E27FC236}">
                <a16:creationId xmlns:a16="http://schemas.microsoft.com/office/drawing/2014/main" id="{527433F7-B9B6-47BB-9268-D4ECDA3BE1E1}"/>
              </a:ext>
            </a:extLst>
          </p:cNvPr>
          <p:cNvSpPr txBox="1"/>
          <p:nvPr/>
        </p:nvSpPr>
        <p:spPr>
          <a:xfrm>
            <a:off x="3358316" y="25527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8EA3624-1FF6-42BD-AE32-06DD7507385C}"/>
              </a:ext>
            </a:extLst>
          </p:cNvPr>
          <p:cNvSpPr txBox="1"/>
          <p:nvPr/>
        </p:nvSpPr>
        <p:spPr>
          <a:xfrm>
            <a:off x="2602233" y="-379586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1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6501</TotalTime>
  <Words>2041</Words>
  <Application>Microsoft Office PowerPoint</Application>
  <PresentationFormat>Widescreen</PresentationFormat>
  <Paragraphs>394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2_Office Theme</vt:lpstr>
      <vt:lpstr>Saying what I and others have</vt:lpstr>
      <vt:lpstr>Follow up 1:</vt:lpstr>
      <vt:lpstr>Follow up 1:</vt:lpstr>
      <vt:lpstr>Follow up 2:</vt:lpstr>
      <vt:lpstr>Follow up 3:</vt:lpstr>
      <vt:lpstr>PowerPoint Presentation</vt:lpstr>
      <vt:lpstr>PowerPoint Presentation</vt:lpstr>
      <vt:lpstr>Follow up 4: </vt:lpstr>
      <vt:lpstr>vocabulaire</vt:lpstr>
      <vt:lpstr>Follow up 3: Handout A</vt:lpstr>
      <vt:lpstr>Follow up 3: Handout B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60</cp:revision>
  <dcterms:created xsi:type="dcterms:W3CDTF">2021-06-12T06:20:35Z</dcterms:created>
  <dcterms:modified xsi:type="dcterms:W3CDTF">2023-09-26T10:03:45Z</dcterms:modified>
</cp:coreProperties>
</file>