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75" r:id="rId2"/>
    <p:sldId id="259" r:id="rId3"/>
    <p:sldId id="277" r:id="rId4"/>
    <p:sldId id="356" r:id="rId5"/>
    <p:sldId id="357" r:id="rId6"/>
    <p:sldId id="358" r:id="rId7"/>
    <p:sldId id="364" r:id="rId8"/>
    <p:sldId id="363" r:id="rId9"/>
    <p:sldId id="365" r:id="rId10"/>
    <p:sldId id="281" r:id="rId11"/>
    <p:sldId id="367" r:id="rId12"/>
    <p:sldId id="368" r:id="rId13"/>
    <p:sldId id="369" r:id="rId14"/>
    <p:sldId id="366" r:id="rId15"/>
    <p:sldId id="370" r:id="rId16"/>
    <p:sldId id="362" r:id="rId17"/>
    <p:sldId id="371" r:id="rId18"/>
    <p:sldId id="372" r:id="rId19"/>
    <p:sldId id="373" r:id="rId20"/>
    <p:sldId id="374" r:id="rId21"/>
    <p:sldId id="353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75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F5EB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8EE170-C53B-40F7-99DD-5411B07D57AA}" v="3" dt="2022-10-12T17:33:47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3" autoAdjust="0"/>
    <p:restoredTop sz="64127" autoAdjust="0"/>
  </p:normalViewPr>
  <p:slideViewPr>
    <p:cSldViewPr snapToGrid="0">
      <p:cViewPr>
        <p:scale>
          <a:sx n="41" d="100"/>
          <a:sy n="41" d="100"/>
        </p:scale>
        <p:origin x="3282" y="6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A8EE170-C53B-40F7-99DD-5411B07D57AA}"/>
    <pc:docChg chg="modSld">
      <pc:chgData name="Tom Dawes" userId="fe899cd594ff6f3a" providerId="LiveId" clId="{7A8EE170-C53B-40F7-99DD-5411B07D57AA}" dt="2022-10-12T17:33:47.781" v="2"/>
      <pc:docMkLst>
        <pc:docMk/>
      </pc:docMkLst>
      <pc:sldChg chg="modAnim">
        <pc:chgData name="Tom Dawes" userId="fe899cd594ff6f3a" providerId="LiveId" clId="{7A8EE170-C53B-40F7-99DD-5411B07D57AA}" dt="2022-10-12T17:33:06.477" v="0"/>
        <pc:sldMkLst>
          <pc:docMk/>
          <pc:sldMk cId="1138093515" sldId="370"/>
        </pc:sldMkLst>
      </pc:sldChg>
      <pc:sldChg chg="modAnim">
        <pc:chgData name="Tom Dawes" userId="fe899cd594ff6f3a" providerId="LiveId" clId="{7A8EE170-C53B-40F7-99DD-5411B07D57AA}" dt="2022-10-12T17:33:19.626" v="1"/>
        <pc:sldMkLst>
          <pc:docMk/>
          <pc:sldMk cId="3862887377" sldId="374"/>
        </pc:sldMkLst>
      </pc:sldChg>
      <pc:sldChg chg="modAnim">
        <pc:chgData name="Tom Dawes" userId="fe899cd594ff6f3a" providerId="LiveId" clId="{7A8EE170-C53B-40F7-99DD-5411B07D57AA}" dt="2022-10-12T17:33:47.781" v="2"/>
        <pc:sldMkLst>
          <pc:docMk/>
          <pc:sldMk cId="1678085887" sldId="3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</a:p>
          <a:p>
            <a:pPr marL="216000" indent="-216000" algn="l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eu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with words ending in -x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deux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(petit) peu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[91]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jeu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[291]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 (c')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[1091]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[1044]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mercredi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[1168]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jeudi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[1112]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vendredi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samedi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[1356]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aujourd’hui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comprehension and read aloud of the new vocabulary so far.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Teacher initiates the phrase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…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respond orally with the correct word, using the partially obscured day as their clue.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Teacher clicks to confirm the answer, and elicits English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Repeat for the next slides.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[2/4]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43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[3/4]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457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[4/4]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99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present and practise the remaining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3.   Click to bring up the callout.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4.   Continue with the next slide.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06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present and practise the remaining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3.   Repeat steps 1 and 2 with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word.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4.   Continue with the next slide.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38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callout.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4.   Click to bring up the map of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Ha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ti</a:t>
            </a:r>
            <a:r>
              <a:rPr lang="en-GB" sz="1200" b="0" strike="noStrike" spc="-1" dirty="0">
                <a:latin typeface="Arial"/>
              </a:rPr>
              <a:t>, Jean-Michel and the phrase ‘</a:t>
            </a:r>
            <a:r>
              <a:rPr lang="en-GB" sz="1200" b="0" strike="noStrike" spc="-1" dirty="0" err="1">
                <a:latin typeface="Arial"/>
              </a:rPr>
              <a:t>Aujourdhui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dimanche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5.   Elicit the English meaning of the French phrase.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573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comprehension and read aloud of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Teacher initiates the phrase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…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respond orally with the correct word, using the English word as their prompt.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Teacher clicks to confirm the answer..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Repeat for the next slides.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7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[2/4]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002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[3/4]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72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eu</a:t>
            </a:r>
            <a:r>
              <a:rPr lang="en-GB" b="1" dirty="0"/>
              <a:t>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eu</a:t>
            </a:r>
            <a:r>
              <a:rPr lang="en-GB" b="1" dirty="0"/>
              <a:t>].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‘deux’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the word and bring up the reminder that the final –t is silent.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word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deux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do the British Sign Language gesture for two: https://www.signbsl.com/sign/two </a:t>
            </a:r>
            <a:br>
              <a:rPr lang="en-GB" baseline="0" dirty="0"/>
            </a:br>
            <a:r>
              <a:rPr lang="en-GB" baseline="0" dirty="0"/>
              <a:t>Note: if teachers want to avoid a backwards ‘v’ they could instead use the front-facing peace ‘v’ symbol.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[4/4]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695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revisit parts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introduce </a:t>
            </a:r>
            <a:r>
              <a:rPr lang="en-GB" sz="1200" b="1" i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ce|c’est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animate the explanation.</a:t>
            </a: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translations for the French examples provided. </a:t>
            </a:r>
          </a:p>
        </p:txBody>
      </p:sp>
      <p:sp>
        <p:nvSpPr>
          <p:cNvPr id="303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6 minutes 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practise written understanding of questions and statements with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, and days of the week.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Read the task context with pupils.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the action button to listen to and read the full dialogue in French. Alternatively, teachers can click each speech bubble to hear each line separately.</a:t>
            </a: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Pupils read the conversation again. They can do this in pairs, aloud.</a:t>
            </a: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gapped English dialogue.</a:t>
            </a: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Pupils complete the gapped translation in English.</a:t>
            </a: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for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76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learn about the time difference between France and Ha</a:t>
            </a:r>
            <a:r>
              <a:rPr lang="el-GR" sz="1200" b="0" strike="noStrike" spc="-1" dirty="0">
                <a:latin typeface="Century Gothic" panose="020B0502020202020204" pitchFamily="34" charset="0"/>
              </a:rPr>
              <a:t>ϊ</a:t>
            </a:r>
            <a:r>
              <a:rPr lang="en-GB" sz="1200" b="0" strike="noStrike" spc="-1" dirty="0" err="1">
                <a:latin typeface="Century Gothic" panose="020B0502020202020204" pitchFamily="34" charset="0"/>
              </a:rPr>
              <a:t>ti</a:t>
            </a:r>
            <a:r>
              <a:rPr lang="en-GB" sz="1200" b="0" strike="noStrike" spc="-1" dirty="0">
                <a:latin typeface="Century Gothic" panose="020B0502020202020204" pitchFamily="34" charset="0"/>
              </a:rPr>
              <a:t>.</a:t>
            </a:r>
            <a:br>
              <a:rPr lang="en-GB" sz="1200" b="0" strike="noStrike" spc="-1" dirty="0">
                <a:latin typeface="Century Gothic" panose="020B0502020202020204" pitchFamily="34" charset="0"/>
              </a:rPr>
            </a:b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Read the information with pupils.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Allow them time to work out the exact time in Ha</a:t>
            </a:r>
            <a:r>
              <a:rPr lang="el-GR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ϊ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ti</a:t>
            </a:r>
            <a:r>
              <a:rPr lang="en-GB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 when it is 5:30am in France.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for answer.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489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 (seven slides)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reading aloud the days of the week once again, cuing pupils with hand gestures to represent the number of each day.</a:t>
            </a:r>
            <a:r>
              <a:rPr lang="en-GB" b="1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Use hand gesture and (1-7 for days of the week) in combination with oral production of day of the week &amp; get pupils to repeat.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282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[2/7]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059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[3/7]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723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[4/7]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790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[5/7]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866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[6/7]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70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SFC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], this time with a new consonant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 Pupils have now encountered SFC with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–t, -s, -d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now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–x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the source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deux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Bring your fingers to your lips to signal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SFC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from students the other SFCs they remember, with examples of words.  E.g.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petit,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mais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, grand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[7/7]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341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30 seconds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a further item of vocabulary from week 3, this week’s revisited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 and images.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Ensure pupils are clear about the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Repeat with the class to bring the lesson to an end.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55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(three slides)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two cluster words with the SSC [</a:t>
            </a:r>
            <a:r>
              <a:rPr lang="en-GB" b="1" dirty="0" err="1"/>
              <a:t>eu</a:t>
            </a:r>
            <a:r>
              <a:rPr lang="en-GB" b="0" dirty="0"/>
              <a:t>] for further practice.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the SSC [</a:t>
            </a:r>
            <a:r>
              <a:rPr lang="en-GB" b="1" dirty="0" err="1"/>
              <a:t>eu</a:t>
            </a:r>
            <a:r>
              <a:rPr lang="en-GB" dirty="0"/>
              <a:t>].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</a:t>
            </a:r>
            <a:r>
              <a:rPr lang="en-GB" b="1" dirty="0"/>
              <a:t>cluster</a:t>
            </a:r>
            <a:r>
              <a:rPr lang="en-GB" dirty="0"/>
              <a:t> word/phrase </a:t>
            </a:r>
            <a:r>
              <a:rPr lang="en-GB" b="1" dirty="0"/>
              <a:t>‘un petit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un petit peu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mimic the gesture from the picture.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en-GB" sz="1200" b="0" strike="noStrike" spc="-1" baseline="0" dirty="0">
                <a:latin typeface="Arial"/>
              </a:rPr>
              <a:t>pupils have already learnt ‘petit’ and in week 8 they will learn ‘</a:t>
            </a:r>
            <a:r>
              <a:rPr lang="en-GB" sz="1200" b="1" strike="noStrike" spc="-1" baseline="0" dirty="0">
                <a:latin typeface="Arial"/>
              </a:rPr>
              <a:t>un/</a:t>
            </a:r>
            <a:r>
              <a:rPr lang="en-GB" sz="1200" b="1" strike="noStrike" spc="-1" baseline="0" dirty="0" err="1">
                <a:latin typeface="Arial"/>
              </a:rPr>
              <a:t>une</a:t>
            </a:r>
            <a:r>
              <a:rPr lang="en-GB" sz="1200" b="0" strike="noStrike" spc="-1" baseline="0" dirty="0">
                <a:latin typeface="Arial"/>
              </a:rPr>
              <a:t>’ meaning ‘</a:t>
            </a:r>
            <a:r>
              <a:rPr lang="en-GB" sz="1200" b="1" strike="noStrike" spc="-1" baseline="0" dirty="0">
                <a:latin typeface="Arial"/>
              </a:rPr>
              <a:t>a</a:t>
            </a:r>
            <a:r>
              <a:rPr lang="en-GB" sz="1200" b="0" strike="noStrike" spc="-1" baseline="0" dirty="0">
                <a:latin typeface="Arial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the SSC [</a:t>
            </a:r>
            <a:r>
              <a:rPr lang="en-GB" b="1" dirty="0" err="1"/>
              <a:t>eu</a:t>
            </a:r>
            <a:r>
              <a:rPr lang="en-GB" dirty="0"/>
              <a:t>].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</a:t>
            </a:r>
            <a:r>
              <a:rPr lang="en-GB" b="1" dirty="0"/>
              <a:t>cluster</a:t>
            </a:r>
            <a:r>
              <a:rPr lang="en-GB" dirty="0"/>
              <a:t> word </a:t>
            </a:r>
            <a:r>
              <a:rPr lang="en-GB" b="1" dirty="0"/>
              <a:t>‘un </a:t>
            </a:r>
            <a:r>
              <a:rPr lang="en-GB" b="1" dirty="0" err="1"/>
              <a:t>jeu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un jeu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use the BSL for ‘game’, as shown here: https://www.youtube.com/watch?v=5Hg3s6pxusM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en-GB" baseline="0" dirty="0"/>
              <a:t>alternatively, agree a suitable gesture with the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01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Repeat steps 1 and 2 for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word.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callout.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890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callout.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latin typeface="Arial"/>
              </a:rPr>
              <a:t>Click to bring up the map of France, Adèle and the phrase ‘</a:t>
            </a:r>
            <a:r>
              <a:rPr lang="en-GB" sz="1200" b="0" strike="noStrike" spc="-1" dirty="0" err="1">
                <a:latin typeface="Arial"/>
              </a:rPr>
              <a:t>Aujourdhui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lundi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latin typeface="Arial"/>
              </a:rPr>
              <a:t>Elicit the English meaning of the French phrase.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3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3.   Click to bring up the map of France, Adèle and the phrase ‘</a:t>
            </a:r>
            <a:r>
              <a:rPr lang="en-GB" sz="1200" b="0" strike="noStrike" spc="-1" dirty="0" err="1">
                <a:latin typeface="Arial"/>
              </a:rPr>
              <a:t>Aujourdhui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mardi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4.   Elicit the English meaning of the French phrase.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5.   Continue with the next slide.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537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callout.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4.   Click to bring up the map of France, Adèle and the phrase ‘</a:t>
            </a:r>
            <a:r>
              <a:rPr lang="en-GB" sz="1200" b="0" strike="noStrike" spc="-1" dirty="0" err="1">
                <a:latin typeface="Arial"/>
              </a:rPr>
              <a:t>Aujourdhui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mercredi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5.   Elicit the English meaning of the French phrase.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6.   Continue with the next slide.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audio" Target="../media/audio14.wav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1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image" Target="../media/image17.pn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1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image" Target="../media/image17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1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image" Target="../media/image17.png"/><Relationship Id="rId4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6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17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audio" Target="../media/audio18.wav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9.wav"/><Relationship Id="rId7" Type="http://schemas.openxmlformats.org/officeDocument/2006/relationships/image" Target="../media/image2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20.wav"/><Relationship Id="rId9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audio" Target="../media/audio17.wav"/><Relationship Id="rId9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audio" Target="../media/audio19.wav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audio" Target="../media/audio16.wav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video" Target="../media/media2.mkv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audio" Target="../media/audio18.wav"/><Relationship Id="rId9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2.png"/><Relationship Id="rId3" Type="http://schemas.openxmlformats.org/officeDocument/2006/relationships/audio" Target="../media/audio21.wav"/><Relationship Id="rId7" Type="http://schemas.openxmlformats.org/officeDocument/2006/relationships/audio" Target="../media/audio15.wav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image" Target="../media/image20.png"/><Relationship Id="rId5" Type="http://schemas.openxmlformats.org/officeDocument/2006/relationships/audio" Target="../media/audio23.wav"/><Relationship Id="rId15" Type="http://schemas.openxmlformats.org/officeDocument/2006/relationships/image" Target="../media/image24.png"/><Relationship Id="rId10" Type="http://schemas.openxmlformats.org/officeDocument/2006/relationships/audio" Target="../media/audio27.wav"/><Relationship Id="rId4" Type="http://schemas.openxmlformats.org/officeDocument/2006/relationships/audio" Target="../media/audio22.wav"/><Relationship Id="rId9" Type="http://schemas.openxmlformats.org/officeDocument/2006/relationships/audio" Target="../media/audio26.wav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image" Target="../media/image14.svg"/><Relationship Id="rId3" Type="http://schemas.openxmlformats.org/officeDocument/2006/relationships/image" Target="../media/image17.png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9.gif"/><Relationship Id="rId20" Type="http://schemas.openxmlformats.org/officeDocument/2006/relationships/audio" Target="../media/audio38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gif"/><Relationship Id="rId11" Type="http://schemas.openxmlformats.org/officeDocument/2006/relationships/audio" Target="../media/audio32.wav"/><Relationship Id="rId5" Type="http://schemas.openxmlformats.org/officeDocument/2006/relationships/image" Target="../media/image27.gif"/><Relationship Id="rId15" Type="http://schemas.openxmlformats.org/officeDocument/2006/relationships/audio" Target="../media/audio36.wav"/><Relationship Id="rId10" Type="http://schemas.openxmlformats.org/officeDocument/2006/relationships/audio" Target="../media/audio31.wav"/><Relationship Id="rId19" Type="http://schemas.openxmlformats.org/officeDocument/2006/relationships/audio" Target="../media/audio37.wav"/><Relationship Id="rId4" Type="http://schemas.openxmlformats.org/officeDocument/2006/relationships/image" Target="../media/image26.gif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gif"/><Relationship Id="rId5" Type="http://schemas.openxmlformats.org/officeDocument/2006/relationships/image" Target="../media/image29.gif"/><Relationship Id="rId4" Type="http://schemas.openxmlformats.org/officeDocument/2006/relationships/audio" Target="../media/audio39.wa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5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audio" Target="../media/audio7.wav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audio" Target="../media/audio6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8.wav"/><Relationship Id="rId7" Type="http://schemas.openxmlformats.org/officeDocument/2006/relationships/image" Target="../media/image2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9.wav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0.wav"/><Relationship Id="rId7" Type="http://schemas.openxmlformats.org/officeDocument/2006/relationships/image" Target="../media/image2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2.wav"/><Relationship Id="rId7" Type="http://schemas.openxmlformats.org/officeDocument/2006/relationships/image" Target="../media/image2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13.wav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72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[eu]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C’est (it is, it’s)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Days of the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week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2" descr="Calender, Icon, Pictogram, Web, Black, Number, Holiday">
            <a:extLst>
              <a:ext uri="{FF2B5EF4-FFF2-40B4-BE49-F238E27FC236}">
                <a16:creationId xmlns:a16="http://schemas.microsoft.com/office/drawing/2014/main" id="{3915F367-063C-404A-BEF1-1AFFB889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28" y="2100908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448351" y="1237844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558911" y="2510244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1533085" y="2811910"/>
            <a:ext cx="680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lundi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BFCC9-CD87-45A0-B0A7-93391652970D}"/>
              </a:ext>
            </a:extLst>
          </p:cNvPr>
          <p:cNvGrpSpPr/>
          <p:nvPr/>
        </p:nvGrpSpPr>
        <p:grpSpPr>
          <a:xfrm>
            <a:off x="1693851" y="2664381"/>
            <a:ext cx="2276570" cy="1640406"/>
            <a:chOff x="9076564" y="154888"/>
            <a:chExt cx="1062361" cy="852582"/>
          </a:xfrm>
        </p:grpSpPr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F1681A99-9DF9-4833-A69B-7BE7C459949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34F10977-7D31-4D36-9F43-C76B76A8E7E9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76448" y="256092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lundi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mardi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576448" y="472818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mercredi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55591DAD-0837-40FF-B3FA-70F39C304227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hlinkClick r:id="" action="ppaction://noaction">
              <a:snd r:embed="rId5" name="Complete la phrase.wav"/>
            </a:hlinkClick>
            <a:extLst>
              <a:ext uri="{FF2B5EF4-FFF2-40B4-BE49-F238E27FC236}">
                <a16:creationId xmlns:a16="http://schemas.microsoft.com/office/drawing/2014/main" id="{B1731874-5800-4A78-98FF-452C84050991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6AA5A3AD-98B6-432A-87B3-F00893606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l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576448" y="4678486"/>
            <a:ext cx="3394866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488057" y="2746931"/>
            <a:ext cx="680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aujourd’hui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BFCC9-CD87-45A0-B0A7-93391652970D}"/>
              </a:ext>
            </a:extLst>
          </p:cNvPr>
          <p:cNvGrpSpPr/>
          <p:nvPr/>
        </p:nvGrpSpPr>
        <p:grpSpPr>
          <a:xfrm>
            <a:off x="804334" y="2409371"/>
            <a:ext cx="2867780" cy="1757927"/>
            <a:chOff x="9076564" y="154888"/>
            <a:chExt cx="1062361" cy="852582"/>
          </a:xfrm>
        </p:grpSpPr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F1681A99-9DF9-4833-A69B-7BE7C459949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34F10977-7D31-4D36-9F43-C76B76A8E7E9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76448" y="256092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mercredi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mardi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576448" y="472818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aujourd’hui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1F06E1-6145-4695-948A-B96E45F38097}"/>
              </a:ext>
            </a:extLst>
          </p:cNvPr>
          <p:cNvGrpSpPr/>
          <p:nvPr/>
        </p:nvGrpSpPr>
        <p:grpSpPr>
          <a:xfrm>
            <a:off x="2902966" y="2526892"/>
            <a:ext cx="2730124" cy="1640406"/>
            <a:chOff x="9076564" y="154888"/>
            <a:chExt cx="1062361" cy="852582"/>
          </a:xfrm>
        </p:grpSpPr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A14B5DD1-F6F5-4A86-96A4-42F8FF034915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0E53C29A-C502-4CE6-8C93-57690C503E24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B8BFB6E-1C51-4B99-B771-841C83E8633D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hlinkClick r:id="" action="ppaction://noaction">
              <a:snd r:embed="rId6" name="Complete la phrase.wav"/>
            </a:hlinkClick>
            <a:extLst>
              <a:ext uri="{FF2B5EF4-FFF2-40B4-BE49-F238E27FC236}">
                <a16:creationId xmlns:a16="http://schemas.microsoft.com/office/drawing/2014/main" id="{E9E006D3-C758-4E77-B4E1-50CFEC84DD28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9ECE532C-378C-4703-9F0C-A7EBA5578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8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aujourd_hui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558911" y="3526742"/>
            <a:ext cx="2730124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488057" y="2825223"/>
            <a:ext cx="680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mercredi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BFCC9-CD87-45A0-B0A7-93391652970D}"/>
              </a:ext>
            </a:extLst>
          </p:cNvPr>
          <p:cNvGrpSpPr/>
          <p:nvPr/>
        </p:nvGrpSpPr>
        <p:grpSpPr>
          <a:xfrm>
            <a:off x="823333" y="2605184"/>
            <a:ext cx="2276570" cy="1640406"/>
            <a:chOff x="9076564" y="154888"/>
            <a:chExt cx="1062361" cy="852582"/>
          </a:xfrm>
        </p:grpSpPr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F1681A99-9DF9-4833-A69B-7BE7C459949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34F10977-7D31-4D36-9F43-C76B76A8E7E9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76448" y="256092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aujourd’hui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mercredi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576448" y="472818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mardi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C2F5DE-AADE-4772-BF64-C357962C6ABB}"/>
              </a:ext>
            </a:extLst>
          </p:cNvPr>
          <p:cNvGrpSpPr/>
          <p:nvPr/>
        </p:nvGrpSpPr>
        <p:grpSpPr>
          <a:xfrm>
            <a:off x="3039318" y="2448605"/>
            <a:ext cx="2276570" cy="1640406"/>
            <a:chOff x="9076564" y="154888"/>
            <a:chExt cx="1062361" cy="852582"/>
          </a:xfrm>
        </p:grpSpPr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606FDB2C-1F23-4D31-8130-9D375EC81425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C23277DF-72ED-4AB7-9AFB-BC26CAAB7F58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469AE64-0CDA-414F-8253-2AA61B873B76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hlinkClick r:id="" action="ppaction://noaction">
              <a:snd r:embed="rId6" name="Complete la phrase.wav"/>
            </a:hlinkClick>
            <a:extLst>
              <a:ext uri="{FF2B5EF4-FFF2-40B4-BE49-F238E27FC236}">
                <a16:creationId xmlns:a16="http://schemas.microsoft.com/office/drawing/2014/main" id="{3406C232-A9E6-4C4D-917C-B9B40A040B94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AC2EA1F5-CE68-4836-9E95-E079F7D7B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merc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576448" y="3586172"/>
            <a:ext cx="2481943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1196718" y="2825223"/>
            <a:ext cx="3665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mardi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BFCC9-CD87-45A0-B0A7-93391652970D}"/>
              </a:ext>
            </a:extLst>
          </p:cNvPr>
          <p:cNvGrpSpPr/>
          <p:nvPr/>
        </p:nvGrpSpPr>
        <p:grpSpPr>
          <a:xfrm>
            <a:off x="1730974" y="2765969"/>
            <a:ext cx="2276570" cy="1640406"/>
            <a:chOff x="9076564" y="154888"/>
            <a:chExt cx="1062361" cy="852582"/>
          </a:xfrm>
        </p:grpSpPr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F1681A99-9DF9-4833-A69B-7BE7C459949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34F10977-7D31-4D36-9F43-C76B76A8E7E9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76448" y="256092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lundi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mardi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576448" y="4728188"/>
            <a:ext cx="6189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mercredi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621050F-23F7-4DEF-A3BD-8251192F7254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hlinkClick r:id="" action="ppaction://noaction">
              <a:snd r:embed="rId6" name="Complete la phrase.wav"/>
            </a:hlinkClick>
            <a:extLst>
              <a:ext uri="{FF2B5EF4-FFF2-40B4-BE49-F238E27FC236}">
                <a16:creationId xmlns:a16="http://schemas.microsoft.com/office/drawing/2014/main" id="{BAB62E05-9A03-4FBB-888D-5D4A6644DF3F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DE18798F-A6AC-4B74-846A-149170F45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043034" y="4768540"/>
            <a:ext cx="3940287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Thursday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725027" y="3766240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37D66037-BD8E-4E2F-ACE9-5B876912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7" y="1189855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3">
            <a:extLst>
              <a:ext uri="{FF2B5EF4-FFF2-40B4-BE49-F238E27FC236}">
                <a16:creationId xmlns:a16="http://schemas.microsoft.com/office/drawing/2014/main" id="{9C34314A-8A4E-4F65-8552-150A1453EA4C}"/>
              </a:ext>
            </a:extLst>
          </p:cNvPr>
          <p:cNvSpPr/>
          <p:nvPr/>
        </p:nvSpPr>
        <p:spPr>
          <a:xfrm>
            <a:off x="5059680" y="1857712"/>
            <a:ext cx="4878473" cy="2156076"/>
          </a:xfrm>
          <a:prstGeom prst="wedgeEllipseCallout">
            <a:avLst>
              <a:gd name="adj1" fmla="val 11138"/>
              <a:gd name="adj2" fmla="val 6936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F97720-57BC-4F23-970D-BD4ED3C5FB99}"/>
              </a:ext>
            </a:extLst>
          </p:cNvPr>
          <p:cNvSpPr/>
          <p:nvPr/>
        </p:nvSpPr>
        <p:spPr>
          <a:xfrm>
            <a:off x="5232960" y="2214254"/>
            <a:ext cx="4531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The 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] in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j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eu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di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is the same sound as in d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x, un petit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p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, un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j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BC3915B-CD77-4575-A850-E38DCBFAAB81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hlinkClick r:id="" action="ppaction://noaction">
              <a:snd r:embed="rId7" name="Complete la phrase.wav"/>
            </a:hlinkClick>
            <a:extLst>
              <a:ext uri="{FF2B5EF4-FFF2-40B4-BE49-F238E27FC236}">
                <a16:creationId xmlns:a16="http://schemas.microsoft.com/office/drawing/2014/main" id="{BCE65913-D7C1-4305-A667-1A632646C4B9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9FF44515-6E00-4FD6-835F-0BDA2EA07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40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je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5" grpId="0" animBg="1"/>
      <p:bldP spid="15" grpId="1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043034" y="4768540"/>
            <a:ext cx="3940287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Friday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725027" y="3766240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vendredi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37D66037-BD8E-4E2F-ACE9-5B876912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7" y="1189855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stomShape 7">
            <a:extLst>
              <a:ext uri="{FF2B5EF4-FFF2-40B4-BE49-F238E27FC236}">
                <a16:creationId xmlns:a16="http://schemas.microsoft.com/office/drawing/2014/main" id="{840C07DC-1225-4D5C-B42C-24B6DC78DFA9}"/>
              </a:ext>
            </a:extLst>
          </p:cNvPr>
          <p:cNvSpPr/>
          <p:nvPr/>
        </p:nvSpPr>
        <p:spPr>
          <a:xfrm>
            <a:off x="7040564" y="4833166"/>
            <a:ext cx="3940287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Saturday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2F1D03A-1DBE-46BD-A7C5-1A5AA8EB3DB4}"/>
              </a:ext>
            </a:extLst>
          </p:cNvPr>
          <p:cNvSpPr txBox="1"/>
          <p:nvPr/>
        </p:nvSpPr>
        <p:spPr>
          <a:xfrm>
            <a:off x="6722557" y="3830866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samedi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" descr="Calender, Icon, Pictogram, Web, Black, Number, Holiday">
            <a:extLst>
              <a:ext uri="{FF2B5EF4-FFF2-40B4-BE49-F238E27FC236}">
                <a16:creationId xmlns:a16="http://schemas.microsoft.com/office/drawing/2014/main" id="{AA759BC1-2A30-4B41-BDF8-14B50896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17" y="1254481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Callout 13">
            <a:extLst>
              <a:ext uri="{FF2B5EF4-FFF2-40B4-BE49-F238E27FC236}">
                <a16:creationId xmlns:a16="http://schemas.microsoft.com/office/drawing/2014/main" id="{C7CD5A22-2BD6-48EF-A457-48D3AF6664CA}"/>
              </a:ext>
            </a:extLst>
          </p:cNvPr>
          <p:cNvSpPr/>
          <p:nvPr/>
        </p:nvSpPr>
        <p:spPr>
          <a:xfrm>
            <a:off x="6336404" y="1367678"/>
            <a:ext cx="5461087" cy="2398562"/>
          </a:xfrm>
          <a:prstGeom prst="wedgeEllipseCallout">
            <a:avLst>
              <a:gd name="adj1" fmla="val -28729"/>
              <a:gd name="adj2" fmla="val 66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1EED6-CF5D-4635-AD0D-8870CA5D6EE1}"/>
              </a:ext>
            </a:extLst>
          </p:cNvPr>
          <p:cNvSpPr/>
          <p:nvPr/>
        </p:nvSpPr>
        <p:spPr>
          <a:xfrm>
            <a:off x="6814503" y="1707202"/>
            <a:ext cx="4531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In French the days of the week are only capitalised at the start of a sentence or a phrase.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6F6095F-B999-45BB-AF25-D16E2A1F62DD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hlinkClick r:id="" action="ppaction://noaction">
              <a:snd r:embed="rId8" name="Complete la phrase.wav"/>
            </a:hlinkClick>
            <a:extLst>
              <a:ext uri="{FF2B5EF4-FFF2-40B4-BE49-F238E27FC236}">
                <a16:creationId xmlns:a16="http://schemas.microsoft.com/office/drawing/2014/main" id="{7D7AA2C9-280B-4A70-85B6-E261CB706B17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8A0CDA9-C190-4FA4-90BD-DCC32DF966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935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vend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4" grpId="0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589656" y="4724997"/>
            <a:ext cx="275161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Sunday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304801" y="3751325"/>
            <a:ext cx="495580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dimanche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37D66037-BD8E-4E2F-ACE9-5B876912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7" y="1189855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5DA3582-2838-405C-82ED-BF3001F8CF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3173"/>
            <a:ext cx="6026020" cy="483322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FE4CC9A-EAC1-49D3-9C39-E5043D6786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40" y="1063573"/>
            <a:ext cx="1720937" cy="1747413"/>
          </a:xfrm>
          <a:prstGeom prst="rect">
            <a:avLst/>
          </a:prstGeom>
        </p:spPr>
      </p:pic>
      <p:sp>
        <p:nvSpPr>
          <p:cNvPr id="20" name="Google Shape;155;p7">
            <a:extLst>
              <a:ext uri="{FF2B5EF4-FFF2-40B4-BE49-F238E27FC236}">
                <a16:creationId xmlns:a16="http://schemas.microsoft.com/office/drawing/2014/main" id="{5B6C4125-C02D-487E-BDBA-25A0B7C673D2}"/>
              </a:ext>
            </a:extLst>
          </p:cNvPr>
          <p:cNvSpPr/>
          <p:nvPr/>
        </p:nvSpPr>
        <p:spPr>
          <a:xfrm>
            <a:off x="4290268" y="778518"/>
            <a:ext cx="4818742" cy="1738766"/>
          </a:xfrm>
          <a:prstGeom prst="wedgeRoundRectCallout">
            <a:avLst>
              <a:gd name="adj1" fmla="val 57953"/>
              <a:gd name="adj2" fmla="val 22700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dimanche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9" name="Oval Callout 13">
            <a:extLst>
              <a:ext uri="{FF2B5EF4-FFF2-40B4-BE49-F238E27FC236}">
                <a16:creationId xmlns:a16="http://schemas.microsoft.com/office/drawing/2014/main" id="{6CF73221-4094-41F9-B622-4375C71D91CD}"/>
              </a:ext>
            </a:extLst>
          </p:cNvPr>
          <p:cNvSpPr/>
          <p:nvPr/>
        </p:nvSpPr>
        <p:spPr>
          <a:xfrm>
            <a:off x="5260605" y="2682069"/>
            <a:ext cx="6117443" cy="2638358"/>
          </a:xfrm>
          <a:prstGeom prst="wedgeEllipseCallout">
            <a:avLst>
              <a:gd name="adj1" fmla="val -28729"/>
              <a:gd name="adj2" fmla="val 66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In Ha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, the first day of the week is Sunday (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dimanche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) and the last day of the week is Saturday (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samedi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).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FCE17D54-F8F7-4297-93F6-1A7BE90E5E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-50075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6EBFCECA-22DD-4F63-BDCC-A6EABFE7D7C1}"/>
              </a:ext>
            </a:extLst>
          </p:cNvPr>
          <p:cNvSpPr/>
          <p:nvPr/>
        </p:nvSpPr>
        <p:spPr>
          <a:xfrm>
            <a:off x="934202" y="6489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AEFC0B8D-D5D3-48FE-A1E4-78B5B36963D7}"/>
              </a:ext>
            </a:extLst>
          </p:cNvPr>
          <p:cNvSpPr txBox="1"/>
          <p:nvPr/>
        </p:nvSpPr>
        <p:spPr>
          <a:xfrm>
            <a:off x="934202" y="7710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27650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_aujourd_hui_c_est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0" grpId="0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558911" y="3559209"/>
            <a:ext cx="2656184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1560327" y="4022995"/>
            <a:ext cx="32566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dirty="0">
                <a:solidFill>
                  <a:srgbClr val="002060"/>
                </a:solidFill>
                <a:latin typeface="Century gothic"/>
              </a:rPr>
              <a:t>Friday</a:t>
            </a:r>
            <a:endParaRPr kumimoji="0" lang="en-GB" sz="6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76448" y="2574727"/>
            <a:ext cx="35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lundi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3256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vendredi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576448" y="4728188"/>
            <a:ext cx="3239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mercredi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00826436-F63D-4F0D-B554-C589735A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27" y="1675394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D76F9F-B688-4B48-8131-4D973D5F8551}"/>
              </a:ext>
            </a:extLst>
          </p:cNvPr>
          <p:cNvSpPr txBox="1"/>
          <p:nvPr/>
        </p:nvSpPr>
        <p:spPr>
          <a:xfrm>
            <a:off x="6576448" y="1405979"/>
            <a:ext cx="35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mardi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16C26F9-C691-4EC1-85C5-5C5557EBDDEA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hlinkClick r:id="" action="ppaction://noaction">
              <a:snd r:embed="rId7" name="Complete la phrase.wav"/>
            </a:hlinkClick>
            <a:extLst>
              <a:ext uri="{FF2B5EF4-FFF2-40B4-BE49-F238E27FC236}">
                <a16:creationId xmlns:a16="http://schemas.microsoft.com/office/drawing/2014/main" id="{97C3E907-2BE8-4CB7-B7AA-C5609C05B542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65FC1B26-9A5F-4B9D-A59B-0F06AE61A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vend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647398" y="2529631"/>
            <a:ext cx="3019115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1348590" y="4074610"/>
            <a:ext cx="32566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dirty="0">
                <a:solidFill>
                  <a:srgbClr val="002060"/>
                </a:solidFill>
                <a:latin typeface="Century gothic"/>
              </a:rPr>
              <a:t>Sunday</a:t>
            </a:r>
            <a:endParaRPr kumimoji="0" lang="en-GB" sz="6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76448" y="2574727"/>
            <a:ext cx="35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dimanche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3256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vendredi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748678" y="4744135"/>
            <a:ext cx="3239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jeudi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00826436-F63D-4F0D-B554-C589735A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27" y="1675394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D76F9F-B688-4B48-8131-4D973D5F8551}"/>
              </a:ext>
            </a:extLst>
          </p:cNvPr>
          <p:cNvSpPr txBox="1"/>
          <p:nvPr/>
        </p:nvSpPr>
        <p:spPr>
          <a:xfrm>
            <a:off x="6576448" y="1405979"/>
            <a:ext cx="35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/>
              </a:rPr>
              <a:t>samedi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56DC8F6-34D0-4363-8612-A9ADCBAD2B60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hlinkClick r:id="" action="ppaction://noaction">
              <a:snd r:embed="rId7" name="Complete la phrase.wav"/>
            </a:hlinkClick>
            <a:extLst>
              <a:ext uri="{FF2B5EF4-FFF2-40B4-BE49-F238E27FC236}">
                <a16:creationId xmlns:a16="http://schemas.microsoft.com/office/drawing/2014/main" id="{9AD5FFB9-3EA0-4B8A-BA5D-A79A16182FE6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A50F5243-9935-4DE8-B171-F52E815724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3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465933" y="1344705"/>
            <a:ext cx="3019115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359694" y="3990082"/>
            <a:ext cx="48944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dirty="0">
                <a:solidFill>
                  <a:srgbClr val="002060"/>
                </a:solidFill>
                <a:latin typeface="Century gothic"/>
              </a:rPr>
              <a:t>Thursday</a:t>
            </a:r>
            <a:endParaRPr kumimoji="0" lang="en-GB" sz="6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58911" y="2594114"/>
            <a:ext cx="35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vendredi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3256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dimanche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748678" y="4744135"/>
            <a:ext cx="3239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lundi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00826436-F63D-4F0D-B554-C589735A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27" y="1675394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D76F9F-B688-4B48-8131-4D973D5F8551}"/>
              </a:ext>
            </a:extLst>
          </p:cNvPr>
          <p:cNvSpPr txBox="1"/>
          <p:nvPr/>
        </p:nvSpPr>
        <p:spPr>
          <a:xfrm>
            <a:off x="6576448" y="1405979"/>
            <a:ext cx="35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jeudi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20B9BF0-9D00-4CCC-BDF5-D8CFDF7AF3E8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hlinkClick r:id="" action="ppaction://noaction">
              <a:snd r:embed="rId7" name="Complete la phrase.wav"/>
            </a:hlinkClick>
            <a:extLst>
              <a:ext uri="{FF2B5EF4-FFF2-40B4-BE49-F238E27FC236}">
                <a16:creationId xmlns:a16="http://schemas.microsoft.com/office/drawing/2014/main" id="{C07CC937-9E18-4B11-A4C9-DFDD5C1C9CF7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B7D41DD-3F0D-4B2E-BFB7-EBF5C8CA7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6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je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3910753" y="1077840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11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115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11500" dirty="0">
                <a:solidFill>
                  <a:schemeClr val="bg1">
                    <a:lumMod val="6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sz="115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9753" y="971171"/>
            <a:ext cx="158407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146" y="2611945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45720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88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6051AD0-9AE4-44F7-B428-F1B73F94B1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57" y="2939848"/>
            <a:ext cx="3302000" cy="3302000"/>
          </a:xfrm>
          <a:prstGeom prst="rect">
            <a:avLst/>
          </a:prstGeom>
        </p:spPr>
      </p:pic>
      <p:pic>
        <p:nvPicPr>
          <p:cNvPr id="3" name="eu">
            <a:hlinkClick r:id="" action="ppaction://media"/>
            <a:extLst>
              <a:ext uri="{FF2B5EF4-FFF2-40B4-BE49-F238E27FC236}">
                <a16:creationId xmlns:a16="http://schemas.microsoft.com/office/drawing/2014/main" id="{D9D34B91-8C8E-4CD4-8A8B-6B98A7EA3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594" y="1646266"/>
            <a:ext cx="2671948" cy="2003961"/>
          </a:xfrm>
          <a:prstGeom prst="rect">
            <a:avLst/>
          </a:prstGeom>
        </p:spPr>
      </p:pic>
      <p:pic>
        <p:nvPicPr>
          <p:cNvPr id="4" name="deux">
            <a:hlinkClick r:id="" action="ppaction://media"/>
            <a:extLst>
              <a:ext uri="{FF2B5EF4-FFF2-40B4-BE49-F238E27FC236}">
                <a16:creationId xmlns:a16="http://schemas.microsoft.com/office/drawing/2014/main" id="{812704B3-459C-4CF0-BE46-F1230CFDCA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8997" y="3752280"/>
            <a:ext cx="3515768" cy="2636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D481D00D-E154-4F4C-BE7E-53B4E5FF16A0}"/>
              </a:ext>
            </a:extLst>
          </p:cNvPr>
          <p:cNvSpPr/>
          <p:nvPr/>
        </p:nvSpPr>
        <p:spPr>
          <a:xfrm>
            <a:off x="138084" y="846039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43CF6-4EB9-451C-BFE8-149ACF466772}"/>
              </a:ext>
            </a:extLst>
          </p:cNvPr>
          <p:cNvSpPr/>
          <p:nvPr/>
        </p:nvSpPr>
        <p:spPr>
          <a:xfrm>
            <a:off x="6677667" y="4743123"/>
            <a:ext cx="3019115" cy="83685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9AD8A-D69D-4085-94B4-9CA2B105232D}"/>
              </a:ext>
            </a:extLst>
          </p:cNvPr>
          <p:cNvSpPr txBox="1"/>
          <p:nvPr/>
        </p:nvSpPr>
        <p:spPr>
          <a:xfrm>
            <a:off x="1054066" y="4074610"/>
            <a:ext cx="40536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dirty="0">
                <a:solidFill>
                  <a:srgbClr val="002060"/>
                </a:solidFill>
                <a:latin typeface="Century gothic"/>
              </a:rPr>
              <a:t>Saturday</a:t>
            </a:r>
            <a:endParaRPr kumimoji="0" lang="en-GB" sz="6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28D3F-D42A-4D84-8586-9E3DF60D1FB0}"/>
              </a:ext>
            </a:extLst>
          </p:cNvPr>
          <p:cNvSpPr txBox="1"/>
          <p:nvPr/>
        </p:nvSpPr>
        <p:spPr>
          <a:xfrm>
            <a:off x="6576448" y="2574727"/>
            <a:ext cx="35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jeudi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5F0F5-5C42-4576-B691-4BBC1CD9CBD1}"/>
              </a:ext>
            </a:extLst>
          </p:cNvPr>
          <p:cNvSpPr txBox="1"/>
          <p:nvPr/>
        </p:nvSpPr>
        <p:spPr>
          <a:xfrm>
            <a:off x="6558911" y="3623692"/>
            <a:ext cx="3256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vendredi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7DBD-254B-48FD-B807-B82FDB7A1146}"/>
              </a:ext>
            </a:extLst>
          </p:cNvPr>
          <p:cNvSpPr txBox="1"/>
          <p:nvPr/>
        </p:nvSpPr>
        <p:spPr>
          <a:xfrm>
            <a:off x="6748678" y="4744135"/>
            <a:ext cx="3239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samedi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00826436-F63D-4F0D-B554-C589735A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27" y="1675394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D76F9F-B688-4B48-8131-4D973D5F8551}"/>
              </a:ext>
            </a:extLst>
          </p:cNvPr>
          <p:cNvSpPr txBox="1"/>
          <p:nvPr/>
        </p:nvSpPr>
        <p:spPr>
          <a:xfrm>
            <a:off x="6576448" y="1405979"/>
            <a:ext cx="35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dimanche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34F8C8B-15F0-422C-BAE6-D2BE504012E0}"/>
              </a:ext>
            </a:extLst>
          </p:cNvPr>
          <p:cNvSpPr/>
          <p:nvPr/>
        </p:nvSpPr>
        <p:spPr>
          <a:xfrm>
            <a:off x="933434" y="221775"/>
            <a:ext cx="3316402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hlinkClick r:id="" action="ppaction://noaction">
              <a:snd r:embed="rId7" name="Complete la phrase.wav"/>
            </a:hlinkClick>
            <a:extLst>
              <a:ext uri="{FF2B5EF4-FFF2-40B4-BE49-F238E27FC236}">
                <a16:creationId xmlns:a16="http://schemas.microsoft.com/office/drawing/2014/main" id="{CB38CC61-A1F0-4F59-ABFD-50833CDF6D88}"/>
              </a:ext>
            </a:extLst>
          </p:cNvPr>
          <p:cNvSpPr txBox="1"/>
          <p:nvPr/>
        </p:nvSpPr>
        <p:spPr>
          <a:xfrm>
            <a:off x="933435" y="168423"/>
            <a:ext cx="331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phrase.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DBD883D2-BD27-4344-9E03-7445329F0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849" y="-89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8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898785" y="411500"/>
            <a:ext cx="3050963" cy="517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4" name="Google Shape;170;p8"/>
          <p:cNvPicPr/>
          <p:nvPr/>
        </p:nvPicPr>
        <p:blipFill>
          <a:blip r:embed="rId11"/>
          <a:stretch/>
        </p:blipFill>
        <p:spPr>
          <a:xfrm>
            <a:off x="10416600" y="148320"/>
            <a:ext cx="1329120" cy="133092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192313" y="2465000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suis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287536" y="2960969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2757037" y="2534190"/>
            <a:ext cx="1420728" cy="4719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Tu es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9" name="CustomShape 6"/>
          <p:cNvSpPr/>
          <p:nvPr/>
        </p:nvSpPr>
        <p:spPr>
          <a:xfrm>
            <a:off x="5987236" y="3001927"/>
            <a:ext cx="1266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0" name="CustomShape 7"/>
          <p:cNvSpPr/>
          <p:nvPr/>
        </p:nvSpPr>
        <p:spPr>
          <a:xfrm>
            <a:off x="1271390" y="5765693"/>
            <a:ext cx="3698640" cy="490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ici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1" name="CustomShape 8"/>
          <p:cNvSpPr/>
          <p:nvPr/>
        </p:nvSpPr>
        <p:spPr>
          <a:xfrm>
            <a:off x="1271390" y="6302770"/>
            <a:ext cx="36903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Is it here?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3" name="CustomShape 10"/>
          <p:cNvSpPr/>
          <p:nvPr/>
        </p:nvSpPr>
        <p:spPr>
          <a:xfrm>
            <a:off x="8285989" y="6200846"/>
            <a:ext cx="4446926" cy="5088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No, it is there!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4" name="Google Shape;180;p8"/>
          <p:cNvPicPr/>
          <p:nvPr/>
        </p:nvPicPr>
        <p:blipFill>
          <a:blip r:embed="rId12"/>
          <a:stretch/>
        </p:blipFill>
        <p:spPr>
          <a:xfrm>
            <a:off x="1525698" y="2230336"/>
            <a:ext cx="522000" cy="122328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181;p8"/>
          <p:cNvPicPr/>
          <p:nvPr/>
        </p:nvPicPr>
        <p:blipFill>
          <a:blip r:embed="rId13"/>
          <a:stretch/>
        </p:blipFill>
        <p:spPr>
          <a:xfrm>
            <a:off x="7325264" y="2465000"/>
            <a:ext cx="1221120" cy="897120"/>
          </a:xfrm>
          <a:prstGeom prst="rect">
            <a:avLst/>
          </a:prstGeom>
          <a:ln>
            <a:noFill/>
          </a:ln>
        </p:spPr>
      </p:pic>
      <p:pic>
        <p:nvPicPr>
          <p:cNvPr id="146" name="Google Shape;182;p8"/>
          <p:cNvPicPr/>
          <p:nvPr/>
        </p:nvPicPr>
        <p:blipFill>
          <a:blip r:embed="rId14"/>
          <a:stretch/>
        </p:blipFill>
        <p:spPr>
          <a:xfrm>
            <a:off x="10450944" y="2363467"/>
            <a:ext cx="1294200" cy="897120"/>
          </a:xfrm>
          <a:prstGeom prst="rect">
            <a:avLst/>
          </a:prstGeom>
          <a:ln>
            <a:noFill/>
          </a:ln>
        </p:spPr>
      </p:pic>
      <p:pic>
        <p:nvPicPr>
          <p:cNvPr id="147" name="Google Shape;183;p8"/>
          <p:cNvPicPr/>
          <p:nvPr/>
        </p:nvPicPr>
        <p:blipFill>
          <a:blip r:embed="rId15"/>
          <a:stretch/>
        </p:blipFill>
        <p:spPr>
          <a:xfrm>
            <a:off x="710867" y="5642914"/>
            <a:ext cx="633240" cy="670320"/>
          </a:xfrm>
          <a:prstGeom prst="rect">
            <a:avLst/>
          </a:prstGeom>
          <a:ln>
            <a:noFill/>
          </a:ln>
        </p:spPr>
      </p:pic>
      <p:pic>
        <p:nvPicPr>
          <p:cNvPr id="148" name="Google Shape;184;p8"/>
          <p:cNvPicPr/>
          <p:nvPr/>
        </p:nvPicPr>
        <p:blipFill>
          <a:blip r:embed="rId15"/>
          <a:stretch/>
        </p:blipFill>
        <p:spPr>
          <a:xfrm>
            <a:off x="4123401" y="5675783"/>
            <a:ext cx="633240" cy="670320"/>
          </a:xfrm>
          <a:prstGeom prst="rect">
            <a:avLst/>
          </a:prstGeom>
          <a:ln>
            <a:noFill/>
          </a:ln>
        </p:spPr>
      </p:pic>
      <p:sp>
        <p:nvSpPr>
          <p:cNvPr id="149" name="CustomShape 11"/>
          <p:cNvSpPr/>
          <p:nvPr/>
        </p:nvSpPr>
        <p:spPr>
          <a:xfrm>
            <a:off x="8865244" y="2945191"/>
            <a:ext cx="1266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0" name="CustomShape 12"/>
          <p:cNvSpPr/>
          <p:nvPr/>
        </p:nvSpPr>
        <p:spPr>
          <a:xfrm>
            <a:off x="8899110" y="2465962"/>
            <a:ext cx="14414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Elle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CustomShape 5">
            <a:extLst>
              <a:ext uri="{FF2B5EF4-FFF2-40B4-BE49-F238E27FC236}">
                <a16:creationId xmlns:a16="http://schemas.microsoft.com/office/drawing/2014/main" id="{80041E90-E31E-42EA-B8C6-CA6EED7261A2}"/>
              </a:ext>
            </a:extLst>
          </p:cNvPr>
          <p:cNvSpPr/>
          <p:nvPr/>
        </p:nvSpPr>
        <p:spPr>
          <a:xfrm>
            <a:off x="6155193" y="2494116"/>
            <a:ext cx="1999716" cy="707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CustomShape 4">
            <a:extLst>
              <a:ext uri="{FF2B5EF4-FFF2-40B4-BE49-F238E27FC236}">
                <a16:creationId xmlns:a16="http://schemas.microsoft.com/office/drawing/2014/main" id="{E502C79D-FAC8-4370-935E-93122A5AE385}"/>
              </a:ext>
            </a:extLst>
          </p:cNvPr>
          <p:cNvSpPr/>
          <p:nvPr/>
        </p:nvSpPr>
        <p:spPr>
          <a:xfrm>
            <a:off x="2833744" y="2931424"/>
            <a:ext cx="16639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You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CustomShape 2">
            <a:extLst>
              <a:ext uri="{FF2B5EF4-FFF2-40B4-BE49-F238E27FC236}">
                <a16:creationId xmlns:a16="http://schemas.microsoft.com/office/drawing/2014/main" id="{E3364970-4685-4D81-B7C2-DB3085C43B57}"/>
              </a:ext>
            </a:extLst>
          </p:cNvPr>
          <p:cNvSpPr/>
          <p:nvPr/>
        </p:nvSpPr>
        <p:spPr>
          <a:xfrm>
            <a:off x="4244054" y="5762162"/>
            <a:ext cx="332686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B5CDA8A6-495E-4FD6-888F-7C2AA8624D08}"/>
              </a:ext>
            </a:extLst>
          </p:cNvPr>
          <p:cNvSpPr txBox="1"/>
          <p:nvPr/>
        </p:nvSpPr>
        <p:spPr>
          <a:xfrm>
            <a:off x="4638218" y="6186460"/>
            <a:ext cx="285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Yes, it is here!</a:t>
            </a:r>
          </a:p>
        </p:txBody>
      </p:sp>
      <p:sp>
        <p:nvSpPr>
          <p:cNvPr id="33" name="CustomShape 14">
            <a:extLst>
              <a:ext uri="{FF2B5EF4-FFF2-40B4-BE49-F238E27FC236}">
                <a16:creationId xmlns:a16="http://schemas.microsoft.com/office/drawing/2014/main" id="{633B9E44-48BD-4E24-9D69-0130EACFF73F}"/>
              </a:ext>
            </a:extLst>
          </p:cNvPr>
          <p:cNvSpPr/>
          <p:nvPr/>
        </p:nvSpPr>
        <p:spPr>
          <a:xfrm>
            <a:off x="282960" y="3823415"/>
            <a:ext cx="11406960" cy="5059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It is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also part of the verb ‘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to be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4" name="Picture 33" descr="C:\Users\wdj\Google Drive\Primary\Y5 SoW\From Tracy\Pronouns\he.png">
            <a:extLst>
              <a:ext uri="{FF2B5EF4-FFF2-40B4-BE49-F238E27FC236}">
                <a16:creationId xmlns:a16="http://schemas.microsoft.com/office/drawing/2014/main" id="{077D131B-5253-4CD1-AF88-CF9CE45C5CA1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4487651" y="2366587"/>
            <a:ext cx="711425" cy="91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78917-C114-487F-8B7A-8A0A7A8F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50" y="-10519"/>
            <a:ext cx="1774443" cy="1325563"/>
          </a:xfrm>
        </p:spPr>
        <p:txBody>
          <a:bodyPr>
            <a:normAutofit/>
          </a:bodyPr>
          <a:lstStyle/>
          <a:p>
            <a:r>
              <a:rPr lang="en-GB" sz="6000" b="1" spc="-1" dirty="0" err="1">
                <a:solidFill>
                  <a:srgbClr val="1E4E79"/>
                </a:solidFill>
                <a:latin typeface="Century Gothic"/>
                <a:ea typeface="Century Gothic"/>
              </a:rPr>
              <a:t>être</a:t>
            </a:r>
            <a:endParaRPr lang="en-GB" sz="6000" dirty="0"/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F92D7519-1696-478B-9456-54D72EF1B1F6}"/>
              </a:ext>
            </a:extLst>
          </p:cNvPr>
          <p:cNvSpPr txBox="1"/>
          <p:nvPr/>
        </p:nvSpPr>
        <p:spPr>
          <a:xfrm>
            <a:off x="279289" y="1160063"/>
            <a:ext cx="1146408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Remember,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être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be’.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already know the parts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am, you 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he/she 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12">
            <a:extLst>
              <a:ext uri="{FF2B5EF4-FFF2-40B4-BE49-F238E27FC236}">
                <a16:creationId xmlns:a16="http://schemas.microsoft.com/office/drawing/2014/main" id="{069EA3DC-A88E-408C-80CC-E8FF4F37BB46}"/>
              </a:ext>
            </a:extLst>
          </p:cNvPr>
          <p:cNvSpPr/>
          <p:nvPr/>
        </p:nvSpPr>
        <p:spPr>
          <a:xfrm>
            <a:off x="3666715" y="4277823"/>
            <a:ext cx="1441440" cy="412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CustomShape 11">
            <a:extLst>
              <a:ext uri="{FF2B5EF4-FFF2-40B4-BE49-F238E27FC236}">
                <a16:creationId xmlns:a16="http://schemas.microsoft.com/office/drawing/2014/main" id="{747B1800-DBC4-4E9E-BBBC-1979B1D2DFE2}"/>
              </a:ext>
            </a:extLst>
          </p:cNvPr>
          <p:cNvSpPr/>
          <p:nvPr/>
        </p:nvSpPr>
        <p:spPr>
          <a:xfrm>
            <a:off x="3480454" y="4740125"/>
            <a:ext cx="1266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It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2">
            <a:extLst>
              <a:ext uri="{FF2B5EF4-FFF2-40B4-BE49-F238E27FC236}">
                <a16:creationId xmlns:a16="http://schemas.microsoft.com/office/drawing/2014/main" id="{CDD9E988-A8AD-4025-BB24-A2590E7A6551}"/>
              </a:ext>
            </a:extLst>
          </p:cNvPr>
          <p:cNvSpPr/>
          <p:nvPr/>
        </p:nvSpPr>
        <p:spPr>
          <a:xfrm>
            <a:off x="7857876" y="5752283"/>
            <a:ext cx="332686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Non,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là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184;p8">
            <a:extLst>
              <a:ext uri="{FF2B5EF4-FFF2-40B4-BE49-F238E27FC236}">
                <a16:creationId xmlns:a16="http://schemas.microsoft.com/office/drawing/2014/main" id="{B3235C6D-AAC9-49ED-BBFA-24EB9D0A7009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7711766" y="5738873"/>
            <a:ext cx="633240" cy="670320"/>
          </a:xfrm>
          <a:prstGeom prst="rect">
            <a:avLst/>
          </a:prstGeom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05A5C3D-1D83-4742-B5CA-856345231C20}"/>
              </a:ext>
            </a:extLst>
          </p:cNvPr>
          <p:cNvSpPr/>
          <p:nvPr/>
        </p:nvSpPr>
        <p:spPr>
          <a:xfrm>
            <a:off x="6316007" y="3861701"/>
            <a:ext cx="5708048" cy="1424043"/>
          </a:xfrm>
          <a:prstGeom prst="wedgeRoundRectCallout">
            <a:avLst>
              <a:gd name="adj1" fmla="val -57925"/>
              <a:gd name="adj2" fmla="val 2423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means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becomes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to make it easier to say.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4C672E5-561A-4152-AEC7-8E25E8F43614}"/>
              </a:ext>
            </a:extLst>
          </p:cNvPr>
          <p:cNvSpPr/>
          <p:nvPr/>
        </p:nvSpPr>
        <p:spPr>
          <a:xfrm>
            <a:off x="6316007" y="3873935"/>
            <a:ext cx="5708048" cy="1424043"/>
          </a:xfrm>
          <a:prstGeom prst="wedgeRoundRectCallout">
            <a:avLst>
              <a:gd name="adj1" fmla="val -56144"/>
              <a:gd name="adj2" fmla="val 2566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change a statement into a question by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raising your voice at the end.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BA7CC9E-1915-4DA6-BE45-FA73EF210686}"/>
              </a:ext>
            </a:extLst>
          </p:cNvPr>
          <p:cNvSpPr/>
          <p:nvPr/>
        </p:nvSpPr>
        <p:spPr>
          <a:xfrm>
            <a:off x="6322202" y="3838859"/>
            <a:ext cx="5701853" cy="1475563"/>
          </a:xfrm>
          <a:prstGeom prst="wedgeRoundRectCallout">
            <a:avLst>
              <a:gd name="adj1" fmla="val -57852"/>
              <a:gd name="adj2" fmla="val 2559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in French, use an extra space in front of any two-part punctuation marks!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je_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_tu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_il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_elle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9_c_est_ici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0_oui_c_est_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1_non_c_est_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7" grpId="0"/>
      <p:bldP spid="40" grpId="0" animBg="1"/>
      <p:bldP spid="3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73F3140-F74B-4BB9-929E-796A0FD1115F}"/>
              </a:ext>
            </a:extLst>
          </p:cNvPr>
          <p:cNvSpPr/>
          <p:nvPr/>
        </p:nvSpPr>
        <p:spPr>
          <a:xfrm>
            <a:off x="5932961" y="661993"/>
            <a:ext cx="5240494" cy="5942007"/>
          </a:xfrm>
          <a:prstGeom prst="rect">
            <a:avLst/>
          </a:prstGeom>
          <a:solidFill>
            <a:srgbClr val="EFF9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1FCC33B-DE5A-4F8F-B75E-F2EB03EB5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3" y="1289272"/>
            <a:ext cx="639826" cy="50297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2979FFA-6C38-40A8-9B16-B281550FC5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9"/>
          <a:stretch/>
        </p:blipFill>
        <p:spPr>
          <a:xfrm>
            <a:off x="129326" y="2677907"/>
            <a:ext cx="710716" cy="578336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691CBA2-9528-408F-9AB3-4B0B0C29FA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123386" y="714502"/>
            <a:ext cx="672238" cy="550771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7" name="22_Jean-Michel_c_est_lundi_.wav"/>
            </a:hlinkClick>
            <a:extLst>
              <a:ext uri="{FF2B5EF4-FFF2-40B4-BE49-F238E27FC236}">
                <a16:creationId xmlns:a16="http://schemas.microsoft.com/office/drawing/2014/main" id="{198CACF0-9C23-4D5F-AA2B-FCAE1E31F149}"/>
              </a:ext>
            </a:extLst>
          </p:cNvPr>
          <p:cNvSpPr/>
          <p:nvPr/>
        </p:nvSpPr>
        <p:spPr>
          <a:xfrm>
            <a:off x="900464" y="702605"/>
            <a:ext cx="4890178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lundi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2" name="Speech Bubble: Rectangle with Corners Rounded 21">
            <a:hlinkClick r:id="" action="ppaction://noaction">
              <a:snd r:embed="rId8" name="23_non_c_est_dimanche.wav"/>
            </a:hlinkClick>
            <a:extLst>
              <a:ext uri="{FF2B5EF4-FFF2-40B4-BE49-F238E27FC236}">
                <a16:creationId xmlns:a16="http://schemas.microsoft.com/office/drawing/2014/main" id="{2041A7A0-09A6-4C83-8FD4-C9D7A01177BB}"/>
              </a:ext>
            </a:extLst>
          </p:cNvPr>
          <p:cNvSpPr/>
          <p:nvPr/>
        </p:nvSpPr>
        <p:spPr>
          <a:xfrm>
            <a:off x="900464" y="1249485"/>
            <a:ext cx="4890178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5EBFF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Non,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dimanche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63195EB-C6DD-4E7C-8568-2BD3DD4401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167804" y="2110451"/>
            <a:ext cx="672238" cy="550771"/>
          </a:xfrm>
          <a:prstGeom prst="rect">
            <a:avLst/>
          </a:prstGeom>
        </p:spPr>
      </p:pic>
      <p:sp>
        <p:nvSpPr>
          <p:cNvPr id="24" name="Speech Bubble: Rectangle with Corners Rounded 23">
            <a:hlinkClick r:id="" action="ppaction://noaction">
              <a:snd r:embed="rId9" name="24_Jean-Michel_c_est_mercredi_.wav"/>
            </a:hlinkClick>
            <a:extLst>
              <a:ext uri="{FF2B5EF4-FFF2-40B4-BE49-F238E27FC236}">
                <a16:creationId xmlns:a16="http://schemas.microsoft.com/office/drawing/2014/main" id="{88E5B9CB-F924-4459-9C03-3C3474A2945C}"/>
              </a:ext>
            </a:extLst>
          </p:cNvPr>
          <p:cNvSpPr/>
          <p:nvPr/>
        </p:nvSpPr>
        <p:spPr>
          <a:xfrm>
            <a:off x="900464" y="2121746"/>
            <a:ext cx="4890178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mercredi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5" name="Speech Bubble: Rectangle with Corners Rounded 24">
            <a:hlinkClick r:id="" action="ppaction://noaction">
              <a:snd r:embed="rId10" name="25_non_aujourd_hui_c_est_mardi.wav"/>
            </a:hlinkClick>
            <a:extLst>
              <a:ext uri="{FF2B5EF4-FFF2-40B4-BE49-F238E27FC236}">
                <a16:creationId xmlns:a16="http://schemas.microsoft.com/office/drawing/2014/main" id="{712F40B0-6CFF-40C7-8F19-4A24A601D6FE}"/>
              </a:ext>
            </a:extLst>
          </p:cNvPr>
          <p:cNvSpPr/>
          <p:nvPr/>
        </p:nvSpPr>
        <p:spPr>
          <a:xfrm>
            <a:off x="930052" y="2675947"/>
            <a:ext cx="4860590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5EBFF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Non !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mardi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2E783C9B-E534-4829-BD79-6EF641227C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9"/>
          <a:stretch/>
        </p:blipFill>
        <p:spPr>
          <a:xfrm>
            <a:off x="167803" y="4213108"/>
            <a:ext cx="710716" cy="578336"/>
          </a:xfrm>
          <a:prstGeom prst="rect">
            <a:avLst/>
          </a:prstGeom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C22B073-371B-4528-9C48-106BC9D706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206281" y="3645652"/>
            <a:ext cx="672238" cy="550771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1" name="26_Jean-Michel_c_est_vendredi_.wav"/>
            </a:hlinkClick>
            <a:extLst>
              <a:ext uri="{FF2B5EF4-FFF2-40B4-BE49-F238E27FC236}">
                <a16:creationId xmlns:a16="http://schemas.microsoft.com/office/drawing/2014/main" id="{BC3124C9-7F0D-4161-8130-A2052A9C9D65}"/>
              </a:ext>
            </a:extLst>
          </p:cNvPr>
          <p:cNvSpPr/>
          <p:nvPr/>
        </p:nvSpPr>
        <p:spPr>
          <a:xfrm>
            <a:off x="938941" y="3656947"/>
            <a:ext cx="4890178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vendredi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0" name="Speech Bubble: Rectangle with Corners Rounded 29">
            <a:hlinkClick r:id="" action="ppaction://noaction">
              <a:snd r:embed="rId12" name="27_non_ici_c_est_ici.wav"/>
            </a:hlinkClick>
            <a:extLst>
              <a:ext uri="{FF2B5EF4-FFF2-40B4-BE49-F238E27FC236}">
                <a16:creationId xmlns:a16="http://schemas.microsoft.com/office/drawing/2014/main" id="{238DC8A1-0276-4F99-986C-2135E38F2468}"/>
              </a:ext>
            </a:extLst>
          </p:cNvPr>
          <p:cNvSpPr/>
          <p:nvPr/>
        </p:nvSpPr>
        <p:spPr>
          <a:xfrm>
            <a:off x="968529" y="4211148"/>
            <a:ext cx="4851701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5EBFF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Non !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jeudi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E58E9D06-EADA-4539-9FE4-4C697ED4A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9"/>
          <a:stretch/>
        </p:blipFill>
        <p:spPr>
          <a:xfrm>
            <a:off x="197391" y="5799720"/>
            <a:ext cx="710716" cy="578336"/>
          </a:xfrm>
          <a:prstGeom prst="rect">
            <a:avLst/>
          </a:prstGeom>
        </p:spPr>
      </p:pic>
      <p:pic>
        <p:nvPicPr>
          <p:cNvPr id="32" name="Picture 3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B5557B8-177F-400B-84D0-DBDB2A5C31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235869" y="5232264"/>
            <a:ext cx="672238" cy="550771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13" name="28_Jean-Michel_c_est_samedi_.wav"/>
            </a:hlinkClick>
            <a:extLst>
              <a:ext uri="{FF2B5EF4-FFF2-40B4-BE49-F238E27FC236}">
                <a16:creationId xmlns:a16="http://schemas.microsoft.com/office/drawing/2014/main" id="{1BF72494-010B-49BA-863B-046068EC4380}"/>
              </a:ext>
            </a:extLst>
          </p:cNvPr>
          <p:cNvSpPr/>
          <p:nvPr/>
        </p:nvSpPr>
        <p:spPr>
          <a:xfrm>
            <a:off x="968529" y="5243559"/>
            <a:ext cx="4851701" cy="505442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samedi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4" name="Speech Bubble: Rectangle with Corners Rounded 33">
            <a:hlinkClick r:id="" action="ppaction://noaction">
              <a:snd r:embed="rId14" name="29_oui_c_est_samedi_à_midi.wav"/>
            </a:hlinkClick>
            <a:extLst>
              <a:ext uri="{FF2B5EF4-FFF2-40B4-BE49-F238E27FC236}">
                <a16:creationId xmlns:a16="http://schemas.microsoft.com/office/drawing/2014/main" id="{BC1C26DD-FF64-4390-8460-0B2DAE98C6A7}"/>
              </a:ext>
            </a:extLst>
          </p:cNvPr>
          <p:cNvSpPr/>
          <p:nvPr/>
        </p:nvSpPr>
        <p:spPr>
          <a:xfrm>
            <a:off x="998117" y="5797760"/>
            <a:ext cx="4822113" cy="806240"/>
          </a:xfrm>
          <a:prstGeom prst="wedgeRoundRectCallout">
            <a:avLst>
              <a:gd name="adj1" fmla="val -53811"/>
              <a:gd name="adj2" fmla="val -19085"/>
              <a:gd name="adj3" fmla="val 16667"/>
            </a:avLst>
          </a:prstGeom>
          <a:solidFill>
            <a:srgbClr val="F5EBFF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samedi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à midi !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weekend.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Hourra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D36340-6518-4D15-9042-E46BB5F61AAE}"/>
              </a:ext>
            </a:extLst>
          </p:cNvPr>
          <p:cNvSpPr txBox="1"/>
          <p:nvPr/>
        </p:nvSpPr>
        <p:spPr>
          <a:xfrm>
            <a:off x="5951666" y="661993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________ Monday?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2BEBAC-0E40-41BF-BB7D-6AE0ADDFC280}"/>
              </a:ext>
            </a:extLst>
          </p:cNvPr>
          <p:cNvSpPr txBox="1"/>
          <p:nvPr/>
        </p:nvSpPr>
        <p:spPr>
          <a:xfrm>
            <a:off x="5914257" y="1249484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_____, it’s _____________!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B3E32C-D56A-47E1-BB58-85932A9132E9}"/>
              </a:ext>
            </a:extLst>
          </p:cNvPr>
          <p:cNvSpPr txBox="1"/>
          <p:nvPr/>
        </p:nvSpPr>
        <p:spPr>
          <a:xfrm>
            <a:off x="6023333" y="2073731"/>
            <a:ext cx="5150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____     ___________?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72AB5F-60CA-486B-BEEE-F457CC04A5A4}"/>
              </a:ext>
            </a:extLst>
          </p:cNvPr>
          <p:cNvSpPr txBox="1"/>
          <p:nvPr/>
        </p:nvSpPr>
        <p:spPr>
          <a:xfrm>
            <a:off x="5985924" y="2661222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No! __________ _______ Tuesday!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3FBEE5-83C9-47F8-8308-5C7F9B1796A1}"/>
              </a:ext>
            </a:extLst>
          </p:cNvPr>
          <p:cNvSpPr txBox="1"/>
          <p:nvPr/>
        </p:nvSpPr>
        <p:spPr>
          <a:xfrm>
            <a:off x="5989075" y="3608932"/>
            <a:ext cx="526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________ __________?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CD72E7-7D30-4C68-81C1-A86C2DA8CDCA}"/>
              </a:ext>
            </a:extLst>
          </p:cNvPr>
          <p:cNvSpPr txBox="1"/>
          <p:nvPr/>
        </p:nvSpPr>
        <p:spPr>
          <a:xfrm>
            <a:off x="5951666" y="4196423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No! _______ it’s _____________!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156AB9-8F9B-44DF-8D7F-8AEAA75EE166}"/>
              </a:ext>
            </a:extLst>
          </p:cNvPr>
          <p:cNvSpPr txBox="1"/>
          <p:nvPr/>
        </p:nvSpPr>
        <p:spPr>
          <a:xfrm>
            <a:off x="5999958" y="5280054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Jean-Michel, ________ ________?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964064-6D8A-4E24-80D9-34346A6D69F4}"/>
              </a:ext>
            </a:extLst>
          </p:cNvPr>
          <p:cNvSpPr txBox="1"/>
          <p:nvPr/>
        </p:nvSpPr>
        <p:spPr>
          <a:xfrm>
            <a:off x="5987466" y="5750740"/>
            <a:ext cx="5101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_____! ____ Saturday, at midday! _______ the weekend. Hurrah!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356736-5DE4-4248-9254-DD24FE1C9767}"/>
              </a:ext>
            </a:extLst>
          </p:cNvPr>
          <p:cNvSpPr txBox="1"/>
          <p:nvPr/>
        </p:nvSpPr>
        <p:spPr>
          <a:xfrm>
            <a:off x="7903253" y="661993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is 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60D6F3-B7AB-4D3A-ACE0-9A8DE78C58CB}"/>
              </a:ext>
            </a:extLst>
          </p:cNvPr>
          <p:cNvSpPr txBox="1"/>
          <p:nvPr/>
        </p:nvSpPr>
        <p:spPr>
          <a:xfrm>
            <a:off x="5687486" y="1249484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No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46BC96-8700-4FD0-AF95-64EBDE0FDBC2}"/>
              </a:ext>
            </a:extLst>
          </p:cNvPr>
          <p:cNvSpPr txBox="1"/>
          <p:nvPr/>
        </p:nvSpPr>
        <p:spPr>
          <a:xfrm>
            <a:off x="7688146" y="1249484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EB701F-52E9-4D8E-93FF-FD2C5578BA6A}"/>
              </a:ext>
            </a:extLst>
          </p:cNvPr>
          <p:cNvSpPr txBox="1"/>
          <p:nvPr/>
        </p:nvSpPr>
        <p:spPr>
          <a:xfrm>
            <a:off x="7767749" y="2073731"/>
            <a:ext cx="118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is it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29AE96-C7E7-454C-BA5F-AD5535B087A9}"/>
              </a:ext>
            </a:extLst>
          </p:cNvPr>
          <p:cNvSpPr txBox="1"/>
          <p:nvPr/>
        </p:nvSpPr>
        <p:spPr>
          <a:xfrm>
            <a:off x="8953577" y="2041504"/>
            <a:ext cx="1951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Wednesday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887EB9-27C2-4D04-AA4D-B117D95224C5}"/>
              </a:ext>
            </a:extLst>
          </p:cNvPr>
          <p:cNvSpPr txBox="1"/>
          <p:nvPr/>
        </p:nvSpPr>
        <p:spPr>
          <a:xfrm>
            <a:off x="6641732" y="2642106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255A8C-EA4D-4303-8CFD-E6896DA3EB47}"/>
              </a:ext>
            </a:extLst>
          </p:cNvPr>
          <p:cNvSpPr txBox="1"/>
          <p:nvPr/>
        </p:nvSpPr>
        <p:spPr>
          <a:xfrm>
            <a:off x="8083474" y="2672353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it’s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77F5BE-40E3-4E51-A275-481CDDF89967}"/>
              </a:ext>
            </a:extLst>
          </p:cNvPr>
          <p:cNvSpPr txBox="1"/>
          <p:nvPr/>
        </p:nvSpPr>
        <p:spPr>
          <a:xfrm>
            <a:off x="7905705" y="3586669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is it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CDEE05-A659-48DC-8D31-FB49CAF48DFE}"/>
              </a:ext>
            </a:extLst>
          </p:cNvPr>
          <p:cNvSpPr txBox="1"/>
          <p:nvPr/>
        </p:nvSpPr>
        <p:spPr>
          <a:xfrm>
            <a:off x="9441131" y="3597392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Friday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7D18D8F-B413-4988-A809-E25CCCCFCAB7}"/>
              </a:ext>
            </a:extLst>
          </p:cNvPr>
          <p:cNvSpPr txBox="1"/>
          <p:nvPr/>
        </p:nvSpPr>
        <p:spPr>
          <a:xfrm>
            <a:off x="6437310" y="4198217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7D278F-4864-4416-8F6A-89B244E319B9}"/>
              </a:ext>
            </a:extLst>
          </p:cNvPr>
          <p:cNvSpPr txBox="1"/>
          <p:nvPr/>
        </p:nvSpPr>
        <p:spPr>
          <a:xfrm>
            <a:off x="8311279" y="4183312"/>
            <a:ext cx="179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Thursday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08065B-B51C-4CC6-B962-2887B2D0FEF4}"/>
              </a:ext>
            </a:extLst>
          </p:cNvPr>
          <p:cNvSpPr txBox="1"/>
          <p:nvPr/>
        </p:nvSpPr>
        <p:spPr>
          <a:xfrm>
            <a:off x="7916030" y="5256848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is it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CBE8C9-0442-46E8-B047-449FB2AA58A8}"/>
              </a:ext>
            </a:extLst>
          </p:cNvPr>
          <p:cNvSpPr txBox="1"/>
          <p:nvPr/>
        </p:nvSpPr>
        <p:spPr>
          <a:xfrm>
            <a:off x="9154089" y="5272358"/>
            <a:ext cx="1507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Saturday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4ABD9A-2518-413F-85DB-FB49A9991068}"/>
              </a:ext>
            </a:extLst>
          </p:cNvPr>
          <p:cNvSpPr txBox="1"/>
          <p:nvPr/>
        </p:nvSpPr>
        <p:spPr>
          <a:xfrm>
            <a:off x="5704338" y="5728477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Yes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758A44C-22FD-47F5-A1DB-51664B226473}"/>
              </a:ext>
            </a:extLst>
          </p:cNvPr>
          <p:cNvSpPr txBox="1"/>
          <p:nvPr/>
        </p:nvSpPr>
        <p:spPr>
          <a:xfrm>
            <a:off x="6579628" y="5750308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it’s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73FF26-5504-4B84-BD20-E5B1125F3D41}"/>
              </a:ext>
            </a:extLst>
          </p:cNvPr>
          <p:cNvSpPr txBox="1"/>
          <p:nvPr/>
        </p:nvSpPr>
        <p:spPr>
          <a:xfrm>
            <a:off x="5903014" y="6115890"/>
            <a:ext cx="146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It’s</a:t>
            </a:r>
          </a:p>
        </p:txBody>
      </p:sp>
      <p:sp>
        <p:nvSpPr>
          <p:cNvPr id="60" name="Action Button: Go Forward or Next 59">
            <a:hlinkClick r:id="" action="ppaction://hlinkshowjump?jump=nextslide" highlightClick="1">
              <a:snd r:embed="rId15" name="22_Jean-Michel_c_est_lundi_WHOLE.wav"/>
            </a:hlinkClick>
            <a:extLst>
              <a:ext uri="{FF2B5EF4-FFF2-40B4-BE49-F238E27FC236}">
                <a16:creationId xmlns:a16="http://schemas.microsoft.com/office/drawing/2014/main" id="{A2F08E01-DE24-440F-8D90-581F4E41D7B4}"/>
              </a:ext>
            </a:extLst>
          </p:cNvPr>
          <p:cNvSpPr/>
          <p:nvPr/>
        </p:nvSpPr>
        <p:spPr>
          <a:xfrm>
            <a:off x="11315774" y="1540760"/>
            <a:ext cx="624677" cy="500744"/>
          </a:xfrm>
          <a:prstGeom prst="actionButtonForwardNex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 descr="Map&#10;&#10;Description automatically generated">
            <a:extLst>
              <a:ext uri="{FF2B5EF4-FFF2-40B4-BE49-F238E27FC236}">
                <a16:creationId xmlns:a16="http://schemas.microsoft.com/office/drawing/2014/main" id="{E8A15221-E393-4459-80D6-394C6E9257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87" y="1814859"/>
            <a:ext cx="5238999" cy="3528565"/>
          </a:xfrm>
          <a:prstGeom prst="rect">
            <a:avLst/>
          </a:prstGeom>
        </p:spPr>
      </p:pic>
      <p:pic>
        <p:nvPicPr>
          <p:cNvPr id="63" name="Picture 6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1A0A4B8-BD70-41E0-BB4B-6645F1FBAD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10465016" y="1955156"/>
            <a:ext cx="672238" cy="550771"/>
          </a:xfrm>
          <a:prstGeom prst="rect">
            <a:avLst/>
          </a:prstGeom>
        </p:spPr>
      </p:pic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4A62877-19B2-446D-9F61-FED9CB2DE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51" y="4085551"/>
            <a:ext cx="639826" cy="50297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6861453-1FD9-4E8E-BA8D-EC8172089C66}"/>
              </a:ext>
            </a:extLst>
          </p:cNvPr>
          <p:cNvSpPr txBox="1"/>
          <p:nvPr/>
        </p:nvSpPr>
        <p:spPr>
          <a:xfrm>
            <a:off x="6127852" y="1979313"/>
            <a:ext cx="3541486" cy="1323439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 a time difference between France and Ha</a:t>
            </a:r>
            <a:r>
              <a:rPr lang="el-G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ϊ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! Pierre is confused, and Jean-Michel gets cross. </a:t>
            </a:r>
          </a:p>
        </p:txBody>
      </p:sp>
      <p:pic>
        <p:nvPicPr>
          <p:cNvPr id="66" name="Graphic 65" descr="Teacher">
            <a:extLst>
              <a:ext uri="{FF2B5EF4-FFF2-40B4-BE49-F238E27FC236}">
                <a16:creationId xmlns:a16="http://schemas.microsoft.com/office/drawing/2014/main" id="{7BD8CE0F-830C-4963-9AE7-6C1EAD9412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62755" y="-64885"/>
            <a:ext cx="914400" cy="914400"/>
          </a:xfrm>
          <a:prstGeom prst="rect">
            <a:avLst/>
          </a:prstGeom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570DD85-9489-4805-BEEC-305A1FBD3017}"/>
              </a:ext>
            </a:extLst>
          </p:cNvPr>
          <p:cNvSpPr/>
          <p:nvPr/>
        </p:nvSpPr>
        <p:spPr>
          <a:xfrm>
            <a:off x="851645" y="50081"/>
            <a:ext cx="6517312" cy="539809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CustomShape 6">
            <a:hlinkClick r:id="" action="ppaction://noaction">
              <a:snd r:embed="rId19" name="Add_RW6_22.1.wav"/>
            </a:hlinkClick>
            <a:extLst>
              <a:ext uri="{FF2B5EF4-FFF2-40B4-BE49-F238E27FC236}">
                <a16:creationId xmlns:a16="http://schemas.microsoft.com/office/drawing/2014/main" id="{45E2B114-5882-4432-941F-088E740250C9}"/>
              </a:ext>
            </a:extLst>
          </p:cNvPr>
          <p:cNvSpPr/>
          <p:nvPr/>
        </p:nvSpPr>
        <p:spPr>
          <a:xfrm>
            <a:off x="968529" y="64000"/>
            <a:ext cx="6428268" cy="5756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Lis les messages de Pierre et Jean-Michel.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49C90077-59ED-492F-AF75-E0550A432A13}"/>
              </a:ext>
            </a:extLst>
          </p:cNvPr>
          <p:cNvSpPr/>
          <p:nvPr/>
        </p:nvSpPr>
        <p:spPr>
          <a:xfrm>
            <a:off x="7616377" y="39788"/>
            <a:ext cx="3472626" cy="550102"/>
          </a:xfrm>
          <a:prstGeom prst="wedgeRoundRectCallout">
            <a:avLst>
              <a:gd name="adj1" fmla="val -56272"/>
              <a:gd name="adj2" fmla="val 91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TextBox 60">
            <a:hlinkClick r:id="" action="ppaction://noaction">
              <a:snd r:embed="rId20" name="Add_RW6_22.2.wav"/>
            </a:hlinkClick>
            <a:extLst>
              <a:ext uri="{FF2B5EF4-FFF2-40B4-BE49-F238E27FC236}">
                <a16:creationId xmlns:a16="http://schemas.microsoft.com/office/drawing/2014/main" id="{D34C3803-CF0D-4DD4-A0F9-B5E0E0E1041D}"/>
              </a:ext>
            </a:extLst>
          </p:cNvPr>
          <p:cNvSpPr txBox="1"/>
          <p:nvPr/>
        </p:nvSpPr>
        <p:spPr>
          <a:xfrm>
            <a:off x="7644217" y="37994"/>
            <a:ext cx="3810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100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CustomShape 6">
            <a:hlinkClick r:id="" action="ppaction://noaction">
              <a:snd r:embed="rId4" name="Add_RW6_23.1.wav"/>
            </a:hlinkClick>
            <a:extLst>
              <a:ext uri="{FF2B5EF4-FFF2-40B4-BE49-F238E27FC236}">
                <a16:creationId xmlns:a16="http://schemas.microsoft.com/office/drawing/2014/main" id="{45E2B114-5882-4432-941F-088E740250C9}"/>
              </a:ext>
            </a:extLst>
          </p:cNvPr>
          <p:cNvSpPr/>
          <p:nvPr/>
        </p:nvSpPr>
        <p:spPr>
          <a:xfrm>
            <a:off x="0" y="1884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France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et Ha</a:t>
            </a:r>
            <a:r>
              <a:rPr kumimoji="0" lang="el-GR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7E60BC4-3BD2-4E33-A550-86689D93B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1" y="1149463"/>
            <a:ext cx="6977843" cy="4699709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4DAA0B9-B8B6-4E99-A6F8-C69D5FD823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6386502" y="1708413"/>
            <a:ext cx="672238" cy="550771"/>
          </a:xfrm>
          <a:prstGeom prst="rect">
            <a:avLst/>
          </a:prstGeom>
        </p:spPr>
      </p:pic>
      <p:pic>
        <p:nvPicPr>
          <p:cNvPr id="20" name="Picture 1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23A1826-5F1F-41F2-A46A-4E95EA115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65" y="4245208"/>
            <a:ext cx="639826" cy="502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9C9E52-F012-4C88-BA94-D544F190A1A4}"/>
              </a:ext>
            </a:extLst>
          </p:cNvPr>
          <p:cNvSpPr txBox="1"/>
          <p:nvPr/>
        </p:nvSpPr>
        <p:spPr>
          <a:xfrm>
            <a:off x="7296464" y="1298714"/>
            <a:ext cx="3908566" cy="4401205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 messages Jean-Michel at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5:30 Monday morning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For Jean-Michel it is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Sunday night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because Ha</a:t>
            </a:r>
            <a:r>
              <a:rPr lang="el-G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ϊ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is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 hours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behind France.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exactly is it for Jean-Michel?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5089A-6BB1-4E67-9982-5DF50D3992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10" y="4385031"/>
            <a:ext cx="3718473" cy="1174255"/>
          </a:xfrm>
          <a:prstGeom prst="rect">
            <a:avLst/>
          </a:prstGeom>
        </p:spPr>
      </p:pic>
      <p:pic>
        <p:nvPicPr>
          <p:cNvPr id="4" name="Picture 3" descr="A logo with a circle and text&#10;&#10;Description automatically generated">
            <a:extLst>
              <a:ext uri="{FF2B5EF4-FFF2-40B4-BE49-F238E27FC236}">
                <a16:creationId xmlns:a16="http://schemas.microsoft.com/office/drawing/2014/main" id="{6AB0DB5F-CF66-4AFB-8397-48AC90492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" y="620218"/>
            <a:ext cx="1159552" cy="10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5842B-C351-497D-ADD3-483A25F0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881" y="949040"/>
            <a:ext cx="1907371" cy="400069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Hand, Counting, Fingers, One, Two, Three, Four, Five">
            <a:extLst>
              <a:ext uri="{FF2B5EF4-FFF2-40B4-BE49-F238E27FC236}">
                <a16:creationId xmlns:a16="http://schemas.microsoft.com/office/drawing/2014/main" id="{18DC930F-426E-4514-ADCB-544419F91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2"/>
          <a:stretch/>
        </p:blipFill>
        <p:spPr bwMode="auto">
          <a:xfrm>
            <a:off x="495300" y="-1485900"/>
            <a:ext cx="34671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49FEC2-AA7F-493C-98C2-F2E7CB039E0A}"/>
              </a:ext>
            </a:extLst>
          </p:cNvPr>
          <p:cNvSpPr txBox="1"/>
          <p:nvPr/>
        </p:nvSpPr>
        <p:spPr>
          <a:xfrm>
            <a:off x="3777737" y="4400550"/>
            <a:ext cx="21675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lundi</a:t>
            </a:r>
            <a:endParaRPr lang="en-GB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9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l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5842B-C351-497D-ADD3-483A25F0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881" y="949040"/>
            <a:ext cx="1907371" cy="400069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9FEC2-AA7F-493C-98C2-F2E7CB039E0A}"/>
              </a:ext>
            </a:extLst>
          </p:cNvPr>
          <p:cNvSpPr txBox="1"/>
          <p:nvPr/>
        </p:nvSpPr>
        <p:spPr>
          <a:xfrm>
            <a:off x="3777737" y="4400550"/>
            <a:ext cx="25731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mardi</a:t>
            </a:r>
            <a:endParaRPr lang="en-GB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2" descr="Hand, Counting, Fingers, One, Two, Three, Four, Five">
            <a:extLst>
              <a:ext uri="{FF2B5EF4-FFF2-40B4-BE49-F238E27FC236}">
                <a16:creationId xmlns:a16="http://schemas.microsoft.com/office/drawing/2014/main" id="{47AD2F98-5CDC-4A37-ABF3-9AE43888F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1667" r="62605" b="-1667"/>
          <a:stretch/>
        </p:blipFill>
        <p:spPr bwMode="auto">
          <a:xfrm>
            <a:off x="647700" y="-1333500"/>
            <a:ext cx="34671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6EBBDB2-B837-4E95-A7E7-C3D0164659B3}"/>
              </a:ext>
            </a:extLst>
          </p:cNvPr>
          <p:cNvSpPr/>
          <p:nvPr/>
        </p:nvSpPr>
        <p:spPr>
          <a:xfrm>
            <a:off x="8043430" y="1762937"/>
            <a:ext cx="3946050" cy="1475563"/>
          </a:xfrm>
          <a:prstGeom prst="wedgeRoundRectCallout">
            <a:avLst>
              <a:gd name="adj1" fmla="val -57852"/>
              <a:gd name="adj2" fmla="val 2559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Did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you know…? French people always show the number 2 like this.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1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5842B-C351-497D-ADD3-483A25F0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881" y="949040"/>
            <a:ext cx="1907371" cy="400069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9FEC2-AA7F-493C-98C2-F2E7CB039E0A}"/>
              </a:ext>
            </a:extLst>
          </p:cNvPr>
          <p:cNvSpPr txBox="1"/>
          <p:nvPr/>
        </p:nvSpPr>
        <p:spPr>
          <a:xfrm>
            <a:off x="3777737" y="4400550"/>
            <a:ext cx="39100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mercredi</a:t>
            </a:r>
            <a:endParaRPr lang="en-GB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Hand, Counting, Fingers, One, Two, Three, Four, Five">
            <a:extLst>
              <a:ext uri="{FF2B5EF4-FFF2-40B4-BE49-F238E27FC236}">
                <a16:creationId xmlns:a16="http://schemas.microsoft.com/office/drawing/2014/main" id="{3BE379CF-227B-4ABA-8738-C3119201A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9" t="-2917" r="41323" b="2917"/>
          <a:stretch/>
        </p:blipFill>
        <p:spPr bwMode="auto">
          <a:xfrm>
            <a:off x="495300" y="-1409700"/>
            <a:ext cx="34671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9E0433B-4B2F-4E83-A199-495B63B86846}"/>
              </a:ext>
            </a:extLst>
          </p:cNvPr>
          <p:cNvSpPr/>
          <p:nvPr/>
        </p:nvSpPr>
        <p:spPr>
          <a:xfrm>
            <a:off x="8043430" y="1762937"/>
            <a:ext cx="3946050" cy="1475563"/>
          </a:xfrm>
          <a:prstGeom prst="wedgeRoundRectCallout">
            <a:avLst>
              <a:gd name="adj1" fmla="val -57852"/>
              <a:gd name="adj2" fmla="val 2559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the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number 3 like this, with the thumb and two fingers, not with three fingers.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8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merc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5842B-C351-497D-ADD3-483A25F0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881" y="949040"/>
            <a:ext cx="1907371" cy="400069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9FEC2-AA7F-493C-98C2-F2E7CB039E0A}"/>
              </a:ext>
            </a:extLst>
          </p:cNvPr>
          <p:cNvSpPr txBox="1"/>
          <p:nvPr/>
        </p:nvSpPr>
        <p:spPr>
          <a:xfrm>
            <a:off x="3777737" y="4400550"/>
            <a:ext cx="22172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jeudi</a:t>
            </a:r>
            <a:endParaRPr lang="en-GB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2" descr="Hand, Counting, Fingers, One, Two, Three, Four, Five">
            <a:extLst>
              <a:ext uri="{FF2B5EF4-FFF2-40B4-BE49-F238E27FC236}">
                <a16:creationId xmlns:a16="http://schemas.microsoft.com/office/drawing/2014/main" id="{C7FFFA85-C01F-4D06-9E6B-0892D33A7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5" t="-2917" r="20907" b="2917"/>
          <a:stretch/>
        </p:blipFill>
        <p:spPr bwMode="auto">
          <a:xfrm>
            <a:off x="495300" y="-1409700"/>
            <a:ext cx="34671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je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5842B-C351-497D-ADD3-483A25F0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881" y="949040"/>
            <a:ext cx="1907371" cy="400069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9FEC2-AA7F-493C-98C2-F2E7CB039E0A}"/>
              </a:ext>
            </a:extLst>
          </p:cNvPr>
          <p:cNvSpPr txBox="1"/>
          <p:nvPr/>
        </p:nvSpPr>
        <p:spPr>
          <a:xfrm>
            <a:off x="3777737" y="4400550"/>
            <a:ext cx="38443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vendredi</a:t>
            </a:r>
            <a:endParaRPr lang="en-GB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Hand, Counting, Fingers, One, Two, Three, Four, Five">
            <a:extLst>
              <a:ext uri="{FF2B5EF4-FFF2-40B4-BE49-F238E27FC236}">
                <a16:creationId xmlns:a16="http://schemas.microsoft.com/office/drawing/2014/main" id="{AADA344A-CACB-415A-ACDE-D3F9B29FC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0" y="-1485900"/>
            <a:ext cx="44196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9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vend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5842B-C351-497D-ADD3-483A25F0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881" y="949040"/>
            <a:ext cx="1907371" cy="400069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9FEC2-AA7F-493C-98C2-F2E7CB039E0A}"/>
              </a:ext>
            </a:extLst>
          </p:cNvPr>
          <p:cNvSpPr txBox="1"/>
          <p:nvPr/>
        </p:nvSpPr>
        <p:spPr>
          <a:xfrm>
            <a:off x="7853045" y="4400550"/>
            <a:ext cx="32159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samedi</a:t>
            </a:r>
            <a:endParaRPr lang="en-GB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2" descr="Hand, Counting, Fingers, One, Two, Three, Four, Five">
            <a:extLst>
              <a:ext uri="{FF2B5EF4-FFF2-40B4-BE49-F238E27FC236}">
                <a16:creationId xmlns:a16="http://schemas.microsoft.com/office/drawing/2014/main" id="{98780EE0-D4AA-4622-804E-A840FB1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0" y="-1485900"/>
            <a:ext cx="44196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nd, Counting, Fingers, One, Two, Three, Four, Five">
            <a:extLst>
              <a:ext uri="{FF2B5EF4-FFF2-40B4-BE49-F238E27FC236}">
                <a16:creationId xmlns:a16="http://schemas.microsoft.com/office/drawing/2014/main" id="{E553C1F5-62F1-48CE-B127-058C538A0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5" t="-8750" r="81029" b="8750"/>
          <a:stretch/>
        </p:blipFill>
        <p:spPr bwMode="auto">
          <a:xfrm>
            <a:off x="3352802" y="-1714500"/>
            <a:ext cx="44196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08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77639" y="279515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deu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x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222522" y="1043280"/>
            <a:ext cx="1700677" cy="410382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51B1A200-1D70-4C3E-9FCB-D4D4BFCB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49" y="4398547"/>
            <a:ext cx="758917" cy="10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1399698" y="1962346"/>
            <a:ext cx="1001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E5F6EA5-07B4-4B98-B7F7-78A620DB7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0" y="4463420"/>
            <a:ext cx="2016907" cy="2016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15842B-C351-497D-ADD3-483A25F0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881" y="949040"/>
            <a:ext cx="1907371" cy="400069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9FEC2-AA7F-493C-98C2-F2E7CB039E0A}"/>
              </a:ext>
            </a:extLst>
          </p:cNvPr>
          <p:cNvSpPr txBox="1"/>
          <p:nvPr/>
        </p:nvSpPr>
        <p:spPr>
          <a:xfrm>
            <a:off x="7789833" y="4415064"/>
            <a:ext cx="44021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dimanche</a:t>
            </a:r>
            <a:endParaRPr lang="en-GB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Hand, Counting, Fingers, One, Two, Three, Four, Five">
            <a:extLst>
              <a:ext uri="{FF2B5EF4-FFF2-40B4-BE49-F238E27FC236}">
                <a16:creationId xmlns:a16="http://schemas.microsoft.com/office/drawing/2014/main" id="{06AAC23C-8A4A-4C7D-A1C1-3944F3FAC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0" y="-1485900"/>
            <a:ext cx="44196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, Counting, Fingers, One, Two, Three, Four, Five">
            <a:extLst>
              <a:ext uri="{FF2B5EF4-FFF2-40B4-BE49-F238E27FC236}">
                <a16:creationId xmlns:a16="http://schemas.microsoft.com/office/drawing/2014/main" id="{18961D11-C21C-48DE-8912-5AC80A7C0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-12500" r="61627" b="12500"/>
          <a:stretch/>
        </p:blipFill>
        <p:spPr bwMode="auto">
          <a:xfrm>
            <a:off x="3984413" y="-2095500"/>
            <a:ext cx="381107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649278" y="4335479"/>
            <a:ext cx="7466587" cy="2203865"/>
          </a:xfrm>
          <a:prstGeom prst="wedgeEllipseCallout">
            <a:avLst>
              <a:gd name="adj1" fmla="val 39891"/>
              <a:gd name="adj2" fmla="val -62175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</a:rPr>
              <a:t>Au revoir.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5251BC6-E9CC-4C97-ABF5-D1FD00D7CCB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56715" y="992701"/>
            <a:ext cx="3553927" cy="3204360"/>
          </a:xfrm>
          <a:prstGeom prst="rect">
            <a:avLst/>
          </a:prstGeom>
          <a:ln>
            <a:noFill/>
          </a:ln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943CD9C-4264-4C47-8047-B4DF43298BF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445249" y="920341"/>
            <a:ext cx="3379143" cy="320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1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_rev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254868" y="1590971"/>
            <a:ext cx="1049385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11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(peti</a:t>
            </a:r>
            <a:r>
              <a:rPr lang="en-GB" sz="11500" dirty="0">
                <a:solidFill>
                  <a:schemeClr val="bg1">
                    <a:lumMod val="6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11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sz="115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410091" y="971171"/>
            <a:ext cx="1513733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691" y="3201222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45720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1538455" y="4714239"/>
            <a:ext cx="922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[a little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81" y="3220835"/>
            <a:ext cx="2005616" cy="15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 petit p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 petit p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849070" y="1252329"/>
            <a:ext cx="1049385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</a:pPr>
            <a:r>
              <a:rPr lang="en-GB" sz="11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j</a:t>
            </a:r>
            <a:r>
              <a:rPr lang="en-GB" sz="115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sz="11500" b="1" i="0" u="none" strike="noStrike" cap="none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86645" y="971172"/>
            <a:ext cx="1537179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45720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8800" dirty="0"/>
          </a:p>
        </p:txBody>
      </p:sp>
      <p:pic>
        <p:nvPicPr>
          <p:cNvPr id="4098" name="Picture 2" descr="Tic Toe, Cinq Dans Une Rangée, Jeu">
            <a:extLst>
              <a:ext uri="{FF2B5EF4-FFF2-40B4-BE49-F238E27FC236}">
                <a16:creationId xmlns:a16="http://schemas.microsoft.com/office/drawing/2014/main" id="{5A021D43-45E1-437E-9724-2B94E054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68" y="2884597"/>
            <a:ext cx="4134061" cy="28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996C07-C8EB-4CE0-9B1A-6178CF12BC42}"/>
              </a:ext>
            </a:extLst>
          </p:cNvPr>
          <p:cNvSpPr txBox="1"/>
          <p:nvPr/>
        </p:nvSpPr>
        <p:spPr>
          <a:xfrm>
            <a:off x="1538455" y="5378997"/>
            <a:ext cx="922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[a game]</a:t>
            </a:r>
          </a:p>
        </p:txBody>
      </p:sp>
    </p:spTree>
    <p:extLst>
      <p:ext uri="{BB962C8B-B14F-4D97-AF65-F5344CB8AC3E}">
        <p14:creationId xmlns:p14="http://schemas.microsoft.com/office/powerpoint/2010/main" val="34214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 j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610990" y="4536311"/>
            <a:ext cx="275161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today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0" y="3609367"/>
            <a:ext cx="541169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endParaRPr kumimoji="0" sz="6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37D66037-BD8E-4E2F-ACE9-5B876912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21" y="1081382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stomShape 7">
            <a:extLst>
              <a:ext uri="{FF2B5EF4-FFF2-40B4-BE49-F238E27FC236}">
                <a16:creationId xmlns:a16="http://schemas.microsoft.com/office/drawing/2014/main" id="{2A8A71CF-0D39-48BE-B34E-A667E0502750}"/>
              </a:ext>
            </a:extLst>
          </p:cNvPr>
          <p:cNvSpPr/>
          <p:nvPr/>
        </p:nvSpPr>
        <p:spPr>
          <a:xfrm>
            <a:off x="6019132" y="4536311"/>
            <a:ext cx="4348212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it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Google Shape;110;p3">
            <a:extLst>
              <a:ext uri="{FF2B5EF4-FFF2-40B4-BE49-F238E27FC236}">
                <a16:creationId xmlns:a16="http://schemas.microsoft.com/office/drawing/2014/main" id="{E6AD46CF-EDED-42ED-8565-60597AE55F87}"/>
              </a:ext>
            </a:extLst>
          </p:cNvPr>
          <p:cNvSpPr txBox="1"/>
          <p:nvPr/>
        </p:nvSpPr>
        <p:spPr>
          <a:xfrm>
            <a:off x="7228989" y="3500757"/>
            <a:ext cx="192849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F896EA8-2C4A-4CEC-BC8C-5DCB32CDA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3" y="2321689"/>
            <a:ext cx="1041270" cy="1180952"/>
          </a:xfrm>
          <a:prstGeom prst="rect">
            <a:avLst/>
          </a:prstGeom>
        </p:spPr>
      </p:pic>
      <p:sp>
        <p:nvSpPr>
          <p:cNvPr id="31" name="Oval Callout 13">
            <a:extLst>
              <a:ext uri="{FF2B5EF4-FFF2-40B4-BE49-F238E27FC236}">
                <a16:creationId xmlns:a16="http://schemas.microsoft.com/office/drawing/2014/main" id="{BF6DA199-F27A-43D2-9555-EE5281ABB9F9}"/>
              </a:ext>
            </a:extLst>
          </p:cNvPr>
          <p:cNvSpPr/>
          <p:nvPr/>
        </p:nvSpPr>
        <p:spPr>
          <a:xfrm>
            <a:off x="5806929" y="1456354"/>
            <a:ext cx="4044936" cy="1972645"/>
          </a:xfrm>
          <a:prstGeom prst="wedgeEllipseCallout">
            <a:avLst>
              <a:gd name="adj1" fmla="val 1412"/>
              <a:gd name="adj2" fmla="val 63249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B29D11-7B86-4A73-AF99-3A35A15F254C}"/>
              </a:ext>
            </a:extLst>
          </p:cNvPr>
          <p:cNvSpPr/>
          <p:nvPr/>
        </p:nvSpPr>
        <p:spPr>
          <a:xfrm>
            <a:off x="6069026" y="1664044"/>
            <a:ext cx="3625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means </a:t>
            </a:r>
            <a:r>
              <a:rPr lang="en-GB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(it is) becomes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to make it easier to say.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76B41E1A-B273-434D-A395-42185D7C6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02" y="-50075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1" name="T3_W8_7.1.wav"/>
            </a:hlinkClick>
            <a:extLst>
              <a:ext uri="{FF2B5EF4-FFF2-40B4-BE49-F238E27FC236}">
                <a16:creationId xmlns:a16="http://schemas.microsoft.com/office/drawing/2014/main" id="{86D1288E-8EEF-4D38-94AB-06D7B2B1780B}"/>
              </a:ext>
            </a:extLst>
          </p:cNvPr>
          <p:cNvSpPr/>
          <p:nvPr/>
        </p:nvSpPr>
        <p:spPr>
          <a:xfrm>
            <a:off x="934202" y="6489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11" name="T3_W8_7.1.wav"/>
            </a:hlinkClick>
            <a:extLst>
              <a:ext uri="{FF2B5EF4-FFF2-40B4-BE49-F238E27FC236}">
                <a16:creationId xmlns:a16="http://schemas.microsoft.com/office/drawing/2014/main" id="{5E6BDAD0-0A84-4217-904A-A03BF728D089}"/>
              </a:ext>
            </a:extLst>
          </p:cNvPr>
          <p:cNvSpPr txBox="1"/>
          <p:nvPr/>
        </p:nvSpPr>
        <p:spPr>
          <a:xfrm>
            <a:off x="934202" y="7710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22553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aujourd_hui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6" grpId="0"/>
      <p:bldP spid="31" grpId="0" animBg="1"/>
      <p:bldP spid="31" grpId="1" animBg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589656" y="4724997"/>
            <a:ext cx="275161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Monday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684301" y="3751325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lundi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37D66037-BD8E-4E2F-ACE9-5B876912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7" y="1189855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D75B6E3C-3AFA-4D38-8ABF-8B06236D0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799" y="1354763"/>
            <a:ext cx="5180367" cy="5632621"/>
          </a:xfrm>
          <a:prstGeom prst="rect">
            <a:avLst/>
          </a:prstGeom>
        </p:spPr>
      </p:pic>
      <p:sp>
        <p:nvSpPr>
          <p:cNvPr id="20" name="Google Shape;155;p7">
            <a:extLst>
              <a:ext uri="{FF2B5EF4-FFF2-40B4-BE49-F238E27FC236}">
                <a16:creationId xmlns:a16="http://schemas.microsoft.com/office/drawing/2014/main" id="{5B6C4125-C02D-487E-BDBA-25A0B7C673D2}"/>
              </a:ext>
            </a:extLst>
          </p:cNvPr>
          <p:cNvSpPr/>
          <p:nvPr/>
        </p:nvSpPr>
        <p:spPr>
          <a:xfrm>
            <a:off x="4475954" y="752851"/>
            <a:ext cx="3725626" cy="1738766"/>
          </a:xfrm>
          <a:prstGeom prst="wedgeRoundRectCallout">
            <a:avLst>
              <a:gd name="adj1" fmla="val 37772"/>
              <a:gd name="adj2" fmla="val 105340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lundi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8601DB-13AA-4623-B182-97016BA968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2"/>
          <a:stretch/>
        </p:blipFill>
        <p:spPr>
          <a:xfrm>
            <a:off x="7114357" y="1956525"/>
            <a:ext cx="2066766" cy="1338218"/>
          </a:xfrm>
          <a:prstGeom prst="rect">
            <a:avLst/>
          </a:prstGeom>
        </p:spPr>
      </p:pic>
      <p:sp>
        <p:nvSpPr>
          <p:cNvPr id="19" name="Oval Callout 13">
            <a:extLst>
              <a:ext uri="{FF2B5EF4-FFF2-40B4-BE49-F238E27FC236}">
                <a16:creationId xmlns:a16="http://schemas.microsoft.com/office/drawing/2014/main" id="{6CF73221-4094-41F9-B622-4375C71D91CD}"/>
              </a:ext>
            </a:extLst>
          </p:cNvPr>
          <p:cNvSpPr/>
          <p:nvPr/>
        </p:nvSpPr>
        <p:spPr>
          <a:xfrm>
            <a:off x="4771727" y="2656525"/>
            <a:ext cx="6117443" cy="2638358"/>
          </a:xfrm>
          <a:prstGeom prst="wedgeEllipseCallout">
            <a:avLst>
              <a:gd name="adj1" fmla="val -28729"/>
              <a:gd name="adj2" fmla="val 66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In France, the first day of the week is Monday (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lundi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) and the last day of the week is Sunday (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dimanche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).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39FC72C4-8470-4F4E-9D97-4B305A0CEE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-50075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DAD5D359-AAF4-49A8-9146-0DE568151757}"/>
              </a:ext>
            </a:extLst>
          </p:cNvPr>
          <p:cNvSpPr/>
          <p:nvPr/>
        </p:nvSpPr>
        <p:spPr>
          <a:xfrm>
            <a:off x="934202" y="6489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265EF9E8-7B3D-444E-B94D-91A07DD7C6A5}"/>
              </a:ext>
            </a:extLst>
          </p:cNvPr>
          <p:cNvSpPr txBox="1"/>
          <p:nvPr/>
        </p:nvSpPr>
        <p:spPr>
          <a:xfrm>
            <a:off x="934202" y="7710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89917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l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7_aujourd_hui_c_est_l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0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589656" y="4724997"/>
            <a:ext cx="275161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Tuesday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684301" y="3751325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mardi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37D66037-BD8E-4E2F-ACE9-5B876912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7" y="1189855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D75B6E3C-3AFA-4D38-8ABF-8B06236D0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799" y="1354763"/>
            <a:ext cx="5180367" cy="5632621"/>
          </a:xfrm>
          <a:prstGeom prst="rect">
            <a:avLst/>
          </a:prstGeom>
        </p:spPr>
      </p:pic>
      <p:sp>
        <p:nvSpPr>
          <p:cNvPr id="20" name="Google Shape;155;p7">
            <a:extLst>
              <a:ext uri="{FF2B5EF4-FFF2-40B4-BE49-F238E27FC236}">
                <a16:creationId xmlns:a16="http://schemas.microsoft.com/office/drawing/2014/main" id="{5B6C4125-C02D-487E-BDBA-25A0B7C673D2}"/>
              </a:ext>
            </a:extLst>
          </p:cNvPr>
          <p:cNvSpPr/>
          <p:nvPr/>
        </p:nvSpPr>
        <p:spPr>
          <a:xfrm>
            <a:off x="4475954" y="752851"/>
            <a:ext cx="3725626" cy="1738766"/>
          </a:xfrm>
          <a:prstGeom prst="wedgeRoundRectCallout">
            <a:avLst>
              <a:gd name="adj1" fmla="val 37772"/>
              <a:gd name="adj2" fmla="val 105340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mardi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8601DB-13AA-4623-B182-97016BA968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2"/>
          <a:stretch/>
        </p:blipFill>
        <p:spPr>
          <a:xfrm>
            <a:off x="7114357" y="1956525"/>
            <a:ext cx="2066766" cy="1338218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D2BAC645-87A8-4DDB-96A3-D28315C5CF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-50075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0C3951B2-3F9C-4E92-B184-7D2ECC3840F6}"/>
              </a:ext>
            </a:extLst>
          </p:cNvPr>
          <p:cNvSpPr/>
          <p:nvPr/>
        </p:nvSpPr>
        <p:spPr>
          <a:xfrm>
            <a:off x="934202" y="6489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AEFD0ECF-2FDC-476C-A1FB-52166C650CF7}"/>
              </a:ext>
            </a:extLst>
          </p:cNvPr>
          <p:cNvSpPr txBox="1"/>
          <p:nvPr/>
        </p:nvSpPr>
        <p:spPr>
          <a:xfrm>
            <a:off x="934202" y="7710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58599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_aujourd_hui_c_est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043034" y="4768540"/>
            <a:ext cx="3940287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Wednesday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725027" y="3766240"/>
            <a:ext cx="45763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mercredi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Calender, Icon, Pictogram, Web, Black, Number, Holiday">
            <a:extLst>
              <a:ext uri="{FF2B5EF4-FFF2-40B4-BE49-F238E27FC236}">
                <a16:creationId xmlns:a16="http://schemas.microsoft.com/office/drawing/2014/main" id="{37D66037-BD8E-4E2F-ACE9-5B876912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7" y="1189855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D75B6E3C-3AFA-4D38-8ABF-8B06236D0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799" y="1354763"/>
            <a:ext cx="5180367" cy="5632621"/>
          </a:xfrm>
          <a:prstGeom prst="rect">
            <a:avLst/>
          </a:prstGeom>
        </p:spPr>
      </p:pic>
      <p:sp>
        <p:nvSpPr>
          <p:cNvPr id="20" name="Google Shape;155;p7">
            <a:extLst>
              <a:ext uri="{FF2B5EF4-FFF2-40B4-BE49-F238E27FC236}">
                <a16:creationId xmlns:a16="http://schemas.microsoft.com/office/drawing/2014/main" id="{5B6C4125-C02D-487E-BDBA-25A0B7C673D2}"/>
              </a:ext>
            </a:extLst>
          </p:cNvPr>
          <p:cNvSpPr/>
          <p:nvPr/>
        </p:nvSpPr>
        <p:spPr>
          <a:xfrm>
            <a:off x="3746101" y="543932"/>
            <a:ext cx="4711828" cy="1738766"/>
          </a:xfrm>
          <a:prstGeom prst="wedgeRoundRectCallout">
            <a:avLst>
              <a:gd name="adj1" fmla="val 37772"/>
              <a:gd name="adj2" fmla="val 105340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mercredi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8601DB-13AA-4623-B182-97016BA968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92"/>
          <a:stretch/>
        </p:blipFill>
        <p:spPr>
          <a:xfrm>
            <a:off x="7114357" y="1956525"/>
            <a:ext cx="2066766" cy="1338218"/>
          </a:xfrm>
          <a:prstGeom prst="rect">
            <a:avLst/>
          </a:prstGeom>
        </p:spPr>
      </p:pic>
      <p:sp>
        <p:nvSpPr>
          <p:cNvPr id="15" name="Oval Callout 13">
            <a:extLst>
              <a:ext uri="{FF2B5EF4-FFF2-40B4-BE49-F238E27FC236}">
                <a16:creationId xmlns:a16="http://schemas.microsoft.com/office/drawing/2014/main" id="{42373E77-51F2-414F-96B0-638E5AE15595}"/>
              </a:ext>
            </a:extLst>
          </p:cNvPr>
          <p:cNvSpPr/>
          <p:nvPr/>
        </p:nvSpPr>
        <p:spPr>
          <a:xfrm>
            <a:off x="5301328" y="2902690"/>
            <a:ext cx="6117443" cy="2638358"/>
          </a:xfrm>
          <a:prstGeom prst="wedgeEllipseCallout">
            <a:avLst>
              <a:gd name="adj1" fmla="val -28729"/>
              <a:gd name="adj2" fmla="val 66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E9776-8265-4098-9D7D-BC3B2A44709F}"/>
              </a:ext>
            </a:extLst>
          </p:cNvPr>
          <p:cNvSpPr/>
          <p:nvPr/>
        </p:nvSpPr>
        <p:spPr>
          <a:xfrm>
            <a:off x="5322771" y="32582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Careful with spelling 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me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rcr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edi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! The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’ is in an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’ sandwich. 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 – e –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r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–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–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r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– e – d -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B54C63A0-D6C3-46CC-884B-1F418279F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-50075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7367D5CA-64E7-4A9B-925D-997291BD1FF2}"/>
              </a:ext>
            </a:extLst>
          </p:cNvPr>
          <p:cNvSpPr/>
          <p:nvPr/>
        </p:nvSpPr>
        <p:spPr>
          <a:xfrm>
            <a:off x="934202" y="6489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8BCECC12-ACBA-4021-9CA8-97E41699971B}"/>
              </a:ext>
            </a:extLst>
          </p:cNvPr>
          <p:cNvSpPr txBox="1"/>
          <p:nvPr/>
        </p:nvSpPr>
        <p:spPr>
          <a:xfrm>
            <a:off x="934202" y="7710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répète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1662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merc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5_aujourd_hui_c_est_merc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0" grpId="0" animBg="1"/>
      <p:bldP spid="15" grpId="0" animBg="1"/>
      <p:bldP spid="15" grpId="1" animBg="1"/>
      <p:bldP spid="16" grpId="0"/>
      <p:bldP spid="16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3993</TotalTime>
  <Words>2474</Words>
  <Application>Microsoft Office PowerPoint</Application>
  <PresentationFormat>Widescreen</PresentationFormat>
  <Paragraphs>427</Paragraphs>
  <Slides>32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Describing me and others</vt:lpstr>
      <vt:lpstr>[eu]</vt:lpstr>
      <vt:lpstr>[SFC] </vt:lpstr>
      <vt:lpstr>[eu]</vt:lpstr>
      <vt:lpstr>[eu]</vt:lpstr>
      <vt:lpstr>vocabulaire</vt:lpstr>
      <vt:lpstr>vocabulaire</vt:lpstr>
      <vt:lpstr>vocabulaire</vt:lpstr>
      <vt:lpstr>vocabulaire</vt:lpstr>
      <vt:lpstr>lire</vt:lpstr>
      <vt:lpstr>lire</vt:lpstr>
      <vt:lpstr>lire</vt:lpstr>
      <vt:lpstr>lire</vt:lpstr>
      <vt:lpstr>vocabulaire</vt:lpstr>
      <vt:lpstr>vocabulaire</vt:lpstr>
      <vt:lpstr>vocabulaire</vt:lpstr>
      <vt:lpstr>lire</vt:lpstr>
      <vt:lpstr>lire</vt:lpstr>
      <vt:lpstr>lire</vt:lpstr>
      <vt:lpstr>lire</vt:lpstr>
      <vt:lpstr>être</vt:lpstr>
      <vt:lpstr>lire</vt:lpstr>
      <vt:lpstr>lire</vt:lpstr>
      <vt:lpstr>prononciation</vt:lpstr>
      <vt:lpstr>prononciation</vt:lpstr>
      <vt:lpstr>prononciation</vt:lpstr>
      <vt:lpstr>prononciation</vt:lpstr>
      <vt:lpstr>prononciation</vt:lpstr>
      <vt:lpstr>prononciation</vt:lpstr>
      <vt:lpstr>prononciation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58</cp:revision>
  <dcterms:created xsi:type="dcterms:W3CDTF">2021-07-02T19:27:01Z</dcterms:created>
  <dcterms:modified xsi:type="dcterms:W3CDTF">2023-09-26T04:58:34Z</dcterms:modified>
</cp:coreProperties>
</file>