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5" r:id="rId2"/>
    <p:sldId id="259" r:id="rId3"/>
    <p:sldId id="277" r:id="rId4"/>
    <p:sldId id="356" r:id="rId5"/>
    <p:sldId id="357" r:id="rId6"/>
    <p:sldId id="358" r:id="rId7"/>
    <p:sldId id="364" r:id="rId8"/>
    <p:sldId id="363" r:id="rId9"/>
    <p:sldId id="365" r:id="rId10"/>
    <p:sldId id="281" r:id="rId11"/>
    <p:sldId id="367" r:id="rId12"/>
    <p:sldId id="368" r:id="rId13"/>
    <p:sldId id="369" r:id="rId14"/>
    <p:sldId id="366" r:id="rId15"/>
    <p:sldId id="370" r:id="rId16"/>
    <p:sldId id="362" r:id="rId17"/>
    <p:sldId id="371" r:id="rId18"/>
    <p:sldId id="372" r:id="rId19"/>
    <p:sldId id="373" r:id="rId20"/>
    <p:sldId id="374" r:id="rId21"/>
    <p:sldId id="353" r:id="rId22"/>
    <p:sldId id="385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75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B"/>
    <a:srgbClr val="F5EB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62622" autoAdjust="0"/>
  </p:normalViewPr>
  <p:slideViewPr>
    <p:cSldViewPr snapToGrid="0">
      <p:cViewPr>
        <p:scale>
          <a:sx n="42" d="100"/>
          <a:sy n="42" d="100"/>
        </p:scale>
        <p:origin x="3246" y="6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</a:p>
          <a:p>
            <a:pPr marL="216000" indent="-216000" algn="l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The AUDIO version of the lesson material includes additional audio for the new language presented (phonics, vocabulary) and audio for the instructions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on the slide.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In addition, it includes VIDEO clips of the phonics and the phonics’ source words.  Pupils can be encouraged to look at the shape of the mouth/lips on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slides where these appear, and try to copy it/them.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[</a:t>
            </a:r>
            <a:r>
              <a:rPr lang="en-GB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eu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and [</a:t>
            </a: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SFC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with words ending in -x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deux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[41]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 (petit) peu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[91]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 jeu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[291]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ce (c')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lundi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[1091]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mardi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[1044]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mercredi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[1168]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jeudi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[1112]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vendredi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[1086]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samedi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[1356]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dimanche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[1235]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aujourd’hui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[233]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2 minutes (four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comprehension and read aloud of the new vocabulary so far.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Teacher initiates the phrase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C’est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…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respond orally with the correct word, using the partially obscured day as their clue.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Teacher clicks to confirm the answer, and elicits English meaning.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Repeat for the next slides. 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[2/4]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4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[3/4]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457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[4/4]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9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4 minutes (three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present and practise the remaining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3.   Click to bring up the callout.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4.   Continue with the next slide.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06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present and practise the remaining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3.   Repeat steps 1 and 2 with the 2</a:t>
            </a:r>
            <a:r>
              <a:rPr lang="en-GB" sz="1200" b="0" strike="noStrike" spc="-1" baseline="30000" dirty="0">
                <a:latin typeface="Arial"/>
              </a:rPr>
              <a:t>nd</a:t>
            </a:r>
            <a:r>
              <a:rPr lang="en-GB" sz="1200" b="0" strike="noStrike" spc="-1" dirty="0">
                <a:latin typeface="Arial"/>
              </a:rPr>
              <a:t> word.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4.   Continue with the next slide.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38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callout.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4.   Click to bring up the map of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Ha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ϊ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ti</a:t>
            </a:r>
            <a:r>
              <a:rPr lang="en-GB" sz="1200" b="0" strike="noStrike" spc="-1" dirty="0">
                <a:latin typeface="Arial"/>
              </a:rPr>
              <a:t>, Jean-Michel and the phrase ‘</a:t>
            </a:r>
            <a:r>
              <a:rPr lang="en-GB" sz="1200" b="0" strike="noStrike" spc="-1" dirty="0" err="1">
                <a:latin typeface="Arial"/>
              </a:rPr>
              <a:t>Aujourdhui</a:t>
            </a:r>
            <a:r>
              <a:rPr lang="en-GB" sz="1200" b="0" strike="noStrike" spc="-1" dirty="0">
                <a:latin typeface="Arial"/>
              </a:rPr>
              <a:t>, </a:t>
            </a:r>
            <a:r>
              <a:rPr lang="en-GB" sz="1200" b="0" strike="noStrike" spc="-1" dirty="0" err="1">
                <a:latin typeface="Arial"/>
              </a:rPr>
              <a:t>c’est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dimanche</a:t>
            </a:r>
            <a:r>
              <a:rPr lang="en-GB" sz="1200" b="0" strike="noStrike" spc="-1" dirty="0">
                <a:latin typeface="Arial"/>
              </a:rPr>
              <a:t>’.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5.   Elicit the English meaning of the French phrase.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57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2 minutes (four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comprehension and read aloud of this week’s new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Teacher initiates the phrase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C’est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…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respond orally with the correct word, using the English word as their prompt.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Teacher clicks to confirm the answer..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Repeat for the next slides. 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671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[2/4]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02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[3/4]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2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</a:t>
            </a:r>
            <a:r>
              <a:rPr lang="en-GB" b="1" dirty="0" err="1"/>
              <a:t>eu</a:t>
            </a:r>
            <a:r>
              <a:rPr lang="en-GB" b="1" dirty="0"/>
              <a:t>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eu</a:t>
            </a:r>
            <a:r>
              <a:rPr lang="en-GB" b="1" dirty="0"/>
              <a:t>].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</a:t>
            </a:r>
            <a:r>
              <a:rPr lang="en-GB" b="1" dirty="0"/>
              <a:t>source</a:t>
            </a:r>
            <a:r>
              <a:rPr lang="en-GB" dirty="0"/>
              <a:t> word </a:t>
            </a:r>
            <a:r>
              <a:rPr lang="en-GB" b="1" dirty="0"/>
              <a:t>‘deux’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Say the word and bring up the reminder that the final –t is silent.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saying the word several times.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deux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</a:t>
            </a:r>
            <a:r>
              <a:rPr lang="en-GB" baseline="0" dirty="0"/>
              <a:t>do the British Sign Language gesture for two: https://www.signbsl.com/sign/two </a:t>
            </a:r>
            <a:br>
              <a:rPr lang="en-GB" baseline="0" dirty="0"/>
            </a:br>
            <a:r>
              <a:rPr lang="en-GB" baseline="0" dirty="0"/>
              <a:t>Note: if teachers want to avoid a backwards ‘v’ they could instead use the front-facing peace ‘v’ symbol.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[4/4]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695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revisit parts of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être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i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introduce </a:t>
            </a:r>
            <a:r>
              <a:rPr lang="en-GB" sz="1200" b="1" i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ce|c’est</a:t>
            </a:r>
            <a:r>
              <a:rPr lang="en-GB" sz="1200" b="0" i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animate the explanation.</a:t>
            </a: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translations for the French examples provided. </a:t>
            </a:r>
          </a:p>
        </p:txBody>
      </p:sp>
      <p:sp>
        <p:nvSpPr>
          <p:cNvPr id="303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6 minutes 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practise written understanding of questions and statements with </a:t>
            </a:r>
            <a:r>
              <a:rPr lang="en-GB" sz="1200" b="0" strike="noStrike" spc="-1" dirty="0" err="1">
                <a:latin typeface="Arial"/>
              </a:rPr>
              <a:t>c’est</a:t>
            </a:r>
            <a:r>
              <a:rPr lang="en-GB" sz="1200" b="0" strike="noStrike" spc="-1" dirty="0">
                <a:latin typeface="Arial"/>
              </a:rPr>
              <a:t>, and days of the week.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Read the task context with pupils.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the action button to listen to and read the full dialogue in French. Alternatively, teachers can click each speech bubble to hear each line separately.</a:t>
            </a: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Pupils read the conversation again. They can do this in pairs, aloud.</a:t>
            </a: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up the gapped English dialogue.</a:t>
            </a: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Pupils complete the gapped translation in English.</a:t>
            </a: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for answers.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76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2 minutes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learn about the time difference between France and Ha</a:t>
            </a:r>
            <a:r>
              <a:rPr lang="el-GR" sz="1200" b="0" strike="noStrike" spc="-1" dirty="0">
                <a:latin typeface="Century Gothic" panose="020B0502020202020204" pitchFamily="34" charset="0"/>
              </a:rPr>
              <a:t>ϊ</a:t>
            </a:r>
            <a:r>
              <a:rPr lang="en-GB" sz="1200" b="0" strike="noStrike" spc="-1" dirty="0" err="1">
                <a:latin typeface="Century Gothic" panose="020B0502020202020204" pitchFamily="34" charset="0"/>
              </a:rPr>
              <a:t>ti</a:t>
            </a:r>
            <a:r>
              <a:rPr lang="en-GB" sz="1200" b="0" strike="noStrike" spc="-1" dirty="0">
                <a:latin typeface="Century Gothic" panose="020B0502020202020204" pitchFamily="34" charset="0"/>
              </a:rPr>
              <a:t>.</a:t>
            </a:r>
            <a:br>
              <a:rPr lang="en-GB" sz="1200" b="0" strike="noStrike" spc="-1" dirty="0">
                <a:latin typeface="Century Gothic" panose="020B0502020202020204" pitchFamily="34" charset="0"/>
              </a:rPr>
            </a:b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Read the information with pupils.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Allow them time to work out the exact time in Ha</a:t>
            </a:r>
            <a:r>
              <a:rPr lang="el-GR" sz="1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ϊ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ti</a:t>
            </a:r>
            <a:r>
              <a:rPr lang="en-GB" sz="1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 when it is 5:30am in France.</a:t>
            </a: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for answer.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89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4 minutes (seven slides)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reading aloud the days of the week once again, cuing pupils with hand gestures to represent the number of each day.</a:t>
            </a:r>
            <a:r>
              <a:rPr lang="en-GB" b="1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Use hand gesture and (1-7 for days of the week) in combination with oral production of day of the week &amp; get pupils to repeat.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282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[2/7]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059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[3/7]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723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[4/7]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790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[5/7]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866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[6/7]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70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revisit [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SFC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], this time with a new consonant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x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  Pupils have now encountered SFC with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–t, -s, -d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now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–x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Repeat the source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deux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with gesture, if using.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Bring your fingers to your lips to signal [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SFC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].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Elicit from students the other SFCs they remember, with examples of words.  E.g.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petit,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</a:rPr>
              <a:t>mais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, grand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[7/7]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341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30 seconds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a further item of vocabulary from week 3, this week’s revisited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words and images.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Ensure pupils are clear about the meaning.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Repeat with the class to bring the lesson to an end.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55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 (three slides)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two cluster words with the SSC [</a:t>
            </a:r>
            <a:r>
              <a:rPr lang="en-GB" b="1" dirty="0" err="1"/>
              <a:t>eu</a:t>
            </a:r>
            <a:r>
              <a:rPr lang="en-GB" b="0" dirty="0"/>
              <a:t>] for further practice.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the SSC [</a:t>
            </a:r>
            <a:r>
              <a:rPr lang="en-GB" b="1" dirty="0" err="1"/>
              <a:t>eu</a:t>
            </a:r>
            <a:r>
              <a:rPr lang="en-GB" dirty="0"/>
              <a:t>].</a:t>
            </a:r>
            <a:endParaRPr lang="en-GB" b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</a:t>
            </a:r>
            <a:r>
              <a:rPr lang="en-GB" b="1" dirty="0"/>
              <a:t>cluster</a:t>
            </a:r>
            <a:r>
              <a:rPr lang="en-GB" dirty="0"/>
              <a:t> word/phrase </a:t>
            </a:r>
            <a:r>
              <a:rPr lang="en-GB" b="1" dirty="0"/>
              <a:t>‘un petit </a:t>
            </a:r>
            <a:r>
              <a:rPr lang="en-GB" b="1" dirty="0" err="1"/>
              <a:t>peu</a:t>
            </a:r>
            <a:r>
              <a:rPr lang="en-GB" b="1" dirty="0"/>
              <a:t>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English translation.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saying the phrase several times.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un petit peu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</a:t>
            </a:r>
            <a:r>
              <a:rPr lang="en-GB" baseline="0" dirty="0"/>
              <a:t>mimic the gesture from the picture.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en-GB" sz="1200" b="0" strike="noStrike" spc="-1" baseline="0" dirty="0">
                <a:latin typeface="Arial"/>
              </a:rPr>
              <a:t>pupils have already learnt ‘petit’ and in week 8 they will learn ‘</a:t>
            </a:r>
            <a:r>
              <a:rPr lang="en-GB" sz="1200" b="1" strike="noStrike" spc="-1" baseline="0" dirty="0">
                <a:latin typeface="Arial"/>
              </a:rPr>
              <a:t>un/</a:t>
            </a:r>
            <a:r>
              <a:rPr lang="en-GB" sz="1200" b="1" strike="noStrike" spc="-1" baseline="0" dirty="0" err="1">
                <a:latin typeface="Arial"/>
              </a:rPr>
              <a:t>une</a:t>
            </a:r>
            <a:r>
              <a:rPr lang="en-GB" sz="1200" b="0" strike="noStrike" spc="-1" baseline="0" dirty="0">
                <a:latin typeface="Arial"/>
              </a:rPr>
              <a:t>’ meaning ‘</a:t>
            </a:r>
            <a:r>
              <a:rPr lang="en-GB" sz="1200" b="1" strike="noStrike" spc="-1" baseline="0" dirty="0">
                <a:latin typeface="Arial"/>
              </a:rPr>
              <a:t>a</a:t>
            </a:r>
            <a:r>
              <a:rPr lang="en-GB" sz="1200" b="0" strike="noStrike" spc="-1" baseline="0" dirty="0">
                <a:latin typeface="Arial"/>
              </a:rPr>
              <a:t>’.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42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the SSC [</a:t>
            </a:r>
            <a:r>
              <a:rPr lang="en-GB" b="1" dirty="0" err="1"/>
              <a:t>eu</a:t>
            </a:r>
            <a:r>
              <a:rPr lang="en-GB" dirty="0"/>
              <a:t>].</a:t>
            </a:r>
            <a:endParaRPr lang="en-GB" b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</a:t>
            </a:r>
            <a:r>
              <a:rPr lang="en-GB" b="1" dirty="0"/>
              <a:t>cluster</a:t>
            </a:r>
            <a:r>
              <a:rPr lang="en-GB" dirty="0"/>
              <a:t> word </a:t>
            </a:r>
            <a:r>
              <a:rPr lang="en-GB" b="1" dirty="0"/>
              <a:t>‘un </a:t>
            </a:r>
            <a:r>
              <a:rPr lang="en-GB" b="1" dirty="0" err="1"/>
              <a:t>jeu</a:t>
            </a:r>
            <a:r>
              <a:rPr lang="en-GB" b="1" dirty="0"/>
              <a:t>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English translation.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saying the phrase several times.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un jeu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</a:t>
            </a:r>
            <a:r>
              <a:rPr lang="en-GB" baseline="0" dirty="0"/>
              <a:t>use the BSL for ‘game’, as shown here: https://www.youtube.com/watch?v=5Hg3s6pxusM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en-GB" baseline="0" dirty="0"/>
              <a:t>alternatively, agree a suitable gesture with the class.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0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4 minutes (four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present and practise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Repeat steps 1 and 2 for the 2</a:t>
            </a:r>
            <a:r>
              <a:rPr lang="en-GB" sz="1200" b="0" strike="noStrike" spc="-1" baseline="30000" dirty="0">
                <a:latin typeface="Arial"/>
              </a:rPr>
              <a:t>nd</a:t>
            </a:r>
            <a:r>
              <a:rPr lang="en-GB" sz="1200" b="0" strike="noStrike" spc="-1" dirty="0">
                <a:latin typeface="Arial"/>
              </a:rPr>
              <a:t> word.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callout.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90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callout.</a:t>
            </a:r>
          </a:p>
          <a:p>
            <a:pPr marL="228600" indent="-228600">
              <a:lnSpc>
                <a:spcPct val="100000"/>
              </a:lnSpc>
              <a:buAutoNum type="arabicPeriod" startAt="5"/>
            </a:pPr>
            <a:r>
              <a:rPr lang="en-GB" sz="1200" b="0" strike="noStrike" spc="-1" dirty="0">
                <a:latin typeface="Arial"/>
              </a:rPr>
              <a:t>Click to bring up the map of France, Adèle and the phrase ‘</a:t>
            </a:r>
            <a:r>
              <a:rPr lang="en-GB" sz="1200" b="0" strike="noStrike" spc="-1" dirty="0" err="1">
                <a:latin typeface="Arial"/>
              </a:rPr>
              <a:t>Aujourdhui</a:t>
            </a:r>
            <a:r>
              <a:rPr lang="en-GB" sz="1200" b="0" strike="noStrike" spc="-1" dirty="0">
                <a:latin typeface="Arial"/>
              </a:rPr>
              <a:t>, </a:t>
            </a:r>
            <a:r>
              <a:rPr lang="en-GB" sz="1200" b="0" strike="noStrike" spc="-1" dirty="0" err="1">
                <a:latin typeface="Arial"/>
              </a:rPr>
              <a:t>c’est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lundi</a:t>
            </a:r>
            <a:r>
              <a:rPr lang="en-GB" sz="1200" b="0" strike="noStrike" spc="-1" dirty="0">
                <a:latin typeface="Arial"/>
              </a:rPr>
              <a:t>’.</a:t>
            </a:r>
          </a:p>
          <a:p>
            <a:pPr marL="228600" indent="-228600">
              <a:lnSpc>
                <a:spcPct val="100000"/>
              </a:lnSpc>
              <a:buAutoNum type="arabicPeriod" startAt="5"/>
            </a:pPr>
            <a:r>
              <a:rPr lang="en-GB" sz="1200" b="0" strike="noStrike" spc="-1" dirty="0">
                <a:latin typeface="Arial"/>
              </a:rPr>
              <a:t>Elicit the English meaning of the French phrase.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3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3.   Click to bring up the map of France, Adèle and the phrase ‘</a:t>
            </a:r>
            <a:r>
              <a:rPr lang="en-GB" sz="1200" b="0" strike="noStrike" spc="-1" dirty="0" err="1">
                <a:latin typeface="Arial"/>
              </a:rPr>
              <a:t>Aujourdhui</a:t>
            </a:r>
            <a:r>
              <a:rPr lang="en-GB" sz="1200" b="0" strike="noStrike" spc="-1" dirty="0">
                <a:latin typeface="Arial"/>
              </a:rPr>
              <a:t>, </a:t>
            </a:r>
            <a:r>
              <a:rPr lang="en-GB" sz="1200" b="0" strike="noStrike" spc="-1" dirty="0" err="1">
                <a:latin typeface="Arial"/>
              </a:rPr>
              <a:t>c’est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mardi</a:t>
            </a:r>
            <a:r>
              <a:rPr lang="en-GB" sz="1200" b="0" strike="noStrike" spc="-1" dirty="0">
                <a:latin typeface="Arial"/>
              </a:rPr>
              <a:t>’.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4.   Elicit the English meaning of the French phrase.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5.   Continue with the next slide.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3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callout.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4.   Click to bring up the map of France, Adèle and the phrase ‘</a:t>
            </a:r>
            <a:r>
              <a:rPr lang="en-GB" sz="1200" b="0" strike="noStrike" spc="-1" dirty="0" err="1">
                <a:latin typeface="Arial"/>
              </a:rPr>
              <a:t>Aujourdhui</a:t>
            </a:r>
            <a:r>
              <a:rPr lang="en-GB" sz="1200" b="0" strike="noStrike" spc="-1" dirty="0">
                <a:latin typeface="Arial"/>
              </a:rPr>
              <a:t>, </a:t>
            </a:r>
            <a:r>
              <a:rPr lang="en-GB" sz="1200" b="0" strike="noStrike" spc="-1" dirty="0" err="1">
                <a:latin typeface="Arial"/>
              </a:rPr>
              <a:t>c’est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mercredi</a:t>
            </a:r>
            <a:r>
              <a:rPr lang="en-GB" sz="1200" b="0" strike="noStrike" spc="-1" dirty="0">
                <a:latin typeface="Arial"/>
              </a:rPr>
              <a:t>’.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5.   Elicit the English meaning of the French phrase.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6.   Continue with the next slide.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7.wav"/><Relationship Id="rId18" Type="http://schemas.openxmlformats.org/officeDocument/2006/relationships/image" Target="../media/image12.svg"/><Relationship Id="rId3" Type="http://schemas.openxmlformats.org/officeDocument/2006/relationships/image" Target="../media/image15.png"/><Relationship Id="rId7" Type="http://schemas.openxmlformats.org/officeDocument/2006/relationships/audio" Target="../media/audio1.wav"/><Relationship Id="rId12" Type="http://schemas.openxmlformats.org/officeDocument/2006/relationships/audio" Target="../media/audio6.wav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gif"/><Relationship Id="rId11" Type="http://schemas.openxmlformats.org/officeDocument/2006/relationships/audio" Target="../media/audio5.wav"/><Relationship Id="rId5" Type="http://schemas.openxmlformats.org/officeDocument/2006/relationships/image" Target="../media/image25.gif"/><Relationship Id="rId15" Type="http://schemas.openxmlformats.org/officeDocument/2006/relationships/audio" Target="../media/audio9.wav"/><Relationship Id="rId10" Type="http://schemas.openxmlformats.org/officeDocument/2006/relationships/audio" Target="../media/audio4.wav"/><Relationship Id="rId4" Type="http://schemas.openxmlformats.org/officeDocument/2006/relationships/image" Target="../media/image24.gif"/><Relationship Id="rId9" Type="http://schemas.openxmlformats.org/officeDocument/2006/relationships/audio" Target="../media/audio3.wav"/><Relationship Id="rId1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gif"/><Relationship Id="rId5" Type="http://schemas.openxmlformats.org/officeDocument/2006/relationships/image" Target="../media/image26.gif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72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SSC [eu]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C’est (it is, it’s)</a:t>
            </a: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Days of the </a:t>
            </a:r>
            <a:r>
              <a:rPr lang="fr-FR" sz="2800" b="1" spc="-1" dirty="0" err="1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week</a:t>
            </a: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/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pic>
        <p:nvPicPr>
          <p:cNvPr id="7" name="Picture 2" descr="Calender, Icon, Pictogram, Web, Black, Number, Holiday">
            <a:extLst>
              <a:ext uri="{FF2B5EF4-FFF2-40B4-BE49-F238E27FC236}">
                <a16:creationId xmlns:a16="http://schemas.microsoft.com/office/drawing/2014/main" id="{44794538-2AB9-4009-BBF9-09001B16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8" y="2100908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558911" y="2510244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1533085" y="2811910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lundi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7BFCC9-CD87-45A0-B0A7-93391652970D}"/>
              </a:ext>
            </a:extLst>
          </p:cNvPr>
          <p:cNvGrpSpPr/>
          <p:nvPr/>
        </p:nvGrpSpPr>
        <p:grpSpPr>
          <a:xfrm>
            <a:off x="1693851" y="2664381"/>
            <a:ext cx="2276570" cy="1640406"/>
            <a:chOff x="9076564" y="154888"/>
            <a:chExt cx="1062361" cy="852582"/>
          </a:xfrm>
        </p:grpSpPr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F1681A99-9DF9-4833-A69B-7BE7C4599499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34F10977-7D31-4D36-9F43-C76B76A8E7E9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76448" y="256092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lundi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mardi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576448" y="472818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mercredi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C1CB586-792A-4FB8-8981-8BF46B4A3BAD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74B83-378C-4543-B12C-33B4F1E4DA89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E2722346-98E0-48BA-AE0F-4CBB8E03D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576448" y="4678486"/>
            <a:ext cx="3394866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488057" y="2746931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aujourd’hui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7BFCC9-CD87-45A0-B0A7-93391652970D}"/>
              </a:ext>
            </a:extLst>
          </p:cNvPr>
          <p:cNvGrpSpPr/>
          <p:nvPr/>
        </p:nvGrpSpPr>
        <p:grpSpPr>
          <a:xfrm>
            <a:off x="804334" y="2409371"/>
            <a:ext cx="2867780" cy="1757927"/>
            <a:chOff x="9076564" y="154888"/>
            <a:chExt cx="1062361" cy="852582"/>
          </a:xfrm>
        </p:grpSpPr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F1681A99-9DF9-4833-A69B-7BE7C4599499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34F10977-7D31-4D36-9F43-C76B76A8E7E9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76448" y="256092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mercredi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mardi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576448" y="472818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aujourd’hui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1F06E1-6145-4695-948A-B96E45F38097}"/>
              </a:ext>
            </a:extLst>
          </p:cNvPr>
          <p:cNvGrpSpPr/>
          <p:nvPr/>
        </p:nvGrpSpPr>
        <p:grpSpPr>
          <a:xfrm>
            <a:off x="2902966" y="2526892"/>
            <a:ext cx="2730124" cy="1640406"/>
            <a:chOff x="9076564" y="154888"/>
            <a:chExt cx="1062361" cy="852582"/>
          </a:xfrm>
        </p:grpSpPr>
        <p:sp>
          <p:nvSpPr>
            <p:cNvPr id="19" name="Explosion: 8 Points 18">
              <a:extLst>
                <a:ext uri="{FF2B5EF4-FFF2-40B4-BE49-F238E27FC236}">
                  <a16:creationId xmlns:a16="http://schemas.microsoft.com/office/drawing/2014/main" id="{A14B5DD1-F6F5-4A86-96A4-42F8FF034915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0E53C29A-C502-4CE6-8C93-57690C503E24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733D952-CA90-4DBE-A48E-341A02B7B17F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79327D-EFDA-4ED6-8D46-014139516930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27B4DCD0-8DE0-4738-B68D-D5C0CD430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558911" y="3526742"/>
            <a:ext cx="2730124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488057" y="2825223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mercredi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7BFCC9-CD87-45A0-B0A7-93391652970D}"/>
              </a:ext>
            </a:extLst>
          </p:cNvPr>
          <p:cNvGrpSpPr/>
          <p:nvPr/>
        </p:nvGrpSpPr>
        <p:grpSpPr>
          <a:xfrm>
            <a:off x="823333" y="2605184"/>
            <a:ext cx="2276570" cy="1640406"/>
            <a:chOff x="9076564" y="154888"/>
            <a:chExt cx="1062361" cy="852582"/>
          </a:xfrm>
        </p:grpSpPr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F1681A99-9DF9-4833-A69B-7BE7C4599499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34F10977-7D31-4D36-9F43-C76B76A8E7E9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76448" y="256092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aujourd’hui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mercredi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576448" y="472818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mardi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C2F5DE-AADE-4772-BF64-C357962C6ABB}"/>
              </a:ext>
            </a:extLst>
          </p:cNvPr>
          <p:cNvGrpSpPr/>
          <p:nvPr/>
        </p:nvGrpSpPr>
        <p:grpSpPr>
          <a:xfrm>
            <a:off x="3039318" y="2448605"/>
            <a:ext cx="2276570" cy="1640406"/>
            <a:chOff x="9076564" y="154888"/>
            <a:chExt cx="1062361" cy="852582"/>
          </a:xfrm>
        </p:grpSpPr>
        <p:sp>
          <p:nvSpPr>
            <p:cNvPr id="19" name="Explosion: 8 Points 18">
              <a:extLst>
                <a:ext uri="{FF2B5EF4-FFF2-40B4-BE49-F238E27FC236}">
                  <a16:creationId xmlns:a16="http://schemas.microsoft.com/office/drawing/2014/main" id="{606FDB2C-1F23-4D31-8130-9D375EC81425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C23277DF-72ED-4AB7-9AFB-BC26CAAB7F58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5CDABD7-8239-4F59-BDB0-7D79B1F07BF0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47FB4-5958-45C7-B0F2-8472A2D2F4D2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7F1297F2-F6DA-4F9C-98AC-FD8FC8F89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576448" y="3586172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1196718" y="2825223"/>
            <a:ext cx="3665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mardi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7BFCC9-CD87-45A0-B0A7-93391652970D}"/>
              </a:ext>
            </a:extLst>
          </p:cNvPr>
          <p:cNvGrpSpPr/>
          <p:nvPr/>
        </p:nvGrpSpPr>
        <p:grpSpPr>
          <a:xfrm>
            <a:off x="1730974" y="2765969"/>
            <a:ext cx="2276570" cy="1640406"/>
            <a:chOff x="9076564" y="154888"/>
            <a:chExt cx="1062361" cy="852582"/>
          </a:xfrm>
        </p:grpSpPr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F1681A99-9DF9-4833-A69B-7BE7C4599499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34F10977-7D31-4D36-9F43-C76B76A8E7E9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76448" y="256092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lundi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mardi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576448" y="472818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mercredi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3712143-4A45-403C-A174-2598E6E3E526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FB161-C3AF-4FEA-8FDE-E056307BA9A0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C875AD2F-746C-43FE-A621-3D4FB588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043034" y="4768540"/>
            <a:ext cx="3940287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Thursday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725027" y="3766240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37D66037-BD8E-4E2F-ACE9-5B87691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87" y="1189855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3">
            <a:extLst>
              <a:ext uri="{FF2B5EF4-FFF2-40B4-BE49-F238E27FC236}">
                <a16:creationId xmlns:a16="http://schemas.microsoft.com/office/drawing/2014/main" id="{9C34314A-8A4E-4F65-8552-150A1453EA4C}"/>
              </a:ext>
            </a:extLst>
          </p:cNvPr>
          <p:cNvSpPr/>
          <p:nvPr/>
        </p:nvSpPr>
        <p:spPr>
          <a:xfrm>
            <a:off x="5059680" y="1857712"/>
            <a:ext cx="4878473" cy="2156076"/>
          </a:xfrm>
          <a:prstGeom prst="wedgeEllipseCallout">
            <a:avLst>
              <a:gd name="adj1" fmla="val 11138"/>
              <a:gd name="adj2" fmla="val 69366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F97720-57BC-4F23-970D-BD4ED3C5FB99}"/>
              </a:ext>
            </a:extLst>
          </p:cNvPr>
          <p:cNvSpPr/>
          <p:nvPr/>
        </p:nvSpPr>
        <p:spPr>
          <a:xfrm>
            <a:off x="5232960" y="2214254"/>
            <a:ext cx="4531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The [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eu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] in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j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eu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di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 is the same sound as in d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eu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x, un petit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p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eu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, un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j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eu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A6ACE45-32D3-4E30-A284-776CD4D03D17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B4E07-0D7D-4716-B011-19F8B32A2A46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CBE4BA72-3FFD-482D-AD2C-2B0B23743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40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5" grpId="0" animBg="1"/>
      <p:bldP spid="15" grpId="1" animBg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043034" y="4768540"/>
            <a:ext cx="3940287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Friday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725027" y="3766240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vendredi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37D66037-BD8E-4E2F-ACE9-5B87691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87" y="1189855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stomShape 7">
            <a:extLst>
              <a:ext uri="{FF2B5EF4-FFF2-40B4-BE49-F238E27FC236}">
                <a16:creationId xmlns:a16="http://schemas.microsoft.com/office/drawing/2014/main" id="{840C07DC-1225-4D5C-B42C-24B6DC78DFA9}"/>
              </a:ext>
            </a:extLst>
          </p:cNvPr>
          <p:cNvSpPr/>
          <p:nvPr/>
        </p:nvSpPr>
        <p:spPr>
          <a:xfrm>
            <a:off x="7040564" y="4833166"/>
            <a:ext cx="3940287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Saturday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2F1D03A-1DBE-46BD-A7C5-1A5AA8EB3DB4}"/>
              </a:ext>
            </a:extLst>
          </p:cNvPr>
          <p:cNvSpPr txBox="1"/>
          <p:nvPr/>
        </p:nvSpPr>
        <p:spPr>
          <a:xfrm>
            <a:off x="6722557" y="3830866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samedi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" descr="Calender, Icon, Pictogram, Web, Black, Number, Holiday">
            <a:extLst>
              <a:ext uri="{FF2B5EF4-FFF2-40B4-BE49-F238E27FC236}">
                <a16:creationId xmlns:a16="http://schemas.microsoft.com/office/drawing/2014/main" id="{AA759BC1-2A30-4B41-BDF8-14B50896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17" y="1254481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Callout 13">
            <a:extLst>
              <a:ext uri="{FF2B5EF4-FFF2-40B4-BE49-F238E27FC236}">
                <a16:creationId xmlns:a16="http://schemas.microsoft.com/office/drawing/2014/main" id="{C7CD5A22-2BD6-48EF-A457-48D3AF6664CA}"/>
              </a:ext>
            </a:extLst>
          </p:cNvPr>
          <p:cNvSpPr/>
          <p:nvPr/>
        </p:nvSpPr>
        <p:spPr>
          <a:xfrm>
            <a:off x="6336404" y="1367678"/>
            <a:ext cx="5461087" cy="2398562"/>
          </a:xfrm>
          <a:prstGeom prst="wedgeEllipseCallout">
            <a:avLst>
              <a:gd name="adj1" fmla="val -28729"/>
              <a:gd name="adj2" fmla="val 66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1EED6-CF5D-4635-AD0D-8870CA5D6EE1}"/>
              </a:ext>
            </a:extLst>
          </p:cNvPr>
          <p:cNvSpPr/>
          <p:nvPr/>
        </p:nvSpPr>
        <p:spPr>
          <a:xfrm>
            <a:off x="6814503" y="1707202"/>
            <a:ext cx="4531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In French the days of the week are only capitalised at the start of a sentence.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3F8F7E5-8399-41FF-A506-8A6C6BE55C6B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285533-84E8-465B-A334-BC6082352A0C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783A2F54-6AB1-4152-9873-3F5B0BF2C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3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4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589656" y="4724997"/>
            <a:ext cx="275161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Sunday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304801" y="3751325"/>
            <a:ext cx="49558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dimanche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37D66037-BD8E-4E2F-ACE9-5B87691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87" y="1189855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5DA3582-2838-405C-82ED-BF3001F8C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3173"/>
            <a:ext cx="6026020" cy="483322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FE4CC9A-EAC1-49D3-9C39-E5043D678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440" y="1063573"/>
            <a:ext cx="1720937" cy="1747413"/>
          </a:xfrm>
          <a:prstGeom prst="rect">
            <a:avLst/>
          </a:prstGeom>
        </p:spPr>
      </p:pic>
      <p:sp>
        <p:nvSpPr>
          <p:cNvPr id="20" name="Google Shape;155;p7">
            <a:extLst>
              <a:ext uri="{FF2B5EF4-FFF2-40B4-BE49-F238E27FC236}">
                <a16:creationId xmlns:a16="http://schemas.microsoft.com/office/drawing/2014/main" id="{5B6C4125-C02D-487E-BDBA-25A0B7C673D2}"/>
              </a:ext>
            </a:extLst>
          </p:cNvPr>
          <p:cNvSpPr/>
          <p:nvPr/>
        </p:nvSpPr>
        <p:spPr>
          <a:xfrm>
            <a:off x="4290268" y="778518"/>
            <a:ext cx="4818742" cy="1738766"/>
          </a:xfrm>
          <a:prstGeom prst="wedgeRoundRectCallout">
            <a:avLst>
              <a:gd name="adj1" fmla="val 57953"/>
              <a:gd name="adj2" fmla="val 22700"/>
              <a:gd name="adj3" fmla="val 16667"/>
            </a:avLst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Aujourd’hui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dimanche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9" name="Oval Callout 13">
            <a:extLst>
              <a:ext uri="{FF2B5EF4-FFF2-40B4-BE49-F238E27FC236}">
                <a16:creationId xmlns:a16="http://schemas.microsoft.com/office/drawing/2014/main" id="{6CF73221-4094-41F9-B622-4375C71D91CD}"/>
              </a:ext>
            </a:extLst>
          </p:cNvPr>
          <p:cNvSpPr/>
          <p:nvPr/>
        </p:nvSpPr>
        <p:spPr>
          <a:xfrm>
            <a:off x="5260605" y="2682069"/>
            <a:ext cx="6117443" cy="2638358"/>
          </a:xfrm>
          <a:prstGeom prst="wedgeEllipseCallout">
            <a:avLst>
              <a:gd name="adj1" fmla="val -28729"/>
              <a:gd name="adj2" fmla="val 66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In Ha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ϊ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, the first day of the week is Sunday (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dimanche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) and the last day of the week is Saturday (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samedi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).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EEE419BB-C486-4017-B7A1-27BCA64AD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1151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500D9BF-3DE8-4F49-B349-DF4E5ED59144}"/>
              </a:ext>
            </a:extLst>
          </p:cNvPr>
          <p:cNvSpPr/>
          <p:nvPr/>
        </p:nvSpPr>
        <p:spPr>
          <a:xfrm>
            <a:off x="914400" y="156117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CF03B2-A5BA-450C-A831-66400E9D760B}"/>
              </a:ext>
            </a:extLst>
          </p:cNvPr>
          <p:cNvSpPr txBox="1"/>
          <p:nvPr/>
        </p:nvSpPr>
        <p:spPr>
          <a:xfrm>
            <a:off x="914400" y="156117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7650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0" grpId="0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558911" y="3559209"/>
            <a:ext cx="2656184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1560327" y="4022995"/>
            <a:ext cx="32566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spc="-1" dirty="0">
                <a:solidFill>
                  <a:srgbClr val="002060"/>
                </a:solidFill>
                <a:latin typeface="Century gothic"/>
              </a:rPr>
              <a:t>Friday</a:t>
            </a:r>
            <a:endParaRPr kumimoji="0" lang="en-GB" sz="6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76448" y="2574727"/>
            <a:ext cx="358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lundi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3256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vendredi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576448" y="4728188"/>
            <a:ext cx="3239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mercredi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00826436-F63D-4F0D-B554-C589735A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27" y="1675394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76F9F-B688-4B48-8131-4D973D5F8551}"/>
              </a:ext>
            </a:extLst>
          </p:cNvPr>
          <p:cNvSpPr txBox="1"/>
          <p:nvPr/>
        </p:nvSpPr>
        <p:spPr>
          <a:xfrm>
            <a:off x="6576448" y="1405979"/>
            <a:ext cx="358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mardi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BF41DB1-FB83-4AA2-A36C-08941EE46583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4864D-6426-4AB2-BB87-21177ADEADB4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D230CFE9-1D31-4401-89F0-731E19D96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647398" y="2529631"/>
            <a:ext cx="3019115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1348590" y="4074610"/>
            <a:ext cx="32566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spc="-1" dirty="0">
                <a:solidFill>
                  <a:srgbClr val="002060"/>
                </a:solidFill>
                <a:latin typeface="Century gothic"/>
              </a:rPr>
              <a:t>Sunday</a:t>
            </a:r>
            <a:endParaRPr kumimoji="0" lang="en-GB" sz="6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76448" y="2574727"/>
            <a:ext cx="358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dimanche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3256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vendredi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748678" y="4744135"/>
            <a:ext cx="3239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jeudi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00826436-F63D-4F0D-B554-C589735A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27" y="1675394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76F9F-B688-4B48-8131-4D973D5F8551}"/>
              </a:ext>
            </a:extLst>
          </p:cNvPr>
          <p:cNvSpPr txBox="1"/>
          <p:nvPr/>
        </p:nvSpPr>
        <p:spPr>
          <a:xfrm>
            <a:off x="6576448" y="1405979"/>
            <a:ext cx="358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samedi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C1C2B2B-97EC-409B-B3FB-2FB6EFFA34CA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8D0578-FD54-4A7E-9FA2-454B25D2F4AC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A615CB76-32FD-4F6E-9CA0-36BBEDAEB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3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465933" y="1344705"/>
            <a:ext cx="3019115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359694" y="3990082"/>
            <a:ext cx="48944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spc="-1" dirty="0">
                <a:solidFill>
                  <a:srgbClr val="002060"/>
                </a:solidFill>
                <a:latin typeface="Century gothic"/>
              </a:rPr>
              <a:t>Thursday</a:t>
            </a:r>
            <a:endParaRPr kumimoji="0" lang="en-GB" sz="6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58911" y="2594114"/>
            <a:ext cx="358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vendredi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3256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dimanche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748678" y="4744135"/>
            <a:ext cx="3239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lundi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00826436-F63D-4F0D-B554-C589735A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27" y="1675394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76F9F-B688-4B48-8131-4D973D5F8551}"/>
              </a:ext>
            </a:extLst>
          </p:cNvPr>
          <p:cNvSpPr txBox="1"/>
          <p:nvPr/>
        </p:nvSpPr>
        <p:spPr>
          <a:xfrm>
            <a:off x="6576448" y="1405979"/>
            <a:ext cx="358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jeudi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F0FBB08-3490-4453-BD73-38806977CDFA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A93CC-27E1-4C77-98A7-972D58FD30E9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C9A2184C-A857-4FEE-843E-E1B8035C8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3910753" y="1077840"/>
            <a:ext cx="7125988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11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115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11500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115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255347" y="971171"/>
            <a:ext cx="1668477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E692697F-186E-435F-9435-7ADF8DE9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46" y="2611945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A6420-B49C-408D-BFB8-598A5E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5" y="265408"/>
            <a:ext cx="4572000" cy="1325563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8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88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6051AD0-9AE4-44F7-B428-F1B73F94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57" y="2939848"/>
            <a:ext cx="33020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677667" y="4743123"/>
            <a:ext cx="3019115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1054066" y="4074610"/>
            <a:ext cx="40536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spc="-1" dirty="0">
                <a:solidFill>
                  <a:srgbClr val="002060"/>
                </a:solidFill>
                <a:latin typeface="Century gothic"/>
              </a:rPr>
              <a:t>Saturday</a:t>
            </a:r>
            <a:endParaRPr kumimoji="0" lang="en-GB" sz="6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76448" y="2574727"/>
            <a:ext cx="358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jeudi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3256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vendredi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748678" y="4744135"/>
            <a:ext cx="3239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samedi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00826436-F63D-4F0D-B554-C589735A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27" y="1675394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76F9F-B688-4B48-8131-4D973D5F8551}"/>
              </a:ext>
            </a:extLst>
          </p:cNvPr>
          <p:cNvSpPr txBox="1"/>
          <p:nvPr/>
        </p:nvSpPr>
        <p:spPr>
          <a:xfrm>
            <a:off x="6576448" y="1405979"/>
            <a:ext cx="3583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dimanche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A087A8-DA88-4787-95B0-439CEE27B5D0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C5395-5A89-4356-82B8-622D244A680D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7D7089B6-7B56-4EC9-A767-92C1118D8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898785" y="411500"/>
            <a:ext cx="3050963" cy="517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</a:rPr>
              <a:t>[to be | being]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34" name="Google Shape;170;p8"/>
          <p:cNvPicPr/>
          <p:nvPr/>
        </p:nvPicPr>
        <p:blipFill>
          <a:blip r:embed="rId3"/>
          <a:stretch/>
        </p:blipFill>
        <p:spPr>
          <a:xfrm>
            <a:off x="10416600" y="148320"/>
            <a:ext cx="1329120" cy="133092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192313" y="2465000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Je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suis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287536" y="2960969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I am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2757037" y="2534190"/>
            <a:ext cx="1420728" cy="471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Tu es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5987236" y="3001927"/>
            <a:ext cx="12668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He is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1271390" y="5765693"/>
            <a:ext cx="3698640" cy="490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C’est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ici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 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1" name="CustomShape 8"/>
          <p:cNvSpPr/>
          <p:nvPr/>
        </p:nvSpPr>
        <p:spPr>
          <a:xfrm>
            <a:off x="1271390" y="6302770"/>
            <a:ext cx="36903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Is it here?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3" name="CustomShape 10"/>
          <p:cNvSpPr/>
          <p:nvPr/>
        </p:nvSpPr>
        <p:spPr>
          <a:xfrm>
            <a:off x="8285989" y="6200846"/>
            <a:ext cx="4446926" cy="508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No, it is there!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4" name="Google Shape;180;p8"/>
          <p:cNvPicPr/>
          <p:nvPr/>
        </p:nvPicPr>
        <p:blipFill>
          <a:blip r:embed="rId4"/>
          <a:stretch/>
        </p:blipFill>
        <p:spPr>
          <a:xfrm>
            <a:off x="1525698" y="2230336"/>
            <a:ext cx="522000" cy="122328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181;p8"/>
          <p:cNvPicPr/>
          <p:nvPr/>
        </p:nvPicPr>
        <p:blipFill>
          <a:blip r:embed="rId5"/>
          <a:stretch/>
        </p:blipFill>
        <p:spPr>
          <a:xfrm>
            <a:off x="7325264" y="2465000"/>
            <a:ext cx="1221120" cy="897120"/>
          </a:xfrm>
          <a:prstGeom prst="rect">
            <a:avLst/>
          </a:prstGeom>
          <a:ln>
            <a:noFill/>
          </a:ln>
        </p:spPr>
      </p:pic>
      <p:pic>
        <p:nvPicPr>
          <p:cNvPr id="146" name="Google Shape;182;p8"/>
          <p:cNvPicPr/>
          <p:nvPr/>
        </p:nvPicPr>
        <p:blipFill>
          <a:blip r:embed="rId6"/>
          <a:stretch/>
        </p:blipFill>
        <p:spPr>
          <a:xfrm>
            <a:off x="10450944" y="2363467"/>
            <a:ext cx="1294200" cy="89712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183;p8"/>
          <p:cNvPicPr/>
          <p:nvPr/>
        </p:nvPicPr>
        <p:blipFill>
          <a:blip r:embed="rId7"/>
          <a:stretch/>
        </p:blipFill>
        <p:spPr>
          <a:xfrm>
            <a:off x="710867" y="5642914"/>
            <a:ext cx="633240" cy="670320"/>
          </a:xfrm>
          <a:prstGeom prst="rect">
            <a:avLst/>
          </a:prstGeom>
          <a:ln>
            <a:noFill/>
          </a:ln>
        </p:spPr>
      </p:pic>
      <p:pic>
        <p:nvPicPr>
          <p:cNvPr id="148" name="Google Shape;184;p8"/>
          <p:cNvPicPr/>
          <p:nvPr/>
        </p:nvPicPr>
        <p:blipFill>
          <a:blip r:embed="rId7"/>
          <a:stretch/>
        </p:blipFill>
        <p:spPr>
          <a:xfrm>
            <a:off x="4123401" y="5675783"/>
            <a:ext cx="633240" cy="670320"/>
          </a:xfrm>
          <a:prstGeom prst="rect">
            <a:avLst/>
          </a:prstGeom>
          <a:ln>
            <a:noFill/>
          </a:ln>
        </p:spPr>
      </p:pic>
      <p:sp>
        <p:nvSpPr>
          <p:cNvPr id="149" name="CustomShape 11"/>
          <p:cNvSpPr/>
          <p:nvPr/>
        </p:nvSpPr>
        <p:spPr>
          <a:xfrm>
            <a:off x="8865244" y="2945191"/>
            <a:ext cx="12668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She is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0" name="CustomShape 12"/>
          <p:cNvSpPr/>
          <p:nvPr/>
        </p:nvSpPr>
        <p:spPr>
          <a:xfrm>
            <a:off x="8899110" y="2465962"/>
            <a:ext cx="14414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Elle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est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CustomShape 5">
            <a:extLst>
              <a:ext uri="{FF2B5EF4-FFF2-40B4-BE49-F238E27FC236}">
                <a16:creationId xmlns:a16="http://schemas.microsoft.com/office/drawing/2014/main" id="{80041E90-E31E-42EA-B8C6-CA6EED7261A2}"/>
              </a:ext>
            </a:extLst>
          </p:cNvPr>
          <p:cNvSpPr/>
          <p:nvPr/>
        </p:nvSpPr>
        <p:spPr>
          <a:xfrm>
            <a:off x="6155193" y="2494116"/>
            <a:ext cx="1999716" cy="707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Il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est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CustomShape 4">
            <a:extLst>
              <a:ext uri="{FF2B5EF4-FFF2-40B4-BE49-F238E27FC236}">
                <a16:creationId xmlns:a16="http://schemas.microsoft.com/office/drawing/2014/main" id="{E502C79D-FAC8-4370-935E-93122A5AE385}"/>
              </a:ext>
            </a:extLst>
          </p:cNvPr>
          <p:cNvSpPr/>
          <p:nvPr/>
        </p:nvSpPr>
        <p:spPr>
          <a:xfrm>
            <a:off x="2833744" y="2931424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You are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CustomShape 2">
            <a:extLst>
              <a:ext uri="{FF2B5EF4-FFF2-40B4-BE49-F238E27FC236}">
                <a16:creationId xmlns:a16="http://schemas.microsoft.com/office/drawing/2014/main" id="{E3364970-4685-4D81-B7C2-DB3085C43B57}"/>
              </a:ext>
            </a:extLst>
          </p:cNvPr>
          <p:cNvSpPr/>
          <p:nvPr/>
        </p:nvSpPr>
        <p:spPr>
          <a:xfrm>
            <a:off x="4244054" y="5762162"/>
            <a:ext cx="3326865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Oui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,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ici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!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B5CDA8A6-495E-4FD6-888F-7C2AA8624D08}"/>
              </a:ext>
            </a:extLst>
          </p:cNvPr>
          <p:cNvSpPr txBox="1"/>
          <p:nvPr/>
        </p:nvSpPr>
        <p:spPr>
          <a:xfrm>
            <a:off x="4638218" y="6186460"/>
            <a:ext cx="285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Yes, it is here!</a:t>
            </a:r>
          </a:p>
        </p:txBody>
      </p:sp>
      <p:sp>
        <p:nvSpPr>
          <p:cNvPr id="33" name="CustomShape 14">
            <a:extLst>
              <a:ext uri="{FF2B5EF4-FFF2-40B4-BE49-F238E27FC236}">
                <a16:creationId xmlns:a16="http://schemas.microsoft.com/office/drawing/2014/main" id="{633B9E44-48BD-4E24-9D69-0130EACFF73F}"/>
              </a:ext>
            </a:extLst>
          </p:cNvPr>
          <p:cNvSpPr/>
          <p:nvPr/>
        </p:nvSpPr>
        <p:spPr>
          <a:xfrm>
            <a:off x="282960" y="3823415"/>
            <a:ext cx="11406960" cy="50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It is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is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also part of the verb ‘</a:t>
            </a:r>
            <a:r>
              <a:rPr kumimoji="0" lang="en-GB" sz="2800" b="1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to be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’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: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4" name="Picture 33" descr="C:\Users\wdj\Google Drive\Primary\Y5 SoW\From Tracy\Pronouns\he.png">
            <a:extLst>
              <a:ext uri="{FF2B5EF4-FFF2-40B4-BE49-F238E27FC236}">
                <a16:creationId xmlns:a16="http://schemas.microsoft.com/office/drawing/2014/main" id="{077D131B-5253-4CD1-AF88-CF9CE45C5CA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51"/>
          <a:stretch/>
        </p:blipFill>
        <p:spPr bwMode="auto">
          <a:xfrm>
            <a:off x="4487651" y="2366587"/>
            <a:ext cx="711425" cy="91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78917-C114-487F-8B7A-8A0A7A8F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0" y="-10519"/>
            <a:ext cx="1774443" cy="1325563"/>
          </a:xfrm>
        </p:spPr>
        <p:txBody>
          <a:bodyPr>
            <a:normAutofit/>
          </a:bodyPr>
          <a:lstStyle/>
          <a:p>
            <a:r>
              <a:rPr lang="en-GB" sz="6000" b="1" spc="-1" dirty="0" err="1">
                <a:solidFill>
                  <a:srgbClr val="1E4E79"/>
                </a:solidFill>
                <a:latin typeface="Century Gothic"/>
                <a:ea typeface="Century Gothic"/>
              </a:rPr>
              <a:t>être</a:t>
            </a:r>
            <a:endParaRPr lang="en-GB" sz="6000" dirty="0"/>
          </a:p>
        </p:txBody>
      </p:sp>
      <p:sp>
        <p:nvSpPr>
          <p:cNvPr id="31" name="Google Shape;171;p8">
            <a:extLst>
              <a:ext uri="{FF2B5EF4-FFF2-40B4-BE49-F238E27FC236}">
                <a16:creationId xmlns:a16="http://schemas.microsoft.com/office/drawing/2014/main" id="{F92D7519-1696-478B-9456-54D72EF1B1F6}"/>
              </a:ext>
            </a:extLst>
          </p:cNvPr>
          <p:cNvSpPr txBox="1"/>
          <p:nvPr/>
        </p:nvSpPr>
        <p:spPr>
          <a:xfrm>
            <a:off x="279289" y="1160063"/>
            <a:ext cx="1146408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Remember, the verb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être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 be’.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already know the parts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am, you are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he/she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CustomShape 12">
            <a:extLst>
              <a:ext uri="{FF2B5EF4-FFF2-40B4-BE49-F238E27FC236}">
                <a16:creationId xmlns:a16="http://schemas.microsoft.com/office/drawing/2014/main" id="{069EA3DC-A88E-408C-80CC-E8FF4F37BB46}"/>
              </a:ext>
            </a:extLst>
          </p:cNvPr>
          <p:cNvSpPr/>
          <p:nvPr/>
        </p:nvSpPr>
        <p:spPr>
          <a:xfrm>
            <a:off x="3666715" y="4277823"/>
            <a:ext cx="1441440" cy="412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C’est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CustomShape 11">
            <a:extLst>
              <a:ext uri="{FF2B5EF4-FFF2-40B4-BE49-F238E27FC236}">
                <a16:creationId xmlns:a16="http://schemas.microsoft.com/office/drawing/2014/main" id="{747B1800-DBC4-4E9E-BBBC-1979B1D2DFE2}"/>
              </a:ext>
            </a:extLst>
          </p:cNvPr>
          <p:cNvSpPr/>
          <p:nvPr/>
        </p:nvSpPr>
        <p:spPr>
          <a:xfrm>
            <a:off x="3480454" y="4740125"/>
            <a:ext cx="12668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It is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CustomShape 2">
            <a:extLst>
              <a:ext uri="{FF2B5EF4-FFF2-40B4-BE49-F238E27FC236}">
                <a16:creationId xmlns:a16="http://schemas.microsoft.com/office/drawing/2014/main" id="{CDD9E988-A8AD-4025-BB24-A2590E7A6551}"/>
              </a:ext>
            </a:extLst>
          </p:cNvPr>
          <p:cNvSpPr/>
          <p:nvPr/>
        </p:nvSpPr>
        <p:spPr>
          <a:xfrm>
            <a:off x="7857876" y="5752283"/>
            <a:ext cx="3326865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Non,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là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!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9" name="Google Shape;184;p8">
            <a:extLst>
              <a:ext uri="{FF2B5EF4-FFF2-40B4-BE49-F238E27FC236}">
                <a16:creationId xmlns:a16="http://schemas.microsoft.com/office/drawing/2014/main" id="{B3235C6D-AAC9-49ED-BBFA-24EB9D0A700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711766" y="5738873"/>
            <a:ext cx="633240" cy="670320"/>
          </a:xfrm>
          <a:prstGeom prst="rect">
            <a:avLst/>
          </a:prstGeom>
          <a:ln>
            <a:noFill/>
          </a:ln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C05A5C3D-1D83-4742-B5CA-856345231C20}"/>
              </a:ext>
            </a:extLst>
          </p:cNvPr>
          <p:cNvSpPr/>
          <p:nvPr/>
        </p:nvSpPr>
        <p:spPr>
          <a:xfrm>
            <a:off x="6316007" y="3861701"/>
            <a:ext cx="5708048" cy="1424043"/>
          </a:xfrm>
          <a:prstGeom prst="wedgeRoundRectCallout">
            <a:avLst>
              <a:gd name="adj1" fmla="val -57925"/>
              <a:gd name="adj2" fmla="val 24236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means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it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becomes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to make it easier to say.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4C672E5-561A-4152-AEC7-8E25E8F43614}"/>
              </a:ext>
            </a:extLst>
          </p:cNvPr>
          <p:cNvSpPr/>
          <p:nvPr/>
        </p:nvSpPr>
        <p:spPr>
          <a:xfrm>
            <a:off x="6316007" y="3873935"/>
            <a:ext cx="5708048" cy="1424043"/>
          </a:xfrm>
          <a:prstGeom prst="wedgeRoundRectCallout">
            <a:avLst>
              <a:gd name="adj1" fmla="val -56144"/>
              <a:gd name="adj2" fmla="val 2566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Remember: change a statement into a question by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raising your voice at the end.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7BA7CC9E-1915-4DA6-BE45-FA73EF210686}"/>
              </a:ext>
            </a:extLst>
          </p:cNvPr>
          <p:cNvSpPr/>
          <p:nvPr/>
        </p:nvSpPr>
        <p:spPr>
          <a:xfrm>
            <a:off x="6322202" y="3838859"/>
            <a:ext cx="5701853" cy="1475563"/>
          </a:xfrm>
          <a:prstGeom prst="wedgeRoundRectCallout">
            <a:avLst>
              <a:gd name="adj1" fmla="val -57852"/>
              <a:gd name="adj2" fmla="val 2559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Remember: in French, use an extra space in front of any two-part punctuation marks!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7" grpId="0"/>
      <p:bldP spid="40" grpId="0" animBg="1"/>
      <p:bldP spid="36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73F3140-F74B-4BB9-929E-796A0FD1115F}"/>
              </a:ext>
            </a:extLst>
          </p:cNvPr>
          <p:cNvSpPr/>
          <p:nvPr/>
        </p:nvSpPr>
        <p:spPr>
          <a:xfrm>
            <a:off x="5932961" y="661993"/>
            <a:ext cx="5240494" cy="5942007"/>
          </a:xfrm>
          <a:prstGeom prst="rect">
            <a:avLst/>
          </a:prstGeom>
          <a:solidFill>
            <a:srgbClr val="EFF9F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1FCC33B-DE5A-4F8F-B75E-F2EB03EB5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3" y="1289272"/>
            <a:ext cx="639826" cy="50297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2979FFA-6C38-40A8-9B16-B281550FC5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9"/>
          <a:stretch/>
        </p:blipFill>
        <p:spPr>
          <a:xfrm>
            <a:off x="129326" y="2677907"/>
            <a:ext cx="710716" cy="578336"/>
          </a:xfrm>
          <a:prstGeom prst="rect">
            <a:avLst/>
          </a:prstGeom>
        </p:spPr>
      </p:pic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691CBA2-9528-408F-9AB3-4B0B0C29FA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3"/>
          <a:stretch/>
        </p:blipFill>
        <p:spPr>
          <a:xfrm>
            <a:off x="123386" y="714502"/>
            <a:ext cx="672238" cy="550771"/>
          </a:xfrm>
          <a:prstGeom prst="rect">
            <a:avLst/>
          </a:prstGeom>
        </p:spPr>
      </p:pic>
      <p:sp>
        <p:nvSpPr>
          <p:cNvPr id="20" name="Speech Bubble: Rectangle with Corners Rounded 19">
            <a:hlinkClick r:id="" action="ppaction://noaction">
              <a:snd r:embed="rId7" name="22_Jean-Michel_c_est_lundi_.wav"/>
            </a:hlinkClick>
            <a:extLst>
              <a:ext uri="{FF2B5EF4-FFF2-40B4-BE49-F238E27FC236}">
                <a16:creationId xmlns:a16="http://schemas.microsoft.com/office/drawing/2014/main" id="{198CACF0-9C23-4D5F-AA2B-FCAE1E31F149}"/>
              </a:ext>
            </a:extLst>
          </p:cNvPr>
          <p:cNvSpPr/>
          <p:nvPr/>
        </p:nvSpPr>
        <p:spPr>
          <a:xfrm>
            <a:off x="900464" y="702605"/>
            <a:ext cx="4890178" cy="505442"/>
          </a:xfrm>
          <a:prstGeom prst="wedgeRoundRectCallout">
            <a:avLst>
              <a:gd name="adj1" fmla="val -54998"/>
              <a:gd name="adj2" fmla="val 241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lundi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22" name="Speech Bubble: Rectangle with Corners Rounded 21">
            <a:hlinkClick r:id="" action="ppaction://noaction">
              <a:snd r:embed="rId8" name="23_non_c_est_dimanche.wav"/>
            </a:hlinkClick>
            <a:extLst>
              <a:ext uri="{FF2B5EF4-FFF2-40B4-BE49-F238E27FC236}">
                <a16:creationId xmlns:a16="http://schemas.microsoft.com/office/drawing/2014/main" id="{2041A7A0-09A6-4C83-8FD4-C9D7A01177BB}"/>
              </a:ext>
            </a:extLst>
          </p:cNvPr>
          <p:cNvSpPr/>
          <p:nvPr/>
        </p:nvSpPr>
        <p:spPr>
          <a:xfrm>
            <a:off x="900464" y="1249485"/>
            <a:ext cx="4890178" cy="505442"/>
          </a:xfrm>
          <a:prstGeom prst="wedgeRoundRectCallout">
            <a:avLst>
              <a:gd name="adj1" fmla="val -54998"/>
              <a:gd name="adj2" fmla="val 24121"/>
              <a:gd name="adj3" fmla="val 16667"/>
            </a:avLst>
          </a:prstGeom>
          <a:solidFill>
            <a:srgbClr val="F5EBFF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Non,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dimanche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63195EB-C6DD-4E7C-8568-2BD3DD4401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3"/>
          <a:stretch/>
        </p:blipFill>
        <p:spPr>
          <a:xfrm>
            <a:off x="167804" y="2110451"/>
            <a:ext cx="672238" cy="550771"/>
          </a:xfrm>
          <a:prstGeom prst="rect">
            <a:avLst/>
          </a:prstGeom>
        </p:spPr>
      </p:pic>
      <p:sp>
        <p:nvSpPr>
          <p:cNvPr id="24" name="Speech Bubble: Rectangle with Corners Rounded 23">
            <a:hlinkClick r:id="" action="ppaction://noaction">
              <a:snd r:embed="rId9" name="24_Jean-Michel_c_est_mercredi_.wav"/>
            </a:hlinkClick>
            <a:extLst>
              <a:ext uri="{FF2B5EF4-FFF2-40B4-BE49-F238E27FC236}">
                <a16:creationId xmlns:a16="http://schemas.microsoft.com/office/drawing/2014/main" id="{88E5B9CB-F924-4459-9C03-3C3474A2945C}"/>
              </a:ext>
            </a:extLst>
          </p:cNvPr>
          <p:cNvSpPr/>
          <p:nvPr/>
        </p:nvSpPr>
        <p:spPr>
          <a:xfrm>
            <a:off x="900464" y="2121746"/>
            <a:ext cx="4890178" cy="505442"/>
          </a:xfrm>
          <a:prstGeom prst="wedgeRoundRectCallout">
            <a:avLst>
              <a:gd name="adj1" fmla="val -54998"/>
              <a:gd name="adj2" fmla="val 241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mercredi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25" name="Speech Bubble: Rectangle with Corners Rounded 24">
            <a:hlinkClick r:id="" action="ppaction://noaction">
              <a:snd r:embed="rId10" name="25_non_aujourd_hui_c_est_mardi.wav"/>
            </a:hlinkClick>
            <a:extLst>
              <a:ext uri="{FF2B5EF4-FFF2-40B4-BE49-F238E27FC236}">
                <a16:creationId xmlns:a16="http://schemas.microsoft.com/office/drawing/2014/main" id="{712F40B0-6CFF-40C7-8F19-4A24A601D6FE}"/>
              </a:ext>
            </a:extLst>
          </p:cNvPr>
          <p:cNvSpPr/>
          <p:nvPr/>
        </p:nvSpPr>
        <p:spPr>
          <a:xfrm>
            <a:off x="930052" y="2675947"/>
            <a:ext cx="4860590" cy="505442"/>
          </a:xfrm>
          <a:prstGeom prst="wedgeRoundRectCallout">
            <a:avLst>
              <a:gd name="adj1" fmla="val -54998"/>
              <a:gd name="adj2" fmla="val 24121"/>
              <a:gd name="adj3" fmla="val 16667"/>
            </a:avLst>
          </a:prstGeom>
          <a:solidFill>
            <a:srgbClr val="F5EBFF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Non !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mardi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2E783C9B-E534-4829-BD79-6EF641227C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9"/>
          <a:stretch/>
        </p:blipFill>
        <p:spPr>
          <a:xfrm>
            <a:off x="167803" y="4213108"/>
            <a:ext cx="710716" cy="578336"/>
          </a:xfrm>
          <a:prstGeom prst="rect">
            <a:avLst/>
          </a:prstGeom>
        </p:spPr>
      </p:pic>
      <p:pic>
        <p:nvPicPr>
          <p:cNvPr id="27" name="Picture 2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C22B073-371B-4528-9C48-106BC9D706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3"/>
          <a:stretch/>
        </p:blipFill>
        <p:spPr>
          <a:xfrm>
            <a:off x="206281" y="3645652"/>
            <a:ext cx="672238" cy="550771"/>
          </a:xfrm>
          <a:prstGeom prst="rect">
            <a:avLst/>
          </a:prstGeom>
        </p:spPr>
      </p:pic>
      <p:sp>
        <p:nvSpPr>
          <p:cNvPr id="28" name="Speech Bubble: Rectangle with Corners Rounded 27">
            <a:hlinkClick r:id="" action="ppaction://noaction">
              <a:snd r:embed="rId11" name="26_Jean-Michel_c_est_vendredi_.wav"/>
            </a:hlinkClick>
            <a:extLst>
              <a:ext uri="{FF2B5EF4-FFF2-40B4-BE49-F238E27FC236}">
                <a16:creationId xmlns:a16="http://schemas.microsoft.com/office/drawing/2014/main" id="{BC3124C9-7F0D-4161-8130-A2052A9C9D65}"/>
              </a:ext>
            </a:extLst>
          </p:cNvPr>
          <p:cNvSpPr/>
          <p:nvPr/>
        </p:nvSpPr>
        <p:spPr>
          <a:xfrm>
            <a:off x="938941" y="3656947"/>
            <a:ext cx="4890178" cy="505442"/>
          </a:xfrm>
          <a:prstGeom prst="wedgeRoundRectCallout">
            <a:avLst>
              <a:gd name="adj1" fmla="val -54998"/>
              <a:gd name="adj2" fmla="val 241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vendredi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30" name="Speech Bubble: Rectangle with Corners Rounded 29">
            <a:hlinkClick r:id="" action="ppaction://noaction">
              <a:snd r:embed="rId12" name="27_non_ici_c_est_ici.wav"/>
            </a:hlinkClick>
            <a:extLst>
              <a:ext uri="{FF2B5EF4-FFF2-40B4-BE49-F238E27FC236}">
                <a16:creationId xmlns:a16="http://schemas.microsoft.com/office/drawing/2014/main" id="{238DC8A1-0276-4F99-986C-2135E38F2468}"/>
              </a:ext>
            </a:extLst>
          </p:cNvPr>
          <p:cNvSpPr/>
          <p:nvPr/>
        </p:nvSpPr>
        <p:spPr>
          <a:xfrm>
            <a:off x="968529" y="4211148"/>
            <a:ext cx="4851701" cy="505442"/>
          </a:xfrm>
          <a:prstGeom prst="wedgeRoundRectCallout">
            <a:avLst>
              <a:gd name="adj1" fmla="val -54998"/>
              <a:gd name="adj2" fmla="val 24121"/>
              <a:gd name="adj3" fmla="val 16667"/>
            </a:avLst>
          </a:prstGeom>
          <a:solidFill>
            <a:srgbClr val="F5EBFF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Non !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Ici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jeudi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E58E9D06-EADA-4539-9FE4-4C697ED4A7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9"/>
          <a:stretch/>
        </p:blipFill>
        <p:spPr>
          <a:xfrm>
            <a:off x="197391" y="5799720"/>
            <a:ext cx="710716" cy="578336"/>
          </a:xfrm>
          <a:prstGeom prst="rect">
            <a:avLst/>
          </a:prstGeom>
        </p:spPr>
      </p:pic>
      <p:pic>
        <p:nvPicPr>
          <p:cNvPr id="32" name="Picture 3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B5557B8-177F-400B-84D0-DBDB2A5C31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3"/>
          <a:stretch/>
        </p:blipFill>
        <p:spPr>
          <a:xfrm>
            <a:off x="235869" y="5232264"/>
            <a:ext cx="672238" cy="550771"/>
          </a:xfrm>
          <a:prstGeom prst="rect">
            <a:avLst/>
          </a:prstGeom>
        </p:spPr>
      </p:pic>
      <p:sp>
        <p:nvSpPr>
          <p:cNvPr id="33" name="Speech Bubble: Rectangle with Corners Rounded 32">
            <a:hlinkClick r:id="" action="ppaction://noaction">
              <a:snd r:embed="rId13" name="28_Jean-Michel_c_est_samedi_.wav"/>
            </a:hlinkClick>
            <a:extLst>
              <a:ext uri="{FF2B5EF4-FFF2-40B4-BE49-F238E27FC236}">
                <a16:creationId xmlns:a16="http://schemas.microsoft.com/office/drawing/2014/main" id="{1BF72494-010B-49BA-863B-046068EC4380}"/>
              </a:ext>
            </a:extLst>
          </p:cNvPr>
          <p:cNvSpPr/>
          <p:nvPr/>
        </p:nvSpPr>
        <p:spPr>
          <a:xfrm>
            <a:off x="968529" y="5243559"/>
            <a:ext cx="4851701" cy="505442"/>
          </a:xfrm>
          <a:prstGeom prst="wedgeRoundRectCallout">
            <a:avLst>
              <a:gd name="adj1" fmla="val -54998"/>
              <a:gd name="adj2" fmla="val 241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samedi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34" name="Speech Bubble: Rectangle with Corners Rounded 33">
            <a:hlinkClick r:id="" action="ppaction://noaction">
              <a:snd r:embed="rId14" name="29_oui_c_est_samedi_à_midi.wav"/>
            </a:hlinkClick>
            <a:extLst>
              <a:ext uri="{FF2B5EF4-FFF2-40B4-BE49-F238E27FC236}">
                <a16:creationId xmlns:a16="http://schemas.microsoft.com/office/drawing/2014/main" id="{BC1C26DD-FF64-4390-8460-0B2DAE98C6A7}"/>
              </a:ext>
            </a:extLst>
          </p:cNvPr>
          <p:cNvSpPr/>
          <p:nvPr/>
        </p:nvSpPr>
        <p:spPr>
          <a:xfrm>
            <a:off x="998117" y="5797760"/>
            <a:ext cx="4822113" cy="806240"/>
          </a:xfrm>
          <a:prstGeom prst="wedgeRoundRectCallout">
            <a:avLst>
              <a:gd name="adj1" fmla="val -53811"/>
              <a:gd name="adj2" fmla="val -19085"/>
              <a:gd name="adj3" fmla="val 16667"/>
            </a:avLst>
          </a:prstGeom>
          <a:solidFill>
            <a:srgbClr val="F5EBFF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Oui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!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samedi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, à midi !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weekend.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Hourra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D36340-6518-4D15-9042-E46BB5F61AAE}"/>
              </a:ext>
            </a:extLst>
          </p:cNvPr>
          <p:cNvSpPr txBox="1"/>
          <p:nvPr/>
        </p:nvSpPr>
        <p:spPr>
          <a:xfrm>
            <a:off x="5951666" y="661993"/>
            <a:ext cx="501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Jean-Michel, ________ Monday?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2BEBAC-0E40-41BF-BB7D-6AE0ADDFC280}"/>
              </a:ext>
            </a:extLst>
          </p:cNvPr>
          <p:cNvSpPr txBox="1"/>
          <p:nvPr/>
        </p:nvSpPr>
        <p:spPr>
          <a:xfrm>
            <a:off x="5914257" y="1249484"/>
            <a:ext cx="501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_____, it’s _____________!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B3E32C-D56A-47E1-BB58-85932A9132E9}"/>
              </a:ext>
            </a:extLst>
          </p:cNvPr>
          <p:cNvSpPr txBox="1"/>
          <p:nvPr/>
        </p:nvSpPr>
        <p:spPr>
          <a:xfrm>
            <a:off x="6023333" y="2073731"/>
            <a:ext cx="515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Jean-Michel, ____     ___________?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72AB5F-60CA-486B-BEEE-F457CC04A5A4}"/>
              </a:ext>
            </a:extLst>
          </p:cNvPr>
          <p:cNvSpPr txBox="1"/>
          <p:nvPr/>
        </p:nvSpPr>
        <p:spPr>
          <a:xfrm>
            <a:off x="5985924" y="2661222"/>
            <a:ext cx="501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No! __________ _______ Tuesday!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3FBEE5-83C9-47F8-8308-5C7F9B1796A1}"/>
              </a:ext>
            </a:extLst>
          </p:cNvPr>
          <p:cNvSpPr txBox="1"/>
          <p:nvPr/>
        </p:nvSpPr>
        <p:spPr>
          <a:xfrm>
            <a:off x="5989075" y="3608932"/>
            <a:ext cx="526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Jean-Michel, ________ __________?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CD72E7-7D30-4C68-81C1-A86C2DA8CDCA}"/>
              </a:ext>
            </a:extLst>
          </p:cNvPr>
          <p:cNvSpPr txBox="1"/>
          <p:nvPr/>
        </p:nvSpPr>
        <p:spPr>
          <a:xfrm>
            <a:off x="5951666" y="4196423"/>
            <a:ext cx="501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No! _______ it’s _____________!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56AB9-8F9B-44DF-8D7F-8AEAA75EE166}"/>
              </a:ext>
            </a:extLst>
          </p:cNvPr>
          <p:cNvSpPr txBox="1"/>
          <p:nvPr/>
        </p:nvSpPr>
        <p:spPr>
          <a:xfrm>
            <a:off x="5999958" y="5280054"/>
            <a:ext cx="501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Jean-Michel, ________ ________?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964064-6D8A-4E24-80D9-34346A6D69F4}"/>
              </a:ext>
            </a:extLst>
          </p:cNvPr>
          <p:cNvSpPr txBox="1"/>
          <p:nvPr/>
        </p:nvSpPr>
        <p:spPr>
          <a:xfrm>
            <a:off x="5987466" y="5750740"/>
            <a:ext cx="510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_____! ____ Saturday, at midday! _______ the weekend. Hurrah!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356736-5DE4-4248-9254-DD24FE1C9767}"/>
              </a:ext>
            </a:extLst>
          </p:cNvPr>
          <p:cNvSpPr txBox="1"/>
          <p:nvPr/>
        </p:nvSpPr>
        <p:spPr>
          <a:xfrm>
            <a:off x="7903253" y="661993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60D6F3-B7AB-4D3A-ACE0-9A8DE78C58CB}"/>
              </a:ext>
            </a:extLst>
          </p:cNvPr>
          <p:cNvSpPr txBox="1"/>
          <p:nvPr/>
        </p:nvSpPr>
        <p:spPr>
          <a:xfrm>
            <a:off x="5687486" y="1249484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BC96-8700-4FD0-AF95-64EBDE0FDBC2}"/>
              </a:ext>
            </a:extLst>
          </p:cNvPr>
          <p:cNvSpPr txBox="1"/>
          <p:nvPr/>
        </p:nvSpPr>
        <p:spPr>
          <a:xfrm>
            <a:off x="7688146" y="1249484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Sunday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EB701F-52E9-4D8E-93FF-FD2C5578BA6A}"/>
              </a:ext>
            </a:extLst>
          </p:cNvPr>
          <p:cNvSpPr txBox="1"/>
          <p:nvPr/>
        </p:nvSpPr>
        <p:spPr>
          <a:xfrm>
            <a:off x="7767749" y="2073731"/>
            <a:ext cx="118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it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29AE96-C7E7-454C-BA5F-AD5535B087A9}"/>
              </a:ext>
            </a:extLst>
          </p:cNvPr>
          <p:cNvSpPr txBox="1"/>
          <p:nvPr/>
        </p:nvSpPr>
        <p:spPr>
          <a:xfrm>
            <a:off x="8953577" y="2041504"/>
            <a:ext cx="195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Wednesday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887EB9-27C2-4D04-AA4D-B117D95224C5}"/>
              </a:ext>
            </a:extLst>
          </p:cNvPr>
          <p:cNvSpPr txBox="1"/>
          <p:nvPr/>
        </p:nvSpPr>
        <p:spPr>
          <a:xfrm>
            <a:off x="6641732" y="2642106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255A8C-EA4D-4303-8CFD-E6896DA3EB47}"/>
              </a:ext>
            </a:extLst>
          </p:cNvPr>
          <p:cNvSpPr txBox="1"/>
          <p:nvPr/>
        </p:nvSpPr>
        <p:spPr>
          <a:xfrm>
            <a:off x="8083474" y="2672353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it’s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77F5BE-40E3-4E51-A275-481CDDF89967}"/>
              </a:ext>
            </a:extLst>
          </p:cNvPr>
          <p:cNvSpPr txBox="1"/>
          <p:nvPr/>
        </p:nvSpPr>
        <p:spPr>
          <a:xfrm>
            <a:off x="7905705" y="3586669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it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CDEE05-A659-48DC-8D31-FB49CAF48DFE}"/>
              </a:ext>
            </a:extLst>
          </p:cNvPr>
          <p:cNvSpPr txBox="1"/>
          <p:nvPr/>
        </p:nvSpPr>
        <p:spPr>
          <a:xfrm>
            <a:off x="9441131" y="3597392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Friday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18D8F-B413-4988-A809-E25CCCCFCAB7}"/>
              </a:ext>
            </a:extLst>
          </p:cNvPr>
          <p:cNvSpPr txBox="1"/>
          <p:nvPr/>
        </p:nvSpPr>
        <p:spPr>
          <a:xfrm>
            <a:off x="6437310" y="4198217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Here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7D278F-4864-4416-8F6A-89B244E319B9}"/>
              </a:ext>
            </a:extLst>
          </p:cNvPr>
          <p:cNvSpPr txBox="1"/>
          <p:nvPr/>
        </p:nvSpPr>
        <p:spPr>
          <a:xfrm>
            <a:off x="8311279" y="4183312"/>
            <a:ext cx="179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Thursday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08065B-B51C-4CC6-B962-2887B2D0FEF4}"/>
              </a:ext>
            </a:extLst>
          </p:cNvPr>
          <p:cNvSpPr txBox="1"/>
          <p:nvPr/>
        </p:nvSpPr>
        <p:spPr>
          <a:xfrm>
            <a:off x="7916030" y="5256848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it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CBE8C9-0442-46E8-B047-449FB2AA58A8}"/>
              </a:ext>
            </a:extLst>
          </p:cNvPr>
          <p:cNvSpPr txBox="1"/>
          <p:nvPr/>
        </p:nvSpPr>
        <p:spPr>
          <a:xfrm>
            <a:off x="9154089" y="5272358"/>
            <a:ext cx="15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Saturday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4ABD9A-2518-413F-85DB-FB49A9991068}"/>
              </a:ext>
            </a:extLst>
          </p:cNvPr>
          <p:cNvSpPr txBox="1"/>
          <p:nvPr/>
        </p:nvSpPr>
        <p:spPr>
          <a:xfrm>
            <a:off x="5704338" y="5728477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58A44C-22FD-47F5-A1DB-51664B226473}"/>
              </a:ext>
            </a:extLst>
          </p:cNvPr>
          <p:cNvSpPr txBox="1"/>
          <p:nvPr/>
        </p:nvSpPr>
        <p:spPr>
          <a:xfrm>
            <a:off x="6579628" y="5750308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it’s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73FF26-5504-4B84-BD20-E5B1125F3D41}"/>
              </a:ext>
            </a:extLst>
          </p:cNvPr>
          <p:cNvSpPr txBox="1"/>
          <p:nvPr/>
        </p:nvSpPr>
        <p:spPr>
          <a:xfrm>
            <a:off x="5903014" y="6115890"/>
            <a:ext cx="14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</a:rPr>
              <a:t>It’s</a:t>
            </a:r>
          </a:p>
        </p:txBody>
      </p:sp>
      <p:sp>
        <p:nvSpPr>
          <p:cNvPr id="60" name="Action Button: Go Forward or Next 59">
            <a:hlinkClick r:id="" action="ppaction://hlinkshowjump?jump=nextslide" highlightClick="1">
              <a:snd r:embed="rId15" name="22_Jean-Michel_c_est_lundi_WHOLE.wav"/>
            </a:hlinkClick>
            <a:extLst>
              <a:ext uri="{FF2B5EF4-FFF2-40B4-BE49-F238E27FC236}">
                <a16:creationId xmlns:a16="http://schemas.microsoft.com/office/drawing/2014/main" id="{A2F08E01-DE24-440F-8D90-581F4E41D7B4}"/>
              </a:ext>
            </a:extLst>
          </p:cNvPr>
          <p:cNvSpPr/>
          <p:nvPr/>
        </p:nvSpPr>
        <p:spPr>
          <a:xfrm>
            <a:off x="11315774" y="1540760"/>
            <a:ext cx="624677" cy="500744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2" name="Picture 61" descr="Map&#10;&#10;Description automatically generated">
            <a:extLst>
              <a:ext uri="{FF2B5EF4-FFF2-40B4-BE49-F238E27FC236}">
                <a16:creationId xmlns:a16="http://schemas.microsoft.com/office/drawing/2014/main" id="{E8A15221-E393-4459-80D6-394C6E9257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87" y="1814859"/>
            <a:ext cx="5238999" cy="3528565"/>
          </a:xfrm>
          <a:prstGeom prst="rect">
            <a:avLst/>
          </a:prstGeom>
        </p:spPr>
      </p:pic>
      <p:pic>
        <p:nvPicPr>
          <p:cNvPr id="63" name="Picture 6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1A0A4B8-BD70-41E0-BB4B-6645F1FBAD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3"/>
          <a:stretch/>
        </p:blipFill>
        <p:spPr>
          <a:xfrm>
            <a:off x="10465016" y="1955156"/>
            <a:ext cx="672238" cy="550771"/>
          </a:xfrm>
          <a:prstGeom prst="rect">
            <a:avLst/>
          </a:prstGeom>
        </p:spPr>
      </p:pic>
      <p:pic>
        <p:nvPicPr>
          <p:cNvPr id="64" name="Picture 6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4A62877-19B2-446D-9F61-FED9CB2DE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51" y="4085551"/>
            <a:ext cx="639826" cy="50297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6861453-1FD9-4E8E-BA8D-EC8172089C66}"/>
              </a:ext>
            </a:extLst>
          </p:cNvPr>
          <p:cNvSpPr txBox="1"/>
          <p:nvPr/>
        </p:nvSpPr>
        <p:spPr>
          <a:xfrm>
            <a:off x="6127852" y="1979313"/>
            <a:ext cx="3541486" cy="1323439"/>
          </a:xfrm>
          <a:prstGeom prst="rect">
            <a:avLst/>
          </a:prstGeom>
          <a:solidFill>
            <a:srgbClr val="EFF9F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There is a time difference between France and Ha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ϊ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! Pierre is confused, and Jean-Michel gets cross. </a:t>
            </a:r>
          </a:p>
        </p:txBody>
      </p:sp>
      <p:pic>
        <p:nvPicPr>
          <p:cNvPr id="61" name="Graphic 60" descr="Teacher">
            <a:extLst>
              <a:ext uri="{FF2B5EF4-FFF2-40B4-BE49-F238E27FC236}">
                <a16:creationId xmlns:a16="http://schemas.microsoft.com/office/drawing/2014/main" id="{37676A82-9ECD-4A52-96BF-20F7E71873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2755" y="-64885"/>
            <a:ext cx="914400" cy="914400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ABE631E7-9996-42C0-834B-ACA180E6B9E1}"/>
              </a:ext>
            </a:extLst>
          </p:cNvPr>
          <p:cNvSpPr/>
          <p:nvPr/>
        </p:nvSpPr>
        <p:spPr>
          <a:xfrm>
            <a:off x="851645" y="50081"/>
            <a:ext cx="6517312" cy="539809"/>
          </a:xfrm>
          <a:prstGeom prst="wedgeRoundRectCallout">
            <a:avLst>
              <a:gd name="adj1" fmla="val -52895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" name="CustomShape 6">
            <a:extLst>
              <a:ext uri="{FF2B5EF4-FFF2-40B4-BE49-F238E27FC236}">
                <a16:creationId xmlns:a16="http://schemas.microsoft.com/office/drawing/2014/main" id="{D785C8BF-B081-4A69-8DFA-F6073505976F}"/>
              </a:ext>
            </a:extLst>
          </p:cNvPr>
          <p:cNvSpPr/>
          <p:nvPr/>
        </p:nvSpPr>
        <p:spPr>
          <a:xfrm>
            <a:off x="968529" y="64000"/>
            <a:ext cx="6428268" cy="5756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Lis les messages de Pierre et Jean-Michel.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37FF19C7-CD0F-4C35-9B42-F54270F5B197}"/>
              </a:ext>
            </a:extLst>
          </p:cNvPr>
          <p:cNvSpPr/>
          <p:nvPr/>
        </p:nvSpPr>
        <p:spPr>
          <a:xfrm>
            <a:off x="7616377" y="39788"/>
            <a:ext cx="3472626" cy="550102"/>
          </a:xfrm>
          <a:prstGeom prst="wedgeRoundRectCallout">
            <a:avLst>
              <a:gd name="adj1" fmla="val -56272"/>
              <a:gd name="adj2" fmla="val 911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38FBD0-6A6D-4D99-B215-ED655AA5926D}"/>
              </a:ext>
            </a:extLst>
          </p:cNvPr>
          <p:cNvSpPr txBox="1"/>
          <p:nvPr/>
        </p:nvSpPr>
        <p:spPr>
          <a:xfrm>
            <a:off x="7644217" y="60594"/>
            <a:ext cx="3810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Complète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en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anglais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.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45E2B114-5882-4432-941F-088E740250C9}"/>
              </a:ext>
            </a:extLst>
          </p:cNvPr>
          <p:cNvSpPr/>
          <p:nvPr/>
        </p:nvSpPr>
        <p:spPr>
          <a:xfrm>
            <a:off x="0" y="18847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Culture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: France</a:t>
            </a:r>
            <a:r>
              <a:rPr kumimoji="0" lang="en-GB" sz="28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et Ha</a:t>
            </a:r>
            <a:r>
              <a:rPr kumimoji="0" lang="el-GR" sz="28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ϊ</a:t>
            </a:r>
            <a:r>
              <a:rPr kumimoji="0" lang="en-GB" sz="28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ti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E7E60BC4-3BD2-4E33-A550-86689D93B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1" y="1149463"/>
            <a:ext cx="6977843" cy="4699709"/>
          </a:xfrm>
          <a:prstGeom prst="rect">
            <a:avLst/>
          </a:prstGeom>
        </p:spPr>
      </p:pic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4DAA0B9-B8B6-4E99-A6F8-C69D5FD823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3"/>
          <a:stretch/>
        </p:blipFill>
        <p:spPr>
          <a:xfrm>
            <a:off x="6386502" y="1708413"/>
            <a:ext cx="672238" cy="550771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23A1826-5F1F-41F2-A46A-4E95EA115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65" y="4245208"/>
            <a:ext cx="639826" cy="5029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9C9E52-F012-4C88-BA94-D544F190A1A4}"/>
              </a:ext>
            </a:extLst>
          </p:cNvPr>
          <p:cNvSpPr txBox="1"/>
          <p:nvPr/>
        </p:nvSpPr>
        <p:spPr>
          <a:xfrm>
            <a:off x="7296464" y="1298714"/>
            <a:ext cx="3908566" cy="4401205"/>
          </a:xfrm>
          <a:prstGeom prst="rect">
            <a:avLst/>
          </a:prstGeom>
          <a:solidFill>
            <a:srgbClr val="EFF9FB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Pierre messages Jean-Michel at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5:30 Monday morning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For Jean-Michel it is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Sunday night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because Ha</a:t>
            </a:r>
            <a:r>
              <a:rPr lang="el-G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ϊ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six hours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behind France.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What time exactly is it for Jean-Michel?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5089A-6BB1-4E67-9982-5DF50D399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10" y="4385031"/>
            <a:ext cx="3718473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5842B-C351-497D-ADD3-483A25F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881" y="949040"/>
            <a:ext cx="1907371" cy="400069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prononciation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Hand, Counting, Fingers, One, Two, Three, Four, Five">
            <a:extLst>
              <a:ext uri="{FF2B5EF4-FFF2-40B4-BE49-F238E27FC236}">
                <a16:creationId xmlns:a16="http://schemas.microsoft.com/office/drawing/2014/main" id="{18DC930F-426E-4514-ADCB-544419F91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42"/>
          <a:stretch/>
        </p:blipFill>
        <p:spPr bwMode="auto">
          <a:xfrm>
            <a:off x="495300" y="-1485900"/>
            <a:ext cx="34671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49FEC2-AA7F-493C-98C2-F2E7CB039E0A}"/>
              </a:ext>
            </a:extLst>
          </p:cNvPr>
          <p:cNvSpPr txBox="1"/>
          <p:nvPr/>
        </p:nvSpPr>
        <p:spPr>
          <a:xfrm>
            <a:off x="3777737" y="4400550"/>
            <a:ext cx="2167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lundi</a:t>
            </a:r>
            <a:endParaRPr lang="en-GB" sz="6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5842B-C351-497D-ADD3-483A25F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881" y="949040"/>
            <a:ext cx="1907371" cy="400069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prononciation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9FEC2-AA7F-493C-98C2-F2E7CB039E0A}"/>
              </a:ext>
            </a:extLst>
          </p:cNvPr>
          <p:cNvSpPr txBox="1"/>
          <p:nvPr/>
        </p:nvSpPr>
        <p:spPr>
          <a:xfrm>
            <a:off x="3777737" y="4400550"/>
            <a:ext cx="25731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mardi</a:t>
            </a:r>
            <a:endParaRPr lang="en-GB" sz="6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and, Counting, Fingers, One, Two, Three, Four, Five">
            <a:extLst>
              <a:ext uri="{FF2B5EF4-FFF2-40B4-BE49-F238E27FC236}">
                <a16:creationId xmlns:a16="http://schemas.microsoft.com/office/drawing/2014/main" id="{47AD2F98-5CDC-4A37-ABF3-9AE43888F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1667" r="62605" b="-1667"/>
          <a:stretch/>
        </p:blipFill>
        <p:spPr bwMode="auto">
          <a:xfrm>
            <a:off x="647700" y="-1333500"/>
            <a:ext cx="34671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6EBBDB2-B837-4E95-A7E7-C3D0164659B3}"/>
              </a:ext>
            </a:extLst>
          </p:cNvPr>
          <p:cNvSpPr/>
          <p:nvPr/>
        </p:nvSpPr>
        <p:spPr>
          <a:xfrm>
            <a:off x="8043430" y="1762937"/>
            <a:ext cx="3946050" cy="1475563"/>
          </a:xfrm>
          <a:prstGeom prst="wedgeRoundRectCallout">
            <a:avLst>
              <a:gd name="adj1" fmla="val -57852"/>
              <a:gd name="adj2" fmla="val 2559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Did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you know…? French people always show the number 2 like this.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5842B-C351-497D-ADD3-483A25F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881" y="949040"/>
            <a:ext cx="1907371" cy="400069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prononciation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9FEC2-AA7F-493C-98C2-F2E7CB039E0A}"/>
              </a:ext>
            </a:extLst>
          </p:cNvPr>
          <p:cNvSpPr txBox="1"/>
          <p:nvPr/>
        </p:nvSpPr>
        <p:spPr>
          <a:xfrm>
            <a:off x="3777737" y="4400550"/>
            <a:ext cx="39100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mercredi</a:t>
            </a:r>
            <a:endParaRPr lang="en-GB" sz="6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Hand, Counting, Fingers, One, Two, Three, Four, Five">
            <a:extLst>
              <a:ext uri="{FF2B5EF4-FFF2-40B4-BE49-F238E27FC236}">
                <a16:creationId xmlns:a16="http://schemas.microsoft.com/office/drawing/2014/main" id="{3BE379CF-227B-4ABA-8738-C3119201A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9" t="-2917" r="41323" b="2917"/>
          <a:stretch/>
        </p:blipFill>
        <p:spPr bwMode="auto">
          <a:xfrm>
            <a:off x="495300" y="-1409700"/>
            <a:ext cx="34671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9E0433B-4B2F-4E83-A199-495B63B86846}"/>
              </a:ext>
            </a:extLst>
          </p:cNvPr>
          <p:cNvSpPr/>
          <p:nvPr/>
        </p:nvSpPr>
        <p:spPr>
          <a:xfrm>
            <a:off x="8043430" y="1762937"/>
            <a:ext cx="3946050" cy="1475563"/>
          </a:xfrm>
          <a:prstGeom prst="wedgeRoundRectCallout">
            <a:avLst>
              <a:gd name="adj1" fmla="val -57852"/>
              <a:gd name="adj2" fmla="val 2559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And the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number 3 like this, with the thumb and two fingers, not with three fingers.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5842B-C351-497D-ADD3-483A25F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881" y="949040"/>
            <a:ext cx="1907371" cy="400069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prononciation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9FEC2-AA7F-493C-98C2-F2E7CB039E0A}"/>
              </a:ext>
            </a:extLst>
          </p:cNvPr>
          <p:cNvSpPr txBox="1"/>
          <p:nvPr/>
        </p:nvSpPr>
        <p:spPr>
          <a:xfrm>
            <a:off x="3777737" y="4400550"/>
            <a:ext cx="22172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jeudi</a:t>
            </a:r>
            <a:endParaRPr lang="en-GB" sz="6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and, Counting, Fingers, One, Two, Three, Four, Five">
            <a:extLst>
              <a:ext uri="{FF2B5EF4-FFF2-40B4-BE49-F238E27FC236}">
                <a16:creationId xmlns:a16="http://schemas.microsoft.com/office/drawing/2014/main" id="{C7FFFA85-C01F-4D06-9E6B-0892D33A7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5" t="-2917" r="20907" b="2917"/>
          <a:stretch/>
        </p:blipFill>
        <p:spPr bwMode="auto">
          <a:xfrm>
            <a:off x="495300" y="-1409700"/>
            <a:ext cx="34671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5842B-C351-497D-ADD3-483A25F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881" y="949040"/>
            <a:ext cx="1907371" cy="400069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prononciation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9FEC2-AA7F-493C-98C2-F2E7CB039E0A}"/>
              </a:ext>
            </a:extLst>
          </p:cNvPr>
          <p:cNvSpPr txBox="1"/>
          <p:nvPr/>
        </p:nvSpPr>
        <p:spPr>
          <a:xfrm>
            <a:off x="3777737" y="4400550"/>
            <a:ext cx="3844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vendredi</a:t>
            </a:r>
            <a:endParaRPr lang="en-GB" sz="6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Hand, Counting, Fingers, One, Two, Three, Four, Five">
            <a:extLst>
              <a:ext uri="{FF2B5EF4-FFF2-40B4-BE49-F238E27FC236}">
                <a16:creationId xmlns:a16="http://schemas.microsoft.com/office/drawing/2014/main" id="{AADA344A-CACB-415A-ACDE-D3F9B29FC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8" t="-5834" r="-2194" b="5834"/>
          <a:stretch/>
        </p:blipFill>
        <p:spPr bwMode="auto">
          <a:xfrm>
            <a:off x="0" y="-1485900"/>
            <a:ext cx="44196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5842B-C351-497D-ADD3-483A25F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881" y="949040"/>
            <a:ext cx="1907371" cy="400069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prononciation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9FEC2-AA7F-493C-98C2-F2E7CB039E0A}"/>
              </a:ext>
            </a:extLst>
          </p:cNvPr>
          <p:cNvSpPr txBox="1"/>
          <p:nvPr/>
        </p:nvSpPr>
        <p:spPr>
          <a:xfrm>
            <a:off x="7853045" y="4400550"/>
            <a:ext cx="3215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samedi</a:t>
            </a:r>
            <a:endParaRPr lang="en-GB" sz="6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and, Counting, Fingers, One, Two, Three, Four, Five">
            <a:extLst>
              <a:ext uri="{FF2B5EF4-FFF2-40B4-BE49-F238E27FC236}">
                <a16:creationId xmlns:a16="http://schemas.microsoft.com/office/drawing/2014/main" id="{98780EE0-D4AA-4622-804E-A840FB1C5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8" t="-5834" r="-2194" b="5834"/>
          <a:stretch/>
        </p:blipFill>
        <p:spPr bwMode="auto">
          <a:xfrm>
            <a:off x="0" y="-1485900"/>
            <a:ext cx="44196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Counting, Fingers, One, Two, Three, Four, Five">
            <a:extLst>
              <a:ext uri="{FF2B5EF4-FFF2-40B4-BE49-F238E27FC236}">
                <a16:creationId xmlns:a16="http://schemas.microsoft.com/office/drawing/2014/main" id="{E553C1F5-62F1-48CE-B127-058C538A0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5" t="-8750" r="81029" b="8750"/>
          <a:stretch/>
        </p:blipFill>
        <p:spPr bwMode="auto">
          <a:xfrm>
            <a:off x="3352802" y="-1714500"/>
            <a:ext cx="44196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2777639" y="2795150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deu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x</a:t>
            </a: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0763640" y="151920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10297550" y="1043280"/>
            <a:ext cx="1625649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prononcer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" y="312076"/>
            <a:ext cx="2862327" cy="2247330"/>
          </a:xfrm>
        </p:spPr>
        <p:txBody>
          <a:bodyPr/>
          <a:lstStyle/>
          <a:p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[SFC]</a:t>
            </a:r>
            <a:br>
              <a:rPr lang="en-GB" sz="8800" spc="-1" dirty="0">
                <a:latin typeface="Century Gothic" panose="020B0502020202020204" pitchFamily="34" charset="0"/>
              </a:rPr>
            </a:br>
            <a:endParaRPr lang="en-GB" sz="4000" dirty="0"/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51B1A200-1D70-4C3E-9FCB-D4D4BFCB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9" y="4398547"/>
            <a:ext cx="758917" cy="10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2D743-33DF-464D-8A34-5FEB0D7DBA1F}"/>
              </a:ext>
            </a:extLst>
          </p:cNvPr>
          <p:cNvSpPr txBox="1"/>
          <p:nvPr/>
        </p:nvSpPr>
        <p:spPr>
          <a:xfrm>
            <a:off x="1399698" y="1962346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ilent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inal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onsonant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E5F6EA5-07B4-4B98-B7F7-78A620DB7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4463420"/>
            <a:ext cx="2016907" cy="201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5842B-C351-497D-ADD3-483A25F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881" y="949040"/>
            <a:ext cx="1907371" cy="400069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prononciation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9FEC2-AA7F-493C-98C2-F2E7CB039E0A}"/>
              </a:ext>
            </a:extLst>
          </p:cNvPr>
          <p:cNvSpPr txBox="1"/>
          <p:nvPr/>
        </p:nvSpPr>
        <p:spPr>
          <a:xfrm>
            <a:off x="7789833" y="4415064"/>
            <a:ext cx="4402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dimanche</a:t>
            </a:r>
            <a:endParaRPr lang="en-GB" sz="6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Hand, Counting, Fingers, One, Two, Three, Four, Five">
            <a:extLst>
              <a:ext uri="{FF2B5EF4-FFF2-40B4-BE49-F238E27FC236}">
                <a16:creationId xmlns:a16="http://schemas.microsoft.com/office/drawing/2014/main" id="{06AAC23C-8A4A-4C7D-A1C1-3944F3FAC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8" t="-5834" r="-2194" b="5834"/>
          <a:stretch/>
        </p:blipFill>
        <p:spPr bwMode="auto">
          <a:xfrm>
            <a:off x="0" y="-1485900"/>
            <a:ext cx="44196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, Counting, Fingers, One, Two, Three, Four, Five">
            <a:extLst>
              <a:ext uri="{FF2B5EF4-FFF2-40B4-BE49-F238E27FC236}">
                <a16:creationId xmlns:a16="http://schemas.microsoft.com/office/drawing/2014/main" id="{18961D11-C21C-48DE-8912-5AC80A7C0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-12500" r="61627" b="12500"/>
          <a:stretch/>
        </p:blipFill>
        <p:spPr bwMode="auto">
          <a:xfrm>
            <a:off x="3984413" y="-2095500"/>
            <a:ext cx="381107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E6B1A74F-CF5B-4941-91B4-94CFB60E8D31}"/>
              </a:ext>
            </a:extLst>
          </p:cNvPr>
          <p:cNvSpPr/>
          <p:nvPr/>
        </p:nvSpPr>
        <p:spPr>
          <a:xfrm>
            <a:off x="1649278" y="4335479"/>
            <a:ext cx="7466587" cy="2203865"/>
          </a:xfrm>
          <a:prstGeom prst="wedgeEllipseCallout">
            <a:avLst>
              <a:gd name="adj1" fmla="val 39891"/>
              <a:gd name="adj2" fmla="val -62175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</a:rPr>
              <a:t>Au revoir.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45251BC6-E9CC-4C97-ABF5-D1FD00D7CCB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56715" y="992701"/>
            <a:ext cx="3553927" cy="3204360"/>
          </a:xfrm>
          <a:prstGeom prst="rect">
            <a:avLst/>
          </a:prstGeom>
          <a:ln>
            <a:noFill/>
          </a:ln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2943CD9C-4264-4C47-8047-B4DF43298BF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445249" y="920341"/>
            <a:ext cx="3379143" cy="3204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1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 revoir 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AC97B20-350B-4BEA-A803-79712922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95" y="459558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1254868" y="1590971"/>
            <a:ext cx="10493859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11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(peti</a:t>
            </a:r>
            <a:r>
              <a:rPr lang="en-GB" sz="11500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GB" sz="11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sz="115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297551" y="971171"/>
            <a:ext cx="1626274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E692697F-186E-435F-9435-7ADF8DE9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91" y="3201222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A6420-B49C-408D-BFB8-598A5E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5" y="265408"/>
            <a:ext cx="4572000" cy="1325563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8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8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1AF8-D364-4C21-AD71-7C3E58DEB1A4}"/>
              </a:ext>
            </a:extLst>
          </p:cNvPr>
          <p:cNvSpPr txBox="1"/>
          <p:nvPr/>
        </p:nvSpPr>
        <p:spPr>
          <a:xfrm>
            <a:off x="1538455" y="4714239"/>
            <a:ext cx="922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[a little bit]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34B255B-32BD-40A9-BC18-9AFEF9500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81" y="3220835"/>
            <a:ext cx="2005616" cy="15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849070" y="1252329"/>
            <a:ext cx="10493859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</a:pPr>
            <a:r>
              <a:rPr lang="en-GB" sz="11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j</a:t>
            </a:r>
            <a:r>
              <a:rPr lang="en-GB" sz="115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sz="115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410091" y="971171"/>
            <a:ext cx="1513733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A6420-B49C-408D-BFB8-598A5E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5" y="265408"/>
            <a:ext cx="4572000" cy="1325563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8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8800" dirty="0"/>
          </a:p>
        </p:txBody>
      </p:sp>
      <p:pic>
        <p:nvPicPr>
          <p:cNvPr id="4098" name="Picture 2" descr="Tic Toe, Cinq Dans Une Rangée, Jeu">
            <a:extLst>
              <a:ext uri="{FF2B5EF4-FFF2-40B4-BE49-F238E27FC236}">
                <a16:creationId xmlns:a16="http://schemas.microsoft.com/office/drawing/2014/main" id="{5A021D43-45E1-437E-9724-2B94E054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68" y="2884597"/>
            <a:ext cx="4134061" cy="28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96C07-C8EB-4CE0-9B1A-6178CF12BC42}"/>
              </a:ext>
            </a:extLst>
          </p:cNvPr>
          <p:cNvSpPr txBox="1"/>
          <p:nvPr/>
        </p:nvSpPr>
        <p:spPr>
          <a:xfrm>
            <a:off x="1538455" y="5378997"/>
            <a:ext cx="922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[a game]</a:t>
            </a:r>
          </a:p>
        </p:txBody>
      </p:sp>
    </p:spTree>
    <p:extLst>
      <p:ext uri="{BB962C8B-B14F-4D97-AF65-F5344CB8AC3E}">
        <p14:creationId xmlns:p14="http://schemas.microsoft.com/office/powerpoint/2010/main" val="34214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610990" y="4536311"/>
            <a:ext cx="275161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today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0" y="3609367"/>
            <a:ext cx="541169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aujourd’hui</a:t>
            </a:r>
            <a:endParaRPr kumimoji="0" sz="6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37D66037-BD8E-4E2F-ACE9-5B87691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21" y="1081382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stomShape 7">
            <a:extLst>
              <a:ext uri="{FF2B5EF4-FFF2-40B4-BE49-F238E27FC236}">
                <a16:creationId xmlns:a16="http://schemas.microsoft.com/office/drawing/2014/main" id="{2A8A71CF-0D39-48BE-B34E-A667E0502750}"/>
              </a:ext>
            </a:extLst>
          </p:cNvPr>
          <p:cNvSpPr/>
          <p:nvPr/>
        </p:nvSpPr>
        <p:spPr>
          <a:xfrm>
            <a:off x="6019132" y="4536311"/>
            <a:ext cx="4348212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it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Google Shape;110;p3">
            <a:extLst>
              <a:ext uri="{FF2B5EF4-FFF2-40B4-BE49-F238E27FC236}">
                <a16:creationId xmlns:a16="http://schemas.microsoft.com/office/drawing/2014/main" id="{E6AD46CF-EDED-42ED-8565-60597AE55F87}"/>
              </a:ext>
            </a:extLst>
          </p:cNvPr>
          <p:cNvSpPr txBox="1"/>
          <p:nvPr/>
        </p:nvSpPr>
        <p:spPr>
          <a:xfrm>
            <a:off x="7228989" y="3500757"/>
            <a:ext cx="192849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BF896EA8-2C4A-4CEC-BC8C-5DCB32CDA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3" y="2321689"/>
            <a:ext cx="1041270" cy="1180952"/>
          </a:xfrm>
          <a:prstGeom prst="rect">
            <a:avLst/>
          </a:prstGeom>
        </p:spPr>
      </p:pic>
      <p:sp>
        <p:nvSpPr>
          <p:cNvPr id="31" name="Oval Callout 13">
            <a:extLst>
              <a:ext uri="{FF2B5EF4-FFF2-40B4-BE49-F238E27FC236}">
                <a16:creationId xmlns:a16="http://schemas.microsoft.com/office/drawing/2014/main" id="{BF6DA199-F27A-43D2-9555-EE5281ABB9F9}"/>
              </a:ext>
            </a:extLst>
          </p:cNvPr>
          <p:cNvSpPr/>
          <p:nvPr/>
        </p:nvSpPr>
        <p:spPr>
          <a:xfrm>
            <a:off x="5806929" y="1456354"/>
            <a:ext cx="4044936" cy="1972645"/>
          </a:xfrm>
          <a:prstGeom prst="wedgeEllipseCallout">
            <a:avLst>
              <a:gd name="adj1" fmla="val 1412"/>
              <a:gd name="adj2" fmla="val 63249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B29D11-7B86-4A73-AF99-3A35A15F254C}"/>
              </a:ext>
            </a:extLst>
          </p:cNvPr>
          <p:cNvSpPr/>
          <p:nvPr/>
        </p:nvSpPr>
        <p:spPr>
          <a:xfrm>
            <a:off x="6069026" y="1664044"/>
            <a:ext cx="3625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means 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it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b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est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(it is) becomes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c’est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to make it easier to say.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C6FFEB03-CE0B-4487-A37F-C87A4AC83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036" y="-22199"/>
            <a:ext cx="914400" cy="91440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19B3471-5B75-4878-943C-7A1FCBE4AE16}"/>
              </a:ext>
            </a:extLst>
          </p:cNvPr>
          <p:cNvSpPr/>
          <p:nvPr/>
        </p:nvSpPr>
        <p:spPr>
          <a:xfrm>
            <a:off x="1042436" y="92767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B845F-3B42-4BF4-91A4-AE8D7CFF3ACD}"/>
              </a:ext>
            </a:extLst>
          </p:cNvPr>
          <p:cNvSpPr txBox="1"/>
          <p:nvPr/>
        </p:nvSpPr>
        <p:spPr>
          <a:xfrm>
            <a:off x="1042436" y="92767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2553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6" grpId="0"/>
      <p:bldP spid="31" grpId="0" animBg="1"/>
      <p:bldP spid="31" grpId="1" animBg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589656" y="4724997"/>
            <a:ext cx="275161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Monday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684301" y="3751325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lundi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37D66037-BD8E-4E2F-ACE9-5B87691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87" y="1189855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D75B6E3C-3AFA-4D38-8ABF-8B06236D0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99" y="1354763"/>
            <a:ext cx="5180367" cy="5632621"/>
          </a:xfrm>
          <a:prstGeom prst="rect">
            <a:avLst/>
          </a:prstGeom>
        </p:spPr>
      </p:pic>
      <p:sp>
        <p:nvSpPr>
          <p:cNvPr id="20" name="Google Shape;155;p7">
            <a:extLst>
              <a:ext uri="{FF2B5EF4-FFF2-40B4-BE49-F238E27FC236}">
                <a16:creationId xmlns:a16="http://schemas.microsoft.com/office/drawing/2014/main" id="{5B6C4125-C02D-487E-BDBA-25A0B7C673D2}"/>
              </a:ext>
            </a:extLst>
          </p:cNvPr>
          <p:cNvSpPr/>
          <p:nvPr/>
        </p:nvSpPr>
        <p:spPr>
          <a:xfrm>
            <a:off x="4475509" y="756091"/>
            <a:ext cx="3725626" cy="1738766"/>
          </a:xfrm>
          <a:prstGeom prst="wedgeRoundRectCallout">
            <a:avLst>
              <a:gd name="adj1" fmla="val 37772"/>
              <a:gd name="adj2" fmla="val 105340"/>
              <a:gd name="adj3" fmla="val 16667"/>
            </a:avLst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Aujourd’hui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lundi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8601DB-13AA-4623-B182-97016BA968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92"/>
          <a:stretch/>
        </p:blipFill>
        <p:spPr>
          <a:xfrm>
            <a:off x="7114357" y="1956525"/>
            <a:ext cx="2066766" cy="1338218"/>
          </a:xfrm>
          <a:prstGeom prst="rect">
            <a:avLst/>
          </a:prstGeom>
        </p:spPr>
      </p:pic>
      <p:sp>
        <p:nvSpPr>
          <p:cNvPr id="19" name="Oval Callout 13">
            <a:extLst>
              <a:ext uri="{FF2B5EF4-FFF2-40B4-BE49-F238E27FC236}">
                <a16:creationId xmlns:a16="http://schemas.microsoft.com/office/drawing/2014/main" id="{6CF73221-4094-41F9-B622-4375C71D91CD}"/>
              </a:ext>
            </a:extLst>
          </p:cNvPr>
          <p:cNvSpPr/>
          <p:nvPr/>
        </p:nvSpPr>
        <p:spPr>
          <a:xfrm>
            <a:off x="4771727" y="2656525"/>
            <a:ext cx="6117443" cy="2638358"/>
          </a:xfrm>
          <a:prstGeom prst="wedgeEllipseCallout">
            <a:avLst>
              <a:gd name="adj1" fmla="val -28729"/>
              <a:gd name="adj2" fmla="val 66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In France, the first day of the week is Monday (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lundi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) and the last day of the week is Sunday (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dimanche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).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9A16BF32-45E9-40B2-B056-1B0C2D088C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" y="-10545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4640EFF-A077-412B-B4E4-D95E4C9B16BF}"/>
              </a:ext>
            </a:extLst>
          </p:cNvPr>
          <p:cNvSpPr/>
          <p:nvPr/>
        </p:nvSpPr>
        <p:spPr>
          <a:xfrm>
            <a:off x="915054" y="104421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4FB18-BCE0-476B-A2FA-BF07DEAF9616}"/>
              </a:ext>
            </a:extLst>
          </p:cNvPr>
          <p:cNvSpPr txBox="1"/>
          <p:nvPr/>
        </p:nvSpPr>
        <p:spPr>
          <a:xfrm>
            <a:off x="915054" y="104421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9917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0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589656" y="4724997"/>
            <a:ext cx="275161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Tuesday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684301" y="3751325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mardi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37D66037-BD8E-4E2F-ACE9-5B87691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87" y="1189855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D75B6E3C-3AFA-4D38-8ABF-8B06236D0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99" y="1354763"/>
            <a:ext cx="5180367" cy="5632621"/>
          </a:xfrm>
          <a:prstGeom prst="rect">
            <a:avLst/>
          </a:prstGeom>
        </p:spPr>
      </p:pic>
      <p:sp>
        <p:nvSpPr>
          <p:cNvPr id="20" name="Google Shape;155;p7">
            <a:extLst>
              <a:ext uri="{FF2B5EF4-FFF2-40B4-BE49-F238E27FC236}">
                <a16:creationId xmlns:a16="http://schemas.microsoft.com/office/drawing/2014/main" id="{5B6C4125-C02D-487E-BDBA-25A0B7C673D2}"/>
              </a:ext>
            </a:extLst>
          </p:cNvPr>
          <p:cNvSpPr/>
          <p:nvPr/>
        </p:nvSpPr>
        <p:spPr>
          <a:xfrm>
            <a:off x="4475954" y="752851"/>
            <a:ext cx="3725626" cy="1738766"/>
          </a:xfrm>
          <a:prstGeom prst="wedgeRoundRectCallout">
            <a:avLst>
              <a:gd name="adj1" fmla="val 37772"/>
              <a:gd name="adj2" fmla="val 105340"/>
              <a:gd name="adj3" fmla="val 16667"/>
            </a:avLst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Aujourd’hui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mardi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8601DB-13AA-4623-B182-97016BA968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92"/>
          <a:stretch/>
        </p:blipFill>
        <p:spPr>
          <a:xfrm>
            <a:off x="7114357" y="1956525"/>
            <a:ext cx="2066766" cy="1338218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3EB82AAD-1E71-4DE8-A5B6-79006C847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1151"/>
            <a:ext cx="914400" cy="91440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26F9077-BF74-446F-ADB6-D0616067FC9D}"/>
              </a:ext>
            </a:extLst>
          </p:cNvPr>
          <p:cNvSpPr/>
          <p:nvPr/>
        </p:nvSpPr>
        <p:spPr>
          <a:xfrm>
            <a:off x="914400" y="156117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CF6798-9B5A-4112-8601-97D5A3026F32}"/>
              </a:ext>
            </a:extLst>
          </p:cNvPr>
          <p:cNvSpPr txBox="1"/>
          <p:nvPr/>
        </p:nvSpPr>
        <p:spPr>
          <a:xfrm>
            <a:off x="914400" y="156117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859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043034" y="4768540"/>
            <a:ext cx="3940287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Wednesday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725027" y="3766240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mercredi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Calender, Icon, Pictogram, Web, Black, Number, Holiday">
            <a:extLst>
              <a:ext uri="{FF2B5EF4-FFF2-40B4-BE49-F238E27FC236}">
                <a16:creationId xmlns:a16="http://schemas.microsoft.com/office/drawing/2014/main" id="{37D66037-BD8E-4E2F-ACE9-5B87691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87" y="1189855"/>
            <a:ext cx="2656184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D75B6E3C-3AFA-4D38-8ABF-8B06236D0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99" y="1354763"/>
            <a:ext cx="5180367" cy="5632621"/>
          </a:xfrm>
          <a:prstGeom prst="rect">
            <a:avLst/>
          </a:prstGeom>
        </p:spPr>
      </p:pic>
      <p:sp>
        <p:nvSpPr>
          <p:cNvPr id="20" name="Google Shape;155;p7">
            <a:extLst>
              <a:ext uri="{FF2B5EF4-FFF2-40B4-BE49-F238E27FC236}">
                <a16:creationId xmlns:a16="http://schemas.microsoft.com/office/drawing/2014/main" id="{5B6C4125-C02D-487E-BDBA-25A0B7C673D2}"/>
              </a:ext>
            </a:extLst>
          </p:cNvPr>
          <p:cNvSpPr/>
          <p:nvPr/>
        </p:nvSpPr>
        <p:spPr>
          <a:xfrm>
            <a:off x="3746101" y="543932"/>
            <a:ext cx="4711828" cy="1738766"/>
          </a:xfrm>
          <a:prstGeom prst="wedgeRoundRectCallout">
            <a:avLst>
              <a:gd name="adj1" fmla="val 37772"/>
              <a:gd name="adj2" fmla="val 105340"/>
              <a:gd name="adj3" fmla="val 16667"/>
            </a:avLst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Aujourd’hui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AR" sz="44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mercredi</a:t>
            </a:r>
            <a:r>
              <a:rPr lang="es-AR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8601DB-13AA-4623-B182-97016BA968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92"/>
          <a:stretch/>
        </p:blipFill>
        <p:spPr>
          <a:xfrm>
            <a:off x="7114357" y="1956525"/>
            <a:ext cx="2066766" cy="1338218"/>
          </a:xfrm>
          <a:prstGeom prst="rect">
            <a:avLst/>
          </a:prstGeom>
        </p:spPr>
      </p:pic>
      <p:sp>
        <p:nvSpPr>
          <p:cNvPr id="15" name="Oval Callout 13">
            <a:extLst>
              <a:ext uri="{FF2B5EF4-FFF2-40B4-BE49-F238E27FC236}">
                <a16:creationId xmlns:a16="http://schemas.microsoft.com/office/drawing/2014/main" id="{42373E77-51F2-414F-96B0-638E5AE15595}"/>
              </a:ext>
            </a:extLst>
          </p:cNvPr>
          <p:cNvSpPr/>
          <p:nvPr/>
        </p:nvSpPr>
        <p:spPr>
          <a:xfrm>
            <a:off x="5301328" y="2902690"/>
            <a:ext cx="6117443" cy="2638358"/>
          </a:xfrm>
          <a:prstGeom prst="wedgeEllipseCallout">
            <a:avLst>
              <a:gd name="adj1" fmla="val -28729"/>
              <a:gd name="adj2" fmla="val 66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4E9776-8265-4098-9D7D-BC3B2A44709F}"/>
              </a:ext>
            </a:extLst>
          </p:cNvPr>
          <p:cNvSpPr/>
          <p:nvPr/>
        </p:nvSpPr>
        <p:spPr>
          <a:xfrm>
            <a:off x="5322771" y="325821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Careful with spelling 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</a:b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me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rcr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edi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! The ‘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’ is in an ‘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’ sandwich. 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</a:b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m – e –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r</a:t>
            </a: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 –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c</a:t>
            </a: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 –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r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– e – d -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AB73BCF8-DC94-4EEB-962E-0984EEE5C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1151"/>
            <a:ext cx="914400" cy="91440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187B275-3B95-4D46-B012-9BCE70318E82}"/>
              </a:ext>
            </a:extLst>
          </p:cNvPr>
          <p:cNvSpPr/>
          <p:nvPr/>
        </p:nvSpPr>
        <p:spPr>
          <a:xfrm>
            <a:off x="914400" y="156117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E6BB09-7D7A-4D3F-A29E-0CCB632651C6}"/>
              </a:ext>
            </a:extLst>
          </p:cNvPr>
          <p:cNvSpPr txBox="1"/>
          <p:nvPr/>
        </p:nvSpPr>
        <p:spPr>
          <a:xfrm>
            <a:off x="914400" y="156117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1662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0" grpId="0" animBg="1"/>
      <p:bldP spid="15" grpId="0" animBg="1"/>
      <p:bldP spid="15" grpId="1" animBg="1"/>
      <p:bldP spid="16" grpId="0"/>
      <p:bldP spid="16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3928</TotalTime>
  <Words>2473</Words>
  <Application>Microsoft Office PowerPoint</Application>
  <PresentationFormat>Widescreen</PresentationFormat>
  <Paragraphs>427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Century Gothic</vt:lpstr>
      <vt:lpstr>Century Gothic</vt:lpstr>
      <vt:lpstr>Eras Demi ITC</vt:lpstr>
      <vt:lpstr>Modern Love</vt:lpstr>
      <vt:lpstr>Symbol</vt:lpstr>
      <vt:lpstr>Tw Cen MT</vt:lpstr>
      <vt:lpstr>Wingdings</vt:lpstr>
      <vt:lpstr>1_Office Theme</vt:lpstr>
      <vt:lpstr>Describing me and others</vt:lpstr>
      <vt:lpstr>[eu]</vt:lpstr>
      <vt:lpstr>[SFC] </vt:lpstr>
      <vt:lpstr>[eu]</vt:lpstr>
      <vt:lpstr>[eu]</vt:lpstr>
      <vt:lpstr>vocabulaire</vt:lpstr>
      <vt:lpstr>vocabulaire</vt:lpstr>
      <vt:lpstr>vocabulaire</vt:lpstr>
      <vt:lpstr>vocabulaire</vt:lpstr>
      <vt:lpstr>lire</vt:lpstr>
      <vt:lpstr>lire</vt:lpstr>
      <vt:lpstr>lire</vt:lpstr>
      <vt:lpstr>lire</vt:lpstr>
      <vt:lpstr>vocabulaire</vt:lpstr>
      <vt:lpstr>vocabulaire</vt:lpstr>
      <vt:lpstr>vocabulaire</vt:lpstr>
      <vt:lpstr>lire</vt:lpstr>
      <vt:lpstr>lire</vt:lpstr>
      <vt:lpstr>lire</vt:lpstr>
      <vt:lpstr>lire</vt:lpstr>
      <vt:lpstr>être</vt:lpstr>
      <vt:lpstr>lire</vt:lpstr>
      <vt:lpstr>lire</vt:lpstr>
      <vt:lpstr>prononciation</vt:lpstr>
      <vt:lpstr>prononciation</vt:lpstr>
      <vt:lpstr>prononciation</vt:lpstr>
      <vt:lpstr>prononciation</vt:lpstr>
      <vt:lpstr>prononciation</vt:lpstr>
      <vt:lpstr>prononciation</vt:lpstr>
      <vt:lpstr>prononciation</vt:lpstr>
      <vt:lpstr>parler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Rachel Hawkes</cp:lastModifiedBy>
  <cp:revision>50</cp:revision>
  <dcterms:created xsi:type="dcterms:W3CDTF">2021-07-02T19:27:01Z</dcterms:created>
  <dcterms:modified xsi:type="dcterms:W3CDTF">2023-09-26T05:07:05Z</dcterms:modified>
</cp:coreProperties>
</file>