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4" r:id="rId2"/>
  </p:sldMasterIdLst>
  <p:notesMasterIdLst>
    <p:notesMasterId r:id="rId18"/>
  </p:notesMasterIdLst>
  <p:sldIdLst>
    <p:sldId id="339" r:id="rId3"/>
    <p:sldId id="259" r:id="rId4"/>
    <p:sldId id="257" r:id="rId5"/>
    <p:sldId id="345" r:id="rId6"/>
    <p:sldId id="353" r:id="rId7"/>
    <p:sldId id="354" r:id="rId8"/>
    <p:sldId id="355" r:id="rId9"/>
    <p:sldId id="356" r:id="rId10"/>
    <p:sldId id="357" r:id="rId11"/>
    <p:sldId id="264" r:id="rId12"/>
    <p:sldId id="358" r:id="rId13"/>
    <p:sldId id="359" r:id="rId14"/>
    <p:sldId id="352" r:id="rId15"/>
    <p:sldId id="351" r:id="rId16"/>
    <p:sldId id="338" r:id="rId17"/>
  </p:sldIdLst>
  <p:sldSz cx="12192000" cy="6858000"/>
  <p:notesSz cx="6797675" cy="9926638"/>
  <p:embeddedFontLs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
      <p:font typeface="Century Gothic" panose="020B0502020202020204" pitchFamily="34" charset="0"/>
      <p:regular r:id="rId23"/>
      <p:bold r:id="rId24"/>
      <p:italic r:id="rId25"/>
      <p:boldItalic r:id="rId26"/>
    </p:embeddedFont>
    <p:embeddedFont>
      <p:font typeface="Eras Demi ITC" panose="020B0805030504020804" pitchFamily="34" charset="0"/>
      <p:regular r:id="rId27"/>
    </p:embeddedFont>
    <p:embeddedFont>
      <p:font typeface="Ink Free" panose="03080402000500000000" pitchFamily="66" charset="0"/>
      <p:regular r:id="rId28"/>
    </p:embeddedFont>
    <p:embeddedFont>
      <p:font typeface="Modern Love" panose="04090805081005020601" pitchFamily="82"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gfAoGAkQLPovnmz22uWfrGTLQuH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a Vazquez-Valero" initials="PV" lastIdx="1" clrIdx="0">
    <p:extLst>
      <p:ext uri="{19B8F6BF-5375-455C-9EA6-DF929625EA0E}">
        <p15:presenceInfo xmlns:p15="http://schemas.microsoft.com/office/powerpoint/2012/main" userId="S::PVazquez-Valero@combertonvc.org::3a0e46d7-2099-40af-a155-aa45b68bfff3" providerId="AD"/>
      </p:ext>
    </p:extLst>
  </p:cmAuthor>
  <p:cmAuthor id="2" name="Marie-Odile Guillou" initials="MOG" lastIdx="1" clrIdx="1">
    <p:extLst>
      <p:ext uri="{19B8F6BF-5375-455C-9EA6-DF929625EA0E}">
        <p15:presenceInfo xmlns:p15="http://schemas.microsoft.com/office/powerpoint/2012/main" userId="d8fb4f9aa2ddc92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DC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F5F828-6C90-4657-BD3A-750F5844F318}">
  <a:tblStyle styleId="{7FF5F828-6C90-4657-BD3A-750F5844F318}"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76633" autoAdjust="0"/>
  </p:normalViewPr>
  <p:slideViewPr>
    <p:cSldViewPr snapToGrid="0" showGuides="1">
      <p:cViewPr varScale="1">
        <p:scale>
          <a:sx n="84" d="100"/>
          <a:sy n="84" d="100"/>
        </p:scale>
        <p:origin x="1548" y="7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84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50"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49" Type="http://customschemas.google.com/relationships/presentationmetadata" Target="metadata"/><Relationship Id="rId10" Type="http://schemas.openxmlformats.org/officeDocument/2006/relationships/slide" Target="slides/slide8.xml"/><Relationship Id="rId19" Type="http://schemas.openxmlformats.org/officeDocument/2006/relationships/font" Target="fonts/font1.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noRot="1" noChangeAspect="1"/>
          </p:cNvSpPr>
          <p:nvPr>
            <p:ph type="sldImg"/>
          </p:nvPr>
        </p:nvSpPr>
        <p:spPr>
          <a:xfrm>
            <a:off x="685800" y="1143000"/>
            <a:ext cx="5486400" cy="3086100"/>
          </a:xfrm>
          <a:prstGeom prst="rect">
            <a:avLst/>
          </a:prstGeom>
        </p:spPr>
      </p:sp>
      <p:sp>
        <p:nvSpPr>
          <p:cNvPr id="285"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0" strike="noStrike" spc="-1" dirty="0">
                <a:solidFill>
                  <a:srgbClr val="000000"/>
                </a:solidFill>
                <a:latin typeface="Calibri"/>
                <a:ea typeface="Calibri"/>
              </a:rPr>
              <a:t>Artwork by Steve Clarke. Pronoun pictures from NCELP (www.ncelp.org). All additional pictures selected from </a:t>
            </a:r>
            <a:r>
              <a:rPr lang="en-GB" sz="1200" b="0" strike="noStrike" spc="-1" dirty="0" err="1">
                <a:solidFill>
                  <a:srgbClr val="000000"/>
                </a:solidFill>
                <a:latin typeface="Calibri"/>
                <a:ea typeface="Calibri"/>
              </a:rPr>
              <a:t>Pixabay</a:t>
            </a:r>
            <a:r>
              <a:rPr lang="en-GB" sz="1200" b="0" strike="noStrike" spc="-1" dirty="0">
                <a:solidFill>
                  <a:srgbClr val="000000"/>
                </a:solidFill>
                <a:latin typeface="Calibri"/>
                <a:ea typeface="Calibri"/>
              </a:rPr>
              <a:t> and are</a:t>
            </a:r>
          </a:p>
          <a:p>
            <a:pPr marL="216000" indent="-216000">
              <a:lnSpc>
                <a:spcPct val="100000"/>
              </a:lnSpc>
            </a:pPr>
            <a:r>
              <a:rPr lang="en-GB" sz="1200" b="0" strike="noStrike" spc="-1" dirty="0">
                <a:solidFill>
                  <a:srgbClr val="000000"/>
                </a:solidFill>
                <a:latin typeface="Calibri"/>
                <a:ea typeface="Calibri"/>
              </a:rPr>
              <a:t>available under a Creative Commons license, no attribution required.</a:t>
            </a:r>
            <a:endParaRPr lang="en-GB" sz="1200" b="0" strike="noStrike" spc="-1" dirty="0">
              <a:latin typeface="Arial"/>
            </a:endParaRPr>
          </a:p>
          <a:p>
            <a:pPr marL="216000" indent="-216000" algn="l">
              <a:lnSpc>
                <a:spcPct val="100000"/>
              </a:lnSpc>
            </a:pPr>
            <a:endParaRPr lang="en-GB" sz="1200" b="1" strike="noStrike" spc="-1" dirty="0">
              <a:latin typeface="Arial"/>
            </a:endParaRPr>
          </a:p>
          <a:p>
            <a:pPr marL="0" indent="-216000" algn="l">
              <a:lnSpc>
                <a:spcPct val="100000"/>
              </a:lnSpc>
            </a:pPr>
            <a:r>
              <a:rPr lang="en-GB" sz="1200" b="1" strike="noStrike" spc="-1" dirty="0">
                <a:latin typeface="Arial"/>
              </a:rPr>
              <a:t>The AUDIO version of the lesson material includes additional audio for the new language presented (phonics, vocabulary) and audio for the instructions</a:t>
            </a:r>
          </a:p>
          <a:p>
            <a:pPr marL="0" indent="-216000" algn="l">
              <a:lnSpc>
                <a:spcPct val="100000"/>
              </a:lnSpc>
            </a:pPr>
            <a:r>
              <a:rPr lang="en-GB" sz="1200" b="1" strike="noStrike" spc="-1" dirty="0">
                <a:latin typeface="Arial"/>
              </a:rPr>
              <a:t>on the slide.</a:t>
            </a:r>
          </a:p>
          <a:p>
            <a:pPr marL="216000" indent="-216000" algn="l">
              <a:lnSpc>
                <a:spcPct val="100000"/>
              </a:lnSpc>
            </a:pPr>
            <a:r>
              <a:rPr lang="en-GB" sz="1200" b="1" strike="noStrike" spc="-1" dirty="0">
                <a:latin typeface="Arial"/>
              </a:rPr>
              <a:t>In addition, it includes VIDEO clips of the phonics and the phonics’ source words.  Pupils can be encouraged to look at the shape of the mouth/lips on</a:t>
            </a:r>
          </a:p>
          <a:p>
            <a:pPr marL="216000" indent="-216000" algn="l">
              <a:lnSpc>
                <a:spcPct val="100000"/>
              </a:lnSpc>
            </a:pPr>
            <a:r>
              <a:rPr lang="en-GB" sz="1200" b="1" strike="noStrike" spc="-1" dirty="0">
                <a:latin typeface="Arial"/>
              </a:rPr>
              <a:t>slides where these appear, and try to copy it/them.</a:t>
            </a:r>
          </a:p>
          <a:p>
            <a:pPr marL="216000" indent="-216000">
              <a:lnSpc>
                <a:spcPct val="100000"/>
              </a:lnSpc>
            </a:pPr>
            <a:endParaRPr lang="en-GB" sz="1200" b="0" strike="noStrike" spc="-1" dirty="0">
              <a:latin typeface="Arial"/>
            </a:endParaRPr>
          </a:p>
          <a:p>
            <a:pPr marL="21600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dirty="0">
                <a:solidFill>
                  <a:srgbClr val="002060"/>
                </a:solidFill>
                <a:latin typeface="Century Gothic"/>
                <a:ea typeface="Century Gothic"/>
                <a:cs typeface="Century Gothic"/>
                <a:sym typeface="Century Gothic"/>
              </a:rPr>
              <a:t>Phonics: [an/</a:t>
            </a:r>
            <a:r>
              <a:rPr lang="en-GB" sz="1200" b="1" dirty="0" err="1">
                <a:solidFill>
                  <a:srgbClr val="002060"/>
                </a:solidFill>
                <a:latin typeface="Century Gothic"/>
                <a:ea typeface="Century Gothic"/>
                <a:cs typeface="Century Gothic"/>
                <a:sym typeface="Century Gothic"/>
              </a:rPr>
              <a:t>en</a:t>
            </a:r>
            <a:r>
              <a:rPr lang="en-GB" sz="1200" b="1" dirty="0">
                <a:solidFill>
                  <a:srgbClr val="002060"/>
                </a:solidFill>
                <a:latin typeface="Century Gothic"/>
                <a:ea typeface="Century Gothic"/>
                <a:cs typeface="Century Gothic"/>
                <a:sym typeface="Century Gothic"/>
              </a:rPr>
              <a:t>] </a:t>
            </a:r>
            <a:r>
              <a:rPr lang="en-GB" sz="1200" b="0" dirty="0">
                <a:solidFill>
                  <a:srgbClr val="002060"/>
                </a:solidFill>
                <a:latin typeface="Century Gothic"/>
                <a:ea typeface="Century Gothic"/>
                <a:cs typeface="Century Gothic"/>
                <a:sym typeface="Century Gothic"/>
              </a:rPr>
              <a:t>and </a:t>
            </a:r>
            <a:r>
              <a:rPr lang="en-GB" sz="1200" b="1" dirty="0">
                <a:solidFill>
                  <a:srgbClr val="002060"/>
                </a:solidFill>
                <a:latin typeface="Century Gothic"/>
                <a:ea typeface="Century Gothic"/>
                <a:cs typeface="Century Gothic"/>
                <a:sym typeface="Century Gothic"/>
              </a:rPr>
              <a:t>[a], </a:t>
            </a:r>
            <a:r>
              <a:rPr lang="en-GB" sz="1200" b="0" dirty="0">
                <a:solidFill>
                  <a:srgbClr val="002060"/>
                </a:solidFill>
                <a:latin typeface="Century Gothic"/>
                <a:ea typeface="Century Gothic"/>
                <a:cs typeface="Century Gothic"/>
                <a:sym typeface="Century Gothic"/>
              </a:rPr>
              <a:t>also</a:t>
            </a:r>
            <a:r>
              <a:rPr lang="en-GB" sz="1200" b="1" dirty="0">
                <a:solidFill>
                  <a:srgbClr val="002060"/>
                </a:solidFill>
                <a:latin typeface="Century Gothic"/>
                <a:ea typeface="Century Gothic"/>
                <a:cs typeface="Century Gothic"/>
                <a:sym typeface="Century Gothic"/>
              </a:rPr>
              <a:t> [SFC] </a:t>
            </a:r>
            <a:r>
              <a:rPr lang="en-GB" sz="1200" b="0" dirty="0">
                <a:solidFill>
                  <a:srgbClr val="002060"/>
                </a:solidFill>
                <a:latin typeface="Century Gothic"/>
                <a:ea typeface="Century Gothic"/>
                <a:cs typeface="Century Gothic"/>
                <a:sym typeface="Century Gothic"/>
              </a:rPr>
              <a:t>with final -t</a:t>
            </a:r>
            <a:endParaRPr lang="en-GB" sz="1200" b="0" i="0" u="none" strike="noStrike" cap="none" dirty="0">
              <a:solidFill>
                <a:schemeClr val="dk1"/>
              </a:solidFill>
              <a:latin typeface="Calibri"/>
              <a:ea typeface="Calibri"/>
              <a:cs typeface="Calibri"/>
              <a:sym typeface="Calibri"/>
            </a:endParaRPr>
          </a:p>
          <a:p>
            <a:pPr marL="216000" indent="-216000">
              <a:lnSpc>
                <a:spcPct val="100000"/>
              </a:lnSpc>
            </a:pPr>
            <a:endParaRPr lang="en-GB" sz="1200" b="0" strike="noStrike" spc="-1" dirty="0">
              <a:latin typeface="Arial"/>
            </a:endParaRPr>
          </a:p>
          <a:p>
            <a:pPr marL="216000" indent="-216000">
              <a:lnSpc>
                <a:spcPct val="100000"/>
              </a:lnSpc>
            </a:pPr>
            <a:r>
              <a:rPr lang="en-GB" sz="1200" b="0" strike="noStrike" spc="-1" dirty="0">
                <a:solidFill>
                  <a:srgbClr val="002060"/>
                </a:solidFill>
                <a:latin typeface="Century Gothic"/>
                <a:ea typeface="Century Gothic"/>
              </a:rPr>
              <a:t>Frequency of new words:</a:t>
            </a:r>
            <a:endParaRPr lang="en-GB" sz="1200" b="0" strike="noStrike" spc="-1" dirty="0">
              <a:latin typeface="Arial"/>
            </a:endParaRPr>
          </a:p>
          <a:p>
            <a:pPr marL="216000" indent="-216000">
              <a:lnSpc>
                <a:spcPct val="100000"/>
              </a:lnSpc>
            </a:pPr>
            <a:r>
              <a:rPr lang="en-GB" sz="1200" b="1" strike="noStrike" spc="-1" dirty="0">
                <a:solidFill>
                  <a:srgbClr val="002060"/>
                </a:solidFill>
                <a:latin typeface="Century Gothic"/>
                <a:ea typeface="Century Gothic"/>
              </a:rPr>
              <a:t>Phonics:  </a:t>
            </a:r>
            <a:r>
              <a:rPr lang="it-IT" sz="1200" b="1" i="0" strike="noStrike" spc="-1" dirty="0">
                <a:solidFill>
                  <a:srgbClr val="002060"/>
                </a:solidFill>
                <a:latin typeface="Century Gothic"/>
                <a:ea typeface="Century Gothic"/>
              </a:rPr>
              <a:t>enfant </a:t>
            </a:r>
            <a:r>
              <a:rPr lang="it-IT" sz="1200" b="0" i="0" strike="noStrike" spc="-1" dirty="0">
                <a:solidFill>
                  <a:srgbClr val="002060"/>
                </a:solidFill>
                <a:latin typeface="Century Gothic"/>
                <a:ea typeface="Century Gothic"/>
              </a:rPr>
              <a:t>[126] </a:t>
            </a:r>
            <a:r>
              <a:rPr lang="it-IT" sz="1200" b="1" i="0" strike="noStrike" spc="-1" dirty="0">
                <a:solidFill>
                  <a:srgbClr val="002060"/>
                </a:solidFill>
                <a:latin typeface="Century Gothic"/>
                <a:ea typeface="Century Gothic"/>
              </a:rPr>
              <a:t>maman</a:t>
            </a:r>
            <a:r>
              <a:rPr lang="it-IT" sz="1200" b="0" i="0" strike="noStrike" spc="-1" dirty="0">
                <a:solidFill>
                  <a:srgbClr val="002060"/>
                </a:solidFill>
                <a:latin typeface="Century Gothic"/>
                <a:ea typeface="Century Gothic"/>
              </a:rPr>
              <a:t> [2168]</a:t>
            </a:r>
          </a:p>
          <a:p>
            <a:pPr marL="216000" indent="-216000">
              <a:lnSpc>
                <a:spcPct val="100000"/>
              </a:lnSpc>
            </a:pPr>
            <a:r>
              <a:rPr lang="it-IT" sz="1200" b="1" strike="noStrike" spc="-1" dirty="0">
                <a:solidFill>
                  <a:srgbClr val="002060"/>
                </a:solidFill>
                <a:latin typeface="Century Gothic"/>
                <a:ea typeface="Century Gothic"/>
              </a:rPr>
              <a:t>Vocabulary</a:t>
            </a:r>
            <a:r>
              <a:rPr lang="it-IT" sz="1200" b="0" strike="noStrike" spc="-1" dirty="0">
                <a:solidFill>
                  <a:srgbClr val="002060"/>
                </a:solidFill>
                <a:latin typeface="Century Gothic"/>
                <a:ea typeface="Century Gothic"/>
              </a:rPr>
              <a:t>: </a:t>
            </a:r>
            <a:r>
              <a:rPr lang="fr-FR" sz="1200" b="1" i="0" strike="noStrike" spc="-1" dirty="0">
                <a:solidFill>
                  <a:srgbClr val="002060"/>
                </a:solidFill>
                <a:latin typeface="Century Gothic"/>
                <a:ea typeface="Century Gothic"/>
              </a:rPr>
              <a:t>amusant </a:t>
            </a:r>
            <a:r>
              <a:rPr lang="fr-FR" sz="1200" b="0" i="0" strike="noStrike" spc="-1" dirty="0">
                <a:solidFill>
                  <a:srgbClr val="002060"/>
                </a:solidFill>
                <a:latin typeface="Century Gothic"/>
                <a:ea typeface="Century Gothic"/>
              </a:rPr>
              <a:t>[4695] </a:t>
            </a:r>
            <a:r>
              <a:rPr lang="fr-FR" sz="1200" b="1" i="0" strike="noStrike" spc="-1" dirty="0">
                <a:solidFill>
                  <a:srgbClr val="002060"/>
                </a:solidFill>
                <a:latin typeface="Century Gothic"/>
                <a:ea typeface="Century Gothic"/>
              </a:rPr>
              <a:t>calme </a:t>
            </a:r>
            <a:r>
              <a:rPr lang="fr-FR" sz="1200" b="0" i="0" strike="noStrike" spc="-1" dirty="0">
                <a:solidFill>
                  <a:srgbClr val="002060"/>
                </a:solidFill>
                <a:latin typeface="Century Gothic"/>
                <a:ea typeface="Century Gothic"/>
              </a:rPr>
              <a:t>[1731] </a:t>
            </a:r>
            <a:r>
              <a:rPr lang="fr-FR" sz="1200" b="1" i="0" strike="noStrike" spc="-1" dirty="0">
                <a:solidFill>
                  <a:srgbClr val="002060"/>
                </a:solidFill>
                <a:latin typeface="Century Gothic"/>
                <a:ea typeface="Century Gothic"/>
              </a:rPr>
              <a:t>intelligent </a:t>
            </a:r>
            <a:r>
              <a:rPr lang="fr-FR" sz="1200" b="0" i="0" strike="noStrike" spc="-1" dirty="0">
                <a:solidFill>
                  <a:srgbClr val="002060"/>
                </a:solidFill>
                <a:latin typeface="Century Gothic"/>
                <a:ea typeface="Century Gothic"/>
              </a:rPr>
              <a:t>[2509] </a:t>
            </a:r>
            <a:r>
              <a:rPr lang="fr-FR" sz="1200" b="1" i="0" strike="noStrike" spc="-1" dirty="0">
                <a:solidFill>
                  <a:srgbClr val="002060"/>
                </a:solidFill>
                <a:latin typeface="Century Gothic"/>
                <a:ea typeface="Century Gothic"/>
              </a:rPr>
              <a:t>malade </a:t>
            </a:r>
            <a:r>
              <a:rPr lang="fr-FR" sz="1200" b="0" i="0" strike="noStrike" spc="-1" dirty="0">
                <a:solidFill>
                  <a:srgbClr val="002060"/>
                </a:solidFill>
                <a:latin typeface="Century Gothic"/>
                <a:ea typeface="Century Gothic"/>
              </a:rPr>
              <a:t>[1066] </a:t>
            </a:r>
            <a:r>
              <a:rPr lang="fr-FR" sz="1200" b="1" i="0" strike="noStrike" spc="-1" dirty="0">
                <a:solidFill>
                  <a:srgbClr val="002060"/>
                </a:solidFill>
                <a:latin typeface="Century Gothic"/>
                <a:ea typeface="Century Gothic"/>
              </a:rPr>
              <a:t>méchant </a:t>
            </a:r>
            <a:r>
              <a:rPr lang="fr-FR" sz="1200" b="0" i="0" strike="noStrike" spc="-1" dirty="0">
                <a:solidFill>
                  <a:srgbClr val="002060"/>
                </a:solidFill>
                <a:latin typeface="Century Gothic"/>
                <a:ea typeface="Century Gothic"/>
              </a:rPr>
              <a:t>[3184] </a:t>
            </a:r>
          </a:p>
          <a:p>
            <a:pPr marL="216000" indent="-216000">
              <a:lnSpc>
                <a:spcPct val="100000"/>
              </a:lnSpc>
            </a:pPr>
            <a:r>
              <a:rPr lang="en-GB" sz="1100" dirty="0" err="1">
                <a:solidFill>
                  <a:schemeClr val="dk1"/>
                </a:solidFill>
                <a:effectLst/>
                <a:latin typeface="Century Gothic" panose="020B0502020202020204" pitchFamily="34" charset="0"/>
                <a:ea typeface="+mn-ea"/>
                <a:cs typeface="+mn-cs"/>
              </a:rPr>
              <a:t>Londsale</a:t>
            </a:r>
            <a:r>
              <a:rPr lang="en-GB" sz="1100" dirty="0">
                <a:solidFill>
                  <a:schemeClr val="dk1"/>
                </a:solidFill>
                <a:effectLst/>
                <a:latin typeface="Century Gothic" panose="020B0502020202020204" pitchFamily="34" charset="0"/>
                <a:ea typeface="+mn-ea"/>
                <a:cs typeface="+mn-cs"/>
              </a:rPr>
              <a:t>, D., &amp; Le Bras, Y.  (2009). </a:t>
            </a:r>
            <a:r>
              <a:rPr lang="en-GB" sz="1100" i="1" dirty="0">
                <a:solidFill>
                  <a:schemeClr val="dk1"/>
                </a:solidFill>
                <a:effectLst/>
                <a:latin typeface="Century Gothic" panose="020B0502020202020204" pitchFamily="34" charset="0"/>
                <a:ea typeface="+mn-ea"/>
                <a:cs typeface="+mn-cs"/>
              </a:rPr>
              <a:t>A Frequency Dictionary of French: Core vocabulary for learners </a:t>
            </a:r>
            <a:r>
              <a:rPr lang="en-GB" sz="1100" dirty="0">
                <a:solidFill>
                  <a:schemeClr val="dk1"/>
                </a:solidFill>
                <a:effectLst/>
                <a:latin typeface="Century Gothic" panose="020B0502020202020204" pitchFamily="34" charset="0"/>
                <a:ea typeface="+mn-ea"/>
                <a:cs typeface="+mn-cs"/>
              </a:rPr>
              <a:t>London: Routledge.</a:t>
            </a:r>
          </a:p>
          <a:p>
            <a:pPr marL="216000" indent="-216000">
              <a:lnSpc>
                <a:spcPct val="100000"/>
              </a:lnSpc>
            </a:pPr>
            <a:endParaRPr lang="en-GB" sz="1100" b="0" strike="noStrike" spc="-1" dirty="0">
              <a:latin typeface="Arial"/>
            </a:endParaRPr>
          </a:p>
          <a:p>
            <a:pPr marL="216000" indent="-216000">
              <a:lnSpc>
                <a:spcPct val="100000"/>
              </a:lnSpc>
            </a:pPr>
            <a:r>
              <a:rPr lang="en-GB" sz="1100" b="0" strike="noStrike" spc="-1" dirty="0">
                <a:solidFill>
                  <a:srgbClr val="000000"/>
                </a:solidFill>
                <a:latin typeface="Calibri"/>
                <a:ea typeface="Calibri"/>
              </a:rPr>
              <a:t>The frequency rankings for words that occur in this PowerPoint which have been</a:t>
            </a:r>
            <a:r>
              <a:rPr lang="en-GB" sz="1100" b="0" i="1" strike="noStrike" spc="-1" dirty="0">
                <a:solidFill>
                  <a:srgbClr val="000000"/>
                </a:solidFill>
                <a:latin typeface="Calibri"/>
                <a:ea typeface="Calibri"/>
              </a:rPr>
              <a:t> previously</a:t>
            </a:r>
            <a:r>
              <a:rPr lang="en-GB" sz="1100" b="0" strike="noStrike" spc="-1" dirty="0">
                <a:solidFill>
                  <a:srgbClr val="000000"/>
                </a:solidFill>
                <a:latin typeface="Calibri"/>
                <a:ea typeface="Calibri"/>
              </a:rPr>
              <a:t> introduced in these resources are given</a:t>
            </a:r>
          </a:p>
          <a:p>
            <a:pPr marL="216000" indent="-216000">
              <a:lnSpc>
                <a:spcPct val="100000"/>
              </a:lnSpc>
            </a:pPr>
            <a:r>
              <a:rPr lang="en-GB" sz="1100" b="0" strike="noStrike" spc="-1" dirty="0">
                <a:solidFill>
                  <a:srgbClr val="000000"/>
                </a:solidFill>
                <a:latin typeface="Calibri"/>
                <a:ea typeface="Calibri"/>
              </a:rPr>
              <a:t>in the SOW and in the resources that first introduced and formally re-visited those words. </a:t>
            </a:r>
            <a:endParaRPr lang="en-GB" sz="1100" b="0" strike="noStrike" spc="-1" dirty="0">
              <a:latin typeface="Arial"/>
            </a:endParaRPr>
          </a:p>
          <a:p>
            <a:pPr marL="216000" indent="-216000">
              <a:lnSpc>
                <a:spcPct val="100000"/>
              </a:lnSpc>
            </a:pPr>
            <a:r>
              <a:rPr lang="en-GB" sz="1200" b="0" strike="noStrike" spc="-1" dirty="0">
                <a:solidFill>
                  <a:srgbClr val="000000"/>
                </a:solidFill>
                <a:latin typeface="Calibri"/>
                <a:ea typeface="Calibri"/>
              </a:rPr>
              <a:t>For any </a:t>
            </a:r>
            <a:r>
              <a:rPr lang="en-GB" sz="1200" b="0" i="1" strike="noStrike" spc="-1" dirty="0">
                <a:solidFill>
                  <a:srgbClr val="000000"/>
                </a:solidFill>
                <a:latin typeface="Calibri"/>
                <a:ea typeface="Calibri"/>
              </a:rPr>
              <a:t>other </a:t>
            </a:r>
            <a:r>
              <a:rPr lang="en-GB" sz="1200" b="0" strike="noStrike" spc="-1" dirty="0">
                <a:solidFill>
                  <a:srgbClr val="000000"/>
                </a:solidFill>
                <a:latin typeface="Calibri"/>
                <a:ea typeface="Calibri"/>
              </a:rPr>
              <a:t>words that occur incidentally in this PowerPoint, frequency rankings will be provided in the notes field wherever</a:t>
            </a:r>
          </a:p>
          <a:p>
            <a:pPr marL="216000" indent="-216000">
              <a:lnSpc>
                <a:spcPct val="100000"/>
              </a:lnSpc>
            </a:pPr>
            <a:r>
              <a:rPr lang="en-GB" sz="1200" b="0" strike="noStrike" spc="-1" dirty="0">
                <a:solidFill>
                  <a:srgbClr val="000000"/>
                </a:solidFill>
                <a:latin typeface="Calibri"/>
                <a:ea typeface="Calibri"/>
              </a:rPr>
              <a:t>possible.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0" strike="noStrike" spc="-1" dirty="0">
                <a:solidFill>
                  <a:srgbClr val="000000"/>
                </a:solidFill>
                <a:latin typeface="Calibri"/>
                <a:ea typeface="Calibri"/>
              </a:rPr>
              <a:t>Note that the first three lessons of the year teach language that can be continuously recycled as lesson routine every lesson in Y3/4.</a:t>
            </a:r>
          </a:p>
          <a:p>
            <a:pPr marL="216000" indent="-216000">
              <a:lnSpc>
                <a:spcPct val="100000"/>
              </a:lnSpc>
            </a:pPr>
            <a:r>
              <a:rPr lang="en-GB" sz="1200" b="0" strike="noStrike" spc="-1" dirty="0">
                <a:solidFill>
                  <a:srgbClr val="000000"/>
                </a:solidFill>
                <a:latin typeface="Calibri"/>
                <a:ea typeface="Calibri"/>
              </a:rPr>
              <a:t>The idea would be that the class teacher (whether or not s/he teaches the class French can re-use the language as part of the daily</a:t>
            </a:r>
          </a:p>
          <a:p>
            <a:pPr marL="216000" indent="-216000">
              <a:lnSpc>
                <a:spcPct val="100000"/>
              </a:lnSpc>
            </a:pPr>
            <a:r>
              <a:rPr lang="en-GB" sz="1200" b="0" strike="noStrike" spc="-1" dirty="0">
                <a:solidFill>
                  <a:srgbClr val="000000"/>
                </a:solidFill>
                <a:latin typeface="Calibri"/>
                <a:ea typeface="Calibri"/>
              </a:rPr>
              <a:t>routine with the class.</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endParaRPr lang="en-GB" sz="1200" b="0" strike="noStrike" spc="-1" dirty="0">
              <a:latin typeface="Arial"/>
            </a:endParaRPr>
          </a:p>
        </p:txBody>
      </p:sp>
      <p:sp>
        <p:nvSpPr>
          <p:cNvPr id="286"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CD74213-264C-415B-8B29-4DFEF3354BDA}"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1" normalizeH="0" baseline="0" noProof="0">
              <a:ln>
                <a:noFill/>
              </a:ln>
              <a:solidFill>
                <a:prstClr val="black"/>
              </a:solidFill>
              <a:effectLst/>
              <a:uLnTx/>
              <a:uFillTx/>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PlaceHolder 1"/>
          <p:cNvSpPr>
            <a:spLocks noGrp="1" noRot="1" noChangeAspect="1"/>
          </p:cNvSpPr>
          <p:nvPr>
            <p:ph type="sldImg"/>
          </p:nvPr>
        </p:nvSpPr>
        <p:spPr>
          <a:xfrm>
            <a:off x="685800" y="1143000"/>
            <a:ext cx="5486400" cy="3086100"/>
          </a:xfrm>
          <a:prstGeom prst="rect">
            <a:avLst/>
          </a:prstGeom>
        </p:spPr>
      </p:sp>
      <p:sp>
        <p:nvSpPr>
          <p:cNvPr id="311"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Timing: 3 minutes </a:t>
            </a:r>
            <a:endParaRPr lang="en-GB" sz="1200" b="0" strike="noStrike" spc="-1" dirty="0">
              <a:latin typeface="Arial"/>
            </a:endParaRPr>
          </a:p>
          <a:p>
            <a:pPr marL="216000" indent="-215280">
              <a:lnSpc>
                <a:spcPct val="100000"/>
              </a:lnSpc>
            </a:pPr>
            <a:endParaRPr lang="en-GB" sz="1200" b="0" strike="noStrike" spc="-1" dirty="0">
              <a:latin typeface="Arial"/>
            </a:endParaRPr>
          </a:p>
          <a:p>
            <a:pPr marL="216000" indent="-215280">
              <a:lnSpc>
                <a:spcPct val="100000"/>
              </a:lnSpc>
            </a:pPr>
            <a:r>
              <a:rPr lang="en-GB" sz="1200" b="1" strike="noStrike" spc="-1" dirty="0">
                <a:latin typeface="Arial"/>
              </a:rPr>
              <a:t>Aim</a:t>
            </a:r>
            <a:r>
              <a:rPr lang="en-GB" sz="1200" b="0" strike="noStrike" spc="-1" dirty="0">
                <a:latin typeface="Arial"/>
              </a:rPr>
              <a:t>: to revisit the pattern for regular adjective agreement (add-e to form the feminine adjective)</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160">
              <a:lnSpc>
                <a:spcPct val="100000"/>
              </a:lnSpc>
              <a:buClr>
                <a:srgbClr val="000000"/>
              </a:buClr>
              <a:buFont typeface="Calibri"/>
              <a:buAutoNum type="arabicPeriod"/>
            </a:pPr>
            <a:r>
              <a:rPr lang="en-GB" sz="1200" b="0" strike="noStrike" spc="-1" dirty="0">
                <a:solidFill>
                  <a:srgbClr val="000000"/>
                </a:solidFill>
                <a:latin typeface="Calibri"/>
                <a:ea typeface="Calibri"/>
              </a:rPr>
              <a:t>Read the grammar explanation about adjective agreement. </a:t>
            </a:r>
            <a:endParaRPr lang="en-GB" sz="1200" b="0" strike="noStrike" spc="-1" dirty="0">
              <a:latin typeface="Arial"/>
            </a:endParaRPr>
          </a:p>
          <a:p>
            <a:pPr marL="228600" indent="-227160">
              <a:lnSpc>
                <a:spcPct val="100000"/>
              </a:lnSpc>
              <a:buClr>
                <a:srgbClr val="000000"/>
              </a:buClr>
              <a:buFont typeface="Calibri"/>
              <a:buAutoNum type="arabicPeriod"/>
            </a:pPr>
            <a:r>
              <a:rPr lang="en-GB" sz="1200" b="0" strike="noStrike" spc="-1" dirty="0">
                <a:solidFill>
                  <a:srgbClr val="000000"/>
                </a:solidFill>
                <a:latin typeface="Calibri"/>
                <a:ea typeface="Calibri"/>
              </a:rPr>
              <a:t>Elicit English translations for the French examples provided. </a:t>
            </a:r>
            <a:endParaRPr lang="en-GB" sz="1200" b="0" strike="noStrike" spc="-1" dirty="0">
              <a:latin typeface="Arial"/>
            </a:endParaRPr>
          </a:p>
          <a:p>
            <a:pPr marL="228600" indent="-227160">
              <a:lnSpc>
                <a:spcPct val="100000"/>
              </a:lnSpc>
              <a:buClr>
                <a:srgbClr val="000000"/>
              </a:buClr>
              <a:buFont typeface="Calibri"/>
              <a:buAutoNum type="arabicPeriod"/>
            </a:pPr>
            <a:r>
              <a:rPr lang="en-GB" sz="1200" b="0" strike="noStrike" spc="-1" dirty="0">
                <a:solidFill>
                  <a:srgbClr val="000000"/>
                </a:solidFill>
                <a:latin typeface="Calibri"/>
                <a:ea typeface="Calibri"/>
              </a:rPr>
              <a:t>Draw pupils’ attention to the SFC ‘t’ and to the change you hear when an ‘e’ is added.</a:t>
            </a:r>
            <a:endParaRPr lang="en-GB" sz="1200" b="0" strike="noStrike" spc="-1" dirty="0">
              <a:latin typeface="Arial"/>
            </a:endParaRPr>
          </a:p>
        </p:txBody>
      </p:sp>
      <p:sp>
        <p:nvSpPr>
          <p:cNvPr id="312"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PlaceHolder 1"/>
          <p:cNvSpPr>
            <a:spLocks noGrp="1" noRot="1" noChangeAspect="1"/>
          </p:cNvSpPr>
          <p:nvPr>
            <p:ph type="sldImg"/>
          </p:nvPr>
        </p:nvSpPr>
        <p:spPr>
          <a:xfrm>
            <a:off x="685800" y="1143000"/>
            <a:ext cx="5486400" cy="3086100"/>
          </a:xfrm>
          <a:prstGeom prst="rect">
            <a:avLst/>
          </a:prstGeom>
        </p:spPr>
      </p:sp>
      <p:sp>
        <p:nvSpPr>
          <p:cNvPr id="311"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Timing: 3 minutes </a:t>
            </a:r>
            <a:endParaRPr lang="en-GB" sz="1200" b="0" strike="noStrike" spc="-1" dirty="0">
              <a:latin typeface="Arial"/>
            </a:endParaRPr>
          </a:p>
          <a:p>
            <a:pPr marL="216000" indent="-215280">
              <a:lnSpc>
                <a:spcPct val="100000"/>
              </a:lnSpc>
            </a:pPr>
            <a:endParaRPr lang="en-GB" sz="1200" b="0" strike="noStrike" spc="-1" dirty="0">
              <a:latin typeface="Arial"/>
            </a:endParaRPr>
          </a:p>
          <a:p>
            <a:pPr marL="216000" indent="-21528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160">
              <a:lnSpc>
                <a:spcPct val="100000"/>
              </a:lnSpc>
              <a:buClr>
                <a:srgbClr val="000000"/>
              </a:buClr>
              <a:buFont typeface="Calibri"/>
              <a:buAutoNum type="arabicPeriod"/>
            </a:pPr>
            <a:r>
              <a:rPr lang="en-GB" sz="1200" b="0" strike="noStrike" spc="-1" dirty="0">
                <a:solidFill>
                  <a:srgbClr val="000000"/>
                </a:solidFill>
                <a:latin typeface="Calibri"/>
                <a:ea typeface="Calibri"/>
              </a:rPr>
              <a:t>Read the grammar explanation about adjective agreement. </a:t>
            </a:r>
            <a:endParaRPr lang="en-GB" sz="1200" b="0" strike="noStrike" spc="-1" dirty="0">
              <a:latin typeface="Arial"/>
            </a:endParaRPr>
          </a:p>
          <a:p>
            <a:pPr marL="228600" indent="-227160">
              <a:lnSpc>
                <a:spcPct val="100000"/>
              </a:lnSpc>
              <a:buClr>
                <a:srgbClr val="000000"/>
              </a:buClr>
              <a:buFont typeface="Calibri"/>
              <a:buAutoNum type="arabicPeriod"/>
            </a:pPr>
            <a:r>
              <a:rPr lang="en-GB" sz="1200" b="0" strike="noStrike" spc="-1" dirty="0">
                <a:solidFill>
                  <a:srgbClr val="000000"/>
                </a:solidFill>
                <a:latin typeface="Calibri"/>
                <a:ea typeface="Calibri"/>
              </a:rPr>
              <a:t>Elicit English translation for the French examples provided. </a:t>
            </a:r>
            <a:endParaRPr lang="en-GB" sz="1200" b="0" strike="noStrike" spc="-1" dirty="0">
              <a:latin typeface="Arial"/>
            </a:endParaRPr>
          </a:p>
          <a:p>
            <a:pPr marL="228600" indent="-227160">
              <a:lnSpc>
                <a:spcPct val="100000"/>
              </a:lnSpc>
              <a:buClr>
                <a:srgbClr val="000000"/>
              </a:buClr>
              <a:buFont typeface="Calibri"/>
              <a:buAutoNum type="arabicPeriod"/>
            </a:pPr>
            <a:r>
              <a:rPr lang="en-GB" sz="1200" b="0" strike="noStrike" spc="-1" dirty="0">
                <a:solidFill>
                  <a:srgbClr val="000000"/>
                </a:solidFill>
                <a:latin typeface="Calibri"/>
                <a:ea typeface="Calibri"/>
              </a:rPr>
              <a:t>Draw pupils’ attention to the SFC ‘t’ and to the change you hear when an ‘e’ is added.</a:t>
            </a:r>
            <a:endParaRPr lang="en-GB" sz="1200" b="0" strike="noStrike" spc="-1" dirty="0">
              <a:latin typeface="Arial"/>
            </a:endParaRPr>
          </a:p>
        </p:txBody>
      </p:sp>
      <p:sp>
        <p:nvSpPr>
          <p:cNvPr id="312"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879032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7 minutes</a:t>
            </a:r>
            <a:br>
              <a:rPr dirty="0"/>
            </a:b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aural recognition of feminine and masculine adjectives and their meaning; to practise aural comprehension of this</a:t>
            </a:r>
          </a:p>
          <a:p>
            <a:pPr marL="216000" indent="-216000">
              <a:lnSpc>
                <a:spcPct val="100000"/>
              </a:lnSpc>
            </a:pPr>
            <a:r>
              <a:rPr lang="en-GB" sz="1200" b="0" strike="noStrike" spc="-1" dirty="0">
                <a:solidFill>
                  <a:srgbClr val="000000"/>
                </a:solidFill>
                <a:latin typeface="Calibri"/>
                <a:ea typeface="Calibri"/>
              </a:rPr>
              <a:t>week’s vocabulary.</a:t>
            </a:r>
            <a:br>
              <a:rPr dirty="0"/>
            </a:b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p>
          <a:p>
            <a:pPr marL="228600" indent="-228600">
              <a:lnSpc>
                <a:spcPct val="100000"/>
              </a:lnSpc>
              <a:buAutoNum type="arabicPeriod"/>
            </a:pPr>
            <a:r>
              <a:rPr lang="en-GB" sz="1200" b="0" strike="noStrike" spc="-1" dirty="0">
                <a:solidFill>
                  <a:srgbClr val="000000"/>
                </a:solidFill>
                <a:latin typeface="Calibri"/>
              </a:rPr>
              <a:t>Explain to pupils that they will not here the pronoun ‘</a:t>
            </a:r>
            <a:r>
              <a:rPr lang="en-GB" sz="1200" b="0" strike="noStrike" spc="-1" dirty="0" err="1">
                <a:solidFill>
                  <a:srgbClr val="000000"/>
                </a:solidFill>
                <a:latin typeface="Calibri"/>
              </a:rPr>
              <a:t>elle</a:t>
            </a:r>
            <a:r>
              <a:rPr lang="en-GB" sz="1200" b="0" strike="noStrike" spc="-1" dirty="0">
                <a:solidFill>
                  <a:srgbClr val="000000"/>
                </a:solidFill>
                <a:latin typeface="Calibri"/>
              </a:rPr>
              <a:t>’ or ‘</a:t>
            </a:r>
            <a:r>
              <a:rPr lang="en-GB" sz="1200" b="0" strike="noStrike" spc="-1" dirty="0" err="1">
                <a:solidFill>
                  <a:srgbClr val="000000"/>
                </a:solidFill>
                <a:latin typeface="Calibri"/>
              </a:rPr>
              <a:t>il</a:t>
            </a:r>
            <a:r>
              <a:rPr lang="en-GB" sz="1200" b="0" strike="noStrike" spc="-1" dirty="0">
                <a:solidFill>
                  <a:srgbClr val="000000"/>
                </a:solidFill>
                <a:latin typeface="Calibri"/>
              </a:rPr>
              <a:t>’ so they will need to listen for the adjective form to know if the sentence refers to a male or female person.</a:t>
            </a:r>
          </a:p>
          <a:p>
            <a:pPr marL="216000" indent="-216000">
              <a:lnSpc>
                <a:spcPct val="100000"/>
              </a:lnSpc>
            </a:pPr>
            <a:r>
              <a:rPr lang="en-GB" sz="1200" b="0" strike="noStrike" spc="-1" dirty="0">
                <a:solidFill>
                  <a:srgbClr val="000000"/>
                </a:solidFill>
                <a:latin typeface="Calibri"/>
              </a:rPr>
              <a:t>2. Click to hear audio.</a:t>
            </a:r>
          </a:p>
          <a:p>
            <a:pPr marL="216000" indent="-216000">
              <a:lnSpc>
                <a:spcPct val="100000"/>
              </a:lnSpc>
            </a:pPr>
            <a:r>
              <a:rPr lang="en-GB" sz="1200" b="0" strike="noStrike" spc="-1" dirty="0">
                <a:solidFill>
                  <a:srgbClr val="000000"/>
                </a:solidFill>
                <a:latin typeface="Calibri"/>
              </a:rPr>
              <a:t>3. Pupils write 1-8 and A or B.</a:t>
            </a:r>
          </a:p>
          <a:p>
            <a:pPr marL="216000" indent="-216000">
              <a:lnSpc>
                <a:spcPct val="100000"/>
              </a:lnSpc>
            </a:pPr>
            <a:r>
              <a:rPr lang="en-GB" sz="1200" b="0" strike="noStrike" spc="-1" dirty="0">
                <a:solidFill>
                  <a:srgbClr val="000000"/>
                </a:solidFill>
                <a:latin typeface="Calibri"/>
              </a:rPr>
              <a:t>4. Click to listen again.  Pupils write the adjective meaning they hear in English.</a:t>
            </a:r>
          </a:p>
          <a:p>
            <a:pPr marL="216000" indent="-216000">
              <a:lnSpc>
                <a:spcPct val="100000"/>
              </a:lnSpc>
            </a:pPr>
            <a:r>
              <a:rPr lang="en-GB" sz="1200" b="0" strike="noStrike" spc="-1" dirty="0">
                <a:solidFill>
                  <a:srgbClr val="000000"/>
                </a:solidFill>
                <a:latin typeface="Calibri"/>
              </a:rPr>
              <a:t>5. Click for answers to provide feedback.</a:t>
            </a:r>
          </a:p>
          <a:p>
            <a:pPr marL="216000" indent="-216000">
              <a:lnSpc>
                <a:spcPct val="100000"/>
              </a:lnSpc>
            </a:pPr>
            <a:r>
              <a:rPr lang="en-GB" sz="1200" b="0" strike="noStrike" spc="-1" dirty="0">
                <a:solidFill>
                  <a:srgbClr val="000000"/>
                </a:solidFill>
                <a:latin typeface="Calibri"/>
              </a:rPr>
              <a:t>6. If time allows, click to bring up a 2</a:t>
            </a:r>
            <a:r>
              <a:rPr lang="en-GB" sz="1200" b="0" strike="noStrike" spc="-1" baseline="30000" dirty="0">
                <a:solidFill>
                  <a:srgbClr val="000000"/>
                </a:solidFill>
                <a:latin typeface="Calibri"/>
              </a:rPr>
              <a:t>nd</a:t>
            </a:r>
            <a:r>
              <a:rPr lang="en-GB" sz="1200" b="0" strike="noStrike" spc="-1" dirty="0">
                <a:solidFill>
                  <a:srgbClr val="000000"/>
                </a:solidFill>
                <a:latin typeface="Calibri"/>
              </a:rPr>
              <a:t> set of audio buttons, which have the full sentences.  Click to play and students repeat.</a:t>
            </a:r>
          </a:p>
          <a:p>
            <a:pPr marL="216000" indent="-216000">
              <a:lnSpc>
                <a:spcPct val="100000"/>
              </a:lnSpc>
            </a:pPr>
            <a:r>
              <a:rPr lang="en-GB" sz="1200" b="0" strike="noStrike" spc="-1" dirty="0">
                <a:solidFill>
                  <a:srgbClr val="000000"/>
                </a:solidFill>
                <a:latin typeface="Calibri"/>
              </a:rPr>
              <a:t>7. Final set of clicks brings up the emojis one by one.  These could be use to elicit further repetitions of the sentences.</a:t>
            </a:r>
          </a:p>
          <a:p>
            <a:pPr marL="0" indent="-216000">
              <a:lnSpc>
                <a:spcPct val="100000"/>
              </a:lnSpc>
            </a:pPr>
            <a:r>
              <a:rPr lang="en-GB" sz="1200" b="1" i="1" strike="noStrike" spc="-1" dirty="0">
                <a:solidFill>
                  <a:srgbClr val="000000"/>
                </a:solidFill>
                <a:latin typeface="Calibri"/>
              </a:rPr>
              <a:t>Note that once students hear the full sentences with pronouns, it is clear whether the person described is male or female. To highlight this, the additional emoji is removed.</a:t>
            </a:r>
          </a:p>
          <a:p>
            <a:pPr marL="216000" indent="-216000">
              <a:lnSpc>
                <a:spcPct val="100000"/>
              </a:lnSpc>
            </a:pPr>
            <a:br>
              <a:rPr lang="en-GB" sz="1200" b="1" strike="noStrike" spc="-1" dirty="0">
                <a:solidFill>
                  <a:srgbClr val="000000"/>
                </a:solidFill>
                <a:latin typeface="Calibri"/>
              </a:rPr>
            </a:br>
            <a:r>
              <a:rPr lang="en-GB" sz="1200" b="1" strike="noStrike" spc="-1" dirty="0">
                <a:solidFill>
                  <a:srgbClr val="000000"/>
                </a:solidFill>
                <a:latin typeface="Calibri"/>
              </a:rPr>
              <a:t>Transcript:</a:t>
            </a:r>
          </a:p>
          <a:p>
            <a:pPr marL="0" indent="0">
              <a:lnSpc>
                <a:spcPct val="100000"/>
              </a:lnSpc>
              <a:buFontTx/>
              <a:buNone/>
            </a:pPr>
            <a:r>
              <a:rPr lang="en-GB" sz="1200" b="0" strike="noStrike" spc="-1" dirty="0">
                <a:latin typeface="Arial"/>
              </a:rPr>
              <a:t>1. [Elle] </a:t>
            </a:r>
            <a:r>
              <a:rPr lang="en-GB" sz="1200" b="0" strike="noStrike" spc="-1" dirty="0" err="1">
                <a:latin typeface="Arial"/>
              </a:rPr>
              <a:t>est</a:t>
            </a:r>
            <a:r>
              <a:rPr lang="en-GB" sz="1200" b="0" strike="noStrike" spc="-1" dirty="0">
                <a:latin typeface="Arial"/>
              </a:rPr>
              <a:t> </a:t>
            </a:r>
            <a:r>
              <a:rPr lang="en-GB" sz="1200" b="0" strike="noStrike" spc="-1" dirty="0" err="1">
                <a:latin typeface="Arial"/>
              </a:rPr>
              <a:t>amusante</a:t>
            </a:r>
            <a:r>
              <a:rPr lang="en-GB" sz="1200" b="0" strike="noStrike" spc="-1" dirty="0">
                <a:latin typeface="Arial"/>
              </a:rPr>
              <a:t>.</a:t>
            </a:r>
          </a:p>
          <a:p>
            <a:pPr marL="0" indent="0">
              <a:lnSpc>
                <a:spcPct val="100000"/>
              </a:lnSpc>
              <a:buFontTx/>
              <a:buNone/>
            </a:pPr>
            <a:r>
              <a:rPr lang="en-GB" sz="1200" b="0" strike="noStrike" spc="-1" dirty="0">
                <a:latin typeface="Arial"/>
              </a:rPr>
              <a:t>2. [Elle] </a:t>
            </a:r>
            <a:r>
              <a:rPr lang="en-GB" sz="1200" b="0" strike="noStrike" spc="-1" dirty="0" err="1">
                <a:latin typeface="Arial"/>
              </a:rPr>
              <a:t>est</a:t>
            </a:r>
            <a:r>
              <a:rPr lang="en-GB" sz="1200" b="0" strike="noStrike" spc="-1" dirty="0">
                <a:latin typeface="Arial"/>
              </a:rPr>
              <a:t> triste.</a:t>
            </a:r>
            <a:br>
              <a:rPr lang="en-GB" sz="1200" b="0" strike="noStrike" spc="-1" dirty="0">
                <a:latin typeface="Arial"/>
              </a:rPr>
            </a:br>
            <a:r>
              <a:rPr lang="en-GB" sz="1200" b="0" strike="noStrike" spc="-1" dirty="0">
                <a:latin typeface="Arial"/>
              </a:rPr>
              <a:t>3. [Il] </a:t>
            </a:r>
            <a:r>
              <a:rPr lang="en-GB" sz="1200" b="0" strike="noStrike" spc="-1" dirty="0" err="1">
                <a:latin typeface="Arial"/>
              </a:rPr>
              <a:t>est</a:t>
            </a:r>
            <a:r>
              <a:rPr lang="en-GB" sz="1200" b="0" strike="noStrike" spc="-1" dirty="0">
                <a:latin typeface="Arial"/>
              </a:rPr>
              <a:t> intelligent.</a:t>
            </a:r>
            <a:br>
              <a:rPr lang="en-GB" sz="1200" b="0" strike="noStrike" spc="-1" dirty="0">
                <a:latin typeface="Arial"/>
              </a:rPr>
            </a:br>
            <a:r>
              <a:rPr lang="en-GB" sz="1200" b="0" strike="noStrike" spc="-1" dirty="0">
                <a:latin typeface="Arial"/>
              </a:rPr>
              <a:t>4. [Elle] </a:t>
            </a:r>
            <a:r>
              <a:rPr lang="en-GB" sz="1200" b="0" strike="noStrike" spc="-1" dirty="0" err="1">
                <a:latin typeface="Arial"/>
              </a:rPr>
              <a:t>est</a:t>
            </a:r>
            <a:r>
              <a:rPr lang="en-GB" sz="1200" b="0" strike="noStrike" spc="-1" dirty="0">
                <a:latin typeface="Arial"/>
              </a:rPr>
              <a:t> </a:t>
            </a:r>
            <a:r>
              <a:rPr lang="en-GB" sz="1200" b="0" strike="noStrike" spc="-1" dirty="0" err="1">
                <a:latin typeface="Arial"/>
              </a:rPr>
              <a:t>méchante</a:t>
            </a:r>
            <a:r>
              <a:rPr lang="en-GB" sz="1200" b="0" strike="noStrike" spc="-1" dirty="0">
                <a:latin typeface="Arial"/>
              </a:rPr>
              <a:t>.</a:t>
            </a:r>
            <a:br>
              <a:rPr lang="en-GB" sz="1200" b="0" strike="noStrike" spc="-1" dirty="0">
                <a:latin typeface="Arial"/>
              </a:rPr>
            </a:br>
            <a:r>
              <a:rPr lang="en-GB" sz="1200" b="0" strike="noStrike" spc="-1" dirty="0">
                <a:latin typeface="Arial"/>
              </a:rPr>
              <a:t>5. [Il] </a:t>
            </a:r>
            <a:r>
              <a:rPr lang="en-GB" sz="1200" b="0" strike="noStrike" spc="-1" dirty="0" err="1">
                <a:latin typeface="Arial"/>
              </a:rPr>
              <a:t>est</a:t>
            </a:r>
            <a:r>
              <a:rPr lang="en-GB" sz="1200" b="0" strike="noStrike" spc="-1" dirty="0">
                <a:latin typeface="Arial"/>
              </a:rPr>
              <a:t> </a:t>
            </a:r>
            <a:r>
              <a:rPr lang="en-GB" sz="1200" b="0" strike="noStrike" spc="-1" dirty="0" err="1">
                <a:latin typeface="Arial"/>
              </a:rPr>
              <a:t>calme</a:t>
            </a:r>
            <a:r>
              <a:rPr lang="en-GB" sz="1200" b="0" strike="noStrike" spc="-1" dirty="0">
                <a:latin typeface="Arial"/>
              </a:rPr>
              <a:t>.</a:t>
            </a:r>
            <a:br>
              <a:rPr lang="en-GB" sz="1200" b="0" strike="noStrike" spc="-1" dirty="0">
                <a:latin typeface="Arial"/>
              </a:rPr>
            </a:br>
            <a:r>
              <a:rPr lang="en-GB" sz="1200" b="0" strike="noStrike" spc="-1" dirty="0">
                <a:latin typeface="Arial"/>
              </a:rPr>
              <a:t>6. [Il] </a:t>
            </a:r>
            <a:r>
              <a:rPr lang="en-GB" sz="1200" b="0" strike="noStrike" spc="-1" dirty="0" err="1">
                <a:latin typeface="Arial"/>
              </a:rPr>
              <a:t>est</a:t>
            </a:r>
            <a:r>
              <a:rPr lang="en-GB" sz="1200" b="0" strike="noStrike" spc="-1" dirty="0">
                <a:latin typeface="Arial"/>
              </a:rPr>
              <a:t> </a:t>
            </a:r>
            <a:r>
              <a:rPr lang="en-GB" sz="1200" b="0" strike="noStrike" spc="-1" dirty="0" err="1">
                <a:latin typeface="Arial"/>
              </a:rPr>
              <a:t>amusant</a:t>
            </a:r>
            <a:r>
              <a:rPr lang="en-GB" sz="1200" b="0" strike="noStrike" spc="-1" dirty="0">
                <a:latin typeface="Arial"/>
              </a:rPr>
              <a:t>.</a:t>
            </a:r>
            <a:br>
              <a:rPr lang="en-GB" sz="1200" b="0" strike="noStrike" spc="-1" dirty="0">
                <a:latin typeface="Arial"/>
              </a:rPr>
            </a:br>
            <a:r>
              <a:rPr lang="en-GB" sz="1200" b="0" strike="noStrike" spc="-1" dirty="0">
                <a:latin typeface="Arial"/>
              </a:rPr>
              <a:t>7. [Elle] </a:t>
            </a:r>
            <a:r>
              <a:rPr lang="en-GB" sz="1200" b="0" strike="noStrike" spc="-1" dirty="0" err="1">
                <a:latin typeface="Arial"/>
              </a:rPr>
              <a:t>est</a:t>
            </a:r>
            <a:r>
              <a:rPr lang="en-GB" sz="1200" b="0" strike="noStrike" spc="-1" dirty="0">
                <a:latin typeface="Arial"/>
              </a:rPr>
              <a:t> </a:t>
            </a:r>
            <a:r>
              <a:rPr lang="en-GB" sz="1200" b="0" strike="noStrike" spc="-1" dirty="0" err="1">
                <a:latin typeface="Arial"/>
              </a:rPr>
              <a:t>malade</a:t>
            </a:r>
            <a:r>
              <a:rPr lang="en-GB" sz="1200" b="0" strike="noStrike" spc="-1" dirty="0">
                <a:latin typeface="Arial"/>
              </a:rPr>
              <a:t>.</a:t>
            </a:r>
            <a:br>
              <a:rPr lang="en-GB" sz="1200" b="0" strike="noStrike" spc="-1" dirty="0">
                <a:latin typeface="Arial"/>
              </a:rPr>
            </a:br>
            <a:r>
              <a:rPr lang="en-GB" sz="1200" b="0" strike="noStrike" spc="-1" dirty="0">
                <a:latin typeface="Arial"/>
              </a:rPr>
              <a:t>8. [Il] </a:t>
            </a:r>
            <a:r>
              <a:rPr lang="en-GB" sz="1200" b="0" strike="noStrike" spc="-1" dirty="0" err="1">
                <a:latin typeface="Arial"/>
              </a:rPr>
              <a:t>est</a:t>
            </a:r>
            <a:r>
              <a:rPr lang="en-GB" sz="1200" b="0" strike="noStrike" spc="-1" dirty="0">
                <a:latin typeface="Arial"/>
              </a:rPr>
              <a:t> </a:t>
            </a:r>
            <a:r>
              <a:rPr lang="en-GB" sz="1200" b="0" strike="noStrike" spc="-1" dirty="0" err="1">
                <a:latin typeface="Arial"/>
              </a:rPr>
              <a:t>méchant</a:t>
            </a:r>
            <a:r>
              <a:rPr lang="en-GB" sz="1200" b="0" strike="noStrike" spc="-1" dirty="0">
                <a:latin typeface="Arial"/>
              </a:rPr>
              <a:t>.</a:t>
            </a:r>
            <a:br>
              <a:rPr lang="en-GB" sz="1200" b="0" strike="noStrike" spc="-1" dirty="0">
                <a:latin typeface="Arial"/>
              </a:rPr>
            </a:br>
            <a:br>
              <a:rPr lang="en-GB" sz="1200" b="1" strike="noStrike" spc="-1" dirty="0">
                <a:latin typeface="Arial"/>
              </a:rPr>
            </a:br>
            <a:r>
              <a:rPr lang="en-GB" sz="1200" b="1" strike="noStrike" spc="-1" dirty="0">
                <a:latin typeface="Arial"/>
              </a:rPr>
              <a:t>Transcript 2:</a:t>
            </a:r>
            <a:br>
              <a:rPr lang="en-GB" sz="1200" b="1" strike="noStrike" spc="-1" dirty="0">
                <a:latin typeface="Arial"/>
              </a:rPr>
            </a:br>
            <a:r>
              <a:rPr lang="en-GB" sz="1200" b="0" strike="noStrike" spc="-1" dirty="0">
                <a:latin typeface="Arial"/>
              </a:rPr>
              <a:t>1. Elle </a:t>
            </a:r>
            <a:r>
              <a:rPr lang="en-GB" sz="1200" b="0" strike="noStrike" spc="-1" dirty="0" err="1">
                <a:latin typeface="Arial"/>
              </a:rPr>
              <a:t>est</a:t>
            </a:r>
            <a:r>
              <a:rPr lang="en-GB" sz="1200" b="0" strike="noStrike" spc="-1" dirty="0">
                <a:latin typeface="Arial"/>
              </a:rPr>
              <a:t> </a:t>
            </a:r>
            <a:r>
              <a:rPr lang="en-GB" sz="1200" b="0" strike="noStrike" spc="-1" dirty="0" err="1">
                <a:latin typeface="Arial"/>
              </a:rPr>
              <a:t>amusante</a:t>
            </a:r>
            <a:r>
              <a:rPr lang="en-GB" sz="1200" b="0" strike="noStrike" spc="-1" dirty="0">
                <a:latin typeface="Arial"/>
              </a:rPr>
              <a:t>.</a:t>
            </a:r>
          </a:p>
          <a:p>
            <a:pPr marL="0" indent="0">
              <a:lnSpc>
                <a:spcPct val="100000"/>
              </a:lnSpc>
              <a:buFontTx/>
              <a:buNone/>
            </a:pPr>
            <a:r>
              <a:rPr lang="en-GB" sz="1200" b="0" strike="noStrike" spc="-1" dirty="0">
                <a:latin typeface="Arial"/>
              </a:rPr>
              <a:t>2. Elle </a:t>
            </a:r>
            <a:r>
              <a:rPr lang="en-GB" sz="1200" b="0" strike="noStrike" spc="-1" dirty="0" err="1">
                <a:latin typeface="Arial"/>
              </a:rPr>
              <a:t>est</a:t>
            </a:r>
            <a:r>
              <a:rPr lang="en-GB" sz="1200" b="0" strike="noStrike" spc="-1" dirty="0">
                <a:latin typeface="Arial"/>
              </a:rPr>
              <a:t> triste.</a:t>
            </a:r>
            <a:br>
              <a:rPr lang="en-GB" sz="1200" b="0" strike="noStrike" spc="-1" dirty="0">
                <a:latin typeface="Arial"/>
              </a:rPr>
            </a:br>
            <a:r>
              <a:rPr lang="en-GB" sz="1200" b="0" strike="noStrike" spc="-1" dirty="0">
                <a:latin typeface="Arial"/>
              </a:rPr>
              <a:t>3. Il es intelligent.</a:t>
            </a:r>
            <a:br>
              <a:rPr lang="en-GB" sz="1200" b="0" strike="noStrike" spc="-1" dirty="0">
                <a:latin typeface="Arial"/>
              </a:rPr>
            </a:br>
            <a:r>
              <a:rPr lang="en-GB" sz="1200" b="0" strike="noStrike" spc="-1" dirty="0">
                <a:latin typeface="Arial"/>
              </a:rPr>
              <a:t>4. Elle </a:t>
            </a:r>
            <a:r>
              <a:rPr lang="en-GB" sz="1200" b="0" strike="noStrike" spc="-1" dirty="0" err="1">
                <a:latin typeface="Arial"/>
              </a:rPr>
              <a:t>est</a:t>
            </a:r>
            <a:r>
              <a:rPr lang="en-GB" sz="1200" b="0" strike="noStrike" spc="-1" dirty="0">
                <a:latin typeface="Arial"/>
              </a:rPr>
              <a:t> </a:t>
            </a:r>
            <a:r>
              <a:rPr lang="en-GB" sz="1200" b="0" strike="noStrike" spc="-1" dirty="0" err="1">
                <a:latin typeface="Arial"/>
              </a:rPr>
              <a:t>méchante</a:t>
            </a:r>
            <a:r>
              <a:rPr lang="en-GB" sz="1200" b="0" strike="noStrike" spc="-1" dirty="0">
                <a:latin typeface="Arial"/>
              </a:rPr>
              <a:t>.</a:t>
            </a:r>
            <a:br>
              <a:rPr lang="en-GB" sz="1200" b="0" strike="noStrike" spc="-1" dirty="0">
                <a:latin typeface="Arial"/>
              </a:rPr>
            </a:br>
            <a:r>
              <a:rPr lang="en-GB" sz="1200" b="0" strike="noStrike" spc="-1" dirty="0">
                <a:latin typeface="Arial"/>
              </a:rPr>
              <a:t>5. Il </a:t>
            </a:r>
            <a:r>
              <a:rPr lang="en-GB" sz="1200" b="0" strike="noStrike" spc="-1" dirty="0" err="1">
                <a:latin typeface="Arial"/>
              </a:rPr>
              <a:t>est</a:t>
            </a:r>
            <a:r>
              <a:rPr lang="en-GB" sz="1200" b="0" strike="noStrike" spc="-1" dirty="0">
                <a:latin typeface="Arial"/>
              </a:rPr>
              <a:t> </a:t>
            </a:r>
            <a:r>
              <a:rPr lang="en-GB" sz="1200" b="0" strike="noStrike" spc="-1" dirty="0" err="1">
                <a:latin typeface="Arial"/>
              </a:rPr>
              <a:t>calme</a:t>
            </a:r>
            <a:r>
              <a:rPr lang="en-GB" sz="1200" b="0" strike="noStrike" spc="-1" dirty="0">
                <a:latin typeface="Arial"/>
              </a:rPr>
              <a:t>.</a:t>
            </a:r>
            <a:br>
              <a:rPr lang="en-GB" sz="1200" b="0" strike="noStrike" spc="-1" dirty="0">
                <a:latin typeface="Arial"/>
              </a:rPr>
            </a:br>
            <a:r>
              <a:rPr lang="en-GB" sz="1200" b="0" strike="noStrike" spc="-1" dirty="0">
                <a:latin typeface="Arial"/>
              </a:rPr>
              <a:t>6. Il </a:t>
            </a:r>
            <a:r>
              <a:rPr lang="en-GB" sz="1200" b="0" strike="noStrike" spc="-1" dirty="0" err="1">
                <a:latin typeface="Arial"/>
              </a:rPr>
              <a:t>est</a:t>
            </a:r>
            <a:r>
              <a:rPr lang="en-GB" sz="1200" b="0" strike="noStrike" spc="-1" dirty="0">
                <a:latin typeface="Arial"/>
              </a:rPr>
              <a:t> </a:t>
            </a:r>
            <a:r>
              <a:rPr lang="en-GB" sz="1200" b="0" strike="noStrike" spc="-1" dirty="0" err="1">
                <a:latin typeface="Arial"/>
              </a:rPr>
              <a:t>amusant</a:t>
            </a:r>
            <a:r>
              <a:rPr lang="en-GB" sz="1200" b="0" strike="noStrike" spc="-1" dirty="0">
                <a:latin typeface="Arial"/>
              </a:rPr>
              <a:t>.</a:t>
            </a:r>
            <a:br>
              <a:rPr lang="en-GB" sz="1200" b="0" strike="noStrike" spc="-1" dirty="0">
                <a:latin typeface="Arial"/>
              </a:rPr>
            </a:br>
            <a:r>
              <a:rPr lang="en-GB" sz="1200" b="0" strike="noStrike" spc="-1" dirty="0">
                <a:latin typeface="Arial"/>
              </a:rPr>
              <a:t>7. Elle </a:t>
            </a:r>
            <a:r>
              <a:rPr lang="en-GB" sz="1200" b="0" strike="noStrike" spc="-1" dirty="0" err="1">
                <a:latin typeface="Arial"/>
              </a:rPr>
              <a:t>est</a:t>
            </a:r>
            <a:r>
              <a:rPr lang="en-GB" sz="1200" b="0" strike="noStrike" spc="-1" dirty="0">
                <a:latin typeface="Arial"/>
              </a:rPr>
              <a:t> </a:t>
            </a:r>
            <a:r>
              <a:rPr lang="en-GB" sz="1200" b="0" strike="noStrike" spc="-1" dirty="0" err="1">
                <a:latin typeface="Arial"/>
              </a:rPr>
              <a:t>malade</a:t>
            </a:r>
            <a:r>
              <a:rPr lang="en-GB" sz="1200" b="0" strike="noStrike" spc="-1" dirty="0">
                <a:latin typeface="Arial"/>
              </a:rPr>
              <a:t>.</a:t>
            </a:r>
            <a:br>
              <a:rPr lang="en-GB" sz="1200" b="0" strike="noStrike" spc="-1" dirty="0">
                <a:latin typeface="Arial"/>
              </a:rPr>
            </a:br>
            <a:r>
              <a:rPr lang="en-GB" sz="1200" b="0" strike="noStrike" spc="-1" dirty="0">
                <a:latin typeface="Arial"/>
              </a:rPr>
              <a:t>8. Il </a:t>
            </a:r>
            <a:r>
              <a:rPr lang="en-GB" sz="1200" b="0" strike="noStrike" spc="-1" dirty="0" err="1">
                <a:latin typeface="Arial"/>
              </a:rPr>
              <a:t>est</a:t>
            </a:r>
            <a:r>
              <a:rPr lang="en-GB" sz="1200" b="0" strike="noStrike" spc="-1" dirty="0">
                <a:latin typeface="Arial"/>
              </a:rPr>
              <a:t> </a:t>
            </a:r>
            <a:r>
              <a:rPr lang="en-GB" sz="1200" b="0" strike="noStrike" spc="-1" dirty="0" err="1">
                <a:latin typeface="Arial"/>
              </a:rPr>
              <a:t>méchant</a:t>
            </a:r>
            <a:r>
              <a:rPr lang="en-GB" sz="1200" b="0" strike="noStrike" spc="-1" dirty="0">
                <a:latin typeface="Arial"/>
              </a:rPr>
              <a:t>.</a:t>
            </a: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2155277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t>Timing: </a:t>
            </a:r>
            <a:r>
              <a:rPr lang="en-GB" b="0" dirty="0"/>
              <a:t>8 minutes</a:t>
            </a:r>
            <a:endParaRPr lang="en-GB"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Aim: </a:t>
            </a:r>
            <a:r>
              <a:rPr lang="en-GB" b="0" dirty="0"/>
              <a:t>to practise written understanding of adjective agreement and vocabulary from this and previous weeks.</a:t>
            </a:r>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Procedure:</a:t>
            </a:r>
          </a:p>
          <a:p>
            <a:pPr marL="228600" lvl="0" indent="-228600" algn="l" rtl="0">
              <a:spcBef>
                <a:spcPts val="0"/>
              </a:spcBef>
              <a:spcAft>
                <a:spcPts val="0"/>
              </a:spcAft>
              <a:buAutoNum type="arabicPeriod"/>
            </a:pPr>
            <a:r>
              <a:rPr lang="en-GB" b="0" dirty="0"/>
              <a:t>Explain the task to pupils.</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GB" b="0" dirty="0"/>
              <a:t>Ask students to write down the adjective &amp; the person it refers to (</a:t>
            </a:r>
            <a:r>
              <a:rPr lang="en-GB" b="0" dirty="0" err="1"/>
              <a:t>Léa</a:t>
            </a:r>
            <a:r>
              <a:rPr lang="en-GB" b="0" dirty="0"/>
              <a:t>, Yves or either). Encourage them to write down the English meaning too. </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GB" b="0" dirty="0"/>
              <a:t>The answers are animated – click to bring up the adjective, again for the tick, again to reveal the name in the diary, and again to reveal the English meaning. For those statements that could be both, you can ask students to suggest who they think it is briefly before revealing the name (</a:t>
            </a:r>
            <a:r>
              <a:rPr lang="en-GB" b="0" dirty="0" err="1"/>
              <a:t>Léa</a:t>
            </a:r>
            <a:r>
              <a:rPr lang="en-GB" b="0" dirty="0"/>
              <a:t> </a:t>
            </a:r>
            <a:r>
              <a:rPr lang="en-GB" b="0" dirty="0" err="1"/>
              <a:t>ou</a:t>
            </a:r>
            <a:r>
              <a:rPr lang="en-GB" b="0" dirty="0"/>
              <a:t> Yves?). </a:t>
            </a:r>
          </a:p>
          <a:p>
            <a:endParaRPr lang="en-GB" dirty="0"/>
          </a:p>
        </p:txBody>
      </p:sp>
      <p:sp>
        <p:nvSpPr>
          <p:cNvPr id="4" name="Slide Number Placeholder 3"/>
          <p:cNvSpPr>
            <a:spLocks noGrp="1"/>
          </p:cNvSpPr>
          <p:nvPr>
            <p:ph type="sldNum" sz="quarter" idx="5"/>
          </p:nvPr>
        </p:nvSpPr>
        <p:spPr/>
        <p:txBody>
          <a:bodyPr/>
          <a:lstStyle/>
          <a:p>
            <a:fld id="{BEF5CB3E-F697-4EF5-82C2-431E736C45DD}" type="slidenum">
              <a:rPr lang="en-GB" smtClean="0"/>
              <a:t>13</a:t>
            </a:fld>
            <a:endParaRPr lang="en-GB"/>
          </a:p>
        </p:txBody>
      </p:sp>
    </p:spTree>
    <p:extLst>
      <p:ext uri="{BB962C8B-B14F-4D97-AF65-F5344CB8AC3E}">
        <p14:creationId xmlns:p14="http://schemas.microsoft.com/office/powerpoint/2010/main" val="1126422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vocabulary and encourage students to notice patterns.</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Ask students to work in pairs to spot the odd-one-out in each series of words. They need to be ready to give a reason.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Do the example with them (</a:t>
            </a:r>
            <a:r>
              <a:rPr lang="en-GB" dirty="0" err="1"/>
              <a:t>exemple</a:t>
            </a:r>
            <a:r>
              <a:rPr lang="en-GB" dirty="0"/>
              <a:t>). Read the words out loud and ask for a volunteer. The odd one out is “</a:t>
            </a:r>
            <a:r>
              <a:rPr lang="en-GB" dirty="0" err="1"/>
              <a:t>amusante</a:t>
            </a:r>
            <a:r>
              <a:rPr lang="en-GB" dirty="0"/>
              <a:t>” because “</a:t>
            </a:r>
            <a:r>
              <a:rPr lang="en-GB" dirty="0" err="1"/>
              <a:t>amusant</a:t>
            </a:r>
            <a:r>
              <a:rPr lang="en-GB" dirty="0"/>
              <a:t>” and “</a:t>
            </a:r>
            <a:r>
              <a:rPr lang="en-GB" dirty="0" err="1"/>
              <a:t>méchant</a:t>
            </a:r>
            <a:r>
              <a:rPr lang="en-GB" dirty="0"/>
              <a:t>” are both masculine only adjectives and “</a:t>
            </a:r>
            <a:r>
              <a:rPr lang="en-GB" dirty="0" err="1"/>
              <a:t>amusante</a:t>
            </a:r>
            <a:r>
              <a:rPr lang="en-GB" dirty="0"/>
              <a:t>” is a feminine form.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students’ </a:t>
            </a:r>
            <a:r>
              <a:rPr lang="en-GB" dirty="0" err="1"/>
              <a:t>reponses</a:t>
            </a:r>
            <a:r>
              <a:rPr lang="en-GB" dirty="0"/>
              <a:t>. Answers are animated – click to bring the answer (the font of the odd-one-out changes to pink on click).</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Suggested OOO and reasons</a:t>
            </a:r>
            <a:r>
              <a:rPr lang="en-GB" dirty="0"/>
              <a:t>:</a:t>
            </a:r>
            <a:br>
              <a:rPr lang="en-GB" dirty="0"/>
            </a:br>
            <a:r>
              <a:rPr lang="en-GB" dirty="0"/>
              <a:t>1. </a:t>
            </a:r>
            <a:r>
              <a:rPr lang="en-GB" dirty="0" err="1"/>
              <a:t>amusant</a:t>
            </a:r>
            <a:r>
              <a:rPr lang="en-GB" dirty="0"/>
              <a:t> (only masculine form)</a:t>
            </a:r>
            <a:br>
              <a:rPr lang="en-GB" dirty="0"/>
            </a:br>
            <a:r>
              <a:rPr lang="en-GB" dirty="0"/>
              <a:t>2. intelligent (only masculine only form – other two adjectives could be either, end in -e)</a:t>
            </a:r>
            <a:br>
              <a:rPr lang="en-GB" dirty="0"/>
            </a:br>
            <a:r>
              <a:rPr lang="en-GB" dirty="0"/>
              <a:t>3. </a:t>
            </a:r>
            <a:r>
              <a:rPr lang="en-GB" dirty="0" err="1"/>
              <a:t>amusant</a:t>
            </a:r>
            <a:r>
              <a:rPr lang="en-GB" dirty="0"/>
              <a:t> (only masculine only form – other two adjectives could be either, end in -e) </a:t>
            </a:r>
          </a:p>
          <a:p>
            <a:pPr marL="0" marR="0" lvl="0" indent="0" algn="l" rtl="0">
              <a:lnSpc>
                <a:spcPct val="100000"/>
              </a:lnSpc>
              <a:spcBef>
                <a:spcPts val="0"/>
              </a:spcBef>
              <a:spcAft>
                <a:spcPts val="0"/>
              </a:spcAft>
              <a:buClr>
                <a:schemeClr val="dk1"/>
              </a:buClr>
              <a:buSzPts val="1200"/>
              <a:buFont typeface="Calibri"/>
              <a:buNone/>
            </a:pPr>
            <a:r>
              <a:rPr lang="en-GB" dirty="0"/>
              <a:t>4. </a:t>
            </a:r>
            <a:r>
              <a:rPr lang="en-GB" dirty="0" err="1"/>
              <a:t>intelligente</a:t>
            </a:r>
            <a:r>
              <a:rPr lang="en-GB" dirty="0"/>
              <a:t> (feminine only – other two adjectives could be either)</a:t>
            </a:r>
            <a:br>
              <a:rPr lang="en-GB" dirty="0"/>
            </a:br>
            <a:r>
              <a:rPr lang="en-GB" dirty="0"/>
              <a:t>5. grand (only one that can only be masculine – triste could be feminine and </a:t>
            </a:r>
            <a:r>
              <a:rPr lang="en-GB" dirty="0" err="1"/>
              <a:t>amusante</a:t>
            </a:r>
            <a:r>
              <a:rPr lang="en-GB" dirty="0"/>
              <a:t> is feminine)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0605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43002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1 minute</a:t>
            </a:r>
            <a:endParaRPr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re-introduce SSC </a:t>
            </a:r>
            <a:r>
              <a:rPr lang="en-GB" b="1" dirty="0"/>
              <a:t>[</a:t>
            </a:r>
            <a:r>
              <a:rPr lang="en-GB" b="1" dirty="0" err="1"/>
              <a:t>an|en</a:t>
            </a:r>
            <a:r>
              <a:rPr lang="en-GB" b="1" dirty="0"/>
              <a:t>]</a:t>
            </a:r>
            <a:r>
              <a:rPr lang="en-GB" b="0" dirty="0"/>
              <a:t>, which pupils met last week.</a:t>
            </a:r>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Introduce and elicit the pronunciation of the </a:t>
            </a:r>
            <a:r>
              <a:rPr lang="en-GB" b="0" dirty="0"/>
              <a:t>individual SSC [</a:t>
            </a:r>
            <a:r>
              <a:rPr lang="en-GB" b="1" dirty="0" err="1"/>
              <a:t>an|en</a:t>
            </a:r>
            <a:r>
              <a:rPr lang="en-GB" b="0" dirty="0"/>
              <a:t>]. Practise saying it several times.</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Click to bring up the information about nasal and oral vowel sounds.  Practise saying [</a:t>
            </a:r>
            <a:r>
              <a:rPr lang="en-GB" b="1" dirty="0"/>
              <a:t>a</a:t>
            </a:r>
            <a:r>
              <a:rPr lang="en-GB" b="0" dirty="0"/>
              <a:t>] then [</a:t>
            </a:r>
            <a:r>
              <a:rPr lang="en-GB" b="1" dirty="0" err="1"/>
              <a:t>an|en</a:t>
            </a:r>
            <a:r>
              <a:rPr lang="en-GB" b="0" dirty="0"/>
              <a:t>] several times.</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Click to bring up the source word ‘</a:t>
            </a:r>
            <a:r>
              <a:rPr lang="en-GB" b="1" dirty="0"/>
              <a:t>enfant</a:t>
            </a:r>
            <a:r>
              <a:rPr lang="en-GB" b="0" dirty="0"/>
              <a:t>’ (with gesture, if using). Say the word several times.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0" dirty="0"/>
              <a:t>Click to bring up the picture and get pupils to repeat the words (with gesture, if using).</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Pupils can also practise in pairs.</a:t>
            </a:r>
            <a:endParaRPr b="0" dirty="0"/>
          </a:p>
        </p:txBody>
      </p:sp>
      <p:sp>
        <p:nvSpPr>
          <p:cNvPr id="106" name="Google Shape;106;p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remind pupils of SSC </a:t>
            </a:r>
            <a:r>
              <a:rPr lang="en-GB" sz="1200" b="1" strike="noStrike" spc="-1" dirty="0">
                <a:solidFill>
                  <a:srgbClr val="000000"/>
                </a:solidFill>
                <a:latin typeface="Calibri"/>
                <a:ea typeface="Calibri"/>
              </a:rPr>
              <a:t>[a] </a:t>
            </a: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Elicit the pronunciation of the </a:t>
            </a:r>
            <a:r>
              <a:rPr lang="en-GB" sz="1200" b="1" strike="noStrike" spc="-1" dirty="0">
                <a:solidFill>
                  <a:srgbClr val="000000"/>
                </a:solidFill>
                <a:latin typeface="Calibri"/>
                <a:ea typeface="Calibri"/>
              </a:rPr>
              <a:t>individual SSC [a] </a:t>
            </a:r>
            <a:r>
              <a:rPr lang="en-GB" sz="1200" b="0" strike="noStrike" spc="-1" dirty="0">
                <a:solidFill>
                  <a:srgbClr val="000000"/>
                </a:solidFill>
                <a:latin typeface="Calibri"/>
                <a:ea typeface="Calibri"/>
              </a:rPr>
              <a:t>and then the </a:t>
            </a:r>
            <a:r>
              <a:rPr lang="en-GB" sz="1200" b="1" strike="noStrike" spc="-1" dirty="0">
                <a:solidFill>
                  <a:srgbClr val="000000"/>
                </a:solidFill>
                <a:latin typeface="Calibri"/>
                <a:ea typeface="Calibri"/>
              </a:rPr>
              <a:t>source</a:t>
            </a:r>
            <a:r>
              <a:rPr lang="en-GB" sz="1200" b="0" strike="noStrike" spc="-1" dirty="0">
                <a:solidFill>
                  <a:srgbClr val="000000"/>
                </a:solidFill>
                <a:latin typeface="Calibri"/>
                <a:ea typeface="Calibri"/>
              </a:rPr>
              <a:t> word ‘</a:t>
            </a:r>
            <a:r>
              <a:rPr lang="en-GB" sz="1200" b="1" strike="noStrike" spc="-1" dirty="0" err="1">
                <a:solidFill>
                  <a:srgbClr val="000000"/>
                </a:solidFill>
                <a:latin typeface="Calibri"/>
                <a:ea typeface="Calibri"/>
              </a:rPr>
              <a:t>banane</a:t>
            </a:r>
            <a:r>
              <a:rPr lang="en-GB" sz="1200" b="0" strike="noStrike" spc="-1" dirty="0">
                <a:solidFill>
                  <a:srgbClr val="000000"/>
                </a:solidFill>
                <a:latin typeface="Calibri"/>
                <a:ea typeface="Calibri"/>
              </a:rPr>
              <a:t>’ (with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Click to bring on the picture and get students to repeat (with gesture, if using).</a:t>
            </a:r>
            <a:endParaRPr lang="en-GB" sz="1200" b="0" strike="noStrike" spc="-1" dirty="0">
              <a:solidFill>
                <a:srgbClr val="000000"/>
              </a:solidFill>
              <a:latin typeface="Arial"/>
              <a:ea typeface="Calibri"/>
            </a:endParaRPr>
          </a:p>
          <a:p>
            <a:pPr marL="720" indent="0">
              <a:lnSpc>
                <a:spcPct val="100000"/>
              </a:lnSpc>
              <a:buClr>
                <a:srgbClr val="000000"/>
              </a:buClr>
              <a:buFont typeface="Calibri"/>
              <a:buNone/>
            </a:pPr>
            <a:endParaRPr lang="en-GB" sz="1200" b="0" strike="noStrike" spc="-1" dirty="0">
              <a:solidFill>
                <a:srgbClr val="000000"/>
              </a:solidFill>
              <a:latin typeface="Arial"/>
            </a:endParaRPr>
          </a:p>
          <a:p>
            <a:pPr marL="720" indent="0">
              <a:lnSpc>
                <a:spcPct val="100000"/>
              </a:lnSpc>
              <a:buClr>
                <a:srgbClr val="000000"/>
              </a:buClr>
              <a:buFont typeface="Calibri"/>
              <a:buNone/>
            </a:pPr>
            <a:endParaRPr lang="en-GB" sz="1200" b="0" strike="noStrike" spc="-1" dirty="0">
              <a:solidFill>
                <a:srgbClr val="000000"/>
              </a:solidFill>
              <a:latin typeface="Arial"/>
            </a:endParaRPr>
          </a:p>
          <a:p>
            <a:pPr marL="720" indent="0">
              <a:lnSpc>
                <a:spcPct val="100000"/>
              </a:lnSpc>
              <a:buClr>
                <a:srgbClr val="000000"/>
              </a:buClr>
              <a:buFont typeface="Calibri"/>
              <a:buNone/>
            </a:pPr>
            <a:r>
              <a:rPr lang="en-GB" sz="1200" b="1" strike="noStrike" spc="-1" dirty="0">
                <a:latin typeface="Arial"/>
              </a:rPr>
              <a:t>Note</a:t>
            </a:r>
            <a:r>
              <a:rPr lang="en-GB" sz="1200" b="0" strike="noStrike" spc="-1" dirty="0">
                <a:latin typeface="Arial"/>
              </a:rPr>
              <a:t>: </a:t>
            </a:r>
            <a:r>
              <a:rPr lang="fr-FR" baseline="0" dirty="0"/>
              <a:t>a </a:t>
            </a:r>
            <a:r>
              <a:rPr lang="fr-FR" baseline="0" dirty="0" err="1"/>
              <a:t>gesture</a:t>
            </a:r>
            <a:r>
              <a:rPr lang="fr-FR" baseline="0" dirty="0"/>
              <a:t> for ‘banana’ – </a:t>
            </a:r>
            <a:r>
              <a:rPr lang="fr-FR" baseline="0" dirty="0" err="1"/>
              <a:t>we</a:t>
            </a:r>
            <a:r>
              <a:rPr lang="fr-FR" baseline="0" dirty="0"/>
              <a:t> </a:t>
            </a:r>
            <a:r>
              <a:rPr lang="fr-FR" baseline="0" dirty="0" err="1"/>
              <a:t>suggest</a:t>
            </a:r>
            <a:r>
              <a:rPr lang="fr-FR" baseline="0" dirty="0"/>
              <a:t> </a:t>
            </a:r>
            <a:r>
              <a:rPr lang="fr-FR" baseline="0" dirty="0" err="1"/>
              <a:t>making</a:t>
            </a:r>
            <a:r>
              <a:rPr lang="fr-FR" baseline="0" dirty="0"/>
              <a:t> the </a:t>
            </a:r>
            <a:r>
              <a:rPr lang="fr-FR" baseline="0" dirty="0" err="1"/>
              <a:t>shape</a:t>
            </a:r>
            <a:r>
              <a:rPr lang="fr-FR" baseline="0" dirty="0"/>
              <a:t> of a banana </a:t>
            </a:r>
            <a:r>
              <a:rPr lang="fr-FR" baseline="0" dirty="0" err="1"/>
              <a:t>with</a:t>
            </a:r>
            <a:r>
              <a:rPr lang="fr-FR" baseline="0" dirty="0"/>
              <a:t> </a:t>
            </a:r>
            <a:r>
              <a:rPr lang="fr-FR" baseline="0" dirty="0" err="1"/>
              <a:t>both</a:t>
            </a:r>
            <a:r>
              <a:rPr lang="fr-FR" baseline="0" dirty="0"/>
              <a:t> hands – start </a:t>
            </a:r>
            <a:r>
              <a:rPr lang="fr-FR" baseline="0" dirty="0" err="1"/>
              <a:t>with</a:t>
            </a:r>
            <a:r>
              <a:rPr lang="fr-FR" baseline="0" dirty="0"/>
              <a:t> finger </a:t>
            </a:r>
            <a:r>
              <a:rPr lang="fr-FR" baseline="0" dirty="0" err="1"/>
              <a:t>tips</a:t>
            </a:r>
            <a:r>
              <a:rPr lang="fr-FR" baseline="0" dirty="0"/>
              <a:t> </a:t>
            </a:r>
            <a:r>
              <a:rPr lang="fr-FR" baseline="0" dirty="0" err="1"/>
              <a:t>together</a:t>
            </a:r>
            <a:r>
              <a:rPr lang="fr-FR" baseline="0" dirty="0"/>
              <a:t> in the middle, pull </a:t>
            </a:r>
            <a:r>
              <a:rPr lang="fr-FR" baseline="0" dirty="0" err="1"/>
              <a:t>them</a:t>
            </a:r>
            <a:r>
              <a:rPr lang="fr-FR" baseline="0" dirty="0"/>
              <a:t> </a:t>
            </a:r>
            <a:r>
              <a:rPr lang="fr-FR" baseline="0" dirty="0" err="1"/>
              <a:t>apart</a:t>
            </a:r>
            <a:r>
              <a:rPr lang="fr-FR" baseline="0" dirty="0"/>
              <a:t> and </a:t>
            </a:r>
            <a:r>
              <a:rPr lang="fr-FR" baseline="0" dirty="0" err="1"/>
              <a:t>upwards</a:t>
            </a:r>
            <a:r>
              <a:rPr lang="fr-FR" baseline="0" dirty="0"/>
              <a:t> to trace the </a:t>
            </a:r>
            <a:r>
              <a:rPr lang="fr-FR" baseline="0" dirty="0" err="1"/>
              <a:t>shape</a:t>
            </a:r>
            <a:r>
              <a:rPr lang="fr-FR" baseline="0" dirty="0"/>
              <a:t> of a banana (like the </a:t>
            </a:r>
            <a:r>
              <a:rPr lang="fr-FR" baseline="0" dirty="0" err="1"/>
              <a:t>shape</a:t>
            </a:r>
            <a:r>
              <a:rPr lang="fr-FR" baseline="0" dirty="0"/>
              <a:t> of a </a:t>
            </a:r>
            <a:r>
              <a:rPr lang="fr-FR" baseline="0" dirty="0" err="1"/>
              <a:t>smile</a:t>
            </a:r>
            <a:r>
              <a:rPr lang="fr-FR" baseline="0" dirty="0"/>
              <a:t>).</a:t>
            </a:r>
            <a:endParaRPr lang="en-GB" sz="1200" b="0" strike="noStrike" spc="-1" dirty="0">
              <a:latin typeface="Aria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1" normalizeH="0" baseline="0" noProof="0">
              <a:ln>
                <a:noFill/>
              </a:ln>
              <a:solidFill>
                <a:prstClr val="black"/>
              </a:solidFill>
              <a:effectLst/>
              <a:uLnTx/>
              <a:uFillTx/>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focus further on the difference in sound between [</a:t>
            </a:r>
            <a:r>
              <a:rPr lang="en-GB" sz="1200" b="1" strike="noStrike" spc="-1" dirty="0">
                <a:solidFill>
                  <a:srgbClr val="000000"/>
                </a:solidFill>
                <a:latin typeface="Calibri"/>
                <a:ea typeface="Calibri"/>
              </a:rPr>
              <a:t>a</a:t>
            </a:r>
            <a:r>
              <a:rPr lang="en-GB" sz="1200" b="0" strike="noStrike" spc="-1" dirty="0">
                <a:solidFill>
                  <a:srgbClr val="000000"/>
                </a:solidFill>
                <a:latin typeface="Calibri"/>
                <a:ea typeface="Calibri"/>
              </a:rPr>
              <a:t>] and [</a:t>
            </a:r>
            <a:r>
              <a:rPr lang="en-GB" sz="1200" b="1" strike="noStrike" spc="-1" dirty="0" err="1">
                <a:solidFill>
                  <a:srgbClr val="000000"/>
                </a:solidFill>
                <a:latin typeface="Calibri"/>
                <a:ea typeface="Calibri"/>
              </a:rPr>
              <a:t>an|en</a:t>
            </a:r>
            <a:r>
              <a:rPr lang="en-GB" sz="1200" b="0" strike="noStrike" spc="-1" dirty="0">
                <a:solidFill>
                  <a:srgbClr val="000000"/>
                </a:solidFill>
                <a:latin typeface="Calibri"/>
                <a:ea typeface="Calibri"/>
              </a:rPr>
              <a:t>].</a:t>
            </a:r>
            <a:endParaRPr lang="en-GB" sz="1200" b="1" strike="noStrike" spc="-1" dirty="0">
              <a:solidFill>
                <a:srgbClr val="000000"/>
              </a:solidFill>
              <a:latin typeface="Calibri"/>
              <a:ea typeface="Calibri"/>
            </a:endParaRPr>
          </a:p>
          <a:p>
            <a:pPr marL="216000" indent="-216000">
              <a:lnSpc>
                <a:spcPct val="100000"/>
              </a:lnSpc>
            </a:pPr>
            <a:endParaRPr lang="en-GB" sz="1200" b="1" strike="noStrike" spc="-1" dirty="0">
              <a:solidFill>
                <a:srgbClr val="000000"/>
              </a:solidFill>
              <a:latin typeface="Calibri"/>
              <a:ea typeface="Calibri"/>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Click to bring up the two SSC [a] and [</a:t>
            </a:r>
            <a:r>
              <a:rPr lang="en-GB" sz="1200" b="0" strike="noStrike" spc="-1" dirty="0" err="1">
                <a:solidFill>
                  <a:srgbClr val="000000"/>
                </a:solidFill>
                <a:latin typeface="Calibri"/>
                <a:ea typeface="Calibri"/>
              </a:rPr>
              <a:t>an|en</a:t>
            </a:r>
            <a:r>
              <a:rPr lang="en-GB" sz="1200" b="0" strike="noStrike" spc="-1" dirty="0">
                <a:solidFill>
                  <a:srgbClr val="000000"/>
                </a:solidFill>
                <a:latin typeface="Calibri"/>
                <a:ea typeface="Calibri"/>
              </a:rPr>
              <a:t>].</a:t>
            </a:r>
          </a:p>
          <a:p>
            <a:pPr marL="228600" indent="-227880">
              <a:lnSpc>
                <a:spcPct val="100000"/>
              </a:lnSpc>
              <a:buClr>
                <a:srgbClr val="000000"/>
              </a:buClr>
              <a:buFont typeface="Calibri"/>
              <a:buAutoNum type="arabicPeriod"/>
            </a:pPr>
            <a:r>
              <a:rPr lang="en-GB" sz="1200" b="0" strike="noStrike" spc="-1" dirty="0">
                <a:solidFill>
                  <a:srgbClr val="000000"/>
                </a:solidFill>
                <a:latin typeface="Calibri"/>
              </a:rPr>
              <a:t>Click to bring up the cluster word ‘</a:t>
            </a:r>
            <a:r>
              <a:rPr lang="en-GB" sz="1200" b="1" strike="noStrike" spc="-1" dirty="0" err="1">
                <a:solidFill>
                  <a:srgbClr val="000000"/>
                </a:solidFill>
                <a:latin typeface="Calibri"/>
              </a:rPr>
              <a:t>maman</a:t>
            </a:r>
            <a:r>
              <a:rPr lang="en-GB" sz="1200" b="0" strike="noStrike" spc="-1" dirty="0">
                <a:solidFill>
                  <a:srgbClr val="000000"/>
                </a:solidFill>
                <a:latin typeface="Calibri"/>
              </a:rPr>
              <a:t>’. Say the word several times.</a:t>
            </a:r>
          </a:p>
          <a:p>
            <a:pPr marL="228600" indent="-227880">
              <a:lnSpc>
                <a:spcPct val="100000"/>
              </a:lnSpc>
              <a:buClr>
                <a:srgbClr val="000000"/>
              </a:buClr>
              <a:buFont typeface="Calibri"/>
              <a:buAutoNum type="arabicPeriod"/>
            </a:pPr>
            <a:r>
              <a:rPr lang="en-GB" sz="1200" b="0" strike="noStrike" spc="-1" dirty="0">
                <a:solidFill>
                  <a:srgbClr val="000000"/>
                </a:solidFill>
                <a:latin typeface="Calibri"/>
              </a:rPr>
              <a:t>Click to bring up the call out and labels for [</a:t>
            </a:r>
            <a:r>
              <a:rPr lang="en-GB" sz="1200" b="1" strike="noStrike" spc="-1" dirty="0">
                <a:solidFill>
                  <a:srgbClr val="000000"/>
                </a:solidFill>
                <a:latin typeface="Calibri"/>
              </a:rPr>
              <a:t>a</a:t>
            </a:r>
            <a:r>
              <a:rPr lang="en-GB" sz="1200" b="0" strike="noStrike" spc="-1" dirty="0">
                <a:solidFill>
                  <a:srgbClr val="000000"/>
                </a:solidFill>
                <a:latin typeface="Calibri"/>
              </a:rPr>
              <a:t>] and [</a:t>
            </a:r>
            <a:r>
              <a:rPr lang="en-GB" sz="1200" b="1" strike="noStrike" spc="-1" dirty="0" err="1">
                <a:solidFill>
                  <a:srgbClr val="000000"/>
                </a:solidFill>
                <a:latin typeface="Calibri"/>
              </a:rPr>
              <a:t>an|en</a:t>
            </a:r>
            <a:r>
              <a:rPr lang="en-GB" sz="1200" b="0" strike="noStrike" spc="-1" dirty="0">
                <a:solidFill>
                  <a:srgbClr val="000000"/>
                </a:solidFill>
                <a:latin typeface="Calibri"/>
              </a:rPr>
              <a:t>].</a:t>
            </a:r>
          </a:p>
          <a:p>
            <a:pPr marL="228600" indent="-227880">
              <a:lnSpc>
                <a:spcPct val="100000"/>
              </a:lnSpc>
              <a:buClr>
                <a:srgbClr val="000000"/>
              </a:buClr>
              <a:buFont typeface="Calibri"/>
              <a:buAutoNum type="arabicPeriod"/>
            </a:pPr>
            <a:r>
              <a:rPr lang="en-GB" sz="1200" b="0" strike="noStrike" spc="-1" dirty="0">
                <a:solidFill>
                  <a:srgbClr val="000000"/>
                </a:solidFill>
                <a:latin typeface="Calibri"/>
              </a:rPr>
              <a:t>Click to introduce Claudine, Pierre and Adèle’s mum.</a:t>
            </a:r>
            <a:endParaRPr lang="en-GB" sz="1200" b="0" strike="noStrike" spc="-1" dirty="0">
              <a:latin typeface="Arial"/>
            </a:endParaRPr>
          </a:p>
          <a:p>
            <a:pPr>
              <a:lnSpc>
                <a:spcPct val="100000"/>
              </a:lnSpc>
            </a:pPr>
            <a:endParaRPr lang="en-GB" sz="1200" b="0" strike="noStrike" spc="-1" dirty="0">
              <a:latin typeface="Aria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638841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Timing: 4 minutes (five slides)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present and practise new vocabulary for this week.</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Click to bring up the word. Say the word.  </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Click for the English meaning. Say the French word again. Pupils repeat.</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Click to bring up the picture.  Say the word again, together with pupils this time. Do the accompanying gesture.</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Teacher uses the gesture again to elicit the word again from pupils.</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Click for the reminder of the silent final –t for the masculine, and the pronounced –t for the feminine form.</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Continue with the next four slides.</a:t>
            </a: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4194156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[2/5]</a:t>
            </a:r>
            <a:endParaRPr lang="en-GB" sz="1200" b="0" strike="noStrike" spc="-1" dirty="0">
              <a:latin typeface="Arial"/>
            </a:endParaRP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153534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[3/5]</a:t>
            </a:r>
            <a:endParaRPr lang="en-GB" sz="1200" b="0" strike="noStrike" spc="-1" dirty="0">
              <a:latin typeface="Arial"/>
            </a:endParaRP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1280536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[4/5]</a:t>
            </a:r>
            <a:endParaRPr lang="en-GB" sz="1200" b="0" strike="noStrike" spc="-1" dirty="0">
              <a:latin typeface="Arial"/>
            </a:endParaRP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1740103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[5/5]</a:t>
            </a:r>
            <a:endParaRPr lang="en-GB" sz="1200" b="0" strike="noStrike" spc="-1" dirty="0">
              <a:latin typeface="Arial"/>
            </a:endParaRP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1853658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1534270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462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1713089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4034116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559904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3626138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2660568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926310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54436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lvl="0"/>
            <a:r>
              <a:rPr lang="en-US"/>
              <a:t>Click to edit Master text styles</a:t>
            </a: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4381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13853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43012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438888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73" r:id="rId1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263116889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3" Type="http://schemas.openxmlformats.org/officeDocument/2006/relationships/audio" Target="../media/audio9.wav"/><Relationship Id="rId18" Type="http://schemas.openxmlformats.org/officeDocument/2006/relationships/audio" Target="../media/audio14.wav"/><Relationship Id="rId26" Type="http://schemas.openxmlformats.org/officeDocument/2006/relationships/image" Target="../media/image20.gif"/><Relationship Id="rId3" Type="http://schemas.openxmlformats.org/officeDocument/2006/relationships/image" Target="../media/image32.png"/><Relationship Id="rId21" Type="http://schemas.openxmlformats.org/officeDocument/2006/relationships/image" Target="../media/image3.gif"/><Relationship Id="rId34" Type="http://schemas.openxmlformats.org/officeDocument/2006/relationships/audio" Target="../media/audio17.wav"/><Relationship Id="rId7" Type="http://schemas.openxmlformats.org/officeDocument/2006/relationships/audio" Target="../media/audio3.wav"/><Relationship Id="rId12" Type="http://schemas.openxmlformats.org/officeDocument/2006/relationships/audio" Target="../media/audio8.wav"/><Relationship Id="rId17" Type="http://schemas.openxmlformats.org/officeDocument/2006/relationships/audio" Target="../media/audio13.wav"/><Relationship Id="rId25" Type="http://schemas.openxmlformats.org/officeDocument/2006/relationships/image" Target="../media/image19.gif"/><Relationship Id="rId33" Type="http://schemas.openxmlformats.org/officeDocument/2006/relationships/image" Target="../media/image18.svg"/><Relationship Id="rId2" Type="http://schemas.openxmlformats.org/officeDocument/2006/relationships/notesSlide" Target="../notesSlides/notesSlide12.xml"/><Relationship Id="rId16" Type="http://schemas.openxmlformats.org/officeDocument/2006/relationships/audio" Target="../media/audio12.wav"/><Relationship Id="rId20" Type="http://schemas.openxmlformats.org/officeDocument/2006/relationships/audio" Target="../media/audio16.wav"/><Relationship Id="rId29" Type="http://schemas.openxmlformats.org/officeDocument/2006/relationships/image" Target="../media/image2.gif"/><Relationship Id="rId1" Type="http://schemas.openxmlformats.org/officeDocument/2006/relationships/slideLayout" Target="../slideLayouts/slideLayout16.xml"/><Relationship Id="rId6" Type="http://schemas.openxmlformats.org/officeDocument/2006/relationships/audio" Target="../media/audio2.wav"/><Relationship Id="rId11" Type="http://schemas.openxmlformats.org/officeDocument/2006/relationships/audio" Target="../media/audio7.wav"/><Relationship Id="rId24" Type="http://schemas.openxmlformats.org/officeDocument/2006/relationships/image" Target="../media/image22.gif"/><Relationship Id="rId32" Type="http://schemas.openxmlformats.org/officeDocument/2006/relationships/image" Target="../media/image17.png"/><Relationship Id="rId5" Type="http://schemas.openxmlformats.org/officeDocument/2006/relationships/audio" Target="../media/audio1.wav"/><Relationship Id="rId15" Type="http://schemas.openxmlformats.org/officeDocument/2006/relationships/audio" Target="../media/audio11.wav"/><Relationship Id="rId23" Type="http://schemas.openxmlformats.org/officeDocument/2006/relationships/image" Target="../media/image35.gif"/><Relationship Id="rId28" Type="http://schemas.openxmlformats.org/officeDocument/2006/relationships/image" Target="../media/image24.gif"/><Relationship Id="rId10" Type="http://schemas.openxmlformats.org/officeDocument/2006/relationships/audio" Target="../media/audio6.wav"/><Relationship Id="rId19" Type="http://schemas.openxmlformats.org/officeDocument/2006/relationships/audio" Target="../media/audio15.wav"/><Relationship Id="rId31" Type="http://schemas.openxmlformats.org/officeDocument/2006/relationships/image" Target="../media/image26.gif"/><Relationship Id="rId4" Type="http://schemas.openxmlformats.org/officeDocument/2006/relationships/image" Target="../media/image33.png"/><Relationship Id="rId9" Type="http://schemas.openxmlformats.org/officeDocument/2006/relationships/audio" Target="../media/audio5.wav"/><Relationship Id="rId14" Type="http://schemas.openxmlformats.org/officeDocument/2006/relationships/audio" Target="../media/audio10.wav"/><Relationship Id="rId22" Type="http://schemas.openxmlformats.org/officeDocument/2006/relationships/image" Target="../media/image34.gif"/><Relationship Id="rId27" Type="http://schemas.openxmlformats.org/officeDocument/2006/relationships/image" Target="../media/image23.gif"/><Relationship Id="rId30" Type="http://schemas.openxmlformats.org/officeDocument/2006/relationships/image" Target="../media/image25.gif"/><Relationship Id="rId35" Type="http://schemas.openxmlformats.org/officeDocument/2006/relationships/audio" Target="../media/audio18.wav"/><Relationship Id="rId8" Type="http://schemas.openxmlformats.org/officeDocument/2006/relationships/audio" Target="../media/audio4.wav"/></Relationships>
</file>

<file path=ppt/slides/_rels/slide13.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18.svg"/><Relationship Id="rId4" Type="http://schemas.openxmlformats.org/officeDocument/2006/relationships/image" Target="../media/image37.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41.jpg"/><Relationship Id="rId5" Type="http://schemas.openxmlformats.org/officeDocument/2006/relationships/image" Target="../media/image36.png"/><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gif"/><Relationship Id="rId7" Type="http://schemas.openxmlformats.org/officeDocument/2006/relationships/image" Target="../media/image13.sv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14.gif"/><Relationship Id="rId4" Type="http://schemas.openxmlformats.org/officeDocument/2006/relationships/image" Target="../media/image11.gif"/><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2.gif"/><Relationship Id="rId5" Type="http://schemas.openxmlformats.org/officeDocument/2006/relationships/image" Target="../media/image6.png"/><Relationship Id="rId4" Type="http://schemas.openxmlformats.org/officeDocument/2006/relationships/image" Target="../media/image16.png"/><Relationship Id="rId9" Type="http://schemas.openxmlformats.org/officeDocument/2006/relationships/image" Target="../media/image18.sv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20.gif"/><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9.gif"/><Relationship Id="rId5" Type="http://schemas.openxmlformats.org/officeDocument/2006/relationships/image" Target="../media/image6.png"/><Relationship Id="rId4" Type="http://schemas.openxmlformats.org/officeDocument/2006/relationships/image" Target="../media/image16.png"/><Relationship Id="rId9" Type="http://schemas.openxmlformats.org/officeDocument/2006/relationships/image" Target="../media/image18.sv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22.gif"/><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gif"/><Relationship Id="rId5" Type="http://schemas.openxmlformats.org/officeDocument/2006/relationships/image" Target="../media/image6.png"/><Relationship Id="rId4" Type="http://schemas.openxmlformats.org/officeDocument/2006/relationships/image" Target="../media/image16.png"/><Relationship Id="rId9" Type="http://schemas.openxmlformats.org/officeDocument/2006/relationships/image" Target="../media/image18.sv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24.gif"/><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3.gif"/><Relationship Id="rId5" Type="http://schemas.openxmlformats.org/officeDocument/2006/relationships/image" Target="../media/image6.png"/><Relationship Id="rId4" Type="http://schemas.openxmlformats.org/officeDocument/2006/relationships/image" Target="../media/image16.png"/><Relationship Id="rId9" Type="http://schemas.openxmlformats.org/officeDocument/2006/relationships/image" Target="../media/image18.sv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26.gif"/><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5.gif"/><Relationship Id="rId5" Type="http://schemas.openxmlformats.org/officeDocument/2006/relationships/image" Target="../media/image6.png"/><Relationship Id="rId4" Type="http://schemas.openxmlformats.org/officeDocument/2006/relationships/image" Target="../media/image16.png"/><Relationship Id="rId9"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stomShape 1"/>
          <p:cNvSpPr/>
          <p:nvPr/>
        </p:nvSpPr>
        <p:spPr>
          <a:xfrm>
            <a:off x="0" y="9015"/>
            <a:ext cx="4350240" cy="68572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46" name="CustomShape 2"/>
          <p:cNvSpPr/>
          <p:nvPr/>
        </p:nvSpPr>
        <p:spPr>
          <a:xfrm>
            <a:off x="5959980" y="4734448"/>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defRPr/>
            </a:pPr>
            <a:r>
              <a:rPr lang="en-GB" sz="9600" b="1" kern="0" dirty="0">
                <a:solidFill>
                  <a:srgbClr val="FF0000"/>
                </a:solidFill>
                <a:latin typeface="Modern Love" panose="04090805081005020601" pitchFamily="82" charset="0"/>
                <a:cs typeface="Arial"/>
                <a:sym typeface="Arial"/>
              </a:rPr>
              <a:t>rouge</a:t>
            </a:r>
            <a:endParaRPr lang="en-GB" sz="1400" kern="0" dirty="0">
              <a:solidFill>
                <a:srgbClr val="FF0000"/>
              </a:solidFill>
              <a:latin typeface="Modern Love" panose="04090805081005020601" pitchFamily="82" charset="0"/>
              <a:cs typeface="Arial"/>
              <a:sym typeface="Arial"/>
            </a:endParaRPr>
          </a:p>
        </p:txBody>
      </p:sp>
      <p:pic>
        <p:nvPicPr>
          <p:cNvPr id="12" name="Picture 11" descr="A picture containing text, electronics, computer, display&#10;&#10;Description automatically generated">
            <a:extLst>
              <a:ext uri="{FF2B5EF4-FFF2-40B4-BE49-F238E27FC236}">
                <a16:creationId xmlns:a16="http://schemas.microsoft.com/office/drawing/2014/main" id="{9E6F2143-2D08-4F52-8FAE-C0BD51AD3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507" y="375430"/>
            <a:ext cx="5084505" cy="4359018"/>
          </a:xfrm>
          <a:prstGeom prst="rect">
            <a:avLst/>
          </a:prstGeom>
        </p:spPr>
      </p:pic>
      <p:sp>
        <p:nvSpPr>
          <p:cNvPr id="2" name="Title 1">
            <a:extLst>
              <a:ext uri="{FF2B5EF4-FFF2-40B4-BE49-F238E27FC236}">
                <a16:creationId xmlns:a16="http://schemas.microsoft.com/office/drawing/2014/main" id="{F55CF993-3D71-4C59-9D34-78FA39EC2FDE}"/>
              </a:ext>
            </a:extLst>
          </p:cNvPr>
          <p:cNvSpPr>
            <a:spLocks noGrp="1"/>
          </p:cNvSpPr>
          <p:nvPr>
            <p:ph type="title"/>
          </p:nvPr>
        </p:nvSpPr>
        <p:spPr>
          <a:xfrm>
            <a:off x="-88473" y="184975"/>
            <a:ext cx="4350240" cy="1144800"/>
          </a:xfrm>
        </p:spPr>
        <p:txBody>
          <a:bodyPr/>
          <a:lstStyle/>
          <a:p>
            <a:pPr algn="ctr"/>
            <a:r>
              <a:rPr lang="en-GB" sz="4000" b="1" spc="-1" dirty="0">
                <a:solidFill>
                  <a:schemeClr val="bg1"/>
                </a:solidFill>
                <a:latin typeface="Century Gothic" panose="020B0502020202020204" pitchFamily="34" charset="0"/>
                <a:ea typeface="Century Gothic"/>
              </a:rPr>
              <a:t>Describing me and others</a:t>
            </a:r>
            <a:endParaRPr lang="en-GB" sz="4000" dirty="0"/>
          </a:p>
        </p:txBody>
      </p:sp>
      <p:sp>
        <p:nvSpPr>
          <p:cNvPr id="7" name="CustomShape 3">
            <a:extLst>
              <a:ext uri="{FF2B5EF4-FFF2-40B4-BE49-F238E27FC236}">
                <a16:creationId xmlns:a16="http://schemas.microsoft.com/office/drawing/2014/main" id="{527D8509-23D0-4DD8-9B33-4BAB0429369D}"/>
              </a:ext>
            </a:extLst>
          </p:cNvPr>
          <p:cNvSpPr/>
          <p:nvPr/>
        </p:nvSpPr>
        <p:spPr>
          <a:xfrm>
            <a:off x="0" y="3793860"/>
            <a:ext cx="4571280" cy="28116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R="0" lvl="0" algn="l" rtl="0">
              <a:lnSpc>
                <a:spcPct val="100000"/>
              </a:lnSpc>
              <a:spcBef>
                <a:spcPts val="0"/>
              </a:spcBef>
              <a:spcAft>
                <a:spcPts val="0"/>
              </a:spcAft>
              <a:buClr>
                <a:srgbClr val="FFFFFF"/>
              </a:buClr>
              <a:buSzPts val="2800"/>
            </a:pPr>
            <a:endParaRPr lang="en-GB" sz="2800" b="0" i="0" u="none" strike="noStrike" cap="none" dirty="0">
              <a:solidFill>
                <a:schemeClr val="bg1"/>
              </a:solidFill>
              <a:latin typeface="Calibri"/>
              <a:ea typeface="Calibri"/>
              <a:cs typeface="Calibri"/>
              <a:sym typeface="Calibri"/>
            </a:endParaRPr>
          </a:p>
          <a:p>
            <a:pPr marL="457920" indent="-457200">
              <a:buClrTx/>
              <a:buFont typeface="Wingdings" panose="05000000000000000000" pitchFamily="2" charset="2"/>
              <a:buChar char="§"/>
              <a:defRPr/>
            </a:pPr>
            <a:r>
              <a:rPr lang="fr-FR" sz="2800" b="1" kern="1200" spc="-1" dirty="0" err="1">
                <a:solidFill>
                  <a:schemeClr val="bg1"/>
                </a:solidFill>
                <a:latin typeface="Century Gothic" panose="020B0502020202020204" pitchFamily="34" charset="0"/>
                <a:ea typeface="Century Gothic"/>
              </a:rPr>
              <a:t>Review</a:t>
            </a:r>
            <a:r>
              <a:rPr lang="fr-FR" sz="2800" b="1" kern="1200" spc="-1" dirty="0">
                <a:solidFill>
                  <a:schemeClr val="bg1"/>
                </a:solidFill>
                <a:latin typeface="Century Gothic" panose="020B0502020202020204" pitchFamily="34" charset="0"/>
                <a:ea typeface="Century Gothic"/>
              </a:rPr>
              <a:t> of « Ê</a:t>
            </a:r>
            <a:r>
              <a:rPr kumimoji="0" lang="fr-FR" sz="2800" b="1" i="0" u="none" strike="noStrike" kern="1200" cap="none" spc="-1" normalizeH="0" baseline="0" noProof="0" dirty="0" err="1">
                <a:ln>
                  <a:noFill/>
                </a:ln>
                <a:solidFill>
                  <a:schemeClr val="bg1"/>
                </a:solidFill>
                <a:effectLst/>
                <a:uLnTx/>
                <a:uFillTx/>
                <a:latin typeface="Century Gothic" panose="020B0502020202020204" pitchFamily="34" charset="0"/>
                <a:ea typeface="Century Gothic"/>
              </a:rPr>
              <a:t>tre</a:t>
            </a:r>
            <a:r>
              <a:rPr kumimoji="0" lang="fr-FR" sz="2800" b="1" i="0" u="none" strike="noStrike" kern="1200" cap="none" spc="-1" normalizeH="0" baseline="0" noProof="0" dirty="0">
                <a:ln>
                  <a:noFill/>
                </a:ln>
                <a:solidFill>
                  <a:schemeClr val="bg1"/>
                </a:solidFill>
                <a:effectLst/>
                <a:uLnTx/>
                <a:uFillTx/>
                <a:latin typeface="Century Gothic" panose="020B0502020202020204" pitchFamily="34" charset="0"/>
                <a:ea typeface="Century Gothic"/>
              </a:rPr>
              <a:t> » : je suis, tu es, il/elle est</a:t>
            </a:r>
            <a:endParaRPr lang="fr-FR" sz="2800" b="1" kern="1200" spc="-1" dirty="0">
              <a:solidFill>
                <a:schemeClr val="bg1"/>
              </a:solidFill>
              <a:latin typeface="Century Gothic" panose="020B0502020202020204" pitchFamily="34" charset="0"/>
              <a:ea typeface="Century Gothic"/>
            </a:endParaRPr>
          </a:p>
          <a:p>
            <a:pPr marL="457920" indent="-457200">
              <a:buClrTx/>
              <a:buFont typeface="Wingdings" panose="05000000000000000000" pitchFamily="2" charset="2"/>
              <a:buChar char="§"/>
              <a:defRPr/>
            </a:pPr>
            <a:r>
              <a:rPr lang="fr-FR" sz="2800" b="1" kern="1200" spc="-1" dirty="0">
                <a:solidFill>
                  <a:schemeClr val="bg1"/>
                </a:solidFill>
                <a:latin typeface="Century Gothic" panose="020B0502020202020204" pitchFamily="34" charset="0"/>
              </a:rPr>
              <a:t>Adjectival agreement</a:t>
            </a:r>
          </a:p>
          <a:p>
            <a:pPr marL="457920" indent="-457200">
              <a:buClrTx/>
              <a:buFont typeface="Wingdings" panose="05000000000000000000" pitchFamily="2" charset="2"/>
              <a:buChar char="§"/>
              <a:defRPr/>
            </a:pPr>
            <a:r>
              <a:rPr lang="fr-FR" sz="2800" b="1" kern="1200" spc="-1" dirty="0">
                <a:solidFill>
                  <a:schemeClr val="bg1"/>
                </a:solidFill>
                <a:latin typeface="Century Gothic" panose="020B0502020202020204" pitchFamily="34" charset="0"/>
              </a:rPr>
              <a:t>Intonation questions</a:t>
            </a:r>
            <a:endParaRPr lang="en-GB" sz="2800" dirty="0">
              <a:solidFill>
                <a:schemeClr val="bg1"/>
              </a:solidFill>
            </a:endParaRPr>
          </a:p>
          <a:p>
            <a:pPr marL="45792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2800" b="1" i="0" u="none" strike="noStrike" kern="1200" cap="none" spc="-1" normalizeH="0" baseline="0" noProof="0" dirty="0">
                <a:ln>
                  <a:noFill/>
                </a:ln>
                <a:solidFill>
                  <a:schemeClr val="bg1"/>
                </a:solidFill>
                <a:effectLst/>
                <a:uLnTx/>
                <a:uFillTx/>
                <a:latin typeface="Century Gothic" panose="020B0502020202020204" pitchFamily="34" charset="0"/>
                <a:ea typeface="Century Gothic"/>
              </a:rPr>
              <a:t>[an/en] (nasal </a:t>
            </a:r>
            <a:r>
              <a:rPr kumimoji="0" lang="fr-FR" sz="2800" b="1" i="0" u="none" strike="noStrike" kern="1200" cap="none" spc="-1" normalizeH="0" baseline="0" noProof="0" dirty="0" err="1">
                <a:ln>
                  <a:noFill/>
                </a:ln>
                <a:solidFill>
                  <a:schemeClr val="bg1"/>
                </a:solidFill>
                <a:effectLst/>
                <a:uLnTx/>
                <a:uFillTx/>
                <a:latin typeface="Century Gothic" panose="020B0502020202020204" pitchFamily="34" charset="0"/>
                <a:ea typeface="Century Gothic"/>
              </a:rPr>
              <a:t>sound</a:t>
            </a:r>
            <a:r>
              <a:rPr kumimoji="0" lang="fr-FR" sz="2800" b="1" i="0" u="none" strike="noStrike" kern="1200" cap="none" spc="-1" normalizeH="0" baseline="0" noProof="0" dirty="0">
                <a:ln>
                  <a:noFill/>
                </a:ln>
                <a:solidFill>
                  <a:schemeClr val="bg1"/>
                </a:solidFill>
                <a:effectLst/>
                <a:uLnTx/>
                <a:uFillTx/>
                <a:latin typeface="Century Gothic" panose="020B0502020202020204" pitchFamily="34" charset="0"/>
                <a:ea typeface="Century Gothic"/>
              </a:rPr>
              <a:t>)</a:t>
            </a:r>
          </a:p>
          <a:p>
            <a:pPr marL="45792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2800" b="1" kern="1200" spc="-1" dirty="0">
                <a:solidFill>
                  <a:schemeClr val="bg1"/>
                </a:solidFill>
                <a:latin typeface="Century Gothic" panose="020B0502020202020204" pitchFamily="34" charset="0"/>
                <a:ea typeface="Century Gothic"/>
              </a:rPr>
              <a:t>SFC</a:t>
            </a:r>
            <a:endParaRPr kumimoji="0" lang="fr-FR" sz="2800" b="1" i="0" u="none" strike="noStrike" kern="1200" cap="none" spc="-1" normalizeH="0" baseline="0" noProof="0" dirty="0">
              <a:ln>
                <a:noFill/>
              </a:ln>
              <a:solidFill>
                <a:schemeClr val="bg1"/>
              </a:solidFill>
              <a:effectLst/>
              <a:uLnTx/>
              <a:uFillTx/>
              <a:latin typeface="Century Gothic" panose="020B0502020202020204" pitchFamily="34" charset="0"/>
              <a:ea typeface="Century Gothic"/>
            </a:endParaRPr>
          </a:p>
          <a:p>
            <a:pPr marL="720" marR="0" lvl="0" algn="l" defTabSz="914400" rtl="0" eaLnBrk="1" fontAlgn="auto" latinLnBrk="0" hangingPunct="1">
              <a:lnSpc>
                <a:spcPct val="100000"/>
              </a:lnSpc>
              <a:spcBef>
                <a:spcPts val="0"/>
              </a:spcBef>
              <a:spcAft>
                <a:spcPts val="0"/>
              </a:spcAft>
              <a:buClrTx/>
              <a:buSzTx/>
              <a:tabLst/>
              <a:defRPr/>
            </a:pPr>
            <a:endParaRPr kumimoji="0" lang="fr-FR" sz="2800" b="1" i="0" u="none" strike="noStrike" kern="1200" cap="none" spc="-1" normalizeH="0" baseline="0" noProof="0" dirty="0">
              <a:ln>
                <a:noFill/>
              </a:ln>
              <a:solidFill>
                <a:schemeClr val="bg1"/>
              </a:solidFill>
              <a:effectLst/>
              <a:uLnTx/>
              <a:uFillTx/>
              <a:latin typeface="Century Gothic" panose="020B0502020202020204" pitchFamily="34" charset="0"/>
              <a:ea typeface="Century Gothic"/>
            </a:endParaRPr>
          </a:p>
        </p:txBody>
      </p:sp>
      <p:sp>
        <p:nvSpPr>
          <p:cNvPr id="8" name="Rectangle: Rounded Corners 7">
            <a:extLst>
              <a:ext uri="{FF2B5EF4-FFF2-40B4-BE49-F238E27FC236}">
                <a16:creationId xmlns:a16="http://schemas.microsoft.com/office/drawing/2014/main" id="{ECC2FBE3-5B53-42B5-A298-E77E48D99DA3}"/>
              </a:ext>
            </a:extLst>
          </p:cNvPr>
          <p:cNvSpPr/>
          <p:nvPr/>
        </p:nvSpPr>
        <p:spPr>
          <a:xfrm>
            <a:off x="105410" y="1865585"/>
            <a:ext cx="4188195" cy="1944414"/>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Logo&#10;&#10;Description automatically generated">
            <a:extLst>
              <a:ext uri="{FF2B5EF4-FFF2-40B4-BE49-F238E27FC236}">
                <a16:creationId xmlns:a16="http://schemas.microsoft.com/office/drawing/2014/main" id="{7C2E7890-6AE2-4E45-A159-B89444D66B6E}"/>
              </a:ext>
            </a:extLst>
          </p:cNvPr>
          <p:cNvPicPr>
            <a:picLocks noChangeAspect="1"/>
          </p:cNvPicPr>
          <p:nvPr/>
        </p:nvPicPr>
        <p:blipFill>
          <a:blip r:embed="rId4"/>
          <a:stretch>
            <a:fillRect/>
          </a:stretch>
        </p:blipFill>
        <p:spPr>
          <a:xfrm>
            <a:off x="210873" y="2026608"/>
            <a:ext cx="1603646" cy="1364692"/>
          </a:xfrm>
          <a:prstGeom prst="rect">
            <a:avLst/>
          </a:prstGeom>
        </p:spPr>
      </p:pic>
      <p:pic>
        <p:nvPicPr>
          <p:cNvPr id="10" name="Picture 9" descr="Logo&#10;&#10;Description automatically generated">
            <a:extLst>
              <a:ext uri="{FF2B5EF4-FFF2-40B4-BE49-F238E27FC236}">
                <a16:creationId xmlns:a16="http://schemas.microsoft.com/office/drawing/2014/main" id="{6B92892C-4548-4BA7-B08B-72FA6C368E99}"/>
              </a:ext>
            </a:extLst>
          </p:cNvPr>
          <p:cNvPicPr>
            <a:picLocks noChangeAspect="1"/>
          </p:cNvPicPr>
          <p:nvPr/>
        </p:nvPicPr>
        <p:blipFill>
          <a:blip r:embed="rId5"/>
          <a:stretch>
            <a:fillRect/>
          </a:stretch>
        </p:blipFill>
        <p:spPr>
          <a:xfrm>
            <a:off x="2533963" y="2026608"/>
            <a:ext cx="1603646" cy="1364692"/>
          </a:xfrm>
          <a:prstGeom prst="rect">
            <a:avLst/>
          </a:prstGeom>
        </p:spPr>
      </p:pic>
      <p:sp>
        <p:nvSpPr>
          <p:cNvPr id="11" name="TextBox 10">
            <a:extLst>
              <a:ext uri="{FF2B5EF4-FFF2-40B4-BE49-F238E27FC236}">
                <a16:creationId xmlns:a16="http://schemas.microsoft.com/office/drawing/2014/main" id="{77A7C9D2-49F8-439E-B9B1-4BE764D7C957}"/>
              </a:ext>
            </a:extLst>
          </p:cNvPr>
          <p:cNvSpPr txBox="1"/>
          <p:nvPr/>
        </p:nvSpPr>
        <p:spPr>
          <a:xfrm>
            <a:off x="305242" y="3281205"/>
            <a:ext cx="1603646"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amusant</a:t>
            </a:r>
            <a:endParaRPr lang="en-GB" sz="2400" dirty="0">
              <a:solidFill>
                <a:srgbClr val="002060"/>
              </a:solidFill>
              <a:latin typeface="Century Gothic" panose="020B0502020202020204" pitchFamily="34" charset="0"/>
            </a:endParaRPr>
          </a:p>
        </p:txBody>
      </p:sp>
      <p:sp>
        <p:nvSpPr>
          <p:cNvPr id="13" name="TextBox 12">
            <a:extLst>
              <a:ext uri="{FF2B5EF4-FFF2-40B4-BE49-F238E27FC236}">
                <a16:creationId xmlns:a16="http://schemas.microsoft.com/office/drawing/2014/main" id="{04DEF323-10BA-4DCF-B966-8E8FEC2DE5DA}"/>
              </a:ext>
            </a:extLst>
          </p:cNvPr>
          <p:cNvSpPr txBox="1"/>
          <p:nvPr/>
        </p:nvSpPr>
        <p:spPr>
          <a:xfrm>
            <a:off x="2429646" y="3270695"/>
            <a:ext cx="1675222"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amusant</a:t>
            </a:r>
            <a:r>
              <a:rPr lang="en-GB" sz="2400" b="1" dirty="0" err="1">
                <a:solidFill>
                  <a:srgbClr val="FF0000"/>
                </a:solidFill>
                <a:latin typeface="Century Gothic" panose="020B0502020202020204" pitchFamily="34" charset="0"/>
              </a:rPr>
              <a:t>e</a:t>
            </a:r>
            <a:endParaRPr lang="en-GB" sz="2400" b="1" dirty="0">
              <a:solidFill>
                <a:srgbClr val="FF0000"/>
              </a:solidFill>
              <a:latin typeface="Century Gothic" panose="020B0502020202020204" pitchFamily="34" charset="0"/>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Google Shape;170;p8"/>
          <p:cNvPicPr/>
          <p:nvPr/>
        </p:nvPicPr>
        <p:blipFill>
          <a:blip r:embed="rId3"/>
          <a:stretch/>
        </p:blipFill>
        <p:spPr>
          <a:xfrm>
            <a:off x="10416600" y="148320"/>
            <a:ext cx="1329120" cy="1330920"/>
          </a:xfrm>
          <a:prstGeom prst="rect">
            <a:avLst/>
          </a:prstGeom>
          <a:ln>
            <a:noFill/>
          </a:ln>
        </p:spPr>
      </p:pic>
      <p:sp>
        <p:nvSpPr>
          <p:cNvPr id="215" name="CustomShape 1"/>
          <p:cNvSpPr/>
          <p:nvPr/>
        </p:nvSpPr>
        <p:spPr>
          <a:xfrm>
            <a:off x="278640" y="1067040"/>
            <a:ext cx="1146276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b="0" strike="noStrike" spc="-1" dirty="0">
                <a:solidFill>
                  <a:srgbClr val="002060"/>
                </a:solidFill>
                <a:latin typeface="Century Gothic"/>
                <a:ea typeface="Century Gothic"/>
              </a:rPr>
              <a:t>The spelling and sound of </a:t>
            </a:r>
            <a:r>
              <a:rPr lang="en-GB" sz="2800" b="1" strike="noStrike" spc="-1" dirty="0">
                <a:solidFill>
                  <a:srgbClr val="002060"/>
                </a:solidFill>
                <a:latin typeface="Century Gothic"/>
                <a:ea typeface="Century Gothic"/>
              </a:rPr>
              <a:t>adjectives</a:t>
            </a:r>
            <a:r>
              <a:rPr lang="en-GB" sz="2800" b="0" strike="noStrike" spc="-1" dirty="0">
                <a:solidFill>
                  <a:srgbClr val="002060"/>
                </a:solidFill>
                <a:latin typeface="Century Gothic"/>
                <a:ea typeface="Century Gothic"/>
              </a:rPr>
              <a:t> sometimes change.</a:t>
            </a:r>
            <a:endParaRPr lang="en-GB" sz="2800" b="0" strike="noStrike" spc="-1" dirty="0">
              <a:latin typeface="Arial"/>
            </a:endParaRPr>
          </a:p>
        </p:txBody>
      </p:sp>
      <p:sp>
        <p:nvSpPr>
          <p:cNvPr id="216" name="CustomShape 2"/>
          <p:cNvSpPr/>
          <p:nvPr/>
        </p:nvSpPr>
        <p:spPr>
          <a:xfrm>
            <a:off x="3071380" y="2715660"/>
            <a:ext cx="3319267"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b="1" strike="noStrike" spc="-1" dirty="0">
                <a:solidFill>
                  <a:srgbClr val="002060"/>
                </a:solidFill>
                <a:latin typeface="Century Gothic"/>
                <a:ea typeface="Century Gothic"/>
              </a:rPr>
              <a:t>Je </a:t>
            </a:r>
            <a:r>
              <a:rPr lang="en-GB" sz="2800" b="1" strike="noStrike" spc="-1" dirty="0" err="1">
                <a:solidFill>
                  <a:srgbClr val="002060"/>
                </a:solidFill>
                <a:latin typeface="Century Gothic"/>
                <a:ea typeface="Century Gothic"/>
              </a:rPr>
              <a:t>suis</a:t>
            </a:r>
            <a:r>
              <a:rPr lang="en-GB" sz="2800" b="1" strike="noStrike" spc="-1" dirty="0">
                <a:solidFill>
                  <a:srgbClr val="002060"/>
                </a:solidFill>
                <a:latin typeface="Century Gothic"/>
                <a:ea typeface="Century Gothic"/>
              </a:rPr>
              <a:t> </a:t>
            </a:r>
            <a:r>
              <a:rPr lang="en-GB" sz="2800" b="1" spc="-1" dirty="0">
                <a:solidFill>
                  <a:srgbClr val="002060"/>
                </a:solidFill>
                <a:latin typeface="Century Gothic"/>
                <a:ea typeface="Century Gothic"/>
              </a:rPr>
              <a:t>gran</a:t>
            </a:r>
            <a:r>
              <a:rPr lang="en-GB" sz="2800" b="1" strike="noStrike" spc="-1" dirty="0">
                <a:solidFill>
                  <a:srgbClr val="767171"/>
                </a:solidFill>
                <a:latin typeface="Century Gothic"/>
                <a:ea typeface="Century Gothic"/>
              </a:rPr>
              <a:t>d</a:t>
            </a:r>
            <a:r>
              <a:rPr lang="en-GB" sz="2800" b="1" strike="noStrike" spc="-1" dirty="0">
                <a:solidFill>
                  <a:srgbClr val="002060"/>
                </a:solidFill>
                <a:latin typeface="Century Gothic"/>
                <a:ea typeface="Century Gothic"/>
              </a:rPr>
              <a:t>.</a:t>
            </a:r>
            <a:endParaRPr lang="en-GB" sz="2800" b="0" strike="noStrike" spc="-1" dirty="0">
              <a:latin typeface="Arial"/>
            </a:endParaRPr>
          </a:p>
        </p:txBody>
      </p:sp>
      <p:sp>
        <p:nvSpPr>
          <p:cNvPr id="218" name="CustomShape 4"/>
          <p:cNvSpPr/>
          <p:nvPr/>
        </p:nvSpPr>
        <p:spPr>
          <a:xfrm>
            <a:off x="306540" y="1606065"/>
            <a:ext cx="11406960" cy="94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b="0" strike="noStrike" spc="-1" dirty="0">
                <a:solidFill>
                  <a:srgbClr val="002060"/>
                </a:solidFill>
                <a:latin typeface="Century Gothic"/>
                <a:ea typeface="Century Gothic"/>
              </a:rPr>
              <a:t>The most common change is to add </a:t>
            </a:r>
            <a:r>
              <a:rPr lang="en-GB" sz="2800" b="1" strike="noStrike" spc="-1" dirty="0">
                <a:solidFill>
                  <a:srgbClr val="002060"/>
                </a:solidFill>
                <a:latin typeface="Century Gothic"/>
                <a:ea typeface="Century Gothic"/>
              </a:rPr>
              <a:t>‘e’ </a:t>
            </a:r>
            <a:r>
              <a:rPr lang="en-GB" sz="2800" b="0" strike="noStrike" spc="-1" dirty="0">
                <a:solidFill>
                  <a:srgbClr val="002060"/>
                </a:solidFill>
                <a:latin typeface="Century Gothic"/>
                <a:ea typeface="Century Gothic"/>
              </a:rPr>
              <a:t>to the end  of the word in the feminine form.</a:t>
            </a:r>
            <a:endParaRPr lang="en-GB" sz="2800" b="0" strike="noStrike" spc="-1" dirty="0">
              <a:latin typeface="Arial"/>
            </a:endParaRPr>
          </a:p>
        </p:txBody>
      </p:sp>
      <p:sp>
        <p:nvSpPr>
          <p:cNvPr id="219" name="CustomShape 5"/>
          <p:cNvSpPr/>
          <p:nvPr/>
        </p:nvSpPr>
        <p:spPr>
          <a:xfrm>
            <a:off x="6010020" y="2718959"/>
            <a:ext cx="403524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b="0" strike="noStrike" spc="-1" dirty="0">
                <a:solidFill>
                  <a:srgbClr val="002060"/>
                </a:solidFill>
                <a:latin typeface="Century Gothic"/>
                <a:ea typeface="Century Gothic"/>
              </a:rPr>
              <a:t>I </a:t>
            </a:r>
            <a:r>
              <a:rPr lang="en-GB" sz="2800" b="0" i="1" strike="noStrike" spc="-1" dirty="0">
                <a:solidFill>
                  <a:srgbClr val="002060"/>
                </a:solidFill>
                <a:latin typeface="Century Gothic"/>
                <a:ea typeface="Century Gothic"/>
              </a:rPr>
              <a:t>(a boy) </a:t>
            </a:r>
            <a:r>
              <a:rPr lang="en-GB" sz="2800" b="0" strike="noStrike" spc="-1" dirty="0">
                <a:solidFill>
                  <a:srgbClr val="002060"/>
                </a:solidFill>
                <a:latin typeface="Century Gothic"/>
                <a:ea typeface="Century Gothic"/>
              </a:rPr>
              <a:t>am </a:t>
            </a:r>
            <a:r>
              <a:rPr lang="en-GB" sz="2800" spc="-1" dirty="0">
                <a:solidFill>
                  <a:srgbClr val="002060"/>
                </a:solidFill>
                <a:latin typeface="Century Gothic"/>
                <a:ea typeface="Century Gothic"/>
              </a:rPr>
              <a:t>tall</a:t>
            </a:r>
            <a:r>
              <a:rPr lang="en-GB" sz="2800" b="0" strike="noStrike" spc="-1" dirty="0">
                <a:solidFill>
                  <a:srgbClr val="002060"/>
                </a:solidFill>
                <a:latin typeface="Century Gothic"/>
                <a:ea typeface="Century Gothic"/>
              </a:rPr>
              <a:t>.</a:t>
            </a:r>
            <a:endParaRPr lang="en-GB" sz="2800" b="0" strike="noStrike" spc="-1" dirty="0">
              <a:latin typeface="Arial"/>
            </a:endParaRPr>
          </a:p>
        </p:txBody>
      </p:sp>
      <p:sp>
        <p:nvSpPr>
          <p:cNvPr id="220" name="CustomShape 6"/>
          <p:cNvSpPr/>
          <p:nvPr/>
        </p:nvSpPr>
        <p:spPr>
          <a:xfrm>
            <a:off x="3409547" y="3771688"/>
            <a:ext cx="2686453"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b="1" strike="noStrike" spc="-1" dirty="0">
                <a:solidFill>
                  <a:srgbClr val="002060"/>
                </a:solidFill>
                <a:latin typeface="Century Gothic"/>
                <a:ea typeface="Century Gothic"/>
              </a:rPr>
              <a:t>Il </a:t>
            </a:r>
            <a:r>
              <a:rPr lang="en-GB" sz="2800" b="1" strike="noStrike" spc="-1" dirty="0" err="1">
                <a:solidFill>
                  <a:srgbClr val="002060"/>
                </a:solidFill>
                <a:latin typeface="Century Gothic"/>
                <a:ea typeface="Century Gothic"/>
              </a:rPr>
              <a:t>est</a:t>
            </a:r>
            <a:r>
              <a:rPr lang="en-GB" sz="2800" b="1" strike="noStrike" spc="-1" dirty="0">
                <a:solidFill>
                  <a:srgbClr val="002060"/>
                </a:solidFill>
                <a:latin typeface="Century Gothic"/>
                <a:ea typeface="Century Gothic"/>
              </a:rPr>
              <a:t> </a:t>
            </a:r>
            <a:r>
              <a:rPr lang="en-GB" sz="2800" b="1" spc="-1" dirty="0">
                <a:solidFill>
                  <a:srgbClr val="002060"/>
                </a:solidFill>
                <a:latin typeface="Century Gothic"/>
                <a:ea typeface="Century Gothic"/>
              </a:rPr>
              <a:t>gran</a:t>
            </a:r>
            <a:r>
              <a:rPr lang="en-GB" sz="2800" b="1" strike="noStrike" spc="-1" dirty="0">
                <a:solidFill>
                  <a:srgbClr val="767171"/>
                </a:solidFill>
                <a:latin typeface="Century Gothic"/>
                <a:ea typeface="Century Gothic"/>
              </a:rPr>
              <a:t>d</a:t>
            </a:r>
            <a:r>
              <a:rPr lang="en-GB" sz="2800" b="1" strike="noStrike" spc="-1" dirty="0">
                <a:solidFill>
                  <a:srgbClr val="002060"/>
                </a:solidFill>
                <a:latin typeface="Century Gothic"/>
                <a:ea typeface="Century Gothic"/>
              </a:rPr>
              <a:t>.</a:t>
            </a:r>
            <a:endParaRPr lang="en-GB" sz="2800" b="0" strike="noStrike" spc="-1" dirty="0">
              <a:latin typeface="Arial"/>
            </a:endParaRPr>
          </a:p>
        </p:txBody>
      </p:sp>
      <p:sp>
        <p:nvSpPr>
          <p:cNvPr id="221" name="CustomShape 7"/>
          <p:cNvSpPr/>
          <p:nvPr/>
        </p:nvSpPr>
        <p:spPr>
          <a:xfrm>
            <a:off x="6010020" y="3813663"/>
            <a:ext cx="403524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b="0" strike="noStrike" spc="-1" dirty="0">
                <a:solidFill>
                  <a:srgbClr val="002060"/>
                </a:solidFill>
                <a:latin typeface="Century Gothic"/>
                <a:ea typeface="Century Gothic"/>
              </a:rPr>
              <a:t>He is </a:t>
            </a:r>
            <a:r>
              <a:rPr lang="en-GB" sz="2800" spc="-1" dirty="0">
                <a:solidFill>
                  <a:srgbClr val="002060"/>
                </a:solidFill>
                <a:latin typeface="Century Gothic"/>
                <a:ea typeface="Century Gothic"/>
              </a:rPr>
              <a:t>tall</a:t>
            </a:r>
            <a:r>
              <a:rPr lang="en-GB" sz="2800" b="0" strike="noStrike" spc="-1" dirty="0">
                <a:solidFill>
                  <a:srgbClr val="002060"/>
                </a:solidFill>
                <a:latin typeface="Century Gothic"/>
                <a:ea typeface="Century Gothic"/>
              </a:rPr>
              <a:t>.</a:t>
            </a:r>
            <a:endParaRPr lang="en-GB" sz="2800" b="0" strike="noStrike" spc="-1" dirty="0">
              <a:latin typeface="Arial"/>
            </a:endParaRPr>
          </a:p>
        </p:txBody>
      </p:sp>
      <p:sp>
        <p:nvSpPr>
          <p:cNvPr id="222" name="CustomShape 8"/>
          <p:cNvSpPr/>
          <p:nvPr/>
        </p:nvSpPr>
        <p:spPr>
          <a:xfrm>
            <a:off x="3127248" y="4682852"/>
            <a:ext cx="403524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b="1" strike="noStrike" spc="-1" dirty="0">
                <a:solidFill>
                  <a:srgbClr val="002060"/>
                </a:solidFill>
                <a:latin typeface="Century Gothic"/>
                <a:ea typeface="Century Gothic"/>
              </a:rPr>
              <a:t>Je </a:t>
            </a:r>
            <a:r>
              <a:rPr lang="en-GB" sz="2800" b="1" strike="noStrike" spc="-1" dirty="0" err="1">
                <a:solidFill>
                  <a:srgbClr val="002060"/>
                </a:solidFill>
                <a:latin typeface="Century Gothic"/>
                <a:ea typeface="Century Gothic"/>
              </a:rPr>
              <a:t>suis</a:t>
            </a:r>
            <a:r>
              <a:rPr lang="en-GB" sz="2800" b="1" strike="noStrike" spc="-1" dirty="0">
                <a:solidFill>
                  <a:srgbClr val="002060"/>
                </a:solidFill>
                <a:latin typeface="Century Gothic"/>
                <a:ea typeface="Century Gothic"/>
              </a:rPr>
              <a:t> </a:t>
            </a:r>
            <a:r>
              <a:rPr lang="en-GB" sz="2800" b="1" spc="-1" dirty="0" err="1">
                <a:solidFill>
                  <a:srgbClr val="002060"/>
                </a:solidFill>
                <a:latin typeface="Century Gothic"/>
                <a:ea typeface="Century Gothic"/>
              </a:rPr>
              <a:t>grand</a:t>
            </a:r>
            <a:r>
              <a:rPr lang="en-GB" sz="2800" b="1" strike="noStrike" spc="-1" dirty="0" err="1">
                <a:solidFill>
                  <a:srgbClr val="FF0066"/>
                </a:solidFill>
                <a:latin typeface="Century Gothic"/>
                <a:ea typeface="Century Gothic"/>
              </a:rPr>
              <a:t>e</a:t>
            </a:r>
            <a:r>
              <a:rPr lang="en-GB" sz="2800" b="1" strike="noStrike" spc="-1" dirty="0">
                <a:solidFill>
                  <a:srgbClr val="002060"/>
                </a:solidFill>
                <a:latin typeface="Century Gothic"/>
                <a:ea typeface="Century Gothic"/>
              </a:rPr>
              <a:t>.</a:t>
            </a:r>
            <a:endParaRPr lang="en-GB" sz="2800" b="0" strike="noStrike" spc="-1" dirty="0">
              <a:latin typeface="Arial"/>
            </a:endParaRPr>
          </a:p>
        </p:txBody>
      </p:sp>
      <p:sp>
        <p:nvSpPr>
          <p:cNvPr id="223" name="CustomShape 9"/>
          <p:cNvSpPr/>
          <p:nvPr/>
        </p:nvSpPr>
        <p:spPr>
          <a:xfrm>
            <a:off x="3072704" y="5882583"/>
            <a:ext cx="403524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b="1" strike="noStrike" spc="-1" dirty="0">
                <a:solidFill>
                  <a:srgbClr val="002060"/>
                </a:solidFill>
                <a:latin typeface="Century Gothic"/>
                <a:ea typeface="Century Gothic"/>
              </a:rPr>
              <a:t>Elle </a:t>
            </a:r>
            <a:r>
              <a:rPr lang="en-GB" sz="2800" b="1" strike="noStrike" spc="-1" dirty="0" err="1">
                <a:solidFill>
                  <a:srgbClr val="002060"/>
                </a:solidFill>
                <a:latin typeface="Century Gothic"/>
                <a:ea typeface="Century Gothic"/>
              </a:rPr>
              <a:t>est</a:t>
            </a:r>
            <a:r>
              <a:rPr lang="en-GB" sz="2800" b="1" strike="noStrike" spc="-1" dirty="0">
                <a:solidFill>
                  <a:srgbClr val="002060"/>
                </a:solidFill>
                <a:latin typeface="Century Gothic"/>
                <a:ea typeface="Century Gothic"/>
              </a:rPr>
              <a:t> </a:t>
            </a:r>
            <a:r>
              <a:rPr lang="en-GB" sz="2800" b="1" spc="-1" dirty="0" err="1">
                <a:solidFill>
                  <a:srgbClr val="002060"/>
                </a:solidFill>
                <a:latin typeface="Century Gothic"/>
                <a:ea typeface="Century Gothic"/>
              </a:rPr>
              <a:t>grand</a:t>
            </a:r>
            <a:r>
              <a:rPr lang="en-GB" sz="2800" b="1" strike="noStrike" spc="-1" dirty="0" err="1">
                <a:solidFill>
                  <a:srgbClr val="FF0066"/>
                </a:solidFill>
                <a:latin typeface="Century Gothic"/>
                <a:ea typeface="Century Gothic"/>
              </a:rPr>
              <a:t>e</a:t>
            </a:r>
            <a:r>
              <a:rPr lang="en-GB" sz="2800" b="1" strike="noStrike" spc="-1" dirty="0">
                <a:solidFill>
                  <a:srgbClr val="002060"/>
                </a:solidFill>
                <a:latin typeface="Century Gothic"/>
                <a:ea typeface="Century Gothic"/>
              </a:rPr>
              <a:t>.</a:t>
            </a:r>
            <a:endParaRPr lang="en-GB" sz="2800" b="0" strike="noStrike" spc="-1" dirty="0">
              <a:latin typeface="Arial"/>
            </a:endParaRPr>
          </a:p>
        </p:txBody>
      </p:sp>
      <p:sp>
        <p:nvSpPr>
          <p:cNvPr id="224" name="CustomShape 10"/>
          <p:cNvSpPr/>
          <p:nvPr/>
        </p:nvSpPr>
        <p:spPr>
          <a:xfrm>
            <a:off x="6061645" y="4706802"/>
            <a:ext cx="403524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b="0" strike="noStrike" spc="-1" dirty="0">
                <a:solidFill>
                  <a:srgbClr val="002060"/>
                </a:solidFill>
                <a:latin typeface="Century Gothic"/>
                <a:ea typeface="Century Gothic"/>
              </a:rPr>
              <a:t>I </a:t>
            </a:r>
            <a:r>
              <a:rPr lang="en-GB" sz="2800" b="0" i="1" strike="noStrike" spc="-1" dirty="0">
                <a:solidFill>
                  <a:srgbClr val="002060"/>
                </a:solidFill>
                <a:latin typeface="Century Gothic"/>
                <a:ea typeface="Century Gothic"/>
              </a:rPr>
              <a:t>(a girl) </a:t>
            </a:r>
            <a:r>
              <a:rPr lang="en-GB" sz="2800" b="0" strike="noStrike" spc="-1" dirty="0">
                <a:solidFill>
                  <a:srgbClr val="002060"/>
                </a:solidFill>
                <a:latin typeface="Century Gothic"/>
                <a:ea typeface="Century Gothic"/>
              </a:rPr>
              <a:t>am tall.</a:t>
            </a:r>
            <a:endParaRPr lang="en-GB" sz="2800" b="0" strike="noStrike" spc="-1" dirty="0">
              <a:latin typeface="Arial"/>
            </a:endParaRPr>
          </a:p>
        </p:txBody>
      </p:sp>
      <p:sp>
        <p:nvSpPr>
          <p:cNvPr id="225" name="CustomShape 11"/>
          <p:cNvSpPr/>
          <p:nvPr/>
        </p:nvSpPr>
        <p:spPr>
          <a:xfrm>
            <a:off x="6053089" y="5890158"/>
            <a:ext cx="403524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b="0" strike="noStrike" spc="-1" dirty="0">
                <a:solidFill>
                  <a:srgbClr val="002060"/>
                </a:solidFill>
                <a:latin typeface="Century Gothic"/>
                <a:ea typeface="Century Gothic"/>
              </a:rPr>
              <a:t>She is </a:t>
            </a:r>
            <a:r>
              <a:rPr lang="en-GB" sz="2800" spc="-1" dirty="0">
                <a:solidFill>
                  <a:srgbClr val="002060"/>
                </a:solidFill>
                <a:latin typeface="Century Gothic"/>
                <a:ea typeface="Century Gothic"/>
              </a:rPr>
              <a:t>tall</a:t>
            </a:r>
            <a:r>
              <a:rPr lang="en-GB" sz="2800" b="0" strike="noStrike" spc="-1" dirty="0">
                <a:solidFill>
                  <a:srgbClr val="002060"/>
                </a:solidFill>
                <a:latin typeface="Century Gothic"/>
                <a:ea typeface="Century Gothic"/>
              </a:rPr>
              <a:t>.</a:t>
            </a:r>
            <a:endParaRPr lang="en-GB" sz="2800" b="0" strike="noStrike" spc="-1" dirty="0">
              <a:latin typeface="Arial"/>
            </a:endParaRPr>
          </a:p>
        </p:txBody>
      </p:sp>
      <p:sp>
        <p:nvSpPr>
          <p:cNvPr id="226" name="CustomShape 12"/>
          <p:cNvSpPr/>
          <p:nvPr/>
        </p:nvSpPr>
        <p:spPr>
          <a:xfrm>
            <a:off x="521189" y="3254368"/>
            <a:ext cx="2002680" cy="516600"/>
          </a:xfrm>
          <a:prstGeom prst="rect">
            <a:avLst/>
          </a:prstGeom>
          <a:solidFill>
            <a:schemeClr val="tx2">
              <a:lumMod val="9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b="0" strike="noStrike" spc="-1">
                <a:solidFill>
                  <a:srgbClr val="002060"/>
                </a:solidFill>
                <a:latin typeface="Century Gothic"/>
                <a:ea typeface="Century Gothic"/>
              </a:rPr>
              <a:t>Masculine</a:t>
            </a:r>
            <a:endParaRPr lang="en-GB" sz="2800" b="0" strike="noStrike" spc="-1">
              <a:latin typeface="Arial"/>
            </a:endParaRPr>
          </a:p>
        </p:txBody>
      </p:sp>
      <p:sp>
        <p:nvSpPr>
          <p:cNvPr id="227" name="CustomShape 13"/>
          <p:cNvSpPr/>
          <p:nvPr/>
        </p:nvSpPr>
        <p:spPr>
          <a:xfrm>
            <a:off x="501840" y="5331960"/>
            <a:ext cx="2002680" cy="516600"/>
          </a:xfrm>
          <a:prstGeom prst="rect">
            <a:avLst/>
          </a:prstGeom>
          <a:solidFill>
            <a:srgbClr val="FF0066"/>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2800" b="0" strike="noStrike" spc="-1" dirty="0">
                <a:solidFill>
                  <a:srgbClr val="FFFFFF"/>
                </a:solidFill>
                <a:latin typeface="Century Gothic"/>
                <a:ea typeface="Century Gothic"/>
              </a:rPr>
              <a:t>Feminine</a:t>
            </a:r>
            <a:endParaRPr lang="en-GB" sz="2800" b="0" strike="noStrike" spc="-1" dirty="0">
              <a:latin typeface="Arial"/>
            </a:endParaRPr>
          </a:p>
        </p:txBody>
      </p:sp>
      <p:pic>
        <p:nvPicPr>
          <p:cNvPr id="230" name="Picture 2"/>
          <p:cNvPicPr/>
          <p:nvPr/>
        </p:nvPicPr>
        <p:blipFill>
          <a:blip r:embed="rId4"/>
          <a:stretch/>
        </p:blipFill>
        <p:spPr>
          <a:xfrm>
            <a:off x="5135478" y="2280201"/>
            <a:ext cx="362196" cy="559516"/>
          </a:xfrm>
          <a:prstGeom prst="rect">
            <a:avLst/>
          </a:prstGeom>
          <a:ln>
            <a:noFill/>
          </a:ln>
        </p:spPr>
      </p:pic>
      <p:pic>
        <p:nvPicPr>
          <p:cNvPr id="19" name="Image3">
            <a:extLst>
              <a:ext uri="{FF2B5EF4-FFF2-40B4-BE49-F238E27FC236}">
                <a16:creationId xmlns:a16="http://schemas.microsoft.com/office/drawing/2014/main" id="{4EED29E3-3F34-42AD-AEA6-5FD0ECE74476}"/>
              </a:ext>
            </a:extLst>
          </p:cNvPr>
          <p:cNvPicPr/>
          <p:nvPr/>
        </p:nvPicPr>
        <p:blipFill>
          <a:blip r:embed="rId5">
            <a:lum/>
            <a:alphaModFix/>
          </a:blip>
          <a:srcRect/>
          <a:stretch>
            <a:fillRect/>
          </a:stretch>
        </p:blipFill>
        <p:spPr>
          <a:xfrm>
            <a:off x="9780618" y="2552642"/>
            <a:ext cx="1994267" cy="1625497"/>
          </a:xfrm>
          <a:prstGeom prst="rect">
            <a:avLst/>
          </a:prstGeom>
        </p:spPr>
      </p:pic>
      <p:pic>
        <p:nvPicPr>
          <p:cNvPr id="20" name="Image4">
            <a:extLst>
              <a:ext uri="{FF2B5EF4-FFF2-40B4-BE49-F238E27FC236}">
                <a16:creationId xmlns:a16="http://schemas.microsoft.com/office/drawing/2014/main" id="{E99AF62C-7D40-4760-BE71-81B0E6D10269}"/>
              </a:ext>
            </a:extLst>
          </p:cNvPr>
          <p:cNvPicPr/>
          <p:nvPr/>
        </p:nvPicPr>
        <p:blipFill>
          <a:blip r:embed="rId6">
            <a:lum/>
            <a:alphaModFix/>
          </a:blip>
          <a:srcRect/>
          <a:stretch>
            <a:fillRect/>
          </a:stretch>
        </p:blipFill>
        <p:spPr>
          <a:xfrm>
            <a:off x="9734934" y="4755523"/>
            <a:ext cx="1994267" cy="1650225"/>
          </a:xfrm>
          <a:prstGeom prst="rect">
            <a:avLst/>
          </a:prstGeom>
        </p:spPr>
      </p:pic>
      <p:sp>
        <p:nvSpPr>
          <p:cNvPr id="22" name="CustomShape 2">
            <a:extLst>
              <a:ext uri="{FF2B5EF4-FFF2-40B4-BE49-F238E27FC236}">
                <a16:creationId xmlns:a16="http://schemas.microsoft.com/office/drawing/2014/main" id="{F8CD9920-7B74-403E-AA05-A8C4B74E1A34}"/>
              </a:ext>
            </a:extLst>
          </p:cNvPr>
          <p:cNvSpPr/>
          <p:nvPr/>
        </p:nvSpPr>
        <p:spPr>
          <a:xfrm>
            <a:off x="3348162" y="3254368"/>
            <a:ext cx="2498049"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b="1" spc="-1" dirty="0">
                <a:solidFill>
                  <a:srgbClr val="002060"/>
                </a:solidFill>
                <a:latin typeface="Century Gothic"/>
                <a:ea typeface="Century Gothic"/>
              </a:rPr>
              <a:t>Tu</a:t>
            </a:r>
            <a:r>
              <a:rPr lang="en-GB" sz="2800" b="1" strike="noStrike" spc="-1" dirty="0">
                <a:solidFill>
                  <a:srgbClr val="002060"/>
                </a:solidFill>
                <a:latin typeface="Century Gothic"/>
                <a:ea typeface="Century Gothic"/>
              </a:rPr>
              <a:t> es </a:t>
            </a:r>
            <a:r>
              <a:rPr lang="en-GB" sz="2800" b="1" spc="-1" dirty="0">
                <a:solidFill>
                  <a:srgbClr val="002060"/>
                </a:solidFill>
                <a:latin typeface="Century Gothic"/>
                <a:ea typeface="Century Gothic"/>
              </a:rPr>
              <a:t>gran</a:t>
            </a:r>
            <a:r>
              <a:rPr lang="en-GB" sz="2800" b="1" strike="noStrike" spc="-1" dirty="0">
                <a:solidFill>
                  <a:srgbClr val="767171"/>
                </a:solidFill>
                <a:latin typeface="Century Gothic"/>
                <a:ea typeface="Century Gothic"/>
              </a:rPr>
              <a:t>d</a:t>
            </a:r>
            <a:r>
              <a:rPr lang="en-GB" sz="2800" b="1" strike="noStrike" spc="-1" dirty="0">
                <a:solidFill>
                  <a:srgbClr val="002060"/>
                </a:solidFill>
                <a:latin typeface="Century Gothic"/>
                <a:ea typeface="Century Gothic"/>
              </a:rPr>
              <a:t>.</a:t>
            </a:r>
            <a:endParaRPr lang="en-GB" sz="2800" b="0" strike="noStrike" spc="-1" dirty="0">
              <a:latin typeface="Arial"/>
            </a:endParaRPr>
          </a:p>
        </p:txBody>
      </p:sp>
      <p:sp>
        <p:nvSpPr>
          <p:cNvPr id="23" name="CustomShape 7">
            <a:extLst>
              <a:ext uri="{FF2B5EF4-FFF2-40B4-BE49-F238E27FC236}">
                <a16:creationId xmlns:a16="http://schemas.microsoft.com/office/drawing/2014/main" id="{AB04EED6-1F7F-4056-9E74-5BE3260EDBB0}"/>
              </a:ext>
            </a:extLst>
          </p:cNvPr>
          <p:cNvSpPr/>
          <p:nvPr/>
        </p:nvSpPr>
        <p:spPr>
          <a:xfrm>
            <a:off x="5985909" y="3259204"/>
            <a:ext cx="403524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spc="-1" dirty="0">
                <a:solidFill>
                  <a:srgbClr val="002060"/>
                </a:solidFill>
                <a:latin typeface="Century Gothic"/>
                <a:ea typeface="Century Gothic"/>
              </a:rPr>
              <a:t>You (a boy) are tall</a:t>
            </a:r>
            <a:r>
              <a:rPr lang="en-GB" sz="2800" b="0" strike="noStrike" spc="-1" dirty="0">
                <a:solidFill>
                  <a:srgbClr val="002060"/>
                </a:solidFill>
                <a:latin typeface="Century Gothic"/>
                <a:ea typeface="Century Gothic"/>
              </a:rPr>
              <a:t>.</a:t>
            </a:r>
            <a:endParaRPr lang="en-GB" sz="2800" b="0" strike="noStrike" spc="-1" dirty="0">
              <a:latin typeface="Arial"/>
            </a:endParaRPr>
          </a:p>
        </p:txBody>
      </p:sp>
      <p:sp>
        <p:nvSpPr>
          <p:cNvPr id="24" name="CustomShape 8">
            <a:extLst>
              <a:ext uri="{FF2B5EF4-FFF2-40B4-BE49-F238E27FC236}">
                <a16:creationId xmlns:a16="http://schemas.microsoft.com/office/drawing/2014/main" id="{FECD62AF-753E-40B2-8C51-7B4E4D4AF30F}"/>
              </a:ext>
            </a:extLst>
          </p:cNvPr>
          <p:cNvSpPr/>
          <p:nvPr/>
        </p:nvSpPr>
        <p:spPr>
          <a:xfrm>
            <a:off x="3383030" y="5265540"/>
            <a:ext cx="403524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b="1" spc="-1" dirty="0">
                <a:solidFill>
                  <a:srgbClr val="002060"/>
                </a:solidFill>
                <a:latin typeface="Century Gothic"/>
                <a:ea typeface="Century Gothic"/>
              </a:rPr>
              <a:t>Tu</a:t>
            </a:r>
            <a:r>
              <a:rPr lang="en-GB" sz="2800" b="1" strike="noStrike" spc="-1" dirty="0">
                <a:solidFill>
                  <a:srgbClr val="002060"/>
                </a:solidFill>
                <a:latin typeface="Century Gothic"/>
                <a:ea typeface="Century Gothic"/>
              </a:rPr>
              <a:t> es </a:t>
            </a:r>
            <a:r>
              <a:rPr lang="en-GB" sz="2800" b="1" spc="-1" dirty="0" err="1">
                <a:solidFill>
                  <a:srgbClr val="002060"/>
                </a:solidFill>
                <a:latin typeface="Century Gothic"/>
                <a:ea typeface="Century Gothic"/>
              </a:rPr>
              <a:t>grand</a:t>
            </a:r>
            <a:r>
              <a:rPr lang="en-GB" sz="2800" b="1" strike="noStrike" spc="-1" dirty="0" err="1">
                <a:solidFill>
                  <a:srgbClr val="FF0066"/>
                </a:solidFill>
                <a:latin typeface="Century Gothic"/>
                <a:ea typeface="Century Gothic"/>
              </a:rPr>
              <a:t>e</a:t>
            </a:r>
            <a:r>
              <a:rPr lang="en-GB" sz="2800" b="1" strike="noStrike" spc="-1" dirty="0">
                <a:solidFill>
                  <a:srgbClr val="002060"/>
                </a:solidFill>
                <a:latin typeface="Century Gothic"/>
                <a:ea typeface="Century Gothic"/>
              </a:rPr>
              <a:t>.</a:t>
            </a:r>
            <a:endParaRPr lang="en-GB" sz="2800" b="0" strike="noStrike" spc="-1" dirty="0">
              <a:latin typeface="Arial"/>
            </a:endParaRPr>
          </a:p>
        </p:txBody>
      </p:sp>
      <p:sp>
        <p:nvSpPr>
          <p:cNvPr id="25" name="CustomShape 11">
            <a:extLst>
              <a:ext uri="{FF2B5EF4-FFF2-40B4-BE49-F238E27FC236}">
                <a16:creationId xmlns:a16="http://schemas.microsoft.com/office/drawing/2014/main" id="{F81FDE19-6B00-40D7-8CD1-D262FFAE01FE}"/>
              </a:ext>
            </a:extLst>
          </p:cNvPr>
          <p:cNvSpPr/>
          <p:nvPr/>
        </p:nvSpPr>
        <p:spPr>
          <a:xfrm>
            <a:off x="6010020" y="5282717"/>
            <a:ext cx="403524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spc="-1" dirty="0">
                <a:solidFill>
                  <a:srgbClr val="002060"/>
                </a:solidFill>
                <a:latin typeface="Century Gothic"/>
                <a:ea typeface="Century Gothic"/>
              </a:rPr>
              <a:t>You (a girl)</a:t>
            </a:r>
            <a:r>
              <a:rPr lang="en-GB" sz="2800" b="0" strike="noStrike" spc="-1" dirty="0">
                <a:solidFill>
                  <a:srgbClr val="002060"/>
                </a:solidFill>
                <a:latin typeface="Century Gothic"/>
                <a:ea typeface="Century Gothic"/>
              </a:rPr>
              <a:t> are </a:t>
            </a:r>
            <a:r>
              <a:rPr lang="en-GB" sz="2800" spc="-1" dirty="0">
                <a:solidFill>
                  <a:srgbClr val="002060"/>
                </a:solidFill>
                <a:latin typeface="Century Gothic"/>
                <a:ea typeface="Century Gothic"/>
              </a:rPr>
              <a:t>tall</a:t>
            </a:r>
            <a:r>
              <a:rPr lang="en-GB" sz="2800" b="0" strike="noStrike" spc="-1" dirty="0">
                <a:solidFill>
                  <a:srgbClr val="002060"/>
                </a:solidFill>
                <a:latin typeface="Century Gothic"/>
                <a:ea typeface="Century Gothic"/>
              </a:rPr>
              <a:t>.</a:t>
            </a:r>
            <a:endParaRPr lang="en-GB" sz="2800" b="0" strike="noStrike" spc="-1" dirty="0">
              <a:latin typeface="Arial"/>
            </a:endParaRPr>
          </a:p>
        </p:txBody>
      </p:sp>
      <p:sp>
        <p:nvSpPr>
          <p:cNvPr id="228" name="CustomShape 14"/>
          <p:cNvSpPr/>
          <p:nvPr/>
        </p:nvSpPr>
        <p:spPr>
          <a:xfrm>
            <a:off x="5796725" y="2879681"/>
            <a:ext cx="2959200" cy="1990440"/>
          </a:xfrm>
          <a:prstGeom prst="wedgeEllipseCallout">
            <a:avLst>
              <a:gd name="adj1" fmla="val -49820"/>
              <a:gd name="adj2" fmla="val 48602"/>
            </a:avLst>
          </a:prstGeom>
          <a:solidFill>
            <a:schemeClr val="accent3">
              <a:lumMod val="50000"/>
            </a:schemeClr>
          </a:solidFill>
          <a:ln w="12600">
            <a:solidFill>
              <a:srgbClr val="FF0066"/>
            </a:solidFill>
            <a:miter/>
          </a:ln>
          <a:effectLst>
            <a:outerShdw blurRad="50800" dist="38100" dir="5400000" algn="t"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endParaRPr lang="en-GB" sz="2000" b="0" strike="noStrike" spc="-1" dirty="0">
              <a:latin typeface="Arial"/>
            </a:endParaRPr>
          </a:p>
        </p:txBody>
      </p:sp>
      <p:sp>
        <p:nvSpPr>
          <p:cNvPr id="3" name="Rectangle 2">
            <a:extLst>
              <a:ext uri="{FF2B5EF4-FFF2-40B4-BE49-F238E27FC236}">
                <a16:creationId xmlns:a16="http://schemas.microsoft.com/office/drawing/2014/main" id="{981A3E8F-82D2-4E97-AB71-02333E8DE8E1}"/>
              </a:ext>
            </a:extLst>
          </p:cNvPr>
          <p:cNvSpPr/>
          <p:nvPr/>
        </p:nvSpPr>
        <p:spPr>
          <a:xfrm>
            <a:off x="5992713" y="3367069"/>
            <a:ext cx="2567223" cy="1015663"/>
          </a:xfrm>
          <a:prstGeom prst="rect">
            <a:avLst/>
          </a:prstGeom>
        </p:spPr>
        <p:txBody>
          <a:bodyPr wrap="square">
            <a:spAutoFit/>
          </a:bodyPr>
          <a:lstStyle/>
          <a:p>
            <a:pPr lvl="0" algn="ctr"/>
            <a:r>
              <a:rPr lang="en-GB" sz="2000" spc="-1" dirty="0">
                <a:solidFill>
                  <a:srgbClr val="FFFFFF"/>
                </a:solidFill>
                <a:latin typeface="Century Gothic"/>
                <a:ea typeface="DejaVu Sans"/>
                <a:cs typeface="+mn-cs"/>
              </a:rPr>
              <a:t>An ‘e’ at the end means you </a:t>
            </a:r>
            <a:r>
              <a:rPr lang="en-GB" sz="2000" b="1" spc="-1" dirty="0">
                <a:solidFill>
                  <a:srgbClr val="FFFFFF"/>
                </a:solidFill>
                <a:latin typeface="Century Gothic"/>
                <a:ea typeface="DejaVu Sans"/>
                <a:cs typeface="+mn-cs"/>
              </a:rPr>
              <a:t>do</a:t>
            </a:r>
            <a:r>
              <a:rPr lang="en-GB" sz="2000" spc="-1" dirty="0">
                <a:solidFill>
                  <a:srgbClr val="FFFFFF"/>
                </a:solidFill>
                <a:latin typeface="Century Gothic"/>
                <a:ea typeface="DejaVu Sans"/>
                <a:cs typeface="+mn-cs"/>
              </a:rPr>
              <a:t> pronounce the ‘d’.</a:t>
            </a:r>
            <a:endParaRPr lang="en-GB" sz="2000" spc="-1" dirty="0">
              <a:ea typeface="+mn-ea"/>
              <a:cs typeface="+mn-cs"/>
            </a:endParaRPr>
          </a:p>
        </p:txBody>
      </p:sp>
      <p:sp>
        <p:nvSpPr>
          <p:cNvPr id="4" name="Title 3">
            <a:extLst>
              <a:ext uri="{FF2B5EF4-FFF2-40B4-BE49-F238E27FC236}">
                <a16:creationId xmlns:a16="http://schemas.microsoft.com/office/drawing/2014/main" id="{47EB52AF-ED66-403F-8346-214738D53CCC}"/>
              </a:ext>
            </a:extLst>
          </p:cNvPr>
          <p:cNvSpPr>
            <a:spLocks noGrp="1"/>
          </p:cNvSpPr>
          <p:nvPr>
            <p:ph type="title"/>
          </p:nvPr>
        </p:nvSpPr>
        <p:spPr>
          <a:xfrm>
            <a:off x="239874" y="-63204"/>
            <a:ext cx="10515600" cy="1325563"/>
          </a:xfrm>
        </p:spPr>
        <p:txBody>
          <a:bodyPr/>
          <a:lstStyle/>
          <a:p>
            <a:r>
              <a:rPr lang="en-GB" b="1" spc="-1" dirty="0">
                <a:solidFill>
                  <a:srgbClr val="1E4E79"/>
                </a:solidFill>
                <a:latin typeface="Century Gothic"/>
                <a:ea typeface="Century Gothic"/>
              </a:rPr>
              <a:t>Using adjectives [1/2]</a:t>
            </a:r>
            <a:endParaRPr lang="en-GB" dirty="0"/>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2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2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2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2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fill="hold" nodeType="clickEffect">
                                  <p:stCondLst>
                                    <p:cond delay="0"/>
                                  </p:stCondLst>
                                  <p:childTnLst>
                                    <p:set>
                                      <p:cBhvr>
                                        <p:cTn id="48" dur="1" fill="hold">
                                          <p:stCondLst>
                                            <p:cond delay="0"/>
                                          </p:stCondLst>
                                        </p:cTn>
                                        <p:tgtEl>
                                          <p:spTgt spid="22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2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2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22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0" presetClass="entr" fill="hold" nodeType="clickEffect">
                                  <p:stCondLst>
                                    <p:cond delay="0"/>
                                  </p:stCondLst>
                                  <p:childTnLst>
                                    <p:set>
                                      <p:cBhvr>
                                        <p:cTn id="74" dur="1" fill="hold">
                                          <p:stCondLst>
                                            <p:cond delay="0"/>
                                          </p:stCondLst>
                                        </p:cTn>
                                        <p:tgtEl>
                                          <p:spTgt spid="230"/>
                                        </p:tgtEl>
                                        <p:attrNameLst>
                                          <p:attrName>style.visibility</p:attrName>
                                        </p:attrNameLst>
                                      </p:cBhvr>
                                      <p:to>
                                        <p:strVal val="visible"/>
                                      </p:to>
                                    </p:set>
                                    <p:animEffect transition="in" filter="fade">
                                      <p:cBhvr additive="repl">
                                        <p:cTn id="75" dur="500"/>
                                        <p:tgtEl>
                                          <p:spTgt spid="230"/>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fill="hold" nodeType="clickEffect">
                                  <p:stCondLst>
                                    <p:cond delay="0"/>
                                  </p:stCondLst>
                                  <p:childTnLst>
                                    <p:set>
                                      <p:cBhvr>
                                        <p:cTn id="79" dur="1" fill="hold">
                                          <p:stCondLst>
                                            <p:cond delay="0"/>
                                          </p:stCondLst>
                                        </p:cTn>
                                        <p:tgtEl>
                                          <p:spTgt spid="228"/>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Google Shape;170;p8"/>
          <p:cNvPicPr/>
          <p:nvPr/>
        </p:nvPicPr>
        <p:blipFill>
          <a:blip r:embed="rId3"/>
          <a:stretch/>
        </p:blipFill>
        <p:spPr>
          <a:xfrm>
            <a:off x="11062741" y="72121"/>
            <a:ext cx="998446" cy="1005281"/>
          </a:xfrm>
          <a:prstGeom prst="rect">
            <a:avLst/>
          </a:prstGeom>
          <a:ln>
            <a:noFill/>
          </a:ln>
        </p:spPr>
      </p:pic>
      <p:sp>
        <p:nvSpPr>
          <p:cNvPr id="215" name="CustomShape 1"/>
          <p:cNvSpPr/>
          <p:nvPr/>
        </p:nvSpPr>
        <p:spPr>
          <a:xfrm>
            <a:off x="278640" y="1067040"/>
            <a:ext cx="1146276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GB" sz="2800" spc="-1" dirty="0">
                <a:solidFill>
                  <a:srgbClr val="002060"/>
                </a:solidFill>
                <a:latin typeface="Century Gothic"/>
                <a:ea typeface="Century Gothic"/>
              </a:rPr>
              <a:t>The spelling and sound of </a:t>
            </a:r>
            <a:r>
              <a:rPr lang="en-GB" sz="2800" b="1" spc="-1" dirty="0">
                <a:solidFill>
                  <a:srgbClr val="002060"/>
                </a:solidFill>
                <a:latin typeface="Century Gothic"/>
                <a:ea typeface="Century Gothic"/>
              </a:rPr>
              <a:t>adjectives</a:t>
            </a:r>
            <a:r>
              <a:rPr lang="en-GB" sz="2800" spc="-1" dirty="0">
                <a:solidFill>
                  <a:srgbClr val="002060"/>
                </a:solidFill>
                <a:latin typeface="Century Gothic"/>
                <a:ea typeface="Century Gothic"/>
              </a:rPr>
              <a:t> ending in </a:t>
            </a:r>
            <a:r>
              <a:rPr lang="en-GB" sz="2800" b="1" spc="-1" dirty="0">
                <a:solidFill>
                  <a:srgbClr val="002060"/>
                </a:solidFill>
                <a:latin typeface="Century Gothic"/>
                <a:ea typeface="Century Gothic"/>
              </a:rPr>
              <a:t>e</a:t>
            </a:r>
            <a:r>
              <a:rPr lang="en-GB" sz="2800" spc="-1" dirty="0">
                <a:solidFill>
                  <a:srgbClr val="002060"/>
                </a:solidFill>
                <a:latin typeface="Century Gothic"/>
                <a:ea typeface="Century Gothic"/>
              </a:rPr>
              <a:t> do not change.</a:t>
            </a:r>
            <a:endParaRPr lang="en-GB" sz="2800" b="0" strike="noStrike" spc="-1" dirty="0">
              <a:latin typeface="Arial"/>
            </a:endParaRPr>
          </a:p>
        </p:txBody>
      </p:sp>
      <p:sp>
        <p:nvSpPr>
          <p:cNvPr id="216" name="CustomShape 2"/>
          <p:cNvSpPr/>
          <p:nvPr/>
        </p:nvSpPr>
        <p:spPr>
          <a:xfrm>
            <a:off x="3071380" y="2715660"/>
            <a:ext cx="3319267"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b="1" strike="noStrike" spc="-1" dirty="0">
                <a:solidFill>
                  <a:srgbClr val="002060"/>
                </a:solidFill>
                <a:latin typeface="Century Gothic"/>
                <a:ea typeface="Century Gothic"/>
              </a:rPr>
              <a:t>Je </a:t>
            </a:r>
            <a:r>
              <a:rPr lang="en-GB" sz="2800" b="1" strike="noStrike" spc="-1" dirty="0" err="1">
                <a:solidFill>
                  <a:srgbClr val="002060"/>
                </a:solidFill>
                <a:latin typeface="Century Gothic"/>
                <a:ea typeface="Century Gothic"/>
              </a:rPr>
              <a:t>suis</a:t>
            </a:r>
            <a:r>
              <a:rPr lang="en-GB" sz="2800" b="1" strike="noStrike" spc="-1" dirty="0">
                <a:solidFill>
                  <a:srgbClr val="002060"/>
                </a:solidFill>
                <a:latin typeface="Century Gothic"/>
                <a:ea typeface="Century Gothic"/>
              </a:rPr>
              <a:t> </a:t>
            </a:r>
            <a:r>
              <a:rPr lang="en-GB" sz="2800" b="1" spc="-1" dirty="0">
                <a:solidFill>
                  <a:srgbClr val="002060"/>
                </a:solidFill>
                <a:latin typeface="Century Gothic"/>
                <a:ea typeface="Century Gothic"/>
              </a:rPr>
              <a:t>trist</a:t>
            </a:r>
            <a:r>
              <a:rPr lang="en-GB" sz="2800" b="1" strike="noStrike" spc="-1" dirty="0">
                <a:solidFill>
                  <a:srgbClr val="767171"/>
                </a:solidFill>
                <a:latin typeface="Century Gothic"/>
                <a:ea typeface="Century Gothic"/>
              </a:rPr>
              <a:t>e</a:t>
            </a:r>
            <a:r>
              <a:rPr lang="en-GB" sz="2800" b="1" strike="noStrike" spc="-1" dirty="0">
                <a:solidFill>
                  <a:srgbClr val="002060"/>
                </a:solidFill>
                <a:latin typeface="Century Gothic"/>
                <a:ea typeface="Century Gothic"/>
              </a:rPr>
              <a:t>.</a:t>
            </a:r>
            <a:endParaRPr lang="en-GB" sz="2800" b="0" strike="noStrike" spc="-1" dirty="0">
              <a:latin typeface="Arial"/>
            </a:endParaRPr>
          </a:p>
        </p:txBody>
      </p:sp>
      <p:sp>
        <p:nvSpPr>
          <p:cNvPr id="218" name="CustomShape 4"/>
          <p:cNvSpPr/>
          <p:nvPr/>
        </p:nvSpPr>
        <p:spPr>
          <a:xfrm>
            <a:off x="306540" y="1606065"/>
            <a:ext cx="11406960" cy="94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GB" sz="2800" spc="-1" dirty="0">
                <a:solidFill>
                  <a:srgbClr val="002060"/>
                </a:solidFill>
                <a:latin typeface="Century Gothic"/>
                <a:ea typeface="Century Gothic"/>
              </a:rPr>
              <a:t>They are the same when describing feminine </a:t>
            </a:r>
            <a:r>
              <a:rPr lang="en-GB" sz="2800" b="1" spc="-1" dirty="0">
                <a:solidFill>
                  <a:srgbClr val="002060"/>
                </a:solidFill>
                <a:latin typeface="Century Gothic"/>
                <a:ea typeface="Century Gothic"/>
              </a:rPr>
              <a:t>and</a:t>
            </a:r>
            <a:r>
              <a:rPr lang="en-GB" sz="2800" spc="-1" dirty="0">
                <a:solidFill>
                  <a:srgbClr val="002060"/>
                </a:solidFill>
                <a:latin typeface="Century Gothic"/>
                <a:ea typeface="Century Gothic"/>
              </a:rPr>
              <a:t> masculine nouns.</a:t>
            </a:r>
            <a:endParaRPr lang="en-GB" sz="2800" spc="-1" dirty="0"/>
          </a:p>
        </p:txBody>
      </p:sp>
      <p:sp>
        <p:nvSpPr>
          <p:cNvPr id="219" name="CustomShape 5"/>
          <p:cNvSpPr/>
          <p:nvPr/>
        </p:nvSpPr>
        <p:spPr>
          <a:xfrm>
            <a:off x="6010020" y="2718959"/>
            <a:ext cx="403524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b="0" strike="noStrike" spc="-1" dirty="0">
                <a:solidFill>
                  <a:srgbClr val="002060"/>
                </a:solidFill>
                <a:latin typeface="Century Gothic"/>
                <a:ea typeface="Century Gothic"/>
              </a:rPr>
              <a:t>I </a:t>
            </a:r>
            <a:r>
              <a:rPr lang="en-GB" sz="2800" b="0" i="1" strike="noStrike" spc="-1" dirty="0">
                <a:solidFill>
                  <a:srgbClr val="002060"/>
                </a:solidFill>
                <a:latin typeface="Century Gothic"/>
                <a:ea typeface="Century Gothic"/>
              </a:rPr>
              <a:t>(a boy) </a:t>
            </a:r>
            <a:r>
              <a:rPr lang="en-GB" sz="2800" b="0" strike="noStrike" spc="-1" dirty="0">
                <a:solidFill>
                  <a:srgbClr val="002060"/>
                </a:solidFill>
                <a:latin typeface="Century Gothic"/>
                <a:ea typeface="Century Gothic"/>
              </a:rPr>
              <a:t>am </a:t>
            </a:r>
            <a:r>
              <a:rPr lang="en-GB" sz="2800" spc="-1" dirty="0">
                <a:solidFill>
                  <a:srgbClr val="002060"/>
                </a:solidFill>
                <a:latin typeface="Century Gothic"/>
                <a:ea typeface="Century Gothic"/>
              </a:rPr>
              <a:t>sad</a:t>
            </a:r>
            <a:r>
              <a:rPr lang="en-GB" sz="2800" b="0" strike="noStrike" spc="-1" dirty="0">
                <a:solidFill>
                  <a:srgbClr val="002060"/>
                </a:solidFill>
                <a:latin typeface="Century Gothic"/>
                <a:ea typeface="Century Gothic"/>
              </a:rPr>
              <a:t>.</a:t>
            </a:r>
            <a:endParaRPr lang="en-GB" sz="2800" b="0" strike="noStrike" spc="-1" dirty="0">
              <a:latin typeface="Arial"/>
            </a:endParaRPr>
          </a:p>
        </p:txBody>
      </p:sp>
      <p:sp>
        <p:nvSpPr>
          <p:cNvPr id="220" name="CustomShape 6"/>
          <p:cNvSpPr/>
          <p:nvPr/>
        </p:nvSpPr>
        <p:spPr>
          <a:xfrm>
            <a:off x="3409547" y="3771688"/>
            <a:ext cx="2686453"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GB" sz="2800" b="1" strike="noStrike" spc="-1" dirty="0">
                <a:solidFill>
                  <a:srgbClr val="002060"/>
                </a:solidFill>
                <a:latin typeface="Century Gothic"/>
                <a:ea typeface="Century Gothic"/>
              </a:rPr>
              <a:t>Il </a:t>
            </a:r>
            <a:r>
              <a:rPr lang="en-GB" sz="2800" b="1" strike="noStrike" spc="-1" dirty="0" err="1">
                <a:solidFill>
                  <a:srgbClr val="002060"/>
                </a:solidFill>
                <a:latin typeface="Century Gothic"/>
                <a:ea typeface="Century Gothic"/>
              </a:rPr>
              <a:t>est</a:t>
            </a:r>
            <a:r>
              <a:rPr lang="en-GB" sz="2800" b="1" strike="noStrike" spc="-1" dirty="0">
                <a:solidFill>
                  <a:srgbClr val="002060"/>
                </a:solidFill>
                <a:latin typeface="Century Gothic"/>
                <a:ea typeface="Century Gothic"/>
              </a:rPr>
              <a:t> </a:t>
            </a:r>
            <a:r>
              <a:rPr lang="en-GB" sz="2800" b="1" spc="-1" dirty="0">
                <a:solidFill>
                  <a:srgbClr val="002060"/>
                </a:solidFill>
                <a:latin typeface="Century Gothic"/>
                <a:ea typeface="Century Gothic"/>
              </a:rPr>
              <a:t>trist</a:t>
            </a:r>
            <a:r>
              <a:rPr lang="en-GB" sz="2800" b="1" spc="-1" dirty="0">
                <a:solidFill>
                  <a:srgbClr val="767171"/>
                </a:solidFill>
                <a:latin typeface="Century Gothic"/>
                <a:ea typeface="Century Gothic"/>
              </a:rPr>
              <a:t>e</a:t>
            </a:r>
            <a:r>
              <a:rPr lang="en-GB" sz="2800" b="1" spc="-1" dirty="0">
                <a:solidFill>
                  <a:srgbClr val="002060"/>
                </a:solidFill>
                <a:latin typeface="Century Gothic"/>
                <a:ea typeface="Century Gothic"/>
              </a:rPr>
              <a:t>.</a:t>
            </a:r>
            <a:endParaRPr lang="en-GB" sz="2800" b="0" strike="noStrike" spc="-1" dirty="0">
              <a:latin typeface="Arial"/>
            </a:endParaRPr>
          </a:p>
        </p:txBody>
      </p:sp>
      <p:sp>
        <p:nvSpPr>
          <p:cNvPr id="221" name="CustomShape 7"/>
          <p:cNvSpPr/>
          <p:nvPr/>
        </p:nvSpPr>
        <p:spPr>
          <a:xfrm>
            <a:off x="6010020" y="3813663"/>
            <a:ext cx="403524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b="0" strike="noStrike" spc="-1" dirty="0">
                <a:solidFill>
                  <a:srgbClr val="002060"/>
                </a:solidFill>
                <a:latin typeface="Century Gothic"/>
                <a:ea typeface="Century Gothic"/>
              </a:rPr>
              <a:t>He is </a:t>
            </a:r>
            <a:r>
              <a:rPr lang="en-GB" sz="2800" spc="-1" dirty="0">
                <a:solidFill>
                  <a:srgbClr val="002060"/>
                </a:solidFill>
                <a:latin typeface="Century Gothic"/>
                <a:ea typeface="Century Gothic"/>
              </a:rPr>
              <a:t>sad</a:t>
            </a:r>
            <a:r>
              <a:rPr lang="en-GB" sz="2800" b="0" strike="noStrike" spc="-1" dirty="0">
                <a:solidFill>
                  <a:srgbClr val="002060"/>
                </a:solidFill>
                <a:latin typeface="Century Gothic"/>
                <a:ea typeface="Century Gothic"/>
              </a:rPr>
              <a:t>.</a:t>
            </a:r>
            <a:endParaRPr lang="en-GB" sz="2800" b="0" strike="noStrike" spc="-1" dirty="0">
              <a:latin typeface="Arial"/>
            </a:endParaRPr>
          </a:p>
        </p:txBody>
      </p:sp>
      <p:sp>
        <p:nvSpPr>
          <p:cNvPr id="222" name="CustomShape 8"/>
          <p:cNvSpPr/>
          <p:nvPr/>
        </p:nvSpPr>
        <p:spPr>
          <a:xfrm>
            <a:off x="3127248" y="4682852"/>
            <a:ext cx="403524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GB" sz="2800" b="1" strike="noStrike" spc="-1" dirty="0">
                <a:solidFill>
                  <a:srgbClr val="002060"/>
                </a:solidFill>
                <a:latin typeface="Century Gothic"/>
                <a:ea typeface="Century Gothic"/>
              </a:rPr>
              <a:t>Je </a:t>
            </a:r>
            <a:r>
              <a:rPr lang="en-GB" sz="2800" b="1" strike="noStrike" spc="-1" dirty="0" err="1">
                <a:solidFill>
                  <a:srgbClr val="002060"/>
                </a:solidFill>
                <a:latin typeface="Century Gothic"/>
                <a:ea typeface="Century Gothic"/>
              </a:rPr>
              <a:t>suis</a:t>
            </a:r>
            <a:r>
              <a:rPr lang="en-GB" sz="2800" b="1" strike="noStrike" spc="-1" dirty="0">
                <a:solidFill>
                  <a:srgbClr val="002060"/>
                </a:solidFill>
                <a:latin typeface="Century Gothic"/>
                <a:ea typeface="Century Gothic"/>
              </a:rPr>
              <a:t> </a:t>
            </a:r>
            <a:r>
              <a:rPr lang="en-GB" sz="2800" b="1" spc="-1" dirty="0">
                <a:solidFill>
                  <a:srgbClr val="002060"/>
                </a:solidFill>
                <a:latin typeface="Century Gothic"/>
                <a:ea typeface="Century Gothic"/>
              </a:rPr>
              <a:t>trist</a:t>
            </a:r>
            <a:r>
              <a:rPr lang="en-GB" sz="2800" b="1" spc="-1" dirty="0">
                <a:solidFill>
                  <a:srgbClr val="767171"/>
                </a:solidFill>
                <a:latin typeface="Century Gothic"/>
                <a:ea typeface="Century Gothic"/>
              </a:rPr>
              <a:t>e</a:t>
            </a:r>
            <a:r>
              <a:rPr lang="en-GB" sz="2800" b="1" spc="-1" dirty="0">
                <a:solidFill>
                  <a:srgbClr val="002060"/>
                </a:solidFill>
                <a:latin typeface="Century Gothic"/>
                <a:ea typeface="Century Gothic"/>
              </a:rPr>
              <a:t>.</a:t>
            </a:r>
            <a:endParaRPr lang="en-GB" sz="2800" b="0" strike="noStrike" spc="-1" dirty="0">
              <a:latin typeface="Arial"/>
            </a:endParaRPr>
          </a:p>
        </p:txBody>
      </p:sp>
      <p:sp>
        <p:nvSpPr>
          <p:cNvPr id="223" name="CustomShape 9"/>
          <p:cNvSpPr/>
          <p:nvPr/>
        </p:nvSpPr>
        <p:spPr>
          <a:xfrm>
            <a:off x="3072704" y="5882583"/>
            <a:ext cx="403524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GB" sz="2800" b="1" strike="noStrike" spc="-1" dirty="0">
                <a:solidFill>
                  <a:srgbClr val="002060"/>
                </a:solidFill>
                <a:latin typeface="Century Gothic"/>
                <a:ea typeface="Century Gothic"/>
              </a:rPr>
              <a:t>Elle </a:t>
            </a:r>
            <a:r>
              <a:rPr lang="en-GB" sz="2800" b="1" strike="noStrike" spc="-1" dirty="0" err="1">
                <a:solidFill>
                  <a:srgbClr val="002060"/>
                </a:solidFill>
                <a:latin typeface="Century Gothic"/>
                <a:ea typeface="Century Gothic"/>
              </a:rPr>
              <a:t>est</a:t>
            </a:r>
            <a:r>
              <a:rPr lang="en-GB" sz="2800" b="1" strike="noStrike" spc="-1" dirty="0">
                <a:solidFill>
                  <a:srgbClr val="002060"/>
                </a:solidFill>
                <a:latin typeface="Century Gothic"/>
                <a:ea typeface="Century Gothic"/>
              </a:rPr>
              <a:t> </a:t>
            </a:r>
            <a:r>
              <a:rPr lang="en-GB" sz="2800" b="1" spc="-1" dirty="0">
                <a:solidFill>
                  <a:srgbClr val="002060"/>
                </a:solidFill>
                <a:latin typeface="Century Gothic"/>
                <a:ea typeface="Century Gothic"/>
              </a:rPr>
              <a:t>trist</a:t>
            </a:r>
            <a:r>
              <a:rPr lang="en-GB" sz="2800" b="1" spc="-1" dirty="0">
                <a:solidFill>
                  <a:srgbClr val="767171"/>
                </a:solidFill>
                <a:latin typeface="Century Gothic"/>
                <a:ea typeface="Century Gothic"/>
              </a:rPr>
              <a:t>e</a:t>
            </a:r>
            <a:r>
              <a:rPr lang="en-GB" sz="2800" b="1" spc="-1" dirty="0">
                <a:solidFill>
                  <a:srgbClr val="002060"/>
                </a:solidFill>
                <a:latin typeface="Century Gothic"/>
                <a:ea typeface="Century Gothic"/>
              </a:rPr>
              <a:t>.</a:t>
            </a:r>
            <a:endParaRPr lang="en-GB" sz="2800" b="0" strike="noStrike" spc="-1" dirty="0">
              <a:latin typeface="Arial"/>
            </a:endParaRPr>
          </a:p>
        </p:txBody>
      </p:sp>
      <p:sp>
        <p:nvSpPr>
          <p:cNvPr id="224" name="CustomShape 10"/>
          <p:cNvSpPr/>
          <p:nvPr/>
        </p:nvSpPr>
        <p:spPr>
          <a:xfrm>
            <a:off x="6061645" y="4706802"/>
            <a:ext cx="403524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b="0" strike="noStrike" spc="-1" dirty="0">
                <a:solidFill>
                  <a:srgbClr val="002060"/>
                </a:solidFill>
                <a:latin typeface="Century Gothic"/>
                <a:ea typeface="Century Gothic"/>
              </a:rPr>
              <a:t>I </a:t>
            </a:r>
            <a:r>
              <a:rPr lang="en-GB" sz="2800" b="0" i="1" strike="noStrike" spc="-1" dirty="0">
                <a:solidFill>
                  <a:srgbClr val="002060"/>
                </a:solidFill>
                <a:latin typeface="Century Gothic"/>
                <a:ea typeface="Century Gothic"/>
              </a:rPr>
              <a:t>(a girl) </a:t>
            </a:r>
            <a:r>
              <a:rPr lang="en-GB" sz="2800" b="0" strike="noStrike" spc="-1" dirty="0">
                <a:solidFill>
                  <a:srgbClr val="002060"/>
                </a:solidFill>
                <a:latin typeface="Century Gothic"/>
                <a:ea typeface="Century Gothic"/>
              </a:rPr>
              <a:t>am sad.</a:t>
            </a:r>
            <a:endParaRPr lang="en-GB" sz="2800" b="0" strike="noStrike" spc="-1" dirty="0">
              <a:latin typeface="Arial"/>
            </a:endParaRPr>
          </a:p>
        </p:txBody>
      </p:sp>
      <p:sp>
        <p:nvSpPr>
          <p:cNvPr id="225" name="CustomShape 11"/>
          <p:cNvSpPr/>
          <p:nvPr/>
        </p:nvSpPr>
        <p:spPr>
          <a:xfrm>
            <a:off x="6053089" y="5890158"/>
            <a:ext cx="403524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b="0" strike="noStrike" spc="-1" dirty="0">
                <a:solidFill>
                  <a:srgbClr val="002060"/>
                </a:solidFill>
                <a:latin typeface="Century Gothic"/>
                <a:ea typeface="Century Gothic"/>
              </a:rPr>
              <a:t>She is </a:t>
            </a:r>
            <a:r>
              <a:rPr lang="en-GB" sz="2800" spc="-1" dirty="0">
                <a:solidFill>
                  <a:srgbClr val="002060"/>
                </a:solidFill>
                <a:latin typeface="Century Gothic"/>
                <a:ea typeface="Century Gothic"/>
              </a:rPr>
              <a:t>sad</a:t>
            </a:r>
            <a:r>
              <a:rPr lang="en-GB" sz="2800" b="0" strike="noStrike" spc="-1" dirty="0">
                <a:solidFill>
                  <a:srgbClr val="002060"/>
                </a:solidFill>
                <a:latin typeface="Century Gothic"/>
                <a:ea typeface="Century Gothic"/>
              </a:rPr>
              <a:t>.</a:t>
            </a:r>
            <a:endParaRPr lang="en-GB" sz="2800" b="0" strike="noStrike" spc="-1" dirty="0">
              <a:latin typeface="Arial"/>
            </a:endParaRPr>
          </a:p>
        </p:txBody>
      </p:sp>
      <p:sp>
        <p:nvSpPr>
          <p:cNvPr id="226" name="CustomShape 12"/>
          <p:cNvSpPr/>
          <p:nvPr/>
        </p:nvSpPr>
        <p:spPr>
          <a:xfrm>
            <a:off x="521189" y="3254368"/>
            <a:ext cx="2002680" cy="516600"/>
          </a:xfrm>
          <a:prstGeom prst="rect">
            <a:avLst/>
          </a:prstGeom>
          <a:solidFill>
            <a:schemeClr val="tx2">
              <a:lumMod val="9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b="0" strike="noStrike" spc="-1">
                <a:solidFill>
                  <a:srgbClr val="002060"/>
                </a:solidFill>
                <a:latin typeface="Century Gothic"/>
                <a:ea typeface="Century Gothic"/>
              </a:rPr>
              <a:t>Masculine</a:t>
            </a:r>
            <a:endParaRPr lang="en-GB" sz="2800" b="0" strike="noStrike" spc="-1">
              <a:latin typeface="Arial"/>
            </a:endParaRPr>
          </a:p>
        </p:txBody>
      </p:sp>
      <p:sp>
        <p:nvSpPr>
          <p:cNvPr id="227" name="CustomShape 13"/>
          <p:cNvSpPr/>
          <p:nvPr/>
        </p:nvSpPr>
        <p:spPr>
          <a:xfrm>
            <a:off x="501840" y="5331960"/>
            <a:ext cx="2002680" cy="516600"/>
          </a:xfrm>
          <a:prstGeom prst="rect">
            <a:avLst/>
          </a:prstGeom>
          <a:solidFill>
            <a:srgbClr val="FF0066"/>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2800" b="0" strike="noStrike" spc="-1" dirty="0">
                <a:solidFill>
                  <a:srgbClr val="FFFFFF"/>
                </a:solidFill>
                <a:latin typeface="Century Gothic"/>
                <a:ea typeface="Century Gothic"/>
              </a:rPr>
              <a:t>Feminine</a:t>
            </a:r>
            <a:endParaRPr lang="en-GB" sz="2800" b="0" strike="noStrike" spc="-1" dirty="0">
              <a:latin typeface="Arial"/>
            </a:endParaRPr>
          </a:p>
        </p:txBody>
      </p:sp>
      <p:pic>
        <p:nvPicPr>
          <p:cNvPr id="230" name="Picture 2"/>
          <p:cNvPicPr/>
          <p:nvPr/>
        </p:nvPicPr>
        <p:blipFill>
          <a:blip r:embed="rId4"/>
          <a:stretch/>
        </p:blipFill>
        <p:spPr>
          <a:xfrm>
            <a:off x="4963770" y="2330954"/>
            <a:ext cx="362196" cy="559516"/>
          </a:xfrm>
          <a:prstGeom prst="rect">
            <a:avLst/>
          </a:prstGeom>
          <a:ln>
            <a:noFill/>
          </a:ln>
        </p:spPr>
      </p:pic>
      <p:sp>
        <p:nvSpPr>
          <p:cNvPr id="22" name="CustomShape 2">
            <a:extLst>
              <a:ext uri="{FF2B5EF4-FFF2-40B4-BE49-F238E27FC236}">
                <a16:creationId xmlns:a16="http://schemas.microsoft.com/office/drawing/2014/main" id="{F8CD9920-7B74-403E-AA05-A8C4B74E1A34}"/>
              </a:ext>
            </a:extLst>
          </p:cNvPr>
          <p:cNvSpPr/>
          <p:nvPr/>
        </p:nvSpPr>
        <p:spPr>
          <a:xfrm>
            <a:off x="3348162" y="3254368"/>
            <a:ext cx="2498049"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GB" sz="2800" b="1" spc="-1" dirty="0">
                <a:solidFill>
                  <a:srgbClr val="002060"/>
                </a:solidFill>
                <a:latin typeface="Century Gothic"/>
                <a:ea typeface="Century Gothic"/>
              </a:rPr>
              <a:t>Tu</a:t>
            </a:r>
            <a:r>
              <a:rPr lang="en-GB" sz="2800" b="1" strike="noStrike" spc="-1" dirty="0">
                <a:solidFill>
                  <a:srgbClr val="002060"/>
                </a:solidFill>
                <a:latin typeface="Century Gothic"/>
                <a:ea typeface="Century Gothic"/>
              </a:rPr>
              <a:t> es </a:t>
            </a:r>
            <a:r>
              <a:rPr lang="en-GB" sz="2800" b="1" spc="-1" dirty="0">
                <a:solidFill>
                  <a:srgbClr val="002060"/>
                </a:solidFill>
                <a:latin typeface="Century Gothic"/>
                <a:ea typeface="Century Gothic"/>
              </a:rPr>
              <a:t>trist</a:t>
            </a:r>
            <a:r>
              <a:rPr lang="en-GB" sz="2800" b="1" spc="-1" dirty="0">
                <a:solidFill>
                  <a:srgbClr val="767171"/>
                </a:solidFill>
                <a:latin typeface="Century Gothic"/>
                <a:ea typeface="Century Gothic"/>
              </a:rPr>
              <a:t>e</a:t>
            </a:r>
            <a:r>
              <a:rPr lang="en-GB" sz="2800" b="1" spc="-1" dirty="0">
                <a:solidFill>
                  <a:srgbClr val="002060"/>
                </a:solidFill>
                <a:latin typeface="Century Gothic"/>
                <a:ea typeface="Century Gothic"/>
              </a:rPr>
              <a:t>.</a:t>
            </a:r>
            <a:endParaRPr lang="en-GB" sz="2800" b="0" strike="noStrike" spc="-1" dirty="0">
              <a:latin typeface="Arial"/>
            </a:endParaRPr>
          </a:p>
        </p:txBody>
      </p:sp>
      <p:sp>
        <p:nvSpPr>
          <p:cNvPr id="23" name="CustomShape 7">
            <a:extLst>
              <a:ext uri="{FF2B5EF4-FFF2-40B4-BE49-F238E27FC236}">
                <a16:creationId xmlns:a16="http://schemas.microsoft.com/office/drawing/2014/main" id="{AB04EED6-1F7F-4056-9E74-5BE3260EDBB0}"/>
              </a:ext>
            </a:extLst>
          </p:cNvPr>
          <p:cNvSpPr/>
          <p:nvPr/>
        </p:nvSpPr>
        <p:spPr>
          <a:xfrm>
            <a:off x="5985909" y="3259204"/>
            <a:ext cx="403524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spc="-1" dirty="0">
                <a:solidFill>
                  <a:srgbClr val="002060"/>
                </a:solidFill>
                <a:latin typeface="Century Gothic"/>
                <a:ea typeface="Century Gothic"/>
              </a:rPr>
              <a:t>You (a boy) are sad</a:t>
            </a:r>
            <a:r>
              <a:rPr lang="en-GB" sz="2800" b="0" strike="noStrike" spc="-1" dirty="0">
                <a:solidFill>
                  <a:srgbClr val="002060"/>
                </a:solidFill>
                <a:latin typeface="Century Gothic"/>
                <a:ea typeface="Century Gothic"/>
              </a:rPr>
              <a:t>.</a:t>
            </a:r>
            <a:endParaRPr lang="en-GB" sz="2800" b="0" strike="noStrike" spc="-1" dirty="0">
              <a:latin typeface="Arial"/>
            </a:endParaRPr>
          </a:p>
        </p:txBody>
      </p:sp>
      <p:sp>
        <p:nvSpPr>
          <p:cNvPr id="24" name="CustomShape 8">
            <a:extLst>
              <a:ext uri="{FF2B5EF4-FFF2-40B4-BE49-F238E27FC236}">
                <a16:creationId xmlns:a16="http://schemas.microsoft.com/office/drawing/2014/main" id="{FECD62AF-753E-40B2-8C51-7B4E4D4AF30F}"/>
              </a:ext>
            </a:extLst>
          </p:cNvPr>
          <p:cNvSpPr/>
          <p:nvPr/>
        </p:nvSpPr>
        <p:spPr>
          <a:xfrm>
            <a:off x="3383030" y="5265540"/>
            <a:ext cx="403524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GB" sz="2800" b="1" spc="-1" dirty="0">
                <a:solidFill>
                  <a:srgbClr val="002060"/>
                </a:solidFill>
                <a:latin typeface="Century Gothic"/>
                <a:ea typeface="Century Gothic"/>
              </a:rPr>
              <a:t>Tu</a:t>
            </a:r>
            <a:r>
              <a:rPr lang="en-GB" sz="2800" b="1" strike="noStrike" spc="-1" dirty="0">
                <a:solidFill>
                  <a:srgbClr val="002060"/>
                </a:solidFill>
                <a:latin typeface="Century Gothic"/>
                <a:ea typeface="Century Gothic"/>
              </a:rPr>
              <a:t> es </a:t>
            </a:r>
            <a:r>
              <a:rPr lang="en-GB" sz="2800" b="1" spc="-1" dirty="0">
                <a:solidFill>
                  <a:srgbClr val="002060"/>
                </a:solidFill>
                <a:latin typeface="Century Gothic"/>
                <a:ea typeface="Century Gothic"/>
              </a:rPr>
              <a:t>trist</a:t>
            </a:r>
            <a:r>
              <a:rPr lang="en-GB" sz="2800" b="1" spc="-1" dirty="0">
                <a:solidFill>
                  <a:srgbClr val="767171"/>
                </a:solidFill>
                <a:latin typeface="Century Gothic"/>
                <a:ea typeface="Century Gothic"/>
              </a:rPr>
              <a:t>e</a:t>
            </a:r>
            <a:r>
              <a:rPr lang="en-GB" sz="2800" b="1" spc="-1" dirty="0">
                <a:solidFill>
                  <a:srgbClr val="002060"/>
                </a:solidFill>
                <a:latin typeface="Century Gothic"/>
                <a:ea typeface="Century Gothic"/>
              </a:rPr>
              <a:t>.</a:t>
            </a:r>
            <a:endParaRPr lang="en-GB" sz="2800" b="0" strike="noStrike" spc="-1" dirty="0">
              <a:latin typeface="Arial"/>
            </a:endParaRPr>
          </a:p>
        </p:txBody>
      </p:sp>
      <p:sp>
        <p:nvSpPr>
          <p:cNvPr id="25" name="CustomShape 11">
            <a:extLst>
              <a:ext uri="{FF2B5EF4-FFF2-40B4-BE49-F238E27FC236}">
                <a16:creationId xmlns:a16="http://schemas.microsoft.com/office/drawing/2014/main" id="{F81FDE19-6B00-40D7-8CD1-D262FFAE01FE}"/>
              </a:ext>
            </a:extLst>
          </p:cNvPr>
          <p:cNvSpPr/>
          <p:nvPr/>
        </p:nvSpPr>
        <p:spPr>
          <a:xfrm>
            <a:off x="6010020" y="5282717"/>
            <a:ext cx="403524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spc="-1" dirty="0">
                <a:solidFill>
                  <a:srgbClr val="002060"/>
                </a:solidFill>
                <a:latin typeface="Century Gothic"/>
                <a:ea typeface="Century Gothic"/>
              </a:rPr>
              <a:t>You (a girl)</a:t>
            </a:r>
            <a:r>
              <a:rPr lang="en-GB" sz="2800" b="0" strike="noStrike" spc="-1" dirty="0">
                <a:solidFill>
                  <a:srgbClr val="002060"/>
                </a:solidFill>
                <a:latin typeface="Century Gothic"/>
                <a:ea typeface="Century Gothic"/>
              </a:rPr>
              <a:t> are </a:t>
            </a:r>
            <a:r>
              <a:rPr lang="en-GB" sz="2800" spc="-1" dirty="0">
                <a:solidFill>
                  <a:srgbClr val="002060"/>
                </a:solidFill>
                <a:latin typeface="Century Gothic"/>
                <a:ea typeface="Century Gothic"/>
              </a:rPr>
              <a:t>sad</a:t>
            </a:r>
            <a:r>
              <a:rPr lang="en-GB" sz="2800" b="0" strike="noStrike" spc="-1" dirty="0">
                <a:solidFill>
                  <a:srgbClr val="002060"/>
                </a:solidFill>
                <a:latin typeface="Century Gothic"/>
                <a:ea typeface="Century Gothic"/>
              </a:rPr>
              <a:t>.</a:t>
            </a:r>
            <a:endParaRPr lang="en-GB" sz="2800" b="0" strike="noStrike" spc="-1" dirty="0">
              <a:latin typeface="Arial"/>
            </a:endParaRPr>
          </a:p>
        </p:txBody>
      </p:sp>
      <p:sp>
        <p:nvSpPr>
          <p:cNvPr id="228" name="CustomShape 14"/>
          <p:cNvSpPr/>
          <p:nvPr/>
        </p:nvSpPr>
        <p:spPr>
          <a:xfrm>
            <a:off x="5443388" y="927123"/>
            <a:ext cx="2959200" cy="1990440"/>
          </a:xfrm>
          <a:prstGeom prst="wedgeEllipseCallout">
            <a:avLst>
              <a:gd name="adj1" fmla="val -49820"/>
              <a:gd name="adj2" fmla="val 48602"/>
            </a:avLst>
          </a:prstGeom>
          <a:solidFill>
            <a:schemeClr val="accent3">
              <a:lumMod val="50000"/>
            </a:schemeClr>
          </a:solidFill>
          <a:ln w="12600">
            <a:solidFill>
              <a:srgbClr val="FF0066"/>
            </a:solidFill>
            <a:miter/>
          </a:ln>
          <a:effectLst>
            <a:outerShdw blurRad="50800" dist="38100" dir="5400000" algn="t"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endParaRPr lang="en-GB" sz="2000" b="0" strike="noStrike" spc="-1" dirty="0">
              <a:latin typeface="Arial"/>
            </a:endParaRPr>
          </a:p>
        </p:txBody>
      </p:sp>
      <p:sp>
        <p:nvSpPr>
          <p:cNvPr id="3" name="Rectangle 2">
            <a:extLst>
              <a:ext uri="{FF2B5EF4-FFF2-40B4-BE49-F238E27FC236}">
                <a16:creationId xmlns:a16="http://schemas.microsoft.com/office/drawing/2014/main" id="{981A3E8F-82D2-4E97-AB71-02333E8DE8E1}"/>
              </a:ext>
            </a:extLst>
          </p:cNvPr>
          <p:cNvSpPr/>
          <p:nvPr/>
        </p:nvSpPr>
        <p:spPr>
          <a:xfrm>
            <a:off x="5639376" y="1414511"/>
            <a:ext cx="2567223" cy="1015663"/>
          </a:xfrm>
          <a:prstGeom prst="rect">
            <a:avLst/>
          </a:prstGeom>
        </p:spPr>
        <p:txBody>
          <a:bodyPr wrap="square">
            <a:spAutoFit/>
          </a:bodyPr>
          <a:lstStyle/>
          <a:p>
            <a:pPr lvl="0" algn="ctr"/>
            <a:r>
              <a:rPr lang="en-GB" sz="2000" spc="-1" dirty="0">
                <a:solidFill>
                  <a:srgbClr val="FFFFFF"/>
                </a:solidFill>
                <a:latin typeface="Century Gothic"/>
                <a:ea typeface="DejaVu Sans"/>
                <a:cs typeface="+mn-cs"/>
              </a:rPr>
              <a:t>An ‘e’ at the end means you </a:t>
            </a:r>
            <a:r>
              <a:rPr lang="en-GB" sz="2000" b="1" spc="-1" dirty="0">
                <a:solidFill>
                  <a:srgbClr val="FFFFFF"/>
                </a:solidFill>
                <a:latin typeface="Century Gothic"/>
                <a:ea typeface="DejaVu Sans"/>
                <a:cs typeface="+mn-cs"/>
              </a:rPr>
              <a:t>do</a:t>
            </a:r>
            <a:r>
              <a:rPr lang="en-GB" sz="2000" spc="-1" dirty="0">
                <a:solidFill>
                  <a:srgbClr val="FFFFFF"/>
                </a:solidFill>
                <a:latin typeface="Century Gothic"/>
                <a:ea typeface="DejaVu Sans"/>
                <a:cs typeface="+mn-cs"/>
              </a:rPr>
              <a:t> pronounce the ‘t’.</a:t>
            </a:r>
            <a:endParaRPr lang="en-GB" sz="2000" spc="-1" dirty="0">
              <a:ea typeface="+mn-ea"/>
              <a:cs typeface="+mn-cs"/>
            </a:endParaRPr>
          </a:p>
        </p:txBody>
      </p:sp>
      <p:pic>
        <p:nvPicPr>
          <p:cNvPr id="26" name="Picture 25" descr="Shape, circle&#10;&#10;Description automatically generated">
            <a:extLst>
              <a:ext uri="{FF2B5EF4-FFF2-40B4-BE49-F238E27FC236}">
                <a16:creationId xmlns:a16="http://schemas.microsoft.com/office/drawing/2014/main" id="{B6DC8205-0AAA-4B7D-A841-1E801340F77D}"/>
              </a:ext>
            </a:extLst>
          </p:cNvPr>
          <p:cNvPicPr>
            <a:picLocks noChangeAspect="1"/>
          </p:cNvPicPr>
          <p:nvPr/>
        </p:nvPicPr>
        <p:blipFill>
          <a:blip r:embed="rId5"/>
          <a:stretch>
            <a:fillRect/>
          </a:stretch>
        </p:blipFill>
        <p:spPr>
          <a:xfrm>
            <a:off x="9569339" y="2478535"/>
            <a:ext cx="2474489" cy="2172722"/>
          </a:xfrm>
          <a:prstGeom prst="rect">
            <a:avLst/>
          </a:prstGeom>
        </p:spPr>
      </p:pic>
      <p:pic>
        <p:nvPicPr>
          <p:cNvPr id="27" name="Picture 26" descr="Shape, circle&#10;&#10;Description automatically generated">
            <a:extLst>
              <a:ext uri="{FF2B5EF4-FFF2-40B4-BE49-F238E27FC236}">
                <a16:creationId xmlns:a16="http://schemas.microsoft.com/office/drawing/2014/main" id="{F33C40BF-655B-49DB-8473-7A9C6233A979}"/>
              </a:ext>
            </a:extLst>
          </p:cNvPr>
          <p:cNvPicPr>
            <a:picLocks noChangeAspect="1"/>
          </p:cNvPicPr>
          <p:nvPr/>
        </p:nvPicPr>
        <p:blipFill>
          <a:blip r:embed="rId6"/>
          <a:stretch>
            <a:fillRect/>
          </a:stretch>
        </p:blipFill>
        <p:spPr>
          <a:xfrm>
            <a:off x="9637165" y="4651257"/>
            <a:ext cx="2474490" cy="2172723"/>
          </a:xfrm>
          <a:prstGeom prst="rect">
            <a:avLst/>
          </a:prstGeom>
        </p:spPr>
      </p:pic>
      <p:sp>
        <p:nvSpPr>
          <p:cNvPr id="2" name="Title 1">
            <a:extLst>
              <a:ext uri="{FF2B5EF4-FFF2-40B4-BE49-F238E27FC236}">
                <a16:creationId xmlns:a16="http://schemas.microsoft.com/office/drawing/2014/main" id="{94B3CDF4-6A01-486D-9591-418E4D517035}"/>
              </a:ext>
            </a:extLst>
          </p:cNvPr>
          <p:cNvSpPr>
            <a:spLocks noGrp="1"/>
          </p:cNvSpPr>
          <p:nvPr>
            <p:ph type="title"/>
          </p:nvPr>
        </p:nvSpPr>
        <p:spPr>
          <a:xfrm>
            <a:off x="130813" y="-185347"/>
            <a:ext cx="10515600" cy="1325563"/>
          </a:xfrm>
        </p:spPr>
        <p:txBody>
          <a:bodyPr/>
          <a:lstStyle/>
          <a:p>
            <a:r>
              <a:rPr lang="en-GB" b="1" spc="-1" dirty="0">
                <a:solidFill>
                  <a:srgbClr val="1E4E79"/>
                </a:solidFill>
                <a:latin typeface="Century Gothic"/>
                <a:ea typeface="Century Gothic"/>
              </a:rPr>
              <a:t>Using adjectives [2/2]</a:t>
            </a:r>
            <a:endParaRPr lang="en-GB" dirty="0"/>
          </a:p>
        </p:txBody>
      </p:sp>
    </p:spTree>
    <p:extLst>
      <p:ext uri="{BB962C8B-B14F-4D97-AF65-F5344CB8AC3E}">
        <p14:creationId xmlns:p14="http://schemas.microsoft.com/office/powerpoint/2010/main" val="427206402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2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2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2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2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fill="hold" nodeType="clickEffect">
                                  <p:stCondLst>
                                    <p:cond delay="0"/>
                                  </p:stCondLst>
                                  <p:childTnLst>
                                    <p:set>
                                      <p:cBhvr>
                                        <p:cTn id="48" dur="1" fill="hold">
                                          <p:stCondLst>
                                            <p:cond delay="0"/>
                                          </p:stCondLst>
                                        </p:cTn>
                                        <p:tgtEl>
                                          <p:spTgt spid="22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2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2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22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0" presetClass="entr" fill="hold" nodeType="clickEffect">
                                  <p:stCondLst>
                                    <p:cond delay="0"/>
                                  </p:stCondLst>
                                  <p:childTnLst>
                                    <p:set>
                                      <p:cBhvr>
                                        <p:cTn id="74" dur="1" fill="hold">
                                          <p:stCondLst>
                                            <p:cond delay="0"/>
                                          </p:stCondLst>
                                        </p:cTn>
                                        <p:tgtEl>
                                          <p:spTgt spid="230"/>
                                        </p:tgtEl>
                                        <p:attrNameLst>
                                          <p:attrName>style.visibility</p:attrName>
                                        </p:attrNameLst>
                                      </p:cBhvr>
                                      <p:to>
                                        <p:strVal val="visible"/>
                                      </p:to>
                                    </p:set>
                                    <p:animEffect transition="in" filter="fade">
                                      <p:cBhvr additive="repl">
                                        <p:cTn id="75" dur="500"/>
                                        <p:tgtEl>
                                          <p:spTgt spid="230"/>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fill="hold" nodeType="clickEffect">
                                  <p:stCondLst>
                                    <p:cond delay="0"/>
                                  </p:stCondLst>
                                  <p:childTnLst>
                                    <p:set>
                                      <p:cBhvr>
                                        <p:cTn id="79" dur="1" fill="hold">
                                          <p:stCondLst>
                                            <p:cond delay="0"/>
                                          </p:stCondLst>
                                        </p:cTn>
                                        <p:tgtEl>
                                          <p:spTgt spid="228"/>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con&#10;&#10;Description automatically generated">
            <a:extLst>
              <a:ext uri="{FF2B5EF4-FFF2-40B4-BE49-F238E27FC236}">
                <a16:creationId xmlns:a16="http://schemas.microsoft.com/office/drawing/2014/main" id="{5AD19556-E243-4B47-A3DA-4C64F155D4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4720" y="0"/>
            <a:ext cx="1097280" cy="1097280"/>
          </a:xfrm>
          <a:prstGeom prst="rect">
            <a:avLst/>
          </a:prstGeom>
        </p:spPr>
      </p:pic>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05984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écouter</a:t>
            </a:r>
            <a:endParaRPr lang="en-GB" sz="2000" b="1" dirty="0">
              <a:solidFill>
                <a:srgbClr val="002060"/>
              </a:solidFill>
              <a:latin typeface="Century Gothic" panose="020B0502020202020204" pitchFamily="34" charset="0"/>
            </a:endParaRPr>
          </a:p>
        </p:txBody>
      </p:sp>
      <p:graphicFrame>
        <p:nvGraphicFramePr>
          <p:cNvPr id="6" name="Table 2">
            <a:extLst>
              <a:ext uri="{FF2B5EF4-FFF2-40B4-BE49-F238E27FC236}">
                <a16:creationId xmlns:a16="http://schemas.microsoft.com/office/drawing/2014/main" id="{54458669-5D9D-4D2D-8CD9-BF98FB203F05}"/>
              </a:ext>
            </a:extLst>
          </p:cNvPr>
          <p:cNvGraphicFramePr/>
          <p:nvPr/>
        </p:nvGraphicFramePr>
        <p:xfrm>
          <a:off x="1403218" y="1611289"/>
          <a:ext cx="7007036" cy="4899240"/>
        </p:xfrm>
        <a:graphic>
          <a:graphicData uri="http://schemas.openxmlformats.org/drawingml/2006/table">
            <a:tbl>
              <a:tblPr/>
              <a:tblGrid>
                <a:gridCol w="780041">
                  <a:extLst>
                    <a:ext uri="{9D8B030D-6E8A-4147-A177-3AD203B41FA5}">
                      <a16:colId xmlns:a16="http://schemas.microsoft.com/office/drawing/2014/main" val="20000"/>
                    </a:ext>
                  </a:extLst>
                </a:gridCol>
                <a:gridCol w="2075665">
                  <a:extLst>
                    <a:ext uri="{9D8B030D-6E8A-4147-A177-3AD203B41FA5}">
                      <a16:colId xmlns:a16="http://schemas.microsoft.com/office/drawing/2014/main" val="20001"/>
                    </a:ext>
                  </a:extLst>
                </a:gridCol>
                <a:gridCol w="2075665">
                  <a:extLst>
                    <a:ext uri="{9D8B030D-6E8A-4147-A177-3AD203B41FA5}">
                      <a16:colId xmlns:a16="http://schemas.microsoft.com/office/drawing/2014/main" val="4106822894"/>
                    </a:ext>
                  </a:extLst>
                </a:gridCol>
                <a:gridCol w="2075665">
                  <a:extLst>
                    <a:ext uri="{9D8B030D-6E8A-4147-A177-3AD203B41FA5}">
                      <a16:colId xmlns:a16="http://schemas.microsoft.com/office/drawing/2014/main" val="2888884074"/>
                    </a:ext>
                  </a:extLst>
                </a:gridCol>
              </a:tblGrid>
              <a:tr h="952920">
                <a:tc>
                  <a:txBody>
                    <a:bodyPr/>
                    <a:lstStyle/>
                    <a:p>
                      <a:endParaRPr lang="en-US"/>
                    </a:p>
                  </a:txBody>
                  <a:tcPr>
                    <a:lnL w="12240">
                      <a:solidFill>
                        <a:srgbClr val="157359"/>
                      </a:solidFill>
                    </a:lnL>
                    <a:lnR w="12240">
                      <a:solidFill>
                        <a:srgbClr val="157359"/>
                      </a:solidFill>
                    </a:lnR>
                    <a:lnT w="12240">
                      <a:solidFill>
                        <a:srgbClr val="157359"/>
                      </a:solidFill>
                    </a:lnT>
                    <a:lnB w="12240">
                      <a:solidFill>
                        <a:srgbClr val="157359"/>
                      </a:solidFill>
                    </a:lnB>
                    <a:noFill/>
                  </a:tcPr>
                </a:tc>
                <a:tc>
                  <a:txBody>
                    <a:bodyPr/>
                    <a:lstStyle/>
                    <a:p>
                      <a:pPr algn="ctr"/>
                      <a:r>
                        <a:rPr lang="en-US" sz="2400" b="1" dirty="0">
                          <a:solidFill>
                            <a:srgbClr val="002060"/>
                          </a:solidFill>
                          <a:latin typeface="Century Gothic" panose="020B0502020202020204" pitchFamily="34" charset="0"/>
                        </a:rPr>
                        <a:t>A</a:t>
                      </a:r>
                      <a:br>
                        <a:rPr lang="en-US" sz="2400" dirty="0">
                          <a:solidFill>
                            <a:srgbClr val="002060"/>
                          </a:solidFill>
                          <a:latin typeface="Century Gothic" panose="020B0502020202020204" pitchFamily="34" charset="0"/>
                        </a:rPr>
                      </a:br>
                      <a:r>
                        <a:rPr lang="en-US" sz="2400" dirty="0">
                          <a:solidFill>
                            <a:srgbClr val="002060"/>
                          </a:solidFill>
                          <a:latin typeface="Century Gothic" panose="020B0502020202020204" pitchFamily="34" charset="0"/>
                        </a:rPr>
                        <a:t>(male)</a:t>
                      </a:r>
                    </a:p>
                  </a:txBody>
                  <a:tcPr anchor="b">
                    <a:lnL w="12240">
                      <a:solidFill>
                        <a:srgbClr val="157359"/>
                      </a:solidFill>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gn="ctr"/>
                      <a:r>
                        <a:rPr lang="en-US" sz="2400" b="1" dirty="0">
                          <a:solidFill>
                            <a:srgbClr val="002060"/>
                          </a:solidFill>
                          <a:latin typeface="Century Gothic" panose="020B0502020202020204" pitchFamily="34" charset="0"/>
                        </a:rPr>
                        <a:t>B</a:t>
                      </a:r>
                      <a:br>
                        <a:rPr lang="en-US" sz="2400" dirty="0">
                          <a:solidFill>
                            <a:srgbClr val="002060"/>
                          </a:solidFill>
                          <a:latin typeface="Century Gothic" panose="020B0502020202020204" pitchFamily="34" charset="0"/>
                        </a:rPr>
                      </a:br>
                      <a:r>
                        <a:rPr lang="en-US" sz="2400" dirty="0">
                          <a:solidFill>
                            <a:srgbClr val="002060"/>
                          </a:solidFill>
                          <a:latin typeface="Century Gothic" panose="020B0502020202020204" pitchFamily="34" charset="0"/>
                        </a:rPr>
                        <a:t>(female)</a:t>
                      </a:r>
                    </a:p>
                  </a:txBody>
                  <a:tcPr anchor="b">
                    <a:lnL w="12240">
                      <a:solidFill>
                        <a:srgbClr val="157359"/>
                      </a:solidFill>
                    </a:lnL>
                    <a:lnR w="12240" cap="flat" cmpd="sng" algn="ctr">
                      <a:solidFill>
                        <a:srgbClr val="157359"/>
                      </a:solidFill>
                      <a:prstDash val="solid"/>
                      <a:round/>
                      <a:headEnd type="none" w="med" len="med"/>
                      <a:tailEnd type="none" w="med" len="med"/>
                    </a:lnR>
                    <a:lnT w="12240">
                      <a:solidFill>
                        <a:srgbClr val="157359"/>
                      </a:solidFill>
                    </a:lnT>
                    <a:lnB w="12240" cap="flat" cmpd="sng" algn="ctr">
                      <a:solidFill>
                        <a:srgbClr val="157359"/>
                      </a:solidFill>
                      <a:prstDash val="solid"/>
                      <a:round/>
                      <a:headEnd type="none" w="med" len="med"/>
                      <a:tailEnd type="none" w="med" len="med"/>
                    </a:lnB>
                    <a:noFill/>
                  </a:tcPr>
                </a:tc>
                <a:tc>
                  <a:txBody>
                    <a:bodyPr/>
                    <a:lstStyle/>
                    <a:p>
                      <a:pPr algn="ctr"/>
                      <a:r>
                        <a:rPr lang="en-US" sz="2400" dirty="0">
                          <a:solidFill>
                            <a:srgbClr val="002060"/>
                          </a:solidFill>
                          <a:latin typeface="Century Gothic" panose="020B0502020202020204" pitchFamily="34" charset="0"/>
                        </a:rPr>
                        <a:t>?</a:t>
                      </a:r>
                    </a:p>
                  </a:txBody>
                  <a:tcPr anchor="ctr">
                    <a:lnL w="12240">
                      <a:solidFill>
                        <a:srgbClr val="157359"/>
                      </a:solidFill>
                    </a:lnL>
                    <a:lnR w="12240">
                      <a:solidFill>
                        <a:srgbClr val="157359"/>
                      </a:solidFill>
                    </a:lnR>
                    <a:lnT w="12240">
                      <a:solidFill>
                        <a:srgbClr val="157359"/>
                      </a:solidFill>
                    </a:lnT>
                    <a:lnB w="12240" cap="flat" cmpd="sng" algn="ctr">
                      <a:solidFill>
                        <a:srgbClr val="157359"/>
                      </a:solidFill>
                      <a:prstDash val="solid"/>
                      <a:round/>
                      <a:headEnd type="none" w="med" len="med"/>
                      <a:tailEnd type="none" w="med" len="med"/>
                    </a:lnB>
                    <a:noFill/>
                  </a:tcPr>
                </a:tc>
                <a:extLst>
                  <a:ext uri="{0D108BD9-81ED-4DB2-BD59-A6C34878D82A}">
                    <a16:rowId xmlns:a16="http://schemas.microsoft.com/office/drawing/2014/main" val="10000"/>
                  </a:ext>
                </a:extLst>
              </a:tr>
              <a:tr h="501840">
                <a:tc>
                  <a:txBody>
                    <a:bodyPr/>
                    <a:lstStyle/>
                    <a:p>
                      <a:endParaRPr lang="en-US"/>
                    </a:p>
                  </a:txBody>
                  <a:tcPr>
                    <a:lnL w="12240">
                      <a:solidFill>
                        <a:srgbClr val="157359"/>
                      </a:solidFill>
                    </a:lnL>
                    <a:lnR w="12240">
                      <a:solidFill>
                        <a:srgbClr val="157359"/>
                      </a:solidFill>
                    </a:lnR>
                    <a:lnT w="12240">
                      <a:solidFill>
                        <a:srgbClr val="157359"/>
                      </a:solidFill>
                    </a:lnT>
                    <a:lnB w="12240">
                      <a:solidFill>
                        <a:srgbClr val="157359"/>
                      </a:solidFill>
                    </a:lnB>
                    <a:noFill/>
                  </a:tcPr>
                </a:tc>
                <a:tc>
                  <a:txBody>
                    <a:bodyPr/>
                    <a:lstStyle/>
                    <a:p>
                      <a:pPr>
                        <a:lnSpc>
                          <a:spcPct val="100000"/>
                        </a:lnSpc>
                      </a:pPr>
                      <a:endParaRPr lang="en-GB" sz="1800" b="0" strike="noStrike" spc="-1" dirty="0">
                        <a:latin typeface="Century gothic"/>
                      </a:endParaRPr>
                    </a:p>
                  </a:txBody>
                  <a:tcPr anchor="ctr">
                    <a:lnL w="12240">
                      <a:solidFill>
                        <a:srgbClr val="157359"/>
                      </a:solidFill>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nSpc>
                          <a:spcPct val="100000"/>
                        </a:lnSpc>
                      </a:pPr>
                      <a:endParaRPr lang="en-GB" sz="1800" b="0" strike="noStrike" spc="-1" dirty="0">
                        <a:latin typeface="Century gothic"/>
                      </a:endParaRPr>
                    </a:p>
                  </a:txBody>
                  <a:tcPr anchor="ctr">
                    <a:lnL w="12240">
                      <a:solidFill>
                        <a:srgbClr val="157359"/>
                      </a:solidFill>
                    </a:lnL>
                    <a:lnR w="12240" cap="flat" cmpd="sng" algn="ctr">
                      <a:solidFill>
                        <a:srgbClr val="157359"/>
                      </a:solidFill>
                      <a:prstDash val="solid"/>
                      <a:round/>
                      <a:headEnd type="none" w="med" len="med"/>
                      <a:tailEnd type="none" w="med" len="med"/>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tc>
                  <a:txBody>
                    <a:bodyPr/>
                    <a:lstStyle/>
                    <a:p>
                      <a:pPr algn="ctr">
                        <a:lnSpc>
                          <a:spcPct val="100000"/>
                        </a:lnSpc>
                      </a:pPr>
                      <a:endParaRPr lang="en-GB" sz="1800" b="0" strike="noStrike" spc="-1" dirty="0">
                        <a:latin typeface="Century gothic"/>
                      </a:endParaRPr>
                    </a:p>
                  </a:txBody>
                  <a:tcPr anchor="ctr">
                    <a:lnL w="12240">
                      <a:solidFill>
                        <a:srgbClr val="157359"/>
                      </a:solidFill>
                    </a:lnL>
                    <a:lnR w="12240">
                      <a:solidFill>
                        <a:srgbClr val="157359"/>
                      </a:solidFill>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extLst>
                  <a:ext uri="{0D108BD9-81ED-4DB2-BD59-A6C34878D82A}">
                    <a16:rowId xmlns:a16="http://schemas.microsoft.com/office/drawing/2014/main" val="10001"/>
                  </a:ext>
                </a:extLst>
              </a:tr>
              <a:tr h="483480">
                <a:tc>
                  <a:txBody>
                    <a:bodyPr/>
                    <a:lstStyle/>
                    <a:p>
                      <a:endParaRPr lang="en-US"/>
                    </a:p>
                  </a:txBody>
                  <a:tcPr>
                    <a:lnL w="12240">
                      <a:solidFill>
                        <a:srgbClr val="157359"/>
                      </a:solidFill>
                    </a:lnL>
                    <a:lnR w="12240">
                      <a:solidFill>
                        <a:srgbClr val="157359"/>
                      </a:solidFill>
                    </a:lnR>
                    <a:lnT w="12240">
                      <a:solidFill>
                        <a:srgbClr val="157359"/>
                      </a:solidFill>
                    </a:lnT>
                    <a:lnB w="12240">
                      <a:solidFill>
                        <a:srgbClr val="157359"/>
                      </a:solidFill>
                    </a:lnB>
                    <a:noFill/>
                  </a:tcPr>
                </a:tc>
                <a:tc>
                  <a:txBody>
                    <a:bodyPr/>
                    <a:lstStyle/>
                    <a:p>
                      <a:pPr>
                        <a:lnSpc>
                          <a:spcPct val="100000"/>
                        </a:lnSpc>
                      </a:pPr>
                      <a:endParaRPr lang="en-GB" sz="1800" b="0" strike="noStrike" spc="-1" dirty="0">
                        <a:latin typeface="Century gothic"/>
                      </a:endParaRPr>
                    </a:p>
                  </a:txBody>
                  <a:tcPr anchor="ctr">
                    <a:lnL w="12240">
                      <a:solidFill>
                        <a:srgbClr val="157359"/>
                      </a:solidFill>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nSpc>
                          <a:spcPct val="100000"/>
                        </a:lnSpc>
                      </a:pPr>
                      <a:endParaRPr lang="en-GB" sz="1800" b="0" strike="noStrike" spc="-1" dirty="0">
                        <a:latin typeface="Century gothic"/>
                      </a:endParaRPr>
                    </a:p>
                  </a:txBody>
                  <a:tcPr anchor="ctr">
                    <a:lnL w="12240">
                      <a:solidFill>
                        <a:srgbClr val="157359"/>
                      </a:solidFill>
                    </a:lnL>
                    <a:lnR w="12240" cap="flat" cmpd="sng" algn="ctr">
                      <a:solidFill>
                        <a:srgbClr val="157359"/>
                      </a:solidFill>
                      <a:prstDash val="solid"/>
                      <a:round/>
                      <a:headEnd type="none" w="med" len="med"/>
                      <a:tailEnd type="none" w="med" len="med"/>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tc>
                  <a:txBody>
                    <a:bodyPr/>
                    <a:lstStyle/>
                    <a:p>
                      <a:pPr algn="ctr">
                        <a:lnSpc>
                          <a:spcPct val="100000"/>
                        </a:lnSpc>
                      </a:pPr>
                      <a:endParaRPr lang="en-GB" sz="1800" b="0" strike="noStrike" spc="-1" dirty="0">
                        <a:latin typeface="Century gothic"/>
                      </a:endParaRPr>
                    </a:p>
                  </a:txBody>
                  <a:tcPr anchor="ctr">
                    <a:lnL w="12240">
                      <a:solidFill>
                        <a:srgbClr val="157359"/>
                      </a:solidFill>
                    </a:lnL>
                    <a:lnR w="12240">
                      <a:solidFill>
                        <a:srgbClr val="157359"/>
                      </a:solidFill>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extLst>
                  <a:ext uri="{0D108BD9-81ED-4DB2-BD59-A6C34878D82A}">
                    <a16:rowId xmlns:a16="http://schemas.microsoft.com/office/drawing/2014/main" val="10002"/>
                  </a:ext>
                </a:extLst>
              </a:tr>
              <a:tr h="455760">
                <a:tc>
                  <a:txBody>
                    <a:bodyPr/>
                    <a:lstStyle/>
                    <a:p>
                      <a:endParaRPr lang="en-US"/>
                    </a:p>
                  </a:txBody>
                  <a:tcPr>
                    <a:lnL w="12240">
                      <a:solidFill>
                        <a:srgbClr val="157359"/>
                      </a:solidFill>
                    </a:lnL>
                    <a:lnR w="12240">
                      <a:solidFill>
                        <a:srgbClr val="157359"/>
                      </a:solidFill>
                    </a:lnR>
                    <a:lnT w="12240">
                      <a:solidFill>
                        <a:srgbClr val="157359"/>
                      </a:solidFill>
                    </a:lnT>
                    <a:lnB w="12240">
                      <a:solidFill>
                        <a:srgbClr val="157359"/>
                      </a:solidFill>
                    </a:lnB>
                    <a:noFill/>
                  </a:tcPr>
                </a:tc>
                <a:tc>
                  <a:txBody>
                    <a:bodyPr/>
                    <a:lstStyle/>
                    <a:p>
                      <a:pPr>
                        <a:lnSpc>
                          <a:spcPct val="100000"/>
                        </a:lnSpc>
                      </a:pPr>
                      <a:endParaRPr lang="en-GB" sz="1800" b="0" strike="noStrike" spc="-1" dirty="0">
                        <a:latin typeface="Century gothic"/>
                      </a:endParaRPr>
                    </a:p>
                  </a:txBody>
                  <a:tcPr anchor="ctr">
                    <a:lnL w="12240">
                      <a:solidFill>
                        <a:srgbClr val="157359"/>
                      </a:solidFill>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nSpc>
                          <a:spcPct val="100000"/>
                        </a:lnSpc>
                      </a:pPr>
                      <a:endParaRPr lang="en-GB" sz="1800" b="0" strike="noStrike" spc="-1" dirty="0">
                        <a:latin typeface="Century gothic"/>
                      </a:endParaRPr>
                    </a:p>
                  </a:txBody>
                  <a:tcPr anchor="ctr">
                    <a:lnL w="12240">
                      <a:solidFill>
                        <a:srgbClr val="157359"/>
                      </a:solidFill>
                    </a:lnL>
                    <a:lnR w="12240" cap="flat" cmpd="sng" algn="ctr">
                      <a:solidFill>
                        <a:srgbClr val="157359"/>
                      </a:solidFill>
                      <a:prstDash val="solid"/>
                      <a:round/>
                      <a:headEnd type="none" w="med" len="med"/>
                      <a:tailEnd type="none" w="med" len="med"/>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tc>
                  <a:txBody>
                    <a:bodyPr/>
                    <a:lstStyle/>
                    <a:p>
                      <a:pPr algn="ctr">
                        <a:lnSpc>
                          <a:spcPct val="100000"/>
                        </a:lnSpc>
                      </a:pPr>
                      <a:endParaRPr lang="en-GB" sz="1800" b="0" strike="noStrike" spc="-1" dirty="0">
                        <a:latin typeface="Century gothic"/>
                      </a:endParaRPr>
                    </a:p>
                  </a:txBody>
                  <a:tcPr anchor="ctr">
                    <a:lnL w="12240">
                      <a:solidFill>
                        <a:srgbClr val="157359"/>
                      </a:solidFill>
                    </a:lnL>
                    <a:lnR w="12240">
                      <a:solidFill>
                        <a:srgbClr val="157359"/>
                      </a:solidFill>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extLst>
                  <a:ext uri="{0D108BD9-81ED-4DB2-BD59-A6C34878D82A}">
                    <a16:rowId xmlns:a16="http://schemas.microsoft.com/office/drawing/2014/main" val="10003"/>
                  </a:ext>
                </a:extLst>
              </a:tr>
              <a:tr h="483480">
                <a:tc>
                  <a:txBody>
                    <a:bodyPr/>
                    <a:lstStyle/>
                    <a:p>
                      <a:endParaRPr lang="en-US"/>
                    </a:p>
                  </a:txBody>
                  <a:tcPr>
                    <a:lnL w="12240">
                      <a:solidFill>
                        <a:srgbClr val="157359"/>
                      </a:solidFill>
                    </a:lnL>
                    <a:lnR w="12240">
                      <a:solidFill>
                        <a:srgbClr val="157359"/>
                      </a:solidFill>
                    </a:lnR>
                    <a:lnT w="12240">
                      <a:solidFill>
                        <a:srgbClr val="157359"/>
                      </a:solidFill>
                    </a:lnT>
                    <a:lnB w="12240">
                      <a:solidFill>
                        <a:srgbClr val="157359"/>
                      </a:solidFill>
                    </a:lnB>
                    <a:noFill/>
                  </a:tcPr>
                </a:tc>
                <a:tc>
                  <a:txBody>
                    <a:bodyPr/>
                    <a:lstStyle/>
                    <a:p>
                      <a:pPr>
                        <a:lnSpc>
                          <a:spcPct val="100000"/>
                        </a:lnSpc>
                      </a:pPr>
                      <a:endParaRPr lang="en-GB" sz="1800" b="0" strike="noStrike" spc="-1" dirty="0">
                        <a:latin typeface="Century gothic"/>
                      </a:endParaRPr>
                    </a:p>
                  </a:txBody>
                  <a:tcPr anchor="ctr">
                    <a:lnL w="12240">
                      <a:solidFill>
                        <a:srgbClr val="157359"/>
                      </a:solidFill>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nSpc>
                          <a:spcPct val="100000"/>
                        </a:lnSpc>
                      </a:pPr>
                      <a:endParaRPr lang="en-GB" sz="1800" b="0" strike="noStrike" spc="-1" dirty="0">
                        <a:latin typeface="Century gothic"/>
                      </a:endParaRPr>
                    </a:p>
                  </a:txBody>
                  <a:tcPr anchor="ctr">
                    <a:lnL w="12240">
                      <a:solidFill>
                        <a:srgbClr val="157359"/>
                      </a:solidFill>
                    </a:lnL>
                    <a:lnR w="12240" cap="flat" cmpd="sng" algn="ctr">
                      <a:solidFill>
                        <a:srgbClr val="157359"/>
                      </a:solidFill>
                      <a:prstDash val="solid"/>
                      <a:round/>
                      <a:headEnd type="none" w="med" len="med"/>
                      <a:tailEnd type="none" w="med" len="med"/>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tc>
                  <a:txBody>
                    <a:bodyPr/>
                    <a:lstStyle/>
                    <a:p>
                      <a:pPr algn="ctr">
                        <a:lnSpc>
                          <a:spcPct val="100000"/>
                        </a:lnSpc>
                      </a:pPr>
                      <a:endParaRPr lang="en-GB" sz="1800" b="0" strike="noStrike" spc="-1" dirty="0">
                        <a:latin typeface="Century gothic"/>
                      </a:endParaRPr>
                    </a:p>
                  </a:txBody>
                  <a:tcPr anchor="ctr">
                    <a:lnL w="12240">
                      <a:solidFill>
                        <a:srgbClr val="157359"/>
                      </a:solidFill>
                    </a:lnL>
                    <a:lnR w="12240">
                      <a:solidFill>
                        <a:srgbClr val="157359"/>
                      </a:solidFill>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extLst>
                  <a:ext uri="{0D108BD9-81ED-4DB2-BD59-A6C34878D82A}">
                    <a16:rowId xmlns:a16="http://schemas.microsoft.com/office/drawing/2014/main" val="10004"/>
                  </a:ext>
                </a:extLst>
              </a:tr>
              <a:tr h="505440">
                <a:tc>
                  <a:txBody>
                    <a:bodyPr/>
                    <a:lstStyle/>
                    <a:p>
                      <a:endParaRPr lang="en-US"/>
                    </a:p>
                  </a:txBody>
                  <a:tcPr>
                    <a:lnL w="12240">
                      <a:solidFill>
                        <a:srgbClr val="157359"/>
                      </a:solidFill>
                    </a:lnL>
                    <a:lnR w="12240">
                      <a:solidFill>
                        <a:srgbClr val="157359"/>
                      </a:solidFill>
                    </a:lnR>
                    <a:lnT w="12240">
                      <a:solidFill>
                        <a:srgbClr val="157359"/>
                      </a:solidFill>
                    </a:lnT>
                    <a:lnB w="12240" cap="flat" cmpd="sng" algn="ctr">
                      <a:solidFill>
                        <a:srgbClr val="157359"/>
                      </a:solidFill>
                      <a:prstDash val="solid"/>
                      <a:round/>
                      <a:headEnd type="none" w="med" len="med"/>
                      <a:tailEnd type="none" w="med" len="med"/>
                    </a:lnB>
                    <a:noFill/>
                  </a:tcPr>
                </a:tc>
                <a:tc>
                  <a:txBody>
                    <a:bodyPr/>
                    <a:lstStyle/>
                    <a:p>
                      <a:pPr>
                        <a:lnSpc>
                          <a:spcPct val="100000"/>
                        </a:lnSpc>
                      </a:pPr>
                      <a:endParaRPr lang="en-GB" sz="1800" b="0" strike="noStrike" spc="-1" dirty="0">
                        <a:latin typeface="Century gothic"/>
                      </a:endParaRPr>
                    </a:p>
                  </a:txBody>
                  <a:tcPr anchor="ctr">
                    <a:lnL w="12240">
                      <a:solidFill>
                        <a:srgbClr val="157359"/>
                      </a:solidFill>
                    </a:lnL>
                    <a:lnR w="12240" cap="flat" cmpd="sng" algn="ctr">
                      <a:solidFill>
                        <a:srgbClr val="157359"/>
                      </a:solidFill>
                      <a:prstDash val="solid"/>
                      <a:round/>
                      <a:headEnd type="none" w="med" len="med"/>
                      <a:tailEnd type="none" w="med" len="med"/>
                    </a:lnR>
                    <a:lnT w="12240">
                      <a:solidFill>
                        <a:srgbClr val="157359"/>
                      </a:solidFill>
                    </a:lnT>
                    <a:lnB w="12240" cap="flat" cmpd="sng" algn="ctr">
                      <a:solidFill>
                        <a:srgbClr val="157359"/>
                      </a:solidFill>
                      <a:prstDash val="solid"/>
                      <a:round/>
                      <a:headEnd type="none" w="med" len="med"/>
                      <a:tailEnd type="none" w="med" len="med"/>
                    </a:lnB>
                    <a:noFill/>
                  </a:tcPr>
                </a:tc>
                <a:tc>
                  <a:txBody>
                    <a:bodyPr/>
                    <a:lstStyle/>
                    <a:p>
                      <a:pPr>
                        <a:lnSpc>
                          <a:spcPct val="100000"/>
                        </a:lnSpc>
                      </a:pPr>
                      <a:endParaRPr lang="en-GB" sz="1800" b="0" strike="noStrike" spc="-1" dirty="0">
                        <a:latin typeface="Century gothic"/>
                      </a:endParaRPr>
                    </a:p>
                  </a:txBody>
                  <a:tcPr anchor="ctr">
                    <a:lnL w="12240">
                      <a:solidFill>
                        <a:srgbClr val="157359"/>
                      </a:solidFill>
                    </a:lnL>
                    <a:lnR w="12240" cap="flat" cmpd="sng" algn="ctr">
                      <a:solidFill>
                        <a:srgbClr val="157359"/>
                      </a:solidFill>
                      <a:prstDash val="solid"/>
                      <a:round/>
                      <a:headEnd type="none" w="med" len="med"/>
                      <a:tailEnd type="none" w="med" len="med"/>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tc>
                  <a:txBody>
                    <a:bodyPr/>
                    <a:lstStyle/>
                    <a:p>
                      <a:pPr algn="ctr">
                        <a:lnSpc>
                          <a:spcPct val="100000"/>
                        </a:lnSpc>
                      </a:pPr>
                      <a:endParaRPr lang="en-GB" sz="1800" b="0" strike="noStrike" spc="-1" dirty="0">
                        <a:latin typeface="Century gothic"/>
                      </a:endParaRPr>
                    </a:p>
                  </a:txBody>
                  <a:tcPr anchor="ctr">
                    <a:lnL w="12240">
                      <a:solidFill>
                        <a:srgbClr val="157359"/>
                      </a:solidFill>
                    </a:lnL>
                    <a:lnR w="12240">
                      <a:solidFill>
                        <a:srgbClr val="157359"/>
                      </a:solidFill>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extLst>
                  <a:ext uri="{0D108BD9-81ED-4DB2-BD59-A6C34878D82A}">
                    <a16:rowId xmlns:a16="http://schemas.microsoft.com/office/drawing/2014/main" val="10005"/>
                  </a:ext>
                </a:extLst>
              </a:tr>
              <a:tr h="505440">
                <a:tc>
                  <a:txBody>
                    <a:bodyPr/>
                    <a:lstStyle/>
                    <a:p>
                      <a:endParaRPr lang="en-US"/>
                    </a:p>
                  </a:txBody>
                  <a:tcPr>
                    <a:lnL w="12240">
                      <a:solidFill>
                        <a:srgbClr val="157359"/>
                      </a:solidFill>
                    </a:lnL>
                    <a:lnR w="12240" cap="flat" cmpd="sng" algn="ctr">
                      <a:solidFill>
                        <a:srgbClr val="157359"/>
                      </a:solidFill>
                      <a:prstDash val="solid"/>
                      <a:round/>
                      <a:headEnd type="none" w="med" len="med"/>
                      <a:tailEnd type="none" w="med" len="med"/>
                    </a:lnR>
                    <a:lnT w="12240">
                      <a:solidFill>
                        <a:srgbClr val="157359"/>
                      </a:solidFill>
                    </a:lnT>
                    <a:lnB w="12240" cap="flat" cmpd="sng" algn="ctr">
                      <a:solidFill>
                        <a:srgbClr val="157359"/>
                      </a:solidFill>
                      <a:prstDash val="solid"/>
                      <a:round/>
                      <a:headEnd type="none" w="med" len="med"/>
                      <a:tailEnd type="none" w="med" len="med"/>
                    </a:lnB>
                    <a:noFill/>
                  </a:tcPr>
                </a:tc>
                <a:tc>
                  <a:txBody>
                    <a:bodyPr/>
                    <a:lstStyle/>
                    <a:p>
                      <a:pPr>
                        <a:lnSpc>
                          <a:spcPct val="100000"/>
                        </a:lnSpc>
                      </a:pPr>
                      <a:endParaRPr lang="en-GB" sz="1800" b="0" strike="noStrike" spc="-1" dirty="0">
                        <a:latin typeface="Century gothic"/>
                      </a:endParaRPr>
                    </a:p>
                  </a:txBody>
                  <a:tcPr anchor="ctr">
                    <a:lnL w="12240" cap="flat" cmpd="sng" algn="ctr">
                      <a:solidFill>
                        <a:srgbClr val="157359"/>
                      </a:solidFill>
                      <a:prstDash val="solid"/>
                      <a:round/>
                      <a:headEnd type="none" w="med" len="med"/>
                      <a:tailEnd type="none" w="med" len="med"/>
                    </a:lnL>
                    <a:lnR w="12240" cap="flat" cmpd="sng" algn="ctr">
                      <a:solidFill>
                        <a:srgbClr val="157359"/>
                      </a:solidFill>
                      <a:prstDash val="solid"/>
                      <a:round/>
                      <a:headEnd type="none" w="med" len="med"/>
                      <a:tailEnd type="none" w="med" len="med"/>
                    </a:lnR>
                    <a:lnT w="12240">
                      <a:solidFill>
                        <a:srgbClr val="157359"/>
                      </a:solidFill>
                    </a:lnT>
                    <a:lnB w="12240" cap="flat" cmpd="sng" algn="ctr">
                      <a:solidFill>
                        <a:srgbClr val="157359"/>
                      </a:solidFill>
                      <a:prstDash val="solid"/>
                      <a:round/>
                      <a:headEnd type="none" w="med" len="med"/>
                      <a:tailEnd type="none" w="med" len="med"/>
                    </a:lnB>
                    <a:noFill/>
                  </a:tcPr>
                </a:tc>
                <a:tc>
                  <a:txBody>
                    <a:bodyPr/>
                    <a:lstStyle/>
                    <a:p>
                      <a:pPr>
                        <a:lnSpc>
                          <a:spcPct val="100000"/>
                        </a:lnSpc>
                      </a:pPr>
                      <a:endParaRPr lang="en-GB" sz="1800" b="0" strike="noStrike" spc="-1" dirty="0">
                        <a:latin typeface="Century gothic"/>
                      </a:endParaRPr>
                    </a:p>
                  </a:txBody>
                  <a:tcPr anchor="ctr">
                    <a:lnL w="12240" cap="flat" cmpd="sng" algn="ctr">
                      <a:solidFill>
                        <a:srgbClr val="157359"/>
                      </a:solidFill>
                      <a:prstDash val="solid"/>
                      <a:round/>
                      <a:headEnd type="none" w="med" len="med"/>
                      <a:tailEnd type="none" w="med" len="med"/>
                    </a:lnL>
                    <a:lnR w="12240" cap="flat" cmpd="sng" algn="ctr">
                      <a:solidFill>
                        <a:srgbClr val="157359"/>
                      </a:solidFill>
                      <a:prstDash val="solid"/>
                      <a:round/>
                      <a:headEnd type="none" w="med" len="med"/>
                      <a:tailEnd type="none" w="med" len="med"/>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tc>
                  <a:txBody>
                    <a:bodyPr/>
                    <a:lstStyle/>
                    <a:p>
                      <a:pPr algn="ctr">
                        <a:lnSpc>
                          <a:spcPct val="100000"/>
                        </a:lnSpc>
                      </a:pPr>
                      <a:endParaRPr lang="en-GB" sz="1800" b="0" strike="noStrike" spc="-1" dirty="0">
                        <a:latin typeface="Century gothic"/>
                      </a:endParaRPr>
                    </a:p>
                  </a:txBody>
                  <a:tcPr anchor="ctr">
                    <a:lnL w="12240" cap="flat" cmpd="sng" algn="ctr">
                      <a:solidFill>
                        <a:srgbClr val="157359"/>
                      </a:solidFill>
                      <a:prstDash val="solid"/>
                      <a:round/>
                      <a:headEnd type="none" w="med" len="med"/>
                      <a:tailEnd type="none" w="med" len="med"/>
                    </a:lnL>
                    <a:lnR w="12240">
                      <a:solidFill>
                        <a:srgbClr val="157359"/>
                      </a:solidFill>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extLst>
                  <a:ext uri="{0D108BD9-81ED-4DB2-BD59-A6C34878D82A}">
                    <a16:rowId xmlns:a16="http://schemas.microsoft.com/office/drawing/2014/main" val="2836969313"/>
                  </a:ext>
                </a:extLst>
              </a:tr>
              <a:tr h="505440">
                <a:tc>
                  <a:txBody>
                    <a:bodyPr/>
                    <a:lstStyle/>
                    <a:p>
                      <a:endParaRPr lang="en-US"/>
                    </a:p>
                  </a:txBody>
                  <a:tcPr>
                    <a:lnL w="12240">
                      <a:solidFill>
                        <a:srgbClr val="157359"/>
                      </a:solidFill>
                    </a:lnL>
                    <a:lnR w="12240" cap="flat" cmpd="sng" algn="ctr">
                      <a:solidFill>
                        <a:srgbClr val="157359"/>
                      </a:solidFill>
                      <a:prstDash val="solid"/>
                      <a:round/>
                      <a:headEnd type="none" w="med" len="med"/>
                      <a:tailEnd type="none" w="med" len="med"/>
                    </a:lnR>
                    <a:lnT w="12240">
                      <a:solidFill>
                        <a:srgbClr val="157359"/>
                      </a:solidFill>
                    </a:lnT>
                    <a:lnB w="12240" cap="flat" cmpd="sng" algn="ctr">
                      <a:solidFill>
                        <a:srgbClr val="157359"/>
                      </a:solidFill>
                      <a:prstDash val="solid"/>
                      <a:round/>
                      <a:headEnd type="none" w="med" len="med"/>
                      <a:tailEnd type="none" w="med" len="med"/>
                    </a:lnB>
                    <a:noFill/>
                  </a:tcPr>
                </a:tc>
                <a:tc>
                  <a:txBody>
                    <a:bodyPr/>
                    <a:lstStyle/>
                    <a:p>
                      <a:pPr>
                        <a:lnSpc>
                          <a:spcPct val="100000"/>
                        </a:lnSpc>
                      </a:pPr>
                      <a:endParaRPr lang="en-GB" sz="1800" b="0" strike="noStrike" spc="-1" dirty="0">
                        <a:latin typeface="Century gothic"/>
                      </a:endParaRPr>
                    </a:p>
                  </a:txBody>
                  <a:tcPr anchor="ctr">
                    <a:lnL w="12240" cap="flat" cmpd="sng" algn="ctr">
                      <a:solidFill>
                        <a:srgbClr val="157359"/>
                      </a:solidFill>
                      <a:prstDash val="solid"/>
                      <a:round/>
                      <a:headEnd type="none" w="med" len="med"/>
                      <a:tailEnd type="none" w="med" len="med"/>
                    </a:lnL>
                    <a:lnR w="12240" cap="flat" cmpd="sng" algn="ctr">
                      <a:solidFill>
                        <a:srgbClr val="157359"/>
                      </a:solidFill>
                      <a:prstDash val="solid"/>
                      <a:round/>
                      <a:headEnd type="none" w="med" len="med"/>
                      <a:tailEnd type="none" w="med" len="med"/>
                    </a:lnR>
                    <a:lnT w="12240">
                      <a:solidFill>
                        <a:srgbClr val="157359"/>
                      </a:solidFill>
                    </a:lnT>
                    <a:lnB w="12240" cap="flat" cmpd="sng" algn="ctr">
                      <a:solidFill>
                        <a:srgbClr val="157359"/>
                      </a:solidFill>
                      <a:prstDash val="solid"/>
                      <a:round/>
                      <a:headEnd type="none" w="med" len="med"/>
                      <a:tailEnd type="none" w="med" len="med"/>
                    </a:lnB>
                    <a:noFill/>
                  </a:tcPr>
                </a:tc>
                <a:tc>
                  <a:txBody>
                    <a:bodyPr/>
                    <a:lstStyle/>
                    <a:p>
                      <a:pPr>
                        <a:lnSpc>
                          <a:spcPct val="100000"/>
                        </a:lnSpc>
                      </a:pPr>
                      <a:endParaRPr lang="en-GB" sz="1800" b="0" strike="noStrike" spc="-1" dirty="0">
                        <a:latin typeface="Century gothic"/>
                      </a:endParaRPr>
                    </a:p>
                  </a:txBody>
                  <a:tcPr anchor="ctr">
                    <a:lnL w="12240" cap="flat" cmpd="sng" algn="ctr">
                      <a:solidFill>
                        <a:srgbClr val="157359"/>
                      </a:solidFill>
                      <a:prstDash val="solid"/>
                      <a:round/>
                      <a:headEnd type="none" w="med" len="med"/>
                      <a:tailEnd type="none" w="med" len="med"/>
                    </a:lnL>
                    <a:lnR w="12240" cap="flat" cmpd="sng" algn="ctr">
                      <a:solidFill>
                        <a:srgbClr val="157359"/>
                      </a:solidFill>
                      <a:prstDash val="solid"/>
                      <a:round/>
                      <a:headEnd type="none" w="med" len="med"/>
                      <a:tailEnd type="none" w="med" len="med"/>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tc>
                  <a:txBody>
                    <a:bodyPr/>
                    <a:lstStyle/>
                    <a:p>
                      <a:pPr algn="ctr">
                        <a:lnSpc>
                          <a:spcPct val="100000"/>
                        </a:lnSpc>
                      </a:pPr>
                      <a:endParaRPr lang="en-GB" sz="1800" b="0" strike="noStrike" spc="-1" dirty="0">
                        <a:latin typeface="Century gothic"/>
                      </a:endParaRPr>
                    </a:p>
                  </a:txBody>
                  <a:tcPr anchor="ctr">
                    <a:lnL w="12240" cap="flat" cmpd="sng" algn="ctr">
                      <a:solidFill>
                        <a:srgbClr val="157359"/>
                      </a:solidFill>
                      <a:prstDash val="solid"/>
                      <a:round/>
                      <a:headEnd type="none" w="med" len="med"/>
                      <a:tailEnd type="none" w="med" len="med"/>
                    </a:lnL>
                    <a:lnR w="12240">
                      <a:solidFill>
                        <a:srgbClr val="157359"/>
                      </a:solidFill>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extLst>
                  <a:ext uri="{0D108BD9-81ED-4DB2-BD59-A6C34878D82A}">
                    <a16:rowId xmlns:a16="http://schemas.microsoft.com/office/drawing/2014/main" val="1895405608"/>
                  </a:ext>
                </a:extLst>
              </a:tr>
              <a:tr h="505440">
                <a:tc>
                  <a:txBody>
                    <a:bodyPr/>
                    <a:lstStyle/>
                    <a:p>
                      <a:endParaRPr lang="en-US"/>
                    </a:p>
                  </a:txBody>
                  <a:tcPr>
                    <a:lnL w="12240">
                      <a:solidFill>
                        <a:srgbClr val="157359"/>
                      </a:solidFill>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nSpc>
                          <a:spcPct val="100000"/>
                        </a:lnSpc>
                      </a:pPr>
                      <a:endParaRPr lang="en-GB" sz="1800" b="0" strike="noStrike" spc="-1" dirty="0">
                        <a:latin typeface="Century gothic"/>
                      </a:endParaRPr>
                    </a:p>
                  </a:txBody>
                  <a:tcPr anchor="ctr">
                    <a:lnL w="12240" cap="flat" cmpd="sng" algn="ctr">
                      <a:solidFill>
                        <a:srgbClr val="157359"/>
                      </a:solidFill>
                      <a:prstDash val="solid"/>
                      <a:round/>
                      <a:headEnd type="none" w="med" len="med"/>
                      <a:tailEnd type="none" w="med" len="med"/>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nSpc>
                          <a:spcPct val="100000"/>
                        </a:lnSpc>
                      </a:pPr>
                      <a:endParaRPr lang="en-GB" sz="1800" b="0" strike="noStrike" spc="-1" dirty="0">
                        <a:latin typeface="Century gothic"/>
                      </a:endParaRPr>
                    </a:p>
                  </a:txBody>
                  <a:tcPr anchor="ctr">
                    <a:lnL w="12240" cap="flat" cmpd="sng" algn="ctr">
                      <a:solidFill>
                        <a:srgbClr val="157359"/>
                      </a:solidFill>
                      <a:prstDash val="solid"/>
                      <a:round/>
                      <a:headEnd type="none" w="med" len="med"/>
                      <a:tailEnd type="none" w="med" len="med"/>
                    </a:lnL>
                    <a:lnR w="12240" cap="flat" cmpd="sng" algn="ctr">
                      <a:solidFill>
                        <a:srgbClr val="157359"/>
                      </a:solidFill>
                      <a:prstDash val="solid"/>
                      <a:round/>
                      <a:headEnd type="none" w="med" len="med"/>
                      <a:tailEnd type="none" w="med" len="med"/>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tc>
                  <a:txBody>
                    <a:bodyPr/>
                    <a:lstStyle/>
                    <a:p>
                      <a:pPr algn="ctr">
                        <a:lnSpc>
                          <a:spcPct val="100000"/>
                        </a:lnSpc>
                      </a:pPr>
                      <a:endParaRPr lang="en-GB" sz="1800" b="0" strike="noStrike" spc="-1" dirty="0">
                        <a:latin typeface="Century gothic"/>
                      </a:endParaRPr>
                    </a:p>
                  </a:txBody>
                  <a:tcPr anchor="ctr">
                    <a:lnL w="12240" cap="flat" cmpd="sng" algn="ctr">
                      <a:solidFill>
                        <a:srgbClr val="157359"/>
                      </a:solidFill>
                      <a:prstDash val="solid"/>
                      <a:round/>
                      <a:headEnd type="none" w="med" len="med"/>
                      <a:tailEnd type="none" w="med" len="med"/>
                    </a:lnL>
                    <a:lnR w="12240">
                      <a:solidFill>
                        <a:srgbClr val="157359"/>
                      </a:solidFill>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extLst>
                  <a:ext uri="{0D108BD9-81ED-4DB2-BD59-A6C34878D82A}">
                    <a16:rowId xmlns:a16="http://schemas.microsoft.com/office/drawing/2014/main" val="2990330606"/>
                  </a:ext>
                </a:extLst>
              </a:tr>
            </a:tbl>
          </a:graphicData>
        </a:graphic>
      </p:graphicFrame>
      <p:pic>
        <p:nvPicPr>
          <p:cNvPr id="8" name="Google Shape;244;p34">
            <a:extLst>
              <a:ext uri="{FF2B5EF4-FFF2-40B4-BE49-F238E27FC236}">
                <a16:creationId xmlns:a16="http://schemas.microsoft.com/office/drawing/2014/main" id="{29DBE51B-B140-4D7D-84EC-F71CC05B2C24}"/>
              </a:ext>
            </a:extLst>
          </p:cNvPr>
          <p:cNvPicPr/>
          <p:nvPr/>
        </p:nvPicPr>
        <p:blipFill>
          <a:blip r:embed="rId4"/>
          <a:stretch/>
        </p:blipFill>
        <p:spPr>
          <a:xfrm>
            <a:off x="5014193" y="2550871"/>
            <a:ext cx="539280" cy="539280"/>
          </a:xfrm>
          <a:prstGeom prst="rect">
            <a:avLst/>
          </a:prstGeom>
          <a:ln>
            <a:noFill/>
          </a:ln>
        </p:spPr>
      </p:pic>
      <p:sp>
        <p:nvSpPr>
          <p:cNvPr id="16" name="CustomShape 23">
            <a:hlinkClick r:id="" action="ppaction://noaction">
              <a:snd r:embed="rId5" name="[beep]_est_amusante.wav"/>
            </a:hlinkClick>
            <a:extLst>
              <a:ext uri="{FF2B5EF4-FFF2-40B4-BE49-F238E27FC236}">
                <a16:creationId xmlns:a16="http://schemas.microsoft.com/office/drawing/2014/main" id="{3AD5864B-E328-4811-82EC-A3D77BDC6BF2}"/>
              </a:ext>
            </a:extLst>
          </p:cNvPr>
          <p:cNvSpPr/>
          <p:nvPr/>
        </p:nvSpPr>
        <p:spPr>
          <a:xfrm>
            <a:off x="1519500" y="2622331"/>
            <a:ext cx="464040" cy="396360"/>
          </a:xfrm>
          <a:prstGeom prst="actionButtonBlank">
            <a:avLst/>
          </a:prstGeom>
          <a:solidFill>
            <a:srgbClr val="EFF9FB"/>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rgbClr val="FF0066"/>
                </a:solidFill>
                <a:effectLst/>
                <a:uLnTx/>
                <a:uFillTx/>
                <a:latin typeface="Century Gothic" panose="020B0502020202020204" pitchFamily="34" charset="0"/>
                <a:ea typeface="DejaVu Sans"/>
                <a:sym typeface="Arial"/>
              </a:rPr>
              <a:t>1</a:t>
            </a:r>
            <a:endParaRPr kumimoji="0" lang="en-GB" sz="2000" b="0" i="0" u="none" strike="noStrike" kern="1200" cap="none" spc="-1" normalizeH="0" baseline="0" noProof="0">
              <a:ln>
                <a:noFill/>
              </a:ln>
              <a:solidFill>
                <a:prstClr val="black"/>
              </a:solidFill>
              <a:effectLst/>
              <a:uLnTx/>
              <a:uFillTx/>
              <a:latin typeface="Century Gothic" panose="020B0502020202020204" pitchFamily="34" charset="0"/>
              <a:sym typeface="Arial"/>
            </a:endParaRPr>
          </a:p>
        </p:txBody>
      </p:sp>
      <p:sp>
        <p:nvSpPr>
          <p:cNvPr id="17" name="CustomShape 24">
            <a:hlinkClick r:id="" action="ppaction://noaction">
              <a:snd r:embed="rId6" name="[beep]_est_triste.wav"/>
            </a:hlinkClick>
            <a:extLst>
              <a:ext uri="{FF2B5EF4-FFF2-40B4-BE49-F238E27FC236}">
                <a16:creationId xmlns:a16="http://schemas.microsoft.com/office/drawing/2014/main" id="{F2DAD2AC-ADD2-4480-845B-008BBA9A5F70}"/>
              </a:ext>
            </a:extLst>
          </p:cNvPr>
          <p:cNvSpPr/>
          <p:nvPr/>
        </p:nvSpPr>
        <p:spPr>
          <a:xfrm>
            <a:off x="1519500" y="3105456"/>
            <a:ext cx="464040" cy="396360"/>
          </a:xfrm>
          <a:prstGeom prst="actionButtonBlank">
            <a:avLst/>
          </a:prstGeom>
          <a:solidFill>
            <a:srgbClr val="EFF9FB"/>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rgbClr val="FF0066"/>
                </a:solidFill>
                <a:effectLst/>
                <a:uLnTx/>
                <a:uFillTx/>
                <a:latin typeface="Century Gothic" panose="020B0502020202020204" pitchFamily="34" charset="0"/>
                <a:ea typeface="DejaVu Sans"/>
                <a:sym typeface="Arial"/>
              </a:rPr>
              <a:t>2</a:t>
            </a:r>
            <a:endParaRPr kumimoji="0" lang="en-GB" sz="2000" b="0" i="0" u="none" strike="noStrike" kern="1200" cap="none" spc="-1" normalizeH="0" baseline="0" noProof="0">
              <a:ln>
                <a:noFill/>
              </a:ln>
              <a:solidFill>
                <a:prstClr val="black"/>
              </a:solidFill>
              <a:effectLst/>
              <a:uLnTx/>
              <a:uFillTx/>
              <a:latin typeface="Century Gothic" panose="020B0502020202020204" pitchFamily="34" charset="0"/>
              <a:sym typeface="Arial"/>
            </a:endParaRPr>
          </a:p>
        </p:txBody>
      </p:sp>
      <p:sp>
        <p:nvSpPr>
          <p:cNvPr id="18" name="CustomShape 25">
            <a:hlinkClick r:id="" action="ppaction://noaction">
              <a:snd r:embed="rId7" name="[beep]_est_intelligent.wav"/>
            </a:hlinkClick>
            <a:extLst>
              <a:ext uri="{FF2B5EF4-FFF2-40B4-BE49-F238E27FC236}">
                <a16:creationId xmlns:a16="http://schemas.microsoft.com/office/drawing/2014/main" id="{E47FAB46-1A11-4EF4-B700-EF919D0338F8}"/>
              </a:ext>
            </a:extLst>
          </p:cNvPr>
          <p:cNvSpPr/>
          <p:nvPr/>
        </p:nvSpPr>
        <p:spPr>
          <a:xfrm>
            <a:off x="1519500" y="3588581"/>
            <a:ext cx="464040" cy="396360"/>
          </a:xfrm>
          <a:prstGeom prst="actionButtonBlank">
            <a:avLst/>
          </a:prstGeom>
          <a:solidFill>
            <a:srgbClr val="EFF9FB"/>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rgbClr val="FF0066"/>
                </a:solidFill>
                <a:effectLst/>
                <a:uLnTx/>
                <a:uFillTx/>
                <a:latin typeface="Century Gothic" panose="020B0502020202020204" pitchFamily="34" charset="0"/>
                <a:ea typeface="DejaVu Sans"/>
                <a:sym typeface="Arial"/>
              </a:rPr>
              <a:t>3</a:t>
            </a:r>
            <a:endParaRPr kumimoji="0" lang="en-GB" sz="2000" b="0" i="0" u="none" strike="noStrike" kern="1200" cap="none" spc="-1" normalizeH="0" baseline="0" noProof="0">
              <a:ln>
                <a:noFill/>
              </a:ln>
              <a:solidFill>
                <a:prstClr val="black"/>
              </a:solidFill>
              <a:effectLst/>
              <a:uLnTx/>
              <a:uFillTx/>
              <a:latin typeface="Century Gothic" panose="020B0502020202020204" pitchFamily="34" charset="0"/>
              <a:sym typeface="Arial"/>
            </a:endParaRPr>
          </a:p>
        </p:txBody>
      </p:sp>
      <p:sp>
        <p:nvSpPr>
          <p:cNvPr id="19" name="CustomShape 26">
            <a:hlinkClick r:id="" action="ppaction://noaction">
              <a:snd r:embed="rId8" name="[beep]_est_mechante.wav"/>
            </a:hlinkClick>
            <a:extLst>
              <a:ext uri="{FF2B5EF4-FFF2-40B4-BE49-F238E27FC236}">
                <a16:creationId xmlns:a16="http://schemas.microsoft.com/office/drawing/2014/main" id="{1ECA2C39-8E1B-46F9-B4CE-5D69DA706F12}"/>
              </a:ext>
            </a:extLst>
          </p:cNvPr>
          <p:cNvSpPr/>
          <p:nvPr/>
        </p:nvSpPr>
        <p:spPr>
          <a:xfrm>
            <a:off x="1519500" y="4058066"/>
            <a:ext cx="464040" cy="396360"/>
          </a:xfrm>
          <a:prstGeom prst="actionButtonBlank">
            <a:avLst/>
          </a:prstGeom>
          <a:solidFill>
            <a:srgbClr val="EFF9FB"/>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rgbClr val="FF0066"/>
                </a:solidFill>
                <a:effectLst/>
                <a:uLnTx/>
                <a:uFillTx/>
                <a:latin typeface="Century Gothic" panose="020B0502020202020204" pitchFamily="34" charset="0"/>
                <a:ea typeface="DejaVu Sans"/>
                <a:sym typeface="Arial"/>
              </a:rPr>
              <a:t>4</a:t>
            </a:r>
            <a:endParaRPr kumimoji="0" lang="en-GB" sz="2000" b="0" i="0" u="none" strike="noStrike" kern="1200" cap="none" spc="-1" normalizeH="0" baseline="0" noProof="0">
              <a:ln>
                <a:noFill/>
              </a:ln>
              <a:solidFill>
                <a:prstClr val="black"/>
              </a:solidFill>
              <a:effectLst/>
              <a:uLnTx/>
              <a:uFillTx/>
              <a:latin typeface="Century Gothic" panose="020B0502020202020204" pitchFamily="34" charset="0"/>
              <a:sym typeface="Arial"/>
            </a:endParaRPr>
          </a:p>
        </p:txBody>
      </p:sp>
      <p:sp>
        <p:nvSpPr>
          <p:cNvPr id="21" name="CustomShape 27">
            <a:hlinkClick r:id="" action="ppaction://noaction">
              <a:snd r:embed="rId9" name="[beep]_est_calme.wav"/>
            </a:hlinkClick>
            <a:extLst>
              <a:ext uri="{FF2B5EF4-FFF2-40B4-BE49-F238E27FC236}">
                <a16:creationId xmlns:a16="http://schemas.microsoft.com/office/drawing/2014/main" id="{B06E6BFD-FB69-40F9-9653-301D379E5A17}"/>
              </a:ext>
            </a:extLst>
          </p:cNvPr>
          <p:cNvSpPr/>
          <p:nvPr/>
        </p:nvSpPr>
        <p:spPr>
          <a:xfrm>
            <a:off x="1519500" y="4547557"/>
            <a:ext cx="464040" cy="396360"/>
          </a:xfrm>
          <a:prstGeom prst="actionButtonBlank">
            <a:avLst/>
          </a:prstGeom>
          <a:solidFill>
            <a:srgbClr val="EFF9FB"/>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rgbClr val="FF0066"/>
                </a:solidFill>
                <a:effectLst/>
                <a:uLnTx/>
                <a:uFillTx/>
                <a:latin typeface="Century Gothic" panose="020B0502020202020204" pitchFamily="34" charset="0"/>
                <a:ea typeface="DejaVu Sans"/>
                <a:sym typeface="Arial"/>
              </a:rPr>
              <a:t>5</a:t>
            </a:r>
            <a:endParaRPr kumimoji="0" lang="en-GB" sz="2000" b="0" i="0" u="none" strike="noStrike" kern="1200" cap="none" spc="-1" normalizeH="0" baseline="0" noProof="0">
              <a:ln>
                <a:noFill/>
              </a:ln>
              <a:solidFill>
                <a:prstClr val="black"/>
              </a:solidFill>
              <a:effectLst/>
              <a:uLnTx/>
              <a:uFillTx/>
              <a:latin typeface="Century Gothic" panose="020B0502020202020204" pitchFamily="34" charset="0"/>
              <a:sym typeface="Arial"/>
            </a:endParaRPr>
          </a:p>
        </p:txBody>
      </p:sp>
      <p:pic>
        <p:nvPicPr>
          <p:cNvPr id="32" name="Google Shape;244;p34">
            <a:extLst>
              <a:ext uri="{FF2B5EF4-FFF2-40B4-BE49-F238E27FC236}">
                <a16:creationId xmlns:a16="http://schemas.microsoft.com/office/drawing/2014/main" id="{C28E1CAC-0799-4718-81BB-5B890CA519DC}"/>
              </a:ext>
            </a:extLst>
          </p:cNvPr>
          <p:cNvPicPr/>
          <p:nvPr/>
        </p:nvPicPr>
        <p:blipFill>
          <a:blip r:embed="rId4"/>
          <a:stretch/>
        </p:blipFill>
        <p:spPr>
          <a:xfrm>
            <a:off x="5014193" y="3053138"/>
            <a:ext cx="539280" cy="539280"/>
          </a:xfrm>
          <a:prstGeom prst="rect">
            <a:avLst/>
          </a:prstGeom>
          <a:ln>
            <a:noFill/>
          </a:ln>
        </p:spPr>
      </p:pic>
      <p:pic>
        <p:nvPicPr>
          <p:cNvPr id="33" name="Google Shape;244;p34">
            <a:extLst>
              <a:ext uri="{FF2B5EF4-FFF2-40B4-BE49-F238E27FC236}">
                <a16:creationId xmlns:a16="http://schemas.microsoft.com/office/drawing/2014/main" id="{D5021D4F-BD68-4C09-95E6-CABE8406B7D2}"/>
              </a:ext>
            </a:extLst>
          </p:cNvPr>
          <p:cNvPicPr/>
          <p:nvPr/>
        </p:nvPicPr>
        <p:blipFill>
          <a:blip r:embed="rId4"/>
          <a:stretch/>
        </p:blipFill>
        <p:spPr>
          <a:xfrm>
            <a:off x="2872650" y="3049301"/>
            <a:ext cx="539280" cy="539280"/>
          </a:xfrm>
          <a:prstGeom prst="rect">
            <a:avLst/>
          </a:prstGeom>
          <a:ln>
            <a:noFill/>
          </a:ln>
        </p:spPr>
      </p:pic>
      <p:pic>
        <p:nvPicPr>
          <p:cNvPr id="34" name="Google Shape;244;p34">
            <a:extLst>
              <a:ext uri="{FF2B5EF4-FFF2-40B4-BE49-F238E27FC236}">
                <a16:creationId xmlns:a16="http://schemas.microsoft.com/office/drawing/2014/main" id="{8FE9AA9A-5103-47DE-81D6-8D534003D2A7}"/>
              </a:ext>
            </a:extLst>
          </p:cNvPr>
          <p:cNvPicPr/>
          <p:nvPr/>
        </p:nvPicPr>
        <p:blipFill>
          <a:blip r:embed="rId4"/>
          <a:stretch/>
        </p:blipFill>
        <p:spPr>
          <a:xfrm>
            <a:off x="5008130" y="4008277"/>
            <a:ext cx="539280" cy="539280"/>
          </a:xfrm>
          <a:prstGeom prst="rect">
            <a:avLst/>
          </a:prstGeom>
          <a:ln>
            <a:noFill/>
          </a:ln>
        </p:spPr>
      </p:pic>
      <p:pic>
        <p:nvPicPr>
          <p:cNvPr id="35" name="Google Shape;244;p34">
            <a:extLst>
              <a:ext uri="{FF2B5EF4-FFF2-40B4-BE49-F238E27FC236}">
                <a16:creationId xmlns:a16="http://schemas.microsoft.com/office/drawing/2014/main" id="{7E0F38AA-8649-4445-BA97-978B03F6A2D7}"/>
              </a:ext>
            </a:extLst>
          </p:cNvPr>
          <p:cNvPicPr/>
          <p:nvPr/>
        </p:nvPicPr>
        <p:blipFill>
          <a:blip r:embed="rId4"/>
          <a:stretch/>
        </p:blipFill>
        <p:spPr>
          <a:xfrm>
            <a:off x="2924888" y="4476097"/>
            <a:ext cx="539280" cy="539280"/>
          </a:xfrm>
          <a:prstGeom prst="rect">
            <a:avLst/>
          </a:prstGeom>
          <a:ln>
            <a:noFill/>
          </a:ln>
        </p:spPr>
      </p:pic>
      <p:sp>
        <p:nvSpPr>
          <p:cNvPr id="3" name="TextBox 2">
            <a:extLst>
              <a:ext uri="{FF2B5EF4-FFF2-40B4-BE49-F238E27FC236}">
                <a16:creationId xmlns:a16="http://schemas.microsoft.com/office/drawing/2014/main" id="{90DE2425-8752-4281-A077-2A081C24FCE4}"/>
              </a:ext>
            </a:extLst>
          </p:cNvPr>
          <p:cNvSpPr txBox="1"/>
          <p:nvPr/>
        </p:nvSpPr>
        <p:spPr>
          <a:xfrm>
            <a:off x="6429523" y="2578432"/>
            <a:ext cx="198073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amusing</a:t>
            </a:r>
          </a:p>
        </p:txBody>
      </p:sp>
      <p:sp>
        <p:nvSpPr>
          <p:cNvPr id="37" name="TextBox 36">
            <a:extLst>
              <a:ext uri="{FF2B5EF4-FFF2-40B4-BE49-F238E27FC236}">
                <a16:creationId xmlns:a16="http://schemas.microsoft.com/office/drawing/2014/main" id="{F9600D2E-1735-4513-81DD-25DA10FF3923}"/>
              </a:ext>
            </a:extLst>
          </p:cNvPr>
          <p:cNvSpPr txBox="1"/>
          <p:nvPr/>
        </p:nvSpPr>
        <p:spPr>
          <a:xfrm>
            <a:off x="6428713" y="3069746"/>
            <a:ext cx="198073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sad</a:t>
            </a:r>
          </a:p>
        </p:txBody>
      </p:sp>
      <p:sp>
        <p:nvSpPr>
          <p:cNvPr id="38" name="TextBox 37">
            <a:extLst>
              <a:ext uri="{FF2B5EF4-FFF2-40B4-BE49-F238E27FC236}">
                <a16:creationId xmlns:a16="http://schemas.microsoft.com/office/drawing/2014/main" id="{986FE04A-C376-4F68-BA87-C23A50D343CA}"/>
              </a:ext>
            </a:extLst>
          </p:cNvPr>
          <p:cNvSpPr txBox="1"/>
          <p:nvPr/>
        </p:nvSpPr>
        <p:spPr>
          <a:xfrm>
            <a:off x="6427903" y="3523276"/>
            <a:ext cx="198073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intelligent</a:t>
            </a:r>
          </a:p>
        </p:txBody>
      </p:sp>
      <p:sp>
        <p:nvSpPr>
          <p:cNvPr id="39" name="TextBox 38">
            <a:extLst>
              <a:ext uri="{FF2B5EF4-FFF2-40B4-BE49-F238E27FC236}">
                <a16:creationId xmlns:a16="http://schemas.microsoft.com/office/drawing/2014/main" id="{362AB0C2-FF13-4A99-AC75-4F9927B07816}"/>
              </a:ext>
            </a:extLst>
          </p:cNvPr>
          <p:cNvSpPr txBox="1"/>
          <p:nvPr/>
        </p:nvSpPr>
        <p:spPr>
          <a:xfrm>
            <a:off x="6469249" y="4019908"/>
            <a:ext cx="198073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naughty</a:t>
            </a:r>
          </a:p>
        </p:txBody>
      </p:sp>
      <p:sp>
        <p:nvSpPr>
          <p:cNvPr id="40" name="TextBox 39">
            <a:extLst>
              <a:ext uri="{FF2B5EF4-FFF2-40B4-BE49-F238E27FC236}">
                <a16:creationId xmlns:a16="http://schemas.microsoft.com/office/drawing/2014/main" id="{FAE1EC62-3FA5-4912-814F-C342339D93FF}"/>
              </a:ext>
            </a:extLst>
          </p:cNvPr>
          <p:cNvSpPr txBox="1"/>
          <p:nvPr/>
        </p:nvSpPr>
        <p:spPr>
          <a:xfrm>
            <a:off x="6450896" y="4521505"/>
            <a:ext cx="198073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calm</a:t>
            </a:r>
          </a:p>
        </p:txBody>
      </p:sp>
      <p:sp>
        <p:nvSpPr>
          <p:cNvPr id="43" name="CustomShape 27">
            <a:hlinkClick r:id="" action="ppaction://noaction">
              <a:snd r:embed="rId10" name="[beep]_est_amusant.wav"/>
            </a:hlinkClick>
            <a:extLst>
              <a:ext uri="{FF2B5EF4-FFF2-40B4-BE49-F238E27FC236}">
                <a16:creationId xmlns:a16="http://schemas.microsoft.com/office/drawing/2014/main" id="{757AD432-994C-4145-896A-72706F3636E2}"/>
              </a:ext>
            </a:extLst>
          </p:cNvPr>
          <p:cNvSpPr/>
          <p:nvPr/>
        </p:nvSpPr>
        <p:spPr>
          <a:xfrm>
            <a:off x="1519500" y="5027214"/>
            <a:ext cx="464040" cy="396360"/>
          </a:xfrm>
          <a:prstGeom prst="actionButtonBlank">
            <a:avLst/>
          </a:prstGeom>
          <a:solidFill>
            <a:srgbClr val="EFF9FB"/>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FF0066"/>
                </a:solidFill>
                <a:effectLst/>
                <a:uLnTx/>
                <a:uFillTx/>
                <a:latin typeface="Century Gothic" panose="020B0502020202020204" pitchFamily="34" charset="0"/>
                <a:ea typeface="DejaVu Sans"/>
                <a:sym typeface="Arial"/>
              </a:rPr>
              <a:t>6</a:t>
            </a: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sym typeface="Arial"/>
            </a:endParaRPr>
          </a:p>
        </p:txBody>
      </p:sp>
      <p:pic>
        <p:nvPicPr>
          <p:cNvPr id="44" name="Google Shape;244;p34">
            <a:extLst>
              <a:ext uri="{FF2B5EF4-FFF2-40B4-BE49-F238E27FC236}">
                <a16:creationId xmlns:a16="http://schemas.microsoft.com/office/drawing/2014/main" id="{DB999B7B-00BF-44AC-9174-344125080B2A}"/>
              </a:ext>
            </a:extLst>
          </p:cNvPr>
          <p:cNvPicPr/>
          <p:nvPr/>
        </p:nvPicPr>
        <p:blipFill>
          <a:blip r:embed="rId4"/>
          <a:stretch/>
        </p:blipFill>
        <p:spPr>
          <a:xfrm>
            <a:off x="2916878" y="4995756"/>
            <a:ext cx="539280" cy="539280"/>
          </a:xfrm>
          <a:prstGeom prst="rect">
            <a:avLst/>
          </a:prstGeom>
          <a:ln>
            <a:noFill/>
          </a:ln>
        </p:spPr>
      </p:pic>
      <p:sp>
        <p:nvSpPr>
          <p:cNvPr id="45" name="TextBox 44">
            <a:extLst>
              <a:ext uri="{FF2B5EF4-FFF2-40B4-BE49-F238E27FC236}">
                <a16:creationId xmlns:a16="http://schemas.microsoft.com/office/drawing/2014/main" id="{4E546C3F-C473-477F-9F81-25EF65305ABE}"/>
              </a:ext>
            </a:extLst>
          </p:cNvPr>
          <p:cNvSpPr txBox="1"/>
          <p:nvPr/>
        </p:nvSpPr>
        <p:spPr>
          <a:xfrm>
            <a:off x="6425843" y="5038193"/>
            <a:ext cx="198073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amusing</a:t>
            </a:r>
          </a:p>
        </p:txBody>
      </p:sp>
      <p:sp>
        <p:nvSpPr>
          <p:cNvPr id="36" name="CustomShape 23">
            <a:hlinkClick r:id="" action="ppaction://noaction">
              <a:snd r:embed="rId11" name="elle_est_amusante_full.wav"/>
            </a:hlinkClick>
            <a:extLst>
              <a:ext uri="{FF2B5EF4-FFF2-40B4-BE49-F238E27FC236}">
                <a16:creationId xmlns:a16="http://schemas.microsoft.com/office/drawing/2014/main" id="{6DC3C8EF-C671-46DF-93E6-818380F2E25D}"/>
              </a:ext>
            </a:extLst>
          </p:cNvPr>
          <p:cNvSpPr/>
          <p:nvPr/>
        </p:nvSpPr>
        <p:spPr>
          <a:xfrm>
            <a:off x="8523101" y="2610494"/>
            <a:ext cx="464040" cy="396360"/>
          </a:xfrm>
          <a:prstGeom prst="actionButtonBlank">
            <a:avLst/>
          </a:prstGeom>
          <a:solidFill>
            <a:schemeClr val="accent6">
              <a:lumMod val="20000"/>
              <a:lumOff val="80000"/>
            </a:schemeClr>
          </a:solidFill>
          <a:ln>
            <a:solidFill>
              <a:srgbClr val="115076"/>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rgbClr val="FF0066"/>
                </a:solidFill>
                <a:effectLst/>
                <a:uLnTx/>
                <a:uFillTx/>
                <a:latin typeface="Century Gothic" panose="020B0502020202020204" pitchFamily="34" charset="0"/>
                <a:ea typeface="DejaVu Sans"/>
                <a:sym typeface="Arial"/>
              </a:rPr>
              <a:t>1</a:t>
            </a:r>
            <a:endParaRPr kumimoji="0" lang="en-GB" sz="2000" b="0" i="0" u="none" strike="noStrike" kern="1200" cap="none" spc="-1" normalizeH="0" baseline="0" noProof="0">
              <a:ln>
                <a:noFill/>
              </a:ln>
              <a:solidFill>
                <a:prstClr val="black"/>
              </a:solidFill>
              <a:effectLst/>
              <a:uLnTx/>
              <a:uFillTx/>
              <a:latin typeface="Century Gothic" panose="020B0502020202020204" pitchFamily="34" charset="0"/>
              <a:sym typeface="Arial"/>
            </a:endParaRPr>
          </a:p>
        </p:txBody>
      </p:sp>
      <p:sp>
        <p:nvSpPr>
          <p:cNvPr id="41" name="CustomShape 24">
            <a:hlinkClick r:id="" action="ppaction://noaction">
              <a:snd r:embed="rId12" name="elle_est_triste_full.wav"/>
            </a:hlinkClick>
            <a:extLst>
              <a:ext uri="{FF2B5EF4-FFF2-40B4-BE49-F238E27FC236}">
                <a16:creationId xmlns:a16="http://schemas.microsoft.com/office/drawing/2014/main" id="{45FA0F5B-F12D-4A79-8EE8-3431CB56455D}"/>
              </a:ext>
            </a:extLst>
          </p:cNvPr>
          <p:cNvSpPr/>
          <p:nvPr/>
        </p:nvSpPr>
        <p:spPr>
          <a:xfrm>
            <a:off x="8523101" y="3093619"/>
            <a:ext cx="464040" cy="396360"/>
          </a:xfrm>
          <a:prstGeom prst="actionButtonBlank">
            <a:avLst/>
          </a:prstGeom>
          <a:solidFill>
            <a:schemeClr val="accent6">
              <a:lumMod val="20000"/>
              <a:lumOff val="80000"/>
            </a:schemeClr>
          </a:solidFill>
          <a:ln>
            <a:solidFill>
              <a:srgbClr val="115076"/>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rgbClr val="FF0066"/>
                </a:solidFill>
                <a:effectLst/>
                <a:uLnTx/>
                <a:uFillTx/>
                <a:latin typeface="Century Gothic" panose="020B0502020202020204" pitchFamily="34" charset="0"/>
                <a:ea typeface="DejaVu Sans"/>
                <a:sym typeface="Arial"/>
              </a:rPr>
              <a:t>2</a:t>
            </a:r>
            <a:endParaRPr kumimoji="0" lang="en-GB" sz="2000" b="0" i="0" u="none" strike="noStrike" kern="1200" cap="none" spc="-1" normalizeH="0" baseline="0" noProof="0">
              <a:ln>
                <a:noFill/>
              </a:ln>
              <a:solidFill>
                <a:prstClr val="black"/>
              </a:solidFill>
              <a:effectLst/>
              <a:uLnTx/>
              <a:uFillTx/>
              <a:latin typeface="Century Gothic" panose="020B0502020202020204" pitchFamily="34" charset="0"/>
              <a:sym typeface="Arial"/>
            </a:endParaRPr>
          </a:p>
        </p:txBody>
      </p:sp>
      <p:sp>
        <p:nvSpPr>
          <p:cNvPr id="49" name="CustomShape 25">
            <a:hlinkClick r:id="" action="ppaction://noaction">
              <a:snd r:embed="rId13" name="il_est_intelligent.wav"/>
            </a:hlinkClick>
            <a:extLst>
              <a:ext uri="{FF2B5EF4-FFF2-40B4-BE49-F238E27FC236}">
                <a16:creationId xmlns:a16="http://schemas.microsoft.com/office/drawing/2014/main" id="{A453DA7C-C2B7-4137-8DA8-23C42484EEB4}"/>
              </a:ext>
            </a:extLst>
          </p:cNvPr>
          <p:cNvSpPr/>
          <p:nvPr/>
        </p:nvSpPr>
        <p:spPr>
          <a:xfrm>
            <a:off x="8523101" y="3576744"/>
            <a:ext cx="464040" cy="396360"/>
          </a:xfrm>
          <a:prstGeom prst="actionButtonBlank">
            <a:avLst/>
          </a:prstGeom>
          <a:solidFill>
            <a:schemeClr val="accent6">
              <a:lumMod val="20000"/>
              <a:lumOff val="80000"/>
            </a:schemeClr>
          </a:solidFill>
          <a:ln>
            <a:solidFill>
              <a:srgbClr val="115076"/>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rgbClr val="FF0066"/>
                </a:solidFill>
                <a:effectLst/>
                <a:uLnTx/>
                <a:uFillTx/>
                <a:latin typeface="Century Gothic" panose="020B0502020202020204" pitchFamily="34" charset="0"/>
                <a:ea typeface="DejaVu Sans"/>
                <a:sym typeface="Arial"/>
              </a:rPr>
              <a:t>3</a:t>
            </a:r>
            <a:endParaRPr kumimoji="0" lang="en-GB" sz="2000" b="0" i="0" u="none" strike="noStrike" kern="1200" cap="none" spc="-1" normalizeH="0" baseline="0" noProof="0">
              <a:ln>
                <a:noFill/>
              </a:ln>
              <a:solidFill>
                <a:prstClr val="black"/>
              </a:solidFill>
              <a:effectLst/>
              <a:uLnTx/>
              <a:uFillTx/>
              <a:latin typeface="Century Gothic" panose="020B0502020202020204" pitchFamily="34" charset="0"/>
              <a:sym typeface="Arial"/>
            </a:endParaRPr>
          </a:p>
        </p:txBody>
      </p:sp>
      <p:sp>
        <p:nvSpPr>
          <p:cNvPr id="50" name="CustomShape 26">
            <a:hlinkClick r:id="" action="ppaction://noaction">
              <a:snd r:embed="rId14" name="elle_est_mechante_full.wav"/>
            </a:hlinkClick>
            <a:extLst>
              <a:ext uri="{FF2B5EF4-FFF2-40B4-BE49-F238E27FC236}">
                <a16:creationId xmlns:a16="http://schemas.microsoft.com/office/drawing/2014/main" id="{F14A3702-21C9-4072-A870-41EB877B225F}"/>
              </a:ext>
            </a:extLst>
          </p:cNvPr>
          <p:cNvSpPr/>
          <p:nvPr/>
        </p:nvSpPr>
        <p:spPr>
          <a:xfrm>
            <a:off x="8523101" y="4046229"/>
            <a:ext cx="464040" cy="396360"/>
          </a:xfrm>
          <a:prstGeom prst="actionButtonBlank">
            <a:avLst/>
          </a:prstGeom>
          <a:solidFill>
            <a:schemeClr val="accent6">
              <a:lumMod val="20000"/>
              <a:lumOff val="80000"/>
            </a:schemeClr>
          </a:solidFill>
          <a:ln>
            <a:solidFill>
              <a:srgbClr val="115076"/>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rgbClr val="FF0066"/>
                </a:solidFill>
                <a:effectLst/>
                <a:uLnTx/>
                <a:uFillTx/>
                <a:latin typeface="Century Gothic" panose="020B0502020202020204" pitchFamily="34" charset="0"/>
                <a:ea typeface="DejaVu Sans"/>
                <a:sym typeface="Arial"/>
              </a:rPr>
              <a:t>4</a:t>
            </a:r>
            <a:endParaRPr kumimoji="0" lang="en-GB" sz="2000" b="0" i="0" u="none" strike="noStrike" kern="1200" cap="none" spc="-1" normalizeH="0" baseline="0" noProof="0">
              <a:ln>
                <a:noFill/>
              </a:ln>
              <a:solidFill>
                <a:prstClr val="black"/>
              </a:solidFill>
              <a:effectLst/>
              <a:uLnTx/>
              <a:uFillTx/>
              <a:latin typeface="Century Gothic" panose="020B0502020202020204" pitchFamily="34" charset="0"/>
              <a:sym typeface="Arial"/>
            </a:endParaRPr>
          </a:p>
        </p:txBody>
      </p:sp>
      <p:sp>
        <p:nvSpPr>
          <p:cNvPr id="51" name="CustomShape 27">
            <a:hlinkClick r:id="" action="ppaction://noaction">
              <a:snd r:embed="rId15" name="il_est_calme.wav"/>
            </a:hlinkClick>
            <a:extLst>
              <a:ext uri="{FF2B5EF4-FFF2-40B4-BE49-F238E27FC236}">
                <a16:creationId xmlns:a16="http://schemas.microsoft.com/office/drawing/2014/main" id="{7FD93ED6-BDA3-4686-88A8-E65B7A446E75}"/>
              </a:ext>
            </a:extLst>
          </p:cNvPr>
          <p:cNvSpPr/>
          <p:nvPr/>
        </p:nvSpPr>
        <p:spPr>
          <a:xfrm>
            <a:off x="8523101" y="4535720"/>
            <a:ext cx="464040" cy="396360"/>
          </a:xfrm>
          <a:prstGeom prst="actionButtonBlank">
            <a:avLst/>
          </a:prstGeom>
          <a:solidFill>
            <a:schemeClr val="accent6">
              <a:lumMod val="20000"/>
              <a:lumOff val="80000"/>
            </a:schemeClr>
          </a:solidFill>
          <a:ln>
            <a:solidFill>
              <a:srgbClr val="115076"/>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rgbClr val="FF0066"/>
                </a:solidFill>
                <a:effectLst/>
                <a:uLnTx/>
                <a:uFillTx/>
                <a:latin typeface="Century Gothic" panose="020B0502020202020204" pitchFamily="34" charset="0"/>
                <a:ea typeface="DejaVu Sans"/>
                <a:sym typeface="Arial"/>
              </a:rPr>
              <a:t>5</a:t>
            </a:r>
            <a:endParaRPr kumimoji="0" lang="en-GB" sz="2000" b="0" i="0" u="none" strike="noStrike" kern="1200" cap="none" spc="-1" normalizeH="0" baseline="0" noProof="0">
              <a:ln>
                <a:noFill/>
              </a:ln>
              <a:solidFill>
                <a:prstClr val="black"/>
              </a:solidFill>
              <a:effectLst/>
              <a:uLnTx/>
              <a:uFillTx/>
              <a:latin typeface="Century Gothic" panose="020B0502020202020204" pitchFamily="34" charset="0"/>
              <a:sym typeface="Arial"/>
            </a:endParaRPr>
          </a:p>
        </p:txBody>
      </p:sp>
      <p:sp>
        <p:nvSpPr>
          <p:cNvPr id="52" name="CustomShape 27">
            <a:hlinkClick r:id="" action="ppaction://noaction">
              <a:snd r:embed="rId16" name="il_est_amusant_full.wav"/>
            </a:hlinkClick>
            <a:extLst>
              <a:ext uri="{FF2B5EF4-FFF2-40B4-BE49-F238E27FC236}">
                <a16:creationId xmlns:a16="http://schemas.microsoft.com/office/drawing/2014/main" id="{20893E07-E350-45E9-8986-9DEB347C21AD}"/>
              </a:ext>
            </a:extLst>
          </p:cNvPr>
          <p:cNvSpPr/>
          <p:nvPr/>
        </p:nvSpPr>
        <p:spPr>
          <a:xfrm>
            <a:off x="8523101" y="5015377"/>
            <a:ext cx="464040" cy="396360"/>
          </a:xfrm>
          <a:prstGeom prst="actionButtonBlank">
            <a:avLst/>
          </a:prstGeom>
          <a:solidFill>
            <a:schemeClr val="accent6">
              <a:lumMod val="20000"/>
              <a:lumOff val="80000"/>
            </a:schemeClr>
          </a:solidFill>
          <a:ln>
            <a:solidFill>
              <a:srgbClr val="115076"/>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FF0066"/>
                </a:solidFill>
                <a:effectLst/>
                <a:uLnTx/>
                <a:uFillTx/>
                <a:latin typeface="Century Gothic" panose="020B0502020202020204" pitchFamily="34" charset="0"/>
                <a:ea typeface="DejaVu Sans"/>
                <a:sym typeface="Arial"/>
              </a:rPr>
              <a:t>6</a:t>
            </a: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sym typeface="Arial"/>
            </a:endParaRPr>
          </a:p>
        </p:txBody>
      </p:sp>
      <p:sp>
        <p:nvSpPr>
          <p:cNvPr id="53" name="CustomShape 27">
            <a:hlinkClick r:id="" action="ppaction://noaction">
              <a:snd r:embed="rId17" name="[beep]_est_malade.wav"/>
            </a:hlinkClick>
            <a:extLst>
              <a:ext uri="{FF2B5EF4-FFF2-40B4-BE49-F238E27FC236}">
                <a16:creationId xmlns:a16="http://schemas.microsoft.com/office/drawing/2014/main" id="{430E1732-DA2F-427C-BFA2-C625F7920D59}"/>
              </a:ext>
            </a:extLst>
          </p:cNvPr>
          <p:cNvSpPr/>
          <p:nvPr/>
        </p:nvSpPr>
        <p:spPr>
          <a:xfrm>
            <a:off x="1525798" y="5544095"/>
            <a:ext cx="464040" cy="396360"/>
          </a:xfrm>
          <a:prstGeom prst="actionButtonBlank">
            <a:avLst/>
          </a:prstGeom>
          <a:solidFill>
            <a:srgbClr val="EFF9FB"/>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FF0066"/>
                </a:solidFill>
                <a:effectLst/>
                <a:uLnTx/>
                <a:uFillTx/>
                <a:latin typeface="Century Gothic" panose="020B0502020202020204" pitchFamily="34" charset="0"/>
                <a:ea typeface="DejaVu Sans"/>
                <a:sym typeface="Arial"/>
              </a:rPr>
              <a:t>7</a:t>
            </a: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sym typeface="Arial"/>
            </a:endParaRPr>
          </a:p>
        </p:txBody>
      </p:sp>
      <p:sp>
        <p:nvSpPr>
          <p:cNvPr id="54" name="CustomShape 27">
            <a:hlinkClick r:id="" action="ppaction://noaction">
              <a:snd r:embed="rId18" name="[beep]_est_mechant.wav"/>
            </a:hlinkClick>
            <a:extLst>
              <a:ext uri="{FF2B5EF4-FFF2-40B4-BE49-F238E27FC236}">
                <a16:creationId xmlns:a16="http://schemas.microsoft.com/office/drawing/2014/main" id="{A9408E12-481B-4C71-BDF0-9BE776B3C359}"/>
              </a:ext>
            </a:extLst>
          </p:cNvPr>
          <p:cNvSpPr/>
          <p:nvPr/>
        </p:nvSpPr>
        <p:spPr>
          <a:xfrm>
            <a:off x="1525798" y="6023752"/>
            <a:ext cx="464040" cy="396360"/>
          </a:xfrm>
          <a:prstGeom prst="actionButtonBlank">
            <a:avLst/>
          </a:prstGeom>
          <a:solidFill>
            <a:srgbClr val="EFF9FB"/>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FF0066"/>
                </a:solidFill>
                <a:effectLst/>
                <a:uLnTx/>
                <a:uFillTx/>
                <a:latin typeface="Century Gothic" panose="020B0502020202020204" pitchFamily="34" charset="0"/>
                <a:ea typeface="DejaVu Sans"/>
                <a:sym typeface="Arial"/>
              </a:rPr>
              <a:t>8</a:t>
            </a: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sym typeface="Arial"/>
            </a:endParaRPr>
          </a:p>
        </p:txBody>
      </p:sp>
      <p:sp>
        <p:nvSpPr>
          <p:cNvPr id="55" name="CustomShape 27">
            <a:hlinkClick r:id="" action="ppaction://noaction">
              <a:snd r:embed="rId19" name="elle_est_malade_full.wav"/>
            </a:hlinkClick>
            <a:extLst>
              <a:ext uri="{FF2B5EF4-FFF2-40B4-BE49-F238E27FC236}">
                <a16:creationId xmlns:a16="http://schemas.microsoft.com/office/drawing/2014/main" id="{1C726ED8-6515-4694-9B9B-4E0AD6B12F17}"/>
              </a:ext>
            </a:extLst>
          </p:cNvPr>
          <p:cNvSpPr/>
          <p:nvPr/>
        </p:nvSpPr>
        <p:spPr>
          <a:xfrm>
            <a:off x="8529399" y="5532258"/>
            <a:ext cx="464040" cy="396360"/>
          </a:xfrm>
          <a:prstGeom prst="actionButtonBlank">
            <a:avLst/>
          </a:prstGeom>
          <a:solidFill>
            <a:schemeClr val="accent6">
              <a:lumMod val="20000"/>
              <a:lumOff val="80000"/>
            </a:schemeClr>
          </a:solidFill>
          <a:ln>
            <a:solidFill>
              <a:srgbClr val="115076"/>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FF0066"/>
                </a:solidFill>
                <a:effectLst/>
                <a:uLnTx/>
                <a:uFillTx/>
                <a:latin typeface="Century Gothic" panose="020B0502020202020204" pitchFamily="34" charset="0"/>
                <a:ea typeface="DejaVu Sans"/>
                <a:sym typeface="Arial"/>
              </a:rPr>
              <a:t>7</a:t>
            </a: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sym typeface="Arial"/>
            </a:endParaRPr>
          </a:p>
        </p:txBody>
      </p:sp>
      <p:sp>
        <p:nvSpPr>
          <p:cNvPr id="56" name="CustomShape 27">
            <a:hlinkClick r:id="" action="ppaction://noaction">
              <a:snd r:embed="rId20" name="il_est_mechant_full.wav"/>
            </a:hlinkClick>
            <a:extLst>
              <a:ext uri="{FF2B5EF4-FFF2-40B4-BE49-F238E27FC236}">
                <a16:creationId xmlns:a16="http://schemas.microsoft.com/office/drawing/2014/main" id="{798FB05C-FD79-40DE-9568-F49B7CBC4542}"/>
              </a:ext>
            </a:extLst>
          </p:cNvPr>
          <p:cNvSpPr/>
          <p:nvPr/>
        </p:nvSpPr>
        <p:spPr>
          <a:xfrm>
            <a:off x="8529399" y="6011915"/>
            <a:ext cx="464040" cy="396360"/>
          </a:xfrm>
          <a:prstGeom prst="actionButtonBlank">
            <a:avLst/>
          </a:prstGeom>
          <a:solidFill>
            <a:schemeClr val="accent6">
              <a:lumMod val="20000"/>
              <a:lumOff val="80000"/>
            </a:schemeClr>
          </a:solidFill>
          <a:ln>
            <a:solidFill>
              <a:srgbClr val="115076"/>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FF0066"/>
                </a:solidFill>
                <a:effectLst/>
                <a:uLnTx/>
                <a:uFillTx/>
                <a:latin typeface="Century Gothic" panose="020B0502020202020204" pitchFamily="34" charset="0"/>
                <a:ea typeface="DejaVu Sans"/>
                <a:sym typeface="Arial"/>
              </a:rPr>
              <a:t>8</a:t>
            </a: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sym typeface="Arial"/>
            </a:endParaRPr>
          </a:p>
        </p:txBody>
      </p:sp>
      <p:pic>
        <p:nvPicPr>
          <p:cNvPr id="57" name="Google Shape;244;p34">
            <a:extLst>
              <a:ext uri="{FF2B5EF4-FFF2-40B4-BE49-F238E27FC236}">
                <a16:creationId xmlns:a16="http://schemas.microsoft.com/office/drawing/2014/main" id="{99628765-3292-46E8-A419-B68656108379}"/>
              </a:ext>
            </a:extLst>
          </p:cNvPr>
          <p:cNvPicPr/>
          <p:nvPr/>
        </p:nvPicPr>
        <p:blipFill>
          <a:blip r:embed="rId4"/>
          <a:stretch/>
        </p:blipFill>
        <p:spPr>
          <a:xfrm>
            <a:off x="2872650" y="3531411"/>
            <a:ext cx="539280" cy="539280"/>
          </a:xfrm>
          <a:prstGeom prst="rect">
            <a:avLst/>
          </a:prstGeom>
          <a:ln>
            <a:noFill/>
          </a:ln>
        </p:spPr>
      </p:pic>
      <p:pic>
        <p:nvPicPr>
          <p:cNvPr id="58" name="Google Shape;244;p34">
            <a:extLst>
              <a:ext uri="{FF2B5EF4-FFF2-40B4-BE49-F238E27FC236}">
                <a16:creationId xmlns:a16="http://schemas.microsoft.com/office/drawing/2014/main" id="{6FD663E3-3786-4A0E-8DC6-A5950FA6B194}"/>
              </a:ext>
            </a:extLst>
          </p:cNvPr>
          <p:cNvPicPr/>
          <p:nvPr/>
        </p:nvPicPr>
        <p:blipFill>
          <a:blip r:embed="rId4"/>
          <a:stretch/>
        </p:blipFill>
        <p:spPr>
          <a:xfrm>
            <a:off x="2926926" y="5494528"/>
            <a:ext cx="539280" cy="539280"/>
          </a:xfrm>
          <a:prstGeom prst="rect">
            <a:avLst/>
          </a:prstGeom>
          <a:ln>
            <a:noFill/>
          </a:ln>
        </p:spPr>
      </p:pic>
      <p:pic>
        <p:nvPicPr>
          <p:cNvPr id="59" name="Google Shape;244;p34">
            <a:extLst>
              <a:ext uri="{FF2B5EF4-FFF2-40B4-BE49-F238E27FC236}">
                <a16:creationId xmlns:a16="http://schemas.microsoft.com/office/drawing/2014/main" id="{0FA6537F-D093-4CC9-9E0B-1EE2A355540B}"/>
              </a:ext>
            </a:extLst>
          </p:cNvPr>
          <p:cNvPicPr/>
          <p:nvPr/>
        </p:nvPicPr>
        <p:blipFill>
          <a:blip r:embed="rId4"/>
          <a:stretch/>
        </p:blipFill>
        <p:spPr>
          <a:xfrm>
            <a:off x="5008130" y="5494528"/>
            <a:ext cx="539280" cy="539280"/>
          </a:xfrm>
          <a:prstGeom prst="rect">
            <a:avLst/>
          </a:prstGeom>
          <a:ln>
            <a:noFill/>
          </a:ln>
        </p:spPr>
      </p:pic>
      <p:sp>
        <p:nvSpPr>
          <p:cNvPr id="60" name="TextBox 59">
            <a:extLst>
              <a:ext uri="{FF2B5EF4-FFF2-40B4-BE49-F238E27FC236}">
                <a16:creationId xmlns:a16="http://schemas.microsoft.com/office/drawing/2014/main" id="{40325A5D-4346-4D28-BDF6-834DF756F57F}"/>
              </a:ext>
            </a:extLst>
          </p:cNvPr>
          <p:cNvSpPr txBox="1"/>
          <p:nvPr/>
        </p:nvSpPr>
        <p:spPr>
          <a:xfrm>
            <a:off x="6425842" y="5533335"/>
            <a:ext cx="198073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ill, sick</a:t>
            </a:r>
          </a:p>
        </p:txBody>
      </p:sp>
      <p:pic>
        <p:nvPicPr>
          <p:cNvPr id="61" name="Google Shape;244;p34">
            <a:extLst>
              <a:ext uri="{FF2B5EF4-FFF2-40B4-BE49-F238E27FC236}">
                <a16:creationId xmlns:a16="http://schemas.microsoft.com/office/drawing/2014/main" id="{990F8089-4630-4659-B56B-C697DC19B87A}"/>
              </a:ext>
            </a:extLst>
          </p:cNvPr>
          <p:cNvPicPr/>
          <p:nvPr/>
        </p:nvPicPr>
        <p:blipFill>
          <a:blip r:embed="rId4"/>
          <a:stretch/>
        </p:blipFill>
        <p:spPr>
          <a:xfrm>
            <a:off x="2937613" y="6006552"/>
            <a:ext cx="539280" cy="539280"/>
          </a:xfrm>
          <a:prstGeom prst="rect">
            <a:avLst/>
          </a:prstGeom>
          <a:ln>
            <a:noFill/>
          </a:ln>
        </p:spPr>
      </p:pic>
      <p:sp>
        <p:nvSpPr>
          <p:cNvPr id="62" name="TextBox 61">
            <a:extLst>
              <a:ext uri="{FF2B5EF4-FFF2-40B4-BE49-F238E27FC236}">
                <a16:creationId xmlns:a16="http://schemas.microsoft.com/office/drawing/2014/main" id="{CA41EEF4-BA82-4CB7-B9A0-BDDED597F316}"/>
              </a:ext>
            </a:extLst>
          </p:cNvPr>
          <p:cNvSpPr txBox="1"/>
          <p:nvPr/>
        </p:nvSpPr>
        <p:spPr>
          <a:xfrm>
            <a:off x="6469248" y="6031610"/>
            <a:ext cx="198073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naughty</a:t>
            </a:r>
          </a:p>
        </p:txBody>
      </p:sp>
      <p:pic>
        <p:nvPicPr>
          <p:cNvPr id="7" name="Picture 6" descr="Logo&#10;&#10;Description automatically generated">
            <a:extLst>
              <a:ext uri="{FF2B5EF4-FFF2-40B4-BE49-F238E27FC236}">
                <a16:creationId xmlns:a16="http://schemas.microsoft.com/office/drawing/2014/main" id="{F0BA5396-86A1-4048-908E-D5D3BAAB905C}"/>
              </a:ext>
            </a:extLst>
          </p:cNvPr>
          <p:cNvPicPr>
            <a:picLocks noChangeAspect="1"/>
          </p:cNvPicPr>
          <p:nvPr/>
        </p:nvPicPr>
        <p:blipFill>
          <a:blip r:embed="rId21"/>
          <a:stretch>
            <a:fillRect/>
          </a:stretch>
        </p:blipFill>
        <p:spPr>
          <a:xfrm>
            <a:off x="9063542" y="2568693"/>
            <a:ext cx="542501" cy="461665"/>
          </a:xfrm>
          <a:prstGeom prst="rect">
            <a:avLst/>
          </a:prstGeom>
        </p:spPr>
      </p:pic>
      <p:pic>
        <p:nvPicPr>
          <p:cNvPr id="10" name="Picture 9" descr="Shape, circle&#10;&#10;Description automatically generated">
            <a:extLst>
              <a:ext uri="{FF2B5EF4-FFF2-40B4-BE49-F238E27FC236}">
                <a16:creationId xmlns:a16="http://schemas.microsoft.com/office/drawing/2014/main" id="{400B7DA7-6A80-4B90-B45D-D8B1A4D8BB1D}"/>
              </a:ext>
            </a:extLst>
          </p:cNvPr>
          <p:cNvPicPr>
            <a:picLocks noChangeAspect="1"/>
          </p:cNvPicPr>
          <p:nvPr/>
        </p:nvPicPr>
        <p:blipFill>
          <a:blip r:embed="rId22"/>
          <a:stretch>
            <a:fillRect/>
          </a:stretch>
        </p:blipFill>
        <p:spPr>
          <a:xfrm>
            <a:off x="9041291" y="3048864"/>
            <a:ext cx="520103" cy="456676"/>
          </a:xfrm>
          <a:prstGeom prst="rect">
            <a:avLst/>
          </a:prstGeom>
        </p:spPr>
      </p:pic>
      <p:pic>
        <p:nvPicPr>
          <p:cNvPr id="12" name="Picture 11" descr="Shape, circle&#10;&#10;Description automatically generated">
            <a:extLst>
              <a:ext uri="{FF2B5EF4-FFF2-40B4-BE49-F238E27FC236}">
                <a16:creationId xmlns:a16="http://schemas.microsoft.com/office/drawing/2014/main" id="{C0CED3EC-FA87-4D50-B3F2-4F1D1016BA90}"/>
              </a:ext>
            </a:extLst>
          </p:cNvPr>
          <p:cNvPicPr>
            <a:picLocks noChangeAspect="1"/>
          </p:cNvPicPr>
          <p:nvPr/>
        </p:nvPicPr>
        <p:blipFill>
          <a:blip r:embed="rId23"/>
          <a:stretch>
            <a:fillRect/>
          </a:stretch>
        </p:blipFill>
        <p:spPr>
          <a:xfrm>
            <a:off x="9561395" y="3041685"/>
            <a:ext cx="515379" cy="452528"/>
          </a:xfrm>
          <a:prstGeom prst="rect">
            <a:avLst/>
          </a:prstGeom>
        </p:spPr>
      </p:pic>
      <p:pic>
        <p:nvPicPr>
          <p:cNvPr id="63" name="Picture 62" descr="A picture containing logo&#10;&#10;Description automatically generated">
            <a:extLst>
              <a:ext uri="{FF2B5EF4-FFF2-40B4-BE49-F238E27FC236}">
                <a16:creationId xmlns:a16="http://schemas.microsoft.com/office/drawing/2014/main" id="{44F9BD2A-D6E3-4D65-9061-D8C02D813C49}"/>
              </a:ext>
            </a:extLst>
          </p:cNvPr>
          <p:cNvPicPr>
            <a:picLocks noChangeAspect="1"/>
          </p:cNvPicPr>
          <p:nvPr/>
        </p:nvPicPr>
        <p:blipFill>
          <a:blip r:embed="rId24"/>
          <a:stretch>
            <a:fillRect/>
          </a:stretch>
        </p:blipFill>
        <p:spPr>
          <a:xfrm>
            <a:off x="9022135" y="3537070"/>
            <a:ext cx="666393" cy="512770"/>
          </a:xfrm>
          <a:prstGeom prst="rect">
            <a:avLst/>
          </a:prstGeom>
        </p:spPr>
      </p:pic>
      <p:pic>
        <p:nvPicPr>
          <p:cNvPr id="64" name="Picture 63" descr="A picture containing logo&#10;&#10;Description automatically generated">
            <a:extLst>
              <a:ext uri="{FF2B5EF4-FFF2-40B4-BE49-F238E27FC236}">
                <a16:creationId xmlns:a16="http://schemas.microsoft.com/office/drawing/2014/main" id="{46D0A5E7-5DF7-4E17-B554-4C1D602FE374}"/>
              </a:ext>
            </a:extLst>
          </p:cNvPr>
          <p:cNvPicPr>
            <a:picLocks noChangeAspect="1"/>
          </p:cNvPicPr>
          <p:nvPr/>
        </p:nvPicPr>
        <p:blipFill>
          <a:blip r:embed="rId25"/>
          <a:stretch>
            <a:fillRect/>
          </a:stretch>
        </p:blipFill>
        <p:spPr>
          <a:xfrm>
            <a:off x="9029843" y="6030883"/>
            <a:ext cx="449087" cy="448907"/>
          </a:xfrm>
          <a:prstGeom prst="rect">
            <a:avLst/>
          </a:prstGeom>
        </p:spPr>
      </p:pic>
      <p:pic>
        <p:nvPicPr>
          <p:cNvPr id="65" name="Picture 64" descr="A picture containing text, vector graphics&#10;&#10;Description automatically generated">
            <a:extLst>
              <a:ext uri="{FF2B5EF4-FFF2-40B4-BE49-F238E27FC236}">
                <a16:creationId xmlns:a16="http://schemas.microsoft.com/office/drawing/2014/main" id="{D82375C0-EE20-40DD-9BE6-A5EDE1171CF2}"/>
              </a:ext>
            </a:extLst>
          </p:cNvPr>
          <p:cNvPicPr>
            <a:picLocks noChangeAspect="1"/>
          </p:cNvPicPr>
          <p:nvPr/>
        </p:nvPicPr>
        <p:blipFill>
          <a:blip r:embed="rId26"/>
          <a:stretch>
            <a:fillRect/>
          </a:stretch>
        </p:blipFill>
        <p:spPr>
          <a:xfrm>
            <a:off x="8993439" y="4011178"/>
            <a:ext cx="464026" cy="463840"/>
          </a:xfrm>
          <a:prstGeom prst="rect">
            <a:avLst/>
          </a:prstGeom>
        </p:spPr>
      </p:pic>
      <p:pic>
        <p:nvPicPr>
          <p:cNvPr id="66" name="Picture 65" descr="A picture containing circle&#10;&#10;Description automatically generated">
            <a:extLst>
              <a:ext uri="{FF2B5EF4-FFF2-40B4-BE49-F238E27FC236}">
                <a16:creationId xmlns:a16="http://schemas.microsoft.com/office/drawing/2014/main" id="{AB42B2AD-AAB0-4687-AC60-61EAFDE6D39D}"/>
              </a:ext>
            </a:extLst>
          </p:cNvPr>
          <p:cNvPicPr>
            <a:picLocks noChangeAspect="1"/>
          </p:cNvPicPr>
          <p:nvPr/>
        </p:nvPicPr>
        <p:blipFill>
          <a:blip r:embed="rId27"/>
          <a:stretch>
            <a:fillRect/>
          </a:stretch>
        </p:blipFill>
        <p:spPr>
          <a:xfrm>
            <a:off x="9779977" y="4442589"/>
            <a:ext cx="670770" cy="431034"/>
          </a:xfrm>
          <a:prstGeom prst="rect">
            <a:avLst/>
          </a:prstGeom>
        </p:spPr>
      </p:pic>
      <p:pic>
        <p:nvPicPr>
          <p:cNvPr id="67" name="Picture 66">
            <a:extLst>
              <a:ext uri="{FF2B5EF4-FFF2-40B4-BE49-F238E27FC236}">
                <a16:creationId xmlns:a16="http://schemas.microsoft.com/office/drawing/2014/main" id="{AEB66C7D-A2D5-40B3-8710-6D36BF3235AF}"/>
              </a:ext>
            </a:extLst>
          </p:cNvPr>
          <p:cNvPicPr>
            <a:picLocks noChangeAspect="1"/>
          </p:cNvPicPr>
          <p:nvPr/>
        </p:nvPicPr>
        <p:blipFill>
          <a:blip r:embed="rId28"/>
          <a:stretch>
            <a:fillRect/>
          </a:stretch>
        </p:blipFill>
        <p:spPr>
          <a:xfrm>
            <a:off x="9048174" y="4444098"/>
            <a:ext cx="670770" cy="431034"/>
          </a:xfrm>
          <a:prstGeom prst="rect">
            <a:avLst/>
          </a:prstGeom>
        </p:spPr>
      </p:pic>
      <p:pic>
        <p:nvPicPr>
          <p:cNvPr id="68" name="Picture 67" descr="Logo&#10;&#10;Description automatically generated">
            <a:extLst>
              <a:ext uri="{FF2B5EF4-FFF2-40B4-BE49-F238E27FC236}">
                <a16:creationId xmlns:a16="http://schemas.microsoft.com/office/drawing/2014/main" id="{002F474E-00FD-4FDC-9D18-334C05CF3671}"/>
              </a:ext>
            </a:extLst>
          </p:cNvPr>
          <p:cNvPicPr>
            <a:picLocks noChangeAspect="1"/>
          </p:cNvPicPr>
          <p:nvPr/>
        </p:nvPicPr>
        <p:blipFill>
          <a:blip r:embed="rId29"/>
          <a:stretch>
            <a:fillRect/>
          </a:stretch>
        </p:blipFill>
        <p:spPr>
          <a:xfrm>
            <a:off x="9095034" y="4977939"/>
            <a:ext cx="523666" cy="445636"/>
          </a:xfrm>
          <a:prstGeom prst="rect">
            <a:avLst/>
          </a:prstGeom>
        </p:spPr>
      </p:pic>
      <p:pic>
        <p:nvPicPr>
          <p:cNvPr id="69" name="Picture 68">
            <a:extLst>
              <a:ext uri="{FF2B5EF4-FFF2-40B4-BE49-F238E27FC236}">
                <a16:creationId xmlns:a16="http://schemas.microsoft.com/office/drawing/2014/main" id="{2CA2DA85-E3A3-4315-9949-EF39E580D3B5}"/>
              </a:ext>
            </a:extLst>
          </p:cNvPr>
          <p:cNvPicPr>
            <a:picLocks noChangeAspect="1"/>
          </p:cNvPicPr>
          <p:nvPr/>
        </p:nvPicPr>
        <p:blipFill>
          <a:blip r:embed="rId30"/>
          <a:stretch>
            <a:fillRect/>
          </a:stretch>
        </p:blipFill>
        <p:spPr>
          <a:xfrm>
            <a:off x="9016500" y="5513838"/>
            <a:ext cx="523667" cy="426617"/>
          </a:xfrm>
          <a:prstGeom prst="rect">
            <a:avLst/>
          </a:prstGeom>
        </p:spPr>
      </p:pic>
      <p:pic>
        <p:nvPicPr>
          <p:cNvPr id="70" name="Picture 69" descr="A picture containing shape&#10;&#10;Description automatically generated">
            <a:extLst>
              <a:ext uri="{FF2B5EF4-FFF2-40B4-BE49-F238E27FC236}">
                <a16:creationId xmlns:a16="http://schemas.microsoft.com/office/drawing/2014/main" id="{4269B0CB-89FC-4181-B131-40C301D38047}"/>
              </a:ext>
            </a:extLst>
          </p:cNvPr>
          <p:cNvPicPr>
            <a:picLocks noChangeAspect="1"/>
          </p:cNvPicPr>
          <p:nvPr/>
        </p:nvPicPr>
        <p:blipFill>
          <a:blip r:embed="rId31"/>
          <a:stretch>
            <a:fillRect/>
          </a:stretch>
        </p:blipFill>
        <p:spPr>
          <a:xfrm>
            <a:off x="9512424" y="5505487"/>
            <a:ext cx="515379" cy="419865"/>
          </a:xfrm>
          <a:prstGeom prst="rect">
            <a:avLst/>
          </a:prstGeom>
        </p:spPr>
      </p:pic>
      <p:pic>
        <p:nvPicPr>
          <p:cNvPr id="71" name="Google Shape;244;p34">
            <a:extLst>
              <a:ext uri="{FF2B5EF4-FFF2-40B4-BE49-F238E27FC236}">
                <a16:creationId xmlns:a16="http://schemas.microsoft.com/office/drawing/2014/main" id="{E807DB32-4D72-4405-906C-442AF20AC2FD}"/>
              </a:ext>
            </a:extLst>
          </p:cNvPr>
          <p:cNvPicPr/>
          <p:nvPr/>
        </p:nvPicPr>
        <p:blipFill>
          <a:blip r:embed="rId4"/>
          <a:stretch/>
        </p:blipFill>
        <p:spPr>
          <a:xfrm>
            <a:off x="5005062" y="4507289"/>
            <a:ext cx="539280" cy="539280"/>
          </a:xfrm>
          <a:prstGeom prst="rect">
            <a:avLst/>
          </a:prstGeom>
          <a:ln>
            <a:noFill/>
          </a:ln>
        </p:spPr>
      </p:pic>
      <p:sp>
        <p:nvSpPr>
          <p:cNvPr id="72" name="CustomShape 14">
            <a:extLst>
              <a:ext uri="{FF2B5EF4-FFF2-40B4-BE49-F238E27FC236}">
                <a16:creationId xmlns:a16="http://schemas.microsoft.com/office/drawing/2014/main" id="{673E6887-2568-4B8F-93E4-912B2AD6B628}"/>
              </a:ext>
            </a:extLst>
          </p:cNvPr>
          <p:cNvSpPr/>
          <p:nvPr/>
        </p:nvSpPr>
        <p:spPr>
          <a:xfrm>
            <a:off x="2564779" y="164907"/>
            <a:ext cx="6810060" cy="42999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1" normalizeH="0" baseline="0" noProof="0" dirty="0">
                <a:ln>
                  <a:noFill/>
                </a:ln>
                <a:solidFill>
                  <a:srgbClr val="002060"/>
                </a:solidFill>
                <a:effectLst/>
                <a:uLnTx/>
                <a:uFillTx/>
                <a:latin typeface="Century Gothic"/>
                <a:ea typeface="Century Gothic"/>
                <a:sym typeface="Arial"/>
              </a:rPr>
              <a:t>Is the person being described male or female?</a:t>
            </a:r>
            <a:endParaRPr kumimoji="0" lang="en-GB" sz="2200" b="0" i="0" u="none" strike="noStrike" kern="1200" cap="none" spc="-1" normalizeH="0" baseline="0" noProof="0" dirty="0">
              <a:ln>
                <a:noFill/>
              </a:ln>
              <a:solidFill>
                <a:prstClr val="black"/>
              </a:solidFill>
              <a:effectLst/>
              <a:uLnTx/>
              <a:uFillTx/>
              <a:latin typeface="Arial"/>
              <a:sym typeface="Arial"/>
            </a:endParaRPr>
          </a:p>
        </p:txBody>
      </p:sp>
      <p:sp>
        <p:nvSpPr>
          <p:cNvPr id="73" name="Rectangle 72">
            <a:extLst>
              <a:ext uri="{FF2B5EF4-FFF2-40B4-BE49-F238E27FC236}">
                <a16:creationId xmlns:a16="http://schemas.microsoft.com/office/drawing/2014/main" id="{8516627E-D33E-4B2C-A20F-165DEC38AAC9}"/>
              </a:ext>
            </a:extLst>
          </p:cNvPr>
          <p:cNvSpPr/>
          <p:nvPr/>
        </p:nvSpPr>
        <p:spPr>
          <a:xfrm>
            <a:off x="5899290" y="900355"/>
            <a:ext cx="5413883"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1200" cap="none" spc="-1" normalizeH="0" baseline="0" noProof="0" dirty="0">
                <a:ln>
                  <a:noFill/>
                </a:ln>
                <a:solidFill>
                  <a:srgbClr val="002060"/>
                </a:solidFill>
                <a:effectLst/>
                <a:uLnTx/>
                <a:uFillTx/>
                <a:latin typeface="Century Gothic"/>
                <a:ea typeface="Century Gothic"/>
                <a:cs typeface="Arial"/>
                <a:sym typeface="Arial"/>
              </a:rPr>
              <a:t>Then write the adjective in English.</a:t>
            </a:r>
            <a:endParaRPr kumimoji="0" lang="en-GB" sz="2200" b="0" i="0" u="none" strike="noStrike" kern="0" cap="none" spc="0" normalizeH="0" baseline="0" noProof="0" dirty="0">
              <a:ln>
                <a:noFill/>
              </a:ln>
              <a:solidFill>
                <a:srgbClr val="000000"/>
              </a:solidFill>
              <a:effectLst/>
              <a:uLnTx/>
              <a:uFillTx/>
              <a:latin typeface="Arial"/>
              <a:cs typeface="Arial"/>
              <a:sym typeface="Arial"/>
            </a:endParaRPr>
          </a:p>
        </p:txBody>
      </p:sp>
      <p:pic>
        <p:nvPicPr>
          <p:cNvPr id="74" name="Graphic 73" descr="Teacher">
            <a:extLst>
              <a:ext uri="{FF2B5EF4-FFF2-40B4-BE49-F238E27FC236}">
                <a16:creationId xmlns:a16="http://schemas.microsoft.com/office/drawing/2014/main" id="{AF246D87-29DD-478F-BA95-DEBF53E4F217}"/>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4128" y="-5935"/>
            <a:ext cx="914400" cy="914400"/>
          </a:xfrm>
          <a:prstGeom prst="rect">
            <a:avLst/>
          </a:prstGeom>
        </p:spPr>
      </p:pic>
      <p:sp>
        <p:nvSpPr>
          <p:cNvPr id="75" name="Speech Bubble: Rectangle with Corners Rounded 74">
            <a:hlinkClick r:id="" action="ppaction://noaction">
              <a:snd r:embed="rId34" name="Écoute.wav"/>
            </a:hlinkClick>
            <a:extLst>
              <a:ext uri="{FF2B5EF4-FFF2-40B4-BE49-F238E27FC236}">
                <a16:creationId xmlns:a16="http://schemas.microsoft.com/office/drawing/2014/main" id="{F1D2AA08-4AC1-4965-B26D-62610BBB2455}"/>
              </a:ext>
            </a:extLst>
          </p:cNvPr>
          <p:cNvSpPr/>
          <p:nvPr/>
        </p:nvSpPr>
        <p:spPr>
          <a:xfrm>
            <a:off x="910273" y="109031"/>
            <a:ext cx="1654506" cy="547644"/>
          </a:xfrm>
          <a:prstGeom prst="wedgeRoundRectCallout">
            <a:avLst>
              <a:gd name="adj1" fmla="val -62879"/>
              <a:gd name="adj2" fmla="val 1020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sym typeface="Arial"/>
            </a:endParaRPr>
          </a:p>
        </p:txBody>
      </p:sp>
      <p:sp>
        <p:nvSpPr>
          <p:cNvPr id="76" name="TextBox 75">
            <a:hlinkClick r:id="" action="ppaction://noaction">
              <a:snd r:embed="rId34" name="Écoute.wav"/>
            </a:hlinkClick>
            <a:extLst>
              <a:ext uri="{FF2B5EF4-FFF2-40B4-BE49-F238E27FC236}">
                <a16:creationId xmlns:a16="http://schemas.microsoft.com/office/drawing/2014/main" id="{0A8B72D8-52CA-4E0C-A244-A4856DB204AE}"/>
              </a:ext>
            </a:extLst>
          </p:cNvPr>
          <p:cNvSpPr txBox="1"/>
          <p:nvPr/>
        </p:nvSpPr>
        <p:spPr>
          <a:xfrm>
            <a:off x="910272" y="109031"/>
            <a:ext cx="148149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cs typeface="Arial"/>
                <a:sym typeface="Arial"/>
              </a:rPr>
              <a:t>Écoute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cs typeface="Arial"/>
                <a:sym typeface="Arial"/>
              </a:rPr>
              <a:t>.</a:t>
            </a:r>
          </a:p>
        </p:txBody>
      </p:sp>
      <p:sp>
        <p:nvSpPr>
          <p:cNvPr id="77" name="Speech Bubble: Rectangle with Corners Rounded 76">
            <a:extLst>
              <a:ext uri="{FF2B5EF4-FFF2-40B4-BE49-F238E27FC236}">
                <a16:creationId xmlns:a16="http://schemas.microsoft.com/office/drawing/2014/main" id="{E764C1A6-BC9D-45AE-9632-608A7CE708BF}"/>
              </a:ext>
            </a:extLst>
          </p:cNvPr>
          <p:cNvSpPr/>
          <p:nvPr/>
        </p:nvSpPr>
        <p:spPr>
          <a:xfrm>
            <a:off x="880822" y="782559"/>
            <a:ext cx="5080736" cy="547644"/>
          </a:xfrm>
          <a:prstGeom prst="wedgeRoundRectCallout">
            <a:avLst>
              <a:gd name="adj1" fmla="val -53753"/>
              <a:gd name="adj2" fmla="val -37824"/>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sym typeface="Arial"/>
            </a:endParaRPr>
          </a:p>
        </p:txBody>
      </p:sp>
      <p:sp>
        <p:nvSpPr>
          <p:cNvPr id="78" name="CustomShape 14">
            <a:hlinkClick r:id="" action="ppaction://noaction">
              <a:snd r:embed="rId35" name="Add_JW5_14.1.wav"/>
            </a:hlinkClick>
            <a:extLst>
              <a:ext uri="{FF2B5EF4-FFF2-40B4-BE49-F238E27FC236}">
                <a16:creationId xmlns:a16="http://schemas.microsoft.com/office/drawing/2014/main" id="{80BE69E0-6D38-4FC2-9F43-B52326C11891}"/>
              </a:ext>
            </a:extLst>
          </p:cNvPr>
          <p:cNvSpPr/>
          <p:nvPr/>
        </p:nvSpPr>
        <p:spPr>
          <a:xfrm>
            <a:off x="902760" y="813037"/>
            <a:ext cx="4974593" cy="54689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GB" sz="2400" b="1"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sym typeface="Arial"/>
              </a:rPr>
              <a:t>Écris</a:t>
            </a:r>
            <a:r>
              <a:rPr kumimoji="0" lang="en-GB" sz="2400" b="1" i="0" u="none" strike="noStrike" kern="1200" cap="none" spc="-1" normalizeH="0" baseline="0" noProof="0" dirty="0">
                <a:ln>
                  <a:noFill/>
                </a:ln>
                <a:solidFill>
                  <a:prstClr val="white"/>
                </a:solidFill>
                <a:effectLst/>
                <a:uLnTx/>
                <a:uFillTx/>
                <a:latin typeface="Century Gothic" panose="020B0502020202020204" pitchFamily="34" charset="0"/>
                <a:ea typeface="Century Gothic"/>
                <a:sym typeface="Arial"/>
              </a:rPr>
              <a:t> de 1à 8 ‘A’ </a:t>
            </a:r>
            <a:r>
              <a:rPr kumimoji="0" lang="en-GB" sz="2400" b="1"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sym typeface="Arial"/>
              </a:rPr>
              <a:t>ou</a:t>
            </a:r>
            <a:r>
              <a:rPr kumimoji="0" lang="en-GB" sz="2400" b="1" i="0" u="none" strike="noStrike" kern="1200" cap="none" spc="-1" normalizeH="0" baseline="0" noProof="0" dirty="0">
                <a:ln>
                  <a:noFill/>
                </a:ln>
                <a:solidFill>
                  <a:prstClr val="white"/>
                </a:solidFill>
                <a:effectLst/>
                <a:uLnTx/>
                <a:uFillTx/>
                <a:latin typeface="Century Gothic" panose="020B0502020202020204" pitchFamily="34" charset="0"/>
                <a:ea typeface="Century Gothic"/>
                <a:sym typeface="Arial"/>
              </a:rPr>
              <a:t> ‘B’ </a:t>
            </a:r>
            <a:r>
              <a:rPr kumimoji="0" lang="en-GB" sz="2400" b="1"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sym typeface="Arial"/>
              </a:rPr>
              <a:t>ou</a:t>
            </a:r>
            <a:r>
              <a:rPr kumimoji="0" lang="en-GB" sz="2400" b="1" i="0" u="none" strike="noStrike" kern="1200" cap="none" spc="-1" normalizeH="0" baseline="0" noProof="0" dirty="0">
                <a:ln>
                  <a:noFill/>
                </a:ln>
                <a:solidFill>
                  <a:prstClr val="white"/>
                </a:solidFill>
                <a:effectLst/>
                <a:uLnTx/>
                <a:uFillTx/>
                <a:latin typeface="Century Gothic" panose="020B0502020202020204" pitchFamily="34" charset="0"/>
                <a:ea typeface="Century Gothic"/>
                <a:sym typeface="Arial"/>
              </a:rPr>
              <a:t> ‘A + B’.</a:t>
            </a:r>
            <a:endParaRPr kumimoji="0" lang="en-GB" sz="2400" b="0" i="0" u="none" strike="noStrike" kern="1200" cap="none" spc="-1" normalizeH="0" baseline="0" noProof="0" dirty="0">
              <a:ln>
                <a:noFill/>
              </a:ln>
              <a:solidFill>
                <a:prstClr val="white"/>
              </a:solidFill>
              <a:effectLst/>
              <a:uLnTx/>
              <a:uFillTx/>
              <a:latin typeface="Century Gothic" panose="020B0502020202020204" pitchFamily="34" charset="0"/>
              <a:sym typeface="Arial"/>
            </a:endParaRPr>
          </a:p>
        </p:txBody>
      </p:sp>
    </p:spTree>
    <p:extLst>
      <p:ext uri="{BB962C8B-B14F-4D97-AF65-F5344CB8AC3E}">
        <p14:creationId xmlns:p14="http://schemas.microsoft.com/office/powerpoint/2010/main" val="217923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fill="hold" nodeType="withEffect">
                                  <p:stCondLst>
                                    <p:cond delay="0"/>
                                  </p:stCondLst>
                                  <p:childTnLst>
                                    <p:set>
                                      <p:cBhvr>
                                        <p:cTn id="62" dur="1" fill="hold">
                                          <p:stCondLst>
                                            <p:cond delay="0"/>
                                          </p:stCondLst>
                                        </p:cTn>
                                        <p:tgtEl>
                                          <p:spTgt spid="7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58"/>
                                        </p:tgtEl>
                                        <p:attrNameLst>
                                          <p:attrName>style.visibility</p:attrName>
                                        </p:attrNameLst>
                                      </p:cBhvr>
                                      <p:to>
                                        <p:strVal val="visible"/>
                                      </p:to>
                                    </p:set>
                                  </p:childTnLst>
                                </p:cTn>
                              </p:par>
                              <p:par>
                                <p:cTn id="79" presetID="1" presetClass="entr" fill="hold" nodeType="withEffect">
                                  <p:stCondLst>
                                    <p:cond delay="0"/>
                                  </p:stCondLst>
                                  <p:childTnLst>
                                    <p:set>
                                      <p:cBhvr>
                                        <p:cTn id="80" dur="1" fill="hold">
                                          <p:stCondLst>
                                            <p:cond delay="0"/>
                                          </p:stCondLst>
                                        </p:cTn>
                                        <p:tgtEl>
                                          <p:spTgt spid="5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6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fill="hold" nodeType="clickEffect">
                                  <p:stCondLst>
                                    <p:cond delay="0"/>
                                  </p:stCondLst>
                                  <p:childTnLst>
                                    <p:set>
                                      <p:cBhvr>
                                        <p:cTn id="88" dur="1" fill="hold">
                                          <p:stCondLst>
                                            <p:cond delay="0"/>
                                          </p:stCondLst>
                                        </p:cTn>
                                        <p:tgtEl>
                                          <p:spTgt spid="6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62"/>
                                        </p:tgtEl>
                                        <p:attrNameLst>
                                          <p:attrName>style.visibility</p:attrName>
                                        </p:attrNameLst>
                                      </p:cBhvr>
                                      <p:to>
                                        <p:strVal val="visible"/>
                                      </p:to>
                                    </p:set>
                                  </p:childTnLst>
                                </p:cTn>
                              </p:par>
                              <p:par>
                                <p:cTn id="93" presetID="1" presetClass="entr" fill="hold" nodeType="withEffect">
                                  <p:stCondLst>
                                    <p:cond delay="0"/>
                                  </p:stCondLst>
                                  <p:childTnLst>
                                    <p:set>
                                      <p:cBhvr>
                                        <p:cTn id="94" dur="1" fill="hold">
                                          <p:stCondLst>
                                            <p:cond delay="0"/>
                                          </p:stCondLst>
                                        </p:cTn>
                                        <p:tgtEl>
                                          <p:spTgt spid="36"/>
                                        </p:tgtEl>
                                        <p:attrNameLst>
                                          <p:attrName>style.visibility</p:attrName>
                                        </p:attrNameLst>
                                      </p:cBhvr>
                                      <p:to>
                                        <p:strVal val="visible"/>
                                      </p:to>
                                    </p:set>
                                  </p:childTnLst>
                                </p:cTn>
                              </p:par>
                              <p:par>
                                <p:cTn id="95" presetID="1" presetClass="entr" fill="hold" nodeType="withEffect">
                                  <p:stCondLst>
                                    <p:cond delay="0"/>
                                  </p:stCondLst>
                                  <p:childTnLst>
                                    <p:set>
                                      <p:cBhvr>
                                        <p:cTn id="96" dur="1" fill="hold">
                                          <p:stCondLst>
                                            <p:cond delay="0"/>
                                          </p:stCondLst>
                                        </p:cTn>
                                        <p:tgtEl>
                                          <p:spTgt spid="41"/>
                                        </p:tgtEl>
                                        <p:attrNameLst>
                                          <p:attrName>style.visibility</p:attrName>
                                        </p:attrNameLst>
                                      </p:cBhvr>
                                      <p:to>
                                        <p:strVal val="visible"/>
                                      </p:to>
                                    </p:set>
                                  </p:childTnLst>
                                </p:cTn>
                              </p:par>
                              <p:par>
                                <p:cTn id="97" presetID="1" presetClass="entr" fill="hold" nodeType="withEffect">
                                  <p:stCondLst>
                                    <p:cond delay="0"/>
                                  </p:stCondLst>
                                  <p:childTnLst>
                                    <p:set>
                                      <p:cBhvr>
                                        <p:cTn id="98" dur="1" fill="hold">
                                          <p:stCondLst>
                                            <p:cond delay="0"/>
                                          </p:stCondLst>
                                        </p:cTn>
                                        <p:tgtEl>
                                          <p:spTgt spid="49"/>
                                        </p:tgtEl>
                                        <p:attrNameLst>
                                          <p:attrName>style.visibility</p:attrName>
                                        </p:attrNameLst>
                                      </p:cBhvr>
                                      <p:to>
                                        <p:strVal val="visible"/>
                                      </p:to>
                                    </p:set>
                                  </p:childTnLst>
                                </p:cTn>
                              </p:par>
                              <p:par>
                                <p:cTn id="99" presetID="1" presetClass="entr" fill="hold" nodeType="withEffect">
                                  <p:stCondLst>
                                    <p:cond delay="0"/>
                                  </p:stCondLst>
                                  <p:childTnLst>
                                    <p:set>
                                      <p:cBhvr>
                                        <p:cTn id="100" dur="1" fill="hold">
                                          <p:stCondLst>
                                            <p:cond delay="0"/>
                                          </p:stCondLst>
                                        </p:cTn>
                                        <p:tgtEl>
                                          <p:spTgt spid="50"/>
                                        </p:tgtEl>
                                        <p:attrNameLst>
                                          <p:attrName>style.visibility</p:attrName>
                                        </p:attrNameLst>
                                      </p:cBhvr>
                                      <p:to>
                                        <p:strVal val="visible"/>
                                      </p:to>
                                    </p:set>
                                  </p:childTnLst>
                                </p:cTn>
                              </p:par>
                              <p:par>
                                <p:cTn id="101" presetID="1" presetClass="entr" fill="hold" nodeType="withEffect">
                                  <p:stCondLst>
                                    <p:cond delay="0"/>
                                  </p:stCondLst>
                                  <p:childTnLst>
                                    <p:set>
                                      <p:cBhvr>
                                        <p:cTn id="102" dur="1" fill="hold">
                                          <p:stCondLst>
                                            <p:cond delay="0"/>
                                          </p:stCondLst>
                                        </p:cTn>
                                        <p:tgtEl>
                                          <p:spTgt spid="51"/>
                                        </p:tgtEl>
                                        <p:attrNameLst>
                                          <p:attrName>style.visibility</p:attrName>
                                        </p:attrNameLst>
                                      </p:cBhvr>
                                      <p:to>
                                        <p:strVal val="visible"/>
                                      </p:to>
                                    </p:set>
                                  </p:childTnLst>
                                </p:cTn>
                              </p:par>
                              <p:par>
                                <p:cTn id="103" presetID="1" presetClass="entr" fill="hold" nodeType="withEffect">
                                  <p:stCondLst>
                                    <p:cond delay="0"/>
                                  </p:stCondLst>
                                  <p:childTnLst>
                                    <p:set>
                                      <p:cBhvr>
                                        <p:cTn id="104" dur="1" fill="hold">
                                          <p:stCondLst>
                                            <p:cond delay="0"/>
                                          </p:stCondLst>
                                        </p:cTn>
                                        <p:tgtEl>
                                          <p:spTgt spid="52"/>
                                        </p:tgtEl>
                                        <p:attrNameLst>
                                          <p:attrName>style.visibility</p:attrName>
                                        </p:attrNameLst>
                                      </p:cBhvr>
                                      <p:to>
                                        <p:strVal val="visible"/>
                                      </p:to>
                                    </p:set>
                                  </p:childTnLst>
                                </p:cTn>
                              </p:par>
                              <p:par>
                                <p:cTn id="105" presetID="1" presetClass="entr" fill="hold" nodeType="withEffect">
                                  <p:stCondLst>
                                    <p:cond delay="0"/>
                                  </p:stCondLst>
                                  <p:childTnLst>
                                    <p:set>
                                      <p:cBhvr>
                                        <p:cTn id="106" dur="1" fill="hold">
                                          <p:stCondLst>
                                            <p:cond delay="0"/>
                                          </p:stCondLst>
                                        </p:cTn>
                                        <p:tgtEl>
                                          <p:spTgt spid="55"/>
                                        </p:tgtEl>
                                        <p:attrNameLst>
                                          <p:attrName>style.visibility</p:attrName>
                                        </p:attrNameLst>
                                      </p:cBhvr>
                                      <p:to>
                                        <p:strVal val="visible"/>
                                      </p:to>
                                    </p:set>
                                  </p:childTnLst>
                                </p:cTn>
                              </p:par>
                              <p:par>
                                <p:cTn id="107" presetID="1" presetClass="entr" fill="hold" nodeType="withEffect">
                                  <p:stCondLst>
                                    <p:cond delay="0"/>
                                  </p:stCondLst>
                                  <p:childTnLst>
                                    <p:set>
                                      <p:cBhvr>
                                        <p:cTn id="108" dur="1" fill="hold">
                                          <p:stCondLst>
                                            <p:cond delay="0"/>
                                          </p:stCondLst>
                                        </p:cTn>
                                        <p:tgtEl>
                                          <p:spTgt spid="56"/>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7"/>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10"/>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2"/>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nodeType="clickEffect">
                                  <p:stCondLst>
                                    <p:cond delay="0"/>
                                  </p:stCondLst>
                                  <p:childTnLst>
                                    <p:set>
                                      <p:cBhvr>
                                        <p:cTn id="122" dur="1" fill="hold">
                                          <p:stCondLst>
                                            <p:cond delay="0"/>
                                          </p:stCondLst>
                                        </p:cTn>
                                        <p:tgtEl>
                                          <p:spTgt spid="10"/>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63"/>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65"/>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67"/>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66"/>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nodeType="clickEffect">
                                  <p:stCondLst>
                                    <p:cond delay="0"/>
                                  </p:stCondLst>
                                  <p:childTnLst>
                                    <p:set>
                                      <p:cBhvr>
                                        <p:cTn id="140" dur="1" fill="hold">
                                          <p:stCondLst>
                                            <p:cond delay="0"/>
                                          </p:stCondLst>
                                        </p:cTn>
                                        <p:tgtEl>
                                          <p:spTgt spid="66"/>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68"/>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nodeType="clickEffect">
                                  <p:stCondLst>
                                    <p:cond delay="0"/>
                                  </p:stCondLst>
                                  <p:childTnLst>
                                    <p:set>
                                      <p:cBhvr>
                                        <p:cTn id="148" dur="1" fill="hold">
                                          <p:stCondLst>
                                            <p:cond delay="0"/>
                                          </p:stCondLst>
                                        </p:cTn>
                                        <p:tgtEl>
                                          <p:spTgt spid="69"/>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70"/>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xit" presetSubtype="0" fill="hold" nodeType="clickEffect">
                                  <p:stCondLst>
                                    <p:cond delay="0"/>
                                  </p:stCondLst>
                                  <p:childTnLst>
                                    <p:set>
                                      <p:cBhvr>
                                        <p:cTn id="154" dur="1" fill="hold">
                                          <p:stCondLst>
                                            <p:cond delay="0"/>
                                          </p:stCondLst>
                                        </p:cTn>
                                        <p:tgtEl>
                                          <p:spTgt spid="69"/>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 grpId="0"/>
      <p:bldP spid="38" grpId="0"/>
      <p:bldP spid="39" grpId="0"/>
      <p:bldP spid="40" grpId="0"/>
      <p:bldP spid="45" grpId="0"/>
      <p:bldP spid="60" grpId="0"/>
      <p:bldP spid="6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8">
            <a:extLst>
              <a:ext uri="{FF2B5EF4-FFF2-40B4-BE49-F238E27FC236}">
                <a16:creationId xmlns:a16="http://schemas.microsoft.com/office/drawing/2014/main" id="{90E34EF9-8BFE-423C-9B70-46EA57463E39}"/>
              </a:ext>
            </a:extLst>
          </p:cNvPr>
          <p:cNvPicPr/>
          <p:nvPr/>
        </p:nvPicPr>
        <p:blipFill>
          <a:blip r:embed="rId3"/>
          <a:stretch/>
        </p:blipFill>
        <p:spPr>
          <a:xfrm>
            <a:off x="11037321" y="104985"/>
            <a:ext cx="1101240" cy="1101240"/>
          </a:xfrm>
          <a:prstGeom prst="rect">
            <a:avLst/>
          </a:prstGeom>
          <a:ln>
            <a:noFill/>
          </a:ln>
        </p:spPr>
      </p:pic>
      <p:pic>
        <p:nvPicPr>
          <p:cNvPr id="2050" name="Picture 2" descr="Notebook, Diary, Paper, Blank, Ruled, Marker, Bookmark">
            <a:extLst>
              <a:ext uri="{FF2B5EF4-FFF2-40B4-BE49-F238E27FC236}">
                <a16:creationId xmlns:a16="http://schemas.microsoft.com/office/drawing/2014/main" id="{7B16B1F1-262B-48C2-BBE6-4ADA68F4BD73}"/>
              </a:ext>
            </a:extLst>
          </p:cNvPr>
          <p:cNvPicPr>
            <a:picLocks noChangeAspect="1" noChangeArrowheads="1"/>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l="46100"/>
          <a:stretch/>
        </p:blipFill>
        <p:spPr bwMode="auto">
          <a:xfrm>
            <a:off x="35441" y="2029458"/>
            <a:ext cx="4486594" cy="50881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C0FFC29-E3E1-4457-9161-C4955EB839BF}"/>
              </a:ext>
            </a:extLst>
          </p:cNvPr>
          <p:cNvSpPr txBox="1"/>
          <p:nvPr/>
        </p:nvSpPr>
        <p:spPr>
          <a:xfrm>
            <a:off x="573883" y="2777031"/>
            <a:ext cx="3639614" cy="461665"/>
          </a:xfrm>
          <a:prstGeom prst="rect">
            <a:avLst/>
          </a:prstGeom>
          <a:noFill/>
        </p:spPr>
        <p:txBody>
          <a:bodyPr wrap="square" rtlCol="0">
            <a:spAutoFit/>
          </a:bodyPr>
          <a:lstStyle/>
          <a:p>
            <a:r>
              <a:rPr lang="en-GB" sz="2400" dirty="0" err="1">
                <a:solidFill>
                  <a:srgbClr val="002060"/>
                </a:solidFill>
                <a:latin typeface="Ink Free" panose="03080402000500000000" pitchFamily="66" charset="0"/>
              </a:rPr>
              <a:t>Léa</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est</a:t>
            </a:r>
            <a:r>
              <a:rPr lang="en-GB" sz="2400" dirty="0">
                <a:solidFill>
                  <a:srgbClr val="002060"/>
                </a:solidFill>
                <a:latin typeface="Ink Free" panose="03080402000500000000" pitchFamily="66" charset="0"/>
              </a:rPr>
              <a:t>  petit</a:t>
            </a:r>
            <a:r>
              <a:rPr lang="en-GB" sz="2400" b="1" dirty="0">
                <a:solidFill>
                  <a:srgbClr val="002060"/>
                </a:solidFill>
                <a:latin typeface="Ink Free" panose="03080402000500000000" pitchFamily="66" charset="0"/>
              </a:rPr>
              <a:t>e</a:t>
            </a:r>
            <a:r>
              <a:rPr lang="en-GB" sz="2400" dirty="0">
                <a:solidFill>
                  <a:srgbClr val="002060"/>
                </a:solidFill>
                <a:latin typeface="Ink Free" panose="03080402000500000000" pitchFamily="66" charset="0"/>
              </a:rPr>
              <a:t>.</a:t>
            </a:r>
          </a:p>
        </p:txBody>
      </p:sp>
      <p:sp>
        <p:nvSpPr>
          <p:cNvPr id="8" name="TextBox 7">
            <a:extLst>
              <a:ext uri="{FF2B5EF4-FFF2-40B4-BE49-F238E27FC236}">
                <a16:creationId xmlns:a16="http://schemas.microsoft.com/office/drawing/2014/main" id="{580464C5-D668-4570-BC2C-FF3125C85CB3}"/>
              </a:ext>
            </a:extLst>
          </p:cNvPr>
          <p:cNvSpPr txBox="1"/>
          <p:nvPr/>
        </p:nvSpPr>
        <p:spPr>
          <a:xfrm>
            <a:off x="571752" y="3318999"/>
            <a:ext cx="2893935" cy="461665"/>
          </a:xfrm>
          <a:prstGeom prst="rect">
            <a:avLst/>
          </a:prstGeom>
          <a:noFill/>
        </p:spPr>
        <p:txBody>
          <a:bodyPr wrap="square" rtlCol="0">
            <a:spAutoFit/>
          </a:bodyPr>
          <a:lstStyle/>
          <a:p>
            <a:r>
              <a:rPr lang="en-GB" sz="2400" dirty="0">
                <a:solidFill>
                  <a:srgbClr val="002060"/>
                </a:solidFill>
                <a:latin typeface="Ink Free" panose="03080402000500000000" pitchFamily="66" charset="0"/>
              </a:rPr>
              <a:t>Yves </a:t>
            </a:r>
            <a:r>
              <a:rPr lang="en-GB" sz="2400" dirty="0" err="1">
                <a:solidFill>
                  <a:srgbClr val="002060"/>
                </a:solidFill>
                <a:latin typeface="Ink Free" panose="03080402000500000000" pitchFamily="66" charset="0"/>
              </a:rPr>
              <a:t>est</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françai</a:t>
            </a:r>
            <a:r>
              <a:rPr lang="en-GB" sz="2400" b="1" dirty="0" err="1">
                <a:solidFill>
                  <a:srgbClr val="002060"/>
                </a:solidFill>
                <a:latin typeface="Ink Free" panose="03080402000500000000" pitchFamily="66" charset="0"/>
              </a:rPr>
              <a:t>s</a:t>
            </a:r>
            <a:r>
              <a:rPr lang="en-GB" sz="2400" dirty="0">
                <a:solidFill>
                  <a:srgbClr val="002060"/>
                </a:solidFill>
                <a:latin typeface="Ink Free" panose="03080402000500000000" pitchFamily="66" charset="0"/>
              </a:rPr>
              <a:t>.</a:t>
            </a:r>
          </a:p>
        </p:txBody>
      </p:sp>
      <p:sp>
        <p:nvSpPr>
          <p:cNvPr id="37" name="TextBox 36">
            <a:extLst>
              <a:ext uri="{FF2B5EF4-FFF2-40B4-BE49-F238E27FC236}">
                <a16:creationId xmlns:a16="http://schemas.microsoft.com/office/drawing/2014/main" id="{8E95AC6C-459B-4657-A428-F7C25F8B7ADA}"/>
              </a:ext>
            </a:extLst>
          </p:cNvPr>
          <p:cNvSpPr txBox="1"/>
          <p:nvPr/>
        </p:nvSpPr>
        <p:spPr>
          <a:xfrm>
            <a:off x="67904" y="65504"/>
            <a:ext cx="9552523"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In his diary, Pierre has described how his friends are feeling.</a:t>
            </a:r>
          </a:p>
        </p:txBody>
      </p:sp>
      <p:sp>
        <p:nvSpPr>
          <p:cNvPr id="39" name="TextBox 38">
            <a:extLst>
              <a:ext uri="{FF2B5EF4-FFF2-40B4-BE49-F238E27FC236}">
                <a16:creationId xmlns:a16="http://schemas.microsoft.com/office/drawing/2014/main" id="{11FDD7F4-8338-466B-99C4-57E9591D2AEE}"/>
              </a:ext>
            </a:extLst>
          </p:cNvPr>
          <p:cNvSpPr txBox="1"/>
          <p:nvPr/>
        </p:nvSpPr>
        <p:spPr>
          <a:xfrm>
            <a:off x="105736" y="525646"/>
            <a:ext cx="10681915" cy="830997"/>
          </a:xfrm>
          <a:prstGeom prst="rect">
            <a:avLst/>
          </a:prstGeom>
          <a:noFill/>
        </p:spPr>
        <p:txBody>
          <a:bodyPr wrap="square">
            <a:spAutoFit/>
          </a:bodyPr>
          <a:lstStyle/>
          <a:p>
            <a:r>
              <a:rPr lang="en-GB" sz="2400" b="1" dirty="0" err="1">
                <a:solidFill>
                  <a:srgbClr val="002060"/>
                </a:solidFill>
                <a:latin typeface="Century Gothic" panose="020B0502020202020204" pitchFamily="34" charset="0"/>
              </a:rPr>
              <a:t>Aïe</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aïe</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aïe</a:t>
            </a:r>
            <a:r>
              <a:rPr lang="en-GB" sz="24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 He’s spilled hot chocolate on it so we can’t see who he’s describing. </a:t>
            </a:r>
            <a:r>
              <a:rPr lang="en-GB" sz="2400" dirty="0" err="1">
                <a:solidFill>
                  <a:srgbClr val="002060"/>
                </a:solidFill>
                <a:latin typeface="Century Gothic" panose="020B0502020202020204" pitchFamily="34" charset="0"/>
              </a:rPr>
              <a:t>Léa</a:t>
            </a:r>
            <a:r>
              <a:rPr lang="en-GB" sz="2400" dirty="0">
                <a:solidFill>
                  <a:srgbClr val="002060"/>
                </a:solidFill>
                <a:latin typeface="Century Gothic" panose="020B0502020202020204" pitchFamily="34" charset="0"/>
              </a:rPr>
              <a:t> or Yves ? or could it be either?</a:t>
            </a:r>
            <a:endParaRPr lang="en-GB" sz="2400" dirty="0"/>
          </a:p>
        </p:txBody>
      </p:sp>
      <p:sp>
        <p:nvSpPr>
          <p:cNvPr id="40" name="TextBox 39">
            <a:extLst>
              <a:ext uri="{FF2B5EF4-FFF2-40B4-BE49-F238E27FC236}">
                <a16:creationId xmlns:a16="http://schemas.microsoft.com/office/drawing/2014/main" id="{3737431F-01B1-47A1-8E4E-4CF2CD46B091}"/>
              </a:ext>
            </a:extLst>
          </p:cNvPr>
          <p:cNvSpPr txBox="1"/>
          <p:nvPr/>
        </p:nvSpPr>
        <p:spPr>
          <a:xfrm>
            <a:off x="617482" y="3826170"/>
            <a:ext cx="2893935" cy="461665"/>
          </a:xfrm>
          <a:prstGeom prst="rect">
            <a:avLst/>
          </a:prstGeom>
          <a:noFill/>
        </p:spPr>
        <p:txBody>
          <a:bodyPr wrap="square" rtlCol="0">
            <a:spAutoFit/>
          </a:bodyPr>
          <a:lstStyle/>
          <a:p>
            <a:r>
              <a:rPr lang="en-GB" sz="2400" dirty="0" err="1">
                <a:solidFill>
                  <a:srgbClr val="002060"/>
                </a:solidFill>
                <a:latin typeface="Ink Free" panose="03080402000500000000" pitchFamily="66" charset="0"/>
              </a:rPr>
              <a:t>Léa</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est</a:t>
            </a:r>
            <a:r>
              <a:rPr lang="en-GB" sz="2400" dirty="0">
                <a:solidFill>
                  <a:srgbClr val="002060"/>
                </a:solidFill>
                <a:latin typeface="Ink Free" panose="03080402000500000000" pitchFamily="66" charset="0"/>
              </a:rPr>
              <a:t> trist</a:t>
            </a:r>
            <a:r>
              <a:rPr lang="en-GB" sz="2400" b="1" dirty="0">
                <a:solidFill>
                  <a:srgbClr val="002060"/>
                </a:solidFill>
                <a:latin typeface="Ink Free" panose="03080402000500000000" pitchFamily="66" charset="0"/>
              </a:rPr>
              <a:t>e</a:t>
            </a:r>
            <a:r>
              <a:rPr lang="en-GB" sz="2400" dirty="0">
                <a:solidFill>
                  <a:srgbClr val="002060"/>
                </a:solidFill>
                <a:latin typeface="Ink Free" panose="03080402000500000000" pitchFamily="66" charset="0"/>
              </a:rPr>
              <a:t>.</a:t>
            </a:r>
          </a:p>
        </p:txBody>
      </p:sp>
      <p:sp>
        <p:nvSpPr>
          <p:cNvPr id="52" name="TextBox 51">
            <a:extLst>
              <a:ext uri="{FF2B5EF4-FFF2-40B4-BE49-F238E27FC236}">
                <a16:creationId xmlns:a16="http://schemas.microsoft.com/office/drawing/2014/main" id="{50F7A777-10A5-4B24-8518-E6A1CAA2C66C}"/>
              </a:ext>
            </a:extLst>
          </p:cNvPr>
          <p:cNvSpPr txBox="1"/>
          <p:nvPr/>
        </p:nvSpPr>
        <p:spPr>
          <a:xfrm>
            <a:off x="655066" y="4314106"/>
            <a:ext cx="3058370" cy="830997"/>
          </a:xfrm>
          <a:prstGeom prst="rect">
            <a:avLst/>
          </a:prstGeom>
          <a:noFill/>
        </p:spPr>
        <p:txBody>
          <a:bodyPr wrap="square" rtlCol="0">
            <a:spAutoFit/>
          </a:bodyPr>
          <a:lstStyle/>
          <a:p>
            <a:r>
              <a:rPr lang="en-GB" sz="2400" dirty="0">
                <a:solidFill>
                  <a:srgbClr val="002060"/>
                </a:solidFill>
                <a:latin typeface="Ink Free" panose="03080402000500000000" pitchFamily="66" charset="0"/>
              </a:rPr>
              <a:t>Yves </a:t>
            </a:r>
            <a:r>
              <a:rPr lang="en-GB" sz="2400" dirty="0" err="1">
                <a:solidFill>
                  <a:srgbClr val="002060"/>
                </a:solidFill>
                <a:latin typeface="Ink Free" panose="03080402000500000000" pitchFamily="66" charset="0"/>
              </a:rPr>
              <a:t>est</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malad</a:t>
            </a:r>
            <a:r>
              <a:rPr lang="en-GB" sz="2400" b="1" dirty="0" err="1">
                <a:solidFill>
                  <a:srgbClr val="002060"/>
                </a:solidFill>
                <a:latin typeface="Ink Free" panose="03080402000500000000" pitchFamily="66" charset="0"/>
              </a:rPr>
              <a:t>e</a:t>
            </a:r>
            <a:r>
              <a:rPr lang="en-GB" sz="2400" b="1"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aujourd’hui</a:t>
            </a:r>
            <a:r>
              <a:rPr lang="en-GB" sz="2400" dirty="0">
                <a:solidFill>
                  <a:srgbClr val="002060"/>
                </a:solidFill>
                <a:latin typeface="Ink Free" panose="03080402000500000000" pitchFamily="66" charset="0"/>
              </a:rPr>
              <a:t>.</a:t>
            </a:r>
          </a:p>
        </p:txBody>
      </p:sp>
      <p:pic>
        <p:nvPicPr>
          <p:cNvPr id="53" name="Picture 52">
            <a:extLst>
              <a:ext uri="{FF2B5EF4-FFF2-40B4-BE49-F238E27FC236}">
                <a16:creationId xmlns:a16="http://schemas.microsoft.com/office/drawing/2014/main" id="{3DAE61CC-B49D-40B4-B11D-1415CF6A0553}"/>
              </a:ext>
            </a:extLst>
          </p:cNvPr>
          <p:cNvPicPr>
            <a:picLocks noChangeAspect="1"/>
          </p:cNvPicPr>
          <p:nvPr/>
        </p:nvPicPr>
        <p:blipFill rotWithShape="1">
          <a:blip r:embed="rId5"/>
          <a:srcRect t="21610" b="24121"/>
          <a:stretch/>
        </p:blipFill>
        <p:spPr>
          <a:xfrm>
            <a:off x="-53827" y="3156269"/>
            <a:ext cx="1574324" cy="796957"/>
          </a:xfrm>
          <a:prstGeom prst="rect">
            <a:avLst/>
          </a:prstGeom>
        </p:spPr>
      </p:pic>
      <p:sp>
        <p:nvSpPr>
          <p:cNvPr id="54" name="TextBox 53">
            <a:extLst>
              <a:ext uri="{FF2B5EF4-FFF2-40B4-BE49-F238E27FC236}">
                <a16:creationId xmlns:a16="http://schemas.microsoft.com/office/drawing/2014/main" id="{2ACA2484-633B-4638-AF0F-0E8F3138834E}"/>
              </a:ext>
            </a:extLst>
          </p:cNvPr>
          <p:cNvSpPr txBox="1"/>
          <p:nvPr/>
        </p:nvSpPr>
        <p:spPr>
          <a:xfrm>
            <a:off x="607002" y="5127592"/>
            <a:ext cx="3797798" cy="461665"/>
          </a:xfrm>
          <a:prstGeom prst="rect">
            <a:avLst/>
          </a:prstGeom>
          <a:noFill/>
        </p:spPr>
        <p:txBody>
          <a:bodyPr wrap="square" rtlCol="0">
            <a:spAutoFit/>
          </a:bodyPr>
          <a:lstStyle/>
          <a:p>
            <a:r>
              <a:rPr lang="en-GB" sz="2400" dirty="0" err="1">
                <a:solidFill>
                  <a:srgbClr val="002060"/>
                </a:solidFill>
                <a:latin typeface="Ink Free" panose="03080402000500000000" pitchFamily="66" charset="0"/>
              </a:rPr>
              <a:t>Léa</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est</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intelligent</a:t>
            </a:r>
            <a:r>
              <a:rPr lang="en-GB" sz="2400" b="1" dirty="0" err="1">
                <a:solidFill>
                  <a:srgbClr val="002060"/>
                </a:solidFill>
                <a:latin typeface="Ink Free" panose="03080402000500000000" pitchFamily="66" charset="0"/>
              </a:rPr>
              <a:t>e</a:t>
            </a:r>
            <a:r>
              <a:rPr lang="en-GB" sz="2400" b="1" dirty="0">
                <a:solidFill>
                  <a:srgbClr val="002060"/>
                </a:solidFill>
                <a:latin typeface="Ink Free" panose="03080402000500000000" pitchFamily="66" charset="0"/>
              </a:rPr>
              <a:t>.</a:t>
            </a:r>
            <a:endParaRPr lang="en-GB" sz="2400" dirty="0">
              <a:solidFill>
                <a:srgbClr val="002060"/>
              </a:solidFill>
              <a:latin typeface="Ink Free" panose="03080402000500000000" pitchFamily="66" charset="0"/>
            </a:endParaRPr>
          </a:p>
        </p:txBody>
      </p:sp>
      <p:sp>
        <p:nvSpPr>
          <p:cNvPr id="56" name="TextBox 55">
            <a:extLst>
              <a:ext uri="{FF2B5EF4-FFF2-40B4-BE49-F238E27FC236}">
                <a16:creationId xmlns:a16="http://schemas.microsoft.com/office/drawing/2014/main" id="{A9CBB7CC-116C-439D-BEDA-A0E5B2FA3CA9}"/>
              </a:ext>
            </a:extLst>
          </p:cNvPr>
          <p:cNvSpPr txBox="1"/>
          <p:nvPr/>
        </p:nvSpPr>
        <p:spPr>
          <a:xfrm>
            <a:off x="654023" y="5610618"/>
            <a:ext cx="3639614" cy="830997"/>
          </a:xfrm>
          <a:prstGeom prst="rect">
            <a:avLst/>
          </a:prstGeom>
          <a:noFill/>
        </p:spPr>
        <p:txBody>
          <a:bodyPr wrap="square" rtlCol="0">
            <a:spAutoFit/>
          </a:bodyPr>
          <a:lstStyle/>
          <a:p>
            <a:r>
              <a:rPr lang="en-GB" sz="2400" dirty="0">
                <a:solidFill>
                  <a:srgbClr val="002060"/>
                </a:solidFill>
                <a:latin typeface="Ink Free" panose="03080402000500000000" pitchFamily="66" charset="0"/>
              </a:rPr>
              <a:t>Yves </a:t>
            </a:r>
            <a:r>
              <a:rPr lang="en-GB" sz="2400" dirty="0" err="1">
                <a:solidFill>
                  <a:srgbClr val="002060"/>
                </a:solidFill>
                <a:latin typeface="Ink Free" panose="03080402000500000000" pitchFamily="66" charset="0"/>
              </a:rPr>
              <a:t>est</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calm</a:t>
            </a:r>
            <a:r>
              <a:rPr lang="en-GB" sz="2400" b="1" dirty="0" err="1">
                <a:solidFill>
                  <a:srgbClr val="002060"/>
                </a:solidFill>
                <a:latin typeface="Ink Free" panose="03080402000500000000" pitchFamily="66" charset="0"/>
              </a:rPr>
              <a:t>e</a:t>
            </a:r>
            <a:r>
              <a:rPr lang="en-GB" sz="2400" b="1"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maintenant</a:t>
            </a:r>
            <a:r>
              <a:rPr lang="en-GB" sz="2400" dirty="0">
                <a:solidFill>
                  <a:srgbClr val="002060"/>
                </a:solidFill>
                <a:latin typeface="Ink Free" panose="03080402000500000000" pitchFamily="66" charset="0"/>
              </a:rPr>
              <a:t>.</a:t>
            </a:r>
          </a:p>
        </p:txBody>
      </p:sp>
      <p:graphicFrame>
        <p:nvGraphicFramePr>
          <p:cNvPr id="2" name="Table 2">
            <a:extLst>
              <a:ext uri="{FF2B5EF4-FFF2-40B4-BE49-F238E27FC236}">
                <a16:creationId xmlns:a16="http://schemas.microsoft.com/office/drawing/2014/main" id="{3E552D02-74ED-43F4-99BD-7F627133D042}"/>
              </a:ext>
            </a:extLst>
          </p:cNvPr>
          <p:cNvGraphicFramePr>
            <a:graphicFrameLocks noGrp="1"/>
          </p:cNvGraphicFramePr>
          <p:nvPr>
            <p:extLst>
              <p:ext uri="{D42A27DB-BD31-4B8C-83A1-F6EECF244321}">
                <p14:modId xmlns:p14="http://schemas.microsoft.com/office/powerpoint/2010/main" val="1782255137"/>
              </p:ext>
            </p:extLst>
          </p:nvPr>
        </p:nvGraphicFramePr>
        <p:xfrm>
          <a:off x="4474773" y="3261714"/>
          <a:ext cx="7539845" cy="3413760"/>
        </p:xfrm>
        <a:graphic>
          <a:graphicData uri="http://schemas.openxmlformats.org/drawingml/2006/table">
            <a:tbl>
              <a:tblPr firstRow="1" bandRow="1">
                <a:tableStyleId>{7FF5F828-6C90-4657-BD3A-750F5844F318}</a:tableStyleId>
              </a:tblPr>
              <a:tblGrid>
                <a:gridCol w="1767765">
                  <a:extLst>
                    <a:ext uri="{9D8B030D-6E8A-4147-A177-3AD203B41FA5}">
                      <a16:colId xmlns:a16="http://schemas.microsoft.com/office/drawing/2014/main" val="3410757535"/>
                    </a:ext>
                  </a:extLst>
                </a:gridCol>
                <a:gridCol w="1362808">
                  <a:extLst>
                    <a:ext uri="{9D8B030D-6E8A-4147-A177-3AD203B41FA5}">
                      <a16:colId xmlns:a16="http://schemas.microsoft.com/office/drawing/2014/main" val="1432009305"/>
                    </a:ext>
                  </a:extLst>
                </a:gridCol>
                <a:gridCol w="1186962">
                  <a:extLst>
                    <a:ext uri="{9D8B030D-6E8A-4147-A177-3AD203B41FA5}">
                      <a16:colId xmlns:a16="http://schemas.microsoft.com/office/drawing/2014/main" val="2923634213"/>
                    </a:ext>
                  </a:extLst>
                </a:gridCol>
                <a:gridCol w="1494692">
                  <a:extLst>
                    <a:ext uri="{9D8B030D-6E8A-4147-A177-3AD203B41FA5}">
                      <a16:colId xmlns:a16="http://schemas.microsoft.com/office/drawing/2014/main" val="2446025577"/>
                    </a:ext>
                  </a:extLst>
                </a:gridCol>
                <a:gridCol w="1727618">
                  <a:extLst>
                    <a:ext uri="{9D8B030D-6E8A-4147-A177-3AD203B41FA5}">
                      <a16:colId xmlns:a16="http://schemas.microsoft.com/office/drawing/2014/main" val="3694677752"/>
                    </a:ext>
                  </a:extLst>
                </a:gridCol>
              </a:tblGrid>
              <a:tr h="370840">
                <a:tc>
                  <a:txBody>
                    <a:bodyPr/>
                    <a:lstStyle/>
                    <a:p>
                      <a:pPr algn="ctr"/>
                      <a:r>
                        <a:rPr lang="en-GB" sz="2600" dirty="0" err="1">
                          <a:solidFill>
                            <a:srgbClr val="002060"/>
                          </a:solidFill>
                          <a:latin typeface="Century Gothic" panose="020B0502020202020204" pitchFamily="34" charset="0"/>
                        </a:rPr>
                        <a:t>adjectif</a:t>
                      </a:r>
                      <a:endParaRPr lang="en-GB" sz="2600" dirty="0">
                        <a:solidFill>
                          <a:srgbClr val="002060"/>
                        </a:solidFill>
                        <a:latin typeface="Century Gothic" panose="020B0502020202020204" pitchFamily="34" charset="0"/>
                      </a:endParaRPr>
                    </a:p>
                  </a:txBody>
                  <a:tcPr/>
                </a:tc>
                <a:tc>
                  <a:txBody>
                    <a:bodyPr/>
                    <a:lstStyle/>
                    <a:p>
                      <a:pPr algn="ctr"/>
                      <a:r>
                        <a:rPr lang="en-GB" sz="2600" dirty="0" err="1">
                          <a:solidFill>
                            <a:srgbClr val="002060"/>
                          </a:solidFill>
                          <a:latin typeface="Century Gothic" panose="020B0502020202020204" pitchFamily="34" charset="0"/>
                        </a:rPr>
                        <a:t>Léa</a:t>
                      </a:r>
                      <a:endParaRPr lang="en-GB" sz="2600" dirty="0">
                        <a:solidFill>
                          <a:srgbClr val="002060"/>
                        </a:solidFill>
                        <a:latin typeface="Century Gothic" panose="020B0502020202020204" pitchFamily="34" charset="0"/>
                      </a:endParaRPr>
                    </a:p>
                  </a:txBody>
                  <a:tcPr/>
                </a:tc>
                <a:tc>
                  <a:txBody>
                    <a:bodyPr/>
                    <a:lstStyle/>
                    <a:p>
                      <a:pPr algn="ctr"/>
                      <a:r>
                        <a:rPr lang="en-GB" sz="2600" dirty="0">
                          <a:solidFill>
                            <a:srgbClr val="002060"/>
                          </a:solidFill>
                          <a:latin typeface="Century Gothic" panose="020B0502020202020204" pitchFamily="34" charset="0"/>
                        </a:rPr>
                        <a:t>Yves</a:t>
                      </a:r>
                    </a:p>
                  </a:txBody>
                  <a:tcPr/>
                </a:tc>
                <a:tc>
                  <a:txBody>
                    <a:bodyPr/>
                    <a:lstStyle/>
                    <a:p>
                      <a:pPr algn="ctr"/>
                      <a:r>
                        <a:rPr lang="en-GB" sz="2400" dirty="0">
                          <a:solidFill>
                            <a:srgbClr val="002060"/>
                          </a:solidFill>
                          <a:latin typeface="Century Gothic" panose="020B0502020202020204" pitchFamily="34" charset="0"/>
                        </a:rPr>
                        <a:t>either</a:t>
                      </a:r>
                    </a:p>
                  </a:txBody>
                  <a:tcPr/>
                </a:tc>
                <a:tc>
                  <a:txBody>
                    <a:bodyPr/>
                    <a:lstStyle/>
                    <a:p>
                      <a:pPr algn="ctr"/>
                      <a:r>
                        <a:rPr lang="en-GB" sz="2600" dirty="0" err="1">
                          <a:solidFill>
                            <a:srgbClr val="002060"/>
                          </a:solidFill>
                          <a:latin typeface="Century Gothic" panose="020B0502020202020204" pitchFamily="34" charset="0"/>
                        </a:rPr>
                        <a:t>anglais</a:t>
                      </a:r>
                      <a:endParaRPr lang="en-GB" sz="2600" dirty="0">
                        <a:solidFill>
                          <a:srgbClr val="002060"/>
                        </a:solidFill>
                        <a:latin typeface="Century Gothic" panose="020B0502020202020204" pitchFamily="34" charset="0"/>
                      </a:endParaRPr>
                    </a:p>
                  </a:txBody>
                  <a:tcPr/>
                </a:tc>
                <a:extLst>
                  <a:ext uri="{0D108BD9-81ED-4DB2-BD59-A6C34878D82A}">
                    <a16:rowId xmlns:a16="http://schemas.microsoft.com/office/drawing/2014/main" val="3161334062"/>
                  </a:ext>
                </a:extLst>
              </a:tr>
              <a:tr h="370840">
                <a:tc>
                  <a:txBody>
                    <a:bodyPr/>
                    <a:lstStyle/>
                    <a:p>
                      <a:r>
                        <a:rPr lang="en-GB" sz="2600" b="1" dirty="0">
                          <a:solidFill>
                            <a:srgbClr val="002060"/>
                          </a:solidFill>
                          <a:latin typeface="Century Gothic" panose="020B0502020202020204" pitchFamily="34" charset="0"/>
                        </a:rPr>
                        <a:t> petite</a:t>
                      </a: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dirty="0">
                        <a:solidFill>
                          <a:srgbClr val="002060"/>
                        </a:solidFill>
                        <a:latin typeface="Century Gothic" panose="020B0502020202020204" pitchFamily="34" charset="0"/>
                      </a:endParaRPr>
                    </a:p>
                  </a:txBody>
                  <a:tcPr/>
                </a:tc>
                <a:extLst>
                  <a:ext uri="{0D108BD9-81ED-4DB2-BD59-A6C34878D82A}">
                    <a16:rowId xmlns:a16="http://schemas.microsoft.com/office/drawing/2014/main" val="1439983069"/>
                  </a:ext>
                </a:extLst>
              </a:tr>
              <a:tr h="370840">
                <a:tc>
                  <a:txBody>
                    <a:bodyPr/>
                    <a:lstStyle/>
                    <a:p>
                      <a:endParaRPr lang="en-GB" sz="2600" dirty="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extLst>
                  <a:ext uri="{0D108BD9-81ED-4DB2-BD59-A6C34878D82A}">
                    <a16:rowId xmlns:a16="http://schemas.microsoft.com/office/drawing/2014/main" val="1196509419"/>
                  </a:ext>
                </a:extLst>
              </a:tr>
              <a:tr h="370840">
                <a:tc>
                  <a:txBody>
                    <a:bodyPr/>
                    <a:lstStyle/>
                    <a:p>
                      <a:endParaRPr lang="en-GB" sz="2600" dirty="0">
                        <a:solidFill>
                          <a:srgbClr val="002060"/>
                        </a:solidFill>
                        <a:latin typeface="Century Gothic" panose="020B0502020202020204" pitchFamily="34" charset="0"/>
                      </a:endParaRPr>
                    </a:p>
                  </a:txBody>
                  <a:tcPr/>
                </a:tc>
                <a:tc>
                  <a:txBody>
                    <a:bodyPr/>
                    <a:lstStyle/>
                    <a:p>
                      <a:endParaRPr lang="en-GB" sz="2600" dirty="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extLst>
                  <a:ext uri="{0D108BD9-81ED-4DB2-BD59-A6C34878D82A}">
                    <a16:rowId xmlns:a16="http://schemas.microsoft.com/office/drawing/2014/main" val="160979678"/>
                  </a:ext>
                </a:extLst>
              </a:tr>
              <a:tr h="370840">
                <a:tc>
                  <a:txBody>
                    <a:bodyPr/>
                    <a:lstStyle/>
                    <a:p>
                      <a:endParaRPr lang="en-GB" sz="2600" dirty="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extLst>
                  <a:ext uri="{0D108BD9-81ED-4DB2-BD59-A6C34878D82A}">
                    <a16:rowId xmlns:a16="http://schemas.microsoft.com/office/drawing/2014/main" val="212195194"/>
                  </a:ext>
                </a:extLst>
              </a:tr>
              <a:tr h="370840">
                <a:tc>
                  <a:txBody>
                    <a:bodyPr/>
                    <a:lstStyle/>
                    <a:p>
                      <a:endParaRPr lang="en-GB" sz="2600" dirty="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extLst>
                  <a:ext uri="{0D108BD9-81ED-4DB2-BD59-A6C34878D82A}">
                    <a16:rowId xmlns:a16="http://schemas.microsoft.com/office/drawing/2014/main" val="2923195723"/>
                  </a:ext>
                </a:extLst>
              </a:tr>
              <a:tr h="370840">
                <a:tc>
                  <a:txBody>
                    <a:bodyPr/>
                    <a:lstStyle/>
                    <a:p>
                      <a:endParaRPr lang="en-GB" sz="2600" dirty="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dirty="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dirty="0">
                        <a:solidFill>
                          <a:srgbClr val="002060"/>
                        </a:solidFill>
                        <a:latin typeface="Century Gothic" panose="020B0502020202020204" pitchFamily="34" charset="0"/>
                      </a:endParaRPr>
                    </a:p>
                  </a:txBody>
                  <a:tcPr/>
                </a:tc>
                <a:extLst>
                  <a:ext uri="{0D108BD9-81ED-4DB2-BD59-A6C34878D82A}">
                    <a16:rowId xmlns:a16="http://schemas.microsoft.com/office/drawing/2014/main" val="90040550"/>
                  </a:ext>
                </a:extLst>
              </a:tr>
            </a:tbl>
          </a:graphicData>
        </a:graphic>
      </p:graphicFrame>
      <p:pic>
        <p:nvPicPr>
          <p:cNvPr id="63" name="Picture 2" descr="Check Mark, Checkbox, Check, Tick, Yes">
            <a:extLst>
              <a:ext uri="{FF2B5EF4-FFF2-40B4-BE49-F238E27FC236}">
                <a16:creationId xmlns:a16="http://schemas.microsoft.com/office/drawing/2014/main" id="{5B52FFFE-B514-4709-94EB-BE206EC480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9319" y="3826170"/>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8A880560-B0E5-4ABC-ACEA-7DD5BD1824E6}"/>
              </a:ext>
            </a:extLst>
          </p:cNvPr>
          <p:cNvSpPr txBox="1"/>
          <p:nvPr/>
        </p:nvSpPr>
        <p:spPr>
          <a:xfrm>
            <a:off x="10667294" y="3738615"/>
            <a:ext cx="995767" cy="461665"/>
          </a:xfrm>
          <a:prstGeom prst="rect">
            <a:avLst/>
          </a:prstGeom>
          <a:noFill/>
        </p:spPr>
        <p:txBody>
          <a:bodyPr wrap="square" rtlCol="0">
            <a:spAutoFit/>
          </a:bodyPr>
          <a:lstStyle/>
          <a:p>
            <a:r>
              <a:rPr lang="en-GB" sz="2400" b="1" dirty="0">
                <a:solidFill>
                  <a:srgbClr val="92D050"/>
                </a:solidFill>
                <a:latin typeface="Century Gothic" panose="020B0502020202020204" pitchFamily="34" charset="0"/>
              </a:rPr>
              <a:t>short</a:t>
            </a:r>
          </a:p>
        </p:txBody>
      </p:sp>
      <p:sp>
        <p:nvSpPr>
          <p:cNvPr id="65" name="TextBox 64">
            <a:extLst>
              <a:ext uri="{FF2B5EF4-FFF2-40B4-BE49-F238E27FC236}">
                <a16:creationId xmlns:a16="http://schemas.microsoft.com/office/drawing/2014/main" id="{61FCC833-1589-419F-8C89-70A1D00A6188}"/>
              </a:ext>
            </a:extLst>
          </p:cNvPr>
          <p:cNvSpPr txBox="1"/>
          <p:nvPr/>
        </p:nvSpPr>
        <p:spPr>
          <a:xfrm>
            <a:off x="4520503" y="4232131"/>
            <a:ext cx="1366080" cy="461665"/>
          </a:xfrm>
          <a:prstGeom prst="rect">
            <a:avLst/>
          </a:prstGeom>
          <a:noFill/>
        </p:spPr>
        <p:txBody>
          <a:bodyPr wrap="none" rtlCol="0">
            <a:spAutoFit/>
          </a:bodyPr>
          <a:lstStyle/>
          <a:p>
            <a:r>
              <a:rPr lang="en-GB" sz="2400" b="1" dirty="0" err="1">
                <a:solidFill>
                  <a:srgbClr val="002060"/>
                </a:solidFill>
                <a:latin typeface="Century Gothic" panose="020B0502020202020204" pitchFamily="34" charset="0"/>
              </a:rPr>
              <a:t>français</a:t>
            </a:r>
            <a:endParaRPr lang="en-GB" sz="2400" b="1" dirty="0">
              <a:solidFill>
                <a:srgbClr val="002060"/>
              </a:solidFill>
              <a:latin typeface="Century Gothic" panose="020B0502020202020204" pitchFamily="34" charset="0"/>
            </a:endParaRPr>
          </a:p>
        </p:txBody>
      </p:sp>
      <p:pic>
        <p:nvPicPr>
          <p:cNvPr id="66" name="Picture 2" descr="Check Mark, Checkbox, Check, Tick, Yes">
            <a:extLst>
              <a:ext uri="{FF2B5EF4-FFF2-40B4-BE49-F238E27FC236}">
                <a16:creationId xmlns:a16="http://schemas.microsoft.com/office/drawing/2014/main" id="{680C4B0E-45F3-4F6F-94DE-973BBEEDC1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7132" y="4263175"/>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a:extLst>
              <a:ext uri="{FF2B5EF4-FFF2-40B4-BE49-F238E27FC236}">
                <a16:creationId xmlns:a16="http://schemas.microsoft.com/office/drawing/2014/main" id="{9A6C6EBE-3E2B-4489-80A0-024B1AA90A7E}"/>
              </a:ext>
            </a:extLst>
          </p:cNvPr>
          <p:cNvSpPr txBox="1"/>
          <p:nvPr/>
        </p:nvSpPr>
        <p:spPr>
          <a:xfrm>
            <a:off x="10548488" y="4251474"/>
            <a:ext cx="1192955" cy="461665"/>
          </a:xfrm>
          <a:prstGeom prst="rect">
            <a:avLst/>
          </a:prstGeom>
          <a:noFill/>
        </p:spPr>
        <p:txBody>
          <a:bodyPr wrap="square" rtlCol="0">
            <a:spAutoFit/>
          </a:bodyPr>
          <a:lstStyle/>
          <a:p>
            <a:r>
              <a:rPr lang="en-GB" sz="2400" b="1" dirty="0">
                <a:solidFill>
                  <a:srgbClr val="92D050"/>
                </a:solidFill>
                <a:latin typeface="Century Gothic" panose="020B0502020202020204" pitchFamily="34" charset="0"/>
              </a:rPr>
              <a:t>French</a:t>
            </a:r>
          </a:p>
        </p:txBody>
      </p:sp>
      <p:sp>
        <p:nvSpPr>
          <p:cNvPr id="68" name="TextBox 67">
            <a:extLst>
              <a:ext uri="{FF2B5EF4-FFF2-40B4-BE49-F238E27FC236}">
                <a16:creationId xmlns:a16="http://schemas.microsoft.com/office/drawing/2014/main" id="{2E3189D3-6FB5-406F-95F3-5109A72FA7F0}"/>
              </a:ext>
            </a:extLst>
          </p:cNvPr>
          <p:cNvSpPr txBox="1"/>
          <p:nvPr/>
        </p:nvSpPr>
        <p:spPr>
          <a:xfrm>
            <a:off x="4510054" y="4731798"/>
            <a:ext cx="873957" cy="461665"/>
          </a:xfrm>
          <a:prstGeom prst="rect">
            <a:avLst/>
          </a:prstGeom>
          <a:noFill/>
        </p:spPr>
        <p:txBody>
          <a:bodyPr wrap="none" rtlCol="0">
            <a:spAutoFit/>
          </a:bodyPr>
          <a:lstStyle/>
          <a:p>
            <a:r>
              <a:rPr lang="en-GB" sz="2400" b="1" dirty="0">
                <a:solidFill>
                  <a:srgbClr val="002060"/>
                </a:solidFill>
                <a:latin typeface="Century Gothic" panose="020B0502020202020204" pitchFamily="34" charset="0"/>
              </a:rPr>
              <a:t>triste</a:t>
            </a:r>
          </a:p>
        </p:txBody>
      </p:sp>
      <p:pic>
        <p:nvPicPr>
          <p:cNvPr id="69" name="Picture 2" descr="Check Mark, Checkbox, Check, Tick, Yes">
            <a:extLst>
              <a:ext uri="{FF2B5EF4-FFF2-40B4-BE49-F238E27FC236}">
                <a16:creationId xmlns:a16="http://schemas.microsoft.com/office/drawing/2014/main" id="{3A46FA02-7F85-45DC-95C2-36C989411A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29233" y="4746713"/>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a:extLst>
              <a:ext uri="{FF2B5EF4-FFF2-40B4-BE49-F238E27FC236}">
                <a16:creationId xmlns:a16="http://schemas.microsoft.com/office/drawing/2014/main" id="{82D47F85-1644-4BA8-AC2F-F6066515D9A2}"/>
              </a:ext>
            </a:extLst>
          </p:cNvPr>
          <p:cNvSpPr txBox="1"/>
          <p:nvPr/>
        </p:nvSpPr>
        <p:spPr>
          <a:xfrm>
            <a:off x="10760780" y="4727249"/>
            <a:ext cx="726481" cy="461665"/>
          </a:xfrm>
          <a:prstGeom prst="rect">
            <a:avLst/>
          </a:prstGeom>
          <a:noFill/>
        </p:spPr>
        <p:txBody>
          <a:bodyPr wrap="none" rtlCol="0">
            <a:spAutoFit/>
          </a:bodyPr>
          <a:lstStyle/>
          <a:p>
            <a:r>
              <a:rPr lang="en-GB" sz="2400" b="1" dirty="0">
                <a:solidFill>
                  <a:srgbClr val="92D050"/>
                </a:solidFill>
                <a:latin typeface="Century Gothic" panose="020B0502020202020204" pitchFamily="34" charset="0"/>
              </a:rPr>
              <a:t>sad</a:t>
            </a:r>
          </a:p>
        </p:txBody>
      </p:sp>
      <p:sp>
        <p:nvSpPr>
          <p:cNvPr id="74" name="TextBox 73">
            <a:extLst>
              <a:ext uri="{FF2B5EF4-FFF2-40B4-BE49-F238E27FC236}">
                <a16:creationId xmlns:a16="http://schemas.microsoft.com/office/drawing/2014/main" id="{2579814A-7BA1-4106-A1ED-368A67E98C3F}"/>
              </a:ext>
            </a:extLst>
          </p:cNvPr>
          <p:cNvSpPr txBox="1"/>
          <p:nvPr/>
        </p:nvSpPr>
        <p:spPr>
          <a:xfrm>
            <a:off x="4505030" y="5200619"/>
            <a:ext cx="1354858" cy="461665"/>
          </a:xfrm>
          <a:prstGeom prst="rect">
            <a:avLst/>
          </a:prstGeom>
          <a:noFill/>
        </p:spPr>
        <p:txBody>
          <a:bodyPr wrap="none" rtlCol="0">
            <a:spAutoFit/>
          </a:bodyPr>
          <a:lstStyle/>
          <a:p>
            <a:r>
              <a:rPr lang="en-GB" sz="2400" b="1" dirty="0" err="1">
                <a:solidFill>
                  <a:srgbClr val="002060"/>
                </a:solidFill>
                <a:latin typeface="Century Gothic" panose="020B0502020202020204" pitchFamily="34" charset="0"/>
              </a:rPr>
              <a:t>malade</a:t>
            </a:r>
            <a:endParaRPr lang="en-GB" sz="2400" b="1" dirty="0">
              <a:solidFill>
                <a:srgbClr val="002060"/>
              </a:solidFill>
              <a:latin typeface="Century Gothic" panose="020B0502020202020204" pitchFamily="34" charset="0"/>
            </a:endParaRPr>
          </a:p>
        </p:txBody>
      </p:sp>
      <p:pic>
        <p:nvPicPr>
          <p:cNvPr id="75" name="Picture 2" descr="Check Mark, Checkbox, Check, Tick, Yes">
            <a:extLst>
              <a:ext uri="{FF2B5EF4-FFF2-40B4-BE49-F238E27FC236}">
                <a16:creationId xmlns:a16="http://schemas.microsoft.com/office/drawing/2014/main" id="{309B71AF-C48D-4040-AF6C-6196940EC9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0936" y="5247053"/>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a:extLst>
              <a:ext uri="{FF2B5EF4-FFF2-40B4-BE49-F238E27FC236}">
                <a16:creationId xmlns:a16="http://schemas.microsoft.com/office/drawing/2014/main" id="{7C321A81-2123-40EB-89F6-E3CBDF89F404}"/>
              </a:ext>
            </a:extLst>
          </p:cNvPr>
          <p:cNvSpPr txBox="1"/>
          <p:nvPr/>
        </p:nvSpPr>
        <p:spPr>
          <a:xfrm>
            <a:off x="10613213" y="5240108"/>
            <a:ext cx="1130438" cy="461665"/>
          </a:xfrm>
          <a:prstGeom prst="rect">
            <a:avLst/>
          </a:prstGeom>
          <a:noFill/>
        </p:spPr>
        <p:txBody>
          <a:bodyPr wrap="none" rtlCol="0">
            <a:spAutoFit/>
          </a:bodyPr>
          <a:lstStyle/>
          <a:p>
            <a:r>
              <a:rPr lang="en-GB" sz="2400" b="1" dirty="0">
                <a:solidFill>
                  <a:srgbClr val="92D050"/>
                </a:solidFill>
                <a:latin typeface="Century Gothic" panose="020B0502020202020204" pitchFamily="34" charset="0"/>
              </a:rPr>
              <a:t>ill/sick</a:t>
            </a:r>
          </a:p>
        </p:txBody>
      </p:sp>
      <p:sp>
        <p:nvSpPr>
          <p:cNvPr id="77" name="TextBox 76">
            <a:extLst>
              <a:ext uri="{FF2B5EF4-FFF2-40B4-BE49-F238E27FC236}">
                <a16:creationId xmlns:a16="http://schemas.microsoft.com/office/drawing/2014/main" id="{6197830C-031C-4AA6-8A97-E22AB39F1A1E}"/>
              </a:ext>
            </a:extLst>
          </p:cNvPr>
          <p:cNvSpPr txBox="1"/>
          <p:nvPr/>
        </p:nvSpPr>
        <p:spPr>
          <a:xfrm>
            <a:off x="4475681" y="5670476"/>
            <a:ext cx="1829347" cy="461665"/>
          </a:xfrm>
          <a:prstGeom prst="rect">
            <a:avLst/>
          </a:prstGeom>
          <a:noFill/>
        </p:spPr>
        <p:txBody>
          <a:bodyPr wrap="none" rtlCol="0">
            <a:spAutoFit/>
          </a:bodyPr>
          <a:lstStyle/>
          <a:p>
            <a:r>
              <a:rPr lang="en-GB" sz="2400" b="1" dirty="0" err="1">
                <a:solidFill>
                  <a:srgbClr val="002060"/>
                </a:solidFill>
                <a:latin typeface="Century Gothic" panose="020B0502020202020204" pitchFamily="34" charset="0"/>
              </a:rPr>
              <a:t>intelligente</a:t>
            </a:r>
            <a:endParaRPr lang="en-GB" sz="2400" b="1" dirty="0">
              <a:solidFill>
                <a:srgbClr val="002060"/>
              </a:solidFill>
              <a:latin typeface="Century Gothic" panose="020B0502020202020204" pitchFamily="34" charset="0"/>
            </a:endParaRPr>
          </a:p>
        </p:txBody>
      </p:sp>
      <p:pic>
        <p:nvPicPr>
          <p:cNvPr id="78" name="Picture 2" descr="Check Mark, Checkbox, Check, Tick, Yes">
            <a:extLst>
              <a:ext uri="{FF2B5EF4-FFF2-40B4-BE49-F238E27FC236}">
                <a16:creationId xmlns:a16="http://schemas.microsoft.com/office/drawing/2014/main" id="{BAACDC27-548B-47DC-9B5A-AC0B004260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6044" y="5760314"/>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a:extLst>
              <a:ext uri="{FF2B5EF4-FFF2-40B4-BE49-F238E27FC236}">
                <a16:creationId xmlns:a16="http://schemas.microsoft.com/office/drawing/2014/main" id="{3B981FA1-F0C3-4DA4-ABE6-8AE831055A99}"/>
              </a:ext>
            </a:extLst>
          </p:cNvPr>
          <p:cNvSpPr txBox="1"/>
          <p:nvPr/>
        </p:nvSpPr>
        <p:spPr>
          <a:xfrm>
            <a:off x="10374033" y="5718721"/>
            <a:ext cx="1764528" cy="461665"/>
          </a:xfrm>
          <a:prstGeom prst="rect">
            <a:avLst/>
          </a:prstGeom>
          <a:noFill/>
        </p:spPr>
        <p:txBody>
          <a:bodyPr wrap="square" rtlCol="0">
            <a:spAutoFit/>
          </a:bodyPr>
          <a:lstStyle/>
          <a:p>
            <a:r>
              <a:rPr lang="en-GB" sz="2400" b="1" dirty="0">
                <a:solidFill>
                  <a:srgbClr val="92D050"/>
                </a:solidFill>
                <a:latin typeface="Century Gothic" panose="020B0502020202020204" pitchFamily="34" charset="0"/>
              </a:rPr>
              <a:t>intelligent</a:t>
            </a:r>
          </a:p>
        </p:txBody>
      </p:sp>
      <p:sp>
        <p:nvSpPr>
          <p:cNvPr id="80" name="TextBox 79">
            <a:extLst>
              <a:ext uri="{FF2B5EF4-FFF2-40B4-BE49-F238E27FC236}">
                <a16:creationId xmlns:a16="http://schemas.microsoft.com/office/drawing/2014/main" id="{265F1D69-AABD-45AE-998D-2D81253E2579}"/>
              </a:ext>
            </a:extLst>
          </p:cNvPr>
          <p:cNvSpPr txBox="1"/>
          <p:nvPr/>
        </p:nvSpPr>
        <p:spPr>
          <a:xfrm>
            <a:off x="4502206" y="6175433"/>
            <a:ext cx="1144865" cy="461665"/>
          </a:xfrm>
          <a:prstGeom prst="rect">
            <a:avLst/>
          </a:prstGeom>
          <a:noFill/>
        </p:spPr>
        <p:txBody>
          <a:bodyPr wrap="none" rtlCol="0">
            <a:spAutoFit/>
          </a:bodyPr>
          <a:lstStyle/>
          <a:p>
            <a:r>
              <a:rPr lang="en-GB" sz="2400" b="1" dirty="0" err="1">
                <a:solidFill>
                  <a:srgbClr val="002060"/>
                </a:solidFill>
                <a:latin typeface="Century Gothic" panose="020B0502020202020204" pitchFamily="34" charset="0"/>
              </a:rPr>
              <a:t>calme</a:t>
            </a:r>
            <a:endParaRPr lang="en-GB" sz="2400" b="1" dirty="0">
              <a:solidFill>
                <a:srgbClr val="002060"/>
              </a:solidFill>
              <a:latin typeface="Century Gothic" panose="020B0502020202020204" pitchFamily="34" charset="0"/>
            </a:endParaRPr>
          </a:p>
        </p:txBody>
      </p:sp>
      <p:pic>
        <p:nvPicPr>
          <p:cNvPr id="81" name="Picture 2" descr="Check Mark, Checkbox, Check, Tick, Yes">
            <a:extLst>
              <a:ext uri="{FF2B5EF4-FFF2-40B4-BE49-F238E27FC236}">
                <a16:creationId xmlns:a16="http://schemas.microsoft.com/office/drawing/2014/main" id="{4C4BCF64-E7D9-4BF5-A956-3C9925B1F2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4336" y="6231712"/>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82" name="TextBox 81">
            <a:extLst>
              <a:ext uri="{FF2B5EF4-FFF2-40B4-BE49-F238E27FC236}">
                <a16:creationId xmlns:a16="http://schemas.microsoft.com/office/drawing/2014/main" id="{3C2B6A4E-35ED-428E-BB56-4ECFF9538D6F}"/>
              </a:ext>
            </a:extLst>
          </p:cNvPr>
          <p:cNvSpPr txBox="1"/>
          <p:nvPr/>
        </p:nvSpPr>
        <p:spPr>
          <a:xfrm>
            <a:off x="10691329" y="6182533"/>
            <a:ext cx="947695" cy="461665"/>
          </a:xfrm>
          <a:prstGeom prst="rect">
            <a:avLst/>
          </a:prstGeom>
          <a:noFill/>
        </p:spPr>
        <p:txBody>
          <a:bodyPr wrap="none" rtlCol="0">
            <a:spAutoFit/>
          </a:bodyPr>
          <a:lstStyle/>
          <a:p>
            <a:r>
              <a:rPr lang="en-GB" sz="2400" b="1" dirty="0">
                <a:solidFill>
                  <a:srgbClr val="92D050"/>
                </a:solidFill>
                <a:latin typeface="Century Gothic" panose="020B0502020202020204" pitchFamily="34" charset="0"/>
              </a:rPr>
              <a:t>calm</a:t>
            </a:r>
          </a:p>
        </p:txBody>
      </p:sp>
      <p:pic>
        <p:nvPicPr>
          <p:cNvPr id="14" name="Picture 13">
            <a:extLst>
              <a:ext uri="{FF2B5EF4-FFF2-40B4-BE49-F238E27FC236}">
                <a16:creationId xmlns:a16="http://schemas.microsoft.com/office/drawing/2014/main" id="{3436974D-046C-4662-B47E-59E37A4B8D75}"/>
              </a:ext>
            </a:extLst>
          </p:cNvPr>
          <p:cNvPicPr>
            <a:picLocks noChangeAspect="1"/>
          </p:cNvPicPr>
          <p:nvPr/>
        </p:nvPicPr>
        <p:blipFill>
          <a:blip r:embed="rId7"/>
          <a:stretch>
            <a:fillRect/>
          </a:stretch>
        </p:blipFill>
        <p:spPr>
          <a:xfrm>
            <a:off x="0" y="2729274"/>
            <a:ext cx="1603387" cy="621846"/>
          </a:xfrm>
          <a:prstGeom prst="rect">
            <a:avLst/>
          </a:prstGeom>
        </p:spPr>
      </p:pic>
      <p:pic>
        <p:nvPicPr>
          <p:cNvPr id="18" name="Picture 17">
            <a:extLst>
              <a:ext uri="{FF2B5EF4-FFF2-40B4-BE49-F238E27FC236}">
                <a16:creationId xmlns:a16="http://schemas.microsoft.com/office/drawing/2014/main" id="{5AD0A593-3B0B-48E0-BB12-605054C79FD2}"/>
              </a:ext>
            </a:extLst>
          </p:cNvPr>
          <p:cNvPicPr>
            <a:picLocks noChangeAspect="1"/>
          </p:cNvPicPr>
          <p:nvPr/>
        </p:nvPicPr>
        <p:blipFill>
          <a:blip r:embed="rId7"/>
          <a:stretch>
            <a:fillRect/>
          </a:stretch>
        </p:blipFill>
        <p:spPr>
          <a:xfrm>
            <a:off x="-23608" y="3793433"/>
            <a:ext cx="1603387" cy="621846"/>
          </a:xfrm>
          <a:prstGeom prst="rect">
            <a:avLst/>
          </a:prstGeom>
        </p:spPr>
      </p:pic>
      <p:pic>
        <p:nvPicPr>
          <p:cNvPr id="94" name="Picture 93">
            <a:extLst>
              <a:ext uri="{FF2B5EF4-FFF2-40B4-BE49-F238E27FC236}">
                <a16:creationId xmlns:a16="http://schemas.microsoft.com/office/drawing/2014/main" id="{33C428EE-B3B1-439C-B163-00E23DB79E43}"/>
              </a:ext>
            </a:extLst>
          </p:cNvPr>
          <p:cNvPicPr>
            <a:picLocks noChangeAspect="1"/>
          </p:cNvPicPr>
          <p:nvPr/>
        </p:nvPicPr>
        <p:blipFill rotWithShape="1">
          <a:blip r:embed="rId5"/>
          <a:srcRect t="21610" b="24121"/>
          <a:stretch/>
        </p:blipFill>
        <p:spPr>
          <a:xfrm>
            <a:off x="29300" y="4155840"/>
            <a:ext cx="1574324" cy="796957"/>
          </a:xfrm>
          <a:prstGeom prst="rect">
            <a:avLst/>
          </a:prstGeom>
        </p:spPr>
      </p:pic>
      <p:pic>
        <p:nvPicPr>
          <p:cNvPr id="95" name="Picture 94">
            <a:extLst>
              <a:ext uri="{FF2B5EF4-FFF2-40B4-BE49-F238E27FC236}">
                <a16:creationId xmlns:a16="http://schemas.microsoft.com/office/drawing/2014/main" id="{1E07A0F9-649A-4F71-9483-F55C2BA6F5C9}"/>
              </a:ext>
            </a:extLst>
          </p:cNvPr>
          <p:cNvPicPr>
            <a:picLocks noChangeAspect="1"/>
          </p:cNvPicPr>
          <p:nvPr/>
        </p:nvPicPr>
        <p:blipFill>
          <a:blip r:embed="rId7"/>
          <a:stretch>
            <a:fillRect/>
          </a:stretch>
        </p:blipFill>
        <p:spPr>
          <a:xfrm>
            <a:off x="-71776" y="5047501"/>
            <a:ext cx="1603387" cy="621846"/>
          </a:xfrm>
          <a:prstGeom prst="rect">
            <a:avLst/>
          </a:prstGeom>
        </p:spPr>
      </p:pic>
      <p:pic>
        <p:nvPicPr>
          <p:cNvPr id="96" name="Picture 95">
            <a:extLst>
              <a:ext uri="{FF2B5EF4-FFF2-40B4-BE49-F238E27FC236}">
                <a16:creationId xmlns:a16="http://schemas.microsoft.com/office/drawing/2014/main" id="{D0031A28-F678-498F-805D-730A7D9F45F2}"/>
              </a:ext>
            </a:extLst>
          </p:cNvPr>
          <p:cNvPicPr>
            <a:picLocks noChangeAspect="1"/>
          </p:cNvPicPr>
          <p:nvPr/>
        </p:nvPicPr>
        <p:blipFill rotWithShape="1">
          <a:blip r:embed="rId5"/>
          <a:srcRect t="21610" b="24121"/>
          <a:stretch/>
        </p:blipFill>
        <p:spPr>
          <a:xfrm>
            <a:off x="111021" y="5442421"/>
            <a:ext cx="1574324" cy="796957"/>
          </a:xfrm>
          <a:prstGeom prst="rect">
            <a:avLst/>
          </a:prstGeom>
        </p:spPr>
      </p:pic>
      <p:sp>
        <p:nvSpPr>
          <p:cNvPr id="97" name="TextBox 96">
            <a:extLst>
              <a:ext uri="{FF2B5EF4-FFF2-40B4-BE49-F238E27FC236}">
                <a16:creationId xmlns:a16="http://schemas.microsoft.com/office/drawing/2014/main" id="{832D6D86-EC7D-4D2E-9E83-313DACBE2BA2}"/>
              </a:ext>
            </a:extLst>
          </p:cNvPr>
          <p:cNvSpPr txBox="1"/>
          <p:nvPr/>
        </p:nvSpPr>
        <p:spPr>
          <a:xfrm>
            <a:off x="5430432" y="2738079"/>
            <a:ext cx="1237241" cy="461665"/>
          </a:xfrm>
          <a:prstGeom prst="rect">
            <a:avLst/>
          </a:prstGeom>
          <a:noFill/>
        </p:spPr>
        <p:txBody>
          <a:bodyPr wrap="square">
            <a:spAutoFit/>
          </a:bodyPr>
          <a:lstStyle/>
          <a:p>
            <a:r>
              <a:rPr lang="en-GB" sz="2400" b="1" dirty="0" err="1">
                <a:solidFill>
                  <a:srgbClr val="002060"/>
                </a:solidFill>
                <a:latin typeface="Century Gothic" panose="020B0502020202020204" pitchFamily="34" charset="0"/>
              </a:rPr>
              <a:t>Écris</a:t>
            </a:r>
            <a:r>
              <a:rPr lang="en-GB" sz="2400" b="1" dirty="0">
                <a:solidFill>
                  <a:srgbClr val="002060"/>
                </a:solidFill>
                <a:latin typeface="Century Gothic" panose="020B0502020202020204" pitchFamily="34" charset="0"/>
              </a:rPr>
              <a:t> :</a:t>
            </a:r>
            <a:endParaRPr lang="en-GB" sz="2400" dirty="0"/>
          </a:p>
        </p:txBody>
      </p:sp>
      <p:sp>
        <p:nvSpPr>
          <p:cNvPr id="99" name="TextBox 98">
            <a:extLst>
              <a:ext uri="{FF2B5EF4-FFF2-40B4-BE49-F238E27FC236}">
                <a16:creationId xmlns:a16="http://schemas.microsoft.com/office/drawing/2014/main" id="{39B36C55-98E4-4A96-B99D-6FCC4A60A424}"/>
              </a:ext>
            </a:extLst>
          </p:cNvPr>
          <p:cNvSpPr txBox="1"/>
          <p:nvPr/>
        </p:nvSpPr>
        <p:spPr>
          <a:xfrm>
            <a:off x="6412592" y="2746158"/>
            <a:ext cx="3772976" cy="461665"/>
          </a:xfrm>
          <a:prstGeom prst="rect">
            <a:avLst/>
          </a:prstGeom>
          <a:noFill/>
        </p:spPr>
        <p:txBody>
          <a:bodyPr wrap="square">
            <a:spAutoFit/>
          </a:bodyPr>
          <a:lstStyle/>
          <a:p>
            <a:r>
              <a:rPr lang="en-GB" sz="2400" b="1" dirty="0" err="1">
                <a:solidFill>
                  <a:srgbClr val="002060"/>
                </a:solidFill>
                <a:latin typeface="Century Gothic" panose="020B0502020202020204" pitchFamily="34" charset="0"/>
              </a:rPr>
              <a:t>Léa</a:t>
            </a:r>
            <a:r>
              <a:rPr lang="en-GB" sz="2400" b="1" dirty="0">
                <a:solidFill>
                  <a:srgbClr val="002060"/>
                </a:solidFill>
                <a:latin typeface="Century Gothic" panose="020B0502020202020204" pitchFamily="34" charset="0"/>
              </a:rPr>
              <a:t>, Yves </a:t>
            </a:r>
            <a:r>
              <a:rPr lang="en-GB" sz="2400" b="1" dirty="0" err="1">
                <a:solidFill>
                  <a:srgbClr val="002060"/>
                </a:solidFill>
                <a:latin typeface="Century Gothic" panose="020B0502020202020204" pitchFamily="34" charset="0"/>
              </a:rPr>
              <a:t>ou</a:t>
            </a:r>
            <a:r>
              <a:rPr lang="en-GB" sz="2400" b="1" dirty="0">
                <a:solidFill>
                  <a:srgbClr val="002060"/>
                </a:solidFill>
                <a:latin typeface="Century Gothic" panose="020B0502020202020204" pitchFamily="34" charset="0"/>
              </a:rPr>
              <a:t> les deux ?</a:t>
            </a:r>
            <a:endParaRPr lang="en-GB" sz="2400" dirty="0"/>
          </a:p>
        </p:txBody>
      </p:sp>
      <p:sp>
        <p:nvSpPr>
          <p:cNvPr id="43" name="TextShape 5">
            <a:extLst>
              <a:ext uri="{FF2B5EF4-FFF2-40B4-BE49-F238E27FC236}">
                <a16:creationId xmlns:a16="http://schemas.microsoft.com/office/drawing/2014/main" id="{98082878-FED1-401A-A3B9-1238D874D354}"/>
              </a:ext>
            </a:extLst>
          </p:cNvPr>
          <p:cNvSpPr txBox="1"/>
          <p:nvPr/>
        </p:nvSpPr>
        <p:spPr>
          <a:xfrm>
            <a:off x="11264121" y="1169003"/>
            <a:ext cx="647640" cy="374760"/>
          </a:xfrm>
          <a:prstGeom prst="rect">
            <a:avLst/>
          </a:prstGeom>
          <a:solidFill>
            <a:srgbClr val="786EB1"/>
          </a:solidFill>
          <a:ln>
            <a:noFill/>
          </a:ln>
        </p:spPr>
        <p:txBody>
          <a:bodyPr lIns="0" tIns="0" rIns="0" bIns="0" anchor="ctr"/>
          <a:lstStyle/>
          <a:p>
            <a:pPr algn="ctr">
              <a:lnSpc>
                <a:spcPct val="90000"/>
              </a:lnSpc>
            </a:pPr>
            <a:endParaRPr lang="en-US" sz="2000" b="0" strike="noStrike" spc="-1" dirty="0">
              <a:solidFill>
                <a:srgbClr val="000000"/>
              </a:solidFill>
              <a:latin typeface="Arial"/>
            </a:endParaRPr>
          </a:p>
        </p:txBody>
      </p:sp>
      <p:sp>
        <p:nvSpPr>
          <p:cNvPr id="3" name="Title 2">
            <a:extLst>
              <a:ext uri="{FF2B5EF4-FFF2-40B4-BE49-F238E27FC236}">
                <a16:creationId xmlns:a16="http://schemas.microsoft.com/office/drawing/2014/main" id="{C8B6F5B9-7BEF-4E64-9E88-873224890A88}"/>
              </a:ext>
            </a:extLst>
          </p:cNvPr>
          <p:cNvSpPr>
            <a:spLocks noGrp="1"/>
          </p:cNvSpPr>
          <p:nvPr>
            <p:ph type="title"/>
          </p:nvPr>
        </p:nvSpPr>
        <p:spPr>
          <a:xfrm>
            <a:off x="11309076" y="1081877"/>
            <a:ext cx="952940" cy="592345"/>
          </a:xfrm>
        </p:spPr>
        <p:txBody>
          <a:bodyPr>
            <a:normAutofit/>
          </a:bodyPr>
          <a:lstStyle/>
          <a:p>
            <a:r>
              <a:rPr lang="en-GB" sz="2000" b="1" dirty="0">
                <a:solidFill>
                  <a:schemeClr val="bg1"/>
                </a:solidFill>
                <a:latin typeface="Century Gothic" panose="020B0502020202020204" pitchFamily="34" charset="0"/>
              </a:rPr>
              <a:t>lire</a:t>
            </a:r>
          </a:p>
        </p:txBody>
      </p:sp>
      <p:pic>
        <p:nvPicPr>
          <p:cNvPr id="45" name="Picture 44" descr="A picture containing vector graphics&#10;&#10;Description automatically generated">
            <a:extLst>
              <a:ext uri="{FF2B5EF4-FFF2-40B4-BE49-F238E27FC236}">
                <a16:creationId xmlns:a16="http://schemas.microsoft.com/office/drawing/2014/main" id="{9CC110CF-4E26-478F-B627-668FD1ED9FF5}"/>
              </a:ext>
            </a:extLst>
          </p:cNvPr>
          <p:cNvPicPr>
            <a:picLocks noChangeAspect="1"/>
          </p:cNvPicPr>
          <p:nvPr/>
        </p:nvPicPr>
        <p:blipFill rotWithShape="1">
          <a:blip r:embed="rId8"/>
          <a:srcRect b="61326"/>
          <a:stretch/>
        </p:blipFill>
        <p:spPr>
          <a:xfrm>
            <a:off x="10049591" y="1371480"/>
            <a:ext cx="1735955" cy="1882664"/>
          </a:xfrm>
          <a:prstGeom prst="rect">
            <a:avLst/>
          </a:prstGeom>
        </p:spPr>
      </p:pic>
      <p:sp>
        <p:nvSpPr>
          <p:cNvPr id="4" name="Speech Bubble: Rectangle with Corners Rounded 3">
            <a:extLst>
              <a:ext uri="{FF2B5EF4-FFF2-40B4-BE49-F238E27FC236}">
                <a16:creationId xmlns:a16="http://schemas.microsoft.com/office/drawing/2014/main" id="{B11E69FD-5DBA-4B94-AB7A-C08076CEFE76}"/>
              </a:ext>
            </a:extLst>
          </p:cNvPr>
          <p:cNvSpPr/>
          <p:nvPr/>
        </p:nvSpPr>
        <p:spPr>
          <a:xfrm>
            <a:off x="7470077" y="1379364"/>
            <a:ext cx="2715491" cy="804307"/>
          </a:xfrm>
          <a:prstGeom prst="wedgeRoundRectCallout">
            <a:avLst>
              <a:gd name="adj1" fmla="val 57716"/>
              <a:gd name="adj2" fmla="val 31063"/>
              <a:gd name="adj3" fmla="val 16667"/>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dirty="0" err="1">
                <a:solidFill>
                  <a:srgbClr val="002060"/>
                </a:solidFill>
                <a:latin typeface="Century Gothic" panose="020B0502020202020204" pitchFamily="34" charset="0"/>
              </a:rPr>
              <a:t>aujourd’hui</a:t>
            </a:r>
            <a:r>
              <a:rPr lang="en-GB" sz="2000" dirty="0">
                <a:solidFill>
                  <a:srgbClr val="002060"/>
                </a:solidFill>
                <a:latin typeface="Century Gothic" panose="020B0502020202020204" pitchFamily="34" charset="0"/>
              </a:rPr>
              <a:t> – today </a:t>
            </a:r>
            <a:br>
              <a:rPr lang="en-GB" sz="2000" dirty="0">
                <a:solidFill>
                  <a:srgbClr val="002060"/>
                </a:solidFill>
                <a:latin typeface="Century Gothic" panose="020B0502020202020204" pitchFamily="34" charset="0"/>
              </a:rPr>
            </a:br>
            <a:r>
              <a:rPr lang="en-GB" sz="2000" dirty="0" err="1">
                <a:solidFill>
                  <a:srgbClr val="002060"/>
                </a:solidFill>
                <a:latin typeface="Century Gothic" panose="020B0502020202020204" pitchFamily="34" charset="0"/>
              </a:rPr>
              <a:t>maintenant</a:t>
            </a:r>
            <a:r>
              <a:rPr lang="en-GB" sz="2000" dirty="0">
                <a:solidFill>
                  <a:srgbClr val="002060"/>
                </a:solidFill>
                <a:latin typeface="Century Gothic" panose="020B0502020202020204" pitchFamily="34" charset="0"/>
              </a:rPr>
              <a:t> – now </a:t>
            </a:r>
          </a:p>
        </p:txBody>
      </p:sp>
      <p:pic>
        <p:nvPicPr>
          <p:cNvPr id="44" name="Graphic 43" descr="Teacher">
            <a:extLst>
              <a:ext uri="{FF2B5EF4-FFF2-40B4-BE49-F238E27FC236}">
                <a16:creationId xmlns:a16="http://schemas.microsoft.com/office/drawing/2014/main" id="{7C4A4E56-6261-4610-8498-73F40F356BC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810" y="1408038"/>
            <a:ext cx="914400" cy="914400"/>
          </a:xfrm>
          <a:prstGeom prst="rect">
            <a:avLst/>
          </a:prstGeom>
        </p:spPr>
      </p:pic>
      <p:sp>
        <p:nvSpPr>
          <p:cNvPr id="46" name="Speech Bubble: Rectangle with Corners Rounded 45">
            <a:extLst>
              <a:ext uri="{FF2B5EF4-FFF2-40B4-BE49-F238E27FC236}">
                <a16:creationId xmlns:a16="http://schemas.microsoft.com/office/drawing/2014/main" id="{7264D6C6-7A6E-400F-8B3B-2A468AC6BA4A}"/>
              </a:ext>
            </a:extLst>
          </p:cNvPr>
          <p:cNvSpPr/>
          <p:nvPr/>
        </p:nvSpPr>
        <p:spPr>
          <a:xfrm>
            <a:off x="1017165" y="1621444"/>
            <a:ext cx="2777859" cy="547644"/>
          </a:xfrm>
          <a:prstGeom prst="wedgeRoundRectCallout">
            <a:avLst>
              <a:gd name="adj1" fmla="val -61645"/>
              <a:gd name="adj2" fmla="val -649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ndParaRPr>
          </a:p>
        </p:txBody>
      </p:sp>
      <p:sp>
        <p:nvSpPr>
          <p:cNvPr id="47" name="TextBox 46">
            <a:extLst>
              <a:ext uri="{FF2B5EF4-FFF2-40B4-BE49-F238E27FC236}">
                <a16:creationId xmlns:a16="http://schemas.microsoft.com/office/drawing/2014/main" id="{566158E9-98BB-4A0C-A0F3-9E1186EEC04C}"/>
              </a:ext>
            </a:extLst>
          </p:cNvPr>
          <p:cNvSpPr txBox="1"/>
          <p:nvPr/>
        </p:nvSpPr>
        <p:spPr>
          <a:xfrm>
            <a:off x="1126268" y="1596119"/>
            <a:ext cx="271741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Lis les phrases.</a:t>
            </a:r>
          </a:p>
        </p:txBody>
      </p:sp>
      <p:pic>
        <p:nvPicPr>
          <p:cNvPr id="48" name="Graphic 47" descr="Teacher">
            <a:extLst>
              <a:ext uri="{FF2B5EF4-FFF2-40B4-BE49-F238E27FC236}">
                <a16:creationId xmlns:a16="http://schemas.microsoft.com/office/drawing/2014/main" id="{A568998E-C681-4100-8CF4-A73EE09F666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4312" y="2465311"/>
            <a:ext cx="914400" cy="914400"/>
          </a:xfrm>
          <a:prstGeom prst="rect">
            <a:avLst/>
          </a:prstGeom>
        </p:spPr>
      </p:pic>
    </p:spTree>
    <p:extLst>
      <p:ext uri="{BB962C8B-B14F-4D97-AF65-F5344CB8AC3E}">
        <p14:creationId xmlns:p14="http://schemas.microsoft.com/office/powerpoint/2010/main" val="236604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par>
                                <p:cTn id="34" presetID="1" presetClass="entr" presetSubtype="0" fill="hold" grpId="0" nodeType="withEffect">
                                  <p:stCondLst>
                                    <p:cond delay="0"/>
                                  </p:stCondLst>
                                  <p:childTnLst>
                                    <p:set>
                                      <p:cBhvr>
                                        <p:cTn id="35" dur="1" fill="hold">
                                          <p:stCondLst>
                                            <p:cond delay="0"/>
                                          </p:stCondLst>
                                        </p:cTn>
                                        <p:tgtEl>
                                          <p:spTgt spid="6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5"/>
                                        </p:tgtEl>
                                        <p:attrNameLst>
                                          <p:attrName>style.visibility</p:attrName>
                                        </p:attrNameLst>
                                      </p:cBhvr>
                                      <p:to>
                                        <p:strVal val="visible"/>
                                      </p:to>
                                    </p:set>
                                    <p:anim calcmode="lin" valueType="num">
                                      <p:cBhvr additive="base">
                                        <p:cTn id="40" dur="500" fill="hold"/>
                                        <p:tgtEl>
                                          <p:spTgt spid="65"/>
                                        </p:tgtEl>
                                        <p:attrNameLst>
                                          <p:attrName>ppt_x</p:attrName>
                                        </p:attrNameLst>
                                      </p:cBhvr>
                                      <p:tavLst>
                                        <p:tav tm="0">
                                          <p:val>
                                            <p:strVal val="#ppt_x"/>
                                          </p:val>
                                        </p:tav>
                                        <p:tav tm="100000">
                                          <p:val>
                                            <p:strVal val="#ppt_x"/>
                                          </p:val>
                                        </p:tav>
                                      </p:tavLst>
                                    </p:anim>
                                    <p:anim calcmode="lin" valueType="num">
                                      <p:cBhvr additive="base">
                                        <p:cTn id="41" dur="500" fill="hold"/>
                                        <p:tgtEl>
                                          <p:spTgt spid="65"/>
                                        </p:tgtEl>
                                        <p:attrNameLst>
                                          <p:attrName>ppt_y</p:attrName>
                                        </p:attrNameLst>
                                      </p:cBhvr>
                                      <p:tavLst>
                                        <p:tav tm="0">
                                          <p:val>
                                            <p:strVal val="1+#ppt_h/2"/>
                                          </p:val>
                                        </p:tav>
                                        <p:tav tm="100000">
                                          <p:val>
                                            <p:strVal val="#ppt_y"/>
                                          </p:val>
                                        </p:tav>
                                      </p:tavLst>
                                    </p:anim>
                                  </p:childTnLst>
                                </p:cTn>
                              </p:par>
                              <p:par>
                                <p:cTn id="42" presetID="1" presetClass="entr" presetSubtype="0" fill="hold" nodeType="withEffect">
                                  <p:stCondLst>
                                    <p:cond delay="0"/>
                                  </p:stCondLst>
                                  <p:childTnLst>
                                    <p:set>
                                      <p:cBhvr>
                                        <p:cTn id="43" dur="1" fill="hold">
                                          <p:stCondLst>
                                            <p:cond delay="0"/>
                                          </p:stCondLst>
                                        </p:cTn>
                                        <p:tgtEl>
                                          <p:spTgt spid="66"/>
                                        </p:tgtEl>
                                        <p:attrNameLst>
                                          <p:attrName>style.visibility</p:attrName>
                                        </p:attrNameLst>
                                      </p:cBhvr>
                                      <p:to>
                                        <p:strVal val="visible"/>
                                      </p:to>
                                    </p:set>
                                  </p:childTnLst>
                                </p:cTn>
                              </p:par>
                              <p:par>
                                <p:cTn id="44" presetID="10" presetClass="exit" presetSubtype="0" fill="hold" nodeType="withEffect">
                                  <p:stCondLst>
                                    <p:cond delay="0"/>
                                  </p:stCondLst>
                                  <p:childTnLst>
                                    <p:animEffect transition="out" filter="fade">
                                      <p:cBhvr>
                                        <p:cTn id="45" dur="500"/>
                                        <p:tgtEl>
                                          <p:spTgt spid="53"/>
                                        </p:tgtEl>
                                      </p:cBhvr>
                                    </p:animEffect>
                                    <p:set>
                                      <p:cBhvr>
                                        <p:cTn id="46" dur="1" fill="hold">
                                          <p:stCondLst>
                                            <p:cond delay="499"/>
                                          </p:stCondLst>
                                        </p:cTn>
                                        <p:tgtEl>
                                          <p:spTgt spid="53"/>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8"/>
                                        </p:tgtEl>
                                        <p:attrNameLst>
                                          <p:attrName>style.visibility</p:attrName>
                                        </p:attrNameLst>
                                      </p:cBhvr>
                                      <p:to>
                                        <p:strVal val="visible"/>
                                      </p:to>
                                    </p:set>
                                    <p:anim calcmode="lin" valueType="num">
                                      <p:cBhvr additive="base">
                                        <p:cTn id="53" dur="500" fill="hold"/>
                                        <p:tgtEl>
                                          <p:spTgt spid="68"/>
                                        </p:tgtEl>
                                        <p:attrNameLst>
                                          <p:attrName>ppt_x</p:attrName>
                                        </p:attrNameLst>
                                      </p:cBhvr>
                                      <p:tavLst>
                                        <p:tav tm="0">
                                          <p:val>
                                            <p:strVal val="#ppt_x"/>
                                          </p:val>
                                        </p:tav>
                                        <p:tav tm="100000">
                                          <p:val>
                                            <p:strVal val="#ppt_x"/>
                                          </p:val>
                                        </p:tav>
                                      </p:tavLst>
                                    </p:anim>
                                    <p:anim calcmode="lin" valueType="num">
                                      <p:cBhvr additive="base">
                                        <p:cTn id="54" dur="500" fill="hold"/>
                                        <p:tgtEl>
                                          <p:spTgt spid="68"/>
                                        </p:tgtEl>
                                        <p:attrNameLst>
                                          <p:attrName>ppt_y</p:attrName>
                                        </p:attrNameLst>
                                      </p:cBhvr>
                                      <p:tavLst>
                                        <p:tav tm="0">
                                          <p:val>
                                            <p:strVal val="1+#ppt_h/2"/>
                                          </p:val>
                                        </p:tav>
                                        <p:tav tm="100000">
                                          <p:val>
                                            <p:strVal val="#ppt_y"/>
                                          </p:val>
                                        </p:tav>
                                      </p:tavLst>
                                    </p:anim>
                                  </p:childTnLst>
                                </p:cTn>
                              </p:par>
                              <p:par>
                                <p:cTn id="55" presetID="1" presetClass="entr" presetSubtype="0" fill="hold" nodeType="withEffect">
                                  <p:stCondLst>
                                    <p:cond delay="0"/>
                                  </p:stCondLst>
                                  <p:childTnLst>
                                    <p:set>
                                      <p:cBhvr>
                                        <p:cTn id="56" dur="1" fill="hold">
                                          <p:stCondLst>
                                            <p:cond delay="0"/>
                                          </p:stCondLst>
                                        </p:cTn>
                                        <p:tgtEl>
                                          <p:spTgt spid="69"/>
                                        </p:tgtEl>
                                        <p:attrNameLst>
                                          <p:attrName>style.visibility</p:attrName>
                                        </p:attrNameLst>
                                      </p:cBhvr>
                                      <p:to>
                                        <p:strVal val="visible"/>
                                      </p:to>
                                    </p:set>
                                  </p:childTnLst>
                                </p:cTn>
                              </p:par>
                              <p:par>
                                <p:cTn id="57" presetID="10" presetClass="exit" presetSubtype="0" fill="hold" nodeType="withEffect">
                                  <p:stCondLst>
                                    <p:cond delay="0"/>
                                  </p:stCondLst>
                                  <p:childTnLst>
                                    <p:animEffect transition="out" filter="fade">
                                      <p:cBhvr>
                                        <p:cTn id="58" dur="500"/>
                                        <p:tgtEl>
                                          <p:spTgt spid="18"/>
                                        </p:tgtEl>
                                      </p:cBhvr>
                                    </p:animEffect>
                                    <p:set>
                                      <p:cBhvr>
                                        <p:cTn id="59" dur="1" fill="hold">
                                          <p:stCondLst>
                                            <p:cond delay="499"/>
                                          </p:stCondLst>
                                        </p:cTn>
                                        <p:tgtEl>
                                          <p:spTgt spid="18"/>
                                        </p:tgtEl>
                                        <p:attrNameLst>
                                          <p:attrName>style.visibility</p:attrName>
                                        </p:attrNameLst>
                                      </p:cBhvr>
                                      <p:to>
                                        <p:strVal val="hidden"/>
                                      </p:to>
                                    </p:set>
                                  </p:childTnLst>
                                </p:cTn>
                              </p:par>
                              <p:par>
                                <p:cTn id="60" presetID="1" presetClass="entr" presetSubtype="0" fill="hold" grpId="0" nodeType="withEffect">
                                  <p:stCondLst>
                                    <p:cond delay="0"/>
                                  </p:stCondLst>
                                  <p:childTnLst>
                                    <p:set>
                                      <p:cBhvr>
                                        <p:cTn id="61" dur="1" fill="hold">
                                          <p:stCondLst>
                                            <p:cond delay="0"/>
                                          </p:stCondLst>
                                        </p:cTn>
                                        <p:tgtEl>
                                          <p:spTgt spid="70"/>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500" fill="hold"/>
                                        <p:tgtEl>
                                          <p:spTgt spid="74"/>
                                        </p:tgtEl>
                                        <p:attrNameLst>
                                          <p:attrName>ppt_x</p:attrName>
                                        </p:attrNameLst>
                                      </p:cBhvr>
                                      <p:tavLst>
                                        <p:tav tm="0">
                                          <p:val>
                                            <p:strVal val="#ppt_x"/>
                                          </p:val>
                                        </p:tav>
                                        <p:tav tm="100000">
                                          <p:val>
                                            <p:strVal val="#ppt_x"/>
                                          </p:val>
                                        </p:tav>
                                      </p:tavLst>
                                    </p:anim>
                                    <p:anim calcmode="lin" valueType="num">
                                      <p:cBhvr additive="base">
                                        <p:cTn id="67" dur="500" fill="hold"/>
                                        <p:tgtEl>
                                          <p:spTgt spid="74"/>
                                        </p:tgtEl>
                                        <p:attrNameLst>
                                          <p:attrName>ppt_y</p:attrName>
                                        </p:attrNameLst>
                                      </p:cBhvr>
                                      <p:tavLst>
                                        <p:tav tm="0">
                                          <p:val>
                                            <p:strVal val="1+#ppt_h/2"/>
                                          </p:val>
                                        </p:tav>
                                        <p:tav tm="100000">
                                          <p:val>
                                            <p:strVal val="#ppt_y"/>
                                          </p:val>
                                        </p:tav>
                                      </p:tavLst>
                                    </p:anim>
                                  </p:childTnLst>
                                </p:cTn>
                              </p:par>
                              <p:par>
                                <p:cTn id="68" presetID="1" presetClass="entr" presetSubtype="0" fill="hold" nodeType="withEffect">
                                  <p:stCondLst>
                                    <p:cond delay="0"/>
                                  </p:stCondLst>
                                  <p:childTnLst>
                                    <p:set>
                                      <p:cBhvr>
                                        <p:cTn id="69" dur="1" fill="hold">
                                          <p:stCondLst>
                                            <p:cond delay="0"/>
                                          </p:stCondLst>
                                        </p:cTn>
                                        <p:tgtEl>
                                          <p:spTgt spid="75"/>
                                        </p:tgtEl>
                                        <p:attrNameLst>
                                          <p:attrName>style.visibility</p:attrName>
                                        </p:attrNameLst>
                                      </p:cBhvr>
                                      <p:to>
                                        <p:strVal val="visible"/>
                                      </p:to>
                                    </p:set>
                                  </p:childTnLst>
                                </p:cTn>
                              </p:par>
                              <p:par>
                                <p:cTn id="70" presetID="10" presetClass="exit" presetSubtype="0" fill="hold" nodeType="withEffect">
                                  <p:stCondLst>
                                    <p:cond delay="0"/>
                                  </p:stCondLst>
                                  <p:childTnLst>
                                    <p:animEffect transition="out" filter="fade">
                                      <p:cBhvr>
                                        <p:cTn id="71" dur="500"/>
                                        <p:tgtEl>
                                          <p:spTgt spid="94"/>
                                        </p:tgtEl>
                                      </p:cBhvr>
                                    </p:animEffect>
                                    <p:set>
                                      <p:cBhvr>
                                        <p:cTn id="72" dur="1" fill="hold">
                                          <p:stCondLst>
                                            <p:cond delay="499"/>
                                          </p:stCondLst>
                                        </p:cTn>
                                        <p:tgtEl>
                                          <p:spTgt spid="94"/>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additive="base">
                                        <p:cTn id="79" dur="500" fill="hold"/>
                                        <p:tgtEl>
                                          <p:spTgt spid="77"/>
                                        </p:tgtEl>
                                        <p:attrNameLst>
                                          <p:attrName>ppt_x</p:attrName>
                                        </p:attrNameLst>
                                      </p:cBhvr>
                                      <p:tavLst>
                                        <p:tav tm="0">
                                          <p:val>
                                            <p:strVal val="#ppt_x"/>
                                          </p:val>
                                        </p:tav>
                                        <p:tav tm="100000">
                                          <p:val>
                                            <p:strVal val="#ppt_x"/>
                                          </p:val>
                                        </p:tav>
                                      </p:tavLst>
                                    </p:anim>
                                    <p:anim calcmode="lin" valueType="num">
                                      <p:cBhvr additive="base">
                                        <p:cTn id="80" dur="500" fill="hold"/>
                                        <p:tgtEl>
                                          <p:spTgt spid="77"/>
                                        </p:tgtEl>
                                        <p:attrNameLst>
                                          <p:attrName>ppt_y</p:attrName>
                                        </p:attrNameLst>
                                      </p:cBhvr>
                                      <p:tavLst>
                                        <p:tav tm="0">
                                          <p:val>
                                            <p:strVal val="1+#ppt_h/2"/>
                                          </p:val>
                                        </p:tav>
                                        <p:tav tm="100000">
                                          <p:val>
                                            <p:strVal val="#ppt_y"/>
                                          </p:val>
                                        </p:tav>
                                      </p:tavLst>
                                    </p:anim>
                                  </p:childTnLst>
                                </p:cTn>
                              </p:par>
                              <p:par>
                                <p:cTn id="81" presetID="1" presetClass="entr" presetSubtype="0" fill="hold" nodeType="withEffect">
                                  <p:stCondLst>
                                    <p:cond delay="0"/>
                                  </p:stCondLst>
                                  <p:childTnLst>
                                    <p:set>
                                      <p:cBhvr>
                                        <p:cTn id="82" dur="1" fill="hold">
                                          <p:stCondLst>
                                            <p:cond delay="0"/>
                                          </p:stCondLst>
                                        </p:cTn>
                                        <p:tgtEl>
                                          <p:spTgt spid="78"/>
                                        </p:tgtEl>
                                        <p:attrNameLst>
                                          <p:attrName>style.visibility</p:attrName>
                                        </p:attrNameLst>
                                      </p:cBhvr>
                                      <p:to>
                                        <p:strVal val="visible"/>
                                      </p:to>
                                    </p:set>
                                  </p:childTnLst>
                                </p:cTn>
                              </p:par>
                              <p:par>
                                <p:cTn id="83" presetID="10" presetClass="exit" presetSubtype="0" fill="hold" nodeType="withEffect">
                                  <p:stCondLst>
                                    <p:cond delay="0"/>
                                  </p:stCondLst>
                                  <p:childTnLst>
                                    <p:animEffect transition="out" filter="fade">
                                      <p:cBhvr>
                                        <p:cTn id="84" dur="500"/>
                                        <p:tgtEl>
                                          <p:spTgt spid="95"/>
                                        </p:tgtEl>
                                      </p:cBhvr>
                                    </p:animEffect>
                                    <p:set>
                                      <p:cBhvr>
                                        <p:cTn id="85" dur="1" fill="hold">
                                          <p:stCondLst>
                                            <p:cond delay="499"/>
                                          </p:stCondLst>
                                        </p:cTn>
                                        <p:tgtEl>
                                          <p:spTgt spid="95"/>
                                        </p:tgtEl>
                                        <p:attrNameLst>
                                          <p:attrName>style.visibility</p:attrName>
                                        </p:attrNameLst>
                                      </p:cBhvr>
                                      <p:to>
                                        <p:strVal val="hidden"/>
                                      </p:to>
                                    </p:set>
                                  </p:childTnLst>
                                </p:cTn>
                              </p:par>
                              <p:par>
                                <p:cTn id="86" presetID="1" presetClass="entr" presetSubtype="0" fill="hold" grpId="0" nodeType="withEffect">
                                  <p:stCondLst>
                                    <p:cond delay="0"/>
                                  </p:stCondLst>
                                  <p:childTnLst>
                                    <p:set>
                                      <p:cBhvr>
                                        <p:cTn id="87" dur="1" fill="hold">
                                          <p:stCondLst>
                                            <p:cond delay="0"/>
                                          </p:stCondLst>
                                        </p:cTn>
                                        <p:tgtEl>
                                          <p:spTgt spid="79"/>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additive="base">
                                        <p:cTn id="92" dur="500" fill="hold"/>
                                        <p:tgtEl>
                                          <p:spTgt spid="80"/>
                                        </p:tgtEl>
                                        <p:attrNameLst>
                                          <p:attrName>ppt_x</p:attrName>
                                        </p:attrNameLst>
                                      </p:cBhvr>
                                      <p:tavLst>
                                        <p:tav tm="0">
                                          <p:val>
                                            <p:strVal val="#ppt_x"/>
                                          </p:val>
                                        </p:tav>
                                        <p:tav tm="100000">
                                          <p:val>
                                            <p:strVal val="#ppt_x"/>
                                          </p:val>
                                        </p:tav>
                                      </p:tavLst>
                                    </p:anim>
                                    <p:anim calcmode="lin" valueType="num">
                                      <p:cBhvr additive="base">
                                        <p:cTn id="93" dur="500" fill="hold"/>
                                        <p:tgtEl>
                                          <p:spTgt spid="80"/>
                                        </p:tgtEl>
                                        <p:attrNameLst>
                                          <p:attrName>ppt_y</p:attrName>
                                        </p:attrNameLst>
                                      </p:cBhvr>
                                      <p:tavLst>
                                        <p:tav tm="0">
                                          <p:val>
                                            <p:strVal val="1+#ppt_h/2"/>
                                          </p:val>
                                        </p:tav>
                                        <p:tav tm="100000">
                                          <p:val>
                                            <p:strVal val="#ppt_y"/>
                                          </p:val>
                                        </p:tav>
                                      </p:tavLst>
                                    </p:anim>
                                  </p:childTnLst>
                                </p:cTn>
                              </p:par>
                              <p:par>
                                <p:cTn id="94" presetID="1" presetClass="entr" presetSubtype="0" fill="hold" nodeType="withEffect">
                                  <p:stCondLst>
                                    <p:cond delay="0"/>
                                  </p:stCondLst>
                                  <p:childTnLst>
                                    <p:set>
                                      <p:cBhvr>
                                        <p:cTn id="95" dur="1" fill="hold">
                                          <p:stCondLst>
                                            <p:cond delay="0"/>
                                          </p:stCondLst>
                                        </p:cTn>
                                        <p:tgtEl>
                                          <p:spTgt spid="81"/>
                                        </p:tgtEl>
                                        <p:attrNameLst>
                                          <p:attrName>style.visibility</p:attrName>
                                        </p:attrNameLst>
                                      </p:cBhvr>
                                      <p:to>
                                        <p:strVal val="visible"/>
                                      </p:to>
                                    </p:set>
                                  </p:childTnLst>
                                </p:cTn>
                              </p:par>
                              <p:par>
                                <p:cTn id="96" presetID="10" presetClass="exit" presetSubtype="0" fill="hold" nodeType="withEffect">
                                  <p:stCondLst>
                                    <p:cond delay="0"/>
                                  </p:stCondLst>
                                  <p:childTnLst>
                                    <p:animEffect transition="out" filter="fade">
                                      <p:cBhvr>
                                        <p:cTn id="97" dur="500"/>
                                        <p:tgtEl>
                                          <p:spTgt spid="96"/>
                                        </p:tgtEl>
                                      </p:cBhvr>
                                    </p:animEffect>
                                    <p:set>
                                      <p:cBhvr>
                                        <p:cTn id="98" dur="1" fill="hold">
                                          <p:stCondLst>
                                            <p:cond delay="499"/>
                                          </p:stCondLst>
                                        </p:cTn>
                                        <p:tgtEl>
                                          <p:spTgt spid="96"/>
                                        </p:tgtEl>
                                        <p:attrNameLst>
                                          <p:attrName>style.visibility</p:attrName>
                                        </p:attrNameLst>
                                      </p:cBhvr>
                                      <p:to>
                                        <p:strVal val="hidden"/>
                                      </p:to>
                                    </p:set>
                                  </p:childTnLst>
                                </p:cTn>
                              </p:par>
                              <p:par>
                                <p:cTn id="99" presetID="1"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64" grpId="0"/>
      <p:bldP spid="65" grpId="0"/>
      <p:bldP spid="67" grpId="0"/>
      <p:bldP spid="68" grpId="0"/>
      <p:bldP spid="70" grpId="0"/>
      <p:bldP spid="74" grpId="0"/>
      <p:bldP spid="76" grpId="0"/>
      <p:bldP spid="77" grpId="0"/>
      <p:bldP spid="79" grpId="0"/>
      <p:bldP spid="80" grpId="0"/>
      <p:bldP spid="82" grpId="0"/>
      <p:bldP spid="97" grpId="0"/>
      <p:bldP spid="99" grpId="0"/>
      <p:bldP spid="46" grpId="0" animBg="1"/>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Graphic 32" descr="Teacher">
            <a:extLst>
              <a:ext uri="{FF2B5EF4-FFF2-40B4-BE49-F238E27FC236}">
                <a16:creationId xmlns:a16="http://schemas.microsoft.com/office/drawing/2014/main" id="{C5F681BD-B7C6-4A14-B356-666A8A19A3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382" y="-33374"/>
            <a:ext cx="914400" cy="914400"/>
          </a:xfrm>
          <a:prstGeom prst="rect">
            <a:avLst/>
          </a:prstGeom>
        </p:spPr>
      </p:pic>
      <p:sp>
        <p:nvSpPr>
          <p:cNvPr id="34" name="Speech Bubble: Rectangle with Corners Rounded 33">
            <a:extLst>
              <a:ext uri="{FF2B5EF4-FFF2-40B4-BE49-F238E27FC236}">
                <a16:creationId xmlns:a16="http://schemas.microsoft.com/office/drawing/2014/main" id="{1D21CB5B-D031-426E-8944-25CA175A8BF0}"/>
              </a:ext>
            </a:extLst>
          </p:cNvPr>
          <p:cNvSpPr/>
          <p:nvPr/>
        </p:nvSpPr>
        <p:spPr>
          <a:xfrm>
            <a:off x="1032199" y="115548"/>
            <a:ext cx="4088441" cy="547644"/>
          </a:xfrm>
          <a:prstGeom prst="wedgeRoundRectCallout">
            <a:avLst>
              <a:gd name="adj1" fmla="val -56896"/>
              <a:gd name="adj2" fmla="val 18150"/>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rPr>
              <a:t>. </a:t>
            </a:r>
            <a:endParaRPr kumimoji="0" lang="en-GB" sz="1800" b="0" i="0" u="none" strike="noStrike" kern="1200" cap="none" spc="0" normalizeH="0" baseline="0" noProof="0" dirty="0">
              <a:ln>
                <a:noFill/>
              </a:ln>
              <a:solidFill>
                <a:prstClr val="white"/>
              </a:solidFill>
              <a:effectLst/>
              <a:uLnTx/>
              <a:uFillTx/>
              <a:latin typeface="Arial"/>
            </a:endParaRPr>
          </a:p>
        </p:txBody>
      </p:sp>
      <p:graphicFrame>
        <p:nvGraphicFramePr>
          <p:cNvPr id="4" name="Table 4">
            <a:extLst>
              <a:ext uri="{FF2B5EF4-FFF2-40B4-BE49-F238E27FC236}">
                <a16:creationId xmlns:a16="http://schemas.microsoft.com/office/drawing/2014/main" id="{B4BEC68F-9EF7-4A61-BA2E-5F3CF3A886C5}"/>
              </a:ext>
            </a:extLst>
          </p:cNvPr>
          <p:cNvGraphicFramePr>
            <a:graphicFrameLocks noGrp="1"/>
          </p:cNvGraphicFramePr>
          <p:nvPr>
            <p:extLst>
              <p:ext uri="{D42A27DB-BD31-4B8C-83A1-F6EECF244321}">
                <p14:modId xmlns:p14="http://schemas.microsoft.com/office/powerpoint/2010/main" val="4156885073"/>
              </p:ext>
            </p:extLst>
          </p:nvPr>
        </p:nvGraphicFramePr>
        <p:xfrm>
          <a:off x="1189652" y="1412105"/>
          <a:ext cx="8127999" cy="640080"/>
        </p:xfrm>
        <a:graphic>
          <a:graphicData uri="http://schemas.openxmlformats.org/drawingml/2006/table">
            <a:tbl>
              <a:tblPr firstRow="1" bandRow="1">
                <a:tableStyleId>{7FF5F828-6C90-4657-BD3A-750F5844F318}</a:tableStyleId>
              </a:tblPr>
              <a:tblGrid>
                <a:gridCol w="2709333">
                  <a:extLst>
                    <a:ext uri="{9D8B030D-6E8A-4147-A177-3AD203B41FA5}">
                      <a16:colId xmlns:a16="http://schemas.microsoft.com/office/drawing/2014/main" val="4157256013"/>
                    </a:ext>
                  </a:extLst>
                </a:gridCol>
                <a:gridCol w="2709333">
                  <a:extLst>
                    <a:ext uri="{9D8B030D-6E8A-4147-A177-3AD203B41FA5}">
                      <a16:colId xmlns:a16="http://schemas.microsoft.com/office/drawing/2014/main" val="1401702249"/>
                    </a:ext>
                  </a:extLst>
                </a:gridCol>
                <a:gridCol w="2709333">
                  <a:extLst>
                    <a:ext uri="{9D8B030D-6E8A-4147-A177-3AD203B41FA5}">
                      <a16:colId xmlns:a16="http://schemas.microsoft.com/office/drawing/2014/main" val="3666144368"/>
                    </a:ext>
                  </a:extLst>
                </a:gridCol>
              </a:tblGrid>
              <a:tr h="370840">
                <a:tc>
                  <a:txBody>
                    <a:bodyPr/>
                    <a:lstStyle/>
                    <a:p>
                      <a:pPr algn="ctr"/>
                      <a:r>
                        <a:rPr lang="en-GB" sz="3600" dirty="0" err="1">
                          <a:solidFill>
                            <a:srgbClr val="002060"/>
                          </a:solidFill>
                          <a:latin typeface="Century Gothic" panose="020B0502020202020204" pitchFamily="34" charset="0"/>
                        </a:rPr>
                        <a:t>amusant</a:t>
                      </a: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GB" sz="3600" dirty="0" err="1">
                          <a:solidFill>
                            <a:srgbClr val="002060"/>
                          </a:solidFill>
                          <a:latin typeface="Century Gothic" panose="020B0502020202020204" pitchFamily="34" charset="0"/>
                        </a:rPr>
                        <a:t>méchant</a:t>
                      </a: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98526272"/>
                  </a:ext>
                </a:extLst>
              </a:tr>
            </a:tbl>
          </a:graphicData>
        </a:graphic>
      </p:graphicFrame>
      <p:graphicFrame>
        <p:nvGraphicFramePr>
          <p:cNvPr id="5" name="Table 4">
            <a:extLst>
              <a:ext uri="{FF2B5EF4-FFF2-40B4-BE49-F238E27FC236}">
                <a16:creationId xmlns:a16="http://schemas.microsoft.com/office/drawing/2014/main" id="{7F43AA73-5D45-47E2-83E0-96EA9E05C42F}"/>
              </a:ext>
            </a:extLst>
          </p:cNvPr>
          <p:cNvGraphicFramePr>
            <a:graphicFrameLocks noGrp="1"/>
          </p:cNvGraphicFramePr>
          <p:nvPr>
            <p:extLst>
              <p:ext uri="{D42A27DB-BD31-4B8C-83A1-F6EECF244321}">
                <p14:modId xmlns:p14="http://schemas.microsoft.com/office/powerpoint/2010/main" val="200944444"/>
              </p:ext>
            </p:extLst>
          </p:nvPr>
        </p:nvGraphicFramePr>
        <p:xfrm>
          <a:off x="1173314" y="2272526"/>
          <a:ext cx="8127999" cy="640080"/>
        </p:xfrm>
        <a:graphic>
          <a:graphicData uri="http://schemas.openxmlformats.org/drawingml/2006/table">
            <a:tbl>
              <a:tblPr firstRow="1" bandRow="1">
                <a:tableStyleId>{7FF5F828-6C90-4657-BD3A-750F5844F318}</a:tableStyleId>
              </a:tblPr>
              <a:tblGrid>
                <a:gridCol w="2709333">
                  <a:extLst>
                    <a:ext uri="{9D8B030D-6E8A-4147-A177-3AD203B41FA5}">
                      <a16:colId xmlns:a16="http://schemas.microsoft.com/office/drawing/2014/main" val="4157256013"/>
                    </a:ext>
                  </a:extLst>
                </a:gridCol>
                <a:gridCol w="2709333">
                  <a:extLst>
                    <a:ext uri="{9D8B030D-6E8A-4147-A177-3AD203B41FA5}">
                      <a16:colId xmlns:a16="http://schemas.microsoft.com/office/drawing/2014/main" val="1401702249"/>
                    </a:ext>
                  </a:extLst>
                </a:gridCol>
                <a:gridCol w="2709333">
                  <a:extLst>
                    <a:ext uri="{9D8B030D-6E8A-4147-A177-3AD203B41FA5}">
                      <a16:colId xmlns:a16="http://schemas.microsoft.com/office/drawing/2014/main" val="3666144368"/>
                    </a:ext>
                  </a:extLst>
                </a:gridCol>
              </a:tblGrid>
              <a:tr h="318211">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3600" dirty="0" err="1">
                          <a:solidFill>
                            <a:srgbClr val="002060"/>
                          </a:solidFill>
                          <a:latin typeface="Century Gothic" panose="020B0502020202020204" pitchFamily="34" charset="0"/>
                        </a:rPr>
                        <a:t>méchante</a:t>
                      </a: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GB" sz="3600" dirty="0" err="1">
                          <a:solidFill>
                            <a:srgbClr val="002060"/>
                          </a:solidFill>
                          <a:latin typeface="Century Gothic" panose="020B0502020202020204" pitchFamily="34" charset="0"/>
                        </a:rPr>
                        <a:t>intelligente</a:t>
                      </a: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98526272"/>
                  </a:ext>
                </a:extLst>
              </a:tr>
            </a:tbl>
          </a:graphicData>
        </a:graphic>
      </p:graphicFrame>
      <p:graphicFrame>
        <p:nvGraphicFramePr>
          <p:cNvPr id="6" name="Table 5">
            <a:extLst>
              <a:ext uri="{FF2B5EF4-FFF2-40B4-BE49-F238E27FC236}">
                <a16:creationId xmlns:a16="http://schemas.microsoft.com/office/drawing/2014/main" id="{AB57C3B0-3CDD-4DFA-8587-1A30014DCF01}"/>
              </a:ext>
            </a:extLst>
          </p:cNvPr>
          <p:cNvGraphicFramePr>
            <a:graphicFrameLocks noGrp="1"/>
          </p:cNvGraphicFramePr>
          <p:nvPr>
            <p:extLst>
              <p:ext uri="{D42A27DB-BD31-4B8C-83A1-F6EECF244321}">
                <p14:modId xmlns:p14="http://schemas.microsoft.com/office/powerpoint/2010/main" val="2235673953"/>
              </p:ext>
            </p:extLst>
          </p:nvPr>
        </p:nvGraphicFramePr>
        <p:xfrm>
          <a:off x="1173313" y="3128180"/>
          <a:ext cx="8127999" cy="640080"/>
        </p:xfrm>
        <a:graphic>
          <a:graphicData uri="http://schemas.openxmlformats.org/drawingml/2006/table">
            <a:tbl>
              <a:tblPr firstRow="1" bandRow="1">
                <a:tableStyleId>{7FF5F828-6C90-4657-BD3A-750F5844F318}</a:tableStyleId>
              </a:tblPr>
              <a:tblGrid>
                <a:gridCol w="2709333">
                  <a:extLst>
                    <a:ext uri="{9D8B030D-6E8A-4147-A177-3AD203B41FA5}">
                      <a16:colId xmlns:a16="http://schemas.microsoft.com/office/drawing/2014/main" val="4157256013"/>
                    </a:ext>
                  </a:extLst>
                </a:gridCol>
                <a:gridCol w="2709333">
                  <a:extLst>
                    <a:ext uri="{9D8B030D-6E8A-4147-A177-3AD203B41FA5}">
                      <a16:colId xmlns:a16="http://schemas.microsoft.com/office/drawing/2014/main" val="1401702249"/>
                    </a:ext>
                  </a:extLst>
                </a:gridCol>
                <a:gridCol w="2709333">
                  <a:extLst>
                    <a:ext uri="{9D8B030D-6E8A-4147-A177-3AD203B41FA5}">
                      <a16:colId xmlns:a16="http://schemas.microsoft.com/office/drawing/2014/main" val="3666144368"/>
                    </a:ext>
                  </a:extLst>
                </a:gridCol>
              </a:tblGrid>
              <a:tr h="370840">
                <a:tc>
                  <a:txBody>
                    <a:bodyPr/>
                    <a:lstStyle/>
                    <a:p>
                      <a:pPr algn="ctr"/>
                      <a:r>
                        <a:rPr lang="en-GB" sz="3600" dirty="0" err="1">
                          <a:solidFill>
                            <a:srgbClr val="002060"/>
                          </a:solidFill>
                          <a:latin typeface="Century Gothic" panose="020B0502020202020204" pitchFamily="34" charset="0"/>
                        </a:rPr>
                        <a:t>calme</a:t>
                      </a: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GB" sz="3600" dirty="0" err="1">
                          <a:solidFill>
                            <a:srgbClr val="002060"/>
                          </a:solidFill>
                          <a:latin typeface="Century Gothic" panose="020B0502020202020204" pitchFamily="34" charset="0"/>
                        </a:rPr>
                        <a:t>malade</a:t>
                      </a: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98526272"/>
                  </a:ext>
                </a:extLst>
              </a:tr>
            </a:tbl>
          </a:graphicData>
        </a:graphic>
      </p:graphicFrame>
      <p:graphicFrame>
        <p:nvGraphicFramePr>
          <p:cNvPr id="7" name="Table 6">
            <a:extLst>
              <a:ext uri="{FF2B5EF4-FFF2-40B4-BE49-F238E27FC236}">
                <a16:creationId xmlns:a16="http://schemas.microsoft.com/office/drawing/2014/main" id="{73D0C601-55BE-4EDE-B080-BB31FB7FBD5B}"/>
              </a:ext>
            </a:extLst>
          </p:cNvPr>
          <p:cNvGraphicFramePr>
            <a:graphicFrameLocks noGrp="1"/>
          </p:cNvGraphicFramePr>
          <p:nvPr>
            <p:extLst>
              <p:ext uri="{D42A27DB-BD31-4B8C-83A1-F6EECF244321}">
                <p14:modId xmlns:p14="http://schemas.microsoft.com/office/powerpoint/2010/main" val="567345462"/>
              </p:ext>
            </p:extLst>
          </p:nvPr>
        </p:nvGraphicFramePr>
        <p:xfrm>
          <a:off x="1173313" y="3948664"/>
          <a:ext cx="8127999" cy="640080"/>
        </p:xfrm>
        <a:graphic>
          <a:graphicData uri="http://schemas.openxmlformats.org/drawingml/2006/table">
            <a:tbl>
              <a:tblPr firstRow="1" bandRow="1">
                <a:tableStyleId>{7FF5F828-6C90-4657-BD3A-750F5844F318}</a:tableStyleId>
              </a:tblPr>
              <a:tblGrid>
                <a:gridCol w="2709333">
                  <a:extLst>
                    <a:ext uri="{9D8B030D-6E8A-4147-A177-3AD203B41FA5}">
                      <a16:colId xmlns:a16="http://schemas.microsoft.com/office/drawing/2014/main" val="4157256013"/>
                    </a:ext>
                  </a:extLst>
                </a:gridCol>
                <a:gridCol w="2709333">
                  <a:extLst>
                    <a:ext uri="{9D8B030D-6E8A-4147-A177-3AD203B41FA5}">
                      <a16:colId xmlns:a16="http://schemas.microsoft.com/office/drawing/2014/main" val="1401702249"/>
                    </a:ext>
                  </a:extLst>
                </a:gridCol>
                <a:gridCol w="2709333">
                  <a:extLst>
                    <a:ext uri="{9D8B030D-6E8A-4147-A177-3AD203B41FA5}">
                      <a16:colId xmlns:a16="http://schemas.microsoft.com/office/drawing/2014/main" val="3666144368"/>
                    </a:ext>
                  </a:extLst>
                </a:gridCol>
              </a:tblGrid>
              <a:tr h="370840">
                <a:tc>
                  <a:txBody>
                    <a:bodyPr/>
                    <a:lstStyle/>
                    <a:p>
                      <a:pPr algn="ctr"/>
                      <a:r>
                        <a:rPr lang="en-GB" sz="3600" dirty="0">
                          <a:solidFill>
                            <a:srgbClr val="002060"/>
                          </a:solidFill>
                          <a:latin typeface="Century Gothic" panose="020B0502020202020204" pitchFamily="34" charset="0"/>
                        </a:rPr>
                        <a:t>triste</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98526272"/>
                  </a:ext>
                </a:extLst>
              </a:tr>
            </a:tbl>
          </a:graphicData>
        </a:graphic>
      </p:graphicFrame>
      <p:graphicFrame>
        <p:nvGraphicFramePr>
          <p:cNvPr id="8" name="Table 7">
            <a:extLst>
              <a:ext uri="{FF2B5EF4-FFF2-40B4-BE49-F238E27FC236}">
                <a16:creationId xmlns:a16="http://schemas.microsoft.com/office/drawing/2014/main" id="{D33A8AA6-11A4-4A4B-BA1F-409A71319A0D}"/>
              </a:ext>
            </a:extLst>
          </p:cNvPr>
          <p:cNvGraphicFramePr>
            <a:graphicFrameLocks noGrp="1"/>
          </p:cNvGraphicFramePr>
          <p:nvPr>
            <p:extLst>
              <p:ext uri="{D42A27DB-BD31-4B8C-83A1-F6EECF244321}">
                <p14:modId xmlns:p14="http://schemas.microsoft.com/office/powerpoint/2010/main" val="1027249079"/>
              </p:ext>
            </p:extLst>
          </p:nvPr>
        </p:nvGraphicFramePr>
        <p:xfrm>
          <a:off x="1173313" y="4769150"/>
          <a:ext cx="8127999" cy="640080"/>
        </p:xfrm>
        <a:graphic>
          <a:graphicData uri="http://schemas.openxmlformats.org/drawingml/2006/table">
            <a:tbl>
              <a:tblPr firstRow="1" bandRow="1">
                <a:tableStyleId>{7FF5F828-6C90-4657-BD3A-750F5844F318}</a:tableStyleId>
              </a:tblPr>
              <a:tblGrid>
                <a:gridCol w="2709333">
                  <a:extLst>
                    <a:ext uri="{9D8B030D-6E8A-4147-A177-3AD203B41FA5}">
                      <a16:colId xmlns:a16="http://schemas.microsoft.com/office/drawing/2014/main" val="4157256013"/>
                    </a:ext>
                  </a:extLst>
                </a:gridCol>
                <a:gridCol w="2709333">
                  <a:extLst>
                    <a:ext uri="{9D8B030D-6E8A-4147-A177-3AD203B41FA5}">
                      <a16:colId xmlns:a16="http://schemas.microsoft.com/office/drawing/2014/main" val="1401702249"/>
                    </a:ext>
                  </a:extLst>
                </a:gridCol>
                <a:gridCol w="2709333">
                  <a:extLst>
                    <a:ext uri="{9D8B030D-6E8A-4147-A177-3AD203B41FA5}">
                      <a16:colId xmlns:a16="http://schemas.microsoft.com/office/drawing/2014/main" val="3666144368"/>
                    </a:ext>
                  </a:extLst>
                </a:gridCol>
              </a:tblGrid>
              <a:tr h="370840">
                <a:tc>
                  <a:txBody>
                    <a:bodyPr/>
                    <a:lstStyle/>
                    <a:p>
                      <a:pPr algn="ctr"/>
                      <a:r>
                        <a:rPr lang="en-GB" sz="3600" dirty="0" err="1">
                          <a:solidFill>
                            <a:srgbClr val="002060"/>
                          </a:solidFill>
                          <a:latin typeface="Century Gothic" panose="020B0502020202020204" pitchFamily="34" charset="0"/>
                        </a:rPr>
                        <a:t>malade</a:t>
                      </a: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3600" dirty="0" err="1">
                          <a:solidFill>
                            <a:srgbClr val="002060"/>
                          </a:solidFill>
                          <a:latin typeface="Century Gothic" panose="020B0502020202020204" pitchFamily="34" charset="0"/>
                        </a:rPr>
                        <a:t>calme</a:t>
                      </a: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98526272"/>
                  </a:ext>
                </a:extLst>
              </a:tr>
            </a:tbl>
          </a:graphicData>
        </a:graphic>
      </p:graphicFrame>
      <p:graphicFrame>
        <p:nvGraphicFramePr>
          <p:cNvPr id="9" name="Table 8">
            <a:extLst>
              <a:ext uri="{FF2B5EF4-FFF2-40B4-BE49-F238E27FC236}">
                <a16:creationId xmlns:a16="http://schemas.microsoft.com/office/drawing/2014/main" id="{CECF545F-BD62-45A8-B817-7C20B8A65D67}"/>
              </a:ext>
            </a:extLst>
          </p:cNvPr>
          <p:cNvGraphicFramePr>
            <a:graphicFrameLocks noGrp="1"/>
          </p:cNvGraphicFramePr>
          <p:nvPr>
            <p:extLst>
              <p:ext uri="{D42A27DB-BD31-4B8C-83A1-F6EECF244321}">
                <p14:modId xmlns:p14="http://schemas.microsoft.com/office/powerpoint/2010/main" val="1020512615"/>
              </p:ext>
            </p:extLst>
          </p:nvPr>
        </p:nvGraphicFramePr>
        <p:xfrm>
          <a:off x="1173313" y="5604477"/>
          <a:ext cx="8127999" cy="640080"/>
        </p:xfrm>
        <a:graphic>
          <a:graphicData uri="http://schemas.openxmlformats.org/drawingml/2006/table">
            <a:tbl>
              <a:tblPr firstRow="1" bandRow="1">
                <a:tableStyleId>{7FF5F828-6C90-4657-BD3A-750F5844F318}</a:tableStyleId>
              </a:tblPr>
              <a:tblGrid>
                <a:gridCol w="2709333">
                  <a:extLst>
                    <a:ext uri="{9D8B030D-6E8A-4147-A177-3AD203B41FA5}">
                      <a16:colId xmlns:a16="http://schemas.microsoft.com/office/drawing/2014/main" val="4157256013"/>
                    </a:ext>
                  </a:extLst>
                </a:gridCol>
                <a:gridCol w="2709333">
                  <a:extLst>
                    <a:ext uri="{9D8B030D-6E8A-4147-A177-3AD203B41FA5}">
                      <a16:colId xmlns:a16="http://schemas.microsoft.com/office/drawing/2014/main" val="1401702249"/>
                    </a:ext>
                  </a:extLst>
                </a:gridCol>
                <a:gridCol w="2709333">
                  <a:extLst>
                    <a:ext uri="{9D8B030D-6E8A-4147-A177-3AD203B41FA5}">
                      <a16:colId xmlns:a16="http://schemas.microsoft.com/office/drawing/2014/main" val="3666144368"/>
                    </a:ext>
                  </a:extLst>
                </a:gridCol>
              </a:tblGrid>
              <a:tr h="370840">
                <a:tc>
                  <a:txBody>
                    <a:bodyPr/>
                    <a:lstStyle/>
                    <a:p>
                      <a:pPr algn="ctr"/>
                      <a:r>
                        <a:rPr lang="en-GB" sz="3600" dirty="0">
                          <a:solidFill>
                            <a:srgbClr val="002060"/>
                          </a:solidFill>
                          <a:latin typeface="Century Gothic" panose="020B0502020202020204" pitchFamily="34" charset="0"/>
                        </a:rPr>
                        <a:t>triste</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98526272"/>
                  </a:ext>
                </a:extLst>
              </a:tr>
            </a:tbl>
          </a:graphicData>
        </a:graphic>
      </p:graphicFrame>
      <p:sp>
        <p:nvSpPr>
          <p:cNvPr id="13" name="TextBox 12">
            <a:extLst>
              <a:ext uri="{FF2B5EF4-FFF2-40B4-BE49-F238E27FC236}">
                <a16:creationId xmlns:a16="http://schemas.microsoft.com/office/drawing/2014/main" id="{E6073ED4-891E-44B3-91D1-CF59783BAA73}"/>
              </a:ext>
            </a:extLst>
          </p:cNvPr>
          <p:cNvSpPr txBox="1"/>
          <p:nvPr/>
        </p:nvSpPr>
        <p:spPr>
          <a:xfrm>
            <a:off x="9452709" y="6027003"/>
            <a:ext cx="2739291" cy="830997"/>
          </a:xfrm>
          <a:prstGeom prst="rect">
            <a:avLst/>
          </a:prstGeom>
          <a:solidFill>
            <a:srgbClr val="C5DC00"/>
          </a:solidFill>
        </p:spPr>
        <p:txBody>
          <a:bodyPr wrap="square" rtlCol="0">
            <a:spAutoFit/>
          </a:bodyPr>
          <a:lstStyle/>
          <a:p>
            <a:r>
              <a:rPr lang="en-GB" sz="2400" dirty="0" err="1">
                <a:solidFill>
                  <a:srgbClr val="002060"/>
                </a:solidFill>
                <a:latin typeface="Century Gothic" panose="020B0502020202020204" pitchFamily="34" charset="0"/>
              </a:rPr>
              <a:t>l’intrus</a:t>
            </a:r>
            <a:r>
              <a:rPr lang="en-GB" sz="2400" dirty="0">
                <a:solidFill>
                  <a:srgbClr val="002060"/>
                </a:solidFill>
                <a:latin typeface="Century Gothic" panose="020B0502020202020204" pitchFamily="34" charset="0"/>
              </a:rPr>
              <a:t> = intruder </a:t>
            </a:r>
            <a:r>
              <a:rPr lang="en-GB" sz="2400" dirty="0">
                <a:solidFill>
                  <a:srgbClr val="002060"/>
                </a:solidFill>
                <a:latin typeface="Century Gothic" panose="020B0502020202020204" pitchFamily="34" charset="0"/>
                <a:sym typeface="Wingdings" panose="05000000000000000000" pitchFamily="2" charset="2"/>
              </a:rPr>
              <a:t> odd one out</a:t>
            </a:r>
            <a:endParaRPr lang="en-GB" sz="2400" dirty="0">
              <a:solidFill>
                <a:srgbClr val="002060"/>
              </a:solidFill>
              <a:latin typeface="Century Gothic" panose="020B0502020202020204" pitchFamily="34" charset="0"/>
            </a:endParaRPr>
          </a:p>
        </p:txBody>
      </p:sp>
      <p:sp>
        <p:nvSpPr>
          <p:cNvPr id="17" name="TextBox 16">
            <a:extLst>
              <a:ext uri="{FF2B5EF4-FFF2-40B4-BE49-F238E27FC236}">
                <a16:creationId xmlns:a16="http://schemas.microsoft.com/office/drawing/2014/main" id="{3FD77069-7C4F-4736-85A3-AE4E995E40BC}"/>
              </a:ext>
            </a:extLst>
          </p:cNvPr>
          <p:cNvSpPr txBox="1"/>
          <p:nvPr/>
        </p:nvSpPr>
        <p:spPr>
          <a:xfrm>
            <a:off x="1433087" y="2241053"/>
            <a:ext cx="2368490" cy="646331"/>
          </a:xfrm>
          <a:prstGeom prst="rect">
            <a:avLst/>
          </a:prstGeom>
          <a:noFill/>
        </p:spPr>
        <p:txBody>
          <a:bodyPr wrap="square">
            <a:spAutoFit/>
          </a:bodyPr>
          <a:lstStyle/>
          <a:p>
            <a:r>
              <a:rPr lang="en-GB" sz="3600" dirty="0" err="1">
                <a:solidFill>
                  <a:srgbClr val="002060"/>
                </a:solidFill>
                <a:latin typeface="Century Gothic" panose="020B0502020202020204" pitchFamily="34" charset="0"/>
              </a:rPr>
              <a:t>amusant</a:t>
            </a:r>
            <a:endParaRPr lang="en-GB" sz="3600" dirty="0"/>
          </a:p>
        </p:txBody>
      </p:sp>
      <p:sp>
        <p:nvSpPr>
          <p:cNvPr id="18" name="TextBox 17">
            <a:extLst>
              <a:ext uri="{FF2B5EF4-FFF2-40B4-BE49-F238E27FC236}">
                <a16:creationId xmlns:a16="http://schemas.microsoft.com/office/drawing/2014/main" id="{CB412C7A-7C20-4FEA-B62D-9824D3F2B63F}"/>
              </a:ext>
            </a:extLst>
          </p:cNvPr>
          <p:cNvSpPr txBox="1"/>
          <p:nvPr/>
        </p:nvSpPr>
        <p:spPr>
          <a:xfrm>
            <a:off x="4067935" y="3107469"/>
            <a:ext cx="2338753" cy="646331"/>
          </a:xfrm>
          <a:prstGeom prst="rect">
            <a:avLst/>
          </a:prstGeom>
          <a:noFill/>
        </p:spPr>
        <p:txBody>
          <a:bodyPr wrap="square">
            <a:spAutoFit/>
          </a:bodyPr>
          <a:lstStyle/>
          <a:p>
            <a:r>
              <a:rPr lang="en-GB" sz="3600" dirty="0">
                <a:solidFill>
                  <a:srgbClr val="002060"/>
                </a:solidFill>
                <a:latin typeface="Century Gothic" panose="020B0502020202020204" pitchFamily="34" charset="0"/>
              </a:rPr>
              <a:t>intelligent</a:t>
            </a:r>
            <a:endParaRPr lang="en-GB" sz="3600" dirty="0"/>
          </a:p>
        </p:txBody>
      </p:sp>
      <p:sp>
        <p:nvSpPr>
          <p:cNvPr id="19" name="TextBox 18">
            <a:extLst>
              <a:ext uri="{FF2B5EF4-FFF2-40B4-BE49-F238E27FC236}">
                <a16:creationId xmlns:a16="http://schemas.microsoft.com/office/drawing/2014/main" id="{3D7CF353-FD6D-4738-B827-7873650CB639}"/>
              </a:ext>
            </a:extLst>
          </p:cNvPr>
          <p:cNvSpPr txBox="1"/>
          <p:nvPr/>
        </p:nvSpPr>
        <p:spPr>
          <a:xfrm>
            <a:off x="4160815" y="3954431"/>
            <a:ext cx="2361907" cy="646331"/>
          </a:xfrm>
          <a:prstGeom prst="rect">
            <a:avLst/>
          </a:prstGeom>
          <a:noFill/>
        </p:spPr>
        <p:txBody>
          <a:bodyPr wrap="square">
            <a:spAutoFit/>
          </a:bodyPr>
          <a:lstStyle/>
          <a:p>
            <a:r>
              <a:rPr lang="en-GB" sz="3600" dirty="0" err="1">
                <a:solidFill>
                  <a:srgbClr val="002060"/>
                </a:solidFill>
                <a:latin typeface="Century Gothic" panose="020B0502020202020204" pitchFamily="34" charset="0"/>
              </a:rPr>
              <a:t>amusant</a:t>
            </a:r>
            <a:endParaRPr lang="en-GB" sz="3600" dirty="0">
              <a:solidFill>
                <a:srgbClr val="002060"/>
              </a:solidFill>
              <a:latin typeface="Century Gothic" panose="020B0502020202020204" pitchFamily="34" charset="0"/>
            </a:endParaRPr>
          </a:p>
        </p:txBody>
      </p:sp>
      <p:sp>
        <p:nvSpPr>
          <p:cNvPr id="20" name="TextBox 19">
            <a:extLst>
              <a:ext uri="{FF2B5EF4-FFF2-40B4-BE49-F238E27FC236}">
                <a16:creationId xmlns:a16="http://schemas.microsoft.com/office/drawing/2014/main" id="{315ECC66-D5B5-459A-A278-56EEC9CA4431}"/>
              </a:ext>
            </a:extLst>
          </p:cNvPr>
          <p:cNvSpPr txBox="1"/>
          <p:nvPr/>
        </p:nvSpPr>
        <p:spPr>
          <a:xfrm>
            <a:off x="6670333" y="4762313"/>
            <a:ext cx="2647318" cy="646331"/>
          </a:xfrm>
          <a:prstGeom prst="rect">
            <a:avLst/>
          </a:prstGeom>
          <a:noFill/>
        </p:spPr>
        <p:txBody>
          <a:bodyPr wrap="square">
            <a:spAutoFit/>
          </a:bodyPr>
          <a:lstStyle/>
          <a:p>
            <a:r>
              <a:rPr lang="en-GB" sz="3600" dirty="0" err="1">
                <a:solidFill>
                  <a:srgbClr val="002060"/>
                </a:solidFill>
                <a:latin typeface="Century Gothic" panose="020B0502020202020204" pitchFamily="34" charset="0"/>
              </a:rPr>
              <a:t>intelligente</a:t>
            </a:r>
            <a:endParaRPr lang="en-GB" sz="3600" dirty="0"/>
          </a:p>
        </p:txBody>
      </p:sp>
      <p:sp>
        <p:nvSpPr>
          <p:cNvPr id="22" name="TextBox 21">
            <a:extLst>
              <a:ext uri="{FF2B5EF4-FFF2-40B4-BE49-F238E27FC236}">
                <a16:creationId xmlns:a16="http://schemas.microsoft.com/office/drawing/2014/main" id="{41CDDAC5-62E2-4257-B5CF-D08735429DC4}"/>
              </a:ext>
            </a:extLst>
          </p:cNvPr>
          <p:cNvSpPr txBox="1"/>
          <p:nvPr/>
        </p:nvSpPr>
        <p:spPr>
          <a:xfrm>
            <a:off x="6764334" y="5577032"/>
            <a:ext cx="2536978" cy="646331"/>
          </a:xfrm>
          <a:prstGeom prst="rect">
            <a:avLst/>
          </a:prstGeom>
          <a:noFill/>
        </p:spPr>
        <p:txBody>
          <a:bodyPr wrap="square">
            <a:spAutoFit/>
          </a:bodyPr>
          <a:lstStyle/>
          <a:p>
            <a:r>
              <a:rPr lang="en-GB" sz="3600" dirty="0" err="1">
                <a:solidFill>
                  <a:srgbClr val="002060"/>
                </a:solidFill>
                <a:latin typeface="Century Gothic" panose="020B0502020202020204" pitchFamily="34" charset="0"/>
              </a:rPr>
              <a:t>amusante</a:t>
            </a:r>
            <a:endParaRPr lang="en-GB" sz="3600" dirty="0"/>
          </a:p>
        </p:txBody>
      </p:sp>
      <p:sp>
        <p:nvSpPr>
          <p:cNvPr id="21" name="Rectangle: Rounded Corners 20">
            <a:extLst>
              <a:ext uri="{FF2B5EF4-FFF2-40B4-BE49-F238E27FC236}">
                <a16:creationId xmlns:a16="http://schemas.microsoft.com/office/drawing/2014/main" id="{A3F5BC14-E0CD-4D22-A657-B1F8306C41D0}"/>
              </a:ext>
            </a:extLst>
          </p:cNvPr>
          <p:cNvSpPr/>
          <p:nvPr/>
        </p:nvSpPr>
        <p:spPr>
          <a:xfrm>
            <a:off x="454979" y="2312611"/>
            <a:ext cx="558804" cy="562378"/>
          </a:xfrm>
          <a:prstGeom prst="roundRect">
            <a:avLst/>
          </a:prstGeom>
          <a:solidFill>
            <a:schemeClr val="bg1">
              <a:lumMod val="95000"/>
            </a:schemeClr>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66"/>
                </a:solidFill>
                <a:latin typeface="Century Gothic" panose="020B0502020202020204" pitchFamily="34" charset="0"/>
              </a:rPr>
              <a:t>1</a:t>
            </a:r>
          </a:p>
        </p:txBody>
      </p:sp>
      <p:sp>
        <p:nvSpPr>
          <p:cNvPr id="23" name="Rectangle: Rounded Corners 22">
            <a:extLst>
              <a:ext uri="{FF2B5EF4-FFF2-40B4-BE49-F238E27FC236}">
                <a16:creationId xmlns:a16="http://schemas.microsoft.com/office/drawing/2014/main" id="{3C0AC8DE-633B-447A-AC24-13043587E4B4}"/>
              </a:ext>
            </a:extLst>
          </p:cNvPr>
          <p:cNvSpPr/>
          <p:nvPr/>
        </p:nvSpPr>
        <p:spPr>
          <a:xfrm>
            <a:off x="473395" y="1428067"/>
            <a:ext cx="540387" cy="562377"/>
          </a:xfrm>
          <a:prstGeom prst="roundRect">
            <a:avLst/>
          </a:prstGeom>
          <a:solidFill>
            <a:schemeClr val="bg1">
              <a:lumMod val="95000"/>
            </a:schemeClr>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Ex</a:t>
            </a:r>
          </a:p>
        </p:txBody>
      </p:sp>
      <p:sp>
        <p:nvSpPr>
          <p:cNvPr id="24" name="Rectangle: Rounded Corners 23">
            <a:extLst>
              <a:ext uri="{FF2B5EF4-FFF2-40B4-BE49-F238E27FC236}">
                <a16:creationId xmlns:a16="http://schemas.microsoft.com/office/drawing/2014/main" id="{3F88C70C-F16E-4F0B-AEC1-58A794ADD486}"/>
              </a:ext>
            </a:extLst>
          </p:cNvPr>
          <p:cNvSpPr/>
          <p:nvPr/>
        </p:nvSpPr>
        <p:spPr>
          <a:xfrm>
            <a:off x="473395" y="4026366"/>
            <a:ext cx="558804" cy="562378"/>
          </a:xfrm>
          <a:prstGeom prst="roundRect">
            <a:avLst/>
          </a:prstGeom>
          <a:solidFill>
            <a:schemeClr val="bg1">
              <a:lumMod val="95000"/>
            </a:schemeClr>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66"/>
                </a:solidFill>
                <a:latin typeface="Century Gothic" panose="020B0502020202020204" pitchFamily="34" charset="0"/>
              </a:rPr>
              <a:t>3</a:t>
            </a:r>
          </a:p>
        </p:txBody>
      </p:sp>
      <p:sp>
        <p:nvSpPr>
          <p:cNvPr id="25" name="Rectangle: Rounded Corners 24">
            <a:extLst>
              <a:ext uri="{FF2B5EF4-FFF2-40B4-BE49-F238E27FC236}">
                <a16:creationId xmlns:a16="http://schemas.microsoft.com/office/drawing/2014/main" id="{9EDA9EDD-B3ED-48E3-93FA-95B9652BC6C2}"/>
              </a:ext>
            </a:extLst>
          </p:cNvPr>
          <p:cNvSpPr/>
          <p:nvPr/>
        </p:nvSpPr>
        <p:spPr>
          <a:xfrm>
            <a:off x="473395" y="3214179"/>
            <a:ext cx="558804" cy="562378"/>
          </a:xfrm>
          <a:prstGeom prst="roundRect">
            <a:avLst/>
          </a:prstGeom>
          <a:solidFill>
            <a:schemeClr val="bg1">
              <a:lumMod val="95000"/>
            </a:schemeClr>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66"/>
                </a:solidFill>
                <a:latin typeface="Century Gothic" panose="020B0502020202020204" pitchFamily="34" charset="0"/>
              </a:rPr>
              <a:t>2</a:t>
            </a:r>
          </a:p>
        </p:txBody>
      </p:sp>
      <p:sp>
        <p:nvSpPr>
          <p:cNvPr id="26" name="Rectangle: Rounded Corners 25">
            <a:extLst>
              <a:ext uri="{FF2B5EF4-FFF2-40B4-BE49-F238E27FC236}">
                <a16:creationId xmlns:a16="http://schemas.microsoft.com/office/drawing/2014/main" id="{8F2AC0D5-4C74-4F17-9BD6-EC33ABEF5596}"/>
              </a:ext>
            </a:extLst>
          </p:cNvPr>
          <p:cNvSpPr/>
          <p:nvPr/>
        </p:nvSpPr>
        <p:spPr>
          <a:xfrm>
            <a:off x="457829" y="4804875"/>
            <a:ext cx="558804" cy="562378"/>
          </a:xfrm>
          <a:prstGeom prst="roundRect">
            <a:avLst/>
          </a:prstGeom>
          <a:solidFill>
            <a:schemeClr val="bg1">
              <a:lumMod val="95000"/>
            </a:schemeClr>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66"/>
                </a:solidFill>
                <a:latin typeface="Century Gothic" panose="020B0502020202020204" pitchFamily="34" charset="0"/>
              </a:rPr>
              <a:t>4</a:t>
            </a:r>
          </a:p>
        </p:txBody>
      </p:sp>
      <p:sp>
        <p:nvSpPr>
          <p:cNvPr id="27" name="Rectangle: Rounded Corners 26">
            <a:extLst>
              <a:ext uri="{FF2B5EF4-FFF2-40B4-BE49-F238E27FC236}">
                <a16:creationId xmlns:a16="http://schemas.microsoft.com/office/drawing/2014/main" id="{C40AA541-3B45-4450-99D7-FC5F0D3D3D2C}"/>
              </a:ext>
            </a:extLst>
          </p:cNvPr>
          <p:cNvSpPr/>
          <p:nvPr/>
        </p:nvSpPr>
        <p:spPr>
          <a:xfrm>
            <a:off x="473395" y="5643328"/>
            <a:ext cx="558804" cy="562378"/>
          </a:xfrm>
          <a:prstGeom prst="roundRect">
            <a:avLst/>
          </a:prstGeom>
          <a:solidFill>
            <a:schemeClr val="bg1">
              <a:lumMod val="95000"/>
            </a:schemeClr>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66"/>
                </a:solidFill>
                <a:latin typeface="Century Gothic" panose="020B0502020202020204" pitchFamily="34" charset="0"/>
              </a:rPr>
              <a:t>5</a:t>
            </a:r>
          </a:p>
        </p:txBody>
      </p:sp>
      <p:pic>
        <p:nvPicPr>
          <p:cNvPr id="28" name="Picture 28">
            <a:extLst>
              <a:ext uri="{FF2B5EF4-FFF2-40B4-BE49-F238E27FC236}">
                <a16:creationId xmlns:a16="http://schemas.microsoft.com/office/drawing/2014/main" id="{C053C855-0121-4FD6-8E93-32C27CCE7E31}"/>
              </a:ext>
            </a:extLst>
          </p:cNvPr>
          <p:cNvPicPr/>
          <p:nvPr/>
        </p:nvPicPr>
        <p:blipFill>
          <a:blip r:embed="rId5"/>
          <a:stretch/>
        </p:blipFill>
        <p:spPr>
          <a:xfrm>
            <a:off x="10987315" y="132125"/>
            <a:ext cx="1101240" cy="1101240"/>
          </a:xfrm>
          <a:prstGeom prst="rect">
            <a:avLst/>
          </a:prstGeom>
          <a:ln>
            <a:noFill/>
          </a:ln>
        </p:spPr>
      </p:pic>
      <p:sp>
        <p:nvSpPr>
          <p:cNvPr id="29" name="TextShape 5">
            <a:extLst>
              <a:ext uri="{FF2B5EF4-FFF2-40B4-BE49-F238E27FC236}">
                <a16:creationId xmlns:a16="http://schemas.microsoft.com/office/drawing/2014/main" id="{5A872F16-2ABF-4353-8134-702CE267BC24}"/>
              </a:ext>
            </a:extLst>
          </p:cNvPr>
          <p:cNvSpPr txBox="1"/>
          <p:nvPr/>
        </p:nvSpPr>
        <p:spPr>
          <a:xfrm>
            <a:off x="11264121" y="1169003"/>
            <a:ext cx="647640" cy="374760"/>
          </a:xfrm>
          <a:prstGeom prst="rect">
            <a:avLst/>
          </a:prstGeom>
          <a:solidFill>
            <a:srgbClr val="786EB1"/>
          </a:solidFill>
          <a:ln>
            <a:noFill/>
          </a:ln>
        </p:spPr>
        <p:txBody>
          <a:bodyPr lIns="0" tIns="0" rIns="0" bIns="0" anchor="ctr"/>
          <a:lstStyle/>
          <a:p>
            <a:pPr algn="ctr">
              <a:lnSpc>
                <a:spcPct val="90000"/>
              </a:lnSpc>
            </a:pPr>
            <a:r>
              <a:rPr lang="en-US" sz="2000" b="1" strike="noStrike" spc="-1">
                <a:solidFill>
                  <a:srgbClr val="FFFFFF"/>
                </a:solidFill>
                <a:latin typeface="Century Gothic"/>
                <a:ea typeface="DejaVu Sans"/>
              </a:rPr>
              <a:t>lire</a:t>
            </a:r>
            <a:endParaRPr lang="en-US" sz="2000" b="0" strike="noStrike" spc="-1">
              <a:solidFill>
                <a:srgbClr val="000000"/>
              </a:solidFill>
              <a:latin typeface="Arial"/>
            </a:endParaRPr>
          </a:p>
        </p:txBody>
      </p:sp>
      <p:sp>
        <p:nvSpPr>
          <p:cNvPr id="30" name="TextBox 29">
            <a:extLst>
              <a:ext uri="{FF2B5EF4-FFF2-40B4-BE49-F238E27FC236}">
                <a16:creationId xmlns:a16="http://schemas.microsoft.com/office/drawing/2014/main" id="{7CE96A58-6362-44A7-921E-08712CD1B067}"/>
              </a:ext>
            </a:extLst>
          </p:cNvPr>
          <p:cNvSpPr txBox="1"/>
          <p:nvPr/>
        </p:nvSpPr>
        <p:spPr>
          <a:xfrm>
            <a:off x="6682532" y="3958733"/>
            <a:ext cx="2536979" cy="646331"/>
          </a:xfrm>
          <a:prstGeom prst="rect">
            <a:avLst/>
          </a:prstGeom>
          <a:noFill/>
        </p:spPr>
        <p:txBody>
          <a:bodyPr wrap="square">
            <a:spAutoFit/>
          </a:bodyPr>
          <a:lstStyle/>
          <a:p>
            <a:pPr algn="ctr"/>
            <a:r>
              <a:rPr lang="en-GB" sz="3600" dirty="0" err="1">
                <a:solidFill>
                  <a:srgbClr val="002060"/>
                </a:solidFill>
                <a:latin typeface="Century Gothic" panose="020B0502020202020204" pitchFamily="34" charset="0"/>
              </a:rPr>
              <a:t>calme</a:t>
            </a:r>
            <a:endParaRPr lang="en-GB" sz="3600" dirty="0">
              <a:solidFill>
                <a:srgbClr val="002060"/>
              </a:solidFill>
              <a:latin typeface="Century Gothic" panose="020B0502020202020204" pitchFamily="34" charset="0"/>
            </a:endParaRPr>
          </a:p>
        </p:txBody>
      </p:sp>
      <p:sp>
        <p:nvSpPr>
          <p:cNvPr id="31" name="TextBox 30">
            <a:extLst>
              <a:ext uri="{FF2B5EF4-FFF2-40B4-BE49-F238E27FC236}">
                <a16:creationId xmlns:a16="http://schemas.microsoft.com/office/drawing/2014/main" id="{7725DE78-8350-4DB4-A1D5-A4793E92D5C9}"/>
              </a:ext>
            </a:extLst>
          </p:cNvPr>
          <p:cNvSpPr txBox="1"/>
          <p:nvPr/>
        </p:nvSpPr>
        <p:spPr>
          <a:xfrm>
            <a:off x="4097780" y="5587014"/>
            <a:ext cx="2228414" cy="646331"/>
          </a:xfrm>
          <a:prstGeom prst="rect">
            <a:avLst/>
          </a:prstGeom>
          <a:noFill/>
        </p:spPr>
        <p:txBody>
          <a:bodyPr wrap="square">
            <a:spAutoFit/>
          </a:bodyPr>
          <a:lstStyle/>
          <a:p>
            <a:pPr algn="ctr"/>
            <a:r>
              <a:rPr lang="en-GB" sz="3600" dirty="0">
                <a:solidFill>
                  <a:srgbClr val="002060"/>
                </a:solidFill>
                <a:latin typeface="Century Gothic" panose="020B0502020202020204" pitchFamily="34" charset="0"/>
              </a:rPr>
              <a:t>grand</a:t>
            </a:r>
            <a:endParaRPr lang="en-GB" sz="3600" dirty="0"/>
          </a:p>
        </p:txBody>
      </p:sp>
      <p:sp>
        <p:nvSpPr>
          <p:cNvPr id="32" name="TextBox 31">
            <a:extLst>
              <a:ext uri="{FF2B5EF4-FFF2-40B4-BE49-F238E27FC236}">
                <a16:creationId xmlns:a16="http://schemas.microsoft.com/office/drawing/2014/main" id="{88365B89-E88B-4916-9CD9-6CE58ADC6DCC}"/>
              </a:ext>
            </a:extLst>
          </p:cNvPr>
          <p:cNvSpPr txBox="1"/>
          <p:nvPr/>
        </p:nvSpPr>
        <p:spPr>
          <a:xfrm>
            <a:off x="4067935" y="1380405"/>
            <a:ext cx="2572054" cy="646331"/>
          </a:xfrm>
          <a:prstGeom prst="rect">
            <a:avLst/>
          </a:prstGeom>
          <a:noFill/>
        </p:spPr>
        <p:txBody>
          <a:bodyPr wrap="square">
            <a:spAutoFit/>
          </a:bodyPr>
          <a:lstStyle/>
          <a:p>
            <a:pPr algn="ctr"/>
            <a:r>
              <a:rPr lang="en-GB" sz="3600" dirty="0" err="1">
                <a:solidFill>
                  <a:srgbClr val="002060"/>
                </a:solidFill>
                <a:latin typeface="Century Gothic" panose="020B0502020202020204" pitchFamily="34" charset="0"/>
              </a:rPr>
              <a:t>grande</a:t>
            </a:r>
            <a:endParaRPr lang="en-GB" sz="3600" dirty="0"/>
          </a:p>
        </p:txBody>
      </p:sp>
      <p:pic>
        <p:nvPicPr>
          <p:cNvPr id="3" name="Picture 2" descr="A picture containing clipart&#10;&#10;Description automatically generated">
            <a:extLst>
              <a:ext uri="{FF2B5EF4-FFF2-40B4-BE49-F238E27FC236}">
                <a16:creationId xmlns:a16="http://schemas.microsoft.com/office/drawing/2014/main" id="{BDCD6FA2-4DA8-4138-8FE0-8F1627370C76}"/>
              </a:ext>
            </a:extLst>
          </p:cNvPr>
          <p:cNvPicPr>
            <a:picLocks noChangeAspect="1"/>
          </p:cNvPicPr>
          <p:nvPr/>
        </p:nvPicPr>
        <p:blipFill>
          <a:blip r:embed="rId6"/>
          <a:stretch>
            <a:fillRect/>
          </a:stretch>
        </p:blipFill>
        <p:spPr>
          <a:xfrm>
            <a:off x="5211505" y="123990"/>
            <a:ext cx="2229377" cy="992769"/>
          </a:xfrm>
          <a:prstGeom prst="rect">
            <a:avLst/>
          </a:prstGeom>
        </p:spPr>
      </p:pic>
      <p:sp>
        <p:nvSpPr>
          <p:cNvPr id="10" name="Title 9">
            <a:extLst>
              <a:ext uri="{FF2B5EF4-FFF2-40B4-BE49-F238E27FC236}">
                <a16:creationId xmlns:a16="http://schemas.microsoft.com/office/drawing/2014/main" id="{98BF95D1-8975-4F82-A32A-975644F729CC}"/>
              </a:ext>
            </a:extLst>
          </p:cNvPr>
          <p:cNvSpPr>
            <a:spLocks noGrp="1"/>
          </p:cNvSpPr>
          <p:nvPr>
            <p:ph type="title"/>
          </p:nvPr>
        </p:nvSpPr>
        <p:spPr>
          <a:xfrm>
            <a:off x="1032199" y="10838"/>
            <a:ext cx="4369748" cy="830998"/>
          </a:xfrm>
        </p:spPr>
        <p:txBody>
          <a:bodyPr>
            <a:noAutofit/>
          </a:bodyPr>
          <a:lstStyle/>
          <a:p>
            <a:r>
              <a:rPr lang="en-GB" sz="3200" b="1" dirty="0">
                <a:solidFill>
                  <a:srgbClr val="002060"/>
                </a:solidFill>
                <a:latin typeface="Century Gothic" panose="020B0502020202020204" pitchFamily="34" charset="0"/>
              </a:rPr>
              <a:t>Lis : </a:t>
            </a:r>
            <a:r>
              <a:rPr lang="en-GB" sz="3200" dirty="0" err="1">
                <a:solidFill>
                  <a:srgbClr val="002060"/>
                </a:solidFill>
                <a:latin typeface="Century Gothic" panose="020B0502020202020204" pitchFamily="34" charset="0"/>
              </a:rPr>
              <a:t>quel</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est</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l’intru</a:t>
            </a:r>
            <a:r>
              <a:rPr lang="en-GB" sz="3200" dirty="0">
                <a:solidFill>
                  <a:srgbClr val="002060"/>
                </a:solidFill>
                <a:latin typeface="Century Gothic" panose="020B0502020202020204" pitchFamily="34" charset="0"/>
              </a:rPr>
              <a:t> ?</a:t>
            </a:r>
            <a:endParaRPr lang="en-GB" sz="3200" dirty="0"/>
          </a:p>
        </p:txBody>
      </p:sp>
    </p:spTree>
    <p:extLst>
      <p:ext uri="{BB962C8B-B14F-4D97-AF65-F5344CB8AC3E}">
        <p14:creationId xmlns:p14="http://schemas.microsoft.com/office/powerpoint/2010/main" val="6263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2"/>
                                        </p:tgtEl>
                                        <p:attrNameLst>
                                          <p:attrName>style.color</p:attrName>
                                        </p:attrNameLst>
                                      </p:cBhvr>
                                      <p:to>
                                        <p:clrVal>
                                          <a:schemeClr val="accent2"/>
                                        </p:clrVal>
                                      </p:to>
                                    </p:set>
                                    <p:set>
                                      <p:cBhvr>
                                        <p:cTn id="7" dur="500" fill="hold"/>
                                        <p:tgtEl>
                                          <p:spTgt spid="32"/>
                                        </p:tgtEl>
                                        <p:attrNameLst>
                                          <p:attrName>fillcolor</p:attrName>
                                        </p:attrNameLst>
                                      </p:cBhvr>
                                      <p:to>
                                        <p:clrVal>
                                          <a:schemeClr val="accent2"/>
                                        </p:clrVal>
                                      </p:to>
                                    </p:set>
                                    <p:set>
                                      <p:cBhvr>
                                        <p:cTn id="8" dur="500" fill="hold"/>
                                        <p:tgtEl>
                                          <p:spTgt spid="3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nodeType="clickEffect">
                                  <p:stCondLst>
                                    <p:cond delay="0"/>
                                  </p:stCondLst>
                                  <p:childTnLst>
                                    <p:animClr clrSpc="rgb" dir="cw">
                                      <p:cBhvr override="childStyle">
                                        <p:cTn id="12" dur="2000" fill="hold"/>
                                        <p:tgtEl>
                                          <p:spTgt spid="32">
                                            <p:txEl>
                                              <p:pRg st="0" end="0"/>
                                            </p:txEl>
                                          </p:spTgt>
                                        </p:tgtEl>
                                        <p:attrNameLst>
                                          <p:attrName>style.color</p:attrName>
                                        </p:attrNameLst>
                                      </p:cBhvr>
                                      <p:to>
                                        <a:srgbClr val="FF0066"/>
                                      </p:to>
                                    </p:animClr>
                                  </p:childTnLst>
                                </p:cTn>
                              </p:par>
                            </p:childTnLst>
                          </p:cTn>
                        </p:par>
                      </p:childTnLst>
                    </p:cTn>
                  </p:par>
                  <p:par>
                    <p:cTn id="13" fill="hold">
                      <p:stCondLst>
                        <p:cond delay="indefinite"/>
                      </p:stCondLst>
                      <p:childTnLst>
                        <p:par>
                          <p:cTn id="14" fill="hold">
                            <p:stCondLst>
                              <p:cond delay="0"/>
                            </p:stCondLst>
                            <p:childTnLst>
                              <p:par>
                                <p:cTn id="15" presetID="16" presetClass="emph" presetSubtype="0" fill="hold" nodeType="clickEffect">
                                  <p:stCondLst>
                                    <p:cond delay="0"/>
                                  </p:stCondLst>
                                  <p:iterate type="lt">
                                    <p:tmPct val="4000"/>
                                  </p:iterate>
                                  <p:childTnLst>
                                    <p:set>
                                      <p:cBhvr override="childStyle">
                                        <p:cTn id="16" dur="500" fill="hold"/>
                                        <p:tgtEl>
                                          <p:spTgt spid="17"/>
                                        </p:tgtEl>
                                        <p:attrNameLst>
                                          <p:attrName>style.color</p:attrName>
                                        </p:attrNameLst>
                                      </p:cBhvr>
                                      <p:to>
                                        <p:clrVal>
                                          <a:schemeClr val="accent2"/>
                                        </p:clrVal>
                                      </p:to>
                                    </p:set>
                                    <p:set>
                                      <p:cBhvr>
                                        <p:cTn id="17" dur="500" fill="hold"/>
                                        <p:tgtEl>
                                          <p:spTgt spid="17"/>
                                        </p:tgtEl>
                                        <p:attrNameLst>
                                          <p:attrName>fillcolor</p:attrName>
                                        </p:attrNameLst>
                                      </p:cBhvr>
                                      <p:to>
                                        <p:clrVal>
                                          <a:schemeClr val="accent2"/>
                                        </p:clrVal>
                                      </p:to>
                                    </p:set>
                                    <p:set>
                                      <p:cBhvr>
                                        <p:cTn id="18" dur="500" fill="hold"/>
                                        <p:tgtEl>
                                          <p:spTgt spid="17"/>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2000" fill="hold"/>
                                        <p:tgtEl>
                                          <p:spTgt spid="17">
                                            <p:txEl>
                                              <p:pRg st="0" end="0"/>
                                            </p:txEl>
                                          </p:spTgt>
                                        </p:tgtEl>
                                        <p:attrNameLst>
                                          <p:attrName>style.color</p:attrName>
                                        </p:attrNameLst>
                                      </p:cBhvr>
                                      <p:to>
                                        <a:srgbClr val="FF0066"/>
                                      </p:to>
                                    </p:animClr>
                                  </p:childTnLst>
                                </p:cTn>
                              </p:par>
                            </p:childTnLst>
                          </p:cTn>
                        </p:par>
                      </p:childTnLst>
                    </p:cTn>
                  </p:par>
                  <p:par>
                    <p:cTn id="23" fill="hold">
                      <p:stCondLst>
                        <p:cond delay="indefinite"/>
                      </p:stCondLst>
                      <p:childTnLst>
                        <p:par>
                          <p:cTn id="24" fill="hold">
                            <p:stCondLst>
                              <p:cond delay="0"/>
                            </p:stCondLst>
                            <p:childTnLst>
                              <p:par>
                                <p:cTn id="25" presetID="16" presetClass="emph" presetSubtype="0" fill="hold" nodeType="clickEffect">
                                  <p:stCondLst>
                                    <p:cond delay="0"/>
                                  </p:stCondLst>
                                  <p:iterate type="lt">
                                    <p:tmPct val="4000"/>
                                  </p:iterate>
                                  <p:childTnLst>
                                    <p:set>
                                      <p:cBhvr override="childStyle">
                                        <p:cTn id="26" dur="500" fill="hold"/>
                                        <p:tgtEl>
                                          <p:spTgt spid="18"/>
                                        </p:tgtEl>
                                        <p:attrNameLst>
                                          <p:attrName>style.color</p:attrName>
                                        </p:attrNameLst>
                                      </p:cBhvr>
                                      <p:to>
                                        <p:clrVal>
                                          <a:schemeClr val="accent2"/>
                                        </p:clrVal>
                                      </p:to>
                                    </p:set>
                                    <p:set>
                                      <p:cBhvr>
                                        <p:cTn id="27" dur="500" fill="hold"/>
                                        <p:tgtEl>
                                          <p:spTgt spid="18"/>
                                        </p:tgtEl>
                                        <p:attrNameLst>
                                          <p:attrName>fillcolor</p:attrName>
                                        </p:attrNameLst>
                                      </p:cBhvr>
                                      <p:to>
                                        <p:clrVal>
                                          <a:schemeClr val="accent2"/>
                                        </p:clrVal>
                                      </p:to>
                                    </p:set>
                                    <p:set>
                                      <p:cBhvr>
                                        <p:cTn id="28" dur="500" fill="hold"/>
                                        <p:tgtEl>
                                          <p:spTgt spid="18"/>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3" presetClass="emph" presetSubtype="2" fill="hold" nodeType="clickEffect">
                                  <p:stCondLst>
                                    <p:cond delay="0"/>
                                  </p:stCondLst>
                                  <p:childTnLst>
                                    <p:animClr clrSpc="rgb" dir="cw">
                                      <p:cBhvr override="childStyle">
                                        <p:cTn id="32" dur="2000" fill="hold"/>
                                        <p:tgtEl>
                                          <p:spTgt spid="18">
                                            <p:txEl>
                                              <p:pRg st="0" end="0"/>
                                            </p:txEl>
                                          </p:spTgt>
                                        </p:tgtEl>
                                        <p:attrNameLst>
                                          <p:attrName>style.color</p:attrName>
                                        </p:attrNameLst>
                                      </p:cBhvr>
                                      <p:to>
                                        <a:srgbClr val="FF0066"/>
                                      </p:to>
                                    </p:animClr>
                                  </p:childTnLst>
                                </p:cTn>
                              </p:par>
                            </p:childTnLst>
                          </p:cTn>
                        </p:par>
                      </p:childTnLst>
                    </p:cTn>
                  </p:par>
                  <p:par>
                    <p:cTn id="33" fill="hold">
                      <p:stCondLst>
                        <p:cond delay="indefinite"/>
                      </p:stCondLst>
                      <p:childTnLst>
                        <p:par>
                          <p:cTn id="34" fill="hold">
                            <p:stCondLst>
                              <p:cond delay="0"/>
                            </p:stCondLst>
                            <p:childTnLst>
                              <p:par>
                                <p:cTn id="35" presetID="16" presetClass="emph" presetSubtype="0" fill="hold" nodeType="clickEffect">
                                  <p:stCondLst>
                                    <p:cond delay="0"/>
                                  </p:stCondLst>
                                  <p:iterate type="lt">
                                    <p:tmPct val="4000"/>
                                  </p:iterate>
                                  <p:childTnLst>
                                    <p:set>
                                      <p:cBhvr override="childStyle">
                                        <p:cTn id="36" dur="500" fill="hold"/>
                                        <p:tgtEl>
                                          <p:spTgt spid="19"/>
                                        </p:tgtEl>
                                        <p:attrNameLst>
                                          <p:attrName>style.color</p:attrName>
                                        </p:attrNameLst>
                                      </p:cBhvr>
                                      <p:to>
                                        <p:clrVal>
                                          <a:schemeClr val="accent2"/>
                                        </p:clrVal>
                                      </p:to>
                                    </p:set>
                                    <p:set>
                                      <p:cBhvr>
                                        <p:cTn id="37" dur="500" fill="hold"/>
                                        <p:tgtEl>
                                          <p:spTgt spid="19"/>
                                        </p:tgtEl>
                                        <p:attrNameLst>
                                          <p:attrName>fillcolor</p:attrName>
                                        </p:attrNameLst>
                                      </p:cBhvr>
                                      <p:to>
                                        <p:clrVal>
                                          <a:schemeClr val="accent2"/>
                                        </p:clrVal>
                                      </p:to>
                                    </p:set>
                                    <p:set>
                                      <p:cBhvr>
                                        <p:cTn id="38" dur="500" fill="hold"/>
                                        <p:tgtEl>
                                          <p:spTgt spid="19"/>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3" presetClass="emph" presetSubtype="2" fill="hold" nodeType="clickEffect">
                                  <p:stCondLst>
                                    <p:cond delay="0"/>
                                  </p:stCondLst>
                                  <p:childTnLst>
                                    <p:animClr clrSpc="rgb" dir="cw">
                                      <p:cBhvr override="childStyle">
                                        <p:cTn id="42" dur="2000" fill="hold"/>
                                        <p:tgtEl>
                                          <p:spTgt spid="19">
                                            <p:txEl>
                                              <p:pRg st="0" end="0"/>
                                            </p:txEl>
                                          </p:spTgt>
                                        </p:tgtEl>
                                        <p:attrNameLst>
                                          <p:attrName>style.color</p:attrName>
                                        </p:attrNameLst>
                                      </p:cBhvr>
                                      <p:to>
                                        <a:srgbClr val="FF0066"/>
                                      </p:to>
                                    </p:animClr>
                                  </p:childTnLst>
                                </p:cTn>
                              </p:par>
                            </p:childTnLst>
                          </p:cTn>
                        </p:par>
                      </p:childTnLst>
                    </p:cTn>
                  </p:par>
                  <p:par>
                    <p:cTn id="43" fill="hold">
                      <p:stCondLst>
                        <p:cond delay="indefinite"/>
                      </p:stCondLst>
                      <p:childTnLst>
                        <p:par>
                          <p:cTn id="44" fill="hold">
                            <p:stCondLst>
                              <p:cond delay="0"/>
                            </p:stCondLst>
                            <p:childTnLst>
                              <p:par>
                                <p:cTn id="45" presetID="16" presetClass="emph" presetSubtype="0" fill="hold" nodeType="clickEffect">
                                  <p:stCondLst>
                                    <p:cond delay="0"/>
                                  </p:stCondLst>
                                  <p:iterate type="lt">
                                    <p:tmPct val="4000"/>
                                  </p:iterate>
                                  <p:childTnLst>
                                    <p:set>
                                      <p:cBhvr override="childStyle">
                                        <p:cTn id="46" dur="500" fill="hold"/>
                                        <p:tgtEl>
                                          <p:spTgt spid="20"/>
                                        </p:tgtEl>
                                        <p:attrNameLst>
                                          <p:attrName>style.color</p:attrName>
                                        </p:attrNameLst>
                                      </p:cBhvr>
                                      <p:to>
                                        <p:clrVal>
                                          <a:schemeClr val="accent2"/>
                                        </p:clrVal>
                                      </p:to>
                                    </p:set>
                                    <p:set>
                                      <p:cBhvr>
                                        <p:cTn id="47" dur="500" fill="hold"/>
                                        <p:tgtEl>
                                          <p:spTgt spid="20"/>
                                        </p:tgtEl>
                                        <p:attrNameLst>
                                          <p:attrName>fillcolor</p:attrName>
                                        </p:attrNameLst>
                                      </p:cBhvr>
                                      <p:to>
                                        <p:clrVal>
                                          <a:schemeClr val="accent2"/>
                                        </p:clrVal>
                                      </p:to>
                                    </p:set>
                                    <p:set>
                                      <p:cBhvr>
                                        <p:cTn id="48" dur="500" fill="hold"/>
                                        <p:tgtEl>
                                          <p:spTgt spid="20"/>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3" presetClass="emph" presetSubtype="2" fill="hold" nodeType="clickEffect">
                                  <p:stCondLst>
                                    <p:cond delay="0"/>
                                  </p:stCondLst>
                                  <p:childTnLst>
                                    <p:animClr clrSpc="rgb" dir="cw">
                                      <p:cBhvr override="childStyle">
                                        <p:cTn id="52" dur="2000" fill="hold"/>
                                        <p:tgtEl>
                                          <p:spTgt spid="20">
                                            <p:txEl>
                                              <p:pRg st="0" end="0"/>
                                            </p:txEl>
                                          </p:spTgt>
                                        </p:tgtEl>
                                        <p:attrNameLst>
                                          <p:attrName>style.color</p:attrName>
                                        </p:attrNameLst>
                                      </p:cBhvr>
                                      <p:to>
                                        <a:srgbClr val="FF0066"/>
                                      </p:to>
                                    </p:animClr>
                                  </p:childTnLst>
                                </p:cTn>
                              </p:par>
                            </p:childTnLst>
                          </p:cTn>
                        </p:par>
                      </p:childTnLst>
                    </p:cTn>
                  </p:par>
                  <p:par>
                    <p:cTn id="53" fill="hold">
                      <p:stCondLst>
                        <p:cond delay="indefinite"/>
                      </p:stCondLst>
                      <p:childTnLst>
                        <p:par>
                          <p:cTn id="54" fill="hold">
                            <p:stCondLst>
                              <p:cond delay="0"/>
                            </p:stCondLst>
                            <p:childTnLst>
                              <p:par>
                                <p:cTn id="55" presetID="16" presetClass="emph" presetSubtype="0" fill="hold" nodeType="clickEffect">
                                  <p:stCondLst>
                                    <p:cond delay="0"/>
                                  </p:stCondLst>
                                  <p:iterate type="lt">
                                    <p:tmPct val="4000"/>
                                  </p:iterate>
                                  <p:childTnLst>
                                    <p:set>
                                      <p:cBhvr override="childStyle">
                                        <p:cTn id="56" dur="500" fill="hold"/>
                                        <p:tgtEl>
                                          <p:spTgt spid="31"/>
                                        </p:tgtEl>
                                        <p:attrNameLst>
                                          <p:attrName>style.color</p:attrName>
                                        </p:attrNameLst>
                                      </p:cBhvr>
                                      <p:to>
                                        <p:clrVal>
                                          <a:schemeClr val="accent2"/>
                                        </p:clrVal>
                                      </p:to>
                                    </p:set>
                                    <p:set>
                                      <p:cBhvr>
                                        <p:cTn id="57" dur="500" fill="hold"/>
                                        <p:tgtEl>
                                          <p:spTgt spid="31"/>
                                        </p:tgtEl>
                                        <p:attrNameLst>
                                          <p:attrName>fillcolor</p:attrName>
                                        </p:attrNameLst>
                                      </p:cBhvr>
                                      <p:to>
                                        <p:clrVal>
                                          <a:schemeClr val="accent2"/>
                                        </p:clrVal>
                                      </p:to>
                                    </p:set>
                                    <p:set>
                                      <p:cBhvr>
                                        <p:cTn id="58" dur="500" fill="hold"/>
                                        <p:tgtEl>
                                          <p:spTgt spid="31"/>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3" presetClass="emph" presetSubtype="2" fill="hold" nodeType="clickEffect">
                                  <p:stCondLst>
                                    <p:cond delay="0"/>
                                  </p:stCondLst>
                                  <p:childTnLst>
                                    <p:animClr clrSpc="rgb" dir="cw">
                                      <p:cBhvr override="childStyle">
                                        <p:cTn id="62" dur="2000" fill="hold"/>
                                        <p:tgtEl>
                                          <p:spTgt spid="31">
                                            <p:txEl>
                                              <p:pRg st="0" end="0"/>
                                            </p:txEl>
                                          </p:spTgt>
                                        </p:tgtEl>
                                        <p:attrNameLst>
                                          <p:attrName>style.color</p:attrName>
                                        </p:attrNameLst>
                                      </p:cBhvr>
                                      <p:to>
                                        <a:srgbClr val="FF006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ustomShape 1"/>
          <p:cNvSpPr/>
          <p:nvPr/>
        </p:nvSpPr>
        <p:spPr>
          <a:xfrm>
            <a:off x="0" y="0"/>
            <a:ext cx="4350240" cy="68572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2" name="Title 1">
            <a:extLst>
              <a:ext uri="{FF2B5EF4-FFF2-40B4-BE49-F238E27FC236}">
                <a16:creationId xmlns:a16="http://schemas.microsoft.com/office/drawing/2014/main" id="{24BB08CD-FDA4-46B1-8623-507F63ABF87A}"/>
              </a:ext>
            </a:extLst>
          </p:cNvPr>
          <p:cNvSpPr>
            <a:spLocks noGrp="1"/>
          </p:cNvSpPr>
          <p:nvPr>
            <p:ph type="title"/>
          </p:nvPr>
        </p:nvSpPr>
        <p:spPr>
          <a:xfrm rot="20294405">
            <a:off x="238991" y="2856240"/>
            <a:ext cx="4216910" cy="1144800"/>
          </a:xfrm>
        </p:spPr>
        <p:txBody>
          <a:bodyPr/>
          <a:lstStyle/>
          <a:p>
            <a:r>
              <a:rPr lang="en-GB" sz="6000" b="1" dirty="0">
                <a:solidFill>
                  <a:schemeClr val="bg1"/>
                </a:solidFill>
                <a:latin typeface="Century Gothic" panose="020B0502020202020204" pitchFamily="34" charset="0"/>
              </a:rPr>
              <a:t>Au revoir !</a:t>
            </a:r>
          </a:p>
        </p:txBody>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defRPr/>
            </a:pPr>
            <a:r>
              <a:rPr lang="en-GB" sz="9600" b="1" kern="0" dirty="0">
                <a:solidFill>
                  <a:srgbClr val="FF0000"/>
                </a:solidFill>
                <a:latin typeface="Modern Love" panose="04090805081005020601" pitchFamily="82" charset="0"/>
                <a:cs typeface="Arial"/>
                <a:sym typeface="Arial"/>
              </a:rPr>
              <a:t>rouge</a:t>
            </a:r>
            <a:endParaRPr lang="en-GB" sz="1400" kern="0" dirty="0">
              <a:solidFill>
                <a:srgbClr val="FF0000"/>
              </a:solidFill>
              <a:latin typeface="Modern Love" panose="04090805081005020601" pitchFamily="82" charset="0"/>
              <a:cs typeface="Arial"/>
              <a:sym typeface="Arial"/>
            </a:endParaRPr>
          </a:p>
        </p:txBody>
      </p:sp>
      <p:pic>
        <p:nvPicPr>
          <p:cNvPr id="5" name="Picture 4" descr="A picture containing text, electronics, computer, display&#10;&#10;Description automatically generated">
            <a:extLst>
              <a:ext uri="{FF2B5EF4-FFF2-40B4-BE49-F238E27FC236}">
                <a16:creationId xmlns:a16="http://schemas.microsoft.com/office/drawing/2014/main" id="{1AC97B20-350B-4BEA-A803-79712922EE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1795" y="459558"/>
            <a:ext cx="5084505" cy="4359018"/>
          </a:xfrm>
          <a:prstGeom prst="rect">
            <a:avLst/>
          </a:prstGeom>
        </p:spPr>
      </p:pic>
    </p:spTree>
    <p:extLst>
      <p:ext uri="{BB962C8B-B14F-4D97-AF65-F5344CB8AC3E}">
        <p14:creationId xmlns:p14="http://schemas.microsoft.com/office/powerpoint/2010/main" val="379068795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10" name="Google Shape;110;p3"/>
          <p:cNvSpPr txBox="1"/>
          <p:nvPr/>
        </p:nvSpPr>
        <p:spPr>
          <a:xfrm>
            <a:off x="5058922" y="1032131"/>
            <a:ext cx="7125988" cy="1862008"/>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11500" b="1" dirty="0">
                <a:solidFill>
                  <a:srgbClr val="FF0066"/>
                </a:solidFill>
                <a:latin typeface="Century Gothic"/>
                <a:ea typeface="Century Gothic"/>
                <a:cs typeface="Century Gothic"/>
                <a:sym typeface="Century Gothic"/>
              </a:rPr>
              <a:t>en</a:t>
            </a:r>
            <a:r>
              <a:rPr lang="en-GB" sz="11500" dirty="0">
                <a:solidFill>
                  <a:srgbClr val="002060"/>
                </a:solidFill>
                <a:latin typeface="Century Gothic"/>
                <a:ea typeface="Century Gothic"/>
                <a:cs typeface="Century Gothic"/>
                <a:sym typeface="Century Gothic"/>
              </a:rPr>
              <a:t>f</a:t>
            </a:r>
            <a:r>
              <a:rPr lang="en-GB" sz="11500" b="1" dirty="0">
                <a:solidFill>
                  <a:srgbClr val="FF0066"/>
                </a:solidFill>
                <a:latin typeface="Century Gothic"/>
                <a:ea typeface="Century Gothic"/>
                <a:cs typeface="Century Gothic"/>
                <a:sym typeface="Century Gothic"/>
              </a:rPr>
              <a:t>an</a:t>
            </a:r>
            <a:r>
              <a:rPr lang="en-GB" sz="11500" dirty="0">
                <a:solidFill>
                  <a:schemeClr val="bg1">
                    <a:lumMod val="65000"/>
                  </a:schemeClr>
                </a:solidFill>
                <a:latin typeface="Century Gothic"/>
                <a:ea typeface="Century Gothic"/>
                <a:cs typeface="Century Gothic"/>
                <a:sym typeface="Century Gothic"/>
              </a:rPr>
              <a:t>t</a:t>
            </a:r>
            <a:endParaRPr sz="11500" b="1" i="0" u="none" strike="noStrike" cap="none" dirty="0">
              <a:solidFill>
                <a:schemeClr val="bg1">
                  <a:lumMod val="65000"/>
                </a:schemeClr>
              </a:solidFill>
              <a:latin typeface="Calibri"/>
              <a:ea typeface="Calibri"/>
              <a:cs typeface="Calibri"/>
              <a:sym typeface="Calibri"/>
            </a:endParaRPr>
          </a:p>
        </p:txBody>
      </p:sp>
      <p:pic>
        <p:nvPicPr>
          <p:cNvPr id="111" name="Google Shape;111;p3" descr="Speech Icon, Voice, Talking, Audio, Speech"/>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112" name="Google Shape;112;p3"/>
          <p:cNvSpPr txBox="1"/>
          <p:nvPr/>
        </p:nvSpPr>
        <p:spPr>
          <a:xfrm>
            <a:off x="10275569" y="971171"/>
            <a:ext cx="1648255" cy="400069"/>
          </a:xfrm>
          <a:prstGeom prst="rect">
            <a:avLst/>
          </a:prstGeom>
          <a:solidFill>
            <a:srgbClr val="FF006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1" i="0" u="none" strike="noStrike" cap="none" dirty="0" err="1">
                <a:solidFill>
                  <a:srgbClr val="FFFFFF"/>
                </a:solidFill>
                <a:latin typeface="Century Gothic"/>
                <a:ea typeface="Century Gothic"/>
                <a:cs typeface="Century Gothic"/>
                <a:sym typeface="Century Gothic"/>
              </a:rPr>
              <a:t>prononcer</a:t>
            </a:r>
            <a:endParaRPr sz="2000" b="1" i="0" u="none" strike="noStrike" cap="none" dirty="0">
              <a:solidFill>
                <a:srgbClr val="FFFFFF"/>
              </a:solidFill>
              <a:latin typeface="Century Gothic"/>
              <a:ea typeface="Century Gothic"/>
              <a:cs typeface="Century Gothic"/>
              <a:sym typeface="Century Gothic"/>
            </a:endParaRPr>
          </a:p>
        </p:txBody>
      </p:sp>
      <p:pic>
        <p:nvPicPr>
          <p:cNvPr id="1026" name="Picture 2" descr="Child, Happy, Boy, Hair, Smiling, Smile, Kid, Play">
            <a:extLst>
              <a:ext uri="{FF2B5EF4-FFF2-40B4-BE49-F238E27FC236}">
                <a16:creationId xmlns:a16="http://schemas.microsoft.com/office/drawing/2014/main" id="{21DF9BAF-5F37-421C-A6C0-EB5F3113AA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9094" y="2774064"/>
            <a:ext cx="2465566" cy="39361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Quiet Sign Clip Art">
            <a:extLst>
              <a:ext uri="{FF2B5EF4-FFF2-40B4-BE49-F238E27FC236}">
                <a16:creationId xmlns:a16="http://schemas.microsoft.com/office/drawing/2014/main" id="{E692697F-186E-435F-9435-7ADF8DE903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9441" y="2486024"/>
            <a:ext cx="666750" cy="94297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C51BF3E6-FD6F-4C84-BDCE-04CAF390FFA1}"/>
              </a:ext>
            </a:extLst>
          </p:cNvPr>
          <p:cNvGrpSpPr/>
          <p:nvPr/>
        </p:nvGrpSpPr>
        <p:grpSpPr>
          <a:xfrm>
            <a:off x="85565" y="2250270"/>
            <a:ext cx="5310294" cy="2357460"/>
            <a:chOff x="448123" y="2284209"/>
            <a:chExt cx="5310294" cy="2357460"/>
          </a:xfrm>
        </p:grpSpPr>
        <p:sp>
          <p:nvSpPr>
            <p:cNvPr id="12" name="CustomShape 14">
              <a:extLst>
                <a:ext uri="{FF2B5EF4-FFF2-40B4-BE49-F238E27FC236}">
                  <a16:creationId xmlns:a16="http://schemas.microsoft.com/office/drawing/2014/main" id="{32082D6F-05AC-48D9-840E-BC31FE90DB6D}"/>
                </a:ext>
              </a:extLst>
            </p:cNvPr>
            <p:cNvSpPr/>
            <p:nvPr/>
          </p:nvSpPr>
          <p:spPr>
            <a:xfrm>
              <a:off x="448123" y="2284210"/>
              <a:ext cx="4803146" cy="2357459"/>
            </a:xfrm>
            <a:prstGeom prst="wedgeEllipseCallout">
              <a:avLst>
                <a:gd name="adj1" fmla="val -2120"/>
                <a:gd name="adj2" fmla="val -79017"/>
              </a:avLst>
            </a:prstGeom>
            <a:solidFill>
              <a:schemeClr val="accent3">
                <a:lumMod val="50000"/>
              </a:schemeClr>
            </a:solidFill>
            <a:ln w="12600">
              <a:solidFill>
                <a:srgbClr val="FF0066"/>
              </a:solidFill>
              <a:miter/>
            </a:ln>
            <a:effectLst>
              <a:outerShdw blurRad="50800" dist="38100" dir="5400000" algn="t"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lstStyle/>
            <a:p>
              <a:pPr lvl="0">
                <a:buClrTx/>
                <a:defRPr/>
              </a:pPr>
              <a:endParaRPr lang="en-US" sz="2000" b="1" kern="1200" dirty="0">
                <a:solidFill>
                  <a:schemeClr val="bg1"/>
                </a:solidFill>
                <a:latin typeface="Century Gothic" panose="020F0302020204030204"/>
              </a:endParaRPr>
            </a:p>
          </p:txBody>
        </p:sp>
        <p:sp>
          <p:nvSpPr>
            <p:cNvPr id="2" name="TextBox 1">
              <a:extLst>
                <a:ext uri="{FF2B5EF4-FFF2-40B4-BE49-F238E27FC236}">
                  <a16:creationId xmlns:a16="http://schemas.microsoft.com/office/drawing/2014/main" id="{C07F8B01-B5BB-45C9-8E09-D3931AC782C8}"/>
                </a:ext>
              </a:extLst>
            </p:cNvPr>
            <p:cNvSpPr txBox="1"/>
            <p:nvPr/>
          </p:nvSpPr>
          <p:spPr>
            <a:xfrm>
              <a:off x="746668" y="2484209"/>
              <a:ext cx="4206056" cy="1015663"/>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French vowels are either </a:t>
              </a:r>
              <a:br>
                <a:rPr lang="en-GB" sz="2000" dirty="0">
                  <a:solidFill>
                    <a:schemeClr val="bg1"/>
                  </a:solidFill>
                  <a:latin typeface="Century Gothic" panose="020B0502020202020204" pitchFamily="34" charset="0"/>
                </a:rPr>
              </a:br>
              <a:r>
                <a:rPr lang="en-GB" sz="2000" dirty="0">
                  <a:solidFill>
                    <a:schemeClr val="bg1"/>
                  </a:solidFill>
                  <a:latin typeface="Century Gothic" panose="020B0502020202020204" pitchFamily="34" charset="0"/>
                </a:rPr>
                <a:t>nasal like [</a:t>
              </a:r>
              <a:r>
                <a:rPr lang="en-GB" sz="2000" b="1" dirty="0" err="1">
                  <a:solidFill>
                    <a:schemeClr val="bg1"/>
                  </a:solidFill>
                  <a:latin typeface="Century Gothic" panose="020B0502020202020204" pitchFamily="34" charset="0"/>
                </a:rPr>
                <a:t>an</a:t>
              </a:r>
              <a:r>
                <a:rPr lang="en-GB" sz="2000" dirty="0" err="1">
                  <a:solidFill>
                    <a:schemeClr val="bg1"/>
                  </a:solidFill>
                  <a:latin typeface="Century Gothic" panose="020B0502020202020204" pitchFamily="34" charset="0"/>
                </a:rPr>
                <a:t>|</a:t>
              </a:r>
              <a:r>
                <a:rPr lang="en-GB" sz="2000" b="1" dirty="0" err="1">
                  <a:solidFill>
                    <a:schemeClr val="bg1"/>
                  </a:solidFill>
                  <a:latin typeface="Century Gothic" panose="020B0502020202020204" pitchFamily="34" charset="0"/>
                </a:rPr>
                <a:t>en</a:t>
              </a:r>
              <a:r>
                <a:rPr lang="en-GB" sz="2000" dirty="0">
                  <a:solidFill>
                    <a:schemeClr val="bg1"/>
                  </a:solidFill>
                  <a:latin typeface="Century Gothic" panose="020B0502020202020204" pitchFamily="34" charset="0"/>
                </a:rPr>
                <a:t>] or </a:t>
              </a:r>
            </a:p>
            <a:p>
              <a:pPr algn="ctr"/>
              <a:r>
                <a:rPr lang="en-GB" sz="2000" dirty="0">
                  <a:solidFill>
                    <a:schemeClr val="bg1"/>
                  </a:solidFill>
                  <a:latin typeface="Century Gothic" panose="020B0502020202020204" pitchFamily="34" charset="0"/>
                </a:rPr>
                <a:t>non-nasal (oral) like [</a:t>
              </a:r>
              <a:r>
                <a:rPr lang="en-GB" sz="2000" b="1" dirty="0">
                  <a:solidFill>
                    <a:schemeClr val="bg1"/>
                  </a:solidFill>
                  <a:latin typeface="Century Gothic" panose="020B0502020202020204" pitchFamily="34" charset="0"/>
                </a:rPr>
                <a:t>e</a:t>
              </a:r>
              <a:r>
                <a:rPr lang="en-GB" sz="2000" dirty="0">
                  <a:solidFill>
                    <a:schemeClr val="bg1"/>
                  </a:solidFill>
                  <a:latin typeface="Century Gothic" panose="020B0502020202020204" pitchFamily="34" charset="0"/>
                </a:rPr>
                <a:t>] and [</a:t>
              </a:r>
              <a:r>
                <a:rPr lang="en-GB" sz="2000" b="1" dirty="0">
                  <a:solidFill>
                    <a:schemeClr val="bg1"/>
                  </a:solidFill>
                  <a:latin typeface="Century Gothic" panose="020B0502020202020204" pitchFamily="34" charset="0"/>
                </a:rPr>
                <a:t>a</a:t>
              </a:r>
              <a:r>
                <a:rPr lang="en-GB" sz="2000" dirty="0">
                  <a:solidFill>
                    <a:schemeClr val="bg1"/>
                  </a:solidFill>
                  <a:latin typeface="Century Gothic" panose="020B0502020202020204" pitchFamily="34" charset="0"/>
                </a:rPr>
                <a:t>].</a:t>
              </a:r>
            </a:p>
          </p:txBody>
        </p:sp>
        <p:sp>
          <p:nvSpPr>
            <p:cNvPr id="3" name="Rectangle 2">
              <a:extLst>
                <a:ext uri="{FF2B5EF4-FFF2-40B4-BE49-F238E27FC236}">
                  <a16:creationId xmlns:a16="http://schemas.microsoft.com/office/drawing/2014/main" id="{7708B835-F42F-406A-81F2-1ADF406B5832}"/>
                </a:ext>
              </a:extLst>
            </p:cNvPr>
            <p:cNvSpPr/>
            <p:nvPr/>
          </p:nvSpPr>
          <p:spPr>
            <a:xfrm>
              <a:off x="787469" y="3506568"/>
              <a:ext cx="4124454" cy="1015663"/>
            </a:xfrm>
            <a:prstGeom prst="rect">
              <a:avLst/>
            </a:prstGeom>
          </p:spPr>
          <p:txBody>
            <a:bodyPr wrap="square">
              <a:spAutoFit/>
            </a:bodyPr>
            <a:lstStyle/>
            <a:p>
              <a:pPr lvl="0" algn="ctr"/>
              <a:r>
                <a:rPr lang="en-GB" sz="2000" dirty="0">
                  <a:solidFill>
                    <a:srgbClr val="FFFFFF"/>
                  </a:solidFill>
                  <a:latin typeface="Century Gothic" panose="020B0502020202020204" pitchFamily="34" charset="0"/>
                </a:rPr>
                <a:t>When you say a nasal vowel, air passes through your nose as well as your mouth.</a:t>
              </a:r>
            </a:p>
          </p:txBody>
        </p:sp>
        <p:pic>
          <p:nvPicPr>
            <p:cNvPr id="11" name="Picture 2" descr="Alphabet Word Images, Face, Human">
              <a:extLst>
                <a:ext uri="{FF2B5EF4-FFF2-40B4-BE49-F238E27FC236}">
                  <a16:creationId xmlns:a16="http://schemas.microsoft.com/office/drawing/2014/main" id="{F6569C48-AFE5-4AF0-8D90-DBA83143EE5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893" y="2284209"/>
              <a:ext cx="741629" cy="8694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Lips, Sexy, Mouth, Kiss, Passion, Teeth, Gloss">
              <a:extLst>
                <a:ext uri="{FF2B5EF4-FFF2-40B4-BE49-F238E27FC236}">
                  <a16:creationId xmlns:a16="http://schemas.microsoft.com/office/drawing/2014/main" id="{AFEEE695-0ED5-41CE-B07F-2A3CD5E0AFF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94495" y="3012996"/>
              <a:ext cx="663922" cy="486876"/>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2" descr="Alphabet Word Images, Face, Human">
            <a:extLst>
              <a:ext uri="{FF2B5EF4-FFF2-40B4-BE49-F238E27FC236}">
                <a16:creationId xmlns:a16="http://schemas.microsoft.com/office/drawing/2014/main" id="{D1286FAA-E373-4A36-A552-B100EDC3D78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20766" y="971171"/>
            <a:ext cx="550467" cy="6453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Alphabet Word Images, Face, Human">
            <a:extLst>
              <a:ext uri="{FF2B5EF4-FFF2-40B4-BE49-F238E27FC236}">
                <a16:creationId xmlns:a16="http://schemas.microsoft.com/office/drawing/2014/main" id="{0AB791C4-42E6-4FB2-9B4C-62218AF364C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2815" y="1027581"/>
            <a:ext cx="550467" cy="64537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DC5B27AD-8256-4385-AAB2-4C95ADBE4F1C}"/>
              </a:ext>
            </a:extLst>
          </p:cNvPr>
          <p:cNvSpPr>
            <a:spLocks noGrp="1"/>
          </p:cNvSpPr>
          <p:nvPr>
            <p:ph type="title"/>
          </p:nvPr>
        </p:nvSpPr>
        <p:spPr>
          <a:xfrm>
            <a:off x="105335" y="128804"/>
            <a:ext cx="5001089" cy="1325563"/>
          </a:xfrm>
        </p:spPr>
        <p:txBody>
          <a:bodyPr>
            <a:normAutofit fontScale="90000"/>
          </a:bodyPr>
          <a:lstStyle/>
          <a:p>
            <a:pPr lvl="0">
              <a:lnSpc>
                <a:spcPct val="100000"/>
              </a:lnSpc>
            </a:pPr>
            <a:r>
              <a:rPr lang="en-GB" sz="9000" b="1" dirty="0">
                <a:solidFill>
                  <a:srgbClr val="002060"/>
                </a:solidFill>
                <a:latin typeface="Century Gothic"/>
                <a:ea typeface="Century Gothic"/>
                <a:cs typeface="Century Gothic"/>
                <a:sym typeface="Century Gothic"/>
              </a:rPr>
              <a:t>[</a:t>
            </a:r>
            <a:r>
              <a:rPr lang="en-GB" sz="9000" b="1" dirty="0" err="1">
                <a:solidFill>
                  <a:srgbClr val="002060"/>
                </a:solidFill>
                <a:latin typeface="Century Gothic"/>
                <a:ea typeface="Century Gothic"/>
                <a:cs typeface="Century Gothic"/>
                <a:sym typeface="Century Gothic"/>
              </a:rPr>
              <a:t>an|en</a:t>
            </a:r>
            <a:r>
              <a:rPr lang="en-GB" sz="9000" b="1" dirty="0">
                <a:solidFill>
                  <a:srgbClr val="002060"/>
                </a:solidFill>
                <a:latin typeface="Century Gothic"/>
                <a:ea typeface="Century Gothic"/>
                <a:cs typeface="Century Gothic"/>
                <a:sym typeface="Century Gothic"/>
              </a:rPr>
              <a: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ustomShape 2"/>
          <p:cNvSpPr/>
          <p:nvPr/>
        </p:nvSpPr>
        <p:spPr>
          <a:xfrm>
            <a:off x="3131127" y="757800"/>
            <a:ext cx="5940513"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b</a:t>
            </a:r>
            <a:r>
              <a:rPr kumimoji="0" lang="en-GB" sz="11500" b="1" i="0" u="none" strike="noStrike" kern="1200" cap="none" spc="-1" normalizeH="0" baseline="0" noProof="0" dirty="0" err="1">
                <a:ln>
                  <a:noFill/>
                </a:ln>
                <a:solidFill>
                  <a:srgbClr val="FF0066"/>
                </a:solidFill>
                <a:effectLst/>
                <a:uLnTx/>
                <a:uFillTx/>
                <a:latin typeface="Century Gothic" panose="020B0502020202020204" pitchFamily="34" charset="0"/>
                <a:ea typeface="Century Gothic"/>
              </a:rPr>
              <a:t>a</a:t>
            </a:r>
            <a:r>
              <a:rPr kumimoji="0" lang="en-GB" sz="115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n</a:t>
            </a:r>
            <a:r>
              <a:rPr kumimoji="0" lang="en-GB" sz="11500" b="1" i="0" u="none" strike="noStrike" kern="1200" cap="none" spc="-1" normalizeH="0" baseline="0" noProof="0" dirty="0" err="1">
                <a:ln>
                  <a:noFill/>
                </a:ln>
                <a:solidFill>
                  <a:srgbClr val="FF0066"/>
                </a:solidFill>
                <a:effectLst/>
                <a:uLnTx/>
                <a:uFillTx/>
                <a:latin typeface="Century Gothic" panose="020B0502020202020204" pitchFamily="34" charset="0"/>
                <a:ea typeface="Century Gothic"/>
              </a:rPr>
              <a:t>a</a:t>
            </a:r>
            <a:r>
              <a:rPr kumimoji="0" lang="en-GB" sz="115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n</a:t>
            </a:r>
            <a:r>
              <a:rPr kumimoji="0" lang="en-GB" sz="11500" b="1" i="0" u="none" strike="noStrike" kern="1200" cap="none" spc="-1" normalizeH="0" baseline="0" noProof="0" dirty="0" err="1">
                <a:ln>
                  <a:noFill/>
                </a:ln>
                <a:solidFill>
                  <a:srgbClr val="808080"/>
                </a:solidFill>
                <a:effectLst/>
                <a:uLnTx/>
                <a:uFillTx/>
                <a:latin typeface="Century Gothic" panose="020B0502020202020204" pitchFamily="34" charset="0"/>
                <a:ea typeface="Century Gothic"/>
              </a:rPr>
              <a:t>e</a:t>
            </a:r>
            <a:endParaRPr kumimoji="0" lang="en-GB" sz="115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pic>
        <p:nvPicPr>
          <p:cNvPr id="54" name="Google Shape;111;p3"/>
          <p:cNvPicPr/>
          <p:nvPr/>
        </p:nvPicPr>
        <p:blipFill>
          <a:blip r:embed="rId3"/>
          <a:stretch/>
        </p:blipFill>
        <p:spPr>
          <a:xfrm>
            <a:off x="10763640" y="151920"/>
            <a:ext cx="775440" cy="775440"/>
          </a:xfrm>
          <a:prstGeom prst="rect">
            <a:avLst/>
          </a:prstGeom>
          <a:ln>
            <a:noFill/>
          </a:ln>
        </p:spPr>
      </p:pic>
      <p:sp>
        <p:nvSpPr>
          <p:cNvPr id="55" name="CustomShape 3"/>
          <p:cNvSpPr/>
          <p:nvPr/>
        </p:nvSpPr>
        <p:spPr>
          <a:xfrm>
            <a:off x="10412730" y="1043280"/>
            <a:ext cx="1510470" cy="396360"/>
          </a:xfrm>
          <a:prstGeom prst="rect">
            <a:avLst/>
          </a:prstGeom>
          <a:solidFill>
            <a:srgbClr val="FF0066"/>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rPr>
              <a:t>prononcer</a:t>
            </a: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pic>
        <p:nvPicPr>
          <p:cNvPr id="7" name="Picture 6">
            <a:extLst>
              <a:ext uri="{FF2B5EF4-FFF2-40B4-BE49-F238E27FC236}">
                <a16:creationId xmlns:a16="http://schemas.microsoft.com/office/drawing/2014/main" id="{BFF38CBC-71C2-4B91-8449-EBBE113FCB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6090" y="2692481"/>
            <a:ext cx="4950167" cy="2928849"/>
          </a:xfrm>
          <a:prstGeom prst="rect">
            <a:avLst/>
          </a:prstGeom>
        </p:spPr>
      </p:pic>
      <p:sp>
        <p:nvSpPr>
          <p:cNvPr id="2" name="Title 1">
            <a:extLst>
              <a:ext uri="{FF2B5EF4-FFF2-40B4-BE49-F238E27FC236}">
                <a16:creationId xmlns:a16="http://schemas.microsoft.com/office/drawing/2014/main" id="{281877FE-F3C4-4FE5-BF56-318F705D9434}"/>
              </a:ext>
            </a:extLst>
          </p:cNvPr>
          <p:cNvSpPr>
            <a:spLocks noGrp="1"/>
          </p:cNvSpPr>
          <p:nvPr>
            <p:ph type="title"/>
          </p:nvPr>
        </p:nvSpPr>
        <p:spPr>
          <a:xfrm>
            <a:off x="268800" y="725940"/>
            <a:ext cx="2247900" cy="2247330"/>
          </a:xfrm>
        </p:spPr>
        <p:txBody>
          <a:bodyPr/>
          <a:lstStyle/>
          <a:p>
            <a:r>
              <a:rPr lang="en-GB" sz="11500" b="1" spc="-1" dirty="0">
                <a:solidFill>
                  <a:srgbClr val="002060"/>
                </a:solidFill>
                <a:latin typeface="Century Gothic" panose="020B0502020202020204" pitchFamily="34" charset="0"/>
                <a:ea typeface="Century Gothic"/>
              </a:rPr>
              <a:t>[a]</a:t>
            </a:r>
            <a:br>
              <a:rPr lang="en-GB" sz="11500" spc="-1" dirty="0">
                <a:latin typeface="Century Gothic" panose="020B0502020202020204" pitchFamily="34" charset="0"/>
              </a:rPr>
            </a:br>
            <a:endParaRPr lang="en-GB" sz="4800" dirty="0"/>
          </a:p>
        </p:txBody>
      </p:sp>
      <p:sp>
        <p:nvSpPr>
          <p:cNvPr id="8" name="CustomShape 14">
            <a:extLst>
              <a:ext uri="{FF2B5EF4-FFF2-40B4-BE49-F238E27FC236}">
                <a16:creationId xmlns:a16="http://schemas.microsoft.com/office/drawing/2014/main" id="{B329F1FA-0824-42B3-80D1-33871382C74E}"/>
              </a:ext>
            </a:extLst>
          </p:cNvPr>
          <p:cNvSpPr/>
          <p:nvPr/>
        </p:nvSpPr>
        <p:spPr>
          <a:xfrm>
            <a:off x="1439126" y="2601721"/>
            <a:ext cx="2204643" cy="1010910"/>
          </a:xfrm>
          <a:prstGeom prst="wedgeEllipseCallout">
            <a:avLst>
              <a:gd name="adj1" fmla="val 81906"/>
              <a:gd name="adj2" fmla="val -76661"/>
            </a:avLst>
          </a:prstGeom>
          <a:solidFill>
            <a:schemeClr val="accent3">
              <a:lumMod val="50000"/>
            </a:schemeClr>
          </a:solidFill>
          <a:ln w="12600">
            <a:solidFill>
              <a:srgbClr val="FF0066"/>
            </a:solidFill>
            <a:miter/>
          </a:ln>
          <a:effectLst>
            <a:outerShdw blurRad="50800" dist="38100" dir="5400000" algn="t"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GB" sz="2000" spc="-1" dirty="0">
                <a:solidFill>
                  <a:srgbClr val="FFFFFF"/>
                </a:solidFill>
                <a:latin typeface="Century Gothic"/>
                <a:ea typeface="DejaVu Sans"/>
              </a:rPr>
              <a:t>[</a:t>
            </a:r>
            <a:r>
              <a:rPr lang="en-GB" sz="2000" b="1" spc="-1" dirty="0">
                <a:solidFill>
                  <a:srgbClr val="FFFFFF"/>
                </a:solidFill>
                <a:latin typeface="Century Gothic"/>
                <a:ea typeface="DejaVu Sans"/>
              </a:rPr>
              <a:t>a</a:t>
            </a:r>
            <a:r>
              <a:rPr lang="en-GB" sz="2000" spc="-1" dirty="0">
                <a:solidFill>
                  <a:srgbClr val="FFFFFF"/>
                </a:solidFill>
                <a:latin typeface="Century Gothic"/>
                <a:ea typeface="DejaVu Sans"/>
              </a:rPr>
              <a:t>] is an oral vowel.</a:t>
            </a:r>
            <a:endParaRPr lang="en-GB" sz="2000" b="0" strike="noStrike" spc="-1" dirty="0">
              <a:latin typeface="Arial"/>
            </a:endParaRPr>
          </a:p>
        </p:txBody>
      </p:sp>
      <p:pic>
        <p:nvPicPr>
          <p:cNvPr id="9" name="Picture 4" descr="Lips, Sexy, Mouth, Kiss, Passion, Teeth, Gloss">
            <a:extLst>
              <a:ext uri="{FF2B5EF4-FFF2-40B4-BE49-F238E27FC236}">
                <a16:creationId xmlns:a16="http://schemas.microsoft.com/office/drawing/2014/main" id="{392FE676-6149-4D92-BCFE-14EE86D1E8B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73889" y="895350"/>
            <a:ext cx="663922" cy="4868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Lips, Sexy, Mouth, Kiss, Passion, Teeth, Gloss">
            <a:extLst>
              <a:ext uri="{FF2B5EF4-FFF2-40B4-BE49-F238E27FC236}">
                <a16:creationId xmlns:a16="http://schemas.microsoft.com/office/drawing/2014/main" id="{E9DDA17A-5BEA-409A-AD03-92F0655CCD5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0573" y="889319"/>
            <a:ext cx="663922" cy="4868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A32C77F-4089-4DF7-AD42-461CAD865289}"/>
              </a:ext>
            </a:extLst>
          </p:cNvPr>
          <p:cNvPicPr>
            <a:picLocks noChangeAspect="1"/>
          </p:cNvPicPr>
          <p:nvPr/>
        </p:nvPicPr>
        <p:blipFill>
          <a:blip r:embed="rId3"/>
          <a:stretch>
            <a:fillRect/>
          </a:stretch>
        </p:blipFill>
        <p:spPr>
          <a:xfrm>
            <a:off x="1656133" y="3229942"/>
            <a:ext cx="1372784" cy="3061637"/>
          </a:xfrm>
          <a:prstGeom prst="rect">
            <a:avLst/>
          </a:prstGeom>
        </p:spPr>
      </p:pic>
      <p:pic>
        <p:nvPicPr>
          <p:cNvPr id="22" name="Picture 21" descr="A picture containing vector graphics&#10;&#10;Description automatically generated">
            <a:extLst>
              <a:ext uri="{FF2B5EF4-FFF2-40B4-BE49-F238E27FC236}">
                <a16:creationId xmlns:a16="http://schemas.microsoft.com/office/drawing/2014/main" id="{C5C1ADCC-C35D-46DB-BE53-519216A1692E}"/>
              </a:ext>
            </a:extLst>
          </p:cNvPr>
          <p:cNvPicPr>
            <a:picLocks noChangeAspect="1"/>
          </p:cNvPicPr>
          <p:nvPr/>
        </p:nvPicPr>
        <p:blipFill>
          <a:blip r:embed="rId4"/>
          <a:stretch>
            <a:fillRect/>
          </a:stretch>
        </p:blipFill>
        <p:spPr>
          <a:xfrm>
            <a:off x="268626" y="3377555"/>
            <a:ext cx="990177" cy="2776710"/>
          </a:xfrm>
          <a:prstGeom prst="rect">
            <a:avLst/>
          </a:prstGeom>
        </p:spPr>
      </p:pic>
      <p:sp>
        <p:nvSpPr>
          <p:cNvPr id="53" name="CustomShape 2"/>
          <p:cNvSpPr/>
          <p:nvPr/>
        </p:nvSpPr>
        <p:spPr>
          <a:xfrm>
            <a:off x="2870517" y="2402807"/>
            <a:ext cx="5940513"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Tx/>
              <a:defRPr/>
            </a:pPr>
            <a:r>
              <a:rPr lang="en-GB" sz="11500" b="1" kern="1200" spc="-1" dirty="0" err="1">
                <a:solidFill>
                  <a:srgbClr val="002060"/>
                </a:solidFill>
                <a:latin typeface="Century Gothic" panose="020B0502020202020204" pitchFamily="34" charset="0"/>
                <a:ea typeface="Century Gothic"/>
              </a:rPr>
              <a:t>Mam</a:t>
            </a:r>
            <a:r>
              <a:rPr lang="en-GB" sz="11500" b="1" dirty="0" err="1">
                <a:solidFill>
                  <a:srgbClr val="FF0066"/>
                </a:solidFill>
                <a:latin typeface="Century Gothic"/>
                <a:ea typeface="Century Gothic"/>
                <a:cs typeface="Century Gothic"/>
                <a:sym typeface="Century Gothic"/>
              </a:rPr>
              <a:t>an</a:t>
            </a:r>
            <a:endParaRPr kumimoji="0" lang="en-GB" sz="11500" b="1" i="0" u="none" strike="noStrike" kern="1200" cap="none" spc="-1" normalizeH="0" baseline="0" noProof="0" dirty="0">
              <a:ln>
                <a:noFill/>
              </a:ln>
              <a:solidFill>
                <a:srgbClr val="E7E6E6">
                  <a:lumMod val="75000"/>
                </a:srgbClr>
              </a:solidFill>
              <a:effectLst/>
              <a:uLnTx/>
              <a:uFillTx/>
              <a:latin typeface="Century Gothic" panose="020B0502020202020204" pitchFamily="34" charset="0"/>
            </a:endParaRPr>
          </a:p>
        </p:txBody>
      </p:sp>
      <p:pic>
        <p:nvPicPr>
          <p:cNvPr id="54" name="Google Shape;111;p3"/>
          <p:cNvPicPr/>
          <p:nvPr/>
        </p:nvPicPr>
        <p:blipFill>
          <a:blip r:embed="rId5"/>
          <a:stretch/>
        </p:blipFill>
        <p:spPr>
          <a:xfrm>
            <a:off x="11197912" y="123869"/>
            <a:ext cx="775440" cy="775440"/>
          </a:xfrm>
          <a:prstGeom prst="rect">
            <a:avLst/>
          </a:prstGeom>
          <a:ln>
            <a:noFill/>
          </a:ln>
        </p:spPr>
      </p:pic>
      <p:sp>
        <p:nvSpPr>
          <p:cNvPr id="55" name="CustomShape 3"/>
          <p:cNvSpPr/>
          <p:nvPr/>
        </p:nvSpPr>
        <p:spPr>
          <a:xfrm>
            <a:off x="10549890" y="946762"/>
            <a:ext cx="1617776" cy="396360"/>
          </a:xfrm>
          <a:prstGeom prst="rect">
            <a:avLst/>
          </a:prstGeom>
          <a:solidFill>
            <a:srgbClr val="FF0066"/>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rPr>
              <a:t>prononcer</a:t>
            </a: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9" name="TextBox 8">
            <a:extLst>
              <a:ext uri="{FF2B5EF4-FFF2-40B4-BE49-F238E27FC236}">
                <a16:creationId xmlns:a16="http://schemas.microsoft.com/office/drawing/2014/main" id="{4322D743-33DF-464D-8A34-5FEB0D7DBA1F}"/>
              </a:ext>
            </a:extLst>
          </p:cNvPr>
          <p:cNvSpPr txBox="1"/>
          <p:nvPr/>
        </p:nvSpPr>
        <p:spPr>
          <a:xfrm>
            <a:off x="3311627" y="4619378"/>
            <a:ext cx="435445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 </a:t>
            </a:r>
            <a:r>
              <a:rPr lang="en-GB" sz="5400" kern="1200" dirty="0">
                <a:solidFill>
                  <a:srgbClr val="002060"/>
                </a:solidFill>
                <a:latin typeface="Century Gothic" panose="020B0502020202020204" pitchFamily="34" charset="0"/>
                <a:ea typeface="+mn-ea"/>
                <a:cs typeface="Calibri" panose="020F0502020204030204" pitchFamily="34" charset="0"/>
              </a:rPr>
              <a:t>oral</a:t>
            </a:r>
            <a:r>
              <a:rPr kumimoji="0" lang="en-GB" sz="5400" b="0" i="0" u="none" strike="noStrike" kern="1200" cap="none" spc="0" normalizeH="0" noProof="0" dirty="0">
                <a:ln>
                  <a:noFill/>
                </a:ln>
                <a:solidFill>
                  <a:srgbClr val="002060"/>
                </a:solidFill>
                <a:effectLst/>
                <a:uLnTx/>
                <a:uFillTx/>
                <a:latin typeface="Century Gothic" panose="020B0502020202020204" pitchFamily="34" charset="0"/>
                <a:ea typeface="+mn-ea"/>
                <a:cs typeface="Calibri" panose="020F0502020204030204" pitchFamily="34" charset="0"/>
              </a:rPr>
              <a:t> vowel</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endParaRPr>
          </a:p>
        </p:txBody>
      </p:sp>
      <p:sp>
        <p:nvSpPr>
          <p:cNvPr id="2" name="Title 1">
            <a:extLst>
              <a:ext uri="{FF2B5EF4-FFF2-40B4-BE49-F238E27FC236}">
                <a16:creationId xmlns:a16="http://schemas.microsoft.com/office/drawing/2014/main" id="{281877FE-F3C4-4FE5-BF56-318F705D9434}"/>
              </a:ext>
            </a:extLst>
          </p:cNvPr>
          <p:cNvSpPr>
            <a:spLocks noGrp="1"/>
          </p:cNvSpPr>
          <p:nvPr>
            <p:ph type="title"/>
          </p:nvPr>
        </p:nvSpPr>
        <p:spPr>
          <a:xfrm>
            <a:off x="231838" y="123869"/>
            <a:ext cx="1684512" cy="2235181"/>
          </a:xfrm>
        </p:spPr>
        <p:txBody>
          <a:bodyPr/>
          <a:lstStyle/>
          <a:p>
            <a:r>
              <a:rPr lang="en-GB" sz="8800" b="1" spc="-1" dirty="0">
                <a:solidFill>
                  <a:srgbClr val="002060"/>
                </a:solidFill>
                <a:latin typeface="Century Gothic" panose="020B0502020202020204" pitchFamily="34" charset="0"/>
                <a:ea typeface="Century Gothic"/>
              </a:rPr>
              <a:t>[a]</a:t>
            </a:r>
            <a:endParaRPr lang="en-GB" sz="4000" dirty="0"/>
          </a:p>
        </p:txBody>
      </p:sp>
      <p:sp>
        <p:nvSpPr>
          <p:cNvPr id="11" name="CustomShape 14">
            <a:extLst>
              <a:ext uri="{FF2B5EF4-FFF2-40B4-BE49-F238E27FC236}">
                <a16:creationId xmlns:a16="http://schemas.microsoft.com/office/drawing/2014/main" id="{33278AE3-3F55-4922-8174-394778C81E96}"/>
              </a:ext>
            </a:extLst>
          </p:cNvPr>
          <p:cNvSpPr/>
          <p:nvPr/>
        </p:nvSpPr>
        <p:spPr>
          <a:xfrm>
            <a:off x="8792696" y="1735565"/>
            <a:ext cx="3374970" cy="2216571"/>
          </a:xfrm>
          <a:prstGeom prst="wedgeEllipseCallout">
            <a:avLst>
              <a:gd name="adj1" fmla="val -58113"/>
              <a:gd name="adj2" fmla="val 36098"/>
            </a:avLst>
          </a:prstGeom>
          <a:solidFill>
            <a:schemeClr val="accent3">
              <a:lumMod val="50000"/>
            </a:schemeClr>
          </a:solidFill>
          <a:ln w="12600">
            <a:solidFill>
              <a:srgbClr val="FF0066"/>
            </a:solidFill>
            <a:miter/>
          </a:ln>
          <a:effectLst>
            <a:outerShdw blurRad="50800" dist="38100" dir="5400000" algn="t"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GB" sz="2000" spc="-1" dirty="0">
                <a:solidFill>
                  <a:srgbClr val="FFFFFF"/>
                </a:solidFill>
                <a:latin typeface="Century Gothic"/>
                <a:ea typeface="DejaVu Sans"/>
              </a:rPr>
              <a:t>This common French word has both an oral vowel and a nasal vowel.</a:t>
            </a:r>
            <a:endParaRPr lang="en-GB" sz="2000" b="0" strike="noStrike" spc="-1" dirty="0">
              <a:latin typeface="Arial"/>
            </a:endParaRPr>
          </a:p>
        </p:txBody>
      </p:sp>
      <p:sp>
        <p:nvSpPr>
          <p:cNvPr id="3" name="Rectangle 2">
            <a:extLst>
              <a:ext uri="{FF2B5EF4-FFF2-40B4-BE49-F238E27FC236}">
                <a16:creationId xmlns:a16="http://schemas.microsoft.com/office/drawing/2014/main" id="{CA836214-118F-4066-9F78-25FDC62AD39E}"/>
              </a:ext>
            </a:extLst>
          </p:cNvPr>
          <p:cNvSpPr/>
          <p:nvPr/>
        </p:nvSpPr>
        <p:spPr>
          <a:xfrm>
            <a:off x="2083534" y="410462"/>
            <a:ext cx="2419631" cy="1661993"/>
          </a:xfrm>
          <a:prstGeom prst="rect">
            <a:avLst/>
          </a:prstGeom>
        </p:spPr>
        <p:txBody>
          <a:bodyPr wrap="square">
            <a:spAutoFit/>
          </a:bodyPr>
          <a:lstStyle/>
          <a:p>
            <a:r>
              <a:rPr lang="en-GB" sz="8800" b="1" spc="-1" dirty="0">
                <a:solidFill>
                  <a:srgbClr val="002060"/>
                </a:solidFill>
                <a:latin typeface="Century Gothic" panose="020B0502020202020204" pitchFamily="34" charset="0"/>
                <a:ea typeface="Century Gothic"/>
                <a:cs typeface="Calibri"/>
                <a:sym typeface="Calibri"/>
              </a:rPr>
              <a:t>[an]</a:t>
            </a:r>
            <a:br>
              <a:rPr lang="en-GB" sz="8800" spc="-1" dirty="0">
                <a:latin typeface="Century Gothic" panose="020B0502020202020204" pitchFamily="34" charset="0"/>
                <a:cs typeface="Calibri"/>
                <a:sym typeface="Calibri"/>
              </a:rPr>
            </a:br>
            <a:endParaRPr lang="en-GB" dirty="0"/>
          </a:p>
        </p:txBody>
      </p:sp>
      <p:pic>
        <p:nvPicPr>
          <p:cNvPr id="6" name="Graphic 5" descr="Line arrow Straight">
            <a:extLst>
              <a:ext uri="{FF2B5EF4-FFF2-40B4-BE49-F238E27FC236}">
                <a16:creationId xmlns:a16="http://schemas.microsoft.com/office/drawing/2014/main" id="{F338B66F-D639-4652-9478-0FB0BD78D79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a:off x="4444082" y="3965194"/>
            <a:ext cx="914400" cy="914400"/>
          </a:xfrm>
          <a:prstGeom prst="rect">
            <a:avLst/>
          </a:prstGeom>
        </p:spPr>
      </p:pic>
      <p:sp>
        <p:nvSpPr>
          <p:cNvPr id="15" name="TextBox 14">
            <a:extLst>
              <a:ext uri="{FF2B5EF4-FFF2-40B4-BE49-F238E27FC236}">
                <a16:creationId xmlns:a16="http://schemas.microsoft.com/office/drawing/2014/main" id="{288822ED-8F63-4641-9850-3D948D9059D4}"/>
              </a:ext>
            </a:extLst>
          </p:cNvPr>
          <p:cNvSpPr txBox="1"/>
          <p:nvPr/>
        </p:nvSpPr>
        <p:spPr>
          <a:xfrm>
            <a:off x="7862371" y="4619378"/>
            <a:ext cx="435445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 </a:t>
            </a:r>
            <a:r>
              <a:rPr lang="en-GB" sz="5400" kern="1200" dirty="0">
                <a:solidFill>
                  <a:srgbClr val="002060"/>
                </a:solidFill>
                <a:latin typeface="Century Gothic" panose="020B0502020202020204" pitchFamily="34" charset="0"/>
                <a:ea typeface="+mn-ea"/>
                <a:cs typeface="Calibri" panose="020F0502020204030204" pitchFamily="34" charset="0"/>
              </a:rPr>
              <a:t>nasal</a:t>
            </a:r>
            <a:r>
              <a:rPr kumimoji="0" lang="en-GB" sz="5400" b="0" i="0" u="none" strike="noStrike" kern="1200" cap="none" spc="0" normalizeH="0" noProof="0" dirty="0">
                <a:ln>
                  <a:noFill/>
                </a:ln>
                <a:solidFill>
                  <a:srgbClr val="002060"/>
                </a:solidFill>
                <a:effectLst/>
                <a:uLnTx/>
                <a:uFillTx/>
                <a:latin typeface="Century Gothic" panose="020B0502020202020204" pitchFamily="34" charset="0"/>
                <a:ea typeface="+mn-ea"/>
                <a:cs typeface="Calibri" panose="020F0502020204030204" pitchFamily="34" charset="0"/>
              </a:rPr>
              <a:t> vowel</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endParaRPr>
          </a:p>
        </p:txBody>
      </p:sp>
      <p:pic>
        <p:nvPicPr>
          <p:cNvPr id="16" name="Graphic 15" descr="Line arrow Straight">
            <a:extLst>
              <a:ext uri="{FF2B5EF4-FFF2-40B4-BE49-F238E27FC236}">
                <a16:creationId xmlns:a16="http://schemas.microsoft.com/office/drawing/2014/main" id="{D5613963-B771-495E-8D6D-6FE2758262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795950">
            <a:off x="7159323" y="3881241"/>
            <a:ext cx="914400" cy="914400"/>
          </a:xfrm>
          <a:prstGeom prst="rect">
            <a:avLst/>
          </a:prstGeom>
        </p:spPr>
      </p:pic>
      <p:pic>
        <p:nvPicPr>
          <p:cNvPr id="17" name="Picture 2" descr="Alphabet Word Images, Face, Human">
            <a:extLst>
              <a:ext uri="{FF2B5EF4-FFF2-40B4-BE49-F238E27FC236}">
                <a16:creationId xmlns:a16="http://schemas.microsoft.com/office/drawing/2014/main" id="{EFF55116-A3E0-4435-82BF-3071606E0DC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97890" y="4802805"/>
            <a:ext cx="474640" cy="5564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Lips, Sexy, Mouth, Kiss, Passion, Teeth, Gloss">
            <a:extLst>
              <a:ext uri="{FF2B5EF4-FFF2-40B4-BE49-F238E27FC236}">
                <a16:creationId xmlns:a16="http://schemas.microsoft.com/office/drawing/2014/main" id="{3F764281-9AB5-48CD-B050-E52BE1B2EC3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68899" y="4879594"/>
            <a:ext cx="663922" cy="4868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text&#10;&#10;Description automatically generated">
            <a:extLst>
              <a:ext uri="{FF2B5EF4-FFF2-40B4-BE49-F238E27FC236}">
                <a16:creationId xmlns:a16="http://schemas.microsoft.com/office/drawing/2014/main" id="{1D9491FA-CEE1-4B88-829F-D7B5CE6DF6D1}"/>
              </a:ext>
            </a:extLst>
          </p:cNvPr>
          <p:cNvPicPr>
            <a:picLocks noChangeAspect="1"/>
          </p:cNvPicPr>
          <p:nvPr/>
        </p:nvPicPr>
        <p:blipFill>
          <a:blip r:embed="rId10"/>
          <a:stretch>
            <a:fillRect/>
          </a:stretch>
        </p:blipFill>
        <p:spPr>
          <a:xfrm>
            <a:off x="1024672" y="2490040"/>
            <a:ext cx="1185801" cy="2776710"/>
          </a:xfrm>
          <a:prstGeom prst="rect">
            <a:avLst/>
          </a:prstGeom>
        </p:spPr>
      </p:pic>
      <p:sp>
        <p:nvSpPr>
          <p:cNvPr id="21" name="CustomShape 14">
            <a:extLst>
              <a:ext uri="{FF2B5EF4-FFF2-40B4-BE49-F238E27FC236}">
                <a16:creationId xmlns:a16="http://schemas.microsoft.com/office/drawing/2014/main" id="{FB082482-E6AF-4B21-A42C-ABD18B538565}"/>
              </a:ext>
            </a:extLst>
          </p:cNvPr>
          <p:cNvSpPr/>
          <p:nvPr/>
        </p:nvSpPr>
        <p:spPr>
          <a:xfrm>
            <a:off x="125549" y="5265232"/>
            <a:ext cx="2984046" cy="1176991"/>
          </a:xfrm>
          <a:prstGeom prst="wedgeEllipseCallout">
            <a:avLst>
              <a:gd name="adj1" fmla="val 44396"/>
              <a:gd name="adj2" fmla="val 66839"/>
            </a:avLst>
          </a:prstGeom>
          <a:solidFill>
            <a:schemeClr val="accent3">
              <a:lumMod val="50000"/>
            </a:schemeClr>
          </a:solidFill>
          <a:ln w="12600">
            <a:solidFill>
              <a:srgbClr val="FF0066"/>
            </a:solidFill>
            <a:miter/>
          </a:ln>
          <a:effectLst>
            <a:outerShdw blurRad="50800" dist="38100" dir="5400000" algn="t"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GB" sz="2000" spc="-1" dirty="0" err="1">
                <a:solidFill>
                  <a:srgbClr val="FFFFFF"/>
                </a:solidFill>
                <a:latin typeface="Century Gothic"/>
                <a:ea typeface="DejaVu Sans"/>
              </a:rPr>
              <a:t>Voici</a:t>
            </a:r>
            <a:r>
              <a:rPr lang="en-GB" sz="2000" spc="-1" dirty="0">
                <a:solidFill>
                  <a:srgbClr val="FFFFFF"/>
                </a:solidFill>
                <a:latin typeface="Century Gothic"/>
                <a:ea typeface="DejaVu Sans"/>
              </a:rPr>
              <a:t> Claudine, </a:t>
            </a:r>
            <a:r>
              <a:rPr lang="en-GB" sz="2000" b="1" spc="-1" dirty="0">
                <a:solidFill>
                  <a:srgbClr val="FFFFFF"/>
                </a:solidFill>
                <a:latin typeface="Century Gothic"/>
                <a:ea typeface="DejaVu Sans"/>
              </a:rPr>
              <a:t>la </a:t>
            </a:r>
            <a:r>
              <a:rPr lang="en-GB" sz="2000" b="1" spc="-1" dirty="0" err="1">
                <a:solidFill>
                  <a:srgbClr val="FFFFFF"/>
                </a:solidFill>
                <a:latin typeface="Century Gothic"/>
                <a:ea typeface="DejaVu Sans"/>
              </a:rPr>
              <a:t>maman</a:t>
            </a:r>
            <a:r>
              <a:rPr lang="en-GB" sz="2000" b="1" spc="-1" dirty="0">
                <a:solidFill>
                  <a:srgbClr val="FFFFFF"/>
                </a:solidFill>
                <a:latin typeface="Century Gothic"/>
                <a:ea typeface="DejaVu Sans"/>
              </a:rPr>
              <a:t> </a:t>
            </a:r>
            <a:r>
              <a:rPr lang="en-GB" sz="2000" spc="-1" dirty="0">
                <a:solidFill>
                  <a:srgbClr val="FFFFFF"/>
                </a:solidFill>
                <a:latin typeface="Century Gothic"/>
                <a:ea typeface="DejaVu Sans"/>
              </a:rPr>
              <a:t>de Pierre et Adèle.</a:t>
            </a:r>
            <a:endParaRPr lang="en-GB" sz="2000" b="0" strike="noStrike" spc="-1" dirty="0">
              <a:latin typeface="Arial"/>
            </a:endParaRPr>
          </a:p>
        </p:txBody>
      </p:sp>
    </p:spTree>
    <p:extLst>
      <p:ext uri="{BB962C8B-B14F-4D97-AF65-F5344CB8AC3E}">
        <p14:creationId xmlns:p14="http://schemas.microsoft.com/office/powerpoint/2010/main" val="391230430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11" grpId="0" animBg="1"/>
      <p:bldP spid="3" grpId="0"/>
      <p:bldP spid="15" grpId="0"/>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ustomShape 7"/>
          <p:cNvSpPr/>
          <p:nvPr/>
        </p:nvSpPr>
        <p:spPr>
          <a:xfrm>
            <a:off x="630296" y="5314271"/>
            <a:ext cx="3952938" cy="10284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1" normalizeH="0" baseline="0" noProof="0" dirty="0">
                <a:ln>
                  <a:noFill/>
                </a:ln>
                <a:solidFill>
                  <a:srgbClr val="002060"/>
                </a:solidFill>
                <a:effectLst/>
                <a:uLnTx/>
                <a:uFillTx/>
                <a:latin typeface="Century Gothic"/>
                <a:ea typeface="Century Gothic"/>
                <a:sym typeface="Arial"/>
              </a:rPr>
              <a:t>amusing (m)</a:t>
            </a:r>
            <a:endParaRPr kumimoji="0" lang="en-GB" sz="3600" b="0" i="0" u="none" strike="noStrike" kern="1200" cap="none" spc="-1" normalizeH="0" baseline="0" noProof="0" dirty="0">
              <a:ln>
                <a:noFill/>
              </a:ln>
              <a:solidFill>
                <a:prstClr val="black"/>
              </a:solidFill>
              <a:effectLst/>
              <a:uLnTx/>
              <a:uFillTx/>
              <a:latin typeface="Arial"/>
              <a:sym typeface="Arial"/>
            </a:endParaRPr>
          </a:p>
        </p:txBody>
      </p:sp>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13" name="Google Shape;110;p3">
            <a:extLst>
              <a:ext uri="{FF2B5EF4-FFF2-40B4-BE49-F238E27FC236}">
                <a16:creationId xmlns:a16="http://schemas.microsoft.com/office/drawing/2014/main" id="{436E6066-C7B5-46FD-B887-FA1D58A18FC5}"/>
              </a:ext>
            </a:extLst>
          </p:cNvPr>
          <p:cNvSpPr txBox="1"/>
          <p:nvPr/>
        </p:nvSpPr>
        <p:spPr>
          <a:xfrm>
            <a:off x="630296" y="4352384"/>
            <a:ext cx="4384246" cy="1200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Arial"/>
              <a:buNone/>
              <a:tabLst/>
              <a:defRPr/>
            </a:pPr>
            <a:r>
              <a:rPr kumimoji="0" lang="en-GB" sz="72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amus</a:t>
            </a:r>
            <a:r>
              <a:rPr kumimoji="0" lang="en-GB" sz="72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an</a:t>
            </a:r>
            <a:r>
              <a:rPr kumimoji="0" lang="en-GB" sz="7200" b="0" i="0" u="none" strike="noStrike" kern="0" cap="none" spc="0" normalizeH="0" baseline="0" noProof="0" dirty="0" err="1">
                <a:ln>
                  <a:noFill/>
                </a:ln>
                <a:solidFill>
                  <a:prstClr val="white">
                    <a:lumMod val="65000"/>
                  </a:prstClr>
                </a:solidFill>
                <a:effectLst/>
                <a:uLnTx/>
                <a:uFillTx/>
                <a:latin typeface="Century Gothic"/>
                <a:ea typeface="Century Gothic"/>
                <a:cs typeface="Century Gothic"/>
                <a:sym typeface="Century Gothic"/>
              </a:rPr>
              <a:t>t</a:t>
            </a:r>
            <a:endParaRPr kumimoji="0" sz="7200" b="1" i="0" u="none" strike="noStrike" kern="0" cap="none" spc="0" normalizeH="0" baseline="0" noProof="0" dirty="0">
              <a:ln>
                <a:noFill/>
              </a:ln>
              <a:solidFill>
                <a:prstClr val="white">
                  <a:lumMod val="65000"/>
                </a:prstClr>
              </a:solidFill>
              <a:effectLst/>
              <a:uLnTx/>
              <a:uFillTx/>
              <a:latin typeface="Calibri"/>
              <a:ea typeface="Calibri"/>
              <a:cs typeface="Calibri"/>
              <a:sym typeface="Calibri"/>
            </a:endParaRPr>
          </a:p>
        </p:txBody>
      </p:sp>
      <p:pic>
        <p:nvPicPr>
          <p:cNvPr id="14" name="Picture 2" descr="Quiet Sign Clip Art">
            <a:extLst>
              <a:ext uri="{FF2B5EF4-FFF2-40B4-BE49-F238E27FC236}">
                <a16:creationId xmlns:a16="http://schemas.microsoft.com/office/drawing/2014/main" id="{5C517E34-09FE-45A5-B515-365069D55E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3046" y="5314286"/>
            <a:ext cx="536673" cy="759010"/>
          </a:xfrm>
          <a:prstGeom prst="rect">
            <a:avLst/>
          </a:prstGeom>
          <a:noFill/>
          <a:extLst>
            <a:ext uri="{909E8E84-426E-40DD-AFC4-6F175D3DCCD1}">
              <a14:hiddenFill xmlns:a14="http://schemas.microsoft.com/office/drawing/2010/main">
                <a:solidFill>
                  <a:srgbClr val="FFFFFF"/>
                </a:solidFill>
              </a14:hiddenFill>
            </a:ext>
          </a:extLst>
        </p:spPr>
      </p:pic>
      <p:sp>
        <p:nvSpPr>
          <p:cNvPr id="16" name="CustomShape 7">
            <a:extLst>
              <a:ext uri="{FF2B5EF4-FFF2-40B4-BE49-F238E27FC236}">
                <a16:creationId xmlns:a16="http://schemas.microsoft.com/office/drawing/2014/main" id="{20C88818-7FA1-4933-8FF9-D1C7C4FBE13B}"/>
              </a:ext>
            </a:extLst>
          </p:cNvPr>
          <p:cNvSpPr/>
          <p:nvPr/>
        </p:nvSpPr>
        <p:spPr>
          <a:xfrm>
            <a:off x="5845422" y="5309915"/>
            <a:ext cx="4827119" cy="10284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1" normalizeH="0" baseline="0" noProof="0" dirty="0">
                <a:ln>
                  <a:noFill/>
                </a:ln>
                <a:solidFill>
                  <a:srgbClr val="002060"/>
                </a:solidFill>
                <a:effectLst/>
                <a:uLnTx/>
                <a:uFillTx/>
                <a:latin typeface="Century Gothic"/>
                <a:ea typeface="Century Gothic"/>
                <a:sym typeface="Arial"/>
              </a:rPr>
              <a:t>amusing (f)</a:t>
            </a:r>
            <a:endParaRPr kumimoji="0" lang="en-GB" sz="3600" b="0" i="0" u="none" strike="noStrike" kern="1200" cap="none" spc="-1" normalizeH="0" baseline="0" noProof="0" dirty="0">
              <a:ln>
                <a:noFill/>
              </a:ln>
              <a:solidFill>
                <a:prstClr val="black"/>
              </a:solidFill>
              <a:effectLst/>
              <a:uLnTx/>
              <a:uFillTx/>
              <a:latin typeface="Arial"/>
              <a:sym typeface="Arial"/>
            </a:endParaRPr>
          </a:p>
        </p:txBody>
      </p:sp>
      <p:sp>
        <p:nvSpPr>
          <p:cNvPr id="17" name="Google Shape;110;p3">
            <a:extLst>
              <a:ext uri="{FF2B5EF4-FFF2-40B4-BE49-F238E27FC236}">
                <a16:creationId xmlns:a16="http://schemas.microsoft.com/office/drawing/2014/main" id="{3A7285A4-4A02-4CEA-89C2-C2213BE833C8}"/>
              </a:ext>
            </a:extLst>
          </p:cNvPr>
          <p:cNvSpPr txBox="1"/>
          <p:nvPr/>
        </p:nvSpPr>
        <p:spPr>
          <a:xfrm>
            <a:off x="6056932" y="4350488"/>
            <a:ext cx="5127777" cy="1200288"/>
          </a:xfrm>
          <a:prstGeom prst="rect">
            <a:avLst/>
          </a:prstGeom>
          <a:noFill/>
          <a:ln>
            <a:noFill/>
          </a:ln>
        </p:spPr>
        <p:txBody>
          <a:bodyPr spcFirstLastPara="1" wrap="square" lIns="91425" tIns="45700" rIns="91425" bIns="45700" anchor="t" anchorCtr="0">
            <a:spAutoFit/>
          </a:bodyPr>
          <a:lstStyle/>
          <a:p>
            <a:pPr lvl="0">
              <a:buClr>
                <a:srgbClr val="002060"/>
              </a:buClr>
              <a:buSzPts val="11500"/>
              <a:defRPr/>
            </a:pPr>
            <a:r>
              <a:rPr lang="en-GB" sz="7200" dirty="0" err="1">
                <a:solidFill>
                  <a:srgbClr val="002060"/>
                </a:solidFill>
                <a:latin typeface="Century Gothic"/>
                <a:ea typeface="Century Gothic"/>
                <a:cs typeface="Century Gothic"/>
                <a:sym typeface="Century Gothic"/>
              </a:rPr>
              <a:t>amus</a:t>
            </a:r>
            <a:r>
              <a:rPr lang="en-GB" sz="7200" b="1" dirty="0" err="1">
                <a:solidFill>
                  <a:srgbClr val="FF0066"/>
                </a:solidFill>
                <a:latin typeface="Century Gothic"/>
                <a:ea typeface="Century Gothic"/>
                <a:cs typeface="Century Gothic"/>
                <a:sym typeface="Century Gothic"/>
              </a:rPr>
              <a:t>an</a:t>
            </a:r>
            <a:r>
              <a:rPr lang="en-GB" sz="7200" dirty="0" err="1">
                <a:solidFill>
                  <a:srgbClr val="002060"/>
                </a:solidFill>
                <a:latin typeface="Century Gothic"/>
                <a:ea typeface="Century Gothic"/>
                <a:cs typeface="Century Gothic"/>
                <a:sym typeface="Century Gothic"/>
              </a:rPr>
              <a:t>t</a:t>
            </a:r>
            <a:r>
              <a:rPr lang="en-GB" sz="7200" dirty="0" err="1">
                <a:solidFill>
                  <a:prstClr val="white">
                    <a:lumMod val="65000"/>
                  </a:prstClr>
                </a:solidFill>
                <a:latin typeface="Century Gothic"/>
                <a:ea typeface="Century Gothic"/>
                <a:cs typeface="Century Gothic"/>
                <a:sym typeface="Century Gothic"/>
              </a:rPr>
              <a:t>e</a:t>
            </a:r>
            <a:endParaRPr lang="en-GB" sz="7200" b="1" dirty="0">
              <a:solidFill>
                <a:prstClr val="white">
                  <a:lumMod val="65000"/>
                </a:prstClr>
              </a:solidFill>
              <a:latin typeface="Calibri"/>
              <a:ea typeface="Calibri"/>
              <a:cs typeface="Calibri"/>
              <a:sym typeface="Calibri"/>
            </a:endParaRPr>
          </a:p>
        </p:txBody>
      </p:sp>
      <p:pic>
        <p:nvPicPr>
          <p:cNvPr id="18" name="Picture 2" descr="Quiet Sign Clip Art">
            <a:extLst>
              <a:ext uri="{FF2B5EF4-FFF2-40B4-BE49-F238E27FC236}">
                <a16:creationId xmlns:a16="http://schemas.microsoft.com/office/drawing/2014/main" id="{97C4DAAB-1BA0-45F1-9E4F-1A68428732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4253" y="5314286"/>
            <a:ext cx="536673" cy="759010"/>
          </a:xfrm>
          <a:prstGeom prst="rect">
            <a:avLst/>
          </a:prstGeom>
          <a:noFill/>
          <a:extLst>
            <a:ext uri="{909E8E84-426E-40DD-AFC4-6F175D3DCCD1}">
              <a14:hiddenFill xmlns:a14="http://schemas.microsoft.com/office/drawing/2010/main">
                <a:solidFill>
                  <a:srgbClr val="FFFFFF"/>
                </a:solidFill>
              </a14:hiddenFill>
            </a:ext>
          </a:extLst>
        </p:spPr>
      </p:pic>
      <p:sp>
        <p:nvSpPr>
          <p:cNvPr id="19" name="CustomShape 14">
            <a:extLst>
              <a:ext uri="{FF2B5EF4-FFF2-40B4-BE49-F238E27FC236}">
                <a16:creationId xmlns:a16="http://schemas.microsoft.com/office/drawing/2014/main" id="{0EEF897B-9AB1-4E42-B7A7-BB85C7691B91}"/>
              </a:ext>
            </a:extLst>
          </p:cNvPr>
          <p:cNvSpPr/>
          <p:nvPr/>
        </p:nvSpPr>
        <p:spPr>
          <a:xfrm>
            <a:off x="8854186" y="2075311"/>
            <a:ext cx="3067434" cy="2131560"/>
          </a:xfrm>
          <a:prstGeom prst="wedgeEllipseCallout">
            <a:avLst>
              <a:gd name="adj1" fmla="val -1190"/>
              <a:gd name="adj2" fmla="val 74961"/>
            </a:avLst>
          </a:prstGeom>
          <a:solidFill>
            <a:schemeClr val="accent3">
              <a:lumMod val="50000"/>
            </a:schemeClr>
          </a:solidFill>
          <a:ln w="12600">
            <a:solidFill>
              <a:srgbClr val="FF0066"/>
            </a:solidFill>
            <a:miter/>
          </a:ln>
          <a:effectLst>
            <a:outerShdw blurRad="50800" dist="38100" dir="5400000" algn="t"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endParaRPr lang="en-GB" sz="2000" b="0" strike="noStrike" spc="-1" dirty="0">
              <a:latin typeface="Arial"/>
            </a:endParaRPr>
          </a:p>
        </p:txBody>
      </p:sp>
      <p:sp>
        <p:nvSpPr>
          <p:cNvPr id="20" name="Rectangle 19">
            <a:extLst>
              <a:ext uri="{FF2B5EF4-FFF2-40B4-BE49-F238E27FC236}">
                <a16:creationId xmlns:a16="http://schemas.microsoft.com/office/drawing/2014/main" id="{9A103FB7-B867-4917-83DB-19E9990990BF}"/>
              </a:ext>
            </a:extLst>
          </p:cNvPr>
          <p:cNvSpPr/>
          <p:nvPr/>
        </p:nvSpPr>
        <p:spPr>
          <a:xfrm>
            <a:off x="9122372" y="2288587"/>
            <a:ext cx="2567223" cy="1631216"/>
          </a:xfrm>
          <a:prstGeom prst="rect">
            <a:avLst/>
          </a:prstGeom>
        </p:spPr>
        <p:txBody>
          <a:bodyPr wrap="square">
            <a:spAutoFit/>
          </a:bodyPr>
          <a:lstStyle/>
          <a:p>
            <a:pPr lvl="0" algn="ctr"/>
            <a:r>
              <a:rPr lang="en-GB" sz="2000" spc="-1" dirty="0">
                <a:solidFill>
                  <a:srgbClr val="FFFFFF"/>
                </a:solidFill>
                <a:latin typeface="Century Gothic"/>
                <a:ea typeface="DejaVu Sans"/>
                <a:cs typeface="+mn-cs"/>
              </a:rPr>
              <a:t>The ‘e’ at the end means you </a:t>
            </a:r>
            <a:r>
              <a:rPr lang="en-GB" sz="2000" b="1" spc="-1" dirty="0">
                <a:solidFill>
                  <a:srgbClr val="FFFFFF"/>
                </a:solidFill>
                <a:latin typeface="Century Gothic"/>
                <a:ea typeface="DejaVu Sans"/>
                <a:cs typeface="+mn-cs"/>
              </a:rPr>
              <a:t>do</a:t>
            </a:r>
            <a:r>
              <a:rPr lang="en-GB" sz="2000" spc="-1" dirty="0">
                <a:solidFill>
                  <a:srgbClr val="FFFFFF"/>
                </a:solidFill>
                <a:latin typeface="Century Gothic"/>
                <a:ea typeface="DejaVu Sans"/>
                <a:cs typeface="+mn-cs"/>
              </a:rPr>
              <a:t> pronounce the ‘t’.</a:t>
            </a:r>
            <a:br>
              <a:rPr lang="en-GB" sz="2000" spc="-1" dirty="0">
                <a:solidFill>
                  <a:srgbClr val="FFFFFF"/>
                </a:solidFill>
                <a:latin typeface="Century Gothic"/>
                <a:ea typeface="DejaVu Sans"/>
                <a:cs typeface="+mn-cs"/>
              </a:rPr>
            </a:br>
            <a:r>
              <a:rPr lang="en-GB" sz="2000" spc="-1" dirty="0">
                <a:solidFill>
                  <a:srgbClr val="FFFFFF"/>
                </a:solidFill>
                <a:latin typeface="Century Gothic"/>
                <a:ea typeface="DejaVu Sans"/>
                <a:cs typeface="+mn-cs"/>
              </a:rPr>
              <a:t>This ‘e’ is called Silent Final ‘e’ [</a:t>
            </a:r>
            <a:r>
              <a:rPr lang="en-GB" sz="2000" b="1" spc="-1" dirty="0" err="1">
                <a:solidFill>
                  <a:srgbClr val="FFFFFF"/>
                </a:solidFill>
                <a:latin typeface="Century Gothic"/>
                <a:ea typeface="DejaVu Sans"/>
                <a:cs typeface="+mn-cs"/>
              </a:rPr>
              <a:t>Sfe</a:t>
            </a:r>
            <a:r>
              <a:rPr lang="en-GB" sz="2000" spc="-1" dirty="0">
                <a:solidFill>
                  <a:srgbClr val="FFFFFF"/>
                </a:solidFill>
                <a:latin typeface="Century Gothic"/>
                <a:ea typeface="DejaVu Sans"/>
                <a:cs typeface="+mn-cs"/>
              </a:rPr>
              <a:t>].</a:t>
            </a:r>
            <a:endParaRPr lang="en-GB" sz="2000" spc="-1" dirty="0">
              <a:ea typeface="+mn-ea"/>
              <a:cs typeface="+mn-cs"/>
            </a:endParaRPr>
          </a:p>
        </p:txBody>
      </p:sp>
      <p:pic>
        <p:nvPicPr>
          <p:cNvPr id="6" name="Picture 5" descr="Logo&#10;&#10;Description automatically generated">
            <a:extLst>
              <a:ext uri="{FF2B5EF4-FFF2-40B4-BE49-F238E27FC236}">
                <a16:creationId xmlns:a16="http://schemas.microsoft.com/office/drawing/2014/main" id="{701B84E2-96E2-487E-838E-FA2594A69A2E}"/>
              </a:ext>
            </a:extLst>
          </p:cNvPr>
          <p:cNvPicPr>
            <a:picLocks noChangeAspect="1"/>
          </p:cNvPicPr>
          <p:nvPr/>
        </p:nvPicPr>
        <p:blipFill>
          <a:blip r:embed="rId6"/>
          <a:stretch>
            <a:fillRect/>
          </a:stretch>
        </p:blipFill>
        <p:spPr>
          <a:xfrm>
            <a:off x="1256623" y="1739687"/>
            <a:ext cx="3112561" cy="2648769"/>
          </a:xfrm>
          <a:prstGeom prst="rect">
            <a:avLst/>
          </a:prstGeom>
        </p:spPr>
      </p:pic>
      <p:pic>
        <p:nvPicPr>
          <p:cNvPr id="9" name="Picture 8" descr="Logo&#10;&#10;Description automatically generated">
            <a:extLst>
              <a:ext uri="{FF2B5EF4-FFF2-40B4-BE49-F238E27FC236}">
                <a16:creationId xmlns:a16="http://schemas.microsoft.com/office/drawing/2014/main" id="{5A387503-61F4-40C9-9C65-B18C7B682015}"/>
              </a:ext>
            </a:extLst>
          </p:cNvPr>
          <p:cNvPicPr>
            <a:picLocks noChangeAspect="1"/>
          </p:cNvPicPr>
          <p:nvPr/>
        </p:nvPicPr>
        <p:blipFill>
          <a:blip r:embed="rId7"/>
          <a:stretch>
            <a:fillRect/>
          </a:stretch>
        </p:blipFill>
        <p:spPr>
          <a:xfrm>
            <a:off x="5815072" y="1763923"/>
            <a:ext cx="3112561" cy="2648769"/>
          </a:xfrm>
          <a:prstGeom prst="rect">
            <a:avLst/>
          </a:prstGeom>
        </p:spPr>
      </p:pic>
      <p:pic>
        <p:nvPicPr>
          <p:cNvPr id="21" name="Graphic 20" descr="Teacher">
            <a:extLst>
              <a:ext uri="{FF2B5EF4-FFF2-40B4-BE49-F238E27FC236}">
                <a16:creationId xmlns:a16="http://schemas.microsoft.com/office/drawing/2014/main" id="{427825A3-A263-4858-AF87-2D7BDF41E8A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802" y="-31925"/>
            <a:ext cx="914400" cy="914400"/>
          </a:xfrm>
          <a:prstGeom prst="rect">
            <a:avLst/>
          </a:prstGeom>
        </p:spPr>
      </p:pic>
      <p:sp>
        <p:nvSpPr>
          <p:cNvPr id="22" name="Speech Bubble: Rectangle with Corners Rounded 21">
            <a:extLst>
              <a:ext uri="{FF2B5EF4-FFF2-40B4-BE49-F238E27FC236}">
                <a16:creationId xmlns:a16="http://schemas.microsoft.com/office/drawing/2014/main" id="{6FAB6353-07DD-4E17-A518-DB8C404DC840}"/>
              </a:ext>
            </a:extLst>
          </p:cNvPr>
          <p:cNvSpPr/>
          <p:nvPr/>
        </p:nvSpPr>
        <p:spPr>
          <a:xfrm>
            <a:off x="934202" y="83041"/>
            <a:ext cx="3167855" cy="547644"/>
          </a:xfrm>
          <a:prstGeom prst="wedgeRoundRectCallout">
            <a:avLst>
              <a:gd name="adj1" fmla="val -58668"/>
              <a:gd name="adj2" fmla="val 1020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ndParaRPr>
          </a:p>
        </p:txBody>
      </p:sp>
      <p:sp>
        <p:nvSpPr>
          <p:cNvPr id="23" name="TextBox 22">
            <a:extLst>
              <a:ext uri="{FF2B5EF4-FFF2-40B4-BE49-F238E27FC236}">
                <a16:creationId xmlns:a16="http://schemas.microsoft.com/office/drawing/2014/main" id="{FE0E21B3-8612-4780-AB46-DAD812D99094}"/>
              </a:ext>
            </a:extLst>
          </p:cNvPr>
          <p:cNvSpPr txBox="1"/>
          <p:nvPr/>
        </p:nvSpPr>
        <p:spPr>
          <a:xfrm>
            <a:off x="934202" y="83041"/>
            <a:ext cx="316785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Écoute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 et </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répète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a:t>
            </a:r>
          </a:p>
        </p:txBody>
      </p:sp>
    </p:spTree>
    <p:extLst>
      <p:ext uri="{BB962C8B-B14F-4D97-AF65-F5344CB8AC3E}">
        <p14:creationId xmlns:p14="http://schemas.microsoft.com/office/powerpoint/2010/main" val="214437941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6"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ustomShape 7"/>
          <p:cNvSpPr/>
          <p:nvPr/>
        </p:nvSpPr>
        <p:spPr>
          <a:xfrm>
            <a:off x="630296" y="5314271"/>
            <a:ext cx="3952938" cy="10284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1" normalizeH="0" baseline="0" noProof="0" dirty="0">
                <a:ln>
                  <a:noFill/>
                </a:ln>
                <a:solidFill>
                  <a:srgbClr val="002060"/>
                </a:solidFill>
                <a:effectLst/>
                <a:uLnTx/>
                <a:uFillTx/>
                <a:latin typeface="Century Gothic"/>
                <a:ea typeface="Century Gothic"/>
                <a:sym typeface="Arial"/>
              </a:rPr>
              <a:t>naughty (m)</a:t>
            </a:r>
            <a:endParaRPr kumimoji="0" lang="en-GB" sz="3600" b="0" i="0" u="none" strike="noStrike" kern="1200" cap="none" spc="-1" normalizeH="0" baseline="0" noProof="0" dirty="0">
              <a:ln>
                <a:noFill/>
              </a:ln>
              <a:solidFill>
                <a:prstClr val="black"/>
              </a:solidFill>
              <a:effectLst/>
              <a:uLnTx/>
              <a:uFillTx/>
              <a:latin typeface="Arial"/>
              <a:sym typeface="Arial"/>
            </a:endParaRPr>
          </a:p>
        </p:txBody>
      </p:sp>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13" name="Google Shape;110;p3">
            <a:extLst>
              <a:ext uri="{FF2B5EF4-FFF2-40B4-BE49-F238E27FC236}">
                <a16:creationId xmlns:a16="http://schemas.microsoft.com/office/drawing/2014/main" id="{436E6066-C7B5-46FD-B887-FA1D58A18FC5}"/>
              </a:ext>
            </a:extLst>
          </p:cNvPr>
          <p:cNvSpPr txBox="1"/>
          <p:nvPr/>
        </p:nvSpPr>
        <p:spPr>
          <a:xfrm>
            <a:off x="630296" y="4352384"/>
            <a:ext cx="4384246" cy="1200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Arial"/>
              <a:buNone/>
              <a:tabLst/>
              <a:defRPr/>
            </a:pPr>
            <a:r>
              <a:rPr kumimoji="0" lang="en-GB" sz="72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méch</a:t>
            </a:r>
            <a:r>
              <a:rPr kumimoji="0" lang="en-GB" sz="72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an</a:t>
            </a:r>
            <a:r>
              <a:rPr kumimoji="0" lang="en-GB" sz="7200" b="0" i="0" u="none" strike="noStrike" kern="0" cap="none" spc="0" normalizeH="0" baseline="0" noProof="0" dirty="0" err="1">
                <a:ln>
                  <a:noFill/>
                </a:ln>
                <a:solidFill>
                  <a:prstClr val="white">
                    <a:lumMod val="65000"/>
                  </a:prstClr>
                </a:solidFill>
                <a:effectLst/>
                <a:uLnTx/>
                <a:uFillTx/>
                <a:latin typeface="Century Gothic"/>
                <a:ea typeface="Century Gothic"/>
                <a:cs typeface="Century Gothic"/>
                <a:sym typeface="Century Gothic"/>
              </a:rPr>
              <a:t>t</a:t>
            </a:r>
            <a:endParaRPr kumimoji="0" sz="7200" b="1" i="0" u="none" strike="noStrike" kern="0" cap="none" spc="0" normalizeH="0" baseline="0" noProof="0" dirty="0">
              <a:ln>
                <a:noFill/>
              </a:ln>
              <a:solidFill>
                <a:prstClr val="white">
                  <a:lumMod val="65000"/>
                </a:prstClr>
              </a:solidFill>
              <a:effectLst/>
              <a:uLnTx/>
              <a:uFillTx/>
              <a:latin typeface="Calibri"/>
              <a:ea typeface="Calibri"/>
              <a:cs typeface="Calibri"/>
              <a:sym typeface="Calibri"/>
            </a:endParaRPr>
          </a:p>
        </p:txBody>
      </p:sp>
      <p:pic>
        <p:nvPicPr>
          <p:cNvPr id="14" name="Picture 2" descr="Quiet Sign Clip Art">
            <a:extLst>
              <a:ext uri="{FF2B5EF4-FFF2-40B4-BE49-F238E27FC236}">
                <a16:creationId xmlns:a16="http://schemas.microsoft.com/office/drawing/2014/main" id="{5C517E34-09FE-45A5-B515-365069D55E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2636" y="5330310"/>
            <a:ext cx="536673" cy="759010"/>
          </a:xfrm>
          <a:prstGeom prst="rect">
            <a:avLst/>
          </a:prstGeom>
          <a:noFill/>
          <a:extLst>
            <a:ext uri="{909E8E84-426E-40DD-AFC4-6F175D3DCCD1}">
              <a14:hiddenFill xmlns:a14="http://schemas.microsoft.com/office/drawing/2010/main">
                <a:solidFill>
                  <a:srgbClr val="FFFFFF"/>
                </a:solidFill>
              </a14:hiddenFill>
            </a:ext>
          </a:extLst>
        </p:spPr>
      </p:pic>
      <p:sp>
        <p:nvSpPr>
          <p:cNvPr id="16" name="CustomShape 7">
            <a:extLst>
              <a:ext uri="{FF2B5EF4-FFF2-40B4-BE49-F238E27FC236}">
                <a16:creationId xmlns:a16="http://schemas.microsoft.com/office/drawing/2014/main" id="{20C88818-7FA1-4933-8FF9-D1C7C4FBE13B}"/>
              </a:ext>
            </a:extLst>
          </p:cNvPr>
          <p:cNvSpPr/>
          <p:nvPr/>
        </p:nvSpPr>
        <p:spPr>
          <a:xfrm>
            <a:off x="5845422" y="5309915"/>
            <a:ext cx="4827119" cy="10284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1" normalizeH="0" baseline="0" noProof="0" dirty="0">
                <a:ln>
                  <a:noFill/>
                </a:ln>
                <a:solidFill>
                  <a:srgbClr val="002060"/>
                </a:solidFill>
                <a:effectLst/>
                <a:uLnTx/>
                <a:uFillTx/>
                <a:latin typeface="Century Gothic"/>
                <a:ea typeface="Century Gothic"/>
                <a:sym typeface="Arial"/>
              </a:rPr>
              <a:t>naughty (f)</a:t>
            </a:r>
            <a:endParaRPr kumimoji="0" lang="en-GB" sz="3600" b="0" i="0" u="none" strike="noStrike" kern="1200" cap="none" spc="-1" normalizeH="0" baseline="0" noProof="0" dirty="0">
              <a:ln>
                <a:noFill/>
              </a:ln>
              <a:solidFill>
                <a:prstClr val="black"/>
              </a:solidFill>
              <a:effectLst/>
              <a:uLnTx/>
              <a:uFillTx/>
              <a:latin typeface="Arial"/>
              <a:sym typeface="Arial"/>
            </a:endParaRPr>
          </a:p>
        </p:txBody>
      </p:sp>
      <p:sp>
        <p:nvSpPr>
          <p:cNvPr id="17" name="Google Shape;110;p3">
            <a:extLst>
              <a:ext uri="{FF2B5EF4-FFF2-40B4-BE49-F238E27FC236}">
                <a16:creationId xmlns:a16="http://schemas.microsoft.com/office/drawing/2014/main" id="{3A7285A4-4A02-4CEA-89C2-C2213BE833C8}"/>
              </a:ext>
            </a:extLst>
          </p:cNvPr>
          <p:cNvSpPr txBox="1"/>
          <p:nvPr/>
        </p:nvSpPr>
        <p:spPr>
          <a:xfrm>
            <a:off x="6056932" y="4350488"/>
            <a:ext cx="5127777" cy="1200288"/>
          </a:xfrm>
          <a:prstGeom prst="rect">
            <a:avLst/>
          </a:prstGeom>
          <a:noFill/>
          <a:ln>
            <a:noFill/>
          </a:ln>
        </p:spPr>
        <p:txBody>
          <a:bodyPr spcFirstLastPara="1" wrap="square" lIns="91425" tIns="45700" rIns="91425" bIns="45700" anchor="t" anchorCtr="0">
            <a:spAutoFit/>
          </a:bodyPr>
          <a:lstStyle/>
          <a:p>
            <a:pPr lvl="0">
              <a:buClr>
                <a:srgbClr val="002060"/>
              </a:buClr>
              <a:buSzPts val="11500"/>
              <a:defRPr/>
            </a:pPr>
            <a:r>
              <a:rPr lang="en-GB" sz="7200" dirty="0" err="1">
                <a:solidFill>
                  <a:srgbClr val="002060"/>
                </a:solidFill>
                <a:latin typeface="Century Gothic"/>
                <a:ea typeface="Century Gothic"/>
                <a:cs typeface="Century Gothic"/>
                <a:sym typeface="Century Gothic"/>
              </a:rPr>
              <a:t>méch</a:t>
            </a:r>
            <a:r>
              <a:rPr lang="en-GB" sz="7200" b="1" dirty="0" err="1">
                <a:solidFill>
                  <a:srgbClr val="FF0066"/>
                </a:solidFill>
                <a:latin typeface="Century Gothic"/>
                <a:ea typeface="Century Gothic"/>
                <a:cs typeface="Century Gothic"/>
                <a:sym typeface="Century Gothic"/>
              </a:rPr>
              <a:t>an</a:t>
            </a:r>
            <a:r>
              <a:rPr lang="en-GB" sz="7200" dirty="0" err="1">
                <a:solidFill>
                  <a:srgbClr val="002060"/>
                </a:solidFill>
                <a:latin typeface="Century Gothic"/>
                <a:ea typeface="Century Gothic"/>
                <a:cs typeface="Century Gothic"/>
                <a:sym typeface="Century Gothic"/>
              </a:rPr>
              <a:t>t</a:t>
            </a:r>
            <a:r>
              <a:rPr lang="en-GB" sz="7200" dirty="0" err="1">
                <a:solidFill>
                  <a:prstClr val="white">
                    <a:lumMod val="65000"/>
                  </a:prstClr>
                </a:solidFill>
                <a:latin typeface="Century Gothic"/>
                <a:ea typeface="Century Gothic"/>
                <a:cs typeface="Century Gothic"/>
                <a:sym typeface="Century Gothic"/>
              </a:rPr>
              <a:t>e</a:t>
            </a:r>
            <a:endParaRPr lang="en-GB" sz="7200" b="1" dirty="0">
              <a:solidFill>
                <a:prstClr val="white">
                  <a:lumMod val="65000"/>
                </a:prstClr>
              </a:solidFill>
              <a:latin typeface="Calibri"/>
              <a:ea typeface="Calibri"/>
              <a:cs typeface="Calibri"/>
              <a:sym typeface="Calibri"/>
            </a:endParaRPr>
          </a:p>
        </p:txBody>
      </p:sp>
      <p:pic>
        <p:nvPicPr>
          <p:cNvPr id="18" name="Picture 2" descr="Quiet Sign Clip Art">
            <a:extLst>
              <a:ext uri="{FF2B5EF4-FFF2-40B4-BE49-F238E27FC236}">
                <a16:creationId xmlns:a16="http://schemas.microsoft.com/office/drawing/2014/main" id="{97C4DAAB-1BA0-45F1-9E4F-1A68428732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44464" y="5314286"/>
            <a:ext cx="536673" cy="7590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logo&#10;&#10;Description automatically generated">
            <a:extLst>
              <a:ext uri="{FF2B5EF4-FFF2-40B4-BE49-F238E27FC236}">
                <a16:creationId xmlns:a16="http://schemas.microsoft.com/office/drawing/2014/main" id="{355411C6-B37E-4D59-BC18-4BFF812EE383}"/>
              </a:ext>
            </a:extLst>
          </p:cNvPr>
          <p:cNvPicPr>
            <a:picLocks noChangeAspect="1"/>
          </p:cNvPicPr>
          <p:nvPr/>
        </p:nvPicPr>
        <p:blipFill>
          <a:blip r:embed="rId6"/>
          <a:stretch>
            <a:fillRect/>
          </a:stretch>
        </p:blipFill>
        <p:spPr>
          <a:xfrm>
            <a:off x="1007291" y="1155671"/>
            <a:ext cx="3463218" cy="3461830"/>
          </a:xfrm>
          <a:prstGeom prst="rect">
            <a:avLst/>
          </a:prstGeom>
        </p:spPr>
      </p:pic>
      <p:pic>
        <p:nvPicPr>
          <p:cNvPr id="15" name="Picture 14" descr="A picture containing text, vector graphics&#10;&#10;Description automatically generated">
            <a:extLst>
              <a:ext uri="{FF2B5EF4-FFF2-40B4-BE49-F238E27FC236}">
                <a16:creationId xmlns:a16="http://schemas.microsoft.com/office/drawing/2014/main" id="{1B659DF0-FCB6-4244-A9D8-6B8034231658}"/>
              </a:ext>
            </a:extLst>
          </p:cNvPr>
          <p:cNvPicPr>
            <a:picLocks noChangeAspect="1"/>
          </p:cNvPicPr>
          <p:nvPr/>
        </p:nvPicPr>
        <p:blipFill>
          <a:blip r:embed="rId7"/>
          <a:stretch>
            <a:fillRect/>
          </a:stretch>
        </p:blipFill>
        <p:spPr>
          <a:xfrm>
            <a:off x="6672149" y="1076137"/>
            <a:ext cx="3463218" cy="3461830"/>
          </a:xfrm>
          <a:prstGeom prst="rect">
            <a:avLst/>
          </a:prstGeom>
        </p:spPr>
      </p:pic>
      <p:pic>
        <p:nvPicPr>
          <p:cNvPr id="19" name="Graphic 18" descr="Teacher">
            <a:extLst>
              <a:ext uri="{FF2B5EF4-FFF2-40B4-BE49-F238E27FC236}">
                <a16:creationId xmlns:a16="http://schemas.microsoft.com/office/drawing/2014/main" id="{12E9A326-1B2E-4803-8513-FC0C97B5C5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802" y="-31925"/>
            <a:ext cx="914400" cy="914400"/>
          </a:xfrm>
          <a:prstGeom prst="rect">
            <a:avLst/>
          </a:prstGeom>
        </p:spPr>
      </p:pic>
      <p:sp>
        <p:nvSpPr>
          <p:cNvPr id="20" name="Speech Bubble: Rectangle with Corners Rounded 19">
            <a:extLst>
              <a:ext uri="{FF2B5EF4-FFF2-40B4-BE49-F238E27FC236}">
                <a16:creationId xmlns:a16="http://schemas.microsoft.com/office/drawing/2014/main" id="{D6BC28DE-38B0-4D2A-9DD1-0E6B81BCFE36}"/>
              </a:ext>
            </a:extLst>
          </p:cNvPr>
          <p:cNvSpPr/>
          <p:nvPr/>
        </p:nvSpPr>
        <p:spPr>
          <a:xfrm>
            <a:off x="934202" y="83041"/>
            <a:ext cx="3167855" cy="547644"/>
          </a:xfrm>
          <a:prstGeom prst="wedgeRoundRectCallout">
            <a:avLst>
              <a:gd name="adj1" fmla="val -58668"/>
              <a:gd name="adj2" fmla="val 1020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ndParaRPr>
          </a:p>
        </p:txBody>
      </p:sp>
      <p:sp>
        <p:nvSpPr>
          <p:cNvPr id="21" name="TextBox 20">
            <a:extLst>
              <a:ext uri="{FF2B5EF4-FFF2-40B4-BE49-F238E27FC236}">
                <a16:creationId xmlns:a16="http://schemas.microsoft.com/office/drawing/2014/main" id="{F4E3D89A-F647-4678-A50E-2B013A005D28}"/>
              </a:ext>
            </a:extLst>
          </p:cNvPr>
          <p:cNvSpPr txBox="1"/>
          <p:nvPr/>
        </p:nvSpPr>
        <p:spPr>
          <a:xfrm>
            <a:off x="934202" y="83041"/>
            <a:ext cx="316785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Écoute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 et </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répète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a:t>
            </a:r>
          </a:p>
        </p:txBody>
      </p:sp>
    </p:spTree>
    <p:extLst>
      <p:ext uri="{BB962C8B-B14F-4D97-AF65-F5344CB8AC3E}">
        <p14:creationId xmlns:p14="http://schemas.microsoft.com/office/powerpoint/2010/main" val="180872435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ustomShape 7"/>
          <p:cNvSpPr/>
          <p:nvPr/>
        </p:nvSpPr>
        <p:spPr>
          <a:xfrm>
            <a:off x="630296" y="5314271"/>
            <a:ext cx="3952938" cy="10284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1" normalizeH="0" baseline="0" noProof="0" dirty="0">
                <a:ln>
                  <a:noFill/>
                </a:ln>
                <a:solidFill>
                  <a:srgbClr val="002060"/>
                </a:solidFill>
                <a:effectLst/>
                <a:uLnTx/>
                <a:uFillTx/>
                <a:latin typeface="Century Gothic"/>
                <a:ea typeface="Century Gothic"/>
                <a:sym typeface="Arial"/>
              </a:rPr>
              <a:t>intelligent (m)</a:t>
            </a:r>
            <a:endParaRPr kumimoji="0" lang="en-GB" sz="3600" b="0" i="0" u="none" strike="noStrike" kern="1200" cap="none" spc="-1" normalizeH="0" baseline="0" noProof="0" dirty="0">
              <a:ln>
                <a:noFill/>
              </a:ln>
              <a:solidFill>
                <a:prstClr val="black"/>
              </a:solidFill>
              <a:effectLst/>
              <a:uLnTx/>
              <a:uFillTx/>
              <a:latin typeface="Arial"/>
              <a:sym typeface="Arial"/>
            </a:endParaRPr>
          </a:p>
        </p:txBody>
      </p:sp>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13" name="Google Shape;110;p3">
            <a:extLst>
              <a:ext uri="{FF2B5EF4-FFF2-40B4-BE49-F238E27FC236}">
                <a16:creationId xmlns:a16="http://schemas.microsoft.com/office/drawing/2014/main" id="{436E6066-C7B5-46FD-B887-FA1D58A18FC5}"/>
              </a:ext>
            </a:extLst>
          </p:cNvPr>
          <p:cNvSpPr txBox="1"/>
          <p:nvPr/>
        </p:nvSpPr>
        <p:spPr>
          <a:xfrm>
            <a:off x="630295" y="4352384"/>
            <a:ext cx="4905441" cy="1200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Arial"/>
              <a:buNone/>
              <a:tabLst/>
              <a:defRPr/>
            </a:pPr>
            <a:r>
              <a:rPr kumimoji="0" lang="en-GB" sz="72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intellig</a:t>
            </a:r>
            <a:r>
              <a:rPr kumimoji="0" lang="en-GB" sz="7200" b="1" i="0" u="none" strike="noStrike" kern="0" cap="none" spc="0" normalizeH="0" baseline="0" noProof="0" dirty="0">
                <a:ln>
                  <a:noFill/>
                </a:ln>
                <a:solidFill>
                  <a:srgbClr val="FF0066"/>
                </a:solidFill>
                <a:effectLst/>
                <a:uLnTx/>
                <a:uFillTx/>
                <a:latin typeface="Century Gothic"/>
                <a:ea typeface="Century Gothic"/>
                <a:cs typeface="Century Gothic"/>
                <a:sym typeface="Century Gothic"/>
              </a:rPr>
              <a:t>en</a:t>
            </a:r>
            <a:r>
              <a:rPr kumimoji="0" lang="en-GB" sz="7200" b="0" i="0" u="none" strike="noStrike" kern="0" cap="none" spc="0" normalizeH="0" baseline="0" noProof="0" dirty="0">
                <a:ln>
                  <a:noFill/>
                </a:ln>
                <a:solidFill>
                  <a:prstClr val="white">
                    <a:lumMod val="65000"/>
                  </a:prstClr>
                </a:solidFill>
                <a:effectLst/>
                <a:uLnTx/>
                <a:uFillTx/>
                <a:latin typeface="Century Gothic"/>
                <a:ea typeface="Century Gothic"/>
                <a:cs typeface="Century Gothic"/>
                <a:sym typeface="Century Gothic"/>
              </a:rPr>
              <a:t>t</a:t>
            </a:r>
            <a:endParaRPr kumimoji="0" sz="7200" b="1" i="0" u="none" strike="noStrike" kern="0" cap="none" spc="0" normalizeH="0" baseline="0" noProof="0" dirty="0">
              <a:ln>
                <a:noFill/>
              </a:ln>
              <a:solidFill>
                <a:prstClr val="white">
                  <a:lumMod val="65000"/>
                </a:prstClr>
              </a:solidFill>
              <a:effectLst/>
              <a:uLnTx/>
              <a:uFillTx/>
              <a:latin typeface="Calibri"/>
              <a:ea typeface="Calibri"/>
              <a:cs typeface="Calibri"/>
              <a:sym typeface="Calibri"/>
            </a:endParaRPr>
          </a:p>
        </p:txBody>
      </p:sp>
      <p:pic>
        <p:nvPicPr>
          <p:cNvPr id="14" name="Picture 2" descr="Quiet Sign Clip Art">
            <a:extLst>
              <a:ext uri="{FF2B5EF4-FFF2-40B4-BE49-F238E27FC236}">
                <a16:creationId xmlns:a16="http://schemas.microsoft.com/office/drawing/2014/main" id="{5C517E34-09FE-45A5-B515-365069D55E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3234" y="5309915"/>
            <a:ext cx="536673" cy="759010"/>
          </a:xfrm>
          <a:prstGeom prst="rect">
            <a:avLst/>
          </a:prstGeom>
          <a:noFill/>
          <a:extLst>
            <a:ext uri="{909E8E84-426E-40DD-AFC4-6F175D3DCCD1}">
              <a14:hiddenFill xmlns:a14="http://schemas.microsoft.com/office/drawing/2010/main">
                <a:solidFill>
                  <a:srgbClr val="FFFFFF"/>
                </a:solidFill>
              </a14:hiddenFill>
            </a:ext>
          </a:extLst>
        </p:spPr>
      </p:pic>
      <p:sp>
        <p:nvSpPr>
          <p:cNvPr id="16" name="CustomShape 7">
            <a:extLst>
              <a:ext uri="{FF2B5EF4-FFF2-40B4-BE49-F238E27FC236}">
                <a16:creationId xmlns:a16="http://schemas.microsoft.com/office/drawing/2014/main" id="{20C88818-7FA1-4933-8FF9-D1C7C4FBE13B}"/>
              </a:ext>
            </a:extLst>
          </p:cNvPr>
          <p:cNvSpPr/>
          <p:nvPr/>
        </p:nvSpPr>
        <p:spPr>
          <a:xfrm>
            <a:off x="5845422" y="5309915"/>
            <a:ext cx="4827119" cy="10284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1" normalizeH="0" baseline="0" noProof="0" dirty="0">
                <a:ln>
                  <a:noFill/>
                </a:ln>
                <a:solidFill>
                  <a:srgbClr val="002060"/>
                </a:solidFill>
                <a:effectLst/>
                <a:uLnTx/>
                <a:uFillTx/>
                <a:latin typeface="Century Gothic"/>
                <a:ea typeface="Century Gothic"/>
                <a:sym typeface="Arial"/>
              </a:rPr>
              <a:t>intelligent (f)</a:t>
            </a:r>
            <a:endParaRPr kumimoji="0" lang="en-GB" sz="3600" b="0" i="0" u="none" strike="noStrike" kern="1200" cap="none" spc="-1" normalizeH="0" baseline="0" noProof="0" dirty="0">
              <a:ln>
                <a:noFill/>
              </a:ln>
              <a:solidFill>
                <a:prstClr val="black"/>
              </a:solidFill>
              <a:effectLst/>
              <a:uLnTx/>
              <a:uFillTx/>
              <a:latin typeface="Arial"/>
              <a:sym typeface="Arial"/>
            </a:endParaRPr>
          </a:p>
        </p:txBody>
      </p:sp>
      <p:sp>
        <p:nvSpPr>
          <p:cNvPr id="17" name="Google Shape;110;p3">
            <a:extLst>
              <a:ext uri="{FF2B5EF4-FFF2-40B4-BE49-F238E27FC236}">
                <a16:creationId xmlns:a16="http://schemas.microsoft.com/office/drawing/2014/main" id="{3A7285A4-4A02-4CEA-89C2-C2213BE833C8}"/>
              </a:ext>
            </a:extLst>
          </p:cNvPr>
          <p:cNvSpPr txBox="1"/>
          <p:nvPr/>
        </p:nvSpPr>
        <p:spPr>
          <a:xfrm>
            <a:off x="6056932" y="4350488"/>
            <a:ext cx="5127777" cy="1200288"/>
          </a:xfrm>
          <a:prstGeom prst="rect">
            <a:avLst/>
          </a:prstGeom>
          <a:noFill/>
          <a:ln>
            <a:noFill/>
          </a:ln>
        </p:spPr>
        <p:txBody>
          <a:bodyPr spcFirstLastPara="1" wrap="square" lIns="91425" tIns="45700" rIns="91425" bIns="45700" anchor="t" anchorCtr="0">
            <a:spAutoFit/>
          </a:bodyPr>
          <a:lstStyle/>
          <a:p>
            <a:pPr lvl="0">
              <a:buClr>
                <a:srgbClr val="002060"/>
              </a:buClr>
              <a:buSzPts val="11500"/>
              <a:defRPr/>
            </a:pPr>
            <a:r>
              <a:rPr lang="en-GB" sz="7200" dirty="0" err="1">
                <a:solidFill>
                  <a:srgbClr val="002060"/>
                </a:solidFill>
                <a:latin typeface="Century Gothic"/>
                <a:ea typeface="Century Gothic"/>
                <a:cs typeface="Century Gothic"/>
                <a:sym typeface="Century Gothic"/>
              </a:rPr>
              <a:t>intellig</a:t>
            </a:r>
            <a:r>
              <a:rPr lang="en-GB" sz="7200" b="1" dirty="0" err="1">
                <a:solidFill>
                  <a:srgbClr val="FF0066"/>
                </a:solidFill>
                <a:latin typeface="Century Gothic"/>
                <a:ea typeface="Century Gothic"/>
                <a:cs typeface="Century Gothic"/>
                <a:sym typeface="Century Gothic"/>
              </a:rPr>
              <a:t>en</a:t>
            </a:r>
            <a:r>
              <a:rPr lang="en-GB" sz="7200" dirty="0" err="1">
                <a:solidFill>
                  <a:srgbClr val="002060"/>
                </a:solidFill>
                <a:latin typeface="Century Gothic"/>
                <a:ea typeface="Century Gothic"/>
                <a:cs typeface="Century Gothic"/>
                <a:sym typeface="Century Gothic"/>
              </a:rPr>
              <a:t>t</a:t>
            </a:r>
            <a:r>
              <a:rPr lang="en-GB" sz="7200" dirty="0" err="1">
                <a:solidFill>
                  <a:prstClr val="white">
                    <a:lumMod val="65000"/>
                  </a:prstClr>
                </a:solidFill>
                <a:latin typeface="Century Gothic"/>
                <a:ea typeface="Century Gothic"/>
                <a:cs typeface="Century Gothic"/>
                <a:sym typeface="Century Gothic"/>
              </a:rPr>
              <a:t>e</a:t>
            </a:r>
            <a:endParaRPr lang="en-GB" sz="7200" b="1" dirty="0">
              <a:solidFill>
                <a:prstClr val="white">
                  <a:lumMod val="65000"/>
                </a:prstClr>
              </a:solidFill>
              <a:latin typeface="Calibri"/>
              <a:ea typeface="Calibri"/>
              <a:cs typeface="Calibri"/>
              <a:sym typeface="Calibri"/>
            </a:endParaRPr>
          </a:p>
        </p:txBody>
      </p:sp>
      <p:pic>
        <p:nvPicPr>
          <p:cNvPr id="18" name="Picture 2" descr="Quiet Sign Clip Art">
            <a:extLst>
              <a:ext uri="{FF2B5EF4-FFF2-40B4-BE49-F238E27FC236}">
                <a16:creationId xmlns:a16="http://schemas.microsoft.com/office/drawing/2014/main" id="{97C4DAAB-1BA0-45F1-9E4F-1A68428732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04204" y="5309915"/>
            <a:ext cx="536673" cy="7590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logo&#10;&#10;Description automatically generated">
            <a:extLst>
              <a:ext uri="{FF2B5EF4-FFF2-40B4-BE49-F238E27FC236}">
                <a16:creationId xmlns:a16="http://schemas.microsoft.com/office/drawing/2014/main" id="{2782A4D1-9EB5-4CFB-B458-3EB335ABE72F}"/>
              </a:ext>
            </a:extLst>
          </p:cNvPr>
          <p:cNvPicPr>
            <a:picLocks noChangeAspect="1"/>
          </p:cNvPicPr>
          <p:nvPr/>
        </p:nvPicPr>
        <p:blipFill>
          <a:blip r:embed="rId6"/>
          <a:stretch>
            <a:fillRect/>
          </a:stretch>
        </p:blipFill>
        <p:spPr>
          <a:xfrm>
            <a:off x="6201936" y="1176940"/>
            <a:ext cx="4194028" cy="3227185"/>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E2EA74DC-D0C5-4226-A0F1-C8DB02304EBD}"/>
              </a:ext>
            </a:extLst>
          </p:cNvPr>
          <p:cNvPicPr>
            <a:picLocks noChangeAspect="1"/>
          </p:cNvPicPr>
          <p:nvPr/>
        </p:nvPicPr>
        <p:blipFill>
          <a:blip r:embed="rId7"/>
          <a:stretch>
            <a:fillRect/>
          </a:stretch>
        </p:blipFill>
        <p:spPr>
          <a:xfrm>
            <a:off x="733541" y="1309243"/>
            <a:ext cx="4178132" cy="3214952"/>
          </a:xfrm>
          <a:prstGeom prst="rect">
            <a:avLst/>
          </a:prstGeom>
        </p:spPr>
      </p:pic>
      <p:pic>
        <p:nvPicPr>
          <p:cNvPr id="19" name="Graphic 18" descr="Teacher">
            <a:extLst>
              <a:ext uri="{FF2B5EF4-FFF2-40B4-BE49-F238E27FC236}">
                <a16:creationId xmlns:a16="http://schemas.microsoft.com/office/drawing/2014/main" id="{CB339362-1450-46AF-855A-7492F6E5733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802" y="-31925"/>
            <a:ext cx="914400" cy="914400"/>
          </a:xfrm>
          <a:prstGeom prst="rect">
            <a:avLst/>
          </a:prstGeom>
        </p:spPr>
      </p:pic>
      <p:sp>
        <p:nvSpPr>
          <p:cNvPr id="20" name="Speech Bubble: Rectangle with Corners Rounded 19">
            <a:extLst>
              <a:ext uri="{FF2B5EF4-FFF2-40B4-BE49-F238E27FC236}">
                <a16:creationId xmlns:a16="http://schemas.microsoft.com/office/drawing/2014/main" id="{30A20605-B2BA-48C5-8271-45C075EDE860}"/>
              </a:ext>
            </a:extLst>
          </p:cNvPr>
          <p:cNvSpPr/>
          <p:nvPr/>
        </p:nvSpPr>
        <p:spPr>
          <a:xfrm>
            <a:off x="934202" y="83041"/>
            <a:ext cx="3167855" cy="547644"/>
          </a:xfrm>
          <a:prstGeom prst="wedgeRoundRectCallout">
            <a:avLst>
              <a:gd name="adj1" fmla="val -58668"/>
              <a:gd name="adj2" fmla="val 1020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ndParaRPr>
          </a:p>
        </p:txBody>
      </p:sp>
      <p:sp>
        <p:nvSpPr>
          <p:cNvPr id="21" name="TextBox 20">
            <a:extLst>
              <a:ext uri="{FF2B5EF4-FFF2-40B4-BE49-F238E27FC236}">
                <a16:creationId xmlns:a16="http://schemas.microsoft.com/office/drawing/2014/main" id="{9D1864E1-B8C5-4187-8439-1F17B9079C41}"/>
              </a:ext>
            </a:extLst>
          </p:cNvPr>
          <p:cNvSpPr txBox="1"/>
          <p:nvPr/>
        </p:nvSpPr>
        <p:spPr>
          <a:xfrm>
            <a:off x="934202" y="83041"/>
            <a:ext cx="316785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Écoute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 et </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répète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a:t>
            </a:r>
          </a:p>
        </p:txBody>
      </p:sp>
    </p:spTree>
    <p:extLst>
      <p:ext uri="{BB962C8B-B14F-4D97-AF65-F5344CB8AC3E}">
        <p14:creationId xmlns:p14="http://schemas.microsoft.com/office/powerpoint/2010/main" val="167934359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ustomShape 7"/>
          <p:cNvSpPr/>
          <p:nvPr/>
        </p:nvSpPr>
        <p:spPr>
          <a:xfrm>
            <a:off x="1799296" y="5255915"/>
            <a:ext cx="2783938" cy="10284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1" normalizeH="0" baseline="0" noProof="0" dirty="0">
                <a:ln>
                  <a:noFill/>
                </a:ln>
                <a:solidFill>
                  <a:srgbClr val="002060"/>
                </a:solidFill>
                <a:effectLst/>
                <a:uLnTx/>
                <a:uFillTx/>
                <a:latin typeface="Century Gothic"/>
                <a:ea typeface="Century Gothic"/>
                <a:sym typeface="Arial"/>
              </a:rPr>
              <a:t>calm (m)</a:t>
            </a:r>
            <a:endParaRPr kumimoji="0" lang="en-GB" sz="3600" b="0" i="0" u="none" strike="noStrike" kern="1200" cap="none" spc="-1" normalizeH="0" baseline="0" noProof="0" dirty="0">
              <a:ln>
                <a:noFill/>
              </a:ln>
              <a:solidFill>
                <a:prstClr val="black"/>
              </a:solidFill>
              <a:effectLst/>
              <a:uLnTx/>
              <a:uFillTx/>
              <a:latin typeface="Arial"/>
              <a:sym typeface="Arial"/>
            </a:endParaRPr>
          </a:p>
        </p:txBody>
      </p:sp>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13" name="Google Shape;110;p3">
            <a:extLst>
              <a:ext uri="{FF2B5EF4-FFF2-40B4-BE49-F238E27FC236}">
                <a16:creationId xmlns:a16="http://schemas.microsoft.com/office/drawing/2014/main" id="{436E6066-C7B5-46FD-B887-FA1D58A18FC5}"/>
              </a:ext>
            </a:extLst>
          </p:cNvPr>
          <p:cNvSpPr txBox="1"/>
          <p:nvPr/>
        </p:nvSpPr>
        <p:spPr>
          <a:xfrm>
            <a:off x="1782585" y="4288778"/>
            <a:ext cx="3431743" cy="1200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Arial"/>
              <a:buNone/>
              <a:tabLst/>
              <a:defRPr/>
            </a:pPr>
            <a:r>
              <a:rPr kumimoji="0" lang="en-GB" sz="72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calm</a:t>
            </a:r>
            <a:r>
              <a:rPr kumimoji="0" lang="en-GB" sz="7200" b="0" i="0" u="none" strike="noStrike" kern="0" cap="none" spc="0" normalizeH="0" baseline="0" noProof="0" dirty="0" err="1">
                <a:ln>
                  <a:noFill/>
                </a:ln>
                <a:solidFill>
                  <a:schemeClr val="bg1">
                    <a:lumMod val="75000"/>
                  </a:schemeClr>
                </a:solidFill>
                <a:effectLst/>
                <a:uLnTx/>
                <a:uFillTx/>
                <a:latin typeface="Century Gothic"/>
                <a:ea typeface="Century Gothic"/>
                <a:cs typeface="Century Gothic"/>
                <a:sym typeface="Century Gothic"/>
              </a:rPr>
              <a:t>e</a:t>
            </a:r>
            <a:endParaRPr kumimoji="0" sz="7200" b="1" i="0" u="none" strike="noStrike" kern="0" cap="none" spc="0" normalizeH="0" baseline="0" noProof="0" dirty="0">
              <a:ln>
                <a:noFill/>
              </a:ln>
              <a:solidFill>
                <a:schemeClr val="bg1">
                  <a:lumMod val="75000"/>
                </a:schemeClr>
              </a:solidFill>
              <a:effectLst/>
              <a:uLnTx/>
              <a:uFillTx/>
              <a:latin typeface="Calibri"/>
              <a:ea typeface="Calibri"/>
              <a:cs typeface="Calibri"/>
              <a:sym typeface="Calibri"/>
            </a:endParaRPr>
          </a:p>
        </p:txBody>
      </p:sp>
      <p:pic>
        <p:nvPicPr>
          <p:cNvPr id="14" name="Picture 2" descr="Quiet Sign Clip Art">
            <a:extLst>
              <a:ext uri="{FF2B5EF4-FFF2-40B4-BE49-F238E27FC236}">
                <a16:creationId xmlns:a16="http://schemas.microsoft.com/office/drawing/2014/main" id="{5C517E34-09FE-45A5-B515-365069D55E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5630" y="5239015"/>
            <a:ext cx="536673" cy="759010"/>
          </a:xfrm>
          <a:prstGeom prst="rect">
            <a:avLst/>
          </a:prstGeom>
          <a:noFill/>
          <a:extLst>
            <a:ext uri="{909E8E84-426E-40DD-AFC4-6F175D3DCCD1}">
              <a14:hiddenFill xmlns:a14="http://schemas.microsoft.com/office/drawing/2010/main">
                <a:solidFill>
                  <a:srgbClr val="FFFFFF"/>
                </a:solidFill>
              </a14:hiddenFill>
            </a:ext>
          </a:extLst>
        </p:spPr>
      </p:pic>
      <p:sp>
        <p:nvSpPr>
          <p:cNvPr id="16" name="CustomShape 7">
            <a:extLst>
              <a:ext uri="{FF2B5EF4-FFF2-40B4-BE49-F238E27FC236}">
                <a16:creationId xmlns:a16="http://schemas.microsoft.com/office/drawing/2014/main" id="{20C88818-7FA1-4933-8FF9-D1C7C4FBE13B}"/>
              </a:ext>
            </a:extLst>
          </p:cNvPr>
          <p:cNvSpPr/>
          <p:nvPr/>
        </p:nvSpPr>
        <p:spPr>
          <a:xfrm>
            <a:off x="7088637" y="5228432"/>
            <a:ext cx="3050895" cy="10284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1" normalizeH="0" baseline="0" noProof="0" dirty="0">
                <a:ln>
                  <a:noFill/>
                </a:ln>
                <a:solidFill>
                  <a:srgbClr val="002060"/>
                </a:solidFill>
                <a:effectLst/>
                <a:uLnTx/>
                <a:uFillTx/>
                <a:latin typeface="Century Gothic"/>
                <a:ea typeface="Century Gothic"/>
                <a:sym typeface="Arial"/>
              </a:rPr>
              <a:t>calm (f)</a:t>
            </a:r>
            <a:endParaRPr kumimoji="0" lang="en-GB" sz="3600" b="0" i="0" u="none" strike="noStrike" kern="1200" cap="none" spc="-1" normalizeH="0" baseline="0" noProof="0" dirty="0">
              <a:ln>
                <a:noFill/>
              </a:ln>
              <a:solidFill>
                <a:prstClr val="black"/>
              </a:solidFill>
              <a:effectLst/>
              <a:uLnTx/>
              <a:uFillTx/>
              <a:latin typeface="Arial"/>
              <a:sym typeface="Arial"/>
            </a:endParaRPr>
          </a:p>
        </p:txBody>
      </p:sp>
      <p:sp>
        <p:nvSpPr>
          <p:cNvPr id="17" name="Google Shape;110;p3">
            <a:extLst>
              <a:ext uri="{FF2B5EF4-FFF2-40B4-BE49-F238E27FC236}">
                <a16:creationId xmlns:a16="http://schemas.microsoft.com/office/drawing/2014/main" id="{3A7285A4-4A02-4CEA-89C2-C2213BE833C8}"/>
              </a:ext>
            </a:extLst>
          </p:cNvPr>
          <p:cNvSpPr txBox="1"/>
          <p:nvPr/>
        </p:nvSpPr>
        <p:spPr>
          <a:xfrm>
            <a:off x="7044421" y="4264178"/>
            <a:ext cx="5127777" cy="1200288"/>
          </a:xfrm>
          <a:prstGeom prst="rect">
            <a:avLst/>
          </a:prstGeom>
          <a:noFill/>
          <a:ln>
            <a:noFill/>
          </a:ln>
        </p:spPr>
        <p:txBody>
          <a:bodyPr spcFirstLastPara="1" wrap="square" lIns="91425" tIns="45700" rIns="91425" bIns="45700" anchor="t" anchorCtr="0">
            <a:spAutoFit/>
          </a:bodyPr>
          <a:lstStyle/>
          <a:p>
            <a:pPr lvl="0">
              <a:buClr>
                <a:srgbClr val="002060"/>
              </a:buClr>
              <a:buSzPts val="11500"/>
              <a:defRPr/>
            </a:pPr>
            <a:r>
              <a:rPr lang="en-GB" sz="7200" dirty="0" err="1">
                <a:solidFill>
                  <a:srgbClr val="002060"/>
                </a:solidFill>
                <a:latin typeface="Century Gothic"/>
                <a:ea typeface="Century Gothic"/>
                <a:cs typeface="Century Gothic"/>
                <a:sym typeface="Century Gothic"/>
              </a:rPr>
              <a:t>calm</a:t>
            </a:r>
            <a:r>
              <a:rPr lang="en-GB" sz="7200" dirty="0" err="1">
                <a:solidFill>
                  <a:schemeClr val="bg1">
                    <a:lumMod val="75000"/>
                  </a:schemeClr>
                </a:solidFill>
                <a:latin typeface="Century Gothic"/>
                <a:ea typeface="Century Gothic"/>
                <a:cs typeface="Century Gothic"/>
                <a:sym typeface="Century Gothic"/>
              </a:rPr>
              <a:t>e</a:t>
            </a:r>
            <a:endParaRPr lang="en-GB" sz="7200" b="1" dirty="0">
              <a:solidFill>
                <a:schemeClr val="bg1">
                  <a:lumMod val="75000"/>
                </a:schemeClr>
              </a:solidFill>
              <a:latin typeface="Calibri"/>
              <a:ea typeface="Calibri"/>
              <a:cs typeface="Calibri"/>
              <a:sym typeface="Calibri"/>
            </a:endParaRPr>
          </a:p>
        </p:txBody>
      </p:sp>
      <p:pic>
        <p:nvPicPr>
          <p:cNvPr id="18" name="Picture 2" descr="Quiet Sign Clip Art">
            <a:extLst>
              <a:ext uri="{FF2B5EF4-FFF2-40B4-BE49-F238E27FC236}">
                <a16:creationId xmlns:a16="http://schemas.microsoft.com/office/drawing/2014/main" id="{97C4DAAB-1BA0-45F1-9E4F-1A68428732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52954" y="5241681"/>
            <a:ext cx="536673" cy="759010"/>
          </a:xfrm>
          <a:prstGeom prst="rect">
            <a:avLst/>
          </a:prstGeom>
          <a:noFill/>
          <a:extLst>
            <a:ext uri="{909E8E84-426E-40DD-AFC4-6F175D3DCCD1}">
              <a14:hiddenFill xmlns:a14="http://schemas.microsoft.com/office/drawing/2010/main">
                <a:solidFill>
                  <a:srgbClr val="FFFFFF"/>
                </a:solidFill>
              </a14:hiddenFill>
            </a:ext>
          </a:extLst>
        </p:spPr>
      </p:pic>
      <p:sp>
        <p:nvSpPr>
          <p:cNvPr id="19" name="CustomShape 14">
            <a:extLst>
              <a:ext uri="{FF2B5EF4-FFF2-40B4-BE49-F238E27FC236}">
                <a16:creationId xmlns:a16="http://schemas.microsoft.com/office/drawing/2014/main" id="{F990DC21-ED80-4D3D-A49C-3D3A881336B6}"/>
              </a:ext>
            </a:extLst>
          </p:cNvPr>
          <p:cNvSpPr/>
          <p:nvPr/>
        </p:nvSpPr>
        <p:spPr>
          <a:xfrm>
            <a:off x="4567588" y="2822641"/>
            <a:ext cx="3067434" cy="2131560"/>
          </a:xfrm>
          <a:prstGeom prst="wedgeEllipseCallout">
            <a:avLst>
              <a:gd name="adj1" fmla="val -44194"/>
              <a:gd name="adj2" fmla="val 50347"/>
            </a:avLst>
          </a:prstGeom>
          <a:solidFill>
            <a:schemeClr val="accent3">
              <a:lumMod val="50000"/>
            </a:schemeClr>
          </a:solidFill>
          <a:ln w="12600">
            <a:solidFill>
              <a:srgbClr val="FF0066"/>
            </a:solidFill>
            <a:miter/>
          </a:ln>
          <a:effectLst>
            <a:outerShdw blurRad="50800" dist="38100" dir="5400000" algn="t"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endParaRPr lang="en-GB" sz="2000" b="0" strike="noStrike" spc="-1" dirty="0">
              <a:latin typeface="Arial"/>
            </a:endParaRPr>
          </a:p>
        </p:txBody>
      </p:sp>
      <p:sp>
        <p:nvSpPr>
          <p:cNvPr id="21" name="CustomShape 14">
            <a:extLst>
              <a:ext uri="{FF2B5EF4-FFF2-40B4-BE49-F238E27FC236}">
                <a16:creationId xmlns:a16="http://schemas.microsoft.com/office/drawing/2014/main" id="{E20DAEF0-9BB1-44D1-B2BD-A5C9CE59A976}"/>
              </a:ext>
            </a:extLst>
          </p:cNvPr>
          <p:cNvSpPr/>
          <p:nvPr/>
        </p:nvSpPr>
        <p:spPr>
          <a:xfrm>
            <a:off x="4583234" y="2810504"/>
            <a:ext cx="3067434" cy="2131560"/>
          </a:xfrm>
          <a:prstGeom prst="wedgeEllipseCallout">
            <a:avLst>
              <a:gd name="adj1" fmla="val 31553"/>
              <a:gd name="adj2" fmla="val 54567"/>
            </a:avLst>
          </a:prstGeom>
          <a:solidFill>
            <a:schemeClr val="accent3">
              <a:lumMod val="50000"/>
            </a:schemeClr>
          </a:solidFill>
          <a:ln w="12600">
            <a:solidFill>
              <a:srgbClr val="FF0066"/>
            </a:solidFill>
            <a:miter/>
          </a:ln>
          <a:effectLst>
            <a:outerShdw blurRad="50800" dist="38100" dir="5400000" algn="t"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endParaRPr lang="en-GB" sz="2000" b="0" strike="noStrike" spc="-1" dirty="0">
              <a:latin typeface="Arial"/>
            </a:endParaRPr>
          </a:p>
        </p:txBody>
      </p:sp>
      <p:sp>
        <p:nvSpPr>
          <p:cNvPr id="20" name="Rectangle 19">
            <a:extLst>
              <a:ext uri="{FF2B5EF4-FFF2-40B4-BE49-F238E27FC236}">
                <a16:creationId xmlns:a16="http://schemas.microsoft.com/office/drawing/2014/main" id="{5220EA9A-D764-44D5-BF40-0819D8DB949E}"/>
              </a:ext>
            </a:extLst>
          </p:cNvPr>
          <p:cNvSpPr/>
          <p:nvPr/>
        </p:nvSpPr>
        <p:spPr>
          <a:xfrm>
            <a:off x="4833339" y="3076549"/>
            <a:ext cx="2567223" cy="1631216"/>
          </a:xfrm>
          <a:prstGeom prst="rect">
            <a:avLst/>
          </a:prstGeom>
        </p:spPr>
        <p:txBody>
          <a:bodyPr wrap="square">
            <a:spAutoFit/>
          </a:bodyPr>
          <a:lstStyle/>
          <a:p>
            <a:pPr lvl="0" algn="ctr"/>
            <a:r>
              <a:rPr lang="en-GB" sz="2000" spc="-1" dirty="0">
                <a:solidFill>
                  <a:srgbClr val="FFFFFF"/>
                </a:solidFill>
                <a:latin typeface="Century Gothic"/>
                <a:ea typeface="DejaVu Sans"/>
                <a:cs typeface="+mn-cs"/>
              </a:rPr>
              <a:t>When the word ends in ‘e’, masculine and feminine forms are the same.</a:t>
            </a:r>
            <a:endParaRPr lang="en-GB" sz="2000" spc="-1" dirty="0">
              <a:ea typeface="+mn-ea"/>
              <a:cs typeface="+mn-cs"/>
            </a:endParaRPr>
          </a:p>
        </p:txBody>
      </p:sp>
      <p:pic>
        <p:nvPicPr>
          <p:cNvPr id="5" name="Picture 4" descr="A picture containing circle&#10;&#10;Description automatically generated">
            <a:extLst>
              <a:ext uri="{FF2B5EF4-FFF2-40B4-BE49-F238E27FC236}">
                <a16:creationId xmlns:a16="http://schemas.microsoft.com/office/drawing/2014/main" id="{AE69F0FC-2A4C-4252-B3A1-56FAA252DBFD}"/>
              </a:ext>
            </a:extLst>
          </p:cNvPr>
          <p:cNvPicPr>
            <a:picLocks noChangeAspect="1"/>
          </p:cNvPicPr>
          <p:nvPr/>
        </p:nvPicPr>
        <p:blipFill>
          <a:blip r:embed="rId6"/>
          <a:stretch>
            <a:fillRect/>
          </a:stretch>
        </p:blipFill>
        <p:spPr>
          <a:xfrm>
            <a:off x="7088637" y="1303468"/>
            <a:ext cx="4968760" cy="3192905"/>
          </a:xfrm>
          <a:prstGeom prst="rect">
            <a:avLst/>
          </a:prstGeom>
        </p:spPr>
      </p:pic>
      <p:pic>
        <p:nvPicPr>
          <p:cNvPr id="15" name="Picture 14">
            <a:extLst>
              <a:ext uri="{FF2B5EF4-FFF2-40B4-BE49-F238E27FC236}">
                <a16:creationId xmlns:a16="http://schemas.microsoft.com/office/drawing/2014/main" id="{84B5477E-FB50-4832-A390-4CF8AD592B31}"/>
              </a:ext>
            </a:extLst>
          </p:cNvPr>
          <p:cNvPicPr>
            <a:picLocks noChangeAspect="1"/>
          </p:cNvPicPr>
          <p:nvPr/>
        </p:nvPicPr>
        <p:blipFill>
          <a:blip r:embed="rId7"/>
          <a:stretch>
            <a:fillRect/>
          </a:stretch>
        </p:blipFill>
        <p:spPr>
          <a:xfrm>
            <a:off x="260558" y="1104879"/>
            <a:ext cx="4968760" cy="3192905"/>
          </a:xfrm>
          <a:prstGeom prst="rect">
            <a:avLst/>
          </a:prstGeom>
        </p:spPr>
      </p:pic>
      <p:pic>
        <p:nvPicPr>
          <p:cNvPr id="22" name="Graphic 21" descr="Teacher">
            <a:extLst>
              <a:ext uri="{FF2B5EF4-FFF2-40B4-BE49-F238E27FC236}">
                <a16:creationId xmlns:a16="http://schemas.microsoft.com/office/drawing/2014/main" id="{895043BE-E8D1-4C4C-AF99-9A0D3946F75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802" y="-31925"/>
            <a:ext cx="914400" cy="914400"/>
          </a:xfrm>
          <a:prstGeom prst="rect">
            <a:avLst/>
          </a:prstGeom>
        </p:spPr>
      </p:pic>
      <p:sp>
        <p:nvSpPr>
          <p:cNvPr id="23" name="Speech Bubble: Rectangle with Corners Rounded 22">
            <a:extLst>
              <a:ext uri="{FF2B5EF4-FFF2-40B4-BE49-F238E27FC236}">
                <a16:creationId xmlns:a16="http://schemas.microsoft.com/office/drawing/2014/main" id="{43DE36E7-F90A-40C8-BDD3-F5FD7CFED5A3}"/>
              </a:ext>
            </a:extLst>
          </p:cNvPr>
          <p:cNvSpPr/>
          <p:nvPr/>
        </p:nvSpPr>
        <p:spPr>
          <a:xfrm>
            <a:off x="934202" y="83041"/>
            <a:ext cx="3167855" cy="547644"/>
          </a:xfrm>
          <a:prstGeom prst="wedgeRoundRectCallout">
            <a:avLst>
              <a:gd name="adj1" fmla="val -58668"/>
              <a:gd name="adj2" fmla="val 1020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ndParaRPr>
          </a:p>
        </p:txBody>
      </p:sp>
      <p:sp>
        <p:nvSpPr>
          <p:cNvPr id="24" name="TextBox 23">
            <a:extLst>
              <a:ext uri="{FF2B5EF4-FFF2-40B4-BE49-F238E27FC236}">
                <a16:creationId xmlns:a16="http://schemas.microsoft.com/office/drawing/2014/main" id="{3A59F5C2-E12C-40A7-B32C-7D1871F1C781}"/>
              </a:ext>
            </a:extLst>
          </p:cNvPr>
          <p:cNvSpPr txBox="1"/>
          <p:nvPr/>
        </p:nvSpPr>
        <p:spPr>
          <a:xfrm>
            <a:off x="934202" y="83041"/>
            <a:ext cx="316785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Écoute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 et </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répète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a:t>
            </a:r>
          </a:p>
        </p:txBody>
      </p:sp>
    </p:spTree>
    <p:extLst>
      <p:ext uri="{BB962C8B-B14F-4D97-AF65-F5344CB8AC3E}">
        <p14:creationId xmlns:p14="http://schemas.microsoft.com/office/powerpoint/2010/main" val="3708815962"/>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6"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ustomShape 7"/>
          <p:cNvSpPr/>
          <p:nvPr/>
        </p:nvSpPr>
        <p:spPr>
          <a:xfrm>
            <a:off x="1799296" y="5255915"/>
            <a:ext cx="2783938" cy="10284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1" normalizeH="0" baseline="0" noProof="0" dirty="0">
                <a:ln>
                  <a:noFill/>
                </a:ln>
                <a:solidFill>
                  <a:srgbClr val="002060"/>
                </a:solidFill>
                <a:effectLst/>
                <a:uLnTx/>
                <a:uFillTx/>
                <a:latin typeface="Century Gothic"/>
                <a:ea typeface="Century Gothic"/>
                <a:sym typeface="Arial"/>
              </a:rPr>
              <a:t>ill, sick (m)</a:t>
            </a:r>
            <a:endParaRPr kumimoji="0" lang="en-GB" sz="3600" b="0" i="0" u="none" strike="noStrike" kern="1200" cap="none" spc="-1" normalizeH="0" baseline="0" noProof="0" dirty="0">
              <a:ln>
                <a:noFill/>
              </a:ln>
              <a:solidFill>
                <a:prstClr val="black"/>
              </a:solidFill>
              <a:effectLst/>
              <a:uLnTx/>
              <a:uFillTx/>
              <a:latin typeface="Arial"/>
              <a:sym typeface="Arial"/>
            </a:endParaRPr>
          </a:p>
        </p:txBody>
      </p:sp>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13" name="Google Shape;110;p3">
            <a:extLst>
              <a:ext uri="{FF2B5EF4-FFF2-40B4-BE49-F238E27FC236}">
                <a16:creationId xmlns:a16="http://schemas.microsoft.com/office/drawing/2014/main" id="{436E6066-C7B5-46FD-B887-FA1D58A18FC5}"/>
              </a:ext>
            </a:extLst>
          </p:cNvPr>
          <p:cNvSpPr txBox="1"/>
          <p:nvPr/>
        </p:nvSpPr>
        <p:spPr>
          <a:xfrm>
            <a:off x="1424067" y="4288778"/>
            <a:ext cx="3790262" cy="1200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Arial"/>
              <a:buNone/>
              <a:tabLst/>
              <a:defRPr/>
            </a:pPr>
            <a:r>
              <a:rPr kumimoji="0" lang="en-GB" sz="72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malad</a:t>
            </a:r>
            <a:r>
              <a:rPr kumimoji="0" lang="en-GB" sz="7200" b="0" i="0" u="none" strike="noStrike" kern="0" cap="none" spc="0" normalizeH="0" baseline="0" noProof="0" dirty="0" err="1">
                <a:ln>
                  <a:noFill/>
                </a:ln>
                <a:solidFill>
                  <a:schemeClr val="bg1">
                    <a:lumMod val="75000"/>
                  </a:schemeClr>
                </a:solidFill>
                <a:effectLst/>
                <a:uLnTx/>
                <a:uFillTx/>
                <a:latin typeface="Century Gothic"/>
                <a:ea typeface="Century Gothic"/>
                <a:cs typeface="Century Gothic"/>
                <a:sym typeface="Century Gothic"/>
              </a:rPr>
              <a:t>e</a:t>
            </a:r>
            <a:endParaRPr kumimoji="0" sz="7200" b="1" i="0" u="none" strike="noStrike" kern="0" cap="none" spc="0" normalizeH="0" baseline="0" noProof="0" dirty="0">
              <a:ln>
                <a:noFill/>
              </a:ln>
              <a:solidFill>
                <a:schemeClr val="bg1">
                  <a:lumMod val="75000"/>
                </a:schemeClr>
              </a:solidFill>
              <a:effectLst/>
              <a:uLnTx/>
              <a:uFillTx/>
              <a:latin typeface="Calibri"/>
              <a:ea typeface="Calibri"/>
              <a:cs typeface="Calibri"/>
              <a:sym typeface="Calibri"/>
            </a:endParaRPr>
          </a:p>
        </p:txBody>
      </p:sp>
      <p:pic>
        <p:nvPicPr>
          <p:cNvPr id="14" name="Picture 2" descr="Quiet Sign Clip Art">
            <a:extLst>
              <a:ext uri="{FF2B5EF4-FFF2-40B4-BE49-F238E27FC236}">
                <a16:creationId xmlns:a16="http://schemas.microsoft.com/office/drawing/2014/main" id="{5C517E34-09FE-45A5-B515-365069D55E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5082" y="5239015"/>
            <a:ext cx="536673" cy="759010"/>
          </a:xfrm>
          <a:prstGeom prst="rect">
            <a:avLst/>
          </a:prstGeom>
          <a:noFill/>
          <a:extLst>
            <a:ext uri="{909E8E84-426E-40DD-AFC4-6F175D3DCCD1}">
              <a14:hiddenFill xmlns:a14="http://schemas.microsoft.com/office/drawing/2010/main">
                <a:solidFill>
                  <a:srgbClr val="FFFFFF"/>
                </a:solidFill>
              </a14:hiddenFill>
            </a:ext>
          </a:extLst>
        </p:spPr>
      </p:pic>
      <p:sp>
        <p:nvSpPr>
          <p:cNvPr id="16" name="CustomShape 7">
            <a:extLst>
              <a:ext uri="{FF2B5EF4-FFF2-40B4-BE49-F238E27FC236}">
                <a16:creationId xmlns:a16="http://schemas.microsoft.com/office/drawing/2014/main" id="{20C88818-7FA1-4933-8FF9-D1C7C4FBE13B}"/>
              </a:ext>
            </a:extLst>
          </p:cNvPr>
          <p:cNvSpPr/>
          <p:nvPr/>
        </p:nvSpPr>
        <p:spPr>
          <a:xfrm>
            <a:off x="7088637" y="5228432"/>
            <a:ext cx="3050895" cy="10284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1" normalizeH="0" baseline="0" noProof="0" dirty="0">
                <a:ln>
                  <a:noFill/>
                </a:ln>
                <a:solidFill>
                  <a:srgbClr val="002060"/>
                </a:solidFill>
                <a:effectLst/>
                <a:uLnTx/>
                <a:uFillTx/>
                <a:latin typeface="Century Gothic"/>
                <a:ea typeface="Century Gothic"/>
                <a:sym typeface="Arial"/>
              </a:rPr>
              <a:t>ill, sick (f)</a:t>
            </a:r>
            <a:endParaRPr kumimoji="0" lang="en-GB" sz="3600" b="0" i="0" u="none" strike="noStrike" kern="1200" cap="none" spc="-1" normalizeH="0" baseline="0" noProof="0" dirty="0">
              <a:ln>
                <a:noFill/>
              </a:ln>
              <a:solidFill>
                <a:prstClr val="black"/>
              </a:solidFill>
              <a:effectLst/>
              <a:uLnTx/>
              <a:uFillTx/>
              <a:latin typeface="Arial"/>
              <a:sym typeface="Arial"/>
            </a:endParaRPr>
          </a:p>
        </p:txBody>
      </p:sp>
      <p:sp>
        <p:nvSpPr>
          <p:cNvPr id="17" name="Google Shape;110;p3">
            <a:extLst>
              <a:ext uri="{FF2B5EF4-FFF2-40B4-BE49-F238E27FC236}">
                <a16:creationId xmlns:a16="http://schemas.microsoft.com/office/drawing/2014/main" id="{3A7285A4-4A02-4CEA-89C2-C2213BE833C8}"/>
              </a:ext>
            </a:extLst>
          </p:cNvPr>
          <p:cNvSpPr txBox="1"/>
          <p:nvPr/>
        </p:nvSpPr>
        <p:spPr>
          <a:xfrm>
            <a:off x="7044421" y="4264178"/>
            <a:ext cx="5127777" cy="1200288"/>
          </a:xfrm>
          <a:prstGeom prst="rect">
            <a:avLst/>
          </a:prstGeom>
          <a:noFill/>
          <a:ln>
            <a:noFill/>
          </a:ln>
        </p:spPr>
        <p:txBody>
          <a:bodyPr spcFirstLastPara="1" wrap="square" lIns="91425" tIns="45700" rIns="91425" bIns="45700" anchor="t" anchorCtr="0">
            <a:spAutoFit/>
          </a:bodyPr>
          <a:lstStyle/>
          <a:p>
            <a:pPr lvl="0">
              <a:buClr>
                <a:srgbClr val="002060"/>
              </a:buClr>
              <a:buSzPts val="11500"/>
              <a:defRPr/>
            </a:pPr>
            <a:r>
              <a:rPr lang="en-GB" sz="7200" dirty="0" err="1">
                <a:solidFill>
                  <a:srgbClr val="002060"/>
                </a:solidFill>
                <a:latin typeface="Century Gothic"/>
                <a:ea typeface="Century Gothic"/>
                <a:cs typeface="Century Gothic"/>
                <a:sym typeface="Century Gothic"/>
              </a:rPr>
              <a:t>malad</a:t>
            </a:r>
            <a:r>
              <a:rPr lang="en-GB" sz="7200" dirty="0" err="1">
                <a:solidFill>
                  <a:schemeClr val="bg1">
                    <a:lumMod val="75000"/>
                  </a:schemeClr>
                </a:solidFill>
                <a:latin typeface="Century Gothic"/>
                <a:ea typeface="Century Gothic"/>
                <a:cs typeface="Century Gothic"/>
                <a:sym typeface="Century Gothic"/>
              </a:rPr>
              <a:t>e</a:t>
            </a:r>
            <a:endParaRPr lang="en-GB" sz="7200" b="1" dirty="0">
              <a:solidFill>
                <a:schemeClr val="bg1">
                  <a:lumMod val="75000"/>
                </a:schemeClr>
              </a:solidFill>
              <a:latin typeface="Calibri"/>
              <a:ea typeface="Calibri"/>
              <a:cs typeface="Calibri"/>
              <a:sym typeface="Calibri"/>
            </a:endParaRPr>
          </a:p>
        </p:txBody>
      </p:sp>
      <p:pic>
        <p:nvPicPr>
          <p:cNvPr id="18" name="Picture 2" descr="Quiet Sign Clip Art">
            <a:extLst>
              <a:ext uri="{FF2B5EF4-FFF2-40B4-BE49-F238E27FC236}">
                <a16:creationId xmlns:a16="http://schemas.microsoft.com/office/drawing/2014/main" id="{97C4DAAB-1BA0-45F1-9E4F-1A68428732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9889" y="5255915"/>
            <a:ext cx="536673" cy="7590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BF40FED-0AAF-4580-A32F-B00949DD656D}"/>
              </a:ext>
            </a:extLst>
          </p:cNvPr>
          <p:cNvPicPr>
            <a:picLocks noChangeAspect="1"/>
          </p:cNvPicPr>
          <p:nvPr/>
        </p:nvPicPr>
        <p:blipFill>
          <a:blip r:embed="rId6"/>
          <a:stretch>
            <a:fillRect/>
          </a:stretch>
        </p:blipFill>
        <p:spPr>
          <a:xfrm>
            <a:off x="1258734" y="1269383"/>
            <a:ext cx="3865062" cy="3148757"/>
          </a:xfrm>
          <a:prstGeom prst="rect">
            <a:avLst/>
          </a:prstGeom>
        </p:spPr>
      </p:pic>
      <p:pic>
        <p:nvPicPr>
          <p:cNvPr id="15" name="Picture 14" descr="A picture containing shape&#10;&#10;Description automatically generated">
            <a:extLst>
              <a:ext uri="{FF2B5EF4-FFF2-40B4-BE49-F238E27FC236}">
                <a16:creationId xmlns:a16="http://schemas.microsoft.com/office/drawing/2014/main" id="{94818020-076A-44A7-A459-6F3FA69CF813}"/>
              </a:ext>
            </a:extLst>
          </p:cNvPr>
          <p:cNvPicPr>
            <a:picLocks noChangeAspect="1"/>
          </p:cNvPicPr>
          <p:nvPr/>
        </p:nvPicPr>
        <p:blipFill>
          <a:blip r:embed="rId7"/>
          <a:stretch>
            <a:fillRect/>
          </a:stretch>
        </p:blipFill>
        <p:spPr>
          <a:xfrm>
            <a:off x="6712138" y="1212304"/>
            <a:ext cx="3803891" cy="3098923"/>
          </a:xfrm>
          <a:prstGeom prst="rect">
            <a:avLst/>
          </a:prstGeom>
        </p:spPr>
      </p:pic>
      <p:pic>
        <p:nvPicPr>
          <p:cNvPr id="19" name="Graphic 18" descr="Teacher">
            <a:extLst>
              <a:ext uri="{FF2B5EF4-FFF2-40B4-BE49-F238E27FC236}">
                <a16:creationId xmlns:a16="http://schemas.microsoft.com/office/drawing/2014/main" id="{D67849B6-A5D9-4E49-8888-7FCFA324CBB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802" y="-31925"/>
            <a:ext cx="914400" cy="914400"/>
          </a:xfrm>
          <a:prstGeom prst="rect">
            <a:avLst/>
          </a:prstGeom>
        </p:spPr>
      </p:pic>
      <p:sp>
        <p:nvSpPr>
          <p:cNvPr id="20" name="Speech Bubble: Rectangle with Corners Rounded 19">
            <a:extLst>
              <a:ext uri="{FF2B5EF4-FFF2-40B4-BE49-F238E27FC236}">
                <a16:creationId xmlns:a16="http://schemas.microsoft.com/office/drawing/2014/main" id="{7E0B6C90-5667-4ACC-9459-61AD0E73D977}"/>
              </a:ext>
            </a:extLst>
          </p:cNvPr>
          <p:cNvSpPr/>
          <p:nvPr/>
        </p:nvSpPr>
        <p:spPr>
          <a:xfrm>
            <a:off x="934202" y="83041"/>
            <a:ext cx="3167855" cy="547644"/>
          </a:xfrm>
          <a:prstGeom prst="wedgeRoundRectCallout">
            <a:avLst>
              <a:gd name="adj1" fmla="val -58668"/>
              <a:gd name="adj2" fmla="val 1020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ndParaRPr>
          </a:p>
        </p:txBody>
      </p:sp>
      <p:sp>
        <p:nvSpPr>
          <p:cNvPr id="21" name="TextBox 20">
            <a:extLst>
              <a:ext uri="{FF2B5EF4-FFF2-40B4-BE49-F238E27FC236}">
                <a16:creationId xmlns:a16="http://schemas.microsoft.com/office/drawing/2014/main" id="{8FA39844-5139-4101-8D8B-D6A134B72DB0}"/>
              </a:ext>
            </a:extLst>
          </p:cNvPr>
          <p:cNvSpPr txBox="1"/>
          <p:nvPr/>
        </p:nvSpPr>
        <p:spPr>
          <a:xfrm>
            <a:off x="934202" y="83041"/>
            <a:ext cx="316785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Écoute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 et </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répète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a:t>
            </a:r>
          </a:p>
        </p:txBody>
      </p:sp>
    </p:spTree>
    <p:extLst>
      <p:ext uri="{BB962C8B-B14F-4D97-AF65-F5344CB8AC3E}">
        <p14:creationId xmlns:p14="http://schemas.microsoft.com/office/powerpoint/2010/main" val="318844157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6" grpId="0"/>
    </p:bld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7289</TotalTime>
  <Words>2269</Words>
  <Application>Microsoft Office PowerPoint</Application>
  <PresentationFormat>Widescreen</PresentationFormat>
  <Paragraphs>322</Paragraphs>
  <Slides>15</Slides>
  <Notes>15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Modern Love</vt:lpstr>
      <vt:lpstr>Arial</vt:lpstr>
      <vt:lpstr>Century Gothic</vt:lpstr>
      <vt:lpstr>Wingdings</vt:lpstr>
      <vt:lpstr>Eras Demi ITC</vt:lpstr>
      <vt:lpstr>Symbol</vt:lpstr>
      <vt:lpstr>Calibri</vt:lpstr>
      <vt:lpstr>Century Gothic</vt:lpstr>
      <vt:lpstr>Ink Free</vt:lpstr>
      <vt:lpstr>Office Theme</vt:lpstr>
      <vt:lpstr>1_Office Theme</vt:lpstr>
      <vt:lpstr>Describing me and others</vt:lpstr>
      <vt:lpstr>[an|en]</vt:lpstr>
      <vt:lpstr>[a] </vt:lpstr>
      <vt:lpstr>[a]</vt:lpstr>
      <vt:lpstr>vocabulaire</vt:lpstr>
      <vt:lpstr>vocabulaire</vt:lpstr>
      <vt:lpstr>vocabulaire</vt:lpstr>
      <vt:lpstr>vocabulaire</vt:lpstr>
      <vt:lpstr>vocabulaire</vt:lpstr>
      <vt:lpstr>Using adjectives [1/2]</vt:lpstr>
      <vt:lpstr>Using adjectives [2/2]</vt:lpstr>
      <vt:lpstr>écouter</vt:lpstr>
      <vt:lpstr>lire</vt:lpstr>
      <vt:lpstr>Lis : quel est l’intru ?</vt:lpstr>
      <vt:lpstr>Au revoir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Marie-Odile Guillou</dc:creator>
  <cp:lastModifiedBy>Rachel Hawkes</cp:lastModifiedBy>
  <cp:revision>114</cp:revision>
  <cp:lastPrinted>2021-04-22T10:33:41Z</cp:lastPrinted>
  <dcterms:created xsi:type="dcterms:W3CDTF">2021-07-13T11:51:54Z</dcterms:created>
  <dcterms:modified xsi:type="dcterms:W3CDTF">2023-09-26T05:00:03Z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0x01010004BE072A515FCA42B1D2FCACB76C3CDA</vt:lpwstr>
  </property>
</Properties>
</file>