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9" r:id="rId3"/>
  </p:sldMasterIdLst>
  <p:notesMasterIdLst>
    <p:notesMasterId r:id="rId11"/>
  </p:notesMasterIdLst>
  <p:sldIdLst>
    <p:sldId id="257" r:id="rId4"/>
    <p:sldId id="299" r:id="rId5"/>
    <p:sldId id="291" r:id="rId6"/>
    <p:sldId id="374" r:id="rId7"/>
    <p:sldId id="288" r:id="rId8"/>
    <p:sldId id="298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50" autoAdjust="0"/>
    <p:restoredTop sz="61181" autoAdjust="0"/>
  </p:normalViewPr>
  <p:slideViewPr>
    <p:cSldViewPr snapToGrid="0">
      <p:cViewPr>
        <p:scale>
          <a:sx n="30" d="100"/>
          <a:sy n="30" d="100"/>
        </p:scale>
        <p:origin x="1469" y="4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Phonics: [an/</a:t>
            </a:r>
            <a:r>
              <a:rPr lang="en-GB" sz="18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</a:t>
            </a:r>
            <a:r>
              <a:rPr lang="en-GB" sz="18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GB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[a], </a:t>
            </a:r>
            <a:r>
              <a:rPr lang="en-GB" sz="18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also</a:t>
            </a:r>
            <a:r>
              <a:rPr lang="en-GB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[SFC] </a:t>
            </a:r>
            <a:r>
              <a:rPr lang="en-GB" sz="18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final -t</a:t>
            </a:r>
            <a:endParaRPr lang="en-GB" sz="1800" b="0" dirty="0">
              <a:latin typeface="+mn-lt"/>
              <a:ea typeface="Calibri"/>
              <a:cs typeface="Calibri"/>
              <a:sym typeface="Calibri"/>
            </a:endParaRPr>
          </a:p>
          <a:p>
            <a:pPr marL="216000" indent="-216000" algn="l">
              <a:lnSpc>
                <a:spcPct val="100000"/>
              </a:lnSpc>
            </a:pPr>
            <a:endParaRPr lang="en-GB" sz="18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Frequency of new words: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it-IT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enfant </a:t>
            </a:r>
            <a:r>
              <a:rPr lang="it-IT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[126] </a:t>
            </a:r>
            <a:r>
              <a:rPr lang="it-IT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maman</a:t>
            </a:r>
            <a:r>
              <a:rPr lang="it-IT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[2168]</a:t>
            </a: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malade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[1066]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calme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[1731]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intelligent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[2509]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amusant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[4695]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méchant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[3184] 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6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800" dirty="0"/>
              <a:t>The frequency rankings for words that occur in this PowerPoint which have been</a:t>
            </a:r>
            <a:r>
              <a:rPr lang="en-GB" sz="1800" i="1" dirty="0"/>
              <a:t> previously</a:t>
            </a:r>
            <a:r>
              <a:rPr lang="en-GB" sz="18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For any </a:t>
            </a:r>
            <a:r>
              <a:rPr lang="en-GB" sz="1800" i="1" dirty="0"/>
              <a:t>other </a:t>
            </a:r>
            <a:r>
              <a:rPr lang="en-GB" sz="18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recognition of this week’s SSC [an/</a:t>
            </a:r>
            <a:r>
              <a:rPr lang="en-GB" b="0" dirty="0" err="1"/>
              <a:t>en</a:t>
            </a:r>
            <a:r>
              <a:rPr lang="en-GB" b="0" dirty="0"/>
              <a:t>] and differentiate from other similar sounds, in a set of unfamiliar words.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on each audio symbol to listen to the word.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 tick if they hear [</a:t>
            </a:r>
            <a:r>
              <a:rPr lang="en-GB" dirty="0" err="1"/>
              <a:t>an|en</a:t>
            </a:r>
            <a:r>
              <a:rPr lang="en-GB" dirty="0"/>
              <a:t>] and cross if not.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for the answer ticks, the French word and then the English word (which pupils may offer suggestions for, as we include some written cognates here).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Transcript </a:t>
            </a:r>
            <a:br>
              <a:rPr lang="en-GB" dirty="0"/>
            </a:br>
            <a:r>
              <a:rPr lang="en-GB" dirty="0"/>
              <a:t>[1] restaurant</a:t>
            </a:r>
            <a:br>
              <a:rPr lang="en-GB" dirty="0"/>
            </a:br>
            <a:r>
              <a:rPr lang="en-GB" dirty="0"/>
              <a:t>[2] </a:t>
            </a:r>
            <a:r>
              <a:rPr lang="en-GB" dirty="0" err="1"/>
              <a:t>bruyant</a:t>
            </a:r>
            <a:br>
              <a:rPr lang="en-GB" dirty="0"/>
            </a:br>
            <a:r>
              <a:rPr lang="en-GB" dirty="0"/>
              <a:t>[3] </a:t>
            </a:r>
            <a:r>
              <a:rPr lang="en-GB" dirty="0" err="1"/>
              <a:t>traditionnel</a:t>
            </a:r>
            <a:br>
              <a:rPr lang="en-GB" dirty="0"/>
            </a:br>
            <a:r>
              <a:rPr lang="en-GB" dirty="0"/>
              <a:t>[4] </a:t>
            </a:r>
            <a:r>
              <a:rPr lang="en-GB" dirty="0" err="1"/>
              <a:t>tranquille</a:t>
            </a:r>
            <a:br>
              <a:rPr lang="en-GB" dirty="0"/>
            </a:br>
            <a:r>
              <a:rPr lang="en-GB" dirty="0"/>
              <a:t>[5] </a:t>
            </a:r>
            <a:r>
              <a:rPr lang="en-GB" dirty="0" err="1"/>
              <a:t>semaine</a:t>
            </a:r>
            <a:br>
              <a:rPr lang="en-GB" dirty="0"/>
            </a:br>
            <a:r>
              <a:rPr lang="en-GB" dirty="0"/>
              <a:t>[6] orange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[7] </a:t>
            </a:r>
            <a:r>
              <a:rPr lang="en-GB" dirty="0" err="1"/>
              <a:t>pomme</a:t>
            </a:r>
            <a:br>
              <a:rPr lang="en-GB" dirty="0"/>
            </a:br>
            <a:r>
              <a:rPr lang="en-GB" dirty="0"/>
              <a:t>[8] international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5 minutes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aural understanding of pronouns je,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tu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il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elle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question and statement intonation and a range of adjectives.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1. Pupils either draw a table (Ex., 1-6 vertically, I, you, she, he and ./? horizontally) or are given a handout.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2. Click to listen to the example, then bring up the answer (he, full stop).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3. Click to listen to items 1-6.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4. Pupils record the person and the type of utterance.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5. Click to provide answers.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6. Click to bring up Part B.  Listen and identify when the adjectives are mentioned.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7. Click to correct.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Transcript: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kern="1200" spc="-1" dirty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Ex. </a:t>
            </a:r>
            <a:r>
              <a:rPr lang="es-ES_tradnl" sz="1200" b="0" strike="noStrike" kern="1200" spc="-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amusant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 es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anglaise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grande.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 es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petite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triste?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anglais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0545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Time: 5 minutes</a:t>
            </a:r>
          </a:p>
          <a:p>
            <a:endParaRPr lang="en-GB" b="1" baseline="0" dirty="0"/>
          </a:p>
          <a:p>
            <a:r>
              <a:rPr lang="en-GB" b="1" baseline="0" dirty="0"/>
              <a:t>Aim: </a:t>
            </a:r>
            <a:r>
              <a:rPr lang="en-GB" b="0" baseline="0" dirty="0"/>
              <a:t>to practise aural comprehension of masculine and feminine adjectives.</a:t>
            </a:r>
          </a:p>
          <a:p>
            <a:endParaRPr lang="en-GB" b="0" baseline="0" dirty="0"/>
          </a:p>
          <a:p>
            <a:pPr>
              <a:buAutoNum type="arabicPeriod"/>
            </a:pPr>
            <a:r>
              <a:rPr lang="en-GB" baseline="0" dirty="0"/>
              <a:t>Pupil B turns away from the board. S/he needs something to write on.</a:t>
            </a:r>
          </a:p>
          <a:p>
            <a:pPr>
              <a:buAutoNum type="arabicPeriod"/>
            </a:pPr>
            <a:r>
              <a:rPr lang="en-GB" baseline="0" dirty="0"/>
              <a:t>Click for Pupil A’s six sentences to appear.  Pupil A reads each sentence to his/her partner.</a:t>
            </a:r>
          </a:p>
          <a:p>
            <a:r>
              <a:rPr lang="en-GB" dirty="0"/>
              <a:t>3.Pupil B listens and writes M (male), F (female), M/F (male/female) if it could be either.</a:t>
            </a:r>
            <a:br>
              <a:rPr lang="en-GB" dirty="0"/>
            </a:br>
            <a:r>
              <a:rPr lang="en-GB" dirty="0"/>
              <a:t>4. Pupils swap roles and repeat the task with the 2</a:t>
            </a:r>
            <a:r>
              <a:rPr lang="en-GB" baseline="30000" dirty="0"/>
              <a:t>nd</a:t>
            </a:r>
            <a:r>
              <a:rPr lang="en-GB" dirty="0"/>
              <a:t> set of prompts.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88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Use this recap ahead of FOLLOW UP 4.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b="1" dirty="0"/>
            </a:br>
            <a:r>
              <a:rPr lang="en-GB" b="1" dirty="0"/>
              <a:t>Timing: 1 minute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recap how to form intonation questions from statements.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present information.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2.   Elicit English translations for the French examples provided.</a:t>
            </a:r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0436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oral production of statements and intonation questions (and again with a time limit).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Explain to the class that half will speak and half will listen, then they will swap.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Half of the class turns away from the board.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punctuation for number 1.  Pupils say the question.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The listening half responds, saying ‘question’.  Alternatively, they could put up the right hand for questions, left hand for statements.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Continue with items 2-4.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Swap roles and complete items 5-8.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With the whole class facing the board, complete all items again, this time clicking Début to start a 3-second timer each time, to speed up production.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72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10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this week’s new language.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Pupils first select an adjective (from this week) to complete the English version of the sentence, based on the picture prompts.</a:t>
            </a:r>
            <a:br>
              <a:rPr lang="en-GB" b="0" dirty="0"/>
            </a:br>
            <a:r>
              <a:rPr lang="en-GB" b="0" dirty="0"/>
              <a:t>2. Then they write the sentence translation in French.</a:t>
            </a:r>
            <a:br>
              <a:rPr lang="en-GB" b="0" dirty="0"/>
            </a:br>
            <a:r>
              <a:rPr lang="en-GB" b="0" dirty="0"/>
              <a:t>3. The animations are set up to do each sentence and then check, give feedback.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22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207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88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26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3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536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76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708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35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548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248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384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136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6603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918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322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672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875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24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8050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7718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6446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4423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57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01200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72660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audio" Target="../media/audio8.wav"/><Relationship Id="rId18" Type="http://schemas.openxmlformats.org/officeDocument/2006/relationships/image" Target="../media/image11.png"/><Relationship Id="rId26" Type="http://schemas.openxmlformats.org/officeDocument/2006/relationships/audio" Target="../media/audio9.wav"/><Relationship Id="rId3" Type="http://schemas.openxmlformats.org/officeDocument/2006/relationships/audio" Target="../media/audio1.wav"/><Relationship Id="rId21" Type="http://schemas.openxmlformats.org/officeDocument/2006/relationships/image" Target="../media/image14.png"/><Relationship Id="rId7" Type="http://schemas.openxmlformats.org/officeDocument/2006/relationships/audio" Target="../media/audio2.wav"/><Relationship Id="rId12" Type="http://schemas.openxmlformats.org/officeDocument/2006/relationships/audio" Target="../media/audio7.wav"/><Relationship Id="rId17" Type="http://schemas.openxmlformats.org/officeDocument/2006/relationships/image" Target="../media/image10.png"/><Relationship Id="rId25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11" Type="http://schemas.openxmlformats.org/officeDocument/2006/relationships/audio" Target="../media/audio6.wav"/><Relationship Id="rId24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audio" Target="../media/audio5.wav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audio" Target="../media/audio4.wav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22.gif"/><Relationship Id="rId18" Type="http://schemas.openxmlformats.org/officeDocument/2006/relationships/audio" Target="../media/audio18.wav"/><Relationship Id="rId3" Type="http://schemas.openxmlformats.org/officeDocument/2006/relationships/image" Target="../media/image19.png"/><Relationship Id="rId7" Type="http://schemas.openxmlformats.org/officeDocument/2006/relationships/audio" Target="../media/audio12.wav"/><Relationship Id="rId12" Type="http://schemas.openxmlformats.org/officeDocument/2006/relationships/image" Target="../media/image21.png"/><Relationship Id="rId17" Type="http://schemas.openxmlformats.org/officeDocument/2006/relationships/audio" Target="../media/audio17.wav"/><Relationship Id="rId2" Type="http://schemas.openxmlformats.org/officeDocument/2006/relationships/notesSlide" Target="../notesSlides/notesSlide3.xml"/><Relationship Id="rId16" Type="http://schemas.openxmlformats.org/officeDocument/2006/relationships/audio" Target="../media/audio9.wav"/><Relationship Id="rId1" Type="http://schemas.openxmlformats.org/officeDocument/2006/relationships/slideLayout" Target="../slideLayouts/slideLayout29.xml"/><Relationship Id="rId6" Type="http://schemas.openxmlformats.org/officeDocument/2006/relationships/audio" Target="../media/audio11.wav"/><Relationship Id="rId11" Type="http://schemas.openxmlformats.org/officeDocument/2006/relationships/audio" Target="../media/audio16.wav"/><Relationship Id="rId5" Type="http://schemas.openxmlformats.org/officeDocument/2006/relationships/audio" Target="../media/audio10.wav"/><Relationship Id="rId15" Type="http://schemas.openxmlformats.org/officeDocument/2006/relationships/image" Target="../media/image18.svg"/><Relationship Id="rId10" Type="http://schemas.openxmlformats.org/officeDocument/2006/relationships/audio" Target="../media/audio15.wav"/><Relationship Id="rId4" Type="http://schemas.openxmlformats.org/officeDocument/2006/relationships/image" Target="../media/image20.png"/><Relationship Id="rId9" Type="http://schemas.openxmlformats.org/officeDocument/2006/relationships/audio" Target="../media/audio14.wav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image" Target="../media/image3.gif"/><Relationship Id="rId12" Type="http://schemas.openxmlformats.org/officeDocument/2006/relationships/image" Target="../media/image3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gif"/><Relationship Id="rId11" Type="http://schemas.openxmlformats.org/officeDocument/2006/relationships/image" Target="../media/image30.gif"/><Relationship Id="rId5" Type="http://schemas.openxmlformats.org/officeDocument/2006/relationships/image" Target="../media/image25.gif"/><Relationship Id="rId10" Type="http://schemas.openxmlformats.org/officeDocument/2006/relationships/image" Target="../media/image29.gif"/><Relationship Id="rId4" Type="http://schemas.openxmlformats.org/officeDocument/2006/relationships/image" Target="../media/image21.png"/><Relationship Id="rId9" Type="http://schemas.openxmlformats.org/officeDocument/2006/relationships/image" Target="../media/image28.gif"/><Relationship Id="rId1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32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gif"/><Relationship Id="rId5" Type="http://schemas.openxmlformats.org/officeDocument/2006/relationships/image" Target="../media/image33.gif"/><Relationship Id="rId10" Type="http://schemas.openxmlformats.org/officeDocument/2006/relationships/image" Target="../media/image18.svg"/><Relationship Id="rId4" Type="http://schemas.openxmlformats.org/officeDocument/2006/relationships/image" Target="../media/image26.gi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55238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rouge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sz="3600" dirty="0"/>
          </a:p>
        </p:txBody>
      </p:sp>
      <p:pic>
        <p:nvPicPr>
          <p:cNvPr id="9" name="Picture 8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E1AE3098-F0A5-44EB-9088-BD4E70A68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A7C21B-2BB4-403C-A747-8C6CBE72A608}"/>
              </a:ext>
            </a:extLst>
          </p:cNvPr>
          <p:cNvSpPr/>
          <p:nvPr/>
        </p:nvSpPr>
        <p:spPr>
          <a:xfrm>
            <a:off x="105410" y="1865585"/>
            <a:ext cx="4188195" cy="194441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F86DB3A-A0EE-4C96-967D-853C6F6AB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73" y="2026608"/>
            <a:ext cx="1603646" cy="136469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C369797-F8B7-4115-9379-57F02A90B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963" y="2026608"/>
            <a:ext cx="1603646" cy="13646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4C7976-5809-4ABE-A339-88CA7EDD7B0E}"/>
              </a:ext>
            </a:extLst>
          </p:cNvPr>
          <p:cNvSpPr txBox="1"/>
          <p:nvPr/>
        </p:nvSpPr>
        <p:spPr>
          <a:xfrm>
            <a:off x="305242" y="3281205"/>
            <a:ext cx="160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amusant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D1FFF8-331D-4749-8F68-AF0A20BC6093}"/>
              </a:ext>
            </a:extLst>
          </p:cNvPr>
          <p:cNvSpPr txBox="1"/>
          <p:nvPr/>
        </p:nvSpPr>
        <p:spPr>
          <a:xfrm>
            <a:off x="2429646" y="3270695"/>
            <a:ext cx="167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amusant</a:t>
            </a:r>
            <a:r>
              <a:rPr lang="en-GB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">
            <a:hlinkClick r:id="" action="ppaction://noaction">
              <a:snd r:embed="rId3" name="restaurant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4111" y="2187575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9" name="Google Shape;129;p2"/>
          <p:cNvSpPr txBox="1"/>
          <p:nvPr/>
        </p:nvSpPr>
        <p:spPr>
          <a:xfrm>
            <a:off x="1449615" y="2079855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6603918" y="26857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[an/</a:t>
            </a: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"/>
          <p:cNvSpPr txBox="1"/>
          <p:nvPr/>
        </p:nvSpPr>
        <p:spPr>
          <a:xfrm>
            <a:off x="8583896" y="26857"/>
            <a:ext cx="20787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"/>
          <p:cNvSpPr txBox="1"/>
          <p:nvPr/>
        </p:nvSpPr>
        <p:spPr>
          <a:xfrm>
            <a:off x="29681" y="1354043"/>
            <a:ext cx="464679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Does the word have [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an/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]?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" descr="Speech Icon, Voice, Talking, Audio, Speec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92814" y="91888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1: </a:t>
            </a:r>
            <a:endParaRPr lang="en-GB" sz="3200" dirty="0"/>
          </a:p>
        </p:txBody>
      </p:sp>
      <p:pic>
        <p:nvPicPr>
          <p:cNvPr id="27" name="Picture 2" descr="Child, Happy, Boy, Hair, Smiling, Smile, Kid, Play">
            <a:extLst>
              <a:ext uri="{FF2B5EF4-FFF2-40B4-BE49-F238E27FC236}">
                <a16:creationId xmlns:a16="http://schemas.microsoft.com/office/drawing/2014/main" id="{7F8996BE-40A7-4467-937C-396E25044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751" y="128500"/>
            <a:ext cx="636270" cy="101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0D01F6D-DDF3-427A-B839-C2482214D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454580"/>
              </p:ext>
            </p:extLst>
          </p:nvPr>
        </p:nvGraphicFramePr>
        <p:xfrm>
          <a:off x="2622259" y="1551451"/>
          <a:ext cx="7723066" cy="5235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835">
                  <a:extLst>
                    <a:ext uri="{9D8B030D-6E8A-4147-A177-3AD203B41FA5}">
                      <a16:colId xmlns:a16="http://schemas.microsoft.com/office/drawing/2014/main" val="3543149608"/>
                    </a:ext>
                  </a:extLst>
                </a:gridCol>
                <a:gridCol w="975121">
                  <a:extLst>
                    <a:ext uri="{9D8B030D-6E8A-4147-A177-3AD203B41FA5}">
                      <a16:colId xmlns:a16="http://schemas.microsoft.com/office/drawing/2014/main" val="59531969"/>
                    </a:ext>
                  </a:extLst>
                </a:gridCol>
                <a:gridCol w="941112">
                  <a:extLst>
                    <a:ext uri="{9D8B030D-6E8A-4147-A177-3AD203B41FA5}">
                      <a16:colId xmlns:a16="http://schemas.microsoft.com/office/drawing/2014/main" val="4158137349"/>
                    </a:ext>
                  </a:extLst>
                </a:gridCol>
                <a:gridCol w="2915998">
                  <a:extLst>
                    <a:ext uri="{9D8B030D-6E8A-4147-A177-3AD203B41FA5}">
                      <a16:colId xmlns:a16="http://schemas.microsoft.com/office/drawing/2014/main" val="1496446765"/>
                    </a:ext>
                  </a:extLst>
                </a:gridCol>
              </a:tblGrid>
              <a:tr h="394275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glais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9894360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restaur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restaurant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7720081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bruy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noisy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7911072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traditionnel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traditional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5439463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quille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544404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semaine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week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5726032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orange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667832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pomme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apple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2554187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international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international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037503"/>
                  </a:ext>
                </a:extLst>
              </a:tr>
            </a:tbl>
          </a:graphicData>
        </a:graphic>
      </p:graphicFrame>
      <p:pic>
        <p:nvPicPr>
          <p:cNvPr id="29" name="Google Shape;127;p2">
            <a:hlinkClick r:id="" action="ppaction://noaction">
              <a:snd r:embed="rId7" name="bruyant.wav"/>
            </a:hlinkClick>
            <a:extLst>
              <a:ext uri="{FF2B5EF4-FFF2-40B4-BE49-F238E27FC236}">
                <a16:creationId xmlns:a16="http://schemas.microsoft.com/office/drawing/2014/main" id="{F00FE78E-3914-43B9-8FFB-689D76AB8E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1929" y="2702208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Google Shape;129;p2">
            <a:extLst>
              <a:ext uri="{FF2B5EF4-FFF2-40B4-BE49-F238E27FC236}">
                <a16:creationId xmlns:a16="http://schemas.microsoft.com/office/drawing/2014/main" id="{397CEBA8-DD25-4785-92C5-0FA30B71A155}"/>
              </a:ext>
            </a:extLst>
          </p:cNvPr>
          <p:cNvSpPr txBox="1"/>
          <p:nvPr/>
        </p:nvSpPr>
        <p:spPr>
          <a:xfrm>
            <a:off x="1447433" y="2594488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127;p2">
            <a:hlinkClick r:id="" action="ppaction://noaction">
              <a:snd r:embed="rId8" name="traditionnel.wav"/>
            </a:hlinkClick>
            <a:extLst>
              <a:ext uri="{FF2B5EF4-FFF2-40B4-BE49-F238E27FC236}">
                <a16:creationId xmlns:a16="http://schemas.microsoft.com/office/drawing/2014/main" id="{BD1C85DA-86F4-4EB2-9129-15D4A88138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1929" y="3287670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2" name="Google Shape;129;p2">
            <a:extLst>
              <a:ext uri="{FF2B5EF4-FFF2-40B4-BE49-F238E27FC236}">
                <a16:creationId xmlns:a16="http://schemas.microsoft.com/office/drawing/2014/main" id="{F397E758-F9D6-4C72-8C5C-E7718A3D11D8}"/>
              </a:ext>
            </a:extLst>
          </p:cNvPr>
          <p:cNvSpPr txBox="1"/>
          <p:nvPr/>
        </p:nvSpPr>
        <p:spPr>
          <a:xfrm>
            <a:off x="1447433" y="3179950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127;p2">
            <a:hlinkClick r:id="" action="ppaction://noaction">
              <a:snd r:embed="rId9" name="tranquille.wav"/>
            </a:hlinkClick>
            <a:extLst>
              <a:ext uri="{FF2B5EF4-FFF2-40B4-BE49-F238E27FC236}">
                <a16:creationId xmlns:a16="http://schemas.microsoft.com/office/drawing/2014/main" id="{64EDF885-B489-4EE3-BCA2-A7D527B4D0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1929" y="3875963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" name="Google Shape;129;p2">
            <a:extLst>
              <a:ext uri="{FF2B5EF4-FFF2-40B4-BE49-F238E27FC236}">
                <a16:creationId xmlns:a16="http://schemas.microsoft.com/office/drawing/2014/main" id="{E75D56BC-E396-4A36-A7D3-4C9632327DCB}"/>
              </a:ext>
            </a:extLst>
          </p:cNvPr>
          <p:cNvSpPr txBox="1"/>
          <p:nvPr/>
        </p:nvSpPr>
        <p:spPr>
          <a:xfrm>
            <a:off x="1447433" y="3768243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127;p2">
            <a:hlinkClick r:id="" action="ppaction://noaction">
              <a:snd r:embed="rId10" name="semaine.wav"/>
            </a:hlinkClick>
            <a:extLst>
              <a:ext uri="{FF2B5EF4-FFF2-40B4-BE49-F238E27FC236}">
                <a16:creationId xmlns:a16="http://schemas.microsoft.com/office/drawing/2014/main" id="{5310AF9B-B323-47B3-ACE0-3E13C5C1D1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9511" y="4505854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Google Shape;129;p2">
            <a:extLst>
              <a:ext uri="{FF2B5EF4-FFF2-40B4-BE49-F238E27FC236}">
                <a16:creationId xmlns:a16="http://schemas.microsoft.com/office/drawing/2014/main" id="{B59902E4-C460-4522-8D21-ABF95FE23E51}"/>
              </a:ext>
            </a:extLst>
          </p:cNvPr>
          <p:cNvSpPr txBox="1"/>
          <p:nvPr/>
        </p:nvSpPr>
        <p:spPr>
          <a:xfrm>
            <a:off x="1475015" y="4398134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127;p2">
            <a:hlinkClick r:id="" action="ppaction://noaction">
              <a:snd r:embed="rId11" name="orange.wav"/>
            </a:hlinkClick>
            <a:extLst>
              <a:ext uri="{FF2B5EF4-FFF2-40B4-BE49-F238E27FC236}">
                <a16:creationId xmlns:a16="http://schemas.microsoft.com/office/drawing/2014/main" id="{D320E253-4E4B-4A64-9E7C-86D602E4F7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1929" y="5094834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8" name="Google Shape;129;p2">
            <a:extLst>
              <a:ext uri="{FF2B5EF4-FFF2-40B4-BE49-F238E27FC236}">
                <a16:creationId xmlns:a16="http://schemas.microsoft.com/office/drawing/2014/main" id="{DF5078EE-DDA5-4C41-9F67-BC9D22671049}"/>
              </a:ext>
            </a:extLst>
          </p:cNvPr>
          <p:cNvSpPr txBox="1"/>
          <p:nvPr/>
        </p:nvSpPr>
        <p:spPr>
          <a:xfrm>
            <a:off x="1447433" y="4987114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alibri"/>
                <a:cs typeface="Calibri"/>
                <a:sym typeface="Century Gothic"/>
              </a:rPr>
              <a:t>6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127;p2">
            <a:hlinkClick r:id="" action="ppaction://noaction">
              <a:snd r:embed="rId12" name="pomme.wav"/>
            </a:hlinkClick>
            <a:extLst>
              <a:ext uri="{FF2B5EF4-FFF2-40B4-BE49-F238E27FC236}">
                <a16:creationId xmlns:a16="http://schemas.microsoft.com/office/drawing/2014/main" id="{3FE196EF-E779-4A72-9F14-218A3B9F7A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1929" y="5726490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0" name="Google Shape;129;p2">
            <a:extLst>
              <a:ext uri="{FF2B5EF4-FFF2-40B4-BE49-F238E27FC236}">
                <a16:creationId xmlns:a16="http://schemas.microsoft.com/office/drawing/2014/main" id="{E655A000-DA4F-4735-A3E7-2220EB4D0E13}"/>
              </a:ext>
            </a:extLst>
          </p:cNvPr>
          <p:cNvSpPr txBox="1"/>
          <p:nvPr/>
        </p:nvSpPr>
        <p:spPr>
          <a:xfrm>
            <a:off x="1447433" y="5618770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127;p2">
            <a:hlinkClick r:id="" action="ppaction://noaction">
              <a:snd r:embed="rId13" name="international.wav"/>
            </a:hlinkClick>
            <a:extLst>
              <a:ext uri="{FF2B5EF4-FFF2-40B4-BE49-F238E27FC236}">
                <a16:creationId xmlns:a16="http://schemas.microsoft.com/office/drawing/2014/main" id="{2EFEBA71-B9A8-477A-BD8E-BE5E2F8DD2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1929" y="6309500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Google Shape;129;p2">
            <a:extLst>
              <a:ext uri="{FF2B5EF4-FFF2-40B4-BE49-F238E27FC236}">
                <a16:creationId xmlns:a16="http://schemas.microsoft.com/office/drawing/2014/main" id="{16B286BD-3C27-447C-B2ED-3D4B8CF11FC8}"/>
              </a:ext>
            </a:extLst>
          </p:cNvPr>
          <p:cNvSpPr txBox="1"/>
          <p:nvPr/>
        </p:nvSpPr>
        <p:spPr>
          <a:xfrm>
            <a:off x="1447433" y="6201780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Picture 74" descr="green checkmark">
            <a:extLst>
              <a:ext uri="{FF2B5EF4-FFF2-40B4-BE49-F238E27FC236}">
                <a16:creationId xmlns:a16="http://schemas.microsoft.com/office/drawing/2014/main" id="{9BD91991-D8BE-4D3E-AA39-F65725429B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91" y="1653375"/>
            <a:ext cx="341263" cy="355483"/>
          </a:xfrm>
          <a:prstGeom prst="rect">
            <a:avLst/>
          </a:prstGeom>
        </p:spPr>
      </p:pic>
      <p:pic>
        <p:nvPicPr>
          <p:cNvPr id="76" name="Picture 75" descr="red cross">
            <a:extLst>
              <a:ext uri="{FF2B5EF4-FFF2-40B4-BE49-F238E27FC236}">
                <a16:creationId xmlns:a16="http://schemas.microsoft.com/office/drawing/2014/main" id="{82487EFC-30AF-4E39-8B09-65412B2D943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44" y="1645544"/>
            <a:ext cx="311704" cy="355483"/>
          </a:xfrm>
          <a:prstGeom prst="rect">
            <a:avLst/>
          </a:prstGeom>
        </p:spPr>
      </p:pic>
      <p:pic>
        <p:nvPicPr>
          <p:cNvPr id="77" name="Picture 76" descr="green checkmark">
            <a:extLst>
              <a:ext uri="{FF2B5EF4-FFF2-40B4-BE49-F238E27FC236}">
                <a16:creationId xmlns:a16="http://schemas.microsoft.com/office/drawing/2014/main" id="{16D21BF4-082D-4EFF-8943-7937597DEE2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56" y="2179315"/>
            <a:ext cx="341263" cy="355483"/>
          </a:xfrm>
          <a:prstGeom prst="rect">
            <a:avLst/>
          </a:prstGeom>
        </p:spPr>
      </p:pic>
      <p:pic>
        <p:nvPicPr>
          <p:cNvPr id="78" name="Picture 77" descr="green checkmark">
            <a:extLst>
              <a:ext uri="{FF2B5EF4-FFF2-40B4-BE49-F238E27FC236}">
                <a16:creationId xmlns:a16="http://schemas.microsoft.com/office/drawing/2014/main" id="{92431C44-9CA1-4330-B76C-41E62946A0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55" y="2763351"/>
            <a:ext cx="341263" cy="355483"/>
          </a:xfrm>
          <a:prstGeom prst="rect">
            <a:avLst/>
          </a:prstGeom>
        </p:spPr>
      </p:pic>
      <p:pic>
        <p:nvPicPr>
          <p:cNvPr id="79" name="Picture 78" descr="green checkmark">
            <a:extLst>
              <a:ext uri="{FF2B5EF4-FFF2-40B4-BE49-F238E27FC236}">
                <a16:creationId xmlns:a16="http://schemas.microsoft.com/office/drawing/2014/main" id="{7150FD20-76B1-40F5-8B3C-C164485751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91" y="3954907"/>
            <a:ext cx="341263" cy="355483"/>
          </a:xfrm>
          <a:prstGeom prst="rect">
            <a:avLst/>
          </a:prstGeom>
        </p:spPr>
      </p:pic>
      <p:pic>
        <p:nvPicPr>
          <p:cNvPr id="80" name="Picture 79" descr="green checkmark">
            <a:extLst>
              <a:ext uri="{FF2B5EF4-FFF2-40B4-BE49-F238E27FC236}">
                <a16:creationId xmlns:a16="http://schemas.microsoft.com/office/drawing/2014/main" id="{29B2E6C1-33A4-4B48-8F57-1B952CEF5BA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54" y="5126529"/>
            <a:ext cx="341263" cy="355483"/>
          </a:xfrm>
          <a:prstGeom prst="rect">
            <a:avLst/>
          </a:prstGeom>
        </p:spPr>
      </p:pic>
      <p:pic>
        <p:nvPicPr>
          <p:cNvPr id="81" name="Picture 80" descr="red cross">
            <a:extLst>
              <a:ext uri="{FF2B5EF4-FFF2-40B4-BE49-F238E27FC236}">
                <a16:creationId xmlns:a16="http://schemas.microsoft.com/office/drawing/2014/main" id="{526BA3E0-830D-4EA0-BF11-2B32CA516FC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06" y="3383604"/>
            <a:ext cx="311704" cy="355483"/>
          </a:xfrm>
          <a:prstGeom prst="rect">
            <a:avLst/>
          </a:prstGeom>
        </p:spPr>
      </p:pic>
      <p:pic>
        <p:nvPicPr>
          <p:cNvPr id="83" name="Picture 82" descr="red cross">
            <a:extLst>
              <a:ext uri="{FF2B5EF4-FFF2-40B4-BE49-F238E27FC236}">
                <a16:creationId xmlns:a16="http://schemas.microsoft.com/office/drawing/2014/main" id="{67876031-2545-4C60-A1C5-8EA25810DA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44" y="4581719"/>
            <a:ext cx="311704" cy="355483"/>
          </a:xfrm>
          <a:prstGeom prst="rect">
            <a:avLst/>
          </a:prstGeom>
        </p:spPr>
      </p:pic>
      <p:pic>
        <p:nvPicPr>
          <p:cNvPr id="84" name="Picture 83" descr="red cross">
            <a:extLst>
              <a:ext uri="{FF2B5EF4-FFF2-40B4-BE49-F238E27FC236}">
                <a16:creationId xmlns:a16="http://schemas.microsoft.com/office/drawing/2014/main" id="{40FEB824-8BEB-4DBF-BFFD-2B737275E5E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06" y="5709723"/>
            <a:ext cx="311704" cy="355483"/>
          </a:xfrm>
          <a:prstGeom prst="rect">
            <a:avLst/>
          </a:prstGeom>
        </p:spPr>
      </p:pic>
      <p:pic>
        <p:nvPicPr>
          <p:cNvPr id="85" name="Picture 84" descr="red cross">
            <a:extLst>
              <a:ext uri="{FF2B5EF4-FFF2-40B4-BE49-F238E27FC236}">
                <a16:creationId xmlns:a16="http://schemas.microsoft.com/office/drawing/2014/main" id="{9D433D3F-E1E1-4B4A-8C2B-98034388D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65" y="6339180"/>
            <a:ext cx="311704" cy="355483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A5BA78A-A91B-450A-B8E4-3E022E3D3D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67" y="2668584"/>
            <a:ext cx="593085" cy="5930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A9C132-CDED-4EB4-82DC-F62F88F02C5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6"/>
          <a:stretch/>
        </p:blipFill>
        <p:spPr>
          <a:xfrm>
            <a:off x="4750254" y="1978204"/>
            <a:ext cx="684419" cy="686426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219256F-8FA4-424D-92D8-2F7DB2CB69D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28" y="3273481"/>
            <a:ext cx="517270" cy="565419"/>
          </a:xfrm>
          <a:prstGeom prst="rect">
            <a:avLst/>
          </a:prstGeom>
        </p:spPr>
      </p:pic>
      <p:pic>
        <p:nvPicPr>
          <p:cNvPr id="20" name="Picture 19" descr="A picture containing text, accessory, umbrella, vector graphics&#10;&#10;Description automatically generated">
            <a:extLst>
              <a:ext uri="{FF2B5EF4-FFF2-40B4-BE49-F238E27FC236}">
                <a16:creationId xmlns:a16="http://schemas.microsoft.com/office/drawing/2014/main" id="{0255A5CA-9A20-4B35-9F1E-D0274991BF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76" y="3895828"/>
            <a:ext cx="758197" cy="5023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 descr="Calendar&#10;&#10;Description automatically generated">
            <a:extLst>
              <a:ext uri="{FF2B5EF4-FFF2-40B4-BE49-F238E27FC236}">
                <a16:creationId xmlns:a16="http://schemas.microsoft.com/office/drawing/2014/main" id="{5AC6CD81-7590-4C8D-830C-F49E1014013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1487">
            <a:off x="4701444" y="4389687"/>
            <a:ext cx="663173" cy="66734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07B08A3-AB8A-4A72-B145-02B355C3DED9}"/>
              </a:ext>
            </a:extLst>
          </p:cNvPr>
          <p:cNvSpPr/>
          <p:nvPr/>
        </p:nvSpPr>
        <p:spPr>
          <a:xfrm rot="257276">
            <a:off x="4753075" y="4606084"/>
            <a:ext cx="453616" cy="61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5E6135D-D148-45CD-BFBC-B5A9A34C61F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54" y="5009396"/>
            <a:ext cx="626063" cy="596717"/>
          </a:xfrm>
          <a:prstGeom prst="rect">
            <a:avLst/>
          </a:prstGeom>
        </p:spPr>
      </p:pic>
      <p:pic>
        <p:nvPicPr>
          <p:cNvPr id="53" name="Picture 52" descr="Shape&#10;&#10;Description automatically generated">
            <a:extLst>
              <a:ext uri="{FF2B5EF4-FFF2-40B4-BE49-F238E27FC236}">
                <a16:creationId xmlns:a16="http://schemas.microsoft.com/office/drawing/2014/main" id="{32DA0752-B39E-4DB2-8223-86C8F8E085C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661" y="5618770"/>
            <a:ext cx="442563" cy="505335"/>
          </a:xfrm>
          <a:prstGeom prst="rect">
            <a:avLst/>
          </a:prstGeom>
        </p:spPr>
      </p:pic>
      <p:pic>
        <p:nvPicPr>
          <p:cNvPr id="86" name="Picture 85" descr="A picture containing transport, aircraft, colorful&#10;&#10;Description automatically generated">
            <a:extLst>
              <a:ext uri="{FF2B5EF4-FFF2-40B4-BE49-F238E27FC236}">
                <a16:creationId xmlns:a16="http://schemas.microsoft.com/office/drawing/2014/main" id="{77864A70-B830-41E5-9259-C2FD4A0AC8A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1" y="6263553"/>
            <a:ext cx="455821" cy="461226"/>
          </a:xfrm>
          <a:prstGeom prst="rect">
            <a:avLst/>
          </a:prstGeom>
        </p:spPr>
      </p:pic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06A5E385-10C4-42F7-B308-3BA93F37479C}"/>
              </a:ext>
            </a:extLst>
          </p:cNvPr>
          <p:cNvSpPr/>
          <p:nvPr/>
        </p:nvSpPr>
        <p:spPr>
          <a:xfrm>
            <a:off x="2622259" y="2179315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982BE488-61C1-45F6-97F1-783652E2AE7B}"/>
              </a:ext>
            </a:extLst>
          </p:cNvPr>
          <p:cNvSpPr/>
          <p:nvPr/>
        </p:nvSpPr>
        <p:spPr>
          <a:xfrm>
            <a:off x="7921923" y="2164654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92BCAE7-6284-40CD-BC05-535261AA7A55}"/>
              </a:ext>
            </a:extLst>
          </p:cNvPr>
          <p:cNvSpPr/>
          <p:nvPr/>
        </p:nvSpPr>
        <p:spPr>
          <a:xfrm>
            <a:off x="2594677" y="2776866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17C4A362-BF1F-4116-B5F4-56727E188770}"/>
              </a:ext>
            </a:extLst>
          </p:cNvPr>
          <p:cNvSpPr/>
          <p:nvPr/>
        </p:nvSpPr>
        <p:spPr>
          <a:xfrm>
            <a:off x="7894341" y="2762205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A6B0C08F-A768-4B3E-8825-E8CB36F3421C}"/>
              </a:ext>
            </a:extLst>
          </p:cNvPr>
          <p:cNvSpPr/>
          <p:nvPr/>
        </p:nvSpPr>
        <p:spPr>
          <a:xfrm>
            <a:off x="2667348" y="3354809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0997BB30-659E-4D25-9E8F-AE997D349FD3}"/>
              </a:ext>
            </a:extLst>
          </p:cNvPr>
          <p:cNvSpPr/>
          <p:nvPr/>
        </p:nvSpPr>
        <p:spPr>
          <a:xfrm>
            <a:off x="7967012" y="3340148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A48AD041-D4CC-4744-9E24-BA85A3653127}"/>
              </a:ext>
            </a:extLst>
          </p:cNvPr>
          <p:cNvSpPr/>
          <p:nvPr/>
        </p:nvSpPr>
        <p:spPr>
          <a:xfrm>
            <a:off x="2667348" y="3942772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03637ED0-FF60-4E06-9C87-E5AC0D90BBBA}"/>
              </a:ext>
            </a:extLst>
          </p:cNvPr>
          <p:cNvSpPr/>
          <p:nvPr/>
        </p:nvSpPr>
        <p:spPr>
          <a:xfrm>
            <a:off x="7967012" y="3928111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F4034947-9EBA-471F-8F2E-9CEAD63D0D71}"/>
              </a:ext>
            </a:extLst>
          </p:cNvPr>
          <p:cNvSpPr/>
          <p:nvPr/>
        </p:nvSpPr>
        <p:spPr>
          <a:xfrm>
            <a:off x="2647659" y="4557868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FDE7BC83-5BE4-4E6A-B24F-697887641E7E}"/>
              </a:ext>
            </a:extLst>
          </p:cNvPr>
          <p:cNvSpPr/>
          <p:nvPr/>
        </p:nvSpPr>
        <p:spPr>
          <a:xfrm>
            <a:off x="7947323" y="4543207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2567CFEF-A368-412F-A3D5-3455F1D16066}"/>
              </a:ext>
            </a:extLst>
          </p:cNvPr>
          <p:cNvSpPr/>
          <p:nvPr/>
        </p:nvSpPr>
        <p:spPr>
          <a:xfrm>
            <a:off x="2508264" y="5145218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1C4F5423-57DD-4F95-BD7D-CCD15AF94755}"/>
              </a:ext>
            </a:extLst>
          </p:cNvPr>
          <p:cNvSpPr/>
          <p:nvPr/>
        </p:nvSpPr>
        <p:spPr>
          <a:xfrm>
            <a:off x="7807928" y="5130557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0E7CF25-D9E4-444E-84BD-0BE8FFF3B8C7}"/>
              </a:ext>
            </a:extLst>
          </p:cNvPr>
          <p:cNvSpPr/>
          <p:nvPr/>
        </p:nvSpPr>
        <p:spPr>
          <a:xfrm>
            <a:off x="2667348" y="5711779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9FD73CDC-4B18-4713-9087-EAA3862CD2A5}"/>
              </a:ext>
            </a:extLst>
          </p:cNvPr>
          <p:cNvSpPr/>
          <p:nvPr/>
        </p:nvSpPr>
        <p:spPr>
          <a:xfrm>
            <a:off x="7967012" y="5697118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9BDDE81F-459E-4FB8-A70D-A6C7FBA4508C}"/>
              </a:ext>
            </a:extLst>
          </p:cNvPr>
          <p:cNvSpPr/>
          <p:nvPr/>
        </p:nvSpPr>
        <p:spPr>
          <a:xfrm>
            <a:off x="2684455" y="6291036"/>
            <a:ext cx="2220346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8BEA7339-1C18-4CDB-8081-52480104C08C}"/>
              </a:ext>
            </a:extLst>
          </p:cNvPr>
          <p:cNvSpPr/>
          <p:nvPr/>
        </p:nvSpPr>
        <p:spPr>
          <a:xfrm>
            <a:off x="7740824" y="6276375"/>
            <a:ext cx="2252423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2" name="Graphic 61" descr="Teacher">
            <a:extLst>
              <a:ext uri="{FF2B5EF4-FFF2-40B4-BE49-F238E27FC236}">
                <a16:creationId xmlns:a16="http://schemas.microsoft.com/office/drawing/2014/main" id="{E2A78B84-4B3F-4974-94B2-47D0222C402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3352" y="532916"/>
            <a:ext cx="914400" cy="914400"/>
          </a:xfrm>
          <a:prstGeom prst="rect">
            <a:avLst/>
          </a:prstGeom>
        </p:spPr>
      </p:pic>
      <p:sp>
        <p:nvSpPr>
          <p:cNvPr id="63" name="Speech Bubble: Rectangle with Corners Rounded 62">
            <a:hlinkClick r:id="" action="ppaction://noaction">
              <a:snd r:embed="rId26" name="Écoute.wav"/>
            </a:hlinkClick>
            <a:extLst>
              <a:ext uri="{FF2B5EF4-FFF2-40B4-BE49-F238E27FC236}">
                <a16:creationId xmlns:a16="http://schemas.microsoft.com/office/drawing/2014/main" id="{0EA2CB0D-B6EC-491C-8CE8-9C84F13DB70D}"/>
              </a:ext>
            </a:extLst>
          </p:cNvPr>
          <p:cNvSpPr/>
          <p:nvPr/>
        </p:nvSpPr>
        <p:spPr>
          <a:xfrm>
            <a:off x="967753" y="647882"/>
            <a:ext cx="1654506" cy="547644"/>
          </a:xfrm>
          <a:prstGeom prst="wedgeRoundRectCallout">
            <a:avLst>
              <a:gd name="adj1" fmla="val -62879"/>
              <a:gd name="adj2" fmla="val 1020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" name="TextBox 63">
            <a:hlinkClick r:id="" action="ppaction://noaction">
              <a:snd r:embed="rId26" name="Écoute.wav"/>
            </a:hlinkClick>
            <a:extLst>
              <a:ext uri="{FF2B5EF4-FFF2-40B4-BE49-F238E27FC236}">
                <a16:creationId xmlns:a16="http://schemas.microsoft.com/office/drawing/2014/main" id="{AD7C6ADA-3816-41D5-9D03-7C8C42948AE5}"/>
              </a:ext>
            </a:extLst>
          </p:cNvPr>
          <p:cNvSpPr txBox="1"/>
          <p:nvPr/>
        </p:nvSpPr>
        <p:spPr>
          <a:xfrm>
            <a:off x="967752" y="647882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7">
            <a:extLst>
              <a:ext uri="{FF2B5EF4-FFF2-40B4-BE49-F238E27FC236}">
                <a16:creationId xmlns:a16="http://schemas.microsoft.com/office/drawing/2014/main" id="{F796AE43-80B4-40DB-8513-D99E9530D954}"/>
              </a:ext>
            </a:extLst>
          </p:cNvPr>
          <p:cNvGraphicFramePr>
            <a:graphicFrameLocks noGrp="1"/>
          </p:cNvGraphicFramePr>
          <p:nvPr/>
        </p:nvGraphicFramePr>
        <p:xfrm>
          <a:off x="168442" y="1694466"/>
          <a:ext cx="5166600" cy="4631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294">
                  <a:extLst>
                    <a:ext uri="{9D8B030D-6E8A-4147-A177-3AD203B41FA5}">
                      <a16:colId xmlns:a16="http://schemas.microsoft.com/office/drawing/2014/main" val="3349099371"/>
                    </a:ext>
                  </a:extLst>
                </a:gridCol>
                <a:gridCol w="857210">
                  <a:extLst>
                    <a:ext uri="{9D8B030D-6E8A-4147-A177-3AD203B41FA5}">
                      <a16:colId xmlns:a16="http://schemas.microsoft.com/office/drawing/2014/main" val="732279396"/>
                    </a:ext>
                  </a:extLst>
                </a:gridCol>
                <a:gridCol w="915657">
                  <a:extLst>
                    <a:ext uri="{9D8B030D-6E8A-4147-A177-3AD203B41FA5}">
                      <a16:colId xmlns:a16="http://schemas.microsoft.com/office/drawing/2014/main" val="1354867271"/>
                    </a:ext>
                  </a:extLst>
                </a:gridCol>
                <a:gridCol w="925399">
                  <a:extLst>
                    <a:ext uri="{9D8B030D-6E8A-4147-A177-3AD203B41FA5}">
                      <a16:colId xmlns:a16="http://schemas.microsoft.com/office/drawing/2014/main" val="3252912218"/>
                    </a:ext>
                  </a:extLst>
                </a:gridCol>
                <a:gridCol w="911020">
                  <a:extLst>
                    <a:ext uri="{9D8B030D-6E8A-4147-A177-3AD203B41FA5}">
                      <a16:colId xmlns:a16="http://schemas.microsoft.com/office/drawing/2014/main" val="3460063974"/>
                    </a:ext>
                  </a:extLst>
                </a:gridCol>
                <a:gridCol w="911020">
                  <a:extLst>
                    <a:ext uri="{9D8B030D-6E8A-4147-A177-3AD203B41FA5}">
                      <a16:colId xmlns:a16="http://schemas.microsoft.com/office/drawing/2014/main" val="2101981342"/>
                    </a:ext>
                  </a:extLst>
                </a:gridCol>
              </a:tblGrid>
              <a:tr h="647827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4194222"/>
                  </a:ext>
                </a:extLst>
              </a:tr>
              <a:tr h="569141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493785"/>
                  </a:ext>
                </a:extLst>
              </a:tr>
              <a:tr h="569141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602963"/>
                  </a:ext>
                </a:extLst>
              </a:tr>
              <a:tr h="569141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043931"/>
                  </a:ext>
                </a:extLst>
              </a:tr>
              <a:tr h="569141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485344"/>
                  </a:ext>
                </a:extLst>
              </a:tr>
              <a:tr h="569141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544622"/>
                  </a:ext>
                </a:extLst>
              </a:tr>
              <a:tr h="569141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975557"/>
                  </a:ext>
                </a:extLst>
              </a:tr>
              <a:tr h="569141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55914"/>
                  </a:ext>
                </a:extLst>
              </a:tr>
            </a:tbl>
          </a:graphicData>
        </a:graphic>
      </p:graphicFrame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AD19556-E243-4B47-A3DA-4C64F155D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04976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Google Shape;243;p34">
            <a:extLst>
              <a:ext uri="{FF2B5EF4-FFF2-40B4-BE49-F238E27FC236}">
                <a16:creationId xmlns:a16="http://schemas.microsoft.com/office/drawing/2014/main" id="{06171FAC-BABD-4F20-BC21-5DAB14722C9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871117" y="2971007"/>
            <a:ext cx="539280" cy="539280"/>
          </a:xfrm>
          <a:prstGeom prst="rect">
            <a:avLst/>
          </a:prstGeom>
          <a:ln>
            <a:noFill/>
          </a:ln>
        </p:spPr>
      </p:pic>
      <p:pic>
        <p:nvPicPr>
          <p:cNvPr id="10" name="Google Shape;246;p34">
            <a:extLst>
              <a:ext uri="{FF2B5EF4-FFF2-40B4-BE49-F238E27FC236}">
                <a16:creationId xmlns:a16="http://schemas.microsoft.com/office/drawing/2014/main" id="{233B7CDF-15AB-47CD-8895-4FDE589C9CD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86352" y="3486982"/>
            <a:ext cx="539280" cy="539280"/>
          </a:xfrm>
          <a:prstGeom prst="rect">
            <a:avLst/>
          </a:prstGeom>
          <a:ln>
            <a:noFill/>
          </a:ln>
        </p:spPr>
      </p:pic>
      <p:pic>
        <p:nvPicPr>
          <p:cNvPr id="12" name="Google Shape;248;p34">
            <a:extLst>
              <a:ext uri="{FF2B5EF4-FFF2-40B4-BE49-F238E27FC236}">
                <a16:creationId xmlns:a16="http://schemas.microsoft.com/office/drawing/2014/main" id="{78CF8016-E31A-4B18-8004-40223D21E473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723251" y="2355907"/>
            <a:ext cx="539280" cy="539280"/>
          </a:xfrm>
          <a:prstGeom prst="rect">
            <a:avLst/>
          </a:prstGeom>
          <a:ln>
            <a:noFill/>
          </a:ln>
        </p:spPr>
      </p:pic>
      <p:pic>
        <p:nvPicPr>
          <p:cNvPr id="14" name="Google Shape;249;p34">
            <a:extLst>
              <a:ext uri="{FF2B5EF4-FFF2-40B4-BE49-F238E27FC236}">
                <a16:creationId xmlns:a16="http://schemas.microsoft.com/office/drawing/2014/main" id="{4332FB4F-DF98-4DBD-A60F-89010202DE9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796516" y="4104255"/>
            <a:ext cx="539280" cy="539280"/>
          </a:xfrm>
          <a:prstGeom prst="rect">
            <a:avLst/>
          </a:prstGeom>
          <a:ln>
            <a:noFill/>
          </a:ln>
        </p:spPr>
      </p:pic>
      <p:sp>
        <p:nvSpPr>
          <p:cNvPr id="16" name="CustomShape 23">
            <a:hlinkClick r:id="" action="ppaction://noaction">
              <a:snd r:embed="rId5" name="1. Tu es grand _.wav"/>
            </a:hlinkClick>
            <a:extLst>
              <a:ext uri="{FF2B5EF4-FFF2-40B4-BE49-F238E27FC236}">
                <a16:creationId xmlns:a16="http://schemas.microsoft.com/office/drawing/2014/main" id="{3AD5864B-E328-4811-82EC-A3D77BDC6BF2}"/>
              </a:ext>
            </a:extLst>
          </p:cNvPr>
          <p:cNvSpPr/>
          <p:nvPr/>
        </p:nvSpPr>
        <p:spPr>
          <a:xfrm>
            <a:off x="268656" y="2992298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  <a:sym typeface="Arial"/>
              </a:rPr>
              <a:t>1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8" name="CustomShape 25">
            <a:hlinkClick r:id="" action="ppaction://noaction">
              <a:snd r:embed="rId6" name="3. Elle est grande.wav"/>
            </a:hlinkClick>
            <a:extLst>
              <a:ext uri="{FF2B5EF4-FFF2-40B4-BE49-F238E27FC236}">
                <a16:creationId xmlns:a16="http://schemas.microsoft.com/office/drawing/2014/main" id="{E47FAB46-1A11-4EF4-B700-EF919D0338F8}"/>
              </a:ext>
            </a:extLst>
          </p:cNvPr>
          <p:cNvSpPr/>
          <p:nvPr/>
        </p:nvSpPr>
        <p:spPr>
          <a:xfrm>
            <a:off x="267317" y="4130678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  <a:sym typeface="Arial"/>
              </a:rPr>
              <a:t>3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9" name="CustomShape 26">
            <a:hlinkClick r:id="" action="ppaction://noaction">
              <a:snd r:embed="rId7" name="4. Tu es petite.wav"/>
            </a:hlinkClick>
            <a:extLst>
              <a:ext uri="{FF2B5EF4-FFF2-40B4-BE49-F238E27FC236}">
                <a16:creationId xmlns:a16="http://schemas.microsoft.com/office/drawing/2014/main" id="{1ECA2C39-8E1B-46F9-B4CE-5D69DA706F12}"/>
              </a:ext>
            </a:extLst>
          </p:cNvPr>
          <p:cNvSpPr/>
          <p:nvPr/>
        </p:nvSpPr>
        <p:spPr>
          <a:xfrm>
            <a:off x="267317" y="4705102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  <a:sym typeface="Arial"/>
              </a:rPr>
              <a:t>4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CustomShape 27">
            <a:hlinkClick r:id="" action="ppaction://noaction">
              <a:snd r:embed="rId8" name="5. Je suis triste _.wav"/>
            </a:hlinkClick>
            <a:extLst>
              <a:ext uri="{FF2B5EF4-FFF2-40B4-BE49-F238E27FC236}">
                <a16:creationId xmlns:a16="http://schemas.microsoft.com/office/drawing/2014/main" id="{B06E6BFD-FB69-40F9-9653-301D379E5A17}"/>
              </a:ext>
            </a:extLst>
          </p:cNvPr>
          <p:cNvSpPr/>
          <p:nvPr/>
        </p:nvSpPr>
        <p:spPr>
          <a:xfrm>
            <a:off x="266842" y="5304987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  <a:sym typeface="Arial"/>
              </a:rPr>
              <a:t>5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2" name="CustomShape 28">
            <a:hlinkClick r:id="" action="ppaction://noaction">
              <a:snd r:embed="rId9" name="6. Il est anglais.wav"/>
            </a:hlinkClick>
            <a:extLst>
              <a:ext uri="{FF2B5EF4-FFF2-40B4-BE49-F238E27FC236}">
                <a16:creationId xmlns:a16="http://schemas.microsoft.com/office/drawing/2014/main" id="{34261C61-C209-49EF-A2E1-6B62F7BA1FCB}"/>
              </a:ext>
            </a:extLst>
          </p:cNvPr>
          <p:cNvSpPr/>
          <p:nvPr/>
        </p:nvSpPr>
        <p:spPr>
          <a:xfrm>
            <a:off x="266842" y="5825559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  <a:sym typeface="Arial"/>
              </a:rPr>
              <a:t>6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3" name="CustomShape 3">
            <a:extLst>
              <a:ext uri="{FF2B5EF4-FFF2-40B4-BE49-F238E27FC236}">
                <a16:creationId xmlns:a16="http://schemas.microsoft.com/office/drawing/2014/main" id="{18F78918-6EB8-496A-B678-8A874DFAD427}"/>
              </a:ext>
            </a:extLst>
          </p:cNvPr>
          <p:cNvSpPr/>
          <p:nvPr/>
        </p:nvSpPr>
        <p:spPr>
          <a:xfrm>
            <a:off x="160200" y="44640"/>
            <a:ext cx="7535658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CustomShape 14">
            <a:extLst>
              <a:ext uri="{FF2B5EF4-FFF2-40B4-BE49-F238E27FC236}">
                <a16:creationId xmlns:a16="http://schemas.microsoft.com/office/drawing/2014/main" id="{5B038370-52AC-441F-8035-3DB346524715}"/>
              </a:ext>
            </a:extLst>
          </p:cNvPr>
          <p:cNvSpPr/>
          <p:nvPr/>
        </p:nvSpPr>
        <p:spPr>
          <a:xfrm>
            <a:off x="101520" y="531720"/>
            <a:ext cx="91029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  <a:sym typeface="Arial"/>
              </a:rPr>
              <a:t> 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1DF925-7D12-4031-BB0D-52780CB131C2}"/>
              </a:ext>
            </a:extLst>
          </p:cNvPr>
          <p:cNvSpPr txBox="1"/>
          <p:nvPr/>
        </p:nvSpPr>
        <p:spPr>
          <a:xfrm>
            <a:off x="730882" y="42110"/>
            <a:ext cx="2640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2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82DAF9-CBBF-40FA-B18A-1D2388C09435}"/>
              </a:ext>
            </a:extLst>
          </p:cNvPr>
          <p:cNvSpPr txBox="1"/>
          <p:nvPr/>
        </p:nvSpPr>
        <p:spPr>
          <a:xfrm>
            <a:off x="221285" y="705065"/>
            <a:ext cx="5595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A)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Tick ‘I’, ‘you’, ‘he’ or ‘she’.</a:t>
            </a:r>
          </a:p>
        </p:txBody>
      </p:sp>
      <p:sp>
        <p:nvSpPr>
          <p:cNvPr id="29" name="CustomShape 22">
            <a:hlinkClick r:id="" action="ppaction://noaction">
              <a:snd r:embed="rId10" name="il_est_amusant.wav"/>
            </a:hlinkClick>
            <a:extLst>
              <a:ext uri="{FF2B5EF4-FFF2-40B4-BE49-F238E27FC236}">
                <a16:creationId xmlns:a16="http://schemas.microsoft.com/office/drawing/2014/main" id="{645B63A1-D79C-47FB-96E0-62B6EAD3BA70}"/>
              </a:ext>
            </a:extLst>
          </p:cNvPr>
          <p:cNvSpPr/>
          <p:nvPr/>
        </p:nvSpPr>
        <p:spPr>
          <a:xfrm>
            <a:off x="280660" y="2417533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  <a:sym typeface="Arial"/>
              </a:rPr>
              <a:t>Ex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0" name="CustomShape 24">
            <a:hlinkClick r:id="" action="ppaction://noaction">
              <a:snd r:embed="rId11" name="2. Je suis anglaise.wav"/>
            </a:hlinkClick>
            <a:extLst>
              <a:ext uri="{FF2B5EF4-FFF2-40B4-BE49-F238E27FC236}">
                <a16:creationId xmlns:a16="http://schemas.microsoft.com/office/drawing/2014/main" id="{8D7D6D73-A81A-46B4-92B6-FF03C443571F}"/>
              </a:ext>
            </a:extLst>
          </p:cNvPr>
          <p:cNvSpPr/>
          <p:nvPr/>
        </p:nvSpPr>
        <p:spPr>
          <a:xfrm>
            <a:off x="255696" y="3556254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  <a:sym typeface="Arial"/>
              </a:rPr>
              <a:t>2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67FA30-CABA-4013-9CC1-4272C44CB9C9}"/>
              </a:ext>
            </a:extLst>
          </p:cNvPr>
          <p:cNvSpPr txBox="1"/>
          <p:nvPr/>
        </p:nvSpPr>
        <p:spPr>
          <a:xfrm>
            <a:off x="5551506" y="1141908"/>
            <a:ext cx="6478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Listen again. </a:t>
            </a:r>
            <a:r>
              <a:rPr lang="en-GB" sz="26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Which question has 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 following adjectives?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644888-9A8C-431F-A69D-6B67BF0420D5}"/>
              </a:ext>
            </a:extLst>
          </p:cNvPr>
          <p:cNvSpPr txBox="1"/>
          <p:nvPr/>
        </p:nvSpPr>
        <p:spPr>
          <a:xfrm>
            <a:off x="5959020" y="2475387"/>
            <a:ext cx="167225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short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amusing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English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34" name="Google Shape;248;p34">
            <a:extLst>
              <a:ext uri="{FF2B5EF4-FFF2-40B4-BE49-F238E27FC236}">
                <a16:creationId xmlns:a16="http://schemas.microsoft.com/office/drawing/2014/main" id="{8798D7E7-DBD0-490C-BA96-76558668A37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38209" y="5233527"/>
            <a:ext cx="539280" cy="539280"/>
          </a:xfrm>
          <a:prstGeom prst="rect">
            <a:avLst/>
          </a:prstGeom>
          <a:ln>
            <a:noFill/>
          </a:ln>
        </p:spPr>
      </p:pic>
      <p:pic>
        <p:nvPicPr>
          <p:cNvPr id="35" name="Google Shape;248;p34">
            <a:extLst>
              <a:ext uri="{FF2B5EF4-FFF2-40B4-BE49-F238E27FC236}">
                <a16:creationId xmlns:a16="http://schemas.microsoft.com/office/drawing/2014/main" id="{F2050E42-E0C1-437F-BE0A-086F25D4EDD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851417" y="4629543"/>
            <a:ext cx="539280" cy="539280"/>
          </a:xfrm>
          <a:prstGeom prst="rect">
            <a:avLst/>
          </a:prstGeom>
          <a:ln>
            <a:noFill/>
          </a:ln>
        </p:spPr>
      </p:pic>
      <p:pic>
        <p:nvPicPr>
          <p:cNvPr id="36" name="Google Shape;248;p34">
            <a:extLst>
              <a:ext uri="{FF2B5EF4-FFF2-40B4-BE49-F238E27FC236}">
                <a16:creationId xmlns:a16="http://schemas.microsoft.com/office/drawing/2014/main" id="{500D2F87-6E13-4D1A-B99D-912332C7FC9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724230" y="5771631"/>
            <a:ext cx="539280" cy="539280"/>
          </a:xfrm>
          <a:prstGeom prst="rect">
            <a:avLst/>
          </a:prstGeom>
          <a:ln>
            <a:noFill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5DFA12B-CCED-4271-BD65-C28E7DEE3BF7}"/>
              </a:ext>
            </a:extLst>
          </p:cNvPr>
          <p:cNvSpPr txBox="1"/>
          <p:nvPr/>
        </p:nvSpPr>
        <p:spPr>
          <a:xfrm>
            <a:off x="7695858" y="328622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4288B7-E528-44F2-A9DF-B7FE08C3A86F}"/>
              </a:ext>
            </a:extLst>
          </p:cNvPr>
          <p:cNvSpPr txBox="1"/>
          <p:nvPr/>
        </p:nvSpPr>
        <p:spPr>
          <a:xfrm>
            <a:off x="7695858" y="2443790"/>
            <a:ext cx="34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B89760-4A26-4BB4-AB7E-135A797D3A71}"/>
              </a:ext>
            </a:extLst>
          </p:cNvPr>
          <p:cNvSpPr txBox="1"/>
          <p:nvPr/>
        </p:nvSpPr>
        <p:spPr>
          <a:xfrm>
            <a:off x="7653454" y="4165395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Ex.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3BE426-144C-46F0-8C08-09F594A69EE3}"/>
              </a:ext>
            </a:extLst>
          </p:cNvPr>
          <p:cNvSpPr txBox="1"/>
          <p:nvPr/>
        </p:nvSpPr>
        <p:spPr>
          <a:xfrm>
            <a:off x="7695858" y="5024597"/>
            <a:ext cx="437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8F6ACD-4CC5-4938-AA1F-A6DD52F16EEA}"/>
              </a:ext>
            </a:extLst>
          </p:cNvPr>
          <p:cNvSpPr txBox="1"/>
          <p:nvPr/>
        </p:nvSpPr>
        <p:spPr>
          <a:xfrm>
            <a:off x="8169466" y="5038490"/>
            <a:ext cx="437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2B7A85C-15CF-4F53-8669-BCD86938BEEC}"/>
              </a:ext>
            </a:extLst>
          </p:cNvPr>
          <p:cNvSpPr txBox="1"/>
          <p:nvPr/>
        </p:nvSpPr>
        <p:spPr>
          <a:xfrm>
            <a:off x="7652780" y="586544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44" name="Google Shape;183;p8">
            <a:extLst>
              <a:ext uri="{FF2B5EF4-FFF2-40B4-BE49-F238E27FC236}">
                <a16:creationId xmlns:a16="http://schemas.microsoft.com/office/drawing/2014/main" id="{74EA3BB1-1298-49A9-AFAF-2DE7644E6D88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27013" y="2952955"/>
            <a:ext cx="447242" cy="476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83;p8">
            <a:extLst>
              <a:ext uri="{FF2B5EF4-FFF2-40B4-BE49-F238E27FC236}">
                <a16:creationId xmlns:a16="http://schemas.microsoft.com/office/drawing/2014/main" id="{964FDB60-9F85-48AE-8EE0-CD07AAE88AB0}"/>
              </a:ext>
            </a:extLst>
          </p:cNvPr>
          <p:cNvPicPr preferRelativeResize="0"/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4672732" y="5222641"/>
            <a:ext cx="434151" cy="47604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ACCCA40-8B8A-4493-B999-29F0E043F4DD}"/>
              </a:ext>
            </a:extLst>
          </p:cNvPr>
          <p:cNvSpPr txBox="1"/>
          <p:nvPr/>
        </p:nvSpPr>
        <p:spPr>
          <a:xfrm>
            <a:off x="221285" y="1122256"/>
            <a:ext cx="231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Write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or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E51FDC-877D-488B-A16B-F926FB1AA3F6}"/>
              </a:ext>
            </a:extLst>
          </p:cNvPr>
          <p:cNvSpPr txBox="1"/>
          <p:nvPr/>
        </p:nvSpPr>
        <p:spPr>
          <a:xfrm>
            <a:off x="8155523" y="58818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6</a:t>
            </a: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A4AF776-99E7-4116-BD42-C3B4946159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137" y="2390056"/>
            <a:ext cx="1600118" cy="4487138"/>
          </a:xfrm>
          <a:prstGeom prst="rect">
            <a:avLst/>
          </a:prstGeom>
        </p:spPr>
      </p:pic>
      <p:pic>
        <p:nvPicPr>
          <p:cNvPr id="47" name="Google Shape;183;p8">
            <a:extLst>
              <a:ext uri="{FF2B5EF4-FFF2-40B4-BE49-F238E27FC236}">
                <a16:creationId xmlns:a16="http://schemas.microsoft.com/office/drawing/2014/main" id="{7B8DF30F-6BE2-41D5-AE60-90B7A9FE1569}"/>
              </a:ext>
            </a:extLst>
          </p:cNvPr>
          <p:cNvPicPr preferRelativeResize="0"/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4986106" y="1913457"/>
            <a:ext cx="339805" cy="394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674E19-2023-48CA-B59E-AAFF3F0A4C5B}"/>
              </a:ext>
            </a:extLst>
          </p:cNvPr>
          <p:cNvCxnSpPr/>
          <p:nvPr/>
        </p:nvCxnSpPr>
        <p:spPr>
          <a:xfrm flipV="1">
            <a:off x="4439653" y="1703591"/>
            <a:ext cx="895389" cy="604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9D8613EC-7D60-46A5-81EF-9FA56BEFB1FA}"/>
              </a:ext>
            </a:extLst>
          </p:cNvPr>
          <p:cNvSpPr/>
          <p:nvPr/>
        </p:nvSpPr>
        <p:spPr>
          <a:xfrm>
            <a:off x="4627013" y="1913457"/>
            <a:ext cx="45719" cy="457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86415A4-A2B8-4B87-8B26-66C5E05E86A6}"/>
              </a:ext>
            </a:extLst>
          </p:cNvPr>
          <p:cNvSpPr/>
          <p:nvPr/>
        </p:nvSpPr>
        <p:spPr>
          <a:xfrm>
            <a:off x="4840790" y="2592853"/>
            <a:ext cx="45719" cy="457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7A898D5-125D-4EEE-9F63-4DB6BC52F8EA}"/>
              </a:ext>
            </a:extLst>
          </p:cNvPr>
          <p:cNvSpPr/>
          <p:nvPr/>
        </p:nvSpPr>
        <p:spPr>
          <a:xfrm>
            <a:off x="4834319" y="3763726"/>
            <a:ext cx="45719" cy="457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70004BC-CC3D-403C-A20D-593C8C31EE05}"/>
              </a:ext>
            </a:extLst>
          </p:cNvPr>
          <p:cNvSpPr/>
          <p:nvPr/>
        </p:nvSpPr>
        <p:spPr>
          <a:xfrm>
            <a:off x="4849894" y="4336136"/>
            <a:ext cx="45719" cy="457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61C1170-6514-4A0E-9CFE-866CC4C114F4}"/>
              </a:ext>
            </a:extLst>
          </p:cNvPr>
          <p:cNvSpPr/>
          <p:nvPr/>
        </p:nvSpPr>
        <p:spPr>
          <a:xfrm>
            <a:off x="4837500" y="4887258"/>
            <a:ext cx="45719" cy="457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8188FEF-A3C1-4FBB-A1A3-C85E62BB0CA6}"/>
              </a:ext>
            </a:extLst>
          </p:cNvPr>
          <p:cNvSpPr/>
          <p:nvPr/>
        </p:nvSpPr>
        <p:spPr>
          <a:xfrm>
            <a:off x="4817893" y="6018411"/>
            <a:ext cx="45719" cy="457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Google Shape;119;p1">
            <a:extLst>
              <a:ext uri="{FF2B5EF4-FFF2-40B4-BE49-F238E27FC236}">
                <a16:creationId xmlns:a16="http://schemas.microsoft.com/office/drawing/2014/main" id="{FA86AA22-B2E8-47E0-B0A5-31606372F4DC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raphic 54" descr="Teacher">
            <a:extLst>
              <a:ext uri="{FF2B5EF4-FFF2-40B4-BE49-F238E27FC236}">
                <a16:creationId xmlns:a16="http://schemas.microsoft.com/office/drawing/2014/main" id="{8612DFE5-B5DA-46FF-9362-EC00C218CDF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16583" y="7432"/>
            <a:ext cx="914400" cy="914400"/>
          </a:xfrm>
          <a:prstGeom prst="rect">
            <a:avLst/>
          </a:prstGeom>
        </p:spPr>
      </p:pic>
      <p:sp>
        <p:nvSpPr>
          <p:cNvPr id="56" name="Speech Bubble: Rectangle with Corners Rounded 55">
            <a:hlinkClick r:id="" action="ppaction://noaction">
              <a:snd r:embed="rId16" name="Écoute.wav"/>
            </a:hlinkClick>
            <a:extLst>
              <a:ext uri="{FF2B5EF4-FFF2-40B4-BE49-F238E27FC236}">
                <a16:creationId xmlns:a16="http://schemas.microsoft.com/office/drawing/2014/main" id="{25E3FAD2-D5BA-4622-A4E9-C49E45372FAA}"/>
              </a:ext>
            </a:extLst>
          </p:cNvPr>
          <p:cNvSpPr/>
          <p:nvPr/>
        </p:nvSpPr>
        <p:spPr>
          <a:xfrm>
            <a:off x="4237766" y="156559"/>
            <a:ext cx="3544433" cy="547644"/>
          </a:xfrm>
          <a:prstGeom prst="wedgeRoundRectCallout">
            <a:avLst>
              <a:gd name="adj1" fmla="val -58231"/>
              <a:gd name="adj2" fmla="val 716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7" name="TextBox 56">
            <a:hlinkClick r:id="" action="ppaction://noaction">
              <a:snd r:embed="rId17" name="Add_RW5F_3.1.wav"/>
            </a:hlinkClick>
            <a:extLst>
              <a:ext uri="{FF2B5EF4-FFF2-40B4-BE49-F238E27FC236}">
                <a16:creationId xmlns:a16="http://schemas.microsoft.com/office/drawing/2014/main" id="{26A8E5F4-7DB5-4F19-B34D-01D4F0E649A2}"/>
              </a:ext>
            </a:extLst>
          </p:cNvPr>
          <p:cNvSpPr txBox="1"/>
          <p:nvPr/>
        </p:nvSpPr>
        <p:spPr>
          <a:xfrm>
            <a:off x="4230983" y="122398"/>
            <a:ext cx="340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C’est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qui 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8" name="Speech Bubble: Rectangle with Corners Rounded 57">
            <a:hlinkClick r:id="" action="ppaction://noaction">
              <a:snd r:embed="rId16" name="Écoute.wav"/>
            </a:hlinkClick>
            <a:extLst>
              <a:ext uri="{FF2B5EF4-FFF2-40B4-BE49-F238E27FC236}">
                <a16:creationId xmlns:a16="http://schemas.microsoft.com/office/drawing/2014/main" id="{04F2189A-B6F8-418A-8751-164640F8F126}"/>
              </a:ext>
            </a:extLst>
          </p:cNvPr>
          <p:cNvSpPr/>
          <p:nvPr/>
        </p:nvSpPr>
        <p:spPr>
          <a:xfrm>
            <a:off x="6375096" y="1090530"/>
            <a:ext cx="3231157" cy="547644"/>
          </a:xfrm>
          <a:prstGeom prst="wedgeRoundRectCallout">
            <a:avLst>
              <a:gd name="adj1" fmla="val -58231"/>
              <a:gd name="adj2" fmla="val 716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" name="TextBox 59">
            <a:hlinkClick r:id="" action="ppaction://noaction">
              <a:snd r:embed="rId18" name="Add_RW5F_3.2.wav"/>
            </a:hlinkClick>
            <a:extLst>
              <a:ext uri="{FF2B5EF4-FFF2-40B4-BE49-F238E27FC236}">
                <a16:creationId xmlns:a16="http://schemas.microsoft.com/office/drawing/2014/main" id="{57704C38-1DA8-4642-A05B-840A201558CB}"/>
              </a:ext>
            </a:extLst>
          </p:cNvPr>
          <p:cNvSpPr txBox="1"/>
          <p:nvPr/>
        </p:nvSpPr>
        <p:spPr>
          <a:xfrm>
            <a:off x="6476157" y="1132101"/>
            <a:ext cx="3130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Écris le numéro.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4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8" grpId="0"/>
      <p:bldP spid="39" grpId="0"/>
      <p:bldP spid="40" grpId="0"/>
      <p:bldP spid="41" grpId="0"/>
      <p:bldP spid="42" grpId="0"/>
      <p:bldP spid="43" grpId="0"/>
      <p:bldP spid="37" grpId="0"/>
      <p:bldP spid="49" grpId="0" animBg="1"/>
      <p:bldP spid="50" grpId="0" animBg="1"/>
      <p:bldP spid="51" grpId="0" animBg="1"/>
      <p:bldP spid="52" grpId="0" animBg="1"/>
      <p:bldP spid="53" grpId="0" animBg="1"/>
      <p:bldP spid="58" grpId="0" animBg="1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 </a:t>
            </a:r>
            <a:endParaRPr lang="en-GB" sz="3200" dirty="0"/>
          </a:p>
        </p:txBody>
      </p:sp>
      <p:sp>
        <p:nvSpPr>
          <p:cNvPr id="35" name="Google Shape;119;p1">
            <a:extLst>
              <a:ext uri="{FF2B5EF4-FFF2-40B4-BE49-F238E27FC236}">
                <a16:creationId xmlns:a16="http://schemas.microsoft.com/office/drawing/2014/main" id="{FD0A0C4A-B3E8-46F4-BFAE-DAD638CE2CF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F4F507F-AE24-4079-8650-2FE657A9E54E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4C5C70E-4424-4DF0-AB94-928B29C12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94CB12-7D9C-4B6F-B43E-5F7881FA7AFC}"/>
              </a:ext>
            </a:extLst>
          </p:cNvPr>
          <p:cNvSpPr txBox="1"/>
          <p:nvPr/>
        </p:nvSpPr>
        <p:spPr>
          <a:xfrm>
            <a:off x="132011" y="671353"/>
            <a:ext cx="103456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A reads six sentences.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B listens and writes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(male),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(female) or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M/F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(male/female) if it could be either.</a:t>
            </a: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81E320E7-623B-4679-99B6-FCF864508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3125"/>
              </p:ext>
            </p:extLst>
          </p:nvPr>
        </p:nvGraphicFramePr>
        <p:xfrm>
          <a:off x="260331" y="2604444"/>
          <a:ext cx="437263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749">
                  <a:extLst>
                    <a:ext uri="{9D8B030D-6E8A-4147-A177-3AD203B41FA5}">
                      <a16:colId xmlns:a16="http://schemas.microsoft.com/office/drawing/2014/main" val="2100631623"/>
                    </a:ext>
                  </a:extLst>
                </a:gridCol>
                <a:gridCol w="3992881">
                  <a:extLst>
                    <a:ext uri="{9D8B030D-6E8A-4147-A177-3AD203B41FA5}">
                      <a16:colId xmlns:a16="http://schemas.microsoft.com/office/drawing/2014/main" val="20295938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Pupil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818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2400" strike="sngStrik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intelligente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556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2400" strike="sngStrik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triste.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239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2400" strike="sngStrik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grand.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998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2400" strike="sngStrik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calme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23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2400" strike="sngStrik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amusante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1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2400" strike="sngStrik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méchant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54315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C45F774-3404-4938-AE42-17D59F8DD6E5}"/>
              </a:ext>
            </a:extLst>
          </p:cNvPr>
          <p:cNvSpPr txBox="1"/>
          <p:nvPr/>
        </p:nvSpPr>
        <p:spPr>
          <a:xfrm>
            <a:off x="3855720" y="2971800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38E4F-9070-426C-B884-A097EDEB1118}"/>
              </a:ext>
            </a:extLst>
          </p:cNvPr>
          <p:cNvSpPr txBox="1"/>
          <p:nvPr/>
        </p:nvSpPr>
        <p:spPr>
          <a:xfrm>
            <a:off x="3563534" y="3432125"/>
            <a:ext cx="117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M/F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F68C9E-2429-4BA2-B185-DCD04689E3C9}"/>
              </a:ext>
            </a:extLst>
          </p:cNvPr>
          <p:cNvSpPr txBox="1"/>
          <p:nvPr/>
        </p:nvSpPr>
        <p:spPr>
          <a:xfrm>
            <a:off x="3855719" y="3856134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85A714-947D-4DCC-A8E3-FB283451724F}"/>
              </a:ext>
            </a:extLst>
          </p:cNvPr>
          <p:cNvSpPr txBox="1"/>
          <p:nvPr/>
        </p:nvSpPr>
        <p:spPr>
          <a:xfrm>
            <a:off x="3563535" y="4341867"/>
            <a:ext cx="106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M/F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CE7454-5DB6-417A-A21F-EE21E98479CF}"/>
              </a:ext>
            </a:extLst>
          </p:cNvPr>
          <p:cNvSpPr txBox="1"/>
          <p:nvPr/>
        </p:nvSpPr>
        <p:spPr>
          <a:xfrm>
            <a:off x="3877359" y="4796356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57FBBC-13BA-4EF9-85FD-12A900787739}"/>
              </a:ext>
            </a:extLst>
          </p:cNvPr>
          <p:cNvSpPr txBox="1"/>
          <p:nvPr/>
        </p:nvSpPr>
        <p:spPr>
          <a:xfrm>
            <a:off x="3845910" y="5277514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0C20DA0F-BA4D-45BD-93E8-664018807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718475"/>
              </p:ext>
            </p:extLst>
          </p:nvPr>
        </p:nvGraphicFramePr>
        <p:xfrm>
          <a:off x="6137993" y="2604444"/>
          <a:ext cx="437263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749">
                  <a:extLst>
                    <a:ext uri="{9D8B030D-6E8A-4147-A177-3AD203B41FA5}">
                      <a16:colId xmlns:a16="http://schemas.microsoft.com/office/drawing/2014/main" val="2100631623"/>
                    </a:ext>
                  </a:extLst>
                </a:gridCol>
                <a:gridCol w="3992881">
                  <a:extLst>
                    <a:ext uri="{9D8B030D-6E8A-4147-A177-3AD203B41FA5}">
                      <a16:colId xmlns:a16="http://schemas.microsoft.com/office/drawing/2014/main" val="20295938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Pupil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818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2400" strike="sngStrik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amusant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556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2400" strike="sngStrik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malade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239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2400" strike="sngStrik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méchante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998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2400" strike="sngStrik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calme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23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2400" strike="sngStrik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intelligente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1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2400" strike="sngStrik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grand.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5431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B3D1A27-E8F5-4077-8827-1928A1168306}"/>
              </a:ext>
            </a:extLst>
          </p:cNvPr>
          <p:cNvSpPr txBox="1"/>
          <p:nvPr/>
        </p:nvSpPr>
        <p:spPr>
          <a:xfrm>
            <a:off x="9701414" y="2964099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533542-1F55-4C2B-B9BF-8EC813594479}"/>
              </a:ext>
            </a:extLst>
          </p:cNvPr>
          <p:cNvSpPr txBox="1"/>
          <p:nvPr/>
        </p:nvSpPr>
        <p:spPr>
          <a:xfrm>
            <a:off x="9409228" y="3424424"/>
            <a:ext cx="117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M/F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06DE7E-D71A-4213-AFF0-5A01E56A9564}"/>
              </a:ext>
            </a:extLst>
          </p:cNvPr>
          <p:cNvSpPr txBox="1"/>
          <p:nvPr/>
        </p:nvSpPr>
        <p:spPr>
          <a:xfrm>
            <a:off x="9701413" y="3848433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26F396-A226-4CA2-ACB7-BFF22D927C16}"/>
              </a:ext>
            </a:extLst>
          </p:cNvPr>
          <p:cNvSpPr txBox="1"/>
          <p:nvPr/>
        </p:nvSpPr>
        <p:spPr>
          <a:xfrm>
            <a:off x="9409229" y="4334166"/>
            <a:ext cx="106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M/F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42A812-9EC1-48E4-8F78-5D159169C9CC}"/>
              </a:ext>
            </a:extLst>
          </p:cNvPr>
          <p:cNvSpPr txBox="1"/>
          <p:nvPr/>
        </p:nvSpPr>
        <p:spPr>
          <a:xfrm>
            <a:off x="9723053" y="4788655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76D25C-F67A-4FD9-AA6E-ED61ACAFC6AE}"/>
              </a:ext>
            </a:extLst>
          </p:cNvPr>
          <p:cNvSpPr txBox="1"/>
          <p:nvPr/>
        </p:nvSpPr>
        <p:spPr>
          <a:xfrm>
            <a:off x="9691604" y="5269813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2DEE74-10D7-412E-B4EA-3925850ED13A}"/>
              </a:ext>
            </a:extLst>
          </p:cNvPr>
          <p:cNvSpPr txBox="1"/>
          <p:nvPr/>
        </p:nvSpPr>
        <p:spPr>
          <a:xfrm>
            <a:off x="123171" y="1870841"/>
            <a:ext cx="10345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Don’t read the word that’s crossed out.</a:t>
            </a:r>
          </a:p>
        </p:txBody>
      </p:sp>
    </p:spTree>
    <p:extLst>
      <p:ext uri="{BB962C8B-B14F-4D97-AF65-F5344CB8AC3E}">
        <p14:creationId xmlns:p14="http://schemas.microsoft.com/office/powerpoint/2010/main" val="320812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324328-DBE4-4774-9253-DAEAD0B305B8}"/>
              </a:ext>
            </a:extLst>
          </p:cNvPr>
          <p:cNvSpPr txBox="1"/>
          <p:nvPr/>
        </p:nvSpPr>
        <p:spPr>
          <a:xfrm>
            <a:off x="5638921" y="1822676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Je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suis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ici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4A8DCB-FE32-4FE4-9E64-2078C83B121B}"/>
              </a:ext>
            </a:extLst>
          </p:cNvPr>
          <p:cNvSpPr txBox="1"/>
          <p:nvPr/>
        </p:nvSpPr>
        <p:spPr>
          <a:xfrm>
            <a:off x="5666647" y="2275540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Am I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here?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AE9FD1-3A18-4DD6-ABCE-11B014E90D0F}"/>
              </a:ext>
            </a:extLst>
          </p:cNvPr>
          <p:cNvSpPr txBox="1"/>
          <p:nvPr/>
        </p:nvSpPr>
        <p:spPr>
          <a:xfrm>
            <a:off x="285629" y="617095"/>
            <a:ext cx="10395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800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To turn a statement into a question, just raise your voice at the end.</a:t>
            </a:r>
            <a:endParaRPr lang="en-GB" sz="2800" b="1" kern="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2B58C9-E5B2-4FD2-8552-3EBF8007AE23}"/>
              </a:ext>
            </a:extLst>
          </p:cNvPr>
          <p:cNvSpPr txBox="1"/>
          <p:nvPr/>
        </p:nvSpPr>
        <p:spPr>
          <a:xfrm>
            <a:off x="897016" y="1840937"/>
            <a:ext cx="391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Je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suis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ici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3A54D7-C3AC-4CED-ACE8-CAFA26B9833B}"/>
              </a:ext>
            </a:extLst>
          </p:cNvPr>
          <p:cNvSpPr txBox="1"/>
          <p:nvPr/>
        </p:nvSpPr>
        <p:spPr>
          <a:xfrm>
            <a:off x="904603" y="2350428"/>
            <a:ext cx="449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 am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here. </a:t>
            </a:r>
          </a:p>
        </p:txBody>
      </p:sp>
      <p:pic>
        <p:nvPicPr>
          <p:cNvPr id="38" name="Google Shape;183;p8">
            <a:extLst>
              <a:ext uri="{FF2B5EF4-FFF2-40B4-BE49-F238E27FC236}">
                <a16:creationId xmlns:a16="http://schemas.microsoft.com/office/drawing/2014/main" id="{91135B95-F978-4023-A732-34F31AF9DC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039" y="2251198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83;p8">
            <a:extLst>
              <a:ext uri="{FF2B5EF4-FFF2-40B4-BE49-F238E27FC236}">
                <a16:creationId xmlns:a16="http://schemas.microsoft.com/office/drawing/2014/main" id="{12D8A26E-04B6-4ACD-9CB0-BFE470E77D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4657" y="1932746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D9DE69-CFCB-49E8-A504-3D7EE9C5B258}"/>
              </a:ext>
            </a:extLst>
          </p:cNvPr>
          <p:cNvSpPr txBox="1"/>
          <p:nvPr/>
        </p:nvSpPr>
        <p:spPr>
          <a:xfrm>
            <a:off x="1002701" y="3502933"/>
            <a:ext cx="391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Il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là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B576C3-10D2-4790-8393-19A6471DF19F}"/>
              </a:ext>
            </a:extLst>
          </p:cNvPr>
          <p:cNvSpPr txBox="1"/>
          <p:nvPr/>
        </p:nvSpPr>
        <p:spPr>
          <a:xfrm>
            <a:off x="5641271" y="3502933"/>
            <a:ext cx="391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Il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là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34A30D-4F34-4A72-9EBA-9D813CFE9543}"/>
              </a:ext>
            </a:extLst>
          </p:cNvPr>
          <p:cNvSpPr txBox="1"/>
          <p:nvPr/>
        </p:nvSpPr>
        <p:spPr>
          <a:xfrm>
            <a:off x="5641271" y="3955797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Is he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there?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3DEAC5-7E4D-41EF-AED4-7C2F55525134}"/>
              </a:ext>
            </a:extLst>
          </p:cNvPr>
          <p:cNvSpPr txBox="1"/>
          <p:nvPr/>
        </p:nvSpPr>
        <p:spPr>
          <a:xfrm>
            <a:off x="1003224" y="3971710"/>
            <a:ext cx="449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He is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there. </a:t>
            </a:r>
          </a:p>
        </p:txBody>
      </p:sp>
      <p:pic>
        <p:nvPicPr>
          <p:cNvPr id="21" name="Google Shape;183;p8">
            <a:extLst>
              <a:ext uri="{FF2B5EF4-FFF2-40B4-BE49-F238E27FC236}">
                <a16:creationId xmlns:a16="http://schemas.microsoft.com/office/drawing/2014/main" id="{E19EBBE5-21E0-41AF-8240-E3B11212C7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119" y="3909535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83;p8">
            <a:extLst>
              <a:ext uri="{FF2B5EF4-FFF2-40B4-BE49-F238E27FC236}">
                <a16:creationId xmlns:a16="http://schemas.microsoft.com/office/drawing/2014/main" id="{F473D9C0-51C5-4048-9365-621860ECCA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4698" y="379910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8280870-BB54-4FC0-9F8D-2FE2D6B5E3F4}"/>
              </a:ext>
            </a:extLst>
          </p:cNvPr>
          <p:cNvSpPr txBox="1"/>
          <p:nvPr/>
        </p:nvSpPr>
        <p:spPr>
          <a:xfrm>
            <a:off x="1043398" y="5474012"/>
            <a:ext cx="391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Elle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là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4B427D-0CD2-4916-A92E-3AB083B28FFB}"/>
              </a:ext>
            </a:extLst>
          </p:cNvPr>
          <p:cNvSpPr txBox="1"/>
          <p:nvPr/>
        </p:nvSpPr>
        <p:spPr>
          <a:xfrm>
            <a:off x="987384" y="5972435"/>
            <a:ext cx="449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She is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there. </a:t>
            </a:r>
          </a:p>
        </p:txBody>
      </p:sp>
      <p:pic>
        <p:nvPicPr>
          <p:cNvPr id="30" name="Google Shape;183;p8">
            <a:extLst>
              <a:ext uri="{FF2B5EF4-FFF2-40B4-BE49-F238E27FC236}">
                <a16:creationId xmlns:a16="http://schemas.microsoft.com/office/drawing/2014/main" id="{94AB08A6-72E7-4274-BA53-C3643DDE9D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584" y="582400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CFE2BE0-40AA-4C9F-9860-1BCC4883AC22}"/>
              </a:ext>
            </a:extLst>
          </p:cNvPr>
          <p:cNvSpPr txBox="1"/>
          <p:nvPr/>
        </p:nvSpPr>
        <p:spPr>
          <a:xfrm>
            <a:off x="5611230" y="5533274"/>
            <a:ext cx="391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Elle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là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33E5C7-D167-47D7-B6F0-FB75947737B5}"/>
              </a:ext>
            </a:extLst>
          </p:cNvPr>
          <p:cNvSpPr txBox="1"/>
          <p:nvPr/>
        </p:nvSpPr>
        <p:spPr>
          <a:xfrm>
            <a:off x="5611230" y="5986138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Is she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there?</a:t>
            </a:r>
          </a:p>
        </p:txBody>
      </p:sp>
      <p:pic>
        <p:nvPicPr>
          <p:cNvPr id="33" name="Google Shape;183;p8">
            <a:extLst>
              <a:ext uri="{FF2B5EF4-FFF2-40B4-BE49-F238E27FC236}">
                <a16:creationId xmlns:a16="http://schemas.microsoft.com/office/drawing/2014/main" id="{E2DC3705-60C2-48A1-851B-960BBA731D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4657" y="5829449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5B7F87-A709-4771-AA40-E3AEA7806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11" y="51080"/>
            <a:ext cx="4127695" cy="756239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Creating questions</a:t>
            </a:r>
            <a:endParaRPr lang="en-GB" sz="3600" dirty="0"/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B1ABC46E-DAC7-4574-B547-003D0BC89321}"/>
              </a:ext>
            </a:extLst>
          </p:cNvPr>
          <p:cNvSpPr/>
          <p:nvPr/>
        </p:nvSpPr>
        <p:spPr>
          <a:xfrm>
            <a:off x="8150694" y="4010925"/>
            <a:ext cx="3992880" cy="1575285"/>
          </a:xfrm>
          <a:prstGeom prst="wedgeRoundRectCallout">
            <a:avLst>
              <a:gd name="adj1" fmla="val -62516"/>
              <a:gd name="adj2" fmla="val 53228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Notice that there is a space before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?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in French and also before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!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e.g.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Salut !</a:t>
            </a:r>
          </a:p>
        </p:txBody>
      </p:sp>
    </p:spTree>
    <p:extLst>
      <p:ext uri="{BB962C8B-B14F-4D97-AF65-F5344CB8AC3E}">
        <p14:creationId xmlns:p14="http://schemas.microsoft.com/office/powerpoint/2010/main" val="25388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5" grpId="0"/>
      <p:bldP spid="36" grpId="0"/>
      <p:bldP spid="37" grpId="0"/>
      <p:bldP spid="13" grpId="0"/>
      <p:bldP spid="14" grpId="0"/>
      <p:bldP spid="19" grpId="0"/>
      <p:bldP spid="20" grpId="0"/>
      <p:bldP spid="28" grpId="0"/>
      <p:bldP spid="29" grpId="0"/>
      <p:bldP spid="31" grpId="0"/>
      <p:bldP spid="32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6FB9950E-25D0-4910-B142-EC7A4588E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209776"/>
              </p:ext>
            </p:extLst>
          </p:nvPr>
        </p:nvGraphicFramePr>
        <p:xfrm>
          <a:off x="606996" y="924815"/>
          <a:ext cx="9857804" cy="520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8902">
                  <a:extLst>
                    <a:ext uri="{9D8B030D-6E8A-4147-A177-3AD203B41FA5}">
                      <a16:colId xmlns:a16="http://schemas.microsoft.com/office/drawing/2014/main" val="2638492904"/>
                    </a:ext>
                  </a:extLst>
                </a:gridCol>
                <a:gridCol w="4928902">
                  <a:extLst>
                    <a:ext uri="{9D8B030D-6E8A-4147-A177-3AD203B41FA5}">
                      <a16:colId xmlns:a16="http://schemas.microsoft.com/office/drawing/2014/main" val="277972431"/>
                    </a:ext>
                  </a:extLst>
                </a:gridCol>
              </a:tblGrid>
              <a:tr h="13013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0066607"/>
                  </a:ext>
                </a:extLst>
              </a:tr>
              <a:tr h="13013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5275461"/>
                  </a:ext>
                </a:extLst>
              </a:tr>
              <a:tr h="13013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7476290"/>
                  </a:ext>
                </a:extLst>
              </a:tr>
              <a:tr h="13013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725685"/>
                  </a:ext>
                </a:extLst>
              </a:tr>
            </a:tbl>
          </a:graphicData>
        </a:graphic>
      </p:graphicFrame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9857804" cy="508891"/>
          </a:xfrm>
        </p:spPr>
        <p:txBody>
          <a:bodyPr>
            <a:normAutofit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 :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17" name="Google Shape;183;p8">
            <a:extLst>
              <a:ext uri="{FF2B5EF4-FFF2-40B4-BE49-F238E27FC236}">
                <a16:creationId xmlns:a16="http://schemas.microsoft.com/office/drawing/2014/main" id="{424BD394-71E3-4BD3-9E4A-01CCDE1DB3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9473" y="1209968"/>
            <a:ext cx="827028" cy="8258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4E81DF-AA4F-4BA8-A674-FF9AE56AB273}"/>
              </a:ext>
            </a:extLst>
          </p:cNvPr>
          <p:cNvSpPr/>
          <p:nvPr/>
        </p:nvSpPr>
        <p:spPr>
          <a:xfrm>
            <a:off x="339097" y="1374044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F81217-2DEA-49A3-802F-19B9F36A7FDB}"/>
              </a:ext>
            </a:extLst>
          </p:cNvPr>
          <p:cNvSpPr txBox="1"/>
          <p:nvPr/>
        </p:nvSpPr>
        <p:spPr>
          <a:xfrm>
            <a:off x="1690832" y="1361288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Elle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calme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021E24-C0AF-484A-9F0A-FEF00EBE99AE}"/>
              </a:ext>
            </a:extLst>
          </p:cNvPr>
          <p:cNvSpPr txBox="1"/>
          <p:nvPr/>
        </p:nvSpPr>
        <p:spPr>
          <a:xfrm>
            <a:off x="1690832" y="2605230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Il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intelligent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AB24B8-FF10-49AF-9E44-E043401CF725}"/>
              </a:ext>
            </a:extLst>
          </p:cNvPr>
          <p:cNvSpPr txBox="1"/>
          <p:nvPr/>
        </p:nvSpPr>
        <p:spPr>
          <a:xfrm>
            <a:off x="1690833" y="3944878"/>
            <a:ext cx="2914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Il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malade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876922-F2F6-48A5-BFDD-F49415BE518F}"/>
              </a:ext>
            </a:extLst>
          </p:cNvPr>
          <p:cNvSpPr txBox="1"/>
          <p:nvPr/>
        </p:nvSpPr>
        <p:spPr>
          <a:xfrm>
            <a:off x="1627360" y="5235102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Elle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grande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3AEB0E-28E1-4451-A3E6-D838A354C6B2}"/>
              </a:ext>
            </a:extLst>
          </p:cNvPr>
          <p:cNvSpPr txBox="1"/>
          <p:nvPr/>
        </p:nvSpPr>
        <p:spPr>
          <a:xfrm>
            <a:off x="6736872" y="1304179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Elle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méchante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2898B0-6EA1-47C6-9C75-6489F38A2074}"/>
              </a:ext>
            </a:extLst>
          </p:cNvPr>
          <p:cNvSpPr txBox="1"/>
          <p:nvPr/>
        </p:nvSpPr>
        <p:spPr>
          <a:xfrm>
            <a:off x="6795280" y="2513849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Il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triste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268E0F-00D0-4D0A-AD24-36D1997511FF}"/>
              </a:ext>
            </a:extLst>
          </p:cNvPr>
          <p:cNvSpPr txBox="1"/>
          <p:nvPr/>
        </p:nvSpPr>
        <p:spPr>
          <a:xfrm>
            <a:off x="6799541" y="3959897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Elle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amusante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601F37-D67F-4654-A1E7-F7E34A7C851A}"/>
              </a:ext>
            </a:extLst>
          </p:cNvPr>
          <p:cNvSpPr txBox="1"/>
          <p:nvPr/>
        </p:nvSpPr>
        <p:spPr>
          <a:xfrm>
            <a:off x="6739611" y="5222294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Elle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petite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243DF2-55C5-4E57-9DF4-16AD771248CF}"/>
              </a:ext>
            </a:extLst>
          </p:cNvPr>
          <p:cNvSpPr/>
          <p:nvPr/>
        </p:nvSpPr>
        <p:spPr>
          <a:xfrm>
            <a:off x="4550734" y="4244365"/>
            <a:ext cx="45719" cy="457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Google Shape;183;p8">
            <a:extLst>
              <a:ext uri="{FF2B5EF4-FFF2-40B4-BE49-F238E27FC236}">
                <a16:creationId xmlns:a16="http://schemas.microsoft.com/office/drawing/2014/main" id="{77EE1925-1C70-4908-823C-ACF47CCD4A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9110" y="2500192"/>
            <a:ext cx="827028" cy="82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83;p8">
            <a:extLst>
              <a:ext uri="{FF2B5EF4-FFF2-40B4-BE49-F238E27FC236}">
                <a16:creationId xmlns:a16="http://schemas.microsoft.com/office/drawing/2014/main" id="{E14CBCE3-1689-446D-BEAA-5865CDC93D7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2914" y="5107325"/>
            <a:ext cx="827028" cy="82586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8C486818-71FD-4618-B2AB-8342C586A902}"/>
              </a:ext>
            </a:extLst>
          </p:cNvPr>
          <p:cNvSpPr/>
          <p:nvPr/>
        </p:nvSpPr>
        <p:spPr>
          <a:xfrm>
            <a:off x="9986428" y="1600038"/>
            <a:ext cx="45719" cy="457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39921B0-1B52-4F34-8E87-193E339A4C10}"/>
              </a:ext>
            </a:extLst>
          </p:cNvPr>
          <p:cNvSpPr/>
          <p:nvPr/>
        </p:nvSpPr>
        <p:spPr>
          <a:xfrm>
            <a:off x="9932239" y="2819717"/>
            <a:ext cx="45719" cy="457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0C3DDDE-39BB-42DC-8776-60E37846232A}"/>
              </a:ext>
            </a:extLst>
          </p:cNvPr>
          <p:cNvSpPr/>
          <p:nvPr/>
        </p:nvSpPr>
        <p:spPr>
          <a:xfrm>
            <a:off x="10010974" y="4244365"/>
            <a:ext cx="45719" cy="457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Google Shape;183;p8">
            <a:extLst>
              <a:ext uri="{FF2B5EF4-FFF2-40B4-BE49-F238E27FC236}">
                <a16:creationId xmlns:a16="http://schemas.microsoft.com/office/drawing/2014/main" id="{A02518AF-54AB-4973-981D-299D13DD652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18015" y="5107325"/>
            <a:ext cx="827028" cy="82586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D081E975-81FC-49B0-8508-FF90BACF178E}"/>
              </a:ext>
            </a:extLst>
          </p:cNvPr>
          <p:cNvSpPr/>
          <p:nvPr/>
        </p:nvSpPr>
        <p:spPr>
          <a:xfrm>
            <a:off x="345341" y="2565271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4A494F1-F8A3-4712-AF0F-102290326FBF}"/>
              </a:ext>
            </a:extLst>
          </p:cNvPr>
          <p:cNvSpPr/>
          <p:nvPr/>
        </p:nvSpPr>
        <p:spPr>
          <a:xfrm>
            <a:off x="320676" y="3970271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F6879DC-0FD7-4EF4-BC3E-BBEBB9DFA878}"/>
              </a:ext>
            </a:extLst>
          </p:cNvPr>
          <p:cNvSpPr/>
          <p:nvPr/>
        </p:nvSpPr>
        <p:spPr>
          <a:xfrm>
            <a:off x="326920" y="5161498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951C589-7B3C-41CC-AF82-924926EDBA62}"/>
              </a:ext>
            </a:extLst>
          </p:cNvPr>
          <p:cNvSpPr/>
          <p:nvPr/>
        </p:nvSpPr>
        <p:spPr>
          <a:xfrm>
            <a:off x="5350261" y="1374044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10ACA7B-6F62-4384-8736-363E8C0B25E0}"/>
              </a:ext>
            </a:extLst>
          </p:cNvPr>
          <p:cNvSpPr/>
          <p:nvPr/>
        </p:nvSpPr>
        <p:spPr>
          <a:xfrm>
            <a:off x="5356505" y="2565271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334EA8F-756A-4F41-B257-D9E26E13A897}"/>
              </a:ext>
            </a:extLst>
          </p:cNvPr>
          <p:cNvSpPr/>
          <p:nvPr/>
        </p:nvSpPr>
        <p:spPr>
          <a:xfrm>
            <a:off x="5331840" y="3970271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0B72E58-B800-45C9-8299-812EDD8D4D20}"/>
              </a:ext>
            </a:extLst>
          </p:cNvPr>
          <p:cNvSpPr/>
          <p:nvPr/>
        </p:nvSpPr>
        <p:spPr>
          <a:xfrm>
            <a:off x="5338084" y="5161498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8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0BBE31E-76EC-45BE-ADA0-E7D0D18209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6" y="3893867"/>
            <a:ext cx="734294" cy="598209"/>
          </a:xfrm>
          <a:prstGeom prst="rect">
            <a:avLst/>
          </a:prstGeom>
        </p:spPr>
      </p:pic>
      <p:pic>
        <p:nvPicPr>
          <p:cNvPr id="52" name="Picture 51" descr="A picture containing circle&#10;&#10;Description automatically generated">
            <a:extLst>
              <a:ext uri="{FF2B5EF4-FFF2-40B4-BE49-F238E27FC236}">
                <a16:creationId xmlns:a16="http://schemas.microsoft.com/office/drawing/2014/main" id="{72F11040-F2D7-46E4-81F3-F2AD24D008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0" y="1319956"/>
            <a:ext cx="1030862" cy="662428"/>
          </a:xfrm>
          <a:prstGeom prst="rect">
            <a:avLst/>
          </a:prstGeom>
        </p:spPr>
      </p:pic>
      <p:pic>
        <p:nvPicPr>
          <p:cNvPr id="53" name="Picture 52" descr="Logo&#10;&#10;Description automatically generated">
            <a:extLst>
              <a:ext uri="{FF2B5EF4-FFF2-40B4-BE49-F238E27FC236}">
                <a16:creationId xmlns:a16="http://schemas.microsoft.com/office/drawing/2014/main" id="{06AD0EE1-8C8B-447B-9C94-BC3E01A698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58" y="3915754"/>
            <a:ext cx="702953" cy="598209"/>
          </a:xfrm>
          <a:prstGeom prst="rect">
            <a:avLst/>
          </a:prstGeom>
        </p:spPr>
      </p:pic>
      <p:pic>
        <p:nvPicPr>
          <p:cNvPr id="54" name="Picture 53" descr="Logo&#10;&#10;Description automatically generated">
            <a:extLst>
              <a:ext uri="{FF2B5EF4-FFF2-40B4-BE49-F238E27FC236}">
                <a16:creationId xmlns:a16="http://schemas.microsoft.com/office/drawing/2014/main" id="{7FC54752-6D04-4A13-A817-B47C204EE9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181" y="5095894"/>
            <a:ext cx="895646" cy="71458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EC1078B-F531-49F6-AD5E-9B7D61D224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7558" y="5144540"/>
            <a:ext cx="897908" cy="788645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A4266363-0676-40A1-8C3B-D0505E1F93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0" y="2576084"/>
            <a:ext cx="953412" cy="733623"/>
          </a:xfrm>
          <a:prstGeom prst="rect">
            <a:avLst/>
          </a:prstGeom>
        </p:spPr>
      </p:pic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592CB61-D389-4AF1-97EB-74A99E5599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71" y="1319956"/>
            <a:ext cx="765174" cy="764867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1B620CEC-4FE1-470F-BB64-74E287C7CE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08" y="2503070"/>
            <a:ext cx="698112" cy="612976"/>
          </a:xfrm>
          <a:prstGeom prst="rect">
            <a:avLst/>
          </a:prstGeom>
        </p:spPr>
      </p:pic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35E05122-5FC3-4835-8434-EADBABB09FF4}"/>
              </a:ext>
            </a:extLst>
          </p:cNvPr>
          <p:cNvSpPr/>
          <p:nvPr/>
        </p:nvSpPr>
        <p:spPr>
          <a:xfrm>
            <a:off x="4035687" y="317667"/>
            <a:ext cx="4455816" cy="354962"/>
          </a:xfrm>
          <a:prstGeom prst="wedgeRoundRectCallout">
            <a:avLst>
              <a:gd name="adj1" fmla="val -56774"/>
              <a:gd name="adj2" fmla="val -7069"/>
              <a:gd name="adj3" fmla="val 16667"/>
            </a:avLst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9900ED1-55A3-4893-91CC-21E6C262DB0A}"/>
              </a:ext>
            </a:extLst>
          </p:cNvPr>
          <p:cNvSpPr txBox="1"/>
          <p:nvPr/>
        </p:nvSpPr>
        <p:spPr>
          <a:xfrm>
            <a:off x="4079216" y="297582"/>
            <a:ext cx="452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C’est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une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question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ou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une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phrase 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58" name="Graphic 57" descr="Teacher">
            <a:extLst>
              <a:ext uri="{FF2B5EF4-FFF2-40B4-BE49-F238E27FC236}">
                <a16:creationId xmlns:a16="http://schemas.microsoft.com/office/drawing/2014/main" id="{BDC5D9B5-2A93-48C8-9CF4-2B3AF98BEA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93404" y="62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7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BD64951-69A7-4803-B4E2-33CC9049894C}"/>
              </a:ext>
            </a:extLst>
          </p:cNvPr>
          <p:cNvSpPr txBox="1"/>
          <p:nvPr/>
        </p:nvSpPr>
        <p:spPr>
          <a:xfrm>
            <a:off x="2051302" y="4410335"/>
            <a:ext cx="2656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(She is____________).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ED9762-61C7-40EF-B220-9FD8C0038BD6}"/>
              </a:ext>
            </a:extLst>
          </p:cNvPr>
          <p:cNvSpPr txBox="1"/>
          <p:nvPr/>
        </p:nvSpPr>
        <p:spPr>
          <a:xfrm>
            <a:off x="1934283" y="6377145"/>
            <a:ext cx="272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(She is ____________).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6B872-F474-4E79-BC4F-0B483932B36C}"/>
              </a:ext>
            </a:extLst>
          </p:cNvPr>
          <p:cNvSpPr txBox="1"/>
          <p:nvPr/>
        </p:nvSpPr>
        <p:spPr>
          <a:xfrm>
            <a:off x="1934283" y="2473294"/>
            <a:ext cx="343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(He is ____________).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0D7C92-0C97-48AB-9EEA-4B3178EDAFBD}"/>
              </a:ext>
            </a:extLst>
          </p:cNvPr>
          <p:cNvSpPr txBox="1"/>
          <p:nvPr/>
        </p:nvSpPr>
        <p:spPr>
          <a:xfrm>
            <a:off x="1788403" y="1769818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1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AB5848-EB1B-4670-B0E2-9E79D3DF3EC7}"/>
              </a:ext>
            </a:extLst>
          </p:cNvPr>
          <p:cNvSpPr txBox="1"/>
          <p:nvPr/>
        </p:nvSpPr>
        <p:spPr>
          <a:xfrm>
            <a:off x="1697484" y="3692537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2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FCF14F-26E1-4375-8DC0-F41AAF9BF3DF}"/>
              </a:ext>
            </a:extLst>
          </p:cNvPr>
          <p:cNvSpPr txBox="1"/>
          <p:nvPr/>
        </p:nvSpPr>
        <p:spPr>
          <a:xfrm>
            <a:off x="1797176" y="5730346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3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A3890D-C288-44D2-B7E2-9B9D7FA2F14B}"/>
              </a:ext>
            </a:extLst>
          </p:cNvPr>
          <p:cNvSpPr txBox="1"/>
          <p:nvPr/>
        </p:nvSpPr>
        <p:spPr>
          <a:xfrm>
            <a:off x="2238213" y="5769203"/>
            <a:ext cx="2375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Elle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est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triste.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117850-D006-4562-A7E8-B068C9CCE3E1}"/>
              </a:ext>
            </a:extLst>
          </p:cNvPr>
          <p:cNvSpPr txBox="1"/>
          <p:nvPr/>
        </p:nvSpPr>
        <p:spPr>
          <a:xfrm>
            <a:off x="2163003" y="1778421"/>
            <a:ext cx="527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Il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est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malade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D4D3F3-2603-429B-BF87-50261421E514}"/>
              </a:ext>
            </a:extLst>
          </p:cNvPr>
          <p:cNvSpPr txBox="1"/>
          <p:nvPr/>
        </p:nvSpPr>
        <p:spPr>
          <a:xfrm>
            <a:off x="2145027" y="3692069"/>
            <a:ext cx="3308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Elle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est</a:t>
            </a:r>
            <a:r>
              <a:rPr kumimoji="0" lang="es-AR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amusante</a:t>
            </a:r>
            <a:r>
              <a:rPr kumimoji="0" lang="es-AR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kumimoji="0" lang="es-A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3327481" y="635136"/>
            <a:ext cx="6625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Complete each English sentence with an adjective.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2D6A3C-AE49-4B93-894B-52D70908C966}"/>
              </a:ext>
            </a:extLst>
          </p:cNvPr>
          <p:cNvSpPr txBox="1"/>
          <p:nvPr/>
        </p:nvSpPr>
        <p:spPr>
          <a:xfrm>
            <a:off x="1669984" y="92785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6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C0AE4D-F2CC-4E5E-881F-9617A5BB68BF}"/>
              </a:ext>
            </a:extLst>
          </p:cNvPr>
          <p:cNvSpPr txBox="1"/>
          <p:nvPr/>
        </p:nvSpPr>
        <p:spPr>
          <a:xfrm>
            <a:off x="1613326" y="29087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6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A41F83-AC28-47E6-B4B2-BD87D17CF7F9}"/>
              </a:ext>
            </a:extLst>
          </p:cNvPr>
          <p:cNvSpPr txBox="1"/>
          <p:nvPr/>
        </p:nvSpPr>
        <p:spPr>
          <a:xfrm>
            <a:off x="1709544" y="4947276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6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EB23F3F6-9F04-4702-B0C7-CEA344AE0CDD}"/>
              </a:ext>
            </a:extLst>
          </p:cNvPr>
          <p:cNvSpPr txBox="1">
            <a:spLocks/>
          </p:cNvSpPr>
          <p:nvPr/>
        </p:nvSpPr>
        <p:spPr>
          <a:xfrm>
            <a:off x="11151774" y="1160675"/>
            <a:ext cx="953857" cy="3749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écrire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D7A95D6E-4BF0-4EE5-BF20-EA95A3CA3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159A8A4-F07F-4F7B-AEC5-D60830D19FFA}"/>
              </a:ext>
            </a:extLst>
          </p:cNvPr>
          <p:cNvSpPr txBox="1"/>
          <p:nvPr/>
        </p:nvSpPr>
        <p:spPr>
          <a:xfrm>
            <a:off x="3327481" y="1003117"/>
            <a:ext cx="3929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Write your sentence in French.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571132-0E3B-42D0-BB0E-35C902BF6A5A}"/>
              </a:ext>
            </a:extLst>
          </p:cNvPr>
          <p:cNvSpPr txBox="1"/>
          <p:nvPr/>
        </p:nvSpPr>
        <p:spPr>
          <a:xfrm>
            <a:off x="2695357" y="2309266"/>
            <a:ext cx="1597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8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ill</a:t>
            </a:r>
            <a:r>
              <a:rPr lang="es-AR" sz="28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, </a:t>
            </a:r>
            <a:r>
              <a:rPr lang="es-AR" sz="28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sick</a:t>
            </a:r>
            <a:endParaRPr kumimoji="0" lang="es-A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950435-6666-4C66-BA32-9299937F5A10}"/>
              </a:ext>
            </a:extLst>
          </p:cNvPr>
          <p:cNvSpPr txBox="1"/>
          <p:nvPr/>
        </p:nvSpPr>
        <p:spPr>
          <a:xfrm>
            <a:off x="3064099" y="4223964"/>
            <a:ext cx="1597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8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funny</a:t>
            </a:r>
            <a:endParaRPr kumimoji="0" lang="es-A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FBA8EB-B5E3-4526-A144-82B57F6BFBE2}"/>
              </a:ext>
            </a:extLst>
          </p:cNvPr>
          <p:cNvSpPr txBox="1"/>
          <p:nvPr/>
        </p:nvSpPr>
        <p:spPr>
          <a:xfrm>
            <a:off x="2760419" y="6261190"/>
            <a:ext cx="164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8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sad</a:t>
            </a:r>
            <a:r>
              <a:rPr lang="es-AR" sz="28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kumimoji="0" lang="es-A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30F2C5-CC22-4F07-84B9-B49A9D708B35}"/>
              </a:ext>
            </a:extLst>
          </p:cNvPr>
          <p:cNvSpPr txBox="1"/>
          <p:nvPr/>
        </p:nvSpPr>
        <p:spPr>
          <a:xfrm>
            <a:off x="7423095" y="3340933"/>
            <a:ext cx="272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(He is ____________).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F55E6E-D825-4D43-9FD6-D5CE0C70E70D}"/>
              </a:ext>
            </a:extLst>
          </p:cNvPr>
          <p:cNvSpPr txBox="1"/>
          <p:nvPr/>
        </p:nvSpPr>
        <p:spPr>
          <a:xfrm>
            <a:off x="7285988" y="2694134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36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4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060D0D-EEED-4F10-9C25-293D57CC30A5}"/>
              </a:ext>
            </a:extLst>
          </p:cNvPr>
          <p:cNvSpPr txBox="1"/>
          <p:nvPr/>
        </p:nvSpPr>
        <p:spPr>
          <a:xfrm>
            <a:off x="7727025" y="2732991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Il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est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méchant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92DDF5-ACD2-48FC-B185-302455430E47}"/>
              </a:ext>
            </a:extLst>
          </p:cNvPr>
          <p:cNvSpPr txBox="1"/>
          <p:nvPr/>
        </p:nvSpPr>
        <p:spPr>
          <a:xfrm>
            <a:off x="7198356" y="191106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6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FB1512A-A671-4531-814A-3DEF164B4B79}"/>
              </a:ext>
            </a:extLst>
          </p:cNvPr>
          <p:cNvSpPr txBox="1"/>
          <p:nvPr/>
        </p:nvSpPr>
        <p:spPr>
          <a:xfrm>
            <a:off x="8249230" y="3224978"/>
            <a:ext cx="2193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8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naughty</a:t>
            </a:r>
            <a:endParaRPr kumimoji="0" lang="es-A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6B1E09-A773-40E7-B489-60067F5CBEB7}"/>
              </a:ext>
            </a:extLst>
          </p:cNvPr>
          <p:cNvSpPr txBox="1"/>
          <p:nvPr/>
        </p:nvSpPr>
        <p:spPr>
          <a:xfrm>
            <a:off x="7438986" y="5520723"/>
            <a:ext cx="272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(She is ____________).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B92E20-58BF-4C51-808C-BA50EB236F4B}"/>
              </a:ext>
            </a:extLst>
          </p:cNvPr>
          <p:cNvSpPr txBox="1"/>
          <p:nvPr/>
        </p:nvSpPr>
        <p:spPr>
          <a:xfrm>
            <a:off x="7301879" y="4873924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3600" b="1" kern="0" dirty="0">
                <a:solidFill>
                  <a:srgbClr val="FF0066"/>
                </a:solidFill>
                <a:latin typeface="Century Gothic" panose="020B0502020202020204" pitchFamily="34" charset="0"/>
                <a:cs typeface="Arial"/>
                <a:sym typeface="Arial"/>
              </a:rPr>
              <a:t>5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822443-7761-432A-8D13-F567E96B317C}"/>
              </a:ext>
            </a:extLst>
          </p:cNvPr>
          <p:cNvSpPr txBox="1"/>
          <p:nvPr/>
        </p:nvSpPr>
        <p:spPr>
          <a:xfrm>
            <a:off x="7742916" y="4912781"/>
            <a:ext cx="2691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Elle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est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calme.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575BA0-0C2A-4AB5-B48E-44918B3A8940}"/>
              </a:ext>
            </a:extLst>
          </p:cNvPr>
          <p:cNvSpPr txBox="1"/>
          <p:nvPr/>
        </p:nvSpPr>
        <p:spPr>
          <a:xfrm>
            <a:off x="7214247" y="409085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6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CAD1BE-B694-4EC4-AB24-0AAB6F9EAE77}"/>
              </a:ext>
            </a:extLst>
          </p:cNvPr>
          <p:cNvSpPr txBox="1"/>
          <p:nvPr/>
        </p:nvSpPr>
        <p:spPr>
          <a:xfrm>
            <a:off x="8265122" y="5404768"/>
            <a:ext cx="164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8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calm</a:t>
            </a:r>
            <a:endParaRPr kumimoji="0" lang="es-A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4" name="Picture 3" descr="A picture containing circle&#10;&#10;Description automatically generated">
            <a:extLst>
              <a:ext uri="{FF2B5EF4-FFF2-40B4-BE49-F238E27FC236}">
                <a16:creationId xmlns:a16="http://schemas.microsoft.com/office/drawing/2014/main" id="{9F526618-7C92-4C65-A603-4F5E83A10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764" y="4628988"/>
            <a:ext cx="1905993" cy="1224783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AD983CA-D388-46BE-92A5-560C10DB3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3" y="5559627"/>
            <a:ext cx="1394892" cy="1224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D1D901-74EF-4C74-AAEA-E9A1FAB5A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6" y="1647325"/>
            <a:ext cx="1503407" cy="1224783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AEDBC0FC-624B-4DFE-A864-C4D7EBE456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3" y="3557573"/>
            <a:ext cx="1406391" cy="1196830"/>
          </a:xfrm>
          <a:prstGeom prst="rect">
            <a:avLst/>
          </a:prstGeom>
        </p:spPr>
      </p:pic>
      <p:pic>
        <p:nvPicPr>
          <p:cNvPr id="52" name="Picture 51" descr="A picture containing logo&#10;&#10;Description automatically generated">
            <a:extLst>
              <a:ext uri="{FF2B5EF4-FFF2-40B4-BE49-F238E27FC236}">
                <a16:creationId xmlns:a16="http://schemas.microsoft.com/office/drawing/2014/main" id="{BCF9DA98-B1DD-4A07-8881-3FD4F93E13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49" y="2644297"/>
            <a:ext cx="1351592" cy="1351050"/>
          </a:xfrm>
          <a:prstGeom prst="rect">
            <a:avLst/>
          </a:prstGeom>
        </p:spPr>
      </p:pic>
      <p:pic>
        <p:nvPicPr>
          <p:cNvPr id="40" name="Graphic 39" descr="Teacher">
            <a:extLst>
              <a:ext uri="{FF2B5EF4-FFF2-40B4-BE49-F238E27FC236}">
                <a16:creationId xmlns:a16="http://schemas.microsoft.com/office/drawing/2014/main" id="{D369A6A1-742A-435C-9F22-CAFED8F8F7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29920" y="-35098"/>
            <a:ext cx="914400" cy="914400"/>
          </a:xfrm>
          <a:prstGeom prst="rect">
            <a:avLst/>
          </a:prstGeom>
        </p:spPr>
      </p:pic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38E20D0E-74BF-4FB9-8EF6-CB2BA23E26CA}"/>
              </a:ext>
            </a:extLst>
          </p:cNvPr>
          <p:cNvSpPr/>
          <p:nvPr/>
        </p:nvSpPr>
        <p:spPr>
          <a:xfrm>
            <a:off x="3644320" y="195848"/>
            <a:ext cx="1617729" cy="431663"/>
          </a:xfrm>
          <a:prstGeom prst="wedgeRoundRectCallout">
            <a:avLst>
              <a:gd name="adj1" fmla="val -64738"/>
              <a:gd name="adj2" fmla="val -16882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Écris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. </a:t>
            </a:r>
            <a:endParaRPr lang="en-GB" sz="40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4426900" y="-200453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60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/>
      <p:bldP spid="37" grpId="0"/>
      <p:bldP spid="38" grpId="0"/>
      <p:bldP spid="46" grpId="0"/>
      <p:bldP spid="51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1344</Words>
  <Application>Microsoft Office PowerPoint</Application>
  <PresentationFormat>Widescreen</PresentationFormat>
  <Paragraphs>263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Century Gothic</vt:lpstr>
      <vt:lpstr>Century Gothic</vt:lpstr>
      <vt:lpstr>Modern Love</vt:lpstr>
      <vt:lpstr>Symbol</vt:lpstr>
      <vt:lpstr>Wingdings</vt:lpstr>
      <vt:lpstr>1_Office Theme</vt:lpstr>
      <vt:lpstr>2_Office Theme</vt:lpstr>
      <vt:lpstr>Office Theme</vt:lpstr>
      <vt:lpstr>Describing me and others </vt:lpstr>
      <vt:lpstr>Follow up 1: </vt:lpstr>
      <vt:lpstr>écouter</vt:lpstr>
      <vt:lpstr>Follow up 3 </vt:lpstr>
      <vt:lpstr>Creating questions</vt:lpstr>
      <vt:lpstr>Follow up 4 :</vt:lpstr>
      <vt:lpstr>Follow up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70</cp:revision>
  <dcterms:created xsi:type="dcterms:W3CDTF">2021-06-12T06:20:35Z</dcterms:created>
  <dcterms:modified xsi:type="dcterms:W3CDTF">2023-09-26T04:41:41Z</dcterms:modified>
</cp:coreProperties>
</file>