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22"/>
  </p:notesMasterIdLst>
  <p:sldIdLst>
    <p:sldId id="275" r:id="rId3"/>
    <p:sldId id="259" r:id="rId4"/>
    <p:sldId id="277" r:id="rId5"/>
    <p:sldId id="345" r:id="rId6"/>
    <p:sldId id="294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261" r:id="rId15"/>
    <p:sldId id="281" r:id="rId16"/>
    <p:sldId id="355" r:id="rId17"/>
    <p:sldId id="356" r:id="rId18"/>
    <p:sldId id="357" r:id="rId19"/>
    <p:sldId id="302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61810" autoAdjust="0"/>
  </p:normalViewPr>
  <p:slideViewPr>
    <p:cSldViewPr snapToGrid="0">
      <p:cViewPr varScale="1">
        <p:scale>
          <a:sx n="67" d="100"/>
          <a:sy n="67" d="100"/>
        </p:scale>
        <p:origin x="228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 algn="l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216000" indent="-216000" algn="l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</a:t>
            </a:r>
          </a:p>
          <a:p>
            <a:pPr marL="216000" indent="-216000" algn="l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anglais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français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content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[1841]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triste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[1843]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 algn="l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63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06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745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revisit parts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introduce a third part,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es.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animate the explanation.</a:t>
            </a: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translations for the French examples provided. </a:t>
            </a:r>
          </a:p>
        </p:txBody>
      </p:sp>
      <p:sp>
        <p:nvSpPr>
          <p:cNvPr id="303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es,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connect them to meaning; to practise comprehension of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i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Ensure that pupils know that Pierre and Yves are friends, and that it is Pierre who is talking.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read the parts of Pierre’s statements and write I am 1,2,3 and you are 1,2,3 with the English meanings of the adjectives.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answers.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Pierre’s cousin Jean-Michel who is from Ha</a:t>
            </a:r>
            <a:r>
              <a:rPr lang="el-GR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ϊ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ti</a:t>
            </a:r>
            <a:r>
              <a:rPr lang="en-GB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. He will feature in the listening activity that follows.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information.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‘es’ and their connection with meaning; to practise aural comprehension of this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week’s vocabulary.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to pupils that they will not here the pronoun ‘je’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so they will need to listen for the verb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‘es’ to know if Pierre is saying ‘you are’ to Jean-Michel or ‘I am’ about himself.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hear audio.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Pupils write 1-6 and you are or I am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listen again.  Pupils write the adjective meaning they hear in English.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for answers to provide feedback.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If time allows, click to bring up a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set of audio buttons, which have the full sentences.  Click to play and students repeat.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0" strike="noStrike" spc="-1" dirty="0">
                <a:latin typeface="Arial"/>
              </a:rPr>
              <a:t>1. [Je] </a:t>
            </a:r>
            <a:r>
              <a:rPr lang="en-GB" sz="1200" b="0" strike="noStrike" spc="-1" dirty="0" err="1">
                <a:latin typeface="Arial"/>
              </a:rPr>
              <a:t>suis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français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0" strike="noStrike" spc="-1" dirty="0">
                <a:latin typeface="Arial"/>
              </a:rPr>
              <a:t>2. [Je] </a:t>
            </a:r>
            <a:r>
              <a:rPr lang="en-GB" sz="1200" b="0" strike="noStrike" spc="-1" dirty="0" err="1">
                <a:latin typeface="Arial"/>
              </a:rPr>
              <a:t>suis</a:t>
            </a:r>
            <a:r>
              <a:rPr lang="en-GB" sz="1200" b="0" strike="noStrike" spc="-1" dirty="0">
                <a:latin typeface="Arial"/>
              </a:rPr>
              <a:t> petit.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3. [Tu] es grand.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4. [Je] </a:t>
            </a:r>
            <a:r>
              <a:rPr lang="en-GB" sz="1200" b="0" strike="noStrike" spc="-1" dirty="0" err="1">
                <a:latin typeface="Arial"/>
              </a:rPr>
              <a:t>suis</a:t>
            </a:r>
            <a:r>
              <a:rPr lang="en-GB" sz="1200" b="0" strike="noStrike" spc="-1" dirty="0">
                <a:latin typeface="Arial"/>
              </a:rPr>
              <a:t> content.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5. [Tu] es triste.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6. [Tu] es cool.</a:t>
            </a:r>
            <a:br>
              <a:rPr lang="en-GB" sz="1200" b="0" strike="noStrike" spc="-1" dirty="0">
                <a:latin typeface="Arial"/>
              </a:rPr>
            </a:br>
            <a:br>
              <a:rPr lang="en-GB" sz="1200" b="1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Transcript 2:</a:t>
            </a:r>
            <a:br>
              <a:rPr lang="en-GB" sz="1200" b="1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1. Je </a:t>
            </a:r>
            <a:r>
              <a:rPr lang="en-GB" sz="1200" b="0" strike="noStrike" spc="-1" dirty="0" err="1">
                <a:latin typeface="Arial"/>
              </a:rPr>
              <a:t>suis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français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0" strike="noStrike" spc="-1" dirty="0">
                <a:latin typeface="Arial"/>
              </a:rPr>
              <a:t>2. Je </a:t>
            </a:r>
            <a:r>
              <a:rPr lang="en-GB" sz="1200" b="0" strike="noStrike" spc="-1" dirty="0" err="1">
                <a:latin typeface="Arial"/>
              </a:rPr>
              <a:t>suis</a:t>
            </a:r>
            <a:r>
              <a:rPr lang="en-GB" sz="1200" b="0" strike="noStrike" spc="-1" dirty="0">
                <a:latin typeface="Arial"/>
              </a:rPr>
              <a:t> petit.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3. Tu es grand.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4. Je </a:t>
            </a:r>
            <a:r>
              <a:rPr lang="en-GB" sz="1200" b="0" strike="noStrike" spc="-1" dirty="0" err="1">
                <a:latin typeface="Arial"/>
              </a:rPr>
              <a:t>suis</a:t>
            </a:r>
            <a:r>
              <a:rPr lang="en-GB" sz="1200" b="0" strike="noStrike" spc="-1" dirty="0">
                <a:latin typeface="Arial"/>
              </a:rPr>
              <a:t> content.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5. Tu es triste.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6. Tu es cool.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say Au revoir ! to finish off the lesson.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 “Au revoir, tout le monde” (Goodbye, everybody).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and play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image and words “Au revoir.”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video.  Play and repeat with the whole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95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[an/</a:t>
            </a:r>
            <a:r>
              <a:rPr lang="en-GB" b="1" dirty="0" err="1"/>
              <a:t>en</a:t>
            </a:r>
            <a:r>
              <a:rPr lang="en-GB" b="1" dirty="0"/>
              <a:t>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[an/</a:t>
            </a:r>
            <a:r>
              <a:rPr lang="en-GB" b="1" dirty="0" err="1"/>
              <a:t>en</a:t>
            </a:r>
            <a:r>
              <a:rPr lang="en-GB" b="1" dirty="0"/>
              <a:t>]. Tell pupils that the letter combination [an] and [</a:t>
            </a:r>
            <a:r>
              <a:rPr lang="en-GB" b="1" dirty="0" err="1"/>
              <a:t>en</a:t>
            </a:r>
            <a:r>
              <a:rPr lang="en-GB" b="1" dirty="0"/>
              <a:t>] sound the same.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‘enfant’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the word and bring up the reminder that the final –t is silent.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word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enfant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copy the </a:t>
            </a:r>
            <a:r>
              <a:rPr lang="fr-FR" baseline="0" dirty="0" err="1"/>
              <a:t>picture</a:t>
            </a:r>
            <a:r>
              <a:rPr lang="fr-FR" baseline="0" dirty="0"/>
              <a:t> and open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arms</a:t>
            </a:r>
            <a:r>
              <a:rPr lang="fr-FR" baseline="0" dirty="0"/>
              <a:t> like </a:t>
            </a:r>
            <a:r>
              <a:rPr lang="fr-FR" baseline="0" dirty="0" err="1"/>
              <a:t>small</a:t>
            </a:r>
            <a:r>
              <a:rPr lang="fr-FR" baseline="0" dirty="0"/>
              <a:t> </a:t>
            </a:r>
            <a:r>
              <a:rPr lang="fr-FR" baseline="0" dirty="0" err="1"/>
              <a:t>children</a:t>
            </a:r>
            <a:r>
              <a:rPr lang="fr-FR" baseline="0" dirty="0"/>
              <a:t> </a:t>
            </a:r>
            <a:r>
              <a:rPr lang="fr-FR" baseline="0" dirty="0" err="1"/>
              <a:t>often</a:t>
            </a:r>
            <a:r>
              <a:rPr lang="fr-FR" baseline="0" dirty="0"/>
              <a:t> do.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[SFC]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words ending in ‘d’. Pupils have practised [SFC] with final –t and final –s in the previous two weeks.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this word also contains this week’s new SSC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an/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grand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‘grand’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pupils are clear about the meaning, i.e., tall.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grand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copy the emoji and </a:t>
            </a:r>
            <a:r>
              <a:rPr lang="fr-FR" baseline="0" dirty="0" err="1"/>
              <a:t>raise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 </a:t>
            </a:r>
            <a:r>
              <a:rPr lang="fr-FR" baseline="0" dirty="0" err="1"/>
              <a:t>above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 as if </a:t>
            </a:r>
            <a:r>
              <a:rPr lang="fr-FR" baseline="0" dirty="0" err="1"/>
              <a:t>measuring</a:t>
            </a:r>
            <a:r>
              <a:rPr lang="fr-FR" baseline="0" dirty="0"/>
              <a:t> a </a:t>
            </a:r>
            <a:r>
              <a:rPr lang="fr-FR" baseline="0" dirty="0" err="1"/>
              <a:t>tall</a:t>
            </a:r>
            <a:r>
              <a:rPr lang="fr-FR" baseline="0" dirty="0"/>
              <a:t> </a:t>
            </a:r>
            <a:r>
              <a:rPr lang="fr-FR" baseline="0" dirty="0" err="1"/>
              <a:t>person’s</a:t>
            </a:r>
            <a:r>
              <a:rPr lang="fr-FR" baseline="0" dirty="0"/>
              <a:t> </a:t>
            </a:r>
            <a:r>
              <a:rPr lang="fr-FR" baseline="0" dirty="0" err="1"/>
              <a:t>height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picture.  Say the word again, together with pupils this time. Do the accompanying gesture.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Teacher uses the gesture again to elicit the word again from pupils.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reminder of the silent final –d.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two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15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890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meaning of the new vocabulary for this week; to practise read aloud of the new vocabulary for this week, which includes many examples of [an/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[SFC] with –t, -s, and –d.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emoji and three adjectives.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Prompt pupils by saying the sentence beginning ‘</a:t>
            </a:r>
            <a:r>
              <a:rPr lang="en-GB" sz="1200" b="0" strike="noStrike" spc="-1" dirty="0" err="1">
                <a:latin typeface="Arial"/>
              </a:rPr>
              <a:t>il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…’ (Click on the words to hear them pronounced, if desired).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sentence ending from pupils.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answer indicator.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for the next five slides.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041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16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56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8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522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92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00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278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718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791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53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838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6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21.png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5.wav"/><Relationship Id="rId11" Type="http://schemas.openxmlformats.org/officeDocument/2006/relationships/image" Target="../media/image20.png"/><Relationship Id="rId5" Type="http://schemas.openxmlformats.org/officeDocument/2006/relationships/audio" Target="../media/audio14.wav"/><Relationship Id="rId15" Type="http://schemas.openxmlformats.org/officeDocument/2006/relationships/image" Target="../media/image24.jpg"/><Relationship Id="rId10" Type="http://schemas.openxmlformats.org/officeDocument/2006/relationships/image" Target="../media/image19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0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10" Type="http://schemas.openxmlformats.org/officeDocument/2006/relationships/image" Target="../media/image14.svg"/><Relationship Id="rId4" Type="http://schemas.openxmlformats.org/officeDocument/2006/relationships/audio" Target="../media/audio21.wav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3.wav"/><Relationship Id="rId7" Type="http://schemas.openxmlformats.org/officeDocument/2006/relationships/image" Target="../media/image30.gif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14.svg"/><Relationship Id="rId5" Type="http://schemas.openxmlformats.org/officeDocument/2006/relationships/audio" Target="../media/audio25.wav"/><Relationship Id="rId10" Type="http://schemas.openxmlformats.org/officeDocument/2006/relationships/image" Target="../media/image13.png"/><Relationship Id="rId4" Type="http://schemas.openxmlformats.org/officeDocument/2006/relationships/audio" Target="../media/audio24.wav"/><Relationship Id="rId9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2.wav"/><Relationship Id="rId18" Type="http://schemas.openxmlformats.org/officeDocument/2006/relationships/audio" Target="../media/audio37.wav"/><Relationship Id="rId3" Type="http://schemas.openxmlformats.org/officeDocument/2006/relationships/audio" Target="../media/audio25.wav"/><Relationship Id="rId21" Type="http://schemas.openxmlformats.org/officeDocument/2006/relationships/image" Target="../media/image14.svg"/><Relationship Id="rId7" Type="http://schemas.openxmlformats.org/officeDocument/2006/relationships/audio" Target="../media/audio28.wav"/><Relationship Id="rId12" Type="http://schemas.openxmlformats.org/officeDocument/2006/relationships/image" Target="../media/image27.gif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35.wav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image" Target="../media/image31.gif"/><Relationship Id="rId5" Type="http://schemas.openxmlformats.org/officeDocument/2006/relationships/image" Target="../media/image32.png"/><Relationship Id="rId15" Type="http://schemas.openxmlformats.org/officeDocument/2006/relationships/audio" Target="../media/audio34.wav"/><Relationship Id="rId23" Type="http://schemas.openxmlformats.org/officeDocument/2006/relationships/audio" Target="../media/audio39.wav"/><Relationship Id="rId10" Type="http://schemas.openxmlformats.org/officeDocument/2006/relationships/audio" Target="../media/audio31.wav"/><Relationship Id="rId19" Type="http://schemas.openxmlformats.org/officeDocument/2006/relationships/audio" Target="../media/audio38.wav"/><Relationship Id="rId4" Type="http://schemas.openxmlformats.org/officeDocument/2006/relationships/image" Target="../media/image29.png"/><Relationship Id="rId9" Type="http://schemas.openxmlformats.org/officeDocument/2006/relationships/audio" Target="../media/audio30.wav"/><Relationship Id="rId14" Type="http://schemas.openxmlformats.org/officeDocument/2006/relationships/audio" Target="../media/audio33.wav"/><Relationship Id="rId22" Type="http://schemas.openxmlformats.org/officeDocument/2006/relationships/audio" Target="../media/audio2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microsoft.com/office/2007/relationships/media" Target="../media/media5.mkv"/><Relationship Id="rId7" Type="http://schemas.openxmlformats.org/officeDocument/2006/relationships/audio" Target="../media/audio41.wav"/><Relationship Id="rId12" Type="http://schemas.openxmlformats.org/officeDocument/2006/relationships/image" Target="../media/image38.pn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6.png"/><Relationship Id="rId4" Type="http://schemas.openxmlformats.org/officeDocument/2006/relationships/video" Target="../media/media5.mkv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video" Target="../media/media2.mk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6.wav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8.wav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9.wav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indent="-457200">
              <a:buClrTx/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Être : tu es, 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(je suis) </a:t>
            </a:r>
          </a:p>
          <a:p>
            <a:pPr marL="457920" lvl="0" indent="-457200"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[an/en]</a:t>
            </a:r>
          </a:p>
          <a:p>
            <a:pPr marL="457920" lvl="0" indent="-457200"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[SFC] </a:t>
            </a:r>
            <a:r>
              <a:rPr lang="fr-FR" sz="28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with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final -d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B675243B-2AF0-4D23-98D3-451A34975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B6B3DE-4AC6-4E2F-8558-6AE53D47CFAC}"/>
              </a:ext>
            </a:extLst>
          </p:cNvPr>
          <p:cNvSpPr txBox="1"/>
          <p:nvPr/>
        </p:nvSpPr>
        <p:spPr>
          <a:xfrm>
            <a:off x="9633397" y="6396335"/>
            <a:ext cx="255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latin typeface="Century Gothic" panose="020B0502020202020204" pitchFamily="34" charset="0"/>
              </a:rPr>
              <a:t>Term 1 Week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45B0A-21EE-4579-ACD6-DE5E2802E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7" y="1505514"/>
            <a:ext cx="4261767" cy="3121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il est.wav"/>
            </a:hlinkClick>
          </p:cNvPr>
          <p:cNvSpPr/>
          <p:nvPr/>
        </p:nvSpPr>
        <p:spPr>
          <a:xfrm>
            <a:off x="101844" y="1604452"/>
            <a:ext cx="175710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stomShape 6">
            <a:extLst>
              <a:ext uri="{FF2B5EF4-FFF2-40B4-BE49-F238E27FC236}">
                <a16:creationId xmlns:a16="http://schemas.microsoft.com/office/drawing/2014/main" id="{15CC2DDB-3EF3-4402-902F-EACF020B19CD}"/>
              </a:ext>
            </a:extLst>
          </p:cNvPr>
          <p:cNvSpPr/>
          <p:nvPr/>
        </p:nvSpPr>
        <p:spPr>
          <a:xfrm>
            <a:off x="7421472" y="26511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grand.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2F3553E9-D10C-4B4E-9B44-1678C265EBBB}"/>
              </a:ext>
            </a:extLst>
          </p:cNvPr>
          <p:cNvSpPr/>
          <p:nvPr/>
        </p:nvSpPr>
        <p:spPr>
          <a:xfrm>
            <a:off x="7435403" y="38459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content.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D34EB708-B1F7-4F6D-BB5E-1493C3EEBFEA}"/>
              </a:ext>
            </a:extLst>
          </p:cNvPr>
          <p:cNvSpPr/>
          <p:nvPr/>
        </p:nvSpPr>
        <p:spPr>
          <a:xfrm>
            <a:off x="7435403" y="50407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anglais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D07F82-D60F-410A-BDA9-8E51E2F98C1B}"/>
              </a:ext>
            </a:extLst>
          </p:cNvPr>
          <p:cNvSpPr/>
          <p:nvPr/>
        </p:nvSpPr>
        <p:spPr>
          <a:xfrm>
            <a:off x="7124281" y="4984345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6" name="Image1">
            <a:extLst>
              <a:ext uri="{FF2B5EF4-FFF2-40B4-BE49-F238E27FC236}">
                <a16:creationId xmlns:a16="http://schemas.microsoft.com/office/drawing/2014/main" id="{49E4EC14-9347-4752-AFF1-AED926C8BF58}"/>
              </a:ext>
            </a:extLst>
          </p:cNvPr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934505" y="2766428"/>
            <a:ext cx="2995004" cy="2676374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CAED4619-7DBB-4937-8801-6F3CF6320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D6BEB6A8-B955-418E-B666-C49DAA01CA40}"/>
              </a:ext>
            </a:extLst>
          </p:cNvPr>
          <p:cNvSpPr/>
          <p:nvPr/>
        </p:nvSpPr>
        <p:spPr>
          <a:xfrm>
            <a:off x="934202" y="127443"/>
            <a:ext cx="3855818" cy="547644"/>
          </a:xfrm>
          <a:prstGeom prst="wedgeRoundRectCallout">
            <a:avLst>
              <a:gd name="adj1" fmla="val -57342"/>
              <a:gd name="adj2" fmla="val 107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ustomShape 6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BC980823-2046-4064-8AAC-0F40A3F51E5E}"/>
              </a:ext>
            </a:extLst>
          </p:cNvPr>
          <p:cNvSpPr/>
          <p:nvPr/>
        </p:nvSpPr>
        <p:spPr>
          <a:xfrm>
            <a:off x="912189" y="142605"/>
            <a:ext cx="38063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 la phrase.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52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l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il est.wav"/>
            </a:hlinkClick>
          </p:cNvPr>
          <p:cNvSpPr/>
          <p:nvPr/>
        </p:nvSpPr>
        <p:spPr>
          <a:xfrm>
            <a:off x="101844" y="1604452"/>
            <a:ext cx="175710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stomShape 6">
            <a:extLst>
              <a:ext uri="{FF2B5EF4-FFF2-40B4-BE49-F238E27FC236}">
                <a16:creationId xmlns:a16="http://schemas.microsoft.com/office/drawing/2014/main" id="{15CC2DDB-3EF3-4402-902F-EACF020B19CD}"/>
              </a:ext>
            </a:extLst>
          </p:cNvPr>
          <p:cNvSpPr/>
          <p:nvPr/>
        </p:nvSpPr>
        <p:spPr>
          <a:xfrm>
            <a:off x="7421472" y="26511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français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2F3553E9-D10C-4B4E-9B44-1678C265EBBB}"/>
              </a:ext>
            </a:extLst>
          </p:cNvPr>
          <p:cNvSpPr/>
          <p:nvPr/>
        </p:nvSpPr>
        <p:spPr>
          <a:xfrm>
            <a:off x="7435403" y="38459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triste.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D34EB708-B1F7-4F6D-BB5E-1493C3EEBFEA}"/>
              </a:ext>
            </a:extLst>
          </p:cNvPr>
          <p:cNvSpPr/>
          <p:nvPr/>
        </p:nvSpPr>
        <p:spPr>
          <a:xfrm>
            <a:off x="7435403" y="50407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content.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D07F82-D60F-410A-BDA9-8E51E2F98C1B}"/>
              </a:ext>
            </a:extLst>
          </p:cNvPr>
          <p:cNvSpPr/>
          <p:nvPr/>
        </p:nvSpPr>
        <p:spPr>
          <a:xfrm>
            <a:off x="7295104" y="4940638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CB0930-7714-4188-816D-88E710B73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492" y="2651155"/>
            <a:ext cx="3182056" cy="2707909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029B52E-BF87-41C9-B5ED-93B334056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83262181-5A8C-4BAC-BD3A-75BA4746F471}"/>
              </a:ext>
            </a:extLst>
          </p:cNvPr>
          <p:cNvSpPr/>
          <p:nvPr/>
        </p:nvSpPr>
        <p:spPr>
          <a:xfrm>
            <a:off x="934202" y="127443"/>
            <a:ext cx="3855818" cy="547644"/>
          </a:xfrm>
          <a:prstGeom prst="wedgeRoundRectCallout">
            <a:avLst>
              <a:gd name="adj1" fmla="val -57342"/>
              <a:gd name="adj2" fmla="val 107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ustomShape 6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4D2920A9-EB4F-44E9-AE67-099BADD555DF}"/>
              </a:ext>
            </a:extLst>
          </p:cNvPr>
          <p:cNvSpPr/>
          <p:nvPr/>
        </p:nvSpPr>
        <p:spPr>
          <a:xfrm>
            <a:off x="912189" y="142605"/>
            <a:ext cx="38063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 la phrase.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7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t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il est.wav"/>
            </a:hlinkClick>
          </p:cNvPr>
          <p:cNvSpPr/>
          <p:nvPr/>
        </p:nvSpPr>
        <p:spPr>
          <a:xfrm>
            <a:off x="101844" y="1604452"/>
            <a:ext cx="175710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stomShape 6">
            <a:extLst>
              <a:ext uri="{FF2B5EF4-FFF2-40B4-BE49-F238E27FC236}">
                <a16:creationId xmlns:a16="http://schemas.microsoft.com/office/drawing/2014/main" id="{15CC2DDB-3EF3-4402-902F-EACF020B19CD}"/>
              </a:ext>
            </a:extLst>
          </p:cNvPr>
          <p:cNvSpPr/>
          <p:nvPr/>
        </p:nvSpPr>
        <p:spPr>
          <a:xfrm>
            <a:off x="7421472" y="26511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grand.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2F3553E9-D10C-4B4E-9B44-1678C265EBBB}"/>
              </a:ext>
            </a:extLst>
          </p:cNvPr>
          <p:cNvSpPr/>
          <p:nvPr/>
        </p:nvSpPr>
        <p:spPr>
          <a:xfrm>
            <a:off x="7435403" y="38459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content.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D34EB708-B1F7-4F6D-BB5E-1493C3EEBFEA}"/>
              </a:ext>
            </a:extLst>
          </p:cNvPr>
          <p:cNvSpPr/>
          <p:nvPr/>
        </p:nvSpPr>
        <p:spPr>
          <a:xfrm>
            <a:off x="7435403" y="50407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petit.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D07F82-D60F-410A-BDA9-8E51E2F98C1B}"/>
              </a:ext>
            </a:extLst>
          </p:cNvPr>
          <p:cNvSpPr/>
          <p:nvPr/>
        </p:nvSpPr>
        <p:spPr>
          <a:xfrm>
            <a:off x="6986432" y="2491389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6" name="Image3">
            <a:extLst>
              <a:ext uri="{FF2B5EF4-FFF2-40B4-BE49-F238E27FC236}">
                <a16:creationId xmlns:a16="http://schemas.microsoft.com/office/drawing/2014/main" id="{0714AC4B-19A9-48F9-B091-E693B81FDD36}"/>
              </a:ext>
            </a:extLst>
          </p:cNvPr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519697" y="2780231"/>
            <a:ext cx="3080580" cy="2648768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AF9E6664-1149-4799-B98B-7AA2566FA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2F137C67-9057-4370-9CD2-0AE14088E04A}"/>
              </a:ext>
            </a:extLst>
          </p:cNvPr>
          <p:cNvSpPr/>
          <p:nvPr/>
        </p:nvSpPr>
        <p:spPr>
          <a:xfrm>
            <a:off x="934202" y="127443"/>
            <a:ext cx="3855818" cy="547644"/>
          </a:xfrm>
          <a:prstGeom prst="wedgeRoundRectCallout">
            <a:avLst>
              <a:gd name="adj1" fmla="val -57342"/>
              <a:gd name="adj2" fmla="val 107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ustomShape 6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16DB614A-139E-44DC-B506-71CD1EB904B9}"/>
              </a:ext>
            </a:extLst>
          </p:cNvPr>
          <p:cNvSpPr/>
          <p:nvPr/>
        </p:nvSpPr>
        <p:spPr>
          <a:xfrm>
            <a:off x="912189" y="142605"/>
            <a:ext cx="38063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 la phrase.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28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898785" y="411500"/>
            <a:ext cx="3050963" cy="517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[to be | being]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4" name="Google Shape;170;p8"/>
          <p:cNvPicPr/>
          <p:nvPr/>
        </p:nvPicPr>
        <p:blipFill>
          <a:blip r:embed="rId10"/>
          <a:stretch/>
        </p:blipFill>
        <p:spPr>
          <a:xfrm>
            <a:off x="10416600" y="148320"/>
            <a:ext cx="1329120" cy="133092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282960" y="1091449"/>
            <a:ext cx="114627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Remember, the verb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être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means ‘</a:t>
            </a:r>
            <a:r>
              <a:rPr kumimoji="0" lang="en-GB" sz="2800" b="1" i="1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to be’. 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649513" y="2465000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suis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710867" y="2960969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 am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3871066" y="4379692"/>
            <a:ext cx="1420728" cy="4719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Tu es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3718169" y="3001927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He is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" name="CustomShape 7"/>
          <p:cNvSpPr/>
          <p:nvPr/>
        </p:nvSpPr>
        <p:spPr>
          <a:xfrm>
            <a:off x="1271390" y="5765693"/>
            <a:ext cx="3698640" cy="490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suis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ici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" name="CustomShape 8"/>
          <p:cNvSpPr/>
          <p:nvPr/>
        </p:nvSpPr>
        <p:spPr>
          <a:xfrm>
            <a:off x="1271390" y="6302770"/>
            <a:ext cx="36903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 am here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" name="CustomShape 9"/>
          <p:cNvSpPr/>
          <p:nvPr/>
        </p:nvSpPr>
        <p:spPr>
          <a:xfrm>
            <a:off x="8311133" y="5697639"/>
            <a:ext cx="4210933" cy="534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tu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es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" name="CustomShape 10"/>
          <p:cNvSpPr/>
          <p:nvPr/>
        </p:nvSpPr>
        <p:spPr>
          <a:xfrm>
            <a:off x="8285989" y="6200846"/>
            <a:ext cx="4446926" cy="5088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you are there. 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4" name="Google Shape;180;p8"/>
          <p:cNvPicPr/>
          <p:nvPr/>
        </p:nvPicPr>
        <p:blipFill>
          <a:blip r:embed="rId11"/>
          <a:stretch/>
        </p:blipFill>
        <p:spPr>
          <a:xfrm>
            <a:off x="2084493" y="2230336"/>
            <a:ext cx="522000" cy="122328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181;p8"/>
          <p:cNvPicPr/>
          <p:nvPr/>
        </p:nvPicPr>
        <p:blipFill>
          <a:blip r:embed="rId12"/>
          <a:stretch/>
        </p:blipFill>
        <p:spPr>
          <a:xfrm>
            <a:off x="5486125" y="2549271"/>
            <a:ext cx="1221120" cy="89712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182;p8"/>
          <p:cNvPicPr/>
          <p:nvPr/>
        </p:nvPicPr>
        <p:blipFill>
          <a:blip r:embed="rId13"/>
          <a:stretch/>
        </p:blipFill>
        <p:spPr>
          <a:xfrm>
            <a:off x="9688950" y="2482864"/>
            <a:ext cx="1294200" cy="897120"/>
          </a:xfrm>
          <a:prstGeom prst="rect">
            <a:avLst/>
          </a:prstGeom>
          <a:ln>
            <a:noFill/>
          </a:ln>
        </p:spPr>
      </p:pic>
      <p:pic>
        <p:nvPicPr>
          <p:cNvPr id="147" name="Google Shape;183;p8"/>
          <p:cNvPicPr/>
          <p:nvPr/>
        </p:nvPicPr>
        <p:blipFill>
          <a:blip r:embed="rId14"/>
          <a:stretch/>
        </p:blipFill>
        <p:spPr>
          <a:xfrm>
            <a:off x="710867" y="5642914"/>
            <a:ext cx="633240" cy="670320"/>
          </a:xfrm>
          <a:prstGeom prst="rect">
            <a:avLst/>
          </a:prstGeom>
          <a:ln>
            <a:noFill/>
          </a:ln>
        </p:spPr>
      </p:pic>
      <p:pic>
        <p:nvPicPr>
          <p:cNvPr id="148" name="Google Shape;184;p8"/>
          <p:cNvPicPr/>
          <p:nvPr/>
        </p:nvPicPr>
        <p:blipFill>
          <a:blip r:embed="rId14"/>
          <a:stretch/>
        </p:blipFill>
        <p:spPr>
          <a:xfrm>
            <a:off x="7574376" y="5677157"/>
            <a:ext cx="633240" cy="670320"/>
          </a:xfrm>
          <a:prstGeom prst="rect">
            <a:avLst/>
          </a:prstGeom>
          <a:ln>
            <a:noFill/>
          </a:ln>
        </p:spPr>
      </p:pic>
      <p:sp>
        <p:nvSpPr>
          <p:cNvPr id="149" name="CustomShape 11"/>
          <p:cNvSpPr/>
          <p:nvPr/>
        </p:nvSpPr>
        <p:spPr>
          <a:xfrm>
            <a:off x="7696844" y="2945191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She is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0" name="CustomShape 12"/>
          <p:cNvSpPr/>
          <p:nvPr/>
        </p:nvSpPr>
        <p:spPr>
          <a:xfrm>
            <a:off x="7696844" y="2465962"/>
            <a:ext cx="14414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Elle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est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2" name="CustomShape 14"/>
          <p:cNvSpPr/>
          <p:nvPr/>
        </p:nvSpPr>
        <p:spPr>
          <a:xfrm>
            <a:off x="310050" y="1601159"/>
            <a:ext cx="11406960" cy="505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You already know the parts 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 am, he is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and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she is: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5">
            <a:extLst>
              <a:ext uri="{FF2B5EF4-FFF2-40B4-BE49-F238E27FC236}">
                <a16:creationId xmlns:a16="http://schemas.microsoft.com/office/drawing/2014/main" id="{80041E90-E31E-42EA-B8C6-CA6EED7261A2}"/>
              </a:ext>
            </a:extLst>
          </p:cNvPr>
          <p:cNvSpPr/>
          <p:nvPr/>
        </p:nvSpPr>
        <p:spPr>
          <a:xfrm>
            <a:off x="3852262" y="2494116"/>
            <a:ext cx="1999716" cy="707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Il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est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4">
            <a:extLst>
              <a:ext uri="{FF2B5EF4-FFF2-40B4-BE49-F238E27FC236}">
                <a16:creationId xmlns:a16="http://schemas.microsoft.com/office/drawing/2014/main" id="{E502C79D-FAC8-4370-935E-93122A5AE385}"/>
              </a:ext>
            </a:extLst>
          </p:cNvPr>
          <p:cNvSpPr/>
          <p:nvPr/>
        </p:nvSpPr>
        <p:spPr>
          <a:xfrm>
            <a:off x="3852262" y="4896294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You are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Google Shape;375;p6" descr="face icon to show 'but'">
            <a:extLst>
              <a:ext uri="{FF2B5EF4-FFF2-40B4-BE49-F238E27FC236}">
                <a16:creationId xmlns:a16="http://schemas.microsoft.com/office/drawing/2014/main" id="{E49FD167-FAC4-4A9A-9360-AE4DA950F8B4}"/>
              </a:ext>
            </a:extLst>
          </p:cNvPr>
          <p:cNvPicPr preferRelativeResize="0"/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681643" y="5742655"/>
            <a:ext cx="828397" cy="73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ustomShape 2">
            <a:extLst>
              <a:ext uri="{FF2B5EF4-FFF2-40B4-BE49-F238E27FC236}">
                <a16:creationId xmlns:a16="http://schemas.microsoft.com/office/drawing/2014/main" id="{E3364970-4685-4D81-B7C2-DB3085C43B57}"/>
              </a:ext>
            </a:extLst>
          </p:cNvPr>
          <p:cNvSpPr/>
          <p:nvPr/>
        </p:nvSpPr>
        <p:spPr>
          <a:xfrm>
            <a:off x="4459090" y="5738873"/>
            <a:ext cx="133933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mai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B5CDA8A6-495E-4FD6-888F-7C2AA8624D08}"/>
              </a:ext>
            </a:extLst>
          </p:cNvPr>
          <p:cNvSpPr txBox="1"/>
          <p:nvPr/>
        </p:nvSpPr>
        <p:spPr>
          <a:xfrm>
            <a:off x="4643028" y="6187473"/>
            <a:ext cx="1596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[but]</a:t>
            </a:r>
          </a:p>
        </p:txBody>
      </p:sp>
      <p:sp>
        <p:nvSpPr>
          <p:cNvPr id="33" name="CustomShape 14">
            <a:extLst>
              <a:ext uri="{FF2B5EF4-FFF2-40B4-BE49-F238E27FC236}">
                <a16:creationId xmlns:a16="http://schemas.microsoft.com/office/drawing/2014/main" id="{633B9E44-48BD-4E24-9D69-0130EACFF73F}"/>
              </a:ext>
            </a:extLst>
          </p:cNvPr>
          <p:cNvSpPr/>
          <p:nvPr/>
        </p:nvSpPr>
        <p:spPr>
          <a:xfrm>
            <a:off x="282960" y="3823415"/>
            <a:ext cx="11406960" cy="505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You are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is also part of the verb ‘</a:t>
            </a:r>
            <a:r>
              <a:rPr kumimoji="0" lang="en-GB" sz="2800" b="1" i="1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to be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’ 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: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Picture 33" descr="C:\Users\wdj\Google Drive\Primary\Y5 SoW\From Tracy\Pronouns\he.png">
            <a:extLst>
              <a:ext uri="{FF2B5EF4-FFF2-40B4-BE49-F238E27FC236}">
                <a16:creationId xmlns:a16="http://schemas.microsoft.com/office/drawing/2014/main" id="{077D131B-5253-4CD1-AF88-CF9CE45C5CA1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5851978" y="4436762"/>
            <a:ext cx="711425" cy="91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78917-C114-487F-8B7A-8A0A7A8F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50" y="-10519"/>
            <a:ext cx="1774443" cy="1325563"/>
          </a:xfrm>
        </p:spPr>
        <p:txBody>
          <a:bodyPr>
            <a:normAutofit/>
          </a:bodyPr>
          <a:lstStyle/>
          <a:p>
            <a:r>
              <a:rPr lang="en-GB" sz="6000" b="1" spc="-1" dirty="0" err="1">
                <a:solidFill>
                  <a:srgbClr val="1E4E79"/>
                </a:solidFill>
                <a:latin typeface="Century Gothic"/>
                <a:ea typeface="Century Gothic"/>
                <a:hlinkClick r:id="" action="ppaction://noaction">
                  <a:snd r:embed="rId17" name="être.wav"/>
                </a:hlinkClick>
              </a:rPr>
              <a:t>être</a:t>
            </a:r>
            <a:endParaRPr lang="en-GB" sz="6000" dirty="0">
              <a:hlinkClick r:id="" action="ppaction://noaction">
                <a:snd r:embed="rId17" name="être.wav"/>
              </a:hlinkClick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gram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u 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 suis 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 es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1919411888"/>
              </p:ext>
            </p:extLst>
          </p:nvPr>
        </p:nvGraphicFramePr>
        <p:xfrm>
          <a:off x="1709009" y="2002710"/>
          <a:ext cx="8561840" cy="2518029"/>
        </p:xfrm>
        <a:graphic>
          <a:graphicData uri="http://schemas.openxmlformats.org/drawingml/2006/table">
            <a:tbl>
              <a:tblPr/>
              <a:tblGrid>
                <a:gridCol w="4057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4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français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triste.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petit.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suis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content.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suis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grand.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suis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français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2" name="CustomShape 6">
            <a:hlinkClick r:id="" action="ppaction://noaction">
              <a:snd r:embed="rId4" name="Deux amis - Pierre et Yves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Deux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amis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 – Pierre et* Yves.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3" y="405251"/>
            <a:ext cx="751424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Pierre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How are they the same or different?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2F355-725C-4230-B428-3E7598DC5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276"/>
          <a:stretch/>
        </p:blipFill>
        <p:spPr>
          <a:xfrm>
            <a:off x="10030587" y="579906"/>
            <a:ext cx="1446917" cy="1429063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A162ED9-160B-4AFF-93FB-DB6A1C392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794"/>
          <a:stretch/>
        </p:blipFill>
        <p:spPr>
          <a:xfrm>
            <a:off x="8851363" y="501717"/>
            <a:ext cx="1444635" cy="1507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BC32E-001E-4F50-A107-3A9767E2D73F}"/>
              </a:ext>
            </a:extLst>
          </p:cNvPr>
          <p:cNvSpPr txBox="1"/>
          <p:nvPr/>
        </p:nvSpPr>
        <p:spPr>
          <a:xfrm>
            <a:off x="9097796" y="1670494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B3310-2BA5-4571-8567-214776CB8E59}"/>
              </a:ext>
            </a:extLst>
          </p:cNvPr>
          <p:cNvSpPr txBox="1"/>
          <p:nvPr/>
        </p:nvSpPr>
        <p:spPr>
          <a:xfrm>
            <a:off x="10277020" y="1737652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1DEC2-7086-4FFF-A01C-3DACC0853FD0}"/>
              </a:ext>
            </a:extLst>
          </p:cNvPr>
          <p:cNvSpPr txBox="1"/>
          <p:nvPr/>
        </p:nvSpPr>
        <p:spPr>
          <a:xfrm>
            <a:off x="10270849" y="5844523"/>
            <a:ext cx="1779888" cy="10156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deux – two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– friend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 – and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54C3-2638-44A7-9675-779D8C7C7C00}"/>
              </a:ext>
            </a:extLst>
          </p:cNvPr>
          <p:cNvGrpSpPr/>
          <p:nvPr/>
        </p:nvGrpSpPr>
        <p:grpSpPr>
          <a:xfrm>
            <a:off x="1709009" y="2129872"/>
            <a:ext cx="759681" cy="609865"/>
            <a:chOff x="1249156" y="1991200"/>
            <a:chExt cx="705711" cy="527797"/>
          </a:xfrm>
        </p:grpSpPr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03E12104-3586-41B9-8855-DC09D8961D3F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0B905EDA-8FAC-47E7-88B6-0FB191C84EEE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9B67C1-B1F5-445F-BFBE-46DA633126B8}"/>
              </a:ext>
            </a:extLst>
          </p:cNvPr>
          <p:cNvGrpSpPr/>
          <p:nvPr/>
        </p:nvGrpSpPr>
        <p:grpSpPr>
          <a:xfrm>
            <a:off x="1686124" y="2972337"/>
            <a:ext cx="759681" cy="609865"/>
            <a:chOff x="1249156" y="1991200"/>
            <a:chExt cx="705711" cy="527797"/>
          </a:xfrm>
        </p:grpSpPr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96EDDBE3-480E-4D3D-8058-DD1FFF207C98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69D55557-044C-496B-8BD7-A76C3B5662E3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86721C-7BB1-4798-B7B4-4DB4A2A66D34}"/>
              </a:ext>
            </a:extLst>
          </p:cNvPr>
          <p:cNvGrpSpPr/>
          <p:nvPr/>
        </p:nvGrpSpPr>
        <p:grpSpPr>
          <a:xfrm>
            <a:off x="1654573" y="3831316"/>
            <a:ext cx="759681" cy="609865"/>
            <a:chOff x="1249156" y="1991200"/>
            <a:chExt cx="705711" cy="527797"/>
          </a:xfrm>
        </p:grpSpPr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BCBA0858-4367-4DB5-962C-43FDB75CF6B1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3" name="Explosion: 8 Points 22">
              <a:extLst>
                <a:ext uri="{FF2B5EF4-FFF2-40B4-BE49-F238E27FC236}">
                  <a16:creationId xmlns:a16="http://schemas.microsoft.com/office/drawing/2014/main" id="{C50D244E-F8FE-4515-95D0-294A9F9B95CF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BC169B-2B27-422C-B22B-B2E320566F3B}"/>
              </a:ext>
            </a:extLst>
          </p:cNvPr>
          <p:cNvGrpSpPr/>
          <p:nvPr/>
        </p:nvGrpSpPr>
        <p:grpSpPr>
          <a:xfrm>
            <a:off x="5676359" y="2123706"/>
            <a:ext cx="759681" cy="609865"/>
            <a:chOff x="1249156" y="1991200"/>
            <a:chExt cx="705711" cy="527797"/>
          </a:xfrm>
        </p:grpSpPr>
        <p:sp>
          <p:nvSpPr>
            <p:cNvPr id="25" name="Explosion: 8 Points 24">
              <a:extLst>
                <a:ext uri="{FF2B5EF4-FFF2-40B4-BE49-F238E27FC236}">
                  <a16:creationId xmlns:a16="http://schemas.microsoft.com/office/drawing/2014/main" id="{475D1858-B67B-4000-84C7-DA27B4D7904B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6" name="Explosion: 8 Points 25">
              <a:extLst>
                <a:ext uri="{FF2B5EF4-FFF2-40B4-BE49-F238E27FC236}">
                  <a16:creationId xmlns:a16="http://schemas.microsoft.com/office/drawing/2014/main" id="{C50FB5F7-FD61-4BAC-9BB7-F9F1EED7E0FE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CC1015-B127-4695-80CB-19D73DC98138}"/>
              </a:ext>
            </a:extLst>
          </p:cNvPr>
          <p:cNvGrpSpPr/>
          <p:nvPr/>
        </p:nvGrpSpPr>
        <p:grpSpPr>
          <a:xfrm>
            <a:off x="5689870" y="2986283"/>
            <a:ext cx="759681" cy="609865"/>
            <a:chOff x="1249156" y="1991200"/>
            <a:chExt cx="705711" cy="527797"/>
          </a:xfrm>
        </p:grpSpPr>
        <p:sp>
          <p:nvSpPr>
            <p:cNvPr id="28" name="Explosion: 8 Points 27">
              <a:extLst>
                <a:ext uri="{FF2B5EF4-FFF2-40B4-BE49-F238E27FC236}">
                  <a16:creationId xmlns:a16="http://schemas.microsoft.com/office/drawing/2014/main" id="{C8964BB0-7C02-43F4-BA05-D583705519F1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0" name="Explosion: 8 Points 29">
              <a:extLst>
                <a:ext uri="{FF2B5EF4-FFF2-40B4-BE49-F238E27FC236}">
                  <a16:creationId xmlns:a16="http://schemas.microsoft.com/office/drawing/2014/main" id="{DAA61D1F-F37E-4BA7-A5B5-F64E041A379A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E4F492-8F3A-4C6C-8063-C7AC0BCECC5F}"/>
              </a:ext>
            </a:extLst>
          </p:cNvPr>
          <p:cNvGrpSpPr/>
          <p:nvPr/>
        </p:nvGrpSpPr>
        <p:grpSpPr>
          <a:xfrm>
            <a:off x="5702553" y="3819753"/>
            <a:ext cx="759681" cy="609865"/>
            <a:chOff x="1249156" y="1991200"/>
            <a:chExt cx="705711" cy="527797"/>
          </a:xfrm>
        </p:grpSpPr>
        <p:sp>
          <p:nvSpPr>
            <p:cNvPr id="33" name="Explosion: 8 Points 32">
              <a:extLst>
                <a:ext uri="{FF2B5EF4-FFF2-40B4-BE49-F238E27FC236}">
                  <a16:creationId xmlns:a16="http://schemas.microsoft.com/office/drawing/2014/main" id="{C663C62B-A408-42CF-A64A-849AA9E39496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4" name="Explosion: 8 Points 33">
              <a:extLst>
                <a:ext uri="{FF2B5EF4-FFF2-40B4-BE49-F238E27FC236}">
                  <a16:creationId xmlns:a16="http://schemas.microsoft.com/office/drawing/2014/main" id="{48ACA55E-CDBE-4DD1-A164-9CBD69C366BE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50F8349-EF62-474F-91DD-D2997816C24F}"/>
              </a:ext>
            </a:extLst>
          </p:cNvPr>
          <p:cNvSpPr/>
          <p:nvPr/>
        </p:nvSpPr>
        <p:spPr>
          <a:xfrm>
            <a:off x="7863601" y="469005"/>
            <a:ext cx="1269796" cy="517320"/>
          </a:xfrm>
          <a:prstGeom prst="wedgeRoundRectCallout">
            <a:avLst>
              <a:gd name="adj1" fmla="val 56666"/>
              <a:gd name="adj2" fmla="val 104156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Salut !</a:t>
            </a:r>
          </a:p>
        </p:txBody>
      </p:sp>
      <p:pic>
        <p:nvPicPr>
          <p:cNvPr id="35" name="Picture 3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39387D0-137F-4480-B551-8EB31DF2C8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794"/>
          <a:stretch/>
        </p:blipFill>
        <p:spPr>
          <a:xfrm>
            <a:off x="3814607" y="5215021"/>
            <a:ext cx="1444635" cy="15072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CFD19C4-35E1-4667-BEF1-DFA1A6A3BB25}"/>
              </a:ext>
            </a:extLst>
          </p:cNvPr>
          <p:cNvSpPr txBox="1"/>
          <p:nvPr/>
        </p:nvSpPr>
        <p:spPr>
          <a:xfrm>
            <a:off x="4061040" y="6383798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A2ABCD2-B9E0-4A45-86AB-C7BC380F1BD1}"/>
              </a:ext>
            </a:extLst>
          </p:cNvPr>
          <p:cNvSpPr/>
          <p:nvPr/>
        </p:nvSpPr>
        <p:spPr>
          <a:xfrm>
            <a:off x="138083" y="4751231"/>
            <a:ext cx="3676524" cy="951295"/>
          </a:xfrm>
          <a:prstGeom prst="wedgeRoundRectCallout">
            <a:avLst>
              <a:gd name="adj1" fmla="val 41081"/>
              <a:gd name="adj2" fmla="val 117243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I am     tall,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pleased,      French.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D902748-17CB-4B00-9565-552BD0DA2488}"/>
              </a:ext>
            </a:extLst>
          </p:cNvPr>
          <p:cNvSpPr/>
          <p:nvPr/>
        </p:nvSpPr>
        <p:spPr>
          <a:xfrm>
            <a:off x="5456873" y="4719226"/>
            <a:ext cx="3676524" cy="951295"/>
          </a:xfrm>
          <a:prstGeom prst="wedgeRoundRectCallout">
            <a:avLst>
              <a:gd name="adj1" fmla="val -63515"/>
              <a:gd name="adj2" fmla="val 42189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You are       French,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short,      sad.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946E3DE-46BB-4622-AB96-A61D361D11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276"/>
          <a:stretch/>
        </p:blipFill>
        <p:spPr>
          <a:xfrm>
            <a:off x="8866846" y="5308378"/>
            <a:ext cx="1446917" cy="14290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9E60F75-B630-479E-BDFF-0D5BAFCB891F}"/>
              </a:ext>
            </a:extLst>
          </p:cNvPr>
          <p:cNvSpPr txBox="1"/>
          <p:nvPr/>
        </p:nvSpPr>
        <p:spPr>
          <a:xfrm>
            <a:off x="9113279" y="6466124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Yves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B03166-D12D-4DBC-9C22-5739E5350DB6}"/>
              </a:ext>
            </a:extLst>
          </p:cNvPr>
          <p:cNvSpPr/>
          <p:nvPr/>
        </p:nvSpPr>
        <p:spPr>
          <a:xfrm>
            <a:off x="1881654" y="4858578"/>
            <a:ext cx="363255" cy="394171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3C2D90F-116F-4FAD-84EF-B3B948CAB69A}"/>
              </a:ext>
            </a:extLst>
          </p:cNvPr>
          <p:cNvSpPr/>
          <p:nvPr/>
        </p:nvSpPr>
        <p:spPr>
          <a:xfrm>
            <a:off x="159956" y="5194873"/>
            <a:ext cx="363255" cy="394171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FCADCD7-077F-4F74-91A9-3F36F9ACD59F}"/>
              </a:ext>
            </a:extLst>
          </p:cNvPr>
          <p:cNvSpPr/>
          <p:nvPr/>
        </p:nvSpPr>
        <p:spPr>
          <a:xfrm>
            <a:off x="1921785" y="5261447"/>
            <a:ext cx="363255" cy="394171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CB5C821-3FBD-4F53-922E-44B3F38F38E5}"/>
              </a:ext>
            </a:extLst>
          </p:cNvPr>
          <p:cNvSpPr/>
          <p:nvPr/>
        </p:nvSpPr>
        <p:spPr>
          <a:xfrm>
            <a:off x="7146241" y="4800702"/>
            <a:ext cx="363255" cy="394171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1673240-2CB9-4F08-8F14-4F8B46F66450}"/>
              </a:ext>
            </a:extLst>
          </p:cNvPr>
          <p:cNvSpPr/>
          <p:nvPr/>
        </p:nvSpPr>
        <p:spPr>
          <a:xfrm>
            <a:off x="5849359" y="5186255"/>
            <a:ext cx="363255" cy="394171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BC28607-275D-427D-AC86-98E87F67FCCC}"/>
              </a:ext>
            </a:extLst>
          </p:cNvPr>
          <p:cNvSpPr/>
          <p:nvPr/>
        </p:nvSpPr>
        <p:spPr>
          <a:xfrm>
            <a:off x="7176474" y="5212571"/>
            <a:ext cx="363255" cy="394171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B3EE58-E1C8-4F9D-B667-2355F7698E9C}"/>
              </a:ext>
            </a:extLst>
          </p:cNvPr>
          <p:cNvSpPr/>
          <p:nvPr/>
        </p:nvSpPr>
        <p:spPr>
          <a:xfrm>
            <a:off x="2285040" y="4858578"/>
            <a:ext cx="797556" cy="394171"/>
          </a:xfrm>
          <a:prstGeom prst="roundRect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____,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B5BF5A3-E6BD-428F-B12C-D2B50C9A54EB}"/>
              </a:ext>
            </a:extLst>
          </p:cNvPr>
          <p:cNvSpPr/>
          <p:nvPr/>
        </p:nvSpPr>
        <p:spPr>
          <a:xfrm>
            <a:off x="534880" y="5252749"/>
            <a:ext cx="1189273" cy="394171"/>
          </a:xfrm>
          <a:prstGeom prst="roundRect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____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9792F3A-CC31-47CD-8446-6490949FFE4D}"/>
              </a:ext>
            </a:extLst>
          </p:cNvPr>
          <p:cNvSpPr/>
          <p:nvPr/>
        </p:nvSpPr>
        <p:spPr>
          <a:xfrm>
            <a:off x="2336012" y="5212570"/>
            <a:ext cx="985050" cy="394171"/>
          </a:xfrm>
          <a:prstGeom prst="roundRect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____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FA0D913-2B4C-485B-8CAE-51D95D6C0E59}"/>
              </a:ext>
            </a:extLst>
          </p:cNvPr>
          <p:cNvSpPr/>
          <p:nvPr/>
        </p:nvSpPr>
        <p:spPr>
          <a:xfrm>
            <a:off x="7613524" y="4832707"/>
            <a:ext cx="1158613" cy="394171"/>
          </a:xfrm>
          <a:prstGeom prst="roundRect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____,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2801CF5-862F-4510-AB38-F3E0FFAC323E}"/>
              </a:ext>
            </a:extLst>
          </p:cNvPr>
          <p:cNvSpPr/>
          <p:nvPr/>
        </p:nvSpPr>
        <p:spPr>
          <a:xfrm>
            <a:off x="6332316" y="5212569"/>
            <a:ext cx="797556" cy="394171"/>
          </a:xfrm>
          <a:prstGeom prst="roundRect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____,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E192A50-7482-4250-8853-D685B57CE4FA}"/>
              </a:ext>
            </a:extLst>
          </p:cNvPr>
          <p:cNvSpPr/>
          <p:nvPr/>
        </p:nvSpPr>
        <p:spPr>
          <a:xfrm>
            <a:off x="7613525" y="5186255"/>
            <a:ext cx="797556" cy="394171"/>
          </a:xfrm>
          <a:prstGeom prst="roundRect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____.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ED6EB5-6EC3-4915-9212-29AEC682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679" y="597106"/>
            <a:ext cx="900119" cy="1144800"/>
          </a:xfrm>
        </p:spPr>
        <p:txBody>
          <a:bodyPr/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52" name="Picture 51" descr="Icon&#10;&#10;Description automatically generated">
            <a:hlinkClick r:id="" action="ppaction://noaction">
              <a:snd r:embed="rId7" name="lire.wav"/>
            </a:hlinkClick>
            <a:extLst>
              <a:ext uri="{FF2B5EF4-FFF2-40B4-BE49-F238E27FC236}">
                <a16:creationId xmlns:a16="http://schemas.microsoft.com/office/drawing/2014/main" id="{C1CA5B03-42BA-4703-8D50-D6AB017F35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53" name="Title 2">
            <a:hlinkClick r:id="" action="ppaction://noaction">
              <a:snd r:embed="rId7" name="lire.wav"/>
            </a:hlinkClick>
            <a:extLst>
              <a:ext uri="{FF2B5EF4-FFF2-40B4-BE49-F238E27FC236}">
                <a16:creationId xmlns:a16="http://schemas.microsoft.com/office/drawing/2014/main" id="{2B925AE4-ECB7-4403-A34A-C9C4E647F84C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73A8364F-1116-43FA-88F7-F860DE4FB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42" y="678353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9BC4B8CF-10E8-47CB-BDF0-EFD3FF965000}"/>
              </a:ext>
            </a:extLst>
          </p:cNvPr>
          <p:cNvSpPr/>
          <p:nvPr/>
        </p:nvSpPr>
        <p:spPr>
          <a:xfrm>
            <a:off x="979344" y="861731"/>
            <a:ext cx="6838198" cy="431308"/>
          </a:xfrm>
          <a:prstGeom prst="wedgeRoundRectCallout">
            <a:avLst>
              <a:gd name="adj1" fmla="val -53058"/>
              <a:gd name="adj2" fmla="val 1859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CustomShape 6">
            <a:extLst>
              <a:ext uri="{FF2B5EF4-FFF2-40B4-BE49-F238E27FC236}">
                <a16:creationId xmlns:a16="http://schemas.microsoft.com/office/drawing/2014/main" id="{5388BE45-352B-4E60-ADC7-978C068400D7}"/>
              </a:ext>
            </a:extLst>
          </p:cNvPr>
          <p:cNvSpPr/>
          <p:nvPr/>
        </p:nvSpPr>
        <p:spPr>
          <a:xfrm>
            <a:off x="957331" y="876893"/>
            <a:ext cx="784797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I am 1…, 2…, 3…. You are 1…, 2…, 3…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erre par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36" grpId="0"/>
      <p:bldP spid="37" grpId="0" animBg="1"/>
      <p:bldP spid="38" grpId="0" animBg="1"/>
      <p:bldP spid="40" grpId="0"/>
      <p:bldP spid="12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14" grpId="0" animBg="1"/>
      <p:bldP spid="1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hlinkClick r:id="" action="ppaction://noaction">
              <a:snd r:embed="rId5" name="écouter.wav"/>
            </a:hlinkClick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32966" y="799906"/>
            <a:ext cx="597747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Jean-Michel is Pierre’s cousin and lives in Ha</a:t>
            </a:r>
            <a:r>
              <a:rPr kumimoji="0" lang="el-G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ϊ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ti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. </a:t>
            </a:r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98F77FB3-6784-4F61-BFED-475036129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308" y="1484655"/>
            <a:ext cx="7681730" cy="5173791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9C553A9-0516-4042-987E-4302FEDB3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499" y="3799602"/>
            <a:ext cx="1418196" cy="14400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6C2CBB-D7D2-4AE2-AD4B-D0611D988F39}"/>
              </a:ext>
            </a:extLst>
          </p:cNvPr>
          <p:cNvSpPr txBox="1"/>
          <p:nvPr/>
        </p:nvSpPr>
        <p:spPr>
          <a:xfrm>
            <a:off x="1934956" y="5173290"/>
            <a:ext cx="177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Jean-Michel</a:t>
            </a:r>
          </a:p>
        </p:txBody>
      </p:sp>
      <p:pic>
        <p:nvPicPr>
          <p:cNvPr id="30" name="Picture 2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0952317-77C9-4822-9AAA-85A0F44A29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2794"/>
          <a:stretch/>
        </p:blipFill>
        <p:spPr>
          <a:xfrm>
            <a:off x="7747403" y="1126417"/>
            <a:ext cx="1444635" cy="15072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F9710C5-8A54-41BD-8A85-F61C0BDA03A7}"/>
              </a:ext>
            </a:extLst>
          </p:cNvPr>
          <p:cNvSpPr txBox="1"/>
          <p:nvPr/>
        </p:nvSpPr>
        <p:spPr>
          <a:xfrm>
            <a:off x="7993836" y="2295194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6EA9509-8C8C-40A6-BECD-1D75EEF3FD13}"/>
              </a:ext>
            </a:extLst>
          </p:cNvPr>
          <p:cNvSpPr/>
          <p:nvPr/>
        </p:nvSpPr>
        <p:spPr>
          <a:xfrm>
            <a:off x="6613742" y="1096289"/>
            <a:ext cx="1354873" cy="517320"/>
          </a:xfrm>
          <a:prstGeom prst="wedgeRoundRectCallout">
            <a:avLst>
              <a:gd name="adj1" fmla="val 56666"/>
              <a:gd name="adj2" fmla="val 104156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Salut !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0AC2DBD3-6FE5-4CBC-8CB3-8422C887BF48}"/>
              </a:ext>
            </a:extLst>
          </p:cNvPr>
          <p:cNvSpPr/>
          <p:nvPr/>
        </p:nvSpPr>
        <p:spPr>
          <a:xfrm>
            <a:off x="3018187" y="3282282"/>
            <a:ext cx="1779281" cy="517320"/>
          </a:xfrm>
          <a:prstGeom prst="wedgeRoundRectCallout">
            <a:avLst>
              <a:gd name="adj1" fmla="val -40581"/>
              <a:gd name="adj2" fmla="val 133212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Bonjour !</a:t>
            </a:r>
          </a:p>
        </p:txBody>
      </p: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C0E4F064-7CAA-4221-B008-53069C524B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DD81F2E-96F6-4380-BEBE-2F8DC935363E}"/>
              </a:ext>
            </a:extLst>
          </p:cNvPr>
          <p:cNvSpPr/>
          <p:nvPr/>
        </p:nvSpPr>
        <p:spPr>
          <a:xfrm>
            <a:off x="934202" y="127443"/>
            <a:ext cx="6609598" cy="547644"/>
          </a:xfrm>
          <a:prstGeom prst="wedgeRoundRectCallout">
            <a:avLst>
              <a:gd name="adj1" fmla="val -52671"/>
              <a:gd name="adj2" fmla="val 555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3">
            <a:hlinkClick r:id="" action="ppaction://noaction">
              <a:snd r:embed="rId12" name="Écoute. Pierre parle a Jean-Michel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013288" y="152520"/>
            <a:ext cx="653051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. Pierre parle à* Jean-Michel.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6CB74B-2D27-498C-B34E-8604039BE455}"/>
              </a:ext>
            </a:extLst>
          </p:cNvPr>
          <p:cNvSpPr txBox="1"/>
          <p:nvPr/>
        </p:nvSpPr>
        <p:spPr>
          <a:xfrm>
            <a:off x="10204776" y="6170046"/>
            <a:ext cx="1779888" cy="40011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à – to </a:t>
            </a:r>
          </a:p>
        </p:txBody>
      </p:sp>
    </p:spTree>
    <p:extLst>
      <p:ext uri="{BB962C8B-B14F-4D97-AF65-F5344CB8AC3E}">
        <p14:creationId xmlns:p14="http://schemas.microsoft.com/office/powerpoint/2010/main" val="2494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 (Pierr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jour (J-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hlinkClick r:id="" action="ppaction://noaction">
              <a:snd r:embed="rId3" name="écouter.wav"/>
            </a:hlinkClick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1662594" y="2066150"/>
          <a:ext cx="7007036" cy="3888360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4106822894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 anchor="b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 anchor="b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  <p:pic>
        <p:nvPicPr>
          <p:cNvPr id="8" name="Google Shape;244;p34">
            <a:extLst>
              <a:ext uri="{FF2B5EF4-FFF2-40B4-BE49-F238E27FC236}">
                <a16:creationId xmlns:a16="http://schemas.microsoft.com/office/drawing/2014/main" id="{29DBE51B-B140-4D7D-84EC-F71CC05B2C2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73569" y="3005732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6" name="CustomShape 23">
            <a:hlinkClick r:id="" action="ppaction://noaction">
              <a:snd r:embed="rId6" name="[beep] suis francais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778876" y="30771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7" name="[beep] suis petit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778876" y="356031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8" name="[beep] es grand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778876" y="40434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9" name="[beep] suis content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778876" y="451292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10" name="[beep] es triste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778876" y="500241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160199" y="787902"/>
            <a:ext cx="10436820" cy="787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What does Pierre say to Jean-Michel about himself and Jean-Michel today?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9C553A9-0516-4042-987E-4302FEDB3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1226" y="2153288"/>
            <a:ext cx="605110" cy="614420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23A5562-3958-4FC1-BA07-C95F52CE60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2794"/>
          <a:stretch/>
        </p:blipFill>
        <p:spPr>
          <a:xfrm>
            <a:off x="232127" y="2073208"/>
            <a:ext cx="1444635" cy="15072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DAAA52D-5717-4E0E-8E13-5C3A3EB04E5C}"/>
              </a:ext>
            </a:extLst>
          </p:cNvPr>
          <p:cNvSpPr txBox="1"/>
          <p:nvPr/>
        </p:nvSpPr>
        <p:spPr>
          <a:xfrm>
            <a:off x="478560" y="3241985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</a:t>
            </a:r>
          </a:p>
        </p:txBody>
      </p:sp>
      <p:pic>
        <p:nvPicPr>
          <p:cNvPr id="32" name="Google Shape;244;p34">
            <a:extLst>
              <a:ext uri="{FF2B5EF4-FFF2-40B4-BE49-F238E27FC236}">
                <a16:creationId xmlns:a16="http://schemas.microsoft.com/office/drawing/2014/main" id="{C28E1CAC-0799-4718-81BB-5B890CA519D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73569" y="350799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3" name="Google Shape;244;p34">
            <a:extLst>
              <a:ext uri="{FF2B5EF4-FFF2-40B4-BE49-F238E27FC236}">
                <a16:creationId xmlns:a16="http://schemas.microsoft.com/office/drawing/2014/main" id="{D5021D4F-BD68-4C09-95E6-CABE8406B7D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164755" y="3990015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4" name="Google Shape;244;p34">
            <a:extLst>
              <a:ext uri="{FF2B5EF4-FFF2-40B4-BE49-F238E27FC236}">
                <a16:creationId xmlns:a16="http://schemas.microsoft.com/office/drawing/2014/main" id="{8FE9AA9A-5103-47DE-81D6-8D534003D2A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67506" y="446313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4;p34">
            <a:extLst>
              <a:ext uri="{FF2B5EF4-FFF2-40B4-BE49-F238E27FC236}">
                <a16:creationId xmlns:a16="http://schemas.microsoft.com/office/drawing/2014/main" id="{7E0F38AA-8649-4445-BA97-978B03F6A2D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184264" y="4930958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E2425-8752-4281-A077-2A081C24FCE4}"/>
              </a:ext>
            </a:extLst>
          </p:cNvPr>
          <p:cNvSpPr txBox="1"/>
          <p:nvPr/>
        </p:nvSpPr>
        <p:spPr>
          <a:xfrm>
            <a:off x="6688899" y="3033293"/>
            <a:ext cx="198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French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600D2E-1735-4513-81DD-25DA10FF3923}"/>
              </a:ext>
            </a:extLst>
          </p:cNvPr>
          <p:cNvSpPr txBox="1"/>
          <p:nvPr/>
        </p:nvSpPr>
        <p:spPr>
          <a:xfrm>
            <a:off x="6688089" y="3524607"/>
            <a:ext cx="198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short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6FE04A-C376-4F68-BA87-C23A50D343CA}"/>
              </a:ext>
            </a:extLst>
          </p:cNvPr>
          <p:cNvSpPr txBox="1"/>
          <p:nvPr/>
        </p:nvSpPr>
        <p:spPr>
          <a:xfrm>
            <a:off x="6687279" y="3978137"/>
            <a:ext cx="198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2AB0C2-FF13-4A99-AC75-4F9927B07816}"/>
              </a:ext>
            </a:extLst>
          </p:cNvPr>
          <p:cNvSpPr txBox="1"/>
          <p:nvPr/>
        </p:nvSpPr>
        <p:spPr>
          <a:xfrm>
            <a:off x="6728625" y="4474769"/>
            <a:ext cx="198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pleased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E1EC62-3FA5-4912-814F-C342339D93FF}"/>
              </a:ext>
            </a:extLst>
          </p:cNvPr>
          <p:cNvSpPr txBox="1"/>
          <p:nvPr/>
        </p:nvSpPr>
        <p:spPr>
          <a:xfrm>
            <a:off x="6710272" y="4976366"/>
            <a:ext cx="198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sad</a:t>
            </a:r>
          </a:p>
        </p:txBody>
      </p:sp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EE62B09-A124-438F-B02E-1FBD71B87B9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2794"/>
          <a:stretch/>
        </p:blipFill>
        <p:spPr>
          <a:xfrm>
            <a:off x="5765033" y="2085248"/>
            <a:ext cx="752041" cy="784639"/>
          </a:xfrm>
          <a:prstGeom prst="rect">
            <a:avLst/>
          </a:prstGeom>
        </p:spPr>
      </p:pic>
      <p:sp>
        <p:nvSpPr>
          <p:cNvPr id="43" name="CustomShape 27">
            <a:hlinkClick r:id="" action="ppaction://noaction">
              <a:snd r:embed="rId13" name="[beep] es cool.wav"/>
            </a:hlinkClick>
            <a:extLst>
              <a:ext uri="{FF2B5EF4-FFF2-40B4-BE49-F238E27FC236}">
                <a16:creationId xmlns:a16="http://schemas.microsoft.com/office/drawing/2014/main" id="{757AD432-994C-4145-896A-72706F3636E2}"/>
              </a:ext>
            </a:extLst>
          </p:cNvPr>
          <p:cNvSpPr/>
          <p:nvPr/>
        </p:nvSpPr>
        <p:spPr>
          <a:xfrm>
            <a:off x="1778876" y="54820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4" name="Google Shape;244;p34">
            <a:extLst>
              <a:ext uri="{FF2B5EF4-FFF2-40B4-BE49-F238E27FC236}">
                <a16:creationId xmlns:a16="http://schemas.microsoft.com/office/drawing/2014/main" id="{DB999B7B-00BF-44AC-9174-344125080B2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176254" y="5450617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E546C3F-C473-477F-9F81-25EF65305ABE}"/>
              </a:ext>
            </a:extLst>
          </p:cNvPr>
          <p:cNvSpPr txBox="1"/>
          <p:nvPr/>
        </p:nvSpPr>
        <p:spPr>
          <a:xfrm>
            <a:off x="6685219" y="5493054"/>
            <a:ext cx="198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2C82B1-A4C4-4817-A051-A0DCB8FA54C3}"/>
              </a:ext>
            </a:extLst>
          </p:cNvPr>
          <p:cNvSpPr txBox="1"/>
          <p:nvPr/>
        </p:nvSpPr>
        <p:spPr>
          <a:xfrm>
            <a:off x="10320953" y="6413250"/>
            <a:ext cx="1779888" cy="40011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cool – cool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9850EA-5256-461F-950B-BC752CA975CA}"/>
              </a:ext>
            </a:extLst>
          </p:cNvPr>
          <p:cNvSpPr/>
          <p:nvPr/>
        </p:nvSpPr>
        <p:spPr>
          <a:xfrm>
            <a:off x="6141053" y="1278478"/>
            <a:ext cx="54138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Arial"/>
                <a:sym typeface="Arial"/>
              </a:rPr>
              <a:t>Then write the adjective in English.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1186BD-5535-4B82-B9D4-0523C90C257F}"/>
              </a:ext>
            </a:extLst>
          </p:cNvPr>
          <p:cNvSpPr txBox="1"/>
          <p:nvPr/>
        </p:nvSpPr>
        <p:spPr>
          <a:xfrm>
            <a:off x="10320953" y="5840329"/>
            <a:ext cx="1779888" cy="40011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à – to </a:t>
            </a:r>
          </a:p>
        </p:txBody>
      </p:sp>
      <p:sp>
        <p:nvSpPr>
          <p:cNvPr id="36" name="CustomShape 23">
            <a:hlinkClick r:id="" action="ppaction://noaction">
              <a:snd r:embed="rId14" name="[Je] suis francais.wav"/>
            </a:hlinkClick>
            <a:extLst>
              <a:ext uri="{FF2B5EF4-FFF2-40B4-BE49-F238E27FC236}">
                <a16:creationId xmlns:a16="http://schemas.microsoft.com/office/drawing/2014/main" id="{6DC3C8EF-C671-46DF-93E6-818380F2E25D}"/>
              </a:ext>
            </a:extLst>
          </p:cNvPr>
          <p:cNvSpPr/>
          <p:nvPr/>
        </p:nvSpPr>
        <p:spPr>
          <a:xfrm>
            <a:off x="8782477" y="306535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15076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CustomShape 24">
            <a:hlinkClick r:id="" action="ppaction://noaction">
              <a:snd r:embed="rId15" name="[Je] suis petit.wav"/>
            </a:hlinkClick>
            <a:extLst>
              <a:ext uri="{FF2B5EF4-FFF2-40B4-BE49-F238E27FC236}">
                <a16:creationId xmlns:a16="http://schemas.microsoft.com/office/drawing/2014/main" id="{45FA0F5B-F12D-4A79-8EE8-3431CB56455D}"/>
              </a:ext>
            </a:extLst>
          </p:cNvPr>
          <p:cNvSpPr/>
          <p:nvPr/>
        </p:nvSpPr>
        <p:spPr>
          <a:xfrm>
            <a:off x="8782477" y="354848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15076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5">
            <a:hlinkClick r:id="" action="ppaction://noaction">
              <a:snd r:embed="rId16" name="[Tu] es grand.wav"/>
            </a:hlinkClick>
            <a:extLst>
              <a:ext uri="{FF2B5EF4-FFF2-40B4-BE49-F238E27FC236}">
                <a16:creationId xmlns:a16="http://schemas.microsoft.com/office/drawing/2014/main" id="{A453DA7C-C2B7-4137-8DA8-23C42484EEB4}"/>
              </a:ext>
            </a:extLst>
          </p:cNvPr>
          <p:cNvSpPr/>
          <p:nvPr/>
        </p:nvSpPr>
        <p:spPr>
          <a:xfrm>
            <a:off x="8782477" y="403160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15076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0" name="CustomShape 26">
            <a:hlinkClick r:id="" action="ppaction://noaction">
              <a:snd r:embed="rId17" name="[Je] suis content.wav"/>
            </a:hlinkClick>
            <a:extLst>
              <a:ext uri="{FF2B5EF4-FFF2-40B4-BE49-F238E27FC236}">
                <a16:creationId xmlns:a16="http://schemas.microsoft.com/office/drawing/2014/main" id="{F14A3702-21C9-4072-A870-41EB877B225F}"/>
              </a:ext>
            </a:extLst>
          </p:cNvPr>
          <p:cNvSpPr/>
          <p:nvPr/>
        </p:nvSpPr>
        <p:spPr>
          <a:xfrm>
            <a:off x="8782477" y="450109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15076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7">
            <a:hlinkClick r:id="" action="ppaction://noaction">
              <a:snd r:embed="rId18" name="[Tu] es triste.wav"/>
            </a:hlinkClick>
            <a:extLst>
              <a:ext uri="{FF2B5EF4-FFF2-40B4-BE49-F238E27FC236}">
                <a16:creationId xmlns:a16="http://schemas.microsoft.com/office/drawing/2014/main" id="{7FD93ED6-BDA3-4686-88A8-E65B7A446E75}"/>
              </a:ext>
            </a:extLst>
          </p:cNvPr>
          <p:cNvSpPr/>
          <p:nvPr/>
        </p:nvSpPr>
        <p:spPr>
          <a:xfrm>
            <a:off x="8782477" y="499058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15076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7">
            <a:hlinkClick r:id="" action="ppaction://noaction">
              <a:snd r:embed="rId19" name="[Tu] es cool.wav"/>
            </a:hlinkClick>
            <a:extLst>
              <a:ext uri="{FF2B5EF4-FFF2-40B4-BE49-F238E27FC236}">
                <a16:creationId xmlns:a16="http://schemas.microsoft.com/office/drawing/2014/main" id="{20893E07-E350-45E9-8986-9DEB347C21AD}"/>
              </a:ext>
            </a:extLst>
          </p:cNvPr>
          <p:cNvSpPr/>
          <p:nvPr/>
        </p:nvSpPr>
        <p:spPr>
          <a:xfrm>
            <a:off x="8782477" y="54702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15076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3" name="Graphic 52" descr="Teacher">
            <a:extLst>
              <a:ext uri="{FF2B5EF4-FFF2-40B4-BE49-F238E27FC236}">
                <a16:creationId xmlns:a16="http://schemas.microsoft.com/office/drawing/2014/main" id="{3A405289-D156-4646-8F9A-56265970FA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54" name="Speech Bubble: Rectangle with Corners Rounded 53">
            <a:hlinkClick r:id="" action="ppaction://noaction">
              <a:snd r:embed="rId22" name="Écoute. Pierre parle a Jean-Michel.wav"/>
            </a:hlinkClick>
            <a:extLst>
              <a:ext uri="{FF2B5EF4-FFF2-40B4-BE49-F238E27FC236}">
                <a16:creationId xmlns:a16="http://schemas.microsoft.com/office/drawing/2014/main" id="{694E981A-C3C0-42B2-A27C-16D24FC30474}"/>
              </a:ext>
            </a:extLst>
          </p:cNvPr>
          <p:cNvSpPr/>
          <p:nvPr/>
        </p:nvSpPr>
        <p:spPr>
          <a:xfrm>
            <a:off x="934202" y="127443"/>
            <a:ext cx="6644811" cy="547644"/>
          </a:xfrm>
          <a:prstGeom prst="wedgeRoundRectCallout">
            <a:avLst>
              <a:gd name="adj1" fmla="val -52671"/>
              <a:gd name="adj2" fmla="val 555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CustomShape 3">
            <a:extLst>
              <a:ext uri="{FF2B5EF4-FFF2-40B4-BE49-F238E27FC236}">
                <a16:creationId xmlns:a16="http://schemas.microsoft.com/office/drawing/2014/main" id="{A1FD1582-B7E9-44AB-9A3C-804D9F45784B}"/>
              </a:ext>
            </a:extLst>
          </p:cNvPr>
          <p:cNvSpPr/>
          <p:nvPr/>
        </p:nvSpPr>
        <p:spPr>
          <a:xfrm>
            <a:off x="1013288" y="152520"/>
            <a:ext cx="664481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. Pierre parle à* Jean-Michel.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F1ECEB24-8538-4056-AF82-8C11DE688B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256" y="1105007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1C9A0CB-2A84-4E2E-BDF4-0A01A13DF74F}"/>
              </a:ext>
            </a:extLst>
          </p:cNvPr>
          <p:cNvSpPr/>
          <p:nvPr/>
        </p:nvSpPr>
        <p:spPr>
          <a:xfrm>
            <a:off x="956656" y="1219973"/>
            <a:ext cx="4808377" cy="547644"/>
          </a:xfrm>
          <a:prstGeom prst="wedgeRoundRectCallout">
            <a:avLst>
              <a:gd name="adj1" fmla="val -55391"/>
              <a:gd name="adj2" fmla="val 183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TextBox 57">
            <a:hlinkClick r:id="" action="ppaction://noaction">
              <a:snd r:embed="rId23" name="Écris de 1 a 6 I ou You.wav"/>
            </a:hlinkClick>
            <a:extLst>
              <a:ext uri="{FF2B5EF4-FFF2-40B4-BE49-F238E27FC236}">
                <a16:creationId xmlns:a16="http://schemas.microsoft.com/office/drawing/2014/main" id="{CCC528C1-57D4-4CC7-B684-2E0B3D6C37D7}"/>
              </a:ext>
            </a:extLst>
          </p:cNvPr>
          <p:cNvSpPr txBox="1"/>
          <p:nvPr/>
        </p:nvSpPr>
        <p:spPr>
          <a:xfrm>
            <a:off x="956656" y="1219973"/>
            <a:ext cx="461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de 1-6 et ‘I’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‘you’.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23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37" grpId="0"/>
      <p:bldP spid="38" grpId="0"/>
      <p:bldP spid="39" grpId="0"/>
      <p:bldP spid="40" grpId="0"/>
      <p:bldP spid="45" grpId="0"/>
      <p:bldP spid="46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anglaise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 (f)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pleased (f)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French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sad (m/f)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short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English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pleased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Goodbye!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bad(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good/well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it going ok?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banana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motorbike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listen, listening</a:t>
            </a:r>
          </a:p>
        </p:txBody>
      </p:sp>
      <p:sp>
        <p:nvSpPr>
          <p:cNvPr id="49" name="TextBox 48">
            <a:hlinkClick r:id="" action="ppaction://noaction">
              <a:snd r:embed="rId8" name="S10_i.wav"/>
            </a:hlinkClick>
            <a:extLst>
              <a:ext uri="{FF2B5EF4-FFF2-40B4-BE49-F238E27FC236}">
                <a16:creationId xmlns:a16="http://schemas.microsoft.com/office/drawing/2014/main" id="{08EDFD62-9543-4D0D-B8BB-FAE73090E156}"/>
              </a:ext>
            </a:extLst>
          </p:cNvPr>
          <p:cNvSpPr txBox="1"/>
          <p:nvPr/>
        </p:nvSpPr>
        <p:spPr>
          <a:xfrm>
            <a:off x="788264" y="55273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E2A7EC-6AED-4A96-92BE-A6DD0C314FBC}"/>
              </a:ext>
            </a:extLst>
          </p:cNvPr>
          <p:cNvSpPr txBox="1"/>
          <p:nvPr/>
        </p:nvSpPr>
        <p:spPr>
          <a:xfrm>
            <a:off x="32181" y="-34984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hlinkClick r:id="" action="ppaction://noaction">
              <a:snd r:embed="rId8" name="parler.wav"/>
            </a:hlinkClick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649278" y="4335479"/>
            <a:ext cx="7466587" cy="2203865"/>
          </a:xfrm>
          <a:prstGeom prst="wedgeEllipseCallout">
            <a:avLst>
              <a:gd name="adj1" fmla="val 39891"/>
              <a:gd name="adj2" fmla="val -62175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</a:rPr>
              <a:t>Au revoir.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5251BC6-E9CC-4C97-ABF5-D1FD00D7CCBB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91322" y="1510649"/>
            <a:ext cx="3553927" cy="3204360"/>
          </a:xfrm>
          <a:prstGeom prst="rect">
            <a:avLst/>
          </a:prstGeom>
          <a:ln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943CD9C-4264-4C47-8047-B4DF43298BF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692999" y="1320884"/>
            <a:ext cx="3379143" cy="3204360"/>
          </a:xfrm>
          <a:prstGeom prst="rect">
            <a:avLst/>
          </a:prstGeom>
          <a:ln>
            <a:noFill/>
          </a:ln>
        </p:spPr>
      </p:pic>
      <p:pic>
        <p:nvPicPr>
          <p:cNvPr id="4" name="Au revoir">
            <a:hlinkClick r:id="" action="ppaction://media"/>
            <a:extLst>
              <a:ext uri="{FF2B5EF4-FFF2-40B4-BE49-F238E27FC236}">
                <a16:creationId xmlns:a16="http://schemas.microsoft.com/office/drawing/2014/main" id="{6CCA7356-1152-4823-82BD-119ABECD6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0867" y="4384492"/>
            <a:ext cx="2807784" cy="2105838"/>
          </a:xfrm>
          <a:prstGeom prst="rect">
            <a:avLst/>
          </a:prstGeom>
        </p:spPr>
      </p:pic>
      <p:sp>
        <p:nvSpPr>
          <p:cNvPr id="9" name="TextBox 8">
            <a:hlinkClick r:id="" action="ppaction://noaction">
              <a:snd r:embed="rId7" name="Au_revoir_tout_le_monde.wav"/>
            </a:hlinkClick>
            <a:extLst>
              <a:ext uri="{FF2B5EF4-FFF2-40B4-BE49-F238E27FC236}">
                <a16:creationId xmlns:a16="http://schemas.microsoft.com/office/drawing/2014/main" id="{F7024E26-16D4-4CB6-8012-B4CDC3FB4AE5}"/>
              </a:ext>
            </a:extLst>
          </p:cNvPr>
          <p:cNvSpPr txBox="1"/>
          <p:nvPr/>
        </p:nvSpPr>
        <p:spPr>
          <a:xfrm>
            <a:off x="799340" y="400103"/>
            <a:ext cx="10266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revoir, tout le monde !</a:t>
            </a:r>
          </a:p>
        </p:txBody>
      </p:sp>
      <p:pic>
        <p:nvPicPr>
          <p:cNvPr id="10" name="Au revoir tout le monde">
            <a:hlinkClick r:id="" action="ppaction://media"/>
            <a:extLst>
              <a:ext uri="{FF2B5EF4-FFF2-40B4-BE49-F238E27FC236}">
                <a16:creationId xmlns:a16="http://schemas.microsoft.com/office/drawing/2014/main" id="{6FC4DF07-83BD-451C-A17B-B1CD7F6698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38746" y="1510650"/>
            <a:ext cx="2807783" cy="21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_revoir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-1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/>
              </a:rPr>
              <a:t>rouge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A497E2-E32A-4F58-809F-60D37EE99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8996">
            <a:off x="440204" y="3432525"/>
            <a:ext cx="3834743" cy="1144800"/>
          </a:xfrm>
        </p:spPr>
        <p:txBody>
          <a:bodyPr/>
          <a:lstStyle/>
          <a:p>
            <a:r>
              <a:rPr lang="en-GB" sz="6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Au revoir !</a:t>
            </a:r>
            <a:br>
              <a:rPr lang="en-GB" sz="60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en-GB" sz="6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3A9F12E7-FDCC-4E45-AB92-C60F341E3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16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3910753" y="1077840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444163" y="971171"/>
            <a:ext cx="147966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39" y="2586986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75" y="2639841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45720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[an/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8800" dirty="0"/>
          </a:p>
        </p:txBody>
      </p:sp>
      <p:pic>
        <p:nvPicPr>
          <p:cNvPr id="3" name="an en">
            <a:hlinkClick r:id="" action="ppaction://media"/>
            <a:extLst>
              <a:ext uri="{FF2B5EF4-FFF2-40B4-BE49-F238E27FC236}">
                <a16:creationId xmlns:a16="http://schemas.microsoft.com/office/drawing/2014/main" id="{FE8EAF13-FF8E-4953-8AB4-CFEE3E9B5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3504" y="1590971"/>
            <a:ext cx="2257656" cy="1693242"/>
          </a:xfrm>
          <a:prstGeom prst="rect">
            <a:avLst/>
          </a:prstGeom>
        </p:spPr>
      </p:pic>
      <p:pic>
        <p:nvPicPr>
          <p:cNvPr id="4" name="enfant">
            <a:hlinkClick r:id="" action="ppaction://media"/>
            <a:extLst>
              <a:ext uri="{FF2B5EF4-FFF2-40B4-BE49-F238E27FC236}">
                <a16:creationId xmlns:a16="http://schemas.microsoft.com/office/drawing/2014/main" id="{C3C3DF95-947F-437A-A556-A5B2A9177F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61395" y="1622685"/>
            <a:ext cx="2465566" cy="184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725745" y="282067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6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387012" y="1043280"/>
            <a:ext cx="1536187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35181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51B1A200-1D70-4C3E-9FCB-D4D4BFC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012" y="4429452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1399698" y="1962346"/>
            <a:ext cx="1001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S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ilent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f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inal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c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onsonant</a:t>
            </a:r>
          </a:p>
        </p:txBody>
      </p:sp>
      <p:pic>
        <p:nvPicPr>
          <p:cNvPr id="12" name="Image3">
            <a:extLst>
              <a:ext uri="{FF2B5EF4-FFF2-40B4-BE49-F238E27FC236}">
                <a16:creationId xmlns:a16="http://schemas.microsoft.com/office/drawing/2014/main" id="{F2409068-B76A-4C1E-AB33-0208A5780B1E}"/>
              </a:ext>
            </a:extLst>
          </p:cNvPr>
          <p:cNvPicPr/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82513" y="3020766"/>
            <a:ext cx="3614654" cy="3061252"/>
          </a:xfrm>
          <a:prstGeom prst="rect">
            <a:avLst/>
          </a:prstGeom>
        </p:spPr>
      </p:pic>
      <p:pic>
        <p:nvPicPr>
          <p:cNvPr id="3" name="grand">
            <a:hlinkClick r:id="" action="ppaction://media"/>
            <a:extLst>
              <a:ext uri="{FF2B5EF4-FFF2-40B4-BE49-F238E27FC236}">
                <a16:creationId xmlns:a16="http://schemas.microsoft.com/office/drawing/2014/main" id="{279220CA-2D83-48C3-BDF5-7E86A6F6D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0519" y="3013348"/>
            <a:ext cx="2458561" cy="184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927169" y="5342878"/>
            <a:ext cx="182353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tall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1519697" y="4380976"/>
            <a:ext cx="321126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05" y="5392806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3">
            <a:extLst>
              <a:ext uri="{FF2B5EF4-FFF2-40B4-BE49-F238E27FC236}">
                <a16:creationId xmlns:a16="http://schemas.microsoft.com/office/drawing/2014/main" id="{237F03A2-AC96-4D5C-BB14-16668B0787D3}"/>
              </a:ext>
            </a:extLst>
          </p:cNvPr>
          <p:cNvPicPr/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519697" y="1456355"/>
            <a:ext cx="3080580" cy="2648768"/>
          </a:xfrm>
          <a:prstGeom prst="rect">
            <a:avLst/>
          </a:prstGeom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7529529" y="5342878"/>
            <a:ext cx="182353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short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7445295" y="4380976"/>
            <a:ext cx="321126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peti</a:t>
            </a: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A6E44-35B2-48E3-A473-81389A2EC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440" y="1703566"/>
            <a:ext cx="3134275" cy="2752877"/>
          </a:xfrm>
          <a:prstGeom prst="rect">
            <a:avLst/>
          </a:prstGeom>
        </p:spPr>
      </p:pic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331" y="5477612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563FBFF2-6C4F-40C4-AF53-0080E53EE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15785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81FE5226-E818-472B-ABA0-DFB4BF1DFABB}"/>
              </a:ext>
            </a:extLst>
          </p:cNvPr>
          <p:cNvSpPr/>
          <p:nvPr/>
        </p:nvSpPr>
        <p:spPr>
          <a:xfrm>
            <a:off x="934202" y="13075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B886FB93-C25E-42F6-BB97-AAC5AC65105E}"/>
              </a:ext>
            </a:extLst>
          </p:cNvPr>
          <p:cNvSpPr txBox="1"/>
          <p:nvPr/>
        </p:nvSpPr>
        <p:spPr>
          <a:xfrm>
            <a:off x="934202" y="14296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43794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840482" y="5468265"/>
            <a:ext cx="2484613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English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1519697" y="4380976"/>
            <a:ext cx="39164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glai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95" y="5401645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7529529" y="5468265"/>
            <a:ext cx="2522323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French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7445295" y="4380976"/>
            <a:ext cx="39164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çai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525" y="539711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1">
            <a:extLst>
              <a:ext uri="{FF2B5EF4-FFF2-40B4-BE49-F238E27FC236}">
                <a16:creationId xmlns:a16="http://schemas.microsoft.com/office/drawing/2014/main" id="{DE523597-698D-4638-816C-04686C9E2696}"/>
              </a:ext>
            </a:extLst>
          </p:cNvPr>
          <p:cNvPicPr/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105327" y="1615092"/>
            <a:ext cx="2995004" cy="2676374"/>
          </a:xfrm>
          <a:prstGeom prst="rect">
            <a:avLst/>
          </a:prstGeom>
        </p:spPr>
      </p:pic>
      <p:pic>
        <p:nvPicPr>
          <p:cNvPr id="20" name="Image12">
            <a:extLst>
              <a:ext uri="{FF2B5EF4-FFF2-40B4-BE49-F238E27FC236}">
                <a16:creationId xmlns:a16="http://schemas.microsoft.com/office/drawing/2014/main" id="{4018D005-D60B-48CE-9ABC-13D6E9C90331}"/>
              </a:ext>
            </a:extLst>
          </p:cNvPr>
          <p:cNvPicPr/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7445295" y="1569621"/>
            <a:ext cx="3143230" cy="2698090"/>
          </a:xfrm>
          <a:prstGeom prst="rect">
            <a:avLst/>
          </a:prstGeom>
        </p:spPr>
      </p:pic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4C15AF02-5E50-4B6C-970C-D505A98AF2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525" y="25101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6F1513CE-D714-4960-B8B4-B640D74327C8}"/>
              </a:ext>
            </a:extLst>
          </p:cNvPr>
          <p:cNvSpPr/>
          <p:nvPr/>
        </p:nvSpPr>
        <p:spPr>
          <a:xfrm>
            <a:off x="1018925" y="140067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2471FCB5-2BE0-4DC1-B5EA-239D373B4F74}"/>
              </a:ext>
            </a:extLst>
          </p:cNvPr>
          <p:cNvSpPr txBox="1"/>
          <p:nvPr/>
        </p:nvSpPr>
        <p:spPr>
          <a:xfrm>
            <a:off x="1018925" y="152279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l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l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814194" y="5399075"/>
            <a:ext cx="275161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pleased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1519697" y="4380976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72" y="539711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7169347" y="5339655"/>
            <a:ext cx="2522323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sad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7445295" y="4351376"/>
            <a:ext cx="39164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trist</a:t>
            </a: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188" y="539711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7A54A3-D191-49DC-BF8C-E87F2875A2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820" y="1610560"/>
            <a:ext cx="3182056" cy="2707909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C1B02605-FF8F-457E-963E-6EC8EAE5E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9480" y="1452233"/>
            <a:ext cx="3182056" cy="2794000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13A2CE03-FE6C-4E8E-A38C-5EDE121394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-6087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9DC4F079-D80B-4929-832E-291223E67A9E}"/>
              </a:ext>
            </a:extLst>
          </p:cNvPr>
          <p:cNvSpPr/>
          <p:nvPr/>
        </p:nvSpPr>
        <p:spPr>
          <a:xfrm>
            <a:off x="934202" y="108879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E689CD6C-72EB-4F63-A08C-4F272B816408}"/>
              </a:ext>
            </a:extLst>
          </p:cNvPr>
          <p:cNvSpPr txBox="1"/>
          <p:nvPr/>
        </p:nvSpPr>
        <p:spPr>
          <a:xfrm>
            <a:off x="934202" y="121091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4294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t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t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il est.wav"/>
            </a:hlinkClick>
          </p:cNvPr>
          <p:cNvSpPr/>
          <p:nvPr/>
        </p:nvSpPr>
        <p:spPr>
          <a:xfrm>
            <a:off x="101844" y="1604452"/>
            <a:ext cx="175710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Image12">
            <a:extLst>
              <a:ext uri="{FF2B5EF4-FFF2-40B4-BE49-F238E27FC236}">
                <a16:creationId xmlns:a16="http://schemas.microsoft.com/office/drawing/2014/main" id="{123BCF0D-E8C2-4E84-838B-E349F97D79A6}"/>
              </a:ext>
            </a:extLst>
          </p:cNvPr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627300" y="2262957"/>
            <a:ext cx="3143230" cy="2698090"/>
          </a:xfrm>
          <a:prstGeom prst="rect">
            <a:avLst/>
          </a:prstGeom>
        </p:spPr>
      </p:pic>
      <p:sp>
        <p:nvSpPr>
          <p:cNvPr id="22" name="CustomShape 6">
            <a:extLst>
              <a:ext uri="{FF2B5EF4-FFF2-40B4-BE49-F238E27FC236}">
                <a16:creationId xmlns:a16="http://schemas.microsoft.com/office/drawing/2014/main" id="{15CC2DDB-3EF3-4402-902F-EACF020B19CD}"/>
              </a:ext>
            </a:extLst>
          </p:cNvPr>
          <p:cNvSpPr/>
          <p:nvPr/>
        </p:nvSpPr>
        <p:spPr>
          <a:xfrm>
            <a:off x="7421472" y="26511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anglais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2F3553E9-D10C-4B4E-9B44-1678C265EBBB}"/>
              </a:ext>
            </a:extLst>
          </p:cNvPr>
          <p:cNvSpPr/>
          <p:nvPr/>
        </p:nvSpPr>
        <p:spPr>
          <a:xfrm>
            <a:off x="7435403" y="38459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grand.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D34EB708-B1F7-4F6D-BB5E-1493C3EEBFEA}"/>
              </a:ext>
            </a:extLst>
          </p:cNvPr>
          <p:cNvSpPr/>
          <p:nvPr/>
        </p:nvSpPr>
        <p:spPr>
          <a:xfrm>
            <a:off x="7435403" y="50407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français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D07F82-D60F-410A-BDA9-8E51E2F98C1B}"/>
              </a:ext>
            </a:extLst>
          </p:cNvPr>
          <p:cNvSpPr/>
          <p:nvPr/>
        </p:nvSpPr>
        <p:spPr>
          <a:xfrm>
            <a:off x="7134330" y="4961047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5DBCA8C3-4D1C-44D9-82D6-40E410767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10C12E4B-7B21-4EB3-AF7A-6FE37283D41D}"/>
              </a:ext>
            </a:extLst>
          </p:cNvPr>
          <p:cNvSpPr/>
          <p:nvPr/>
        </p:nvSpPr>
        <p:spPr>
          <a:xfrm>
            <a:off x="934202" y="127443"/>
            <a:ext cx="3855818" cy="547644"/>
          </a:xfrm>
          <a:prstGeom prst="wedgeRoundRectCallout">
            <a:avLst>
              <a:gd name="adj1" fmla="val -57342"/>
              <a:gd name="adj2" fmla="val 107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CustomShape 6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8ED55C48-D122-4183-85CF-4D5C626B2DFC}"/>
              </a:ext>
            </a:extLst>
          </p:cNvPr>
          <p:cNvSpPr/>
          <p:nvPr/>
        </p:nvSpPr>
        <p:spPr>
          <a:xfrm>
            <a:off x="912189" y="142605"/>
            <a:ext cx="38063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 la phrase.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6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il est.wav"/>
            </a:hlinkClick>
          </p:cNvPr>
          <p:cNvSpPr/>
          <p:nvPr/>
        </p:nvSpPr>
        <p:spPr>
          <a:xfrm>
            <a:off x="101844" y="1604452"/>
            <a:ext cx="175710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stomShape 6">
            <a:extLst>
              <a:ext uri="{FF2B5EF4-FFF2-40B4-BE49-F238E27FC236}">
                <a16:creationId xmlns:a16="http://schemas.microsoft.com/office/drawing/2014/main" id="{15CC2DDB-3EF3-4402-902F-EACF020B19CD}"/>
              </a:ext>
            </a:extLst>
          </p:cNvPr>
          <p:cNvSpPr/>
          <p:nvPr/>
        </p:nvSpPr>
        <p:spPr>
          <a:xfrm>
            <a:off x="7421472" y="26511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content.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2F3553E9-D10C-4B4E-9B44-1678C265EBBB}"/>
              </a:ext>
            </a:extLst>
          </p:cNvPr>
          <p:cNvSpPr/>
          <p:nvPr/>
        </p:nvSpPr>
        <p:spPr>
          <a:xfrm>
            <a:off x="7435403" y="38459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triste.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D34EB708-B1F7-4F6D-BB5E-1493C3EEBFEA}"/>
              </a:ext>
            </a:extLst>
          </p:cNvPr>
          <p:cNvSpPr/>
          <p:nvPr/>
        </p:nvSpPr>
        <p:spPr>
          <a:xfrm>
            <a:off x="7435403" y="50407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petit.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D07F82-D60F-410A-BDA9-8E51E2F98C1B}"/>
              </a:ext>
            </a:extLst>
          </p:cNvPr>
          <p:cNvSpPr/>
          <p:nvPr/>
        </p:nvSpPr>
        <p:spPr>
          <a:xfrm>
            <a:off x="7104185" y="3795713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EF874BA-4A4A-4D27-9D53-8FB38CA1D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225" y="2505415"/>
            <a:ext cx="3182056" cy="2794000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3D63EA58-4686-41E6-9A0B-D25AAD537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7F7A46D8-4523-4A32-82DD-F007CC1E3051}"/>
              </a:ext>
            </a:extLst>
          </p:cNvPr>
          <p:cNvSpPr/>
          <p:nvPr/>
        </p:nvSpPr>
        <p:spPr>
          <a:xfrm>
            <a:off x="934202" y="127443"/>
            <a:ext cx="3855818" cy="547644"/>
          </a:xfrm>
          <a:prstGeom prst="wedgeRoundRectCallout">
            <a:avLst>
              <a:gd name="adj1" fmla="val -57342"/>
              <a:gd name="adj2" fmla="val 107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ustomShape 6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F3F7A190-3D4E-4E8C-94FB-6409912C0622}"/>
              </a:ext>
            </a:extLst>
          </p:cNvPr>
          <p:cNvSpPr/>
          <p:nvPr/>
        </p:nvSpPr>
        <p:spPr>
          <a:xfrm>
            <a:off x="912189" y="142605"/>
            <a:ext cx="38063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 la phrase.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2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il est.wav"/>
            </a:hlinkClick>
          </p:cNvPr>
          <p:cNvSpPr/>
          <p:nvPr/>
        </p:nvSpPr>
        <p:spPr>
          <a:xfrm>
            <a:off x="101844" y="1604452"/>
            <a:ext cx="175710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stomShape 6">
            <a:extLst>
              <a:ext uri="{FF2B5EF4-FFF2-40B4-BE49-F238E27FC236}">
                <a16:creationId xmlns:a16="http://schemas.microsoft.com/office/drawing/2014/main" id="{15CC2DDB-3EF3-4402-902F-EACF020B19CD}"/>
              </a:ext>
            </a:extLst>
          </p:cNvPr>
          <p:cNvSpPr/>
          <p:nvPr/>
        </p:nvSpPr>
        <p:spPr>
          <a:xfrm>
            <a:off x="7421472" y="26511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petit.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2F3553E9-D10C-4B4E-9B44-1678C265EBBB}"/>
              </a:ext>
            </a:extLst>
          </p:cNvPr>
          <p:cNvSpPr/>
          <p:nvPr/>
        </p:nvSpPr>
        <p:spPr>
          <a:xfrm>
            <a:off x="7435403" y="38459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grand.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D34EB708-B1F7-4F6D-BB5E-1493C3EEBFEA}"/>
              </a:ext>
            </a:extLst>
          </p:cNvPr>
          <p:cNvSpPr/>
          <p:nvPr/>
        </p:nvSpPr>
        <p:spPr>
          <a:xfrm>
            <a:off x="7435403" y="5040755"/>
            <a:ext cx="37088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anglais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.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D07F82-D60F-410A-BDA9-8E51E2F98C1B}"/>
              </a:ext>
            </a:extLst>
          </p:cNvPr>
          <p:cNvSpPr/>
          <p:nvPr/>
        </p:nvSpPr>
        <p:spPr>
          <a:xfrm>
            <a:off x="7224765" y="2588301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667A8B-3BE1-4C60-BD1A-BC3310852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541" y="2805198"/>
            <a:ext cx="3134275" cy="2752877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1F58BE86-B4E0-4BF8-A850-9E363014F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2" y="12477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81CE3C62-9F2E-4AE7-9521-664EF366C1D8}"/>
              </a:ext>
            </a:extLst>
          </p:cNvPr>
          <p:cNvSpPr/>
          <p:nvPr/>
        </p:nvSpPr>
        <p:spPr>
          <a:xfrm>
            <a:off x="934202" y="127443"/>
            <a:ext cx="3855818" cy="547644"/>
          </a:xfrm>
          <a:prstGeom prst="wedgeRoundRectCallout">
            <a:avLst>
              <a:gd name="adj1" fmla="val -57342"/>
              <a:gd name="adj2" fmla="val 107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ustomShape 6">
            <a:hlinkClick r:id="" action="ppaction://noaction">
              <a:snd r:embed="rId10" name="Complete la phrase.wav"/>
            </a:hlinkClick>
            <a:extLst>
              <a:ext uri="{FF2B5EF4-FFF2-40B4-BE49-F238E27FC236}">
                <a16:creationId xmlns:a16="http://schemas.microsoft.com/office/drawing/2014/main" id="{312783C0-E8A8-4D09-9845-8A3048281683}"/>
              </a:ext>
            </a:extLst>
          </p:cNvPr>
          <p:cNvSpPr/>
          <p:nvPr/>
        </p:nvSpPr>
        <p:spPr>
          <a:xfrm>
            <a:off x="912189" y="142605"/>
            <a:ext cx="38063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Arial"/>
              </a:rPr>
              <a:t> la phrase.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0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2022</Words>
  <Application>Microsoft Office PowerPoint</Application>
  <PresentationFormat>Widescreen</PresentationFormat>
  <Paragraphs>355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3_Office Theme</vt:lpstr>
      <vt:lpstr>Describing me and others</vt:lpstr>
      <vt:lpstr>[an/en]</vt:lpstr>
      <vt:lpstr>[SFC] 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être</vt:lpstr>
      <vt:lpstr>lire</vt:lpstr>
      <vt:lpstr>écouter</vt:lpstr>
      <vt:lpstr>écouter</vt:lpstr>
      <vt:lpstr>vocabulaire</vt:lpstr>
      <vt:lpstr>parler</vt:lpstr>
      <vt:lpstr>Au revoir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27</cp:revision>
  <dcterms:created xsi:type="dcterms:W3CDTF">2021-07-02T19:27:01Z</dcterms:created>
  <dcterms:modified xsi:type="dcterms:W3CDTF">2023-07-04T13:10:24Z</dcterms:modified>
</cp:coreProperties>
</file>