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1"/>
  </p:notesMasterIdLst>
  <p:sldIdLst>
    <p:sldId id="339" r:id="rId3"/>
    <p:sldId id="259" r:id="rId4"/>
    <p:sldId id="277" r:id="rId5"/>
    <p:sldId id="345" r:id="rId6"/>
    <p:sldId id="294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261" r:id="rId15"/>
    <p:sldId id="281" r:id="rId16"/>
    <p:sldId id="355" r:id="rId17"/>
    <p:sldId id="356" r:id="rId18"/>
    <p:sldId id="357" r:id="rId19"/>
    <p:sldId id="338" r:id="rId20"/>
  </p:sldIdLst>
  <p:sldSz cx="12192000" cy="6858000"/>
  <p:notesSz cx="6797675" cy="9926638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Eras Demi ITC" panose="020B0805030504020804" pitchFamily="34" charset="0"/>
      <p:regular r:id="rId30"/>
    </p:embeddedFont>
    <p:embeddedFont>
      <p:font typeface="Modern Love" panose="04090805081005020601" pitchFamily="82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gfAoGAkQLPovnmz22uWfrGTLQuH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Vazquez-Valero" initials="PV" lastIdx="1" clrIdx="0">
    <p:extLst>
      <p:ext uri="{19B8F6BF-5375-455C-9EA6-DF929625EA0E}">
        <p15:presenceInfo xmlns:p15="http://schemas.microsoft.com/office/powerpoint/2012/main" userId="S::PVazquez-Valero@combertonvc.org::3a0e46d7-2099-40af-a155-aa45b68bfff3" providerId="AD"/>
      </p:ext>
    </p:extLst>
  </p:cmAuthor>
  <p:cmAuthor id="2" name="Marie-Odile Guillou" initials="MOG" lastIdx="1" clrIdx="1">
    <p:extLst>
      <p:ext uri="{19B8F6BF-5375-455C-9EA6-DF929625EA0E}">
        <p15:presenceInfo xmlns:p15="http://schemas.microsoft.com/office/powerpoint/2012/main" userId="d8fb4f9aa2ddc9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076"/>
    <a:srgbClr val="786EB1"/>
    <a:srgbClr val="CC66FF"/>
    <a:srgbClr val="B48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F5F828-6C90-4657-BD3A-750F5844F318}">
  <a:tblStyle styleId="{7FF5F828-6C90-4657-BD3A-750F5844F31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2" autoAdjust="0"/>
    <p:restoredTop sz="40776" autoAdjust="0"/>
  </p:normalViewPr>
  <p:slideViewPr>
    <p:cSldViewPr snapToGrid="0" showGuides="1">
      <p:cViewPr>
        <p:scale>
          <a:sx n="33" d="100"/>
          <a:sy n="33" d="100"/>
        </p:scale>
        <p:origin x="3510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47" Type="http://customschemas.google.com/relationships/presentationmetadata" Target="meta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 algn="l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Pixabay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are available under a Creative Commons</a:t>
            </a:r>
          </a:p>
          <a:p>
            <a:pPr marL="216000" indent="-216000" algn="l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license, no attribution required.</a:t>
            </a:r>
            <a:endParaRPr lang="en-GB" sz="1200" b="0" strike="noStrike" spc="-1" dirty="0">
              <a:latin typeface="Arial"/>
            </a:endParaRPr>
          </a:p>
          <a:p>
            <a:pPr marL="216000" indent="-216000" algn="l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 algn="l"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The AUDIO version of the lesson material includes additional audio for the new language presented (phonics, vocabulary) and audio for the instructions</a:t>
            </a:r>
          </a:p>
          <a:p>
            <a:pPr marL="216000" indent="-216000" algn="l"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on the slide.</a:t>
            </a:r>
          </a:p>
          <a:p>
            <a:pPr marL="216000" indent="-216000" algn="l"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In addition, it includes VIDEO clips of the phonics and the phonics’ source words.  Pupils can be encouraged to look at the shape of the mouth/lips on</a:t>
            </a:r>
          </a:p>
          <a:p>
            <a:pPr marL="216000" indent="-216000" algn="l"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slides where these appear, and try to copy it/them.</a:t>
            </a:r>
          </a:p>
          <a:p>
            <a:pPr marL="216000" indent="-216000" algn="dist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 algn="l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 algn="l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Frequency of new words:</a:t>
            </a:r>
            <a:endParaRPr lang="en-GB" sz="1200" b="0" strike="noStrike" spc="-1" dirty="0">
              <a:latin typeface="Arial"/>
            </a:endParaRPr>
          </a:p>
          <a:p>
            <a:pPr marL="216000" indent="-216000" algn="l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</a:t>
            </a:r>
            <a:r>
              <a:rPr lang="it-IT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enfant </a:t>
            </a:r>
            <a:r>
              <a:rPr lang="it-IT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[126] </a:t>
            </a:r>
            <a:r>
              <a:rPr lang="it-IT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grand</a:t>
            </a:r>
            <a:r>
              <a:rPr lang="it-IT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[59]</a:t>
            </a:r>
          </a:p>
          <a:p>
            <a:pPr marL="216000" indent="-216000" algn="l">
              <a:lnSpc>
                <a:spcPct val="100000"/>
              </a:lnSpc>
            </a:pPr>
            <a:r>
              <a:rPr lang="it-IT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fr-FR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petit </a:t>
            </a:r>
            <a:r>
              <a:rPr lang="fr-FR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[138] </a:t>
            </a:r>
            <a:r>
              <a:rPr lang="fr-FR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grand </a:t>
            </a:r>
            <a:r>
              <a:rPr lang="fr-FR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[59] </a:t>
            </a:r>
            <a:r>
              <a:rPr lang="fr-FR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anglais </a:t>
            </a:r>
            <a:r>
              <a:rPr lang="fr-FR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[784] </a:t>
            </a:r>
            <a:r>
              <a:rPr lang="fr-FR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français </a:t>
            </a:r>
            <a:r>
              <a:rPr lang="fr-FR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[251] </a:t>
            </a:r>
            <a:r>
              <a:rPr lang="fr-FR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content </a:t>
            </a:r>
            <a:r>
              <a:rPr lang="fr-FR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[1841] </a:t>
            </a:r>
            <a:r>
              <a:rPr lang="fr-FR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triste </a:t>
            </a:r>
            <a:r>
              <a:rPr lang="fr-FR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[1843] </a:t>
            </a:r>
            <a:r>
              <a:rPr lang="fr-FR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tu </a:t>
            </a:r>
            <a:r>
              <a:rPr lang="fr-FR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[112] </a:t>
            </a:r>
            <a:r>
              <a:rPr lang="fr-FR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es </a:t>
            </a:r>
            <a:r>
              <a:rPr lang="fr-FR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[5]</a:t>
            </a:r>
          </a:p>
          <a:p>
            <a:pPr marL="216000" indent="-216000" algn="l">
              <a:lnSpc>
                <a:spcPct val="100000"/>
              </a:lnSpc>
            </a:pPr>
            <a:r>
              <a:rPr lang="en-GB" sz="1100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1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100" i="1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1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216000" indent="-216000" algn="l">
              <a:lnSpc>
                <a:spcPct val="100000"/>
              </a:lnSpc>
            </a:pPr>
            <a:endParaRPr lang="en-GB" sz="1100" b="0" strike="noStrike" spc="-1" dirty="0">
              <a:latin typeface="Arial"/>
            </a:endParaRPr>
          </a:p>
          <a:p>
            <a:pPr marL="216000" indent="-216000" algn="l"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frequency rankings for words that occur in this PowerPoint which have been</a:t>
            </a:r>
            <a:r>
              <a:rPr lang="en-GB" sz="11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 previously</a:t>
            </a: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 introduced in these resources are given in the SOW and in the</a:t>
            </a:r>
          </a:p>
          <a:p>
            <a:pPr marL="216000" indent="-216000" algn="l"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resources that first introduced and formally re-visited those words. </a:t>
            </a:r>
            <a:endParaRPr lang="en-GB" sz="1100" b="0" strike="noStrike" spc="-1" dirty="0">
              <a:latin typeface="Arial"/>
            </a:endParaRPr>
          </a:p>
          <a:p>
            <a:pPr marL="216000" indent="-216000" algn="l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For any </a:t>
            </a:r>
            <a:r>
              <a:rPr lang="en-GB" sz="12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other 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words that occur incidentally in this PowerPoint, frequency rankings will be provided in the notes field wherever possible.</a:t>
            </a:r>
            <a:endParaRPr lang="en-GB" sz="1200" b="0" strike="noStrike" spc="-1" dirty="0">
              <a:latin typeface="Arial"/>
            </a:endParaRPr>
          </a:p>
          <a:p>
            <a:pPr marL="216000" indent="-216000" algn="l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 algn="l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Note that the first three lessons of the year teach language that can be continuously recycled as lesson routine every lesson in Y3/4.</a:t>
            </a:r>
          </a:p>
          <a:p>
            <a:pPr marL="216000" indent="-216000" algn="l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idea would be that the class teacher (whether or not s/he teaches the class French can re-use the language as part of the daily routine with the class.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74213-264C-415B-8B29-4DFEF3354BDA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[4/6]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632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[5/6]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06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[6/6]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745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2 minutes </a:t>
            </a:r>
            <a:endParaRPr lang="en-GB" sz="1200" b="0" strike="noStrike" spc="-1" dirty="0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Aim</a:t>
            </a:r>
            <a:r>
              <a:rPr lang="en-GB" sz="1200" b="0" strike="noStrike" spc="-1" dirty="0">
                <a:latin typeface="Arial"/>
              </a:rPr>
              <a:t>: to revisit parts of </a:t>
            </a:r>
            <a:r>
              <a:rPr lang="en-GB" sz="1200" b="0" i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être</a:t>
            </a:r>
            <a:r>
              <a:rPr lang="en-GB" sz="12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GB" sz="1200" b="0" i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and introduce a third part, </a:t>
            </a:r>
            <a:r>
              <a:rPr lang="en-GB" sz="1200" b="0" i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tu</a:t>
            </a:r>
            <a:r>
              <a:rPr lang="en-GB" sz="12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es.</a:t>
            </a:r>
            <a:endParaRPr lang="en-GB" sz="1200" b="0" strike="noStrike" spc="-1" dirty="0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16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animate the explanation.</a:t>
            </a:r>
          </a:p>
          <a:p>
            <a:pPr marL="228600" indent="-22716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Elicit English translations for the French examples provided. </a:t>
            </a:r>
          </a:p>
        </p:txBody>
      </p:sp>
      <p:sp>
        <p:nvSpPr>
          <p:cNvPr id="303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8 minutes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written comprehension of </a:t>
            </a:r>
            <a:r>
              <a:rPr lang="en-GB" sz="1200" b="0" i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suis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</a:t>
            </a:r>
            <a:r>
              <a:rPr lang="en-GB" sz="12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es, </a:t>
            </a:r>
            <a:r>
              <a:rPr lang="en-GB" sz="1200" b="0" i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and connect them to meaning; to practise comprehension of this week’s new vocabulary.</a:t>
            </a:r>
          </a:p>
          <a:p>
            <a:pPr marL="216000" indent="-215280">
              <a:lnSpc>
                <a:spcPct val="100000"/>
              </a:lnSpc>
            </a:pPr>
            <a:endParaRPr lang="en-GB" sz="1200" b="0" i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3004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Ensure that pupils know that Pierre and Yves are friends, and that it is Pierre who is talking.</a:t>
            </a:r>
          </a:p>
          <a:p>
            <a:pPr marL="23004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Pupils read the parts of Pierre’s statements and write I am 1,2,3 and you are 1,2,3 with the English meanings of the adjectives.</a:t>
            </a:r>
          </a:p>
          <a:p>
            <a:pPr marL="23004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for answers. </a:t>
            </a: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1 minute</a:t>
            </a:r>
            <a:br>
              <a:rPr dirty="0"/>
            </a:b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introduce Pierre’s cousin Jean-Michel who is from Ha</a:t>
            </a:r>
            <a:r>
              <a:rPr lang="el-GR" sz="1200" b="0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</a:rPr>
              <a:t>ϊ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entury Gothic" panose="020B0502020202020204" pitchFamily="34" charset="0"/>
                <a:ea typeface="Calibri"/>
              </a:rPr>
              <a:t>ti</a:t>
            </a:r>
            <a:r>
              <a:rPr lang="en-GB" sz="1200" b="0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</a:rPr>
              <a:t>. He will feature in the listening activity that follows.</a:t>
            </a:r>
            <a:br>
              <a:rPr dirty="0"/>
            </a:b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Read the information.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2DAAC-B4A0-4BDE-8066-F18D17B26261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545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7 minutes</a:t>
            </a:r>
            <a:br>
              <a:rPr dirty="0"/>
            </a:b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aural recognition of ‘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suis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’ and ‘es’ and their connection with meaning; to practise aural comprehension of this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week’s vocabulary.</a:t>
            </a:r>
            <a:br>
              <a:rPr dirty="0"/>
            </a:b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</a:p>
          <a:p>
            <a:pPr marL="22860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Explain to pupils that they will not here the pronoun ‘je’ or ‘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</a:rPr>
              <a:t>tu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’ so they will need to listen for the verb ‘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</a:rPr>
              <a:t>suis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’ or ‘es’ to know if Pierre is saying ‘you are’ to Jean-Michel or ‘I am’ about himself.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2. Click to hear audio.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3. Pupils write 1-6 and you are or I am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4. Click to listen again.  Pupils write the adjective meaning they hear in English.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5. Click for answers to provide feedback.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6. If time allows, click to bring up a 2</a:t>
            </a:r>
            <a:r>
              <a:rPr lang="en-GB" sz="1200" b="0" strike="noStrike" spc="-1" baseline="30000" dirty="0">
                <a:solidFill>
                  <a:srgbClr val="000000"/>
                </a:solidFill>
                <a:latin typeface="Calibri"/>
              </a:rPr>
              <a:t>nd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 set of audio buttons, which have the full sentences.  Click to play and students repeat.</a:t>
            </a: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</a:rPr>
              <a:t>Transcript: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GB" sz="1200" b="0" strike="noStrike" spc="-1" dirty="0">
                <a:latin typeface="Arial"/>
              </a:rPr>
              <a:t>1. [Je] </a:t>
            </a:r>
            <a:r>
              <a:rPr lang="en-GB" sz="1200" b="0" strike="noStrike" spc="-1" dirty="0" err="1">
                <a:latin typeface="Arial"/>
              </a:rPr>
              <a:t>suis</a:t>
            </a:r>
            <a:r>
              <a:rPr lang="en-GB" sz="1200" b="0" strike="noStrike" spc="-1" dirty="0">
                <a:latin typeface="Arial"/>
              </a:rPr>
              <a:t> </a:t>
            </a:r>
            <a:r>
              <a:rPr lang="en-GB" sz="1200" b="0" strike="noStrike" spc="-1" dirty="0" err="1">
                <a:latin typeface="Arial"/>
              </a:rPr>
              <a:t>français</a:t>
            </a:r>
            <a:r>
              <a:rPr lang="en-GB" sz="1200" b="0" strike="noStrike" spc="-1" dirty="0">
                <a:latin typeface="Arial"/>
              </a:rPr>
              <a:t>.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GB" sz="1200" b="0" strike="noStrike" spc="-1" dirty="0">
                <a:latin typeface="Arial"/>
              </a:rPr>
              <a:t>2. [Je] </a:t>
            </a:r>
            <a:r>
              <a:rPr lang="en-GB" sz="1200" b="0" strike="noStrike" spc="-1" dirty="0" err="1">
                <a:latin typeface="Arial"/>
              </a:rPr>
              <a:t>suis</a:t>
            </a:r>
            <a:r>
              <a:rPr lang="en-GB" sz="1200" b="0" strike="noStrike" spc="-1" dirty="0">
                <a:latin typeface="Arial"/>
              </a:rPr>
              <a:t> petit.</a:t>
            </a:r>
            <a:br>
              <a:rPr lang="en-GB" sz="1200" b="0" strike="noStrike" spc="-1" dirty="0">
                <a:latin typeface="Arial"/>
              </a:rPr>
            </a:br>
            <a:r>
              <a:rPr lang="en-GB" sz="1200" b="0" strike="noStrike" spc="-1" dirty="0">
                <a:latin typeface="Arial"/>
              </a:rPr>
              <a:t>3. [Tu] es grand.</a:t>
            </a:r>
            <a:br>
              <a:rPr lang="en-GB" sz="1200" b="0" strike="noStrike" spc="-1" dirty="0">
                <a:latin typeface="Arial"/>
              </a:rPr>
            </a:br>
            <a:r>
              <a:rPr lang="en-GB" sz="1200" b="0" strike="noStrike" spc="-1" dirty="0">
                <a:latin typeface="Arial"/>
              </a:rPr>
              <a:t>4. [Je] </a:t>
            </a:r>
            <a:r>
              <a:rPr lang="en-GB" sz="1200" b="0" strike="noStrike" spc="-1" dirty="0" err="1">
                <a:latin typeface="Arial"/>
              </a:rPr>
              <a:t>suis</a:t>
            </a:r>
            <a:r>
              <a:rPr lang="en-GB" sz="1200" b="0" strike="noStrike" spc="-1" dirty="0">
                <a:latin typeface="Arial"/>
              </a:rPr>
              <a:t> content.</a:t>
            </a:r>
            <a:br>
              <a:rPr lang="en-GB" sz="1200" b="0" strike="noStrike" spc="-1" dirty="0">
                <a:latin typeface="Arial"/>
              </a:rPr>
            </a:br>
            <a:r>
              <a:rPr lang="en-GB" sz="1200" b="0" strike="noStrike" spc="-1" dirty="0">
                <a:latin typeface="Arial"/>
              </a:rPr>
              <a:t>5. [Tu] es triste.</a:t>
            </a:r>
            <a:br>
              <a:rPr lang="en-GB" sz="1200" b="0" strike="noStrike" spc="-1" dirty="0">
                <a:latin typeface="Arial"/>
              </a:rPr>
            </a:br>
            <a:r>
              <a:rPr lang="en-GB" sz="1200" b="0" strike="noStrike" spc="-1" dirty="0">
                <a:latin typeface="Arial"/>
              </a:rPr>
              <a:t>6. [Tu] es cool.</a:t>
            </a:r>
            <a:br>
              <a:rPr lang="en-GB" sz="1200" b="0" strike="noStrike" spc="-1" dirty="0">
                <a:latin typeface="Arial"/>
              </a:rPr>
            </a:br>
            <a:br>
              <a:rPr lang="en-GB" sz="1200" b="1" strike="noStrike" spc="-1" dirty="0">
                <a:latin typeface="Arial"/>
              </a:rPr>
            </a:br>
            <a:r>
              <a:rPr lang="en-GB" sz="1200" b="1" strike="noStrike" spc="-1" dirty="0">
                <a:latin typeface="Arial"/>
              </a:rPr>
              <a:t>Transcript 2:</a:t>
            </a:r>
            <a:br>
              <a:rPr lang="en-GB" sz="1200" b="1" strike="noStrike" spc="-1" dirty="0">
                <a:latin typeface="Arial"/>
              </a:rPr>
            </a:br>
            <a:r>
              <a:rPr lang="en-GB" sz="1200" b="0" strike="noStrike" spc="-1" dirty="0">
                <a:latin typeface="Arial"/>
              </a:rPr>
              <a:t>1. Je </a:t>
            </a:r>
            <a:r>
              <a:rPr lang="en-GB" sz="1200" b="0" strike="noStrike" spc="-1" dirty="0" err="1">
                <a:latin typeface="Arial"/>
              </a:rPr>
              <a:t>suis</a:t>
            </a:r>
            <a:r>
              <a:rPr lang="en-GB" sz="1200" b="0" strike="noStrike" spc="-1" dirty="0">
                <a:latin typeface="Arial"/>
              </a:rPr>
              <a:t> </a:t>
            </a:r>
            <a:r>
              <a:rPr lang="en-GB" sz="1200" b="0" strike="noStrike" spc="-1" dirty="0" err="1">
                <a:latin typeface="Arial"/>
              </a:rPr>
              <a:t>français</a:t>
            </a:r>
            <a:r>
              <a:rPr lang="en-GB" sz="1200" b="0" strike="noStrike" spc="-1" dirty="0">
                <a:latin typeface="Arial"/>
              </a:rPr>
              <a:t>.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GB" sz="1200" b="0" strike="noStrike" spc="-1" dirty="0">
                <a:latin typeface="Arial"/>
              </a:rPr>
              <a:t>2. Je </a:t>
            </a:r>
            <a:r>
              <a:rPr lang="en-GB" sz="1200" b="0" strike="noStrike" spc="-1" dirty="0" err="1">
                <a:latin typeface="Arial"/>
              </a:rPr>
              <a:t>suis</a:t>
            </a:r>
            <a:r>
              <a:rPr lang="en-GB" sz="1200" b="0" strike="noStrike" spc="-1" dirty="0">
                <a:latin typeface="Arial"/>
              </a:rPr>
              <a:t> petit.</a:t>
            </a:r>
            <a:br>
              <a:rPr lang="en-GB" sz="1200" b="0" strike="noStrike" spc="-1" dirty="0">
                <a:latin typeface="Arial"/>
              </a:rPr>
            </a:br>
            <a:r>
              <a:rPr lang="en-GB" sz="1200" b="0" strike="noStrike" spc="-1" dirty="0">
                <a:latin typeface="Arial"/>
              </a:rPr>
              <a:t>3. Tu es grand.</a:t>
            </a:r>
            <a:br>
              <a:rPr lang="en-GB" sz="1200" b="0" strike="noStrike" spc="-1" dirty="0">
                <a:latin typeface="Arial"/>
              </a:rPr>
            </a:br>
            <a:r>
              <a:rPr lang="en-GB" sz="1200" b="0" strike="noStrike" spc="-1" dirty="0">
                <a:latin typeface="Arial"/>
              </a:rPr>
              <a:t>4. Je </a:t>
            </a:r>
            <a:r>
              <a:rPr lang="en-GB" sz="1200" b="0" strike="noStrike" spc="-1" dirty="0" err="1">
                <a:latin typeface="Arial"/>
              </a:rPr>
              <a:t>suis</a:t>
            </a:r>
            <a:r>
              <a:rPr lang="en-GB" sz="1200" b="0" strike="noStrike" spc="-1" dirty="0">
                <a:latin typeface="Arial"/>
              </a:rPr>
              <a:t> content.</a:t>
            </a:r>
            <a:br>
              <a:rPr lang="en-GB" sz="1200" b="0" strike="noStrike" spc="-1" dirty="0">
                <a:latin typeface="Arial"/>
              </a:rPr>
            </a:br>
            <a:r>
              <a:rPr lang="en-GB" sz="1200" b="0" strike="noStrike" spc="-1" dirty="0">
                <a:latin typeface="Arial"/>
              </a:rPr>
              <a:t>5. Tu es triste.</a:t>
            </a:r>
            <a:br>
              <a:rPr lang="en-GB" sz="1200" b="0" strike="noStrike" spc="-1" dirty="0">
                <a:latin typeface="Arial"/>
              </a:rPr>
            </a:br>
            <a:r>
              <a:rPr lang="en-GB" sz="1200" b="0" strike="noStrike" spc="-1" dirty="0">
                <a:latin typeface="Arial"/>
              </a:rPr>
              <a:t>6. Tu es cool.</a:t>
            </a:r>
          </a:p>
        </p:txBody>
      </p:sp>
      <p:sp>
        <p:nvSpPr>
          <p:cNvPr id="30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2DAAC-B4A0-4BDE-8066-F18D17B26261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277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from week 1, last week and this week.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English 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  <a:br>
              <a:rPr lang="en-GB" dirty="0"/>
            </a:b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624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66831-990D-4F2F-9C07-338AF4E9D4C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02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1 minute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SSC </a:t>
            </a:r>
            <a:r>
              <a:rPr lang="en-GB" b="1" dirty="0"/>
              <a:t>[an/</a:t>
            </a:r>
            <a:r>
              <a:rPr lang="en-GB" b="1" dirty="0" err="1"/>
              <a:t>en</a:t>
            </a:r>
            <a:r>
              <a:rPr lang="en-GB" b="1" dirty="0"/>
              <a:t>]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Introduce and elicit the pronunciation of the </a:t>
            </a:r>
            <a:r>
              <a:rPr lang="en-GB" b="1" dirty="0"/>
              <a:t>individual SSC [an/</a:t>
            </a:r>
            <a:r>
              <a:rPr lang="en-GB" b="1" dirty="0" err="1"/>
              <a:t>en</a:t>
            </a:r>
            <a:r>
              <a:rPr lang="en-GB" b="1" dirty="0"/>
              <a:t>]. Tell pupils that the letter combination [an] and [</a:t>
            </a:r>
            <a:r>
              <a:rPr lang="en-GB" b="1" dirty="0" err="1"/>
              <a:t>en</a:t>
            </a:r>
            <a:r>
              <a:rPr lang="en-GB" b="1" dirty="0"/>
              <a:t>] sound the same.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the </a:t>
            </a:r>
            <a:r>
              <a:rPr lang="en-GB" b="1" dirty="0"/>
              <a:t>source</a:t>
            </a:r>
            <a:r>
              <a:rPr lang="en-GB" dirty="0"/>
              <a:t> word </a:t>
            </a:r>
            <a:r>
              <a:rPr lang="en-GB" b="1" dirty="0"/>
              <a:t>‘enfant’</a:t>
            </a:r>
            <a:r>
              <a:rPr lang="en-GB" dirty="0"/>
              <a:t>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Say the word and bring up the reminder that the final –t is silent.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Pupils to practise saying the word several times.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Note</a:t>
            </a:r>
            <a:r>
              <a:rPr lang="en-GB" sz="1200" b="0" strike="noStrike" spc="-1" dirty="0">
                <a:latin typeface="Arial"/>
              </a:rPr>
              <a:t>: </a:t>
            </a:r>
          </a:p>
          <a:p>
            <a:pPr marL="285750" indent="-285750">
              <a:lnSpc>
                <a:spcPct val="100000"/>
              </a:lnSpc>
              <a:buAutoNum type="romanLcParenR"/>
            </a:pPr>
            <a:r>
              <a:rPr lang="fr-FR" baseline="0" dirty="0"/>
              <a:t>a </a:t>
            </a:r>
            <a:r>
              <a:rPr lang="fr-FR" baseline="0" dirty="0" err="1"/>
              <a:t>gesture</a:t>
            </a:r>
            <a:r>
              <a:rPr lang="fr-FR" baseline="0" dirty="0"/>
              <a:t> for ‘</a:t>
            </a:r>
            <a:r>
              <a:rPr lang="fr-FR" b="1" baseline="0" dirty="0"/>
              <a:t>enfant</a:t>
            </a:r>
            <a:r>
              <a:rPr lang="fr-FR" baseline="0" dirty="0"/>
              <a:t>’ </a:t>
            </a:r>
            <a:r>
              <a:rPr lang="fr-FR" baseline="0" dirty="0" err="1"/>
              <a:t>might</a:t>
            </a:r>
            <a:r>
              <a:rPr lang="fr-FR" baseline="0" dirty="0"/>
              <a:t> </a:t>
            </a:r>
            <a:r>
              <a:rPr lang="fr-FR" baseline="0" dirty="0" err="1"/>
              <a:t>be</a:t>
            </a:r>
            <a:r>
              <a:rPr lang="fr-FR" baseline="0" dirty="0"/>
              <a:t> to copy the </a:t>
            </a:r>
            <a:r>
              <a:rPr lang="fr-FR" baseline="0" dirty="0" err="1"/>
              <a:t>picture</a:t>
            </a:r>
            <a:r>
              <a:rPr lang="fr-FR" baseline="0" dirty="0"/>
              <a:t> and open </a:t>
            </a:r>
            <a:r>
              <a:rPr lang="fr-FR" baseline="0" dirty="0" err="1"/>
              <a:t>your</a:t>
            </a:r>
            <a:r>
              <a:rPr lang="fr-FR" baseline="0" dirty="0"/>
              <a:t> </a:t>
            </a:r>
            <a:r>
              <a:rPr lang="fr-FR" baseline="0" dirty="0" err="1"/>
              <a:t>arms</a:t>
            </a:r>
            <a:r>
              <a:rPr lang="fr-FR" baseline="0" dirty="0"/>
              <a:t> like </a:t>
            </a:r>
            <a:r>
              <a:rPr lang="fr-FR" baseline="0" dirty="0" err="1"/>
              <a:t>small</a:t>
            </a:r>
            <a:r>
              <a:rPr lang="fr-FR" baseline="0" dirty="0"/>
              <a:t> </a:t>
            </a:r>
            <a:r>
              <a:rPr lang="fr-FR" baseline="0" dirty="0" err="1"/>
              <a:t>children</a:t>
            </a:r>
            <a:r>
              <a:rPr lang="fr-FR" baseline="0" dirty="0"/>
              <a:t> </a:t>
            </a:r>
            <a:r>
              <a:rPr lang="fr-FR" baseline="0" dirty="0" err="1"/>
              <a:t>often</a:t>
            </a:r>
            <a:r>
              <a:rPr lang="fr-FR" baseline="0" dirty="0"/>
              <a:t> do.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1 minute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introduce the SSC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[SFC]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with words ending in ‘d’. Pupils have practised [SFC] with final –t and final –s in the previous two weeks.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Note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: this word also contains this week’s new SSC [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an/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en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].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Introduce the SSC and present the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source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word ‘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grand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’ (with gesture, if using).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bring on the picture and get students to repeat the word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‘grand’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(with gesture, if using).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Ensure that pupils are clear about the meaning, i.e., tall.</a:t>
            </a:r>
            <a:endParaRPr lang="en-GB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720" indent="0">
              <a:lnSpc>
                <a:spcPct val="100000"/>
              </a:lnSpc>
              <a:buClr>
                <a:srgbClr val="000000"/>
              </a:buClr>
              <a:buFont typeface="Calibri"/>
              <a:buNone/>
            </a:pPr>
            <a:endParaRPr lang="en-GB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720" indent="0">
              <a:lnSpc>
                <a:spcPct val="100000"/>
              </a:lnSpc>
              <a:buClr>
                <a:srgbClr val="000000"/>
              </a:buClr>
              <a:buFont typeface="Calibri"/>
              <a:buNone/>
            </a:pPr>
            <a:r>
              <a:rPr lang="en-GB" sz="1200" b="1" strike="noStrike" spc="-1" dirty="0">
                <a:latin typeface="Arial"/>
              </a:rPr>
              <a:t>Note</a:t>
            </a:r>
            <a:r>
              <a:rPr lang="en-GB" sz="1200" b="0" strike="noStrike" spc="-1" dirty="0">
                <a:latin typeface="Arial"/>
              </a:rPr>
              <a:t>: </a:t>
            </a:r>
          </a:p>
          <a:p>
            <a:pPr marL="285750" indent="-285750">
              <a:lnSpc>
                <a:spcPct val="100000"/>
              </a:lnSpc>
              <a:buAutoNum type="romanLcParenR"/>
            </a:pPr>
            <a:r>
              <a:rPr lang="fr-FR" baseline="0" dirty="0"/>
              <a:t>a </a:t>
            </a:r>
            <a:r>
              <a:rPr lang="fr-FR" baseline="0" dirty="0" err="1"/>
              <a:t>gesture</a:t>
            </a:r>
            <a:r>
              <a:rPr lang="fr-FR" baseline="0" dirty="0"/>
              <a:t> for ‘</a:t>
            </a:r>
            <a:r>
              <a:rPr lang="fr-FR" b="1" baseline="0" dirty="0"/>
              <a:t>grand</a:t>
            </a:r>
            <a:r>
              <a:rPr lang="fr-FR" baseline="0" dirty="0"/>
              <a:t>’ </a:t>
            </a:r>
            <a:r>
              <a:rPr lang="fr-FR" baseline="0" dirty="0" err="1"/>
              <a:t>might</a:t>
            </a:r>
            <a:r>
              <a:rPr lang="fr-FR" baseline="0" dirty="0"/>
              <a:t> </a:t>
            </a:r>
            <a:r>
              <a:rPr lang="fr-FR" baseline="0" dirty="0" err="1"/>
              <a:t>be</a:t>
            </a:r>
            <a:r>
              <a:rPr lang="fr-FR" baseline="0" dirty="0"/>
              <a:t> to copy the emoji and </a:t>
            </a:r>
            <a:r>
              <a:rPr lang="fr-FR" baseline="0" dirty="0" err="1"/>
              <a:t>raise</a:t>
            </a:r>
            <a:r>
              <a:rPr lang="fr-FR" baseline="0" dirty="0"/>
              <a:t> </a:t>
            </a:r>
            <a:r>
              <a:rPr lang="fr-FR" baseline="0" dirty="0" err="1"/>
              <a:t>your</a:t>
            </a:r>
            <a:r>
              <a:rPr lang="fr-FR" baseline="0" dirty="0"/>
              <a:t> hand </a:t>
            </a:r>
            <a:r>
              <a:rPr lang="fr-FR" baseline="0" dirty="0" err="1"/>
              <a:t>above</a:t>
            </a:r>
            <a:r>
              <a:rPr lang="fr-FR" baseline="0" dirty="0"/>
              <a:t> </a:t>
            </a:r>
            <a:r>
              <a:rPr lang="fr-FR" baseline="0" dirty="0" err="1"/>
              <a:t>your</a:t>
            </a:r>
            <a:r>
              <a:rPr lang="fr-FR" baseline="0" dirty="0"/>
              <a:t> </a:t>
            </a:r>
            <a:r>
              <a:rPr lang="fr-FR" baseline="0" dirty="0" err="1"/>
              <a:t>head</a:t>
            </a:r>
            <a:r>
              <a:rPr lang="fr-FR" baseline="0" dirty="0"/>
              <a:t> as if </a:t>
            </a:r>
            <a:r>
              <a:rPr lang="fr-FR" baseline="0" dirty="0" err="1"/>
              <a:t>measuring</a:t>
            </a:r>
            <a:r>
              <a:rPr lang="fr-FR" baseline="0" dirty="0"/>
              <a:t> a </a:t>
            </a:r>
            <a:r>
              <a:rPr lang="fr-FR" baseline="0" dirty="0" err="1"/>
              <a:t>tall</a:t>
            </a:r>
            <a:r>
              <a:rPr lang="fr-FR" baseline="0" dirty="0"/>
              <a:t> </a:t>
            </a:r>
            <a:r>
              <a:rPr lang="fr-FR" baseline="0" dirty="0" err="1"/>
              <a:t>person’s</a:t>
            </a:r>
            <a:r>
              <a:rPr lang="fr-FR" baseline="0" dirty="0"/>
              <a:t> </a:t>
            </a:r>
            <a:r>
              <a:rPr lang="fr-FR" baseline="0" dirty="0" err="1"/>
              <a:t>height</a:t>
            </a:r>
            <a:r>
              <a:rPr lang="fr-FR" baseline="0" dirty="0"/>
              <a:t>.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4 minutes (three slides)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present and practise new vocabulary for this week.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to bring up the word. Say the word.  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for the English meaning. Say the French word again. Pupils repeat.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to bring up the picture.  Say the word again, together with pupils this time. Do the accompanying gesture.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Teacher uses the gesture again to elicit the word again from pupils.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for the reminder of the silent final –d.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Continue with the next two slides.</a:t>
            </a: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156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512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890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3 minutes (six slides)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written recognition of the meaning of the new vocabulary for this week; to practise read aloud of the new vocabulary for this week, which includes many examples of [an/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en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] and [SFC] with –t, -s, and –d.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to bring up the emoji and three adjectives.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Prompt pupils by saying the sentence beginning ‘</a:t>
            </a:r>
            <a:r>
              <a:rPr lang="en-GB" sz="1200" b="0" strike="noStrike" spc="-1" dirty="0" err="1">
                <a:latin typeface="Arial"/>
              </a:rPr>
              <a:t>il</a:t>
            </a:r>
            <a:r>
              <a:rPr lang="en-GB" sz="1200" b="0" strike="noStrike" spc="-1" dirty="0">
                <a:latin typeface="Arial"/>
              </a:rPr>
              <a:t> </a:t>
            </a:r>
            <a:r>
              <a:rPr lang="en-GB" sz="1200" b="0" strike="noStrike" spc="-1" dirty="0" err="1">
                <a:latin typeface="Arial"/>
              </a:rPr>
              <a:t>est</a:t>
            </a:r>
            <a:r>
              <a:rPr lang="en-GB" sz="1200" b="0" strike="noStrike" spc="-1" dirty="0">
                <a:latin typeface="Arial"/>
              </a:rPr>
              <a:t>…’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Elicit the sentence ending from pupils.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to bring up the answer indicator.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Continue for the next five slides.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041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[2/6]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161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[3/6]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562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65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3423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7155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0950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5520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790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4208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4136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528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6714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5787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892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19952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11.gif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13.gif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5.gif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audio" Target="../media/audio10.wav"/><Relationship Id="rId18" Type="http://schemas.openxmlformats.org/officeDocument/2006/relationships/audio" Target="../media/audio15.wav"/><Relationship Id="rId3" Type="http://schemas.openxmlformats.org/officeDocument/2006/relationships/image" Target="../media/image25.png"/><Relationship Id="rId7" Type="http://schemas.openxmlformats.org/officeDocument/2006/relationships/audio" Target="../media/audio6.wav"/><Relationship Id="rId12" Type="http://schemas.openxmlformats.org/officeDocument/2006/relationships/audio" Target="../media/audio9.wav"/><Relationship Id="rId17" Type="http://schemas.openxmlformats.org/officeDocument/2006/relationships/audio" Target="../media/audio14.wav"/><Relationship Id="rId2" Type="http://schemas.openxmlformats.org/officeDocument/2006/relationships/notesSlide" Target="../notesSlides/notesSlide16.xml"/><Relationship Id="rId16" Type="http://schemas.openxmlformats.org/officeDocument/2006/relationships/audio" Target="../media/audio13.wav"/><Relationship Id="rId20" Type="http://schemas.openxmlformats.org/officeDocument/2006/relationships/image" Target="../media/image10.svg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5.wav"/><Relationship Id="rId11" Type="http://schemas.openxmlformats.org/officeDocument/2006/relationships/image" Target="../media/image24.gif"/><Relationship Id="rId5" Type="http://schemas.openxmlformats.org/officeDocument/2006/relationships/audio" Target="../media/audio4.wav"/><Relationship Id="rId15" Type="http://schemas.openxmlformats.org/officeDocument/2006/relationships/audio" Target="../media/audio12.wav"/><Relationship Id="rId10" Type="http://schemas.openxmlformats.org/officeDocument/2006/relationships/image" Target="../media/image27.gif"/><Relationship Id="rId19" Type="http://schemas.openxmlformats.org/officeDocument/2006/relationships/image" Target="../media/image9.png"/><Relationship Id="rId4" Type="http://schemas.openxmlformats.org/officeDocument/2006/relationships/image" Target="../media/image28.png"/><Relationship Id="rId9" Type="http://schemas.openxmlformats.org/officeDocument/2006/relationships/audio" Target="../media/audio8.wav"/><Relationship Id="rId14" Type="http://schemas.openxmlformats.org/officeDocument/2006/relationships/audio" Target="../media/audio1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gif"/><Relationship Id="rId5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gif"/><Relationship Id="rId5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12.gi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14.gif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9015"/>
            <a:ext cx="4350240" cy="685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5959980" y="4734448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>
              <a:buClr>
                <a:srgbClr val="FF3333"/>
              </a:buClr>
              <a:buSzPts val="9600"/>
              <a:defRPr/>
            </a:pPr>
            <a:r>
              <a:rPr lang="en-GB" sz="9600" b="1" kern="0" dirty="0">
                <a:solidFill>
                  <a:srgbClr val="FF0000"/>
                </a:solidFill>
                <a:latin typeface="Modern Love" panose="04090805081005020601" pitchFamily="82" charset="0"/>
                <a:cs typeface="Arial"/>
                <a:sym typeface="Arial"/>
              </a:rPr>
              <a:t>rouge</a:t>
            </a:r>
            <a:endParaRPr lang="en-GB" sz="1400" kern="0" dirty="0">
              <a:solidFill>
                <a:srgbClr val="FF0000"/>
              </a:solidFill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CF993-3D71-4C59-9D34-78FA39EC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8473" y="184975"/>
            <a:ext cx="4350240" cy="1144800"/>
          </a:xfrm>
        </p:spPr>
        <p:txBody>
          <a:bodyPr/>
          <a:lstStyle/>
          <a:p>
            <a:pPr algn="ctr"/>
            <a:r>
              <a:rPr lang="en-GB" sz="4000" b="1" spc="-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</a:rPr>
              <a:t>Describing me and others</a:t>
            </a:r>
            <a:endParaRPr lang="en-GB" sz="4000" dirty="0"/>
          </a:p>
        </p:txBody>
      </p:sp>
      <p:pic>
        <p:nvPicPr>
          <p:cNvPr id="12" name="Picture 11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9E6F2143-2D08-4F52-8FAE-C0BD51AD3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07" y="375430"/>
            <a:ext cx="5084505" cy="4359018"/>
          </a:xfrm>
          <a:prstGeom prst="rect">
            <a:avLst/>
          </a:prstGeom>
        </p:spPr>
      </p:pic>
      <p:sp>
        <p:nvSpPr>
          <p:cNvPr id="7" name="CustomShape 3">
            <a:extLst>
              <a:ext uri="{FF2B5EF4-FFF2-40B4-BE49-F238E27FC236}">
                <a16:creationId xmlns:a16="http://schemas.microsoft.com/office/drawing/2014/main" id="{527D8509-23D0-4DD8-9B33-4BAB0429369D}"/>
              </a:ext>
            </a:extLst>
          </p:cNvPr>
          <p:cNvSpPr/>
          <p:nvPr/>
        </p:nvSpPr>
        <p:spPr>
          <a:xfrm>
            <a:off x="0" y="4883118"/>
            <a:ext cx="4571280" cy="28116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</a:pPr>
            <a:endParaRPr lang="en-GB" sz="2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920" indent="-457200">
              <a:buClrTx/>
              <a:buFont typeface="Wingdings" panose="05000000000000000000" pitchFamily="2" charset="2"/>
              <a:buChar char="§"/>
              <a:defRPr/>
            </a:pPr>
            <a:r>
              <a:rPr lang="fr-FR" sz="2800" b="1" kern="1200" spc="-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</a:rPr>
              <a:t>Ê</a:t>
            </a:r>
            <a:r>
              <a:rPr kumimoji="0" lang="fr-FR" sz="28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tre</a:t>
            </a:r>
            <a: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: </a:t>
            </a:r>
            <a:r>
              <a:rPr lang="fr-FR" sz="2800" b="1" kern="1200" spc="-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</a:rPr>
              <a:t>tu es, </a:t>
            </a:r>
            <a:r>
              <a:rPr lang="fr-FR" sz="2800" kern="1200" spc="-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</a:rPr>
              <a:t>(je </a:t>
            </a:r>
            <a:r>
              <a:rPr kumimoji="0" lang="fr-FR" sz="2800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suis) </a:t>
            </a:r>
          </a:p>
          <a:p>
            <a:pPr marL="4579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[an/en]</a:t>
            </a:r>
          </a:p>
          <a:p>
            <a:pPr marL="4579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2800" b="1" kern="1200" spc="-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</a:rPr>
              <a:t>[SFC] </a:t>
            </a:r>
            <a:r>
              <a:rPr lang="fr-FR" sz="2800" kern="1200" spc="-1" dirty="0" err="1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</a:rPr>
              <a:t>with</a:t>
            </a:r>
            <a:r>
              <a:rPr lang="fr-FR" sz="2800" kern="1200" spc="-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</a:rPr>
              <a:t> final -d</a:t>
            </a:r>
            <a:endParaRPr kumimoji="0" lang="fr-FR" sz="280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</a:endParaRPr>
          </a:p>
          <a:p>
            <a:pPr marL="72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800" b="1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6"/>
          <p:cNvSpPr/>
          <p:nvPr/>
        </p:nvSpPr>
        <p:spPr>
          <a:xfrm>
            <a:off x="101844" y="1604452"/>
            <a:ext cx="1757101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1200" spc="-1" dirty="0">
                <a:solidFill>
                  <a:srgbClr val="002060"/>
                </a:solidFill>
                <a:latin typeface="Century gothic"/>
              </a:rPr>
              <a:t>Il </a:t>
            </a:r>
            <a:r>
              <a:rPr lang="en-GB" sz="2800" b="1" kern="1200" spc="-1" dirty="0" err="1">
                <a:solidFill>
                  <a:srgbClr val="002060"/>
                </a:solidFill>
                <a:latin typeface="Century gothic"/>
              </a:rPr>
              <a:t>est</a:t>
            </a:r>
            <a:r>
              <a:rPr lang="en-GB" sz="2800" b="1" kern="1200" spc="-1" dirty="0">
                <a:solidFill>
                  <a:srgbClr val="002060"/>
                </a:solidFill>
                <a:latin typeface="Century gothic"/>
              </a:rPr>
              <a:t> …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CustomShape 6">
            <a:extLst>
              <a:ext uri="{FF2B5EF4-FFF2-40B4-BE49-F238E27FC236}">
                <a16:creationId xmlns:a16="http://schemas.microsoft.com/office/drawing/2014/main" id="{15CC2DDB-3EF3-4402-902F-EACF020B19CD}"/>
              </a:ext>
            </a:extLst>
          </p:cNvPr>
          <p:cNvSpPr/>
          <p:nvPr/>
        </p:nvSpPr>
        <p:spPr>
          <a:xfrm>
            <a:off x="7421472" y="2651155"/>
            <a:ext cx="3708833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1200" spc="-1" dirty="0">
                <a:solidFill>
                  <a:srgbClr val="002060"/>
                </a:solidFill>
                <a:latin typeface="Century gothic"/>
              </a:rPr>
              <a:t>grand.</a:t>
            </a:r>
            <a:endParaRPr kumimoji="0" lang="en-GB" sz="3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3" name="CustomShape 6">
            <a:extLst>
              <a:ext uri="{FF2B5EF4-FFF2-40B4-BE49-F238E27FC236}">
                <a16:creationId xmlns:a16="http://schemas.microsoft.com/office/drawing/2014/main" id="{2F3553E9-D10C-4B4E-9B44-1678C265EBBB}"/>
              </a:ext>
            </a:extLst>
          </p:cNvPr>
          <p:cNvSpPr/>
          <p:nvPr/>
        </p:nvSpPr>
        <p:spPr>
          <a:xfrm>
            <a:off x="7435403" y="3845955"/>
            <a:ext cx="3708833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1200" spc="-1" dirty="0">
                <a:solidFill>
                  <a:srgbClr val="002060"/>
                </a:solidFill>
                <a:latin typeface="Century gothic"/>
              </a:rPr>
              <a:t>content.</a:t>
            </a:r>
            <a:endParaRPr kumimoji="0" lang="en-GB" sz="3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4" name="CustomShape 6">
            <a:extLst>
              <a:ext uri="{FF2B5EF4-FFF2-40B4-BE49-F238E27FC236}">
                <a16:creationId xmlns:a16="http://schemas.microsoft.com/office/drawing/2014/main" id="{D34EB708-B1F7-4F6D-BB5E-1493C3EEBFEA}"/>
              </a:ext>
            </a:extLst>
          </p:cNvPr>
          <p:cNvSpPr/>
          <p:nvPr/>
        </p:nvSpPr>
        <p:spPr>
          <a:xfrm>
            <a:off x="7435403" y="5040755"/>
            <a:ext cx="3708833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1200" spc="-1" dirty="0" err="1">
                <a:solidFill>
                  <a:srgbClr val="002060"/>
                </a:solidFill>
                <a:latin typeface="Century gothic"/>
              </a:rPr>
              <a:t>anglais</a:t>
            </a:r>
            <a:r>
              <a:rPr lang="en-GB" sz="3600" b="1" kern="1200" spc="-1" dirty="0">
                <a:solidFill>
                  <a:srgbClr val="002060"/>
                </a:solidFill>
                <a:latin typeface="Century gothic"/>
              </a:rPr>
              <a:t>.</a:t>
            </a:r>
            <a:endParaRPr kumimoji="0" lang="en-GB" sz="3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D07F82-D60F-410A-BDA9-8E51E2F98C1B}"/>
              </a:ext>
            </a:extLst>
          </p:cNvPr>
          <p:cNvSpPr/>
          <p:nvPr/>
        </p:nvSpPr>
        <p:spPr>
          <a:xfrm>
            <a:off x="7124281" y="4984345"/>
            <a:ext cx="2481943" cy="836852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Image1">
            <a:extLst>
              <a:ext uri="{FF2B5EF4-FFF2-40B4-BE49-F238E27FC236}">
                <a16:creationId xmlns:a16="http://schemas.microsoft.com/office/drawing/2014/main" id="{49E4EC14-9347-4752-AFF1-AED926C8BF58}"/>
              </a:ext>
            </a:extLst>
          </p:cNvPr>
          <p:cNvPicPr/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934505" y="2766428"/>
            <a:ext cx="2995004" cy="2676374"/>
          </a:xfrm>
          <a:prstGeom prst="rect">
            <a:avLst/>
          </a:prstGeom>
        </p:spPr>
      </p:pic>
      <p:pic>
        <p:nvPicPr>
          <p:cNvPr id="15" name="Graphic 14" descr="Teacher">
            <a:extLst>
              <a:ext uri="{FF2B5EF4-FFF2-40B4-BE49-F238E27FC236}">
                <a16:creationId xmlns:a16="http://schemas.microsoft.com/office/drawing/2014/main" id="{6586961C-31CE-4422-B7E0-B6F7A0C14E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802" y="15785"/>
            <a:ext cx="914400" cy="914400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9B6B11CD-D1AE-4DC3-AB8A-A4B411ACC962}"/>
              </a:ext>
            </a:extLst>
          </p:cNvPr>
          <p:cNvSpPr/>
          <p:nvPr/>
        </p:nvSpPr>
        <p:spPr>
          <a:xfrm>
            <a:off x="934202" y="130751"/>
            <a:ext cx="4083847" cy="547644"/>
          </a:xfrm>
          <a:prstGeom prst="wedgeRoundRectCallout">
            <a:avLst>
              <a:gd name="adj1" fmla="val -55391"/>
              <a:gd name="adj2" fmla="val 1834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DA0236-AB92-431C-9CB5-E22535A4E77B}"/>
              </a:ext>
            </a:extLst>
          </p:cNvPr>
          <p:cNvSpPr txBox="1"/>
          <p:nvPr/>
        </p:nvSpPr>
        <p:spPr>
          <a:xfrm>
            <a:off x="934202" y="130751"/>
            <a:ext cx="3741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1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Compl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ète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la phrase.</a:t>
            </a:r>
          </a:p>
        </p:txBody>
      </p:sp>
    </p:spTree>
    <p:extLst>
      <p:ext uri="{BB962C8B-B14F-4D97-AF65-F5344CB8AC3E}">
        <p14:creationId xmlns:p14="http://schemas.microsoft.com/office/powerpoint/2010/main" val="129652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6"/>
          <p:cNvSpPr/>
          <p:nvPr/>
        </p:nvSpPr>
        <p:spPr>
          <a:xfrm>
            <a:off x="101844" y="1604452"/>
            <a:ext cx="1757101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1200" spc="-1" dirty="0">
                <a:solidFill>
                  <a:srgbClr val="002060"/>
                </a:solidFill>
                <a:latin typeface="Century gothic"/>
              </a:rPr>
              <a:t>Il </a:t>
            </a:r>
            <a:r>
              <a:rPr lang="en-GB" sz="2800" b="1" kern="1200" spc="-1" dirty="0" err="1">
                <a:solidFill>
                  <a:srgbClr val="002060"/>
                </a:solidFill>
                <a:latin typeface="Century gothic"/>
              </a:rPr>
              <a:t>est</a:t>
            </a:r>
            <a:r>
              <a:rPr lang="en-GB" sz="2800" b="1" kern="1200" spc="-1" dirty="0">
                <a:solidFill>
                  <a:srgbClr val="002060"/>
                </a:solidFill>
                <a:latin typeface="Century gothic"/>
              </a:rPr>
              <a:t> …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CustomShape 6">
            <a:extLst>
              <a:ext uri="{FF2B5EF4-FFF2-40B4-BE49-F238E27FC236}">
                <a16:creationId xmlns:a16="http://schemas.microsoft.com/office/drawing/2014/main" id="{15CC2DDB-3EF3-4402-902F-EACF020B19CD}"/>
              </a:ext>
            </a:extLst>
          </p:cNvPr>
          <p:cNvSpPr/>
          <p:nvPr/>
        </p:nvSpPr>
        <p:spPr>
          <a:xfrm>
            <a:off x="7421472" y="2651155"/>
            <a:ext cx="3708833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1200" spc="-1" dirty="0" err="1">
                <a:solidFill>
                  <a:srgbClr val="002060"/>
                </a:solidFill>
                <a:latin typeface="Century gothic"/>
              </a:rPr>
              <a:t>français</a:t>
            </a:r>
            <a:r>
              <a:rPr lang="en-GB" sz="3600" b="1" kern="1200" spc="-1" dirty="0">
                <a:solidFill>
                  <a:srgbClr val="002060"/>
                </a:solidFill>
                <a:latin typeface="Century gothic"/>
              </a:rPr>
              <a:t>.</a:t>
            </a:r>
            <a:endParaRPr kumimoji="0" lang="en-GB" sz="3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3" name="CustomShape 6">
            <a:extLst>
              <a:ext uri="{FF2B5EF4-FFF2-40B4-BE49-F238E27FC236}">
                <a16:creationId xmlns:a16="http://schemas.microsoft.com/office/drawing/2014/main" id="{2F3553E9-D10C-4B4E-9B44-1678C265EBBB}"/>
              </a:ext>
            </a:extLst>
          </p:cNvPr>
          <p:cNvSpPr/>
          <p:nvPr/>
        </p:nvSpPr>
        <p:spPr>
          <a:xfrm>
            <a:off x="7435403" y="3845955"/>
            <a:ext cx="3708833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1200" spc="-1" dirty="0">
                <a:solidFill>
                  <a:srgbClr val="002060"/>
                </a:solidFill>
                <a:latin typeface="Century gothic"/>
              </a:rPr>
              <a:t>triste.</a:t>
            </a:r>
            <a:endParaRPr kumimoji="0" lang="en-GB" sz="3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4" name="CustomShape 6">
            <a:extLst>
              <a:ext uri="{FF2B5EF4-FFF2-40B4-BE49-F238E27FC236}">
                <a16:creationId xmlns:a16="http://schemas.microsoft.com/office/drawing/2014/main" id="{D34EB708-B1F7-4F6D-BB5E-1493C3EEBFEA}"/>
              </a:ext>
            </a:extLst>
          </p:cNvPr>
          <p:cNvSpPr/>
          <p:nvPr/>
        </p:nvSpPr>
        <p:spPr>
          <a:xfrm>
            <a:off x="7435403" y="5040755"/>
            <a:ext cx="3708833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1200" spc="-1" dirty="0">
                <a:solidFill>
                  <a:srgbClr val="002060"/>
                </a:solidFill>
                <a:latin typeface="Century gothic"/>
              </a:rPr>
              <a:t>content.</a:t>
            </a:r>
            <a:endParaRPr kumimoji="0" lang="en-GB" sz="3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D07F82-D60F-410A-BDA9-8E51E2F98C1B}"/>
              </a:ext>
            </a:extLst>
          </p:cNvPr>
          <p:cNvSpPr/>
          <p:nvPr/>
        </p:nvSpPr>
        <p:spPr>
          <a:xfrm>
            <a:off x="7295104" y="4940638"/>
            <a:ext cx="2481943" cy="836852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CB0930-7714-4188-816D-88E710B738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5492" y="2651155"/>
            <a:ext cx="3182056" cy="2707909"/>
          </a:xfrm>
          <a:prstGeom prst="rect">
            <a:avLst/>
          </a:prstGeom>
        </p:spPr>
      </p:pic>
      <p:pic>
        <p:nvPicPr>
          <p:cNvPr id="15" name="Graphic 14" descr="Teacher">
            <a:extLst>
              <a:ext uri="{FF2B5EF4-FFF2-40B4-BE49-F238E27FC236}">
                <a16:creationId xmlns:a16="http://schemas.microsoft.com/office/drawing/2014/main" id="{B4C25BE4-8846-4F11-B65E-3DFD855326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802" y="15785"/>
            <a:ext cx="914400" cy="914400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D99B8B3D-3F38-4FB4-9DDC-654EC2A4C09F}"/>
              </a:ext>
            </a:extLst>
          </p:cNvPr>
          <p:cNvSpPr/>
          <p:nvPr/>
        </p:nvSpPr>
        <p:spPr>
          <a:xfrm>
            <a:off x="934202" y="130751"/>
            <a:ext cx="4083847" cy="547644"/>
          </a:xfrm>
          <a:prstGeom prst="wedgeRoundRectCallout">
            <a:avLst>
              <a:gd name="adj1" fmla="val -55391"/>
              <a:gd name="adj2" fmla="val 1834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074758-51DA-4072-A6AA-810610CA241D}"/>
              </a:ext>
            </a:extLst>
          </p:cNvPr>
          <p:cNvSpPr txBox="1"/>
          <p:nvPr/>
        </p:nvSpPr>
        <p:spPr>
          <a:xfrm>
            <a:off x="934202" y="130751"/>
            <a:ext cx="3741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1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Compl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ète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la phrase.</a:t>
            </a:r>
          </a:p>
        </p:txBody>
      </p:sp>
    </p:spTree>
    <p:extLst>
      <p:ext uri="{BB962C8B-B14F-4D97-AF65-F5344CB8AC3E}">
        <p14:creationId xmlns:p14="http://schemas.microsoft.com/office/powerpoint/2010/main" val="26357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6"/>
          <p:cNvSpPr/>
          <p:nvPr/>
        </p:nvSpPr>
        <p:spPr>
          <a:xfrm>
            <a:off x="101844" y="1604452"/>
            <a:ext cx="1757101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1200" spc="-1" dirty="0">
                <a:solidFill>
                  <a:srgbClr val="002060"/>
                </a:solidFill>
                <a:latin typeface="Century gothic"/>
              </a:rPr>
              <a:t>Il </a:t>
            </a:r>
            <a:r>
              <a:rPr lang="en-GB" sz="2800" b="1" kern="1200" spc="-1" dirty="0" err="1">
                <a:solidFill>
                  <a:srgbClr val="002060"/>
                </a:solidFill>
                <a:latin typeface="Century gothic"/>
              </a:rPr>
              <a:t>est</a:t>
            </a:r>
            <a:r>
              <a:rPr lang="en-GB" sz="2800" b="1" kern="1200" spc="-1" dirty="0">
                <a:solidFill>
                  <a:srgbClr val="002060"/>
                </a:solidFill>
                <a:latin typeface="Century gothic"/>
              </a:rPr>
              <a:t> …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CustomShape 6">
            <a:extLst>
              <a:ext uri="{FF2B5EF4-FFF2-40B4-BE49-F238E27FC236}">
                <a16:creationId xmlns:a16="http://schemas.microsoft.com/office/drawing/2014/main" id="{15CC2DDB-3EF3-4402-902F-EACF020B19CD}"/>
              </a:ext>
            </a:extLst>
          </p:cNvPr>
          <p:cNvSpPr/>
          <p:nvPr/>
        </p:nvSpPr>
        <p:spPr>
          <a:xfrm>
            <a:off x="7421472" y="2651155"/>
            <a:ext cx="3708833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1200" spc="-1" dirty="0">
                <a:solidFill>
                  <a:srgbClr val="002060"/>
                </a:solidFill>
                <a:latin typeface="Century gothic"/>
              </a:rPr>
              <a:t>grand.</a:t>
            </a:r>
            <a:endParaRPr kumimoji="0" lang="en-GB" sz="3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3" name="CustomShape 6">
            <a:extLst>
              <a:ext uri="{FF2B5EF4-FFF2-40B4-BE49-F238E27FC236}">
                <a16:creationId xmlns:a16="http://schemas.microsoft.com/office/drawing/2014/main" id="{2F3553E9-D10C-4B4E-9B44-1678C265EBBB}"/>
              </a:ext>
            </a:extLst>
          </p:cNvPr>
          <p:cNvSpPr/>
          <p:nvPr/>
        </p:nvSpPr>
        <p:spPr>
          <a:xfrm>
            <a:off x="7435403" y="3845955"/>
            <a:ext cx="3708833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1200" spc="-1" dirty="0">
                <a:solidFill>
                  <a:srgbClr val="002060"/>
                </a:solidFill>
                <a:latin typeface="Century gothic"/>
              </a:rPr>
              <a:t>content.</a:t>
            </a:r>
            <a:endParaRPr kumimoji="0" lang="en-GB" sz="3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4" name="CustomShape 6">
            <a:extLst>
              <a:ext uri="{FF2B5EF4-FFF2-40B4-BE49-F238E27FC236}">
                <a16:creationId xmlns:a16="http://schemas.microsoft.com/office/drawing/2014/main" id="{D34EB708-B1F7-4F6D-BB5E-1493C3EEBFEA}"/>
              </a:ext>
            </a:extLst>
          </p:cNvPr>
          <p:cNvSpPr/>
          <p:nvPr/>
        </p:nvSpPr>
        <p:spPr>
          <a:xfrm>
            <a:off x="7435403" y="5040755"/>
            <a:ext cx="3708833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1200" spc="-1" dirty="0">
                <a:solidFill>
                  <a:srgbClr val="002060"/>
                </a:solidFill>
                <a:latin typeface="Century gothic"/>
              </a:rPr>
              <a:t>petit.</a:t>
            </a:r>
            <a:endParaRPr kumimoji="0" lang="en-GB" sz="3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D07F82-D60F-410A-BDA9-8E51E2F98C1B}"/>
              </a:ext>
            </a:extLst>
          </p:cNvPr>
          <p:cNvSpPr/>
          <p:nvPr/>
        </p:nvSpPr>
        <p:spPr>
          <a:xfrm>
            <a:off x="6986432" y="2491389"/>
            <a:ext cx="2481943" cy="836852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Image3">
            <a:extLst>
              <a:ext uri="{FF2B5EF4-FFF2-40B4-BE49-F238E27FC236}">
                <a16:creationId xmlns:a16="http://schemas.microsoft.com/office/drawing/2014/main" id="{0714AC4B-19A9-48F9-B091-E693B81FDD36}"/>
              </a:ext>
            </a:extLst>
          </p:cNvPr>
          <p:cNvPicPr/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519697" y="2780231"/>
            <a:ext cx="3080580" cy="2648768"/>
          </a:xfrm>
          <a:prstGeom prst="rect">
            <a:avLst/>
          </a:prstGeom>
        </p:spPr>
      </p:pic>
      <p:pic>
        <p:nvPicPr>
          <p:cNvPr id="15" name="Graphic 14" descr="Teacher">
            <a:extLst>
              <a:ext uri="{FF2B5EF4-FFF2-40B4-BE49-F238E27FC236}">
                <a16:creationId xmlns:a16="http://schemas.microsoft.com/office/drawing/2014/main" id="{94CBA5BA-28F7-4FA6-B516-5F686E53E9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802" y="15785"/>
            <a:ext cx="914400" cy="914400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6AFC890D-3FFC-441F-A183-917F7F130AF7}"/>
              </a:ext>
            </a:extLst>
          </p:cNvPr>
          <p:cNvSpPr/>
          <p:nvPr/>
        </p:nvSpPr>
        <p:spPr>
          <a:xfrm>
            <a:off x="934202" y="130751"/>
            <a:ext cx="4083847" cy="547644"/>
          </a:xfrm>
          <a:prstGeom prst="wedgeRoundRectCallout">
            <a:avLst>
              <a:gd name="adj1" fmla="val -55391"/>
              <a:gd name="adj2" fmla="val 1834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A465B8-7AD7-415C-9951-560B8BF01C18}"/>
              </a:ext>
            </a:extLst>
          </p:cNvPr>
          <p:cNvSpPr txBox="1"/>
          <p:nvPr/>
        </p:nvSpPr>
        <p:spPr>
          <a:xfrm>
            <a:off x="934202" y="130751"/>
            <a:ext cx="3741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1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Compl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ète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la phrase.</a:t>
            </a:r>
          </a:p>
        </p:txBody>
      </p:sp>
    </p:spTree>
    <p:extLst>
      <p:ext uri="{BB962C8B-B14F-4D97-AF65-F5344CB8AC3E}">
        <p14:creationId xmlns:p14="http://schemas.microsoft.com/office/powerpoint/2010/main" val="48028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1898785" y="411500"/>
            <a:ext cx="3050963" cy="517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0" strike="noStrike" spc="-1" dirty="0">
                <a:solidFill>
                  <a:srgbClr val="1E4E79"/>
                </a:solidFill>
                <a:latin typeface="Century Gothic"/>
                <a:ea typeface="Century Gothic"/>
              </a:rPr>
              <a:t>[to be | being]</a:t>
            </a:r>
            <a:endParaRPr lang="en-GB" sz="2800" b="0" strike="noStrike" spc="-1" dirty="0">
              <a:latin typeface="Arial"/>
            </a:endParaRPr>
          </a:p>
        </p:txBody>
      </p:sp>
      <p:pic>
        <p:nvPicPr>
          <p:cNvPr id="134" name="Google Shape;170;p8"/>
          <p:cNvPicPr/>
          <p:nvPr/>
        </p:nvPicPr>
        <p:blipFill>
          <a:blip r:embed="rId3"/>
          <a:stretch/>
        </p:blipFill>
        <p:spPr>
          <a:xfrm>
            <a:off x="10416600" y="148320"/>
            <a:ext cx="1329120" cy="1330920"/>
          </a:xfrm>
          <a:prstGeom prst="rect">
            <a:avLst/>
          </a:prstGeom>
          <a:ln>
            <a:noFill/>
          </a:ln>
        </p:spPr>
      </p:pic>
      <p:sp>
        <p:nvSpPr>
          <p:cNvPr id="135" name="CustomShape 2"/>
          <p:cNvSpPr/>
          <p:nvPr/>
        </p:nvSpPr>
        <p:spPr>
          <a:xfrm>
            <a:off x="282960" y="1091449"/>
            <a:ext cx="1146276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Remember, the verb </a:t>
            </a:r>
            <a:r>
              <a:rPr lang="en-GB" sz="2800" b="1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être</a:t>
            </a:r>
            <a:r>
              <a:rPr lang="en-GB" sz="2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means ‘</a:t>
            </a:r>
            <a:r>
              <a:rPr lang="en-GB" sz="2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to be’. 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649513" y="2465000"/>
            <a:ext cx="166392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trike="noStrike" spc="-1" dirty="0">
                <a:solidFill>
                  <a:srgbClr val="92D050"/>
                </a:solidFill>
                <a:latin typeface="Century Gothic"/>
                <a:ea typeface="Century Gothic"/>
              </a:rPr>
              <a:t>Je </a:t>
            </a:r>
            <a:r>
              <a:rPr lang="en-GB" sz="2800" b="1" strike="noStrike" spc="-1" dirty="0" err="1">
                <a:solidFill>
                  <a:srgbClr val="92D050"/>
                </a:solidFill>
                <a:latin typeface="Century Gothic"/>
                <a:ea typeface="Century Gothic"/>
              </a:rPr>
              <a:t>suis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137" name="CustomShape 4"/>
          <p:cNvSpPr/>
          <p:nvPr/>
        </p:nvSpPr>
        <p:spPr>
          <a:xfrm>
            <a:off x="710867" y="2960969"/>
            <a:ext cx="166392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trike="noStrike" spc="-1" dirty="0">
                <a:solidFill>
                  <a:srgbClr val="1F3864"/>
                </a:solidFill>
                <a:latin typeface="Century Gothic"/>
                <a:ea typeface="Century Gothic"/>
              </a:rPr>
              <a:t>I am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138" name="CustomShape 5"/>
          <p:cNvSpPr/>
          <p:nvPr/>
        </p:nvSpPr>
        <p:spPr>
          <a:xfrm>
            <a:off x="3871066" y="4379692"/>
            <a:ext cx="1420728" cy="4719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pc="-1" dirty="0">
                <a:solidFill>
                  <a:srgbClr val="92D050"/>
                </a:solidFill>
                <a:latin typeface="Century Gothic"/>
                <a:ea typeface="Century Gothic"/>
              </a:rPr>
              <a:t>Tu</a:t>
            </a:r>
            <a:r>
              <a:rPr lang="en-GB" sz="2800" b="1" strike="noStrike" spc="-1" dirty="0">
                <a:solidFill>
                  <a:srgbClr val="92D050"/>
                </a:solidFill>
                <a:latin typeface="Century Gothic"/>
                <a:ea typeface="Century Gothic"/>
              </a:rPr>
              <a:t> es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139" name="CustomShape 6"/>
          <p:cNvSpPr/>
          <p:nvPr/>
        </p:nvSpPr>
        <p:spPr>
          <a:xfrm>
            <a:off x="3718169" y="3001927"/>
            <a:ext cx="126684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800" b="1" spc="-1" dirty="0">
                <a:solidFill>
                  <a:srgbClr val="1F3864"/>
                </a:solidFill>
                <a:latin typeface="Century Gothic"/>
                <a:ea typeface="Century Gothic"/>
              </a:rPr>
              <a:t>H</a:t>
            </a:r>
            <a:r>
              <a:rPr lang="en-GB" sz="2800" b="1" strike="noStrike" spc="-1" dirty="0">
                <a:solidFill>
                  <a:srgbClr val="1F3864"/>
                </a:solidFill>
                <a:latin typeface="Century Gothic"/>
                <a:ea typeface="Century Gothic"/>
              </a:rPr>
              <a:t>e is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140" name="CustomShape 7"/>
          <p:cNvSpPr/>
          <p:nvPr/>
        </p:nvSpPr>
        <p:spPr>
          <a:xfrm>
            <a:off x="1271390" y="5765693"/>
            <a:ext cx="3698640" cy="4905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trike="noStrike" spc="-1" dirty="0">
                <a:solidFill>
                  <a:srgbClr val="92D050"/>
                </a:solidFill>
                <a:latin typeface="Century Gothic"/>
                <a:ea typeface="Century Gothic"/>
              </a:rPr>
              <a:t>Je </a:t>
            </a:r>
            <a:r>
              <a:rPr lang="en-GB" sz="2800" b="1" strike="noStrike" spc="-1" dirty="0" err="1">
                <a:solidFill>
                  <a:srgbClr val="92D050"/>
                </a:solidFill>
                <a:latin typeface="Century Gothic"/>
                <a:ea typeface="Century Gothic"/>
              </a:rPr>
              <a:t>suis</a:t>
            </a:r>
            <a:r>
              <a:rPr lang="en-GB" sz="2800" b="0" strike="noStrike" spc="-1" dirty="0">
                <a:solidFill>
                  <a:srgbClr val="1F3864"/>
                </a:solidFill>
                <a:latin typeface="Century Gothic"/>
                <a:ea typeface="Century Gothic"/>
              </a:rPr>
              <a:t> </a:t>
            </a:r>
            <a:r>
              <a:rPr lang="en-GB" sz="2800" b="0" strike="noStrike" spc="-1" dirty="0" err="1">
                <a:solidFill>
                  <a:srgbClr val="1F3864"/>
                </a:solidFill>
                <a:latin typeface="Century Gothic"/>
                <a:ea typeface="Century Gothic"/>
              </a:rPr>
              <a:t>ici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141" name="CustomShape 8"/>
          <p:cNvSpPr/>
          <p:nvPr/>
        </p:nvSpPr>
        <p:spPr>
          <a:xfrm>
            <a:off x="1271390" y="6302770"/>
            <a:ext cx="369036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0" strike="noStrike" spc="-1" dirty="0">
                <a:solidFill>
                  <a:srgbClr val="1F3864"/>
                </a:solidFill>
                <a:latin typeface="Century Gothic"/>
                <a:ea typeface="Century Gothic"/>
              </a:rPr>
              <a:t>I am here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142" name="CustomShape 9"/>
          <p:cNvSpPr/>
          <p:nvPr/>
        </p:nvSpPr>
        <p:spPr>
          <a:xfrm>
            <a:off x="8311133" y="5697639"/>
            <a:ext cx="4210933" cy="5340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pc="-1" dirty="0" err="1">
                <a:solidFill>
                  <a:srgbClr val="92D050"/>
                </a:solidFill>
                <a:latin typeface="Century Gothic"/>
                <a:ea typeface="Century Gothic"/>
              </a:rPr>
              <a:t>tu</a:t>
            </a:r>
            <a:r>
              <a:rPr lang="en-GB" sz="2800" b="1" strike="noStrike" spc="-1" dirty="0">
                <a:solidFill>
                  <a:srgbClr val="92D050"/>
                </a:solidFill>
                <a:latin typeface="Century Gothic"/>
                <a:ea typeface="Century Gothic"/>
              </a:rPr>
              <a:t> es</a:t>
            </a:r>
            <a:r>
              <a:rPr lang="en-GB" sz="2800" b="0" strike="noStrike" spc="-1" dirty="0">
                <a:solidFill>
                  <a:srgbClr val="1F3864"/>
                </a:solidFill>
                <a:latin typeface="Century Gothic"/>
                <a:ea typeface="Century Gothic"/>
              </a:rPr>
              <a:t> </a:t>
            </a:r>
            <a:r>
              <a:rPr lang="en-GB" sz="2800" b="0" strike="noStrike" spc="-1" dirty="0" err="1">
                <a:solidFill>
                  <a:srgbClr val="1F3864"/>
                </a:solidFill>
                <a:latin typeface="Century Gothic"/>
                <a:ea typeface="Century Gothic"/>
              </a:rPr>
              <a:t>là</a:t>
            </a:r>
            <a:r>
              <a:rPr lang="en-GB" sz="2800" b="0" strike="noStrike" spc="-1" dirty="0">
                <a:solidFill>
                  <a:srgbClr val="1F3864"/>
                </a:solidFill>
                <a:latin typeface="Century Gothic"/>
                <a:ea typeface="Century Gothic"/>
              </a:rPr>
              <a:t>.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143" name="CustomShape 10"/>
          <p:cNvSpPr/>
          <p:nvPr/>
        </p:nvSpPr>
        <p:spPr>
          <a:xfrm>
            <a:off x="8285989" y="6200846"/>
            <a:ext cx="4446926" cy="508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spc="-1" dirty="0">
                <a:solidFill>
                  <a:srgbClr val="1F3864"/>
                </a:solidFill>
                <a:latin typeface="Century Gothic"/>
                <a:ea typeface="Century Gothic"/>
              </a:rPr>
              <a:t>you are</a:t>
            </a:r>
            <a:r>
              <a:rPr lang="en-GB" sz="2800" b="0" strike="noStrike" spc="-1" dirty="0">
                <a:solidFill>
                  <a:srgbClr val="1F3864"/>
                </a:solidFill>
                <a:latin typeface="Century Gothic"/>
                <a:ea typeface="Century Gothic"/>
              </a:rPr>
              <a:t> there. </a:t>
            </a:r>
            <a:endParaRPr lang="en-GB" sz="2800" b="0" strike="noStrike" spc="-1" dirty="0">
              <a:latin typeface="Arial"/>
            </a:endParaRPr>
          </a:p>
        </p:txBody>
      </p:sp>
      <p:pic>
        <p:nvPicPr>
          <p:cNvPr id="144" name="Google Shape;180;p8"/>
          <p:cNvPicPr/>
          <p:nvPr/>
        </p:nvPicPr>
        <p:blipFill>
          <a:blip r:embed="rId4"/>
          <a:stretch/>
        </p:blipFill>
        <p:spPr>
          <a:xfrm>
            <a:off x="2084493" y="2230336"/>
            <a:ext cx="522000" cy="1223280"/>
          </a:xfrm>
          <a:prstGeom prst="rect">
            <a:avLst/>
          </a:prstGeom>
          <a:ln>
            <a:noFill/>
          </a:ln>
        </p:spPr>
      </p:pic>
      <p:pic>
        <p:nvPicPr>
          <p:cNvPr id="145" name="Google Shape;181;p8"/>
          <p:cNvPicPr/>
          <p:nvPr/>
        </p:nvPicPr>
        <p:blipFill>
          <a:blip r:embed="rId5"/>
          <a:stretch/>
        </p:blipFill>
        <p:spPr>
          <a:xfrm>
            <a:off x="5486125" y="2549271"/>
            <a:ext cx="1221120" cy="897120"/>
          </a:xfrm>
          <a:prstGeom prst="rect">
            <a:avLst/>
          </a:prstGeom>
          <a:ln>
            <a:noFill/>
          </a:ln>
        </p:spPr>
      </p:pic>
      <p:pic>
        <p:nvPicPr>
          <p:cNvPr id="146" name="Google Shape;182;p8"/>
          <p:cNvPicPr/>
          <p:nvPr/>
        </p:nvPicPr>
        <p:blipFill>
          <a:blip r:embed="rId6"/>
          <a:stretch/>
        </p:blipFill>
        <p:spPr>
          <a:xfrm>
            <a:off x="9688950" y="2482864"/>
            <a:ext cx="1294200" cy="897120"/>
          </a:xfrm>
          <a:prstGeom prst="rect">
            <a:avLst/>
          </a:prstGeom>
          <a:ln>
            <a:noFill/>
          </a:ln>
        </p:spPr>
      </p:pic>
      <p:pic>
        <p:nvPicPr>
          <p:cNvPr id="147" name="Google Shape;183;p8"/>
          <p:cNvPicPr/>
          <p:nvPr/>
        </p:nvPicPr>
        <p:blipFill>
          <a:blip r:embed="rId7"/>
          <a:stretch/>
        </p:blipFill>
        <p:spPr>
          <a:xfrm>
            <a:off x="710867" y="5642914"/>
            <a:ext cx="633240" cy="670320"/>
          </a:xfrm>
          <a:prstGeom prst="rect">
            <a:avLst/>
          </a:prstGeom>
          <a:ln>
            <a:noFill/>
          </a:ln>
        </p:spPr>
      </p:pic>
      <p:pic>
        <p:nvPicPr>
          <p:cNvPr id="148" name="Google Shape;184;p8"/>
          <p:cNvPicPr/>
          <p:nvPr/>
        </p:nvPicPr>
        <p:blipFill>
          <a:blip r:embed="rId7"/>
          <a:stretch/>
        </p:blipFill>
        <p:spPr>
          <a:xfrm>
            <a:off x="7574376" y="5677157"/>
            <a:ext cx="633240" cy="670320"/>
          </a:xfrm>
          <a:prstGeom prst="rect">
            <a:avLst/>
          </a:prstGeom>
          <a:ln>
            <a:noFill/>
          </a:ln>
        </p:spPr>
      </p:pic>
      <p:sp>
        <p:nvSpPr>
          <p:cNvPr id="149" name="CustomShape 11"/>
          <p:cNvSpPr/>
          <p:nvPr/>
        </p:nvSpPr>
        <p:spPr>
          <a:xfrm>
            <a:off x="7696844" y="2945191"/>
            <a:ext cx="126684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800" b="1" spc="-1" dirty="0">
                <a:solidFill>
                  <a:srgbClr val="1F3864"/>
                </a:solidFill>
                <a:latin typeface="Century Gothic"/>
                <a:ea typeface="Century Gothic"/>
              </a:rPr>
              <a:t>S</a:t>
            </a:r>
            <a:r>
              <a:rPr lang="en-GB" sz="2800" b="1" strike="noStrike" spc="-1" dirty="0">
                <a:solidFill>
                  <a:srgbClr val="1F3864"/>
                </a:solidFill>
                <a:latin typeface="Century Gothic"/>
                <a:ea typeface="Century Gothic"/>
              </a:rPr>
              <a:t>he is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150" name="CustomShape 12"/>
          <p:cNvSpPr/>
          <p:nvPr/>
        </p:nvSpPr>
        <p:spPr>
          <a:xfrm>
            <a:off x="7696844" y="2465962"/>
            <a:ext cx="144144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pc="-1" dirty="0">
                <a:solidFill>
                  <a:srgbClr val="92D050"/>
                </a:solidFill>
                <a:latin typeface="Century Gothic"/>
                <a:ea typeface="Century Gothic"/>
              </a:rPr>
              <a:t>E</a:t>
            </a:r>
            <a:r>
              <a:rPr lang="en-GB" sz="2800" b="1" strike="noStrike" spc="-1" dirty="0">
                <a:solidFill>
                  <a:srgbClr val="92D050"/>
                </a:solidFill>
                <a:latin typeface="Century Gothic"/>
                <a:ea typeface="Century Gothic"/>
              </a:rPr>
              <a:t>lle </a:t>
            </a:r>
            <a:r>
              <a:rPr lang="en-GB" sz="2800" b="1" strike="noStrike" spc="-1" dirty="0" err="1">
                <a:solidFill>
                  <a:srgbClr val="92D050"/>
                </a:solidFill>
                <a:latin typeface="Century Gothic"/>
                <a:ea typeface="Century Gothic"/>
              </a:rPr>
              <a:t>est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152" name="CustomShape 14"/>
          <p:cNvSpPr/>
          <p:nvPr/>
        </p:nvSpPr>
        <p:spPr>
          <a:xfrm>
            <a:off x="310050" y="1601159"/>
            <a:ext cx="11406960" cy="5059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You already know the parts </a:t>
            </a:r>
            <a:r>
              <a:rPr lang="en-GB" sz="2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I am, he is </a:t>
            </a:r>
            <a:r>
              <a:rPr lang="en-GB" sz="2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and</a:t>
            </a:r>
            <a:r>
              <a:rPr lang="en-GB" sz="2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she is: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25" name="CustomShape 5">
            <a:extLst>
              <a:ext uri="{FF2B5EF4-FFF2-40B4-BE49-F238E27FC236}">
                <a16:creationId xmlns:a16="http://schemas.microsoft.com/office/drawing/2014/main" id="{80041E90-E31E-42EA-B8C6-CA6EED7261A2}"/>
              </a:ext>
            </a:extLst>
          </p:cNvPr>
          <p:cNvSpPr/>
          <p:nvPr/>
        </p:nvSpPr>
        <p:spPr>
          <a:xfrm>
            <a:off x="3852262" y="2494116"/>
            <a:ext cx="1999716" cy="7078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trike="noStrike" spc="-1" dirty="0">
                <a:solidFill>
                  <a:srgbClr val="92D050"/>
                </a:solidFill>
                <a:latin typeface="Century Gothic"/>
                <a:ea typeface="Century Gothic"/>
              </a:rPr>
              <a:t>Il </a:t>
            </a:r>
            <a:r>
              <a:rPr lang="en-GB" sz="2800" b="1" strike="noStrike" spc="-1" dirty="0" err="1">
                <a:solidFill>
                  <a:srgbClr val="92D050"/>
                </a:solidFill>
                <a:latin typeface="Century Gothic"/>
                <a:ea typeface="Century Gothic"/>
              </a:rPr>
              <a:t>est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26" name="CustomShape 4">
            <a:extLst>
              <a:ext uri="{FF2B5EF4-FFF2-40B4-BE49-F238E27FC236}">
                <a16:creationId xmlns:a16="http://schemas.microsoft.com/office/drawing/2014/main" id="{E502C79D-FAC8-4370-935E-93122A5AE385}"/>
              </a:ext>
            </a:extLst>
          </p:cNvPr>
          <p:cNvSpPr/>
          <p:nvPr/>
        </p:nvSpPr>
        <p:spPr>
          <a:xfrm>
            <a:off x="3852262" y="4896294"/>
            <a:ext cx="166392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pc="-1" dirty="0">
                <a:solidFill>
                  <a:srgbClr val="1F3864"/>
                </a:solidFill>
                <a:latin typeface="Century Gothic"/>
                <a:ea typeface="Century Gothic"/>
              </a:rPr>
              <a:t>You</a:t>
            </a:r>
            <a:r>
              <a:rPr lang="en-GB" sz="2800" b="1" strike="noStrike" spc="-1" dirty="0">
                <a:solidFill>
                  <a:srgbClr val="1F3864"/>
                </a:solidFill>
                <a:latin typeface="Century Gothic"/>
                <a:ea typeface="Century Gothic"/>
              </a:rPr>
              <a:t> are</a:t>
            </a:r>
            <a:endParaRPr lang="en-GB" sz="2800" b="0" strike="noStrike" spc="-1" dirty="0">
              <a:latin typeface="Arial"/>
            </a:endParaRPr>
          </a:p>
        </p:txBody>
      </p:sp>
      <p:pic>
        <p:nvPicPr>
          <p:cNvPr id="28" name="Google Shape;375;p6" descr="face icon to show 'but'">
            <a:extLst>
              <a:ext uri="{FF2B5EF4-FFF2-40B4-BE49-F238E27FC236}">
                <a16:creationId xmlns:a16="http://schemas.microsoft.com/office/drawing/2014/main" id="{E49FD167-FAC4-4A9A-9360-AE4DA950F8B4}"/>
              </a:ext>
            </a:extLst>
          </p:cNvPr>
          <p:cNvPicPr preferRelativeResize="0"/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5681643" y="5742655"/>
            <a:ext cx="828397" cy="73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CustomShape 2">
            <a:extLst>
              <a:ext uri="{FF2B5EF4-FFF2-40B4-BE49-F238E27FC236}">
                <a16:creationId xmlns:a16="http://schemas.microsoft.com/office/drawing/2014/main" id="{E3364970-4685-4D81-B7C2-DB3085C43B57}"/>
              </a:ext>
            </a:extLst>
          </p:cNvPr>
          <p:cNvSpPr/>
          <p:nvPr/>
        </p:nvSpPr>
        <p:spPr>
          <a:xfrm>
            <a:off x="4459090" y="5738873"/>
            <a:ext cx="1339337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mai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0" name="TextBox 2">
            <a:extLst>
              <a:ext uri="{FF2B5EF4-FFF2-40B4-BE49-F238E27FC236}">
                <a16:creationId xmlns:a16="http://schemas.microsoft.com/office/drawing/2014/main" id="{B5CDA8A6-495E-4FD6-888F-7C2AA8624D08}"/>
              </a:ext>
            </a:extLst>
          </p:cNvPr>
          <p:cNvSpPr txBox="1"/>
          <p:nvPr/>
        </p:nvSpPr>
        <p:spPr>
          <a:xfrm>
            <a:off x="4643028" y="6187473"/>
            <a:ext cx="1596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[but]</a:t>
            </a:r>
          </a:p>
        </p:txBody>
      </p:sp>
      <p:sp>
        <p:nvSpPr>
          <p:cNvPr id="33" name="CustomShape 14">
            <a:extLst>
              <a:ext uri="{FF2B5EF4-FFF2-40B4-BE49-F238E27FC236}">
                <a16:creationId xmlns:a16="http://schemas.microsoft.com/office/drawing/2014/main" id="{633B9E44-48BD-4E24-9D69-0130EACFF73F}"/>
              </a:ext>
            </a:extLst>
          </p:cNvPr>
          <p:cNvSpPr/>
          <p:nvPr/>
        </p:nvSpPr>
        <p:spPr>
          <a:xfrm>
            <a:off x="282960" y="3823415"/>
            <a:ext cx="11406960" cy="5059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You are </a:t>
            </a:r>
            <a:r>
              <a:rPr lang="en-GB" sz="280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is also part of the verb ‘</a:t>
            </a:r>
            <a:r>
              <a:rPr lang="en-GB" sz="2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to be</a:t>
            </a:r>
            <a:r>
              <a:rPr lang="en-GB" sz="280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’ </a:t>
            </a:r>
            <a:r>
              <a:rPr lang="en-GB" sz="2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</a:t>
            </a:r>
            <a:endParaRPr lang="en-GB" sz="2800" b="0" strike="noStrike" spc="-1" dirty="0">
              <a:latin typeface="Arial"/>
            </a:endParaRPr>
          </a:p>
        </p:txBody>
      </p:sp>
      <p:pic>
        <p:nvPicPr>
          <p:cNvPr id="34" name="Picture 33" descr="C:\Users\wdj\Google Drive\Primary\Y5 SoW\From Tracy\Pronouns\he.png">
            <a:extLst>
              <a:ext uri="{FF2B5EF4-FFF2-40B4-BE49-F238E27FC236}">
                <a16:creationId xmlns:a16="http://schemas.microsoft.com/office/drawing/2014/main" id="{077D131B-5253-4CD1-AF88-CF9CE45C5CA1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51"/>
          <a:stretch/>
        </p:blipFill>
        <p:spPr bwMode="auto">
          <a:xfrm>
            <a:off x="5851978" y="4436762"/>
            <a:ext cx="711425" cy="9190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A78917-C114-487F-8B7A-8A0A7A8F6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0" y="-10519"/>
            <a:ext cx="1774443" cy="1325563"/>
          </a:xfrm>
        </p:spPr>
        <p:txBody>
          <a:bodyPr>
            <a:normAutofit/>
          </a:bodyPr>
          <a:lstStyle/>
          <a:p>
            <a:r>
              <a:rPr lang="en-GB" sz="6000" b="1" spc="-1" dirty="0" err="1">
                <a:solidFill>
                  <a:srgbClr val="1E4E79"/>
                </a:solidFill>
                <a:latin typeface="Century Gothic"/>
                <a:ea typeface="Century Gothic"/>
              </a:rPr>
              <a:t>être</a:t>
            </a:r>
            <a:endParaRPr lang="en-GB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0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3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" name="Table 5"/>
          <p:cNvGraphicFramePr/>
          <p:nvPr>
            <p:extLst>
              <p:ext uri="{D42A27DB-BD31-4B8C-83A1-F6EECF244321}">
                <p14:modId xmlns:p14="http://schemas.microsoft.com/office/powerpoint/2010/main" val="3293859132"/>
              </p:ext>
            </p:extLst>
          </p:nvPr>
        </p:nvGraphicFramePr>
        <p:xfrm>
          <a:off x="1709009" y="1848393"/>
          <a:ext cx="8561840" cy="2518029"/>
        </p:xfrm>
        <a:graphic>
          <a:graphicData uri="http://schemas.openxmlformats.org/drawingml/2006/table">
            <a:tbl>
              <a:tblPr/>
              <a:tblGrid>
                <a:gridCol w="4057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4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934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2800" b="0" strike="noStrike" spc="-1" dirty="0">
                          <a:solidFill>
                            <a:srgbClr val="002060"/>
                          </a:solidFill>
                          <a:latin typeface="Century gothic"/>
                        </a:rPr>
                        <a:t>Tu     es </a:t>
                      </a:r>
                      <a:r>
                        <a:rPr lang="en-GB" sz="2800" b="0" strike="noStrike" spc="-1" dirty="0" err="1">
                          <a:solidFill>
                            <a:srgbClr val="002060"/>
                          </a:solidFill>
                          <a:latin typeface="Century gothic"/>
                        </a:rPr>
                        <a:t>français</a:t>
                      </a:r>
                      <a:r>
                        <a:rPr lang="en-GB" sz="2800" b="0" strike="noStrike" spc="-1" dirty="0">
                          <a:solidFill>
                            <a:srgbClr val="002060"/>
                          </a:solidFill>
                          <a:latin typeface="Century gothic"/>
                        </a:rPr>
                        <a:t>.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92D050"/>
                      </a:solidFill>
                    </a:lnT>
                    <a:lnB w="1224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2800" b="0" strike="noStrike" spc="-1" dirty="0">
                          <a:solidFill>
                            <a:srgbClr val="002060"/>
                          </a:solidFill>
                          <a:latin typeface="Century gothic"/>
                        </a:rPr>
                        <a:t>Tu     es triste.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34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2800" b="0" strike="noStrike" spc="-1" dirty="0">
                          <a:solidFill>
                            <a:srgbClr val="002060"/>
                          </a:solidFill>
                          <a:latin typeface="Century gothic"/>
                        </a:rPr>
                        <a:t>Tu     es petit.</a:t>
                      </a: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2800" b="0" strike="noStrike" spc="-1" dirty="0">
                          <a:solidFill>
                            <a:srgbClr val="002060"/>
                          </a:solidFill>
                          <a:latin typeface="Century gothic"/>
                        </a:rPr>
                        <a:t>Je     </a:t>
                      </a:r>
                      <a:r>
                        <a:rPr lang="en-GB" sz="2800" b="0" strike="noStrike" spc="-1" dirty="0" err="1">
                          <a:solidFill>
                            <a:srgbClr val="002060"/>
                          </a:solidFill>
                          <a:latin typeface="Century gothic"/>
                        </a:rPr>
                        <a:t>suis</a:t>
                      </a:r>
                      <a:r>
                        <a:rPr lang="en-GB" sz="2800" b="0" strike="noStrike" spc="-1" dirty="0">
                          <a:solidFill>
                            <a:srgbClr val="002060"/>
                          </a:solidFill>
                          <a:latin typeface="Century gothic"/>
                        </a:rPr>
                        <a:t> content.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92D050"/>
                      </a:solidFill>
                    </a:lnR>
                    <a:lnT w="1224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34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2800" b="0" strike="noStrike" spc="-1" dirty="0">
                          <a:solidFill>
                            <a:srgbClr val="002060"/>
                          </a:solidFill>
                          <a:latin typeface="Century gothic"/>
                        </a:rPr>
                        <a:t>Je     </a:t>
                      </a:r>
                      <a:r>
                        <a:rPr lang="en-GB" sz="2800" b="0" strike="noStrike" spc="-1" dirty="0" err="1">
                          <a:solidFill>
                            <a:srgbClr val="002060"/>
                          </a:solidFill>
                          <a:latin typeface="Century gothic"/>
                        </a:rPr>
                        <a:t>suis</a:t>
                      </a:r>
                      <a:r>
                        <a:rPr lang="en-GB" sz="2800" b="0" strike="noStrike" spc="-1" dirty="0">
                          <a:solidFill>
                            <a:srgbClr val="002060"/>
                          </a:solidFill>
                          <a:latin typeface="Century gothic"/>
                        </a:rPr>
                        <a:t> grand.</a:t>
                      </a: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2800" b="0" strike="noStrike" spc="-1" dirty="0">
                          <a:solidFill>
                            <a:srgbClr val="002060"/>
                          </a:solidFill>
                          <a:latin typeface="Century gothic"/>
                        </a:rPr>
                        <a:t>Je     </a:t>
                      </a:r>
                      <a:r>
                        <a:rPr lang="en-GB" sz="2800" b="0" strike="noStrike" spc="-1" dirty="0" err="1">
                          <a:solidFill>
                            <a:srgbClr val="002060"/>
                          </a:solidFill>
                          <a:latin typeface="Century gothic"/>
                        </a:rPr>
                        <a:t>suis</a:t>
                      </a:r>
                      <a:r>
                        <a:rPr lang="en-GB" sz="2800" b="0" strike="noStrike" spc="-1" dirty="0">
                          <a:solidFill>
                            <a:srgbClr val="002060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2800" b="0" strike="noStrike" spc="-1" dirty="0" err="1">
                          <a:solidFill>
                            <a:srgbClr val="002060"/>
                          </a:solidFill>
                          <a:latin typeface="Century gothic"/>
                        </a:rPr>
                        <a:t>français</a:t>
                      </a:r>
                      <a:r>
                        <a:rPr lang="en-GB" sz="2800" b="0" strike="noStrike" spc="-1" dirty="0">
                          <a:solidFill>
                            <a:srgbClr val="002060"/>
                          </a:solidFill>
                          <a:latin typeface="Century gothic"/>
                        </a:rPr>
                        <a:t>.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92D050"/>
                      </a:solidFill>
                    </a:lnR>
                    <a:lnT w="1224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2" name="CustomShape 6"/>
          <p:cNvSpPr/>
          <p:nvPr/>
        </p:nvSpPr>
        <p:spPr>
          <a:xfrm>
            <a:off x="101160" y="-32040"/>
            <a:ext cx="812556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Deux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amis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* – Pierre et* Yves.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13" name="CustomShape 7"/>
          <p:cNvSpPr/>
          <p:nvPr/>
        </p:nvSpPr>
        <p:spPr>
          <a:xfrm>
            <a:off x="138083" y="462746"/>
            <a:ext cx="7514249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Pierre </a:t>
            </a:r>
            <a:r>
              <a:rPr kumimoji="0" lang="en-GB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parle</a:t>
            </a:r>
            <a:r>
              <a:rPr kumimoji="0" lang="en-GB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. How are they the same or different?</a:t>
            </a:r>
            <a:endParaRPr kumimoji="0" lang="en-GB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6A999E4-763E-497D-9A46-5CA100E0CA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32" name="CustomShape 8">
            <a:extLst>
              <a:ext uri="{FF2B5EF4-FFF2-40B4-BE49-F238E27FC236}">
                <a16:creationId xmlns:a16="http://schemas.microsoft.com/office/drawing/2014/main" id="{977D9DC2-7212-4C61-B9B9-2FECC03F6397}"/>
              </a:ext>
            </a:extLst>
          </p:cNvPr>
          <p:cNvSpPr/>
          <p:nvPr/>
        </p:nvSpPr>
        <p:spPr>
          <a:xfrm>
            <a:off x="138083" y="846039"/>
            <a:ext cx="8411439" cy="6483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Écris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lang="en-GB" sz="2800" b="1" kern="12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I am 1…, 2…, 3…. You are 1…, 2…, 3…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74" y="1033981"/>
            <a:ext cx="648000" cy="374973"/>
          </a:xfrm>
          <a:solidFill>
            <a:srgbClr val="786EB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82F355-725C-4230-B428-3E7598DC56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5276"/>
          <a:stretch/>
        </p:blipFill>
        <p:spPr>
          <a:xfrm>
            <a:off x="9590305" y="251208"/>
            <a:ext cx="1446917" cy="1429063"/>
          </a:xfrm>
          <a:prstGeom prst="rect">
            <a:avLst/>
          </a:prstGeom>
        </p:spPr>
      </p:pic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A162ED9-160B-4AFF-93FB-DB6A1C3920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2794"/>
          <a:stretch/>
        </p:blipFill>
        <p:spPr>
          <a:xfrm>
            <a:off x="8411081" y="173019"/>
            <a:ext cx="1444635" cy="15072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7BC32E-001E-4F50-A107-3A9767E2D73F}"/>
              </a:ext>
            </a:extLst>
          </p:cNvPr>
          <p:cNvSpPr txBox="1"/>
          <p:nvPr/>
        </p:nvSpPr>
        <p:spPr>
          <a:xfrm>
            <a:off x="8657514" y="1341796"/>
            <a:ext cx="951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Pierre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FB3310-2BA5-4571-8567-214776CB8E59}"/>
              </a:ext>
            </a:extLst>
          </p:cNvPr>
          <p:cNvSpPr txBox="1"/>
          <p:nvPr/>
        </p:nvSpPr>
        <p:spPr>
          <a:xfrm>
            <a:off x="9836738" y="1408954"/>
            <a:ext cx="951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Yves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E1DEC2-7086-4FFF-A01C-3DACC0853FD0}"/>
              </a:ext>
            </a:extLst>
          </p:cNvPr>
          <p:cNvSpPr txBox="1"/>
          <p:nvPr/>
        </p:nvSpPr>
        <p:spPr>
          <a:xfrm>
            <a:off x="10270849" y="5690206"/>
            <a:ext cx="1779888" cy="101566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entury Gothic" panose="020B0502020202020204" pitchFamily="34" charset="0"/>
              </a:rPr>
              <a:t>deux – two</a:t>
            </a:r>
            <a:br>
              <a:rPr lang="en-GB" sz="2000" dirty="0">
                <a:latin typeface="Century Gothic" panose="020B0502020202020204" pitchFamily="34" charset="0"/>
              </a:rPr>
            </a:br>
            <a:r>
              <a:rPr lang="en-GB" sz="2000" dirty="0" err="1">
                <a:latin typeface="Century Gothic" panose="020B0502020202020204" pitchFamily="34" charset="0"/>
              </a:rPr>
              <a:t>ami</a:t>
            </a:r>
            <a:r>
              <a:rPr lang="en-GB" sz="2000" dirty="0">
                <a:latin typeface="Century Gothic" panose="020B0502020202020204" pitchFamily="34" charset="0"/>
              </a:rPr>
              <a:t> – friend</a:t>
            </a:r>
            <a:br>
              <a:rPr lang="en-GB" sz="2000" dirty="0">
                <a:latin typeface="Century Gothic" panose="020B0502020202020204" pitchFamily="34" charset="0"/>
              </a:rPr>
            </a:br>
            <a:r>
              <a:rPr lang="en-GB" sz="2000" dirty="0">
                <a:latin typeface="Century Gothic" panose="020B0502020202020204" pitchFamily="34" charset="0"/>
              </a:rPr>
              <a:t>et – and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4D54C3-2638-44A7-9675-779D8C7C7C00}"/>
              </a:ext>
            </a:extLst>
          </p:cNvPr>
          <p:cNvGrpSpPr/>
          <p:nvPr/>
        </p:nvGrpSpPr>
        <p:grpSpPr>
          <a:xfrm>
            <a:off x="1709009" y="1975555"/>
            <a:ext cx="759681" cy="609865"/>
            <a:chOff x="1249156" y="1991200"/>
            <a:chExt cx="705711" cy="527797"/>
          </a:xfrm>
        </p:grpSpPr>
        <p:sp>
          <p:nvSpPr>
            <p:cNvPr id="16" name="Explosion: 8 Points 15">
              <a:extLst>
                <a:ext uri="{FF2B5EF4-FFF2-40B4-BE49-F238E27FC236}">
                  <a16:creationId xmlns:a16="http://schemas.microsoft.com/office/drawing/2014/main" id="{03E12104-3586-41B9-8855-DC09D8961D3F}"/>
                </a:ext>
              </a:extLst>
            </p:cNvPr>
            <p:cNvSpPr/>
            <p:nvPr/>
          </p:nvSpPr>
          <p:spPr>
            <a:xfrm rot="20890364">
              <a:off x="1249156" y="1991200"/>
              <a:ext cx="705711" cy="527797"/>
            </a:xfrm>
            <a:prstGeom prst="irregularSeal1">
              <a:avLst/>
            </a:prstGeom>
            <a:solidFill>
              <a:srgbClr val="CC66FF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Explosion: 8 Points 8">
              <a:extLst>
                <a:ext uri="{FF2B5EF4-FFF2-40B4-BE49-F238E27FC236}">
                  <a16:creationId xmlns:a16="http://schemas.microsoft.com/office/drawing/2014/main" id="{0B905EDA-8FAC-47E7-88B6-0FB191C84EEE}"/>
                </a:ext>
              </a:extLst>
            </p:cNvPr>
            <p:cNvSpPr/>
            <p:nvPr/>
          </p:nvSpPr>
          <p:spPr>
            <a:xfrm rot="20890364">
              <a:off x="1274198" y="2017415"/>
              <a:ext cx="646150" cy="483251"/>
            </a:xfrm>
            <a:prstGeom prst="irregularSeal1">
              <a:avLst/>
            </a:prstGeom>
            <a:solidFill>
              <a:srgbClr val="CC66FF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9B67C1-B1F5-445F-BFBE-46DA633126B8}"/>
              </a:ext>
            </a:extLst>
          </p:cNvPr>
          <p:cNvGrpSpPr/>
          <p:nvPr/>
        </p:nvGrpSpPr>
        <p:grpSpPr>
          <a:xfrm>
            <a:off x="1686124" y="2818020"/>
            <a:ext cx="759681" cy="609865"/>
            <a:chOff x="1249156" y="1991200"/>
            <a:chExt cx="705711" cy="527797"/>
          </a:xfrm>
        </p:grpSpPr>
        <p:sp>
          <p:nvSpPr>
            <p:cNvPr id="19" name="Explosion: 8 Points 18">
              <a:extLst>
                <a:ext uri="{FF2B5EF4-FFF2-40B4-BE49-F238E27FC236}">
                  <a16:creationId xmlns:a16="http://schemas.microsoft.com/office/drawing/2014/main" id="{96EDDBE3-480E-4D3D-8058-DD1FFF207C98}"/>
                </a:ext>
              </a:extLst>
            </p:cNvPr>
            <p:cNvSpPr/>
            <p:nvPr/>
          </p:nvSpPr>
          <p:spPr>
            <a:xfrm rot="20890364">
              <a:off x="1249156" y="1991200"/>
              <a:ext cx="705711" cy="527797"/>
            </a:xfrm>
            <a:prstGeom prst="irregularSeal1">
              <a:avLst/>
            </a:prstGeom>
            <a:solidFill>
              <a:srgbClr val="CC66FF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Explosion: 8 Points 19">
              <a:extLst>
                <a:ext uri="{FF2B5EF4-FFF2-40B4-BE49-F238E27FC236}">
                  <a16:creationId xmlns:a16="http://schemas.microsoft.com/office/drawing/2014/main" id="{69D55557-044C-496B-8BD7-A76C3B5662E3}"/>
                </a:ext>
              </a:extLst>
            </p:cNvPr>
            <p:cNvSpPr/>
            <p:nvPr/>
          </p:nvSpPr>
          <p:spPr>
            <a:xfrm rot="20890364">
              <a:off x="1274198" y="2017415"/>
              <a:ext cx="646150" cy="483251"/>
            </a:xfrm>
            <a:prstGeom prst="irregularSeal1">
              <a:avLst/>
            </a:prstGeom>
            <a:solidFill>
              <a:srgbClr val="CC66FF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86721C-7BB1-4798-B7B4-4DB4A2A66D34}"/>
              </a:ext>
            </a:extLst>
          </p:cNvPr>
          <p:cNvGrpSpPr/>
          <p:nvPr/>
        </p:nvGrpSpPr>
        <p:grpSpPr>
          <a:xfrm>
            <a:off x="1654573" y="3676999"/>
            <a:ext cx="759681" cy="609865"/>
            <a:chOff x="1249156" y="1991200"/>
            <a:chExt cx="705711" cy="527797"/>
          </a:xfrm>
        </p:grpSpPr>
        <p:sp>
          <p:nvSpPr>
            <p:cNvPr id="22" name="Explosion: 8 Points 21">
              <a:extLst>
                <a:ext uri="{FF2B5EF4-FFF2-40B4-BE49-F238E27FC236}">
                  <a16:creationId xmlns:a16="http://schemas.microsoft.com/office/drawing/2014/main" id="{BCBA0858-4367-4DB5-962C-43FDB75CF6B1}"/>
                </a:ext>
              </a:extLst>
            </p:cNvPr>
            <p:cNvSpPr/>
            <p:nvPr/>
          </p:nvSpPr>
          <p:spPr>
            <a:xfrm rot="20890364">
              <a:off x="1249156" y="1991200"/>
              <a:ext cx="705711" cy="527797"/>
            </a:xfrm>
            <a:prstGeom prst="irregularSeal1">
              <a:avLst/>
            </a:prstGeom>
            <a:solidFill>
              <a:srgbClr val="CC66FF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Explosion: 8 Points 22">
              <a:extLst>
                <a:ext uri="{FF2B5EF4-FFF2-40B4-BE49-F238E27FC236}">
                  <a16:creationId xmlns:a16="http://schemas.microsoft.com/office/drawing/2014/main" id="{C50D244E-F8FE-4515-95D0-294A9F9B95CF}"/>
                </a:ext>
              </a:extLst>
            </p:cNvPr>
            <p:cNvSpPr/>
            <p:nvPr/>
          </p:nvSpPr>
          <p:spPr>
            <a:xfrm rot="20890364">
              <a:off x="1274198" y="2017415"/>
              <a:ext cx="646150" cy="483251"/>
            </a:xfrm>
            <a:prstGeom prst="irregularSeal1">
              <a:avLst/>
            </a:prstGeom>
            <a:solidFill>
              <a:srgbClr val="CC66FF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BC169B-2B27-422C-B22B-B2E320566F3B}"/>
              </a:ext>
            </a:extLst>
          </p:cNvPr>
          <p:cNvGrpSpPr/>
          <p:nvPr/>
        </p:nvGrpSpPr>
        <p:grpSpPr>
          <a:xfrm>
            <a:off x="5676359" y="1969389"/>
            <a:ext cx="759681" cy="609865"/>
            <a:chOff x="1249156" y="1991200"/>
            <a:chExt cx="705711" cy="527797"/>
          </a:xfrm>
        </p:grpSpPr>
        <p:sp>
          <p:nvSpPr>
            <p:cNvPr id="25" name="Explosion: 8 Points 24">
              <a:extLst>
                <a:ext uri="{FF2B5EF4-FFF2-40B4-BE49-F238E27FC236}">
                  <a16:creationId xmlns:a16="http://schemas.microsoft.com/office/drawing/2014/main" id="{475D1858-B67B-4000-84C7-DA27B4D7904B}"/>
                </a:ext>
              </a:extLst>
            </p:cNvPr>
            <p:cNvSpPr/>
            <p:nvPr/>
          </p:nvSpPr>
          <p:spPr>
            <a:xfrm rot="20890364">
              <a:off x="1249156" y="1991200"/>
              <a:ext cx="705711" cy="527797"/>
            </a:xfrm>
            <a:prstGeom prst="irregularSeal1">
              <a:avLst/>
            </a:prstGeom>
            <a:solidFill>
              <a:srgbClr val="CC66FF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Explosion: 8 Points 25">
              <a:extLst>
                <a:ext uri="{FF2B5EF4-FFF2-40B4-BE49-F238E27FC236}">
                  <a16:creationId xmlns:a16="http://schemas.microsoft.com/office/drawing/2014/main" id="{C50FB5F7-FD61-4BAC-9BB7-F9F1EED7E0FE}"/>
                </a:ext>
              </a:extLst>
            </p:cNvPr>
            <p:cNvSpPr/>
            <p:nvPr/>
          </p:nvSpPr>
          <p:spPr>
            <a:xfrm rot="20890364">
              <a:off x="1274198" y="2017415"/>
              <a:ext cx="646150" cy="483251"/>
            </a:xfrm>
            <a:prstGeom prst="irregularSeal1">
              <a:avLst/>
            </a:prstGeom>
            <a:solidFill>
              <a:srgbClr val="CC66FF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9CC1015-B127-4695-80CB-19D73DC98138}"/>
              </a:ext>
            </a:extLst>
          </p:cNvPr>
          <p:cNvGrpSpPr/>
          <p:nvPr/>
        </p:nvGrpSpPr>
        <p:grpSpPr>
          <a:xfrm>
            <a:off x="5689870" y="2831966"/>
            <a:ext cx="759681" cy="609865"/>
            <a:chOff x="1249156" y="1991200"/>
            <a:chExt cx="705711" cy="527797"/>
          </a:xfrm>
        </p:grpSpPr>
        <p:sp>
          <p:nvSpPr>
            <p:cNvPr id="28" name="Explosion: 8 Points 27">
              <a:extLst>
                <a:ext uri="{FF2B5EF4-FFF2-40B4-BE49-F238E27FC236}">
                  <a16:creationId xmlns:a16="http://schemas.microsoft.com/office/drawing/2014/main" id="{C8964BB0-7C02-43F4-BA05-D583705519F1}"/>
                </a:ext>
              </a:extLst>
            </p:cNvPr>
            <p:cNvSpPr/>
            <p:nvPr/>
          </p:nvSpPr>
          <p:spPr>
            <a:xfrm rot="20890364">
              <a:off x="1249156" y="1991200"/>
              <a:ext cx="705711" cy="527797"/>
            </a:xfrm>
            <a:prstGeom prst="irregularSeal1">
              <a:avLst/>
            </a:prstGeom>
            <a:solidFill>
              <a:srgbClr val="CC66FF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Explosion: 8 Points 29">
              <a:extLst>
                <a:ext uri="{FF2B5EF4-FFF2-40B4-BE49-F238E27FC236}">
                  <a16:creationId xmlns:a16="http://schemas.microsoft.com/office/drawing/2014/main" id="{DAA61D1F-F37E-4BA7-A5B5-F64E041A379A}"/>
                </a:ext>
              </a:extLst>
            </p:cNvPr>
            <p:cNvSpPr/>
            <p:nvPr/>
          </p:nvSpPr>
          <p:spPr>
            <a:xfrm rot="20890364">
              <a:off x="1274198" y="2017415"/>
              <a:ext cx="646150" cy="483251"/>
            </a:xfrm>
            <a:prstGeom prst="irregularSeal1">
              <a:avLst/>
            </a:prstGeom>
            <a:solidFill>
              <a:srgbClr val="CC66FF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2E4F492-8F3A-4C6C-8063-C7AC0BCECC5F}"/>
              </a:ext>
            </a:extLst>
          </p:cNvPr>
          <p:cNvGrpSpPr/>
          <p:nvPr/>
        </p:nvGrpSpPr>
        <p:grpSpPr>
          <a:xfrm>
            <a:off x="5702553" y="3665436"/>
            <a:ext cx="759681" cy="609865"/>
            <a:chOff x="1249156" y="1991200"/>
            <a:chExt cx="705711" cy="527797"/>
          </a:xfrm>
        </p:grpSpPr>
        <p:sp>
          <p:nvSpPr>
            <p:cNvPr id="33" name="Explosion: 8 Points 32">
              <a:extLst>
                <a:ext uri="{FF2B5EF4-FFF2-40B4-BE49-F238E27FC236}">
                  <a16:creationId xmlns:a16="http://schemas.microsoft.com/office/drawing/2014/main" id="{C663C62B-A408-42CF-A64A-849AA9E39496}"/>
                </a:ext>
              </a:extLst>
            </p:cNvPr>
            <p:cNvSpPr/>
            <p:nvPr/>
          </p:nvSpPr>
          <p:spPr>
            <a:xfrm rot="20890364">
              <a:off x="1249156" y="1991200"/>
              <a:ext cx="705711" cy="527797"/>
            </a:xfrm>
            <a:prstGeom prst="irregularSeal1">
              <a:avLst/>
            </a:prstGeom>
            <a:solidFill>
              <a:srgbClr val="CC66FF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Explosion: 8 Points 33">
              <a:extLst>
                <a:ext uri="{FF2B5EF4-FFF2-40B4-BE49-F238E27FC236}">
                  <a16:creationId xmlns:a16="http://schemas.microsoft.com/office/drawing/2014/main" id="{48ACA55E-CDBE-4DD1-A164-9CBD69C366BE}"/>
                </a:ext>
              </a:extLst>
            </p:cNvPr>
            <p:cNvSpPr/>
            <p:nvPr/>
          </p:nvSpPr>
          <p:spPr>
            <a:xfrm rot="20890364">
              <a:off x="1274198" y="2017415"/>
              <a:ext cx="646150" cy="483251"/>
            </a:xfrm>
            <a:prstGeom prst="irregularSeal1">
              <a:avLst/>
            </a:prstGeom>
            <a:solidFill>
              <a:srgbClr val="CC66FF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E50F8349-EF62-474F-91DD-D2997816C24F}"/>
              </a:ext>
            </a:extLst>
          </p:cNvPr>
          <p:cNvSpPr/>
          <p:nvPr/>
        </p:nvSpPr>
        <p:spPr>
          <a:xfrm>
            <a:off x="7423319" y="140307"/>
            <a:ext cx="1269796" cy="517320"/>
          </a:xfrm>
          <a:prstGeom prst="wedgeRoundRectCallout">
            <a:avLst>
              <a:gd name="adj1" fmla="val 56666"/>
              <a:gd name="adj2" fmla="val 104156"/>
              <a:gd name="adj3" fmla="val 16667"/>
            </a:avLst>
          </a:prstGeom>
          <a:solidFill>
            <a:srgbClr val="786EB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entury Gothic" panose="020B0502020202020204" pitchFamily="34" charset="0"/>
              </a:rPr>
              <a:t>Salut !</a:t>
            </a:r>
          </a:p>
        </p:txBody>
      </p:sp>
      <p:pic>
        <p:nvPicPr>
          <p:cNvPr id="35" name="Picture 3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39387D0-137F-4480-B551-8EB31DF2C8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2794"/>
          <a:stretch/>
        </p:blipFill>
        <p:spPr>
          <a:xfrm>
            <a:off x="3814607" y="5060704"/>
            <a:ext cx="1444635" cy="150725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CFD19C4-35E1-4667-BEF1-DFA1A6A3BB25}"/>
              </a:ext>
            </a:extLst>
          </p:cNvPr>
          <p:cNvSpPr txBox="1"/>
          <p:nvPr/>
        </p:nvSpPr>
        <p:spPr>
          <a:xfrm>
            <a:off x="4061040" y="6229481"/>
            <a:ext cx="951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Pierre</a:t>
            </a: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2A2ABCD2-B9E0-4A45-86AB-C7BC380F1BD1}"/>
              </a:ext>
            </a:extLst>
          </p:cNvPr>
          <p:cNvSpPr/>
          <p:nvPr/>
        </p:nvSpPr>
        <p:spPr>
          <a:xfrm>
            <a:off x="138083" y="4596914"/>
            <a:ext cx="3676524" cy="951295"/>
          </a:xfrm>
          <a:prstGeom prst="wedgeRoundRectCallout">
            <a:avLst>
              <a:gd name="adj1" fmla="val 41081"/>
              <a:gd name="adj2" fmla="val 117243"/>
              <a:gd name="adj3" fmla="val 16667"/>
            </a:avLst>
          </a:prstGeom>
          <a:solidFill>
            <a:srgbClr val="786EB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entury Gothic" panose="020B0502020202020204" pitchFamily="34" charset="0"/>
              </a:rPr>
              <a:t>I am     tall, </a:t>
            </a:r>
            <a:br>
              <a:rPr lang="en-GB" sz="2400" dirty="0">
                <a:latin typeface="Century Gothic" panose="020B0502020202020204" pitchFamily="34" charset="0"/>
              </a:rPr>
            </a:br>
            <a:r>
              <a:rPr lang="en-GB" sz="2400" dirty="0">
                <a:latin typeface="Century Gothic" panose="020B0502020202020204" pitchFamily="34" charset="0"/>
              </a:rPr>
              <a:t>pleased,      French.</a:t>
            </a: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ED902748-17CB-4B00-9565-552BD0DA2488}"/>
              </a:ext>
            </a:extLst>
          </p:cNvPr>
          <p:cNvSpPr/>
          <p:nvPr/>
        </p:nvSpPr>
        <p:spPr>
          <a:xfrm>
            <a:off x="5456873" y="4564909"/>
            <a:ext cx="3676524" cy="951295"/>
          </a:xfrm>
          <a:prstGeom prst="wedgeRoundRectCallout">
            <a:avLst>
              <a:gd name="adj1" fmla="val -63515"/>
              <a:gd name="adj2" fmla="val 42189"/>
              <a:gd name="adj3" fmla="val 16667"/>
            </a:avLst>
          </a:prstGeom>
          <a:solidFill>
            <a:srgbClr val="786EB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entury Gothic" panose="020B0502020202020204" pitchFamily="34" charset="0"/>
              </a:rPr>
              <a:t>You are       French, </a:t>
            </a:r>
            <a:br>
              <a:rPr lang="en-GB" sz="2400" dirty="0">
                <a:latin typeface="Century Gothic" panose="020B0502020202020204" pitchFamily="34" charset="0"/>
              </a:rPr>
            </a:br>
            <a:r>
              <a:rPr lang="en-GB" sz="2400" dirty="0">
                <a:latin typeface="Century Gothic" panose="020B0502020202020204" pitchFamily="34" charset="0"/>
              </a:rPr>
              <a:t>short,      sad.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946E3DE-46BB-4622-AB96-A61D361D11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5276"/>
          <a:stretch/>
        </p:blipFill>
        <p:spPr>
          <a:xfrm>
            <a:off x="8866846" y="5154061"/>
            <a:ext cx="1446917" cy="142906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9E60F75-B630-479E-BDFF-0D5BAFCB891F}"/>
              </a:ext>
            </a:extLst>
          </p:cNvPr>
          <p:cNvSpPr txBox="1"/>
          <p:nvPr/>
        </p:nvSpPr>
        <p:spPr>
          <a:xfrm>
            <a:off x="9113279" y="6311807"/>
            <a:ext cx="951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Yves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B03166-D12D-4DBC-9C22-5739E5350DB6}"/>
              </a:ext>
            </a:extLst>
          </p:cNvPr>
          <p:cNvSpPr/>
          <p:nvPr/>
        </p:nvSpPr>
        <p:spPr>
          <a:xfrm>
            <a:off x="1881654" y="4704261"/>
            <a:ext cx="363255" cy="394171"/>
          </a:xfrm>
          <a:prstGeom prst="ellipse">
            <a:avLst/>
          </a:prstGeom>
          <a:solidFill>
            <a:srgbClr val="002060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3C2D90F-116F-4FAD-84EF-B3B948CAB69A}"/>
              </a:ext>
            </a:extLst>
          </p:cNvPr>
          <p:cNvSpPr/>
          <p:nvPr/>
        </p:nvSpPr>
        <p:spPr>
          <a:xfrm>
            <a:off x="159956" y="5040556"/>
            <a:ext cx="363255" cy="394171"/>
          </a:xfrm>
          <a:prstGeom prst="ellipse">
            <a:avLst/>
          </a:prstGeom>
          <a:solidFill>
            <a:srgbClr val="002060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FCADCD7-077F-4F74-91A9-3F36F9ACD59F}"/>
              </a:ext>
            </a:extLst>
          </p:cNvPr>
          <p:cNvSpPr/>
          <p:nvPr/>
        </p:nvSpPr>
        <p:spPr>
          <a:xfrm>
            <a:off x="1921785" y="5107130"/>
            <a:ext cx="363255" cy="394171"/>
          </a:xfrm>
          <a:prstGeom prst="ellipse">
            <a:avLst/>
          </a:prstGeom>
          <a:solidFill>
            <a:srgbClr val="002060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CB5C821-3FBD-4F53-922E-44B3F38F38E5}"/>
              </a:ext>
            </a:extLst>
          </p:cNvPr>
          <p:cNvSpPr/>
          <p:nvPr/>
        </p:nvSpPr>
        <p:spPr>
          <a:xfrm>
            <a:off x="7146241" y="4646385"/>
            <a:ext cx="363255" cy="394171"/>
          </a:xfrm>
          <a:prstGeom prst="ellipse">
            <a:avLst/>
          </a:prstGeom>
          <a:solidFill>
            <a:srgbClr val="002060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1673240-2CB9-4F08-8F14-4F8B46F66450}"/>
              </a:ext>
            </a:extLst>
          </p:cNvPr>
          <p:cNvSpPr/>
          <p:nvPr/>
        </p:nvSpPr>
        <p:spPr>
          <a:xfrm>
            <a:off x="5849359" y="5031938"/>
            <a:ext cx="363255" cy="394171"/>
          </a:xfrm>
          <a:prstGeom prst="ellipse">
            <a:avLst/>
          </a:prstGeom>
          <a:solidFill>
            <a:srgbClr val="002060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BC28607-275D-427D-AC86-98E87F67FCCC}"/>
              </a:ext>
            </a:extLst>
          </p:cNvPr>
          <p:cNvSpPr/>
          <p:nvPr/>
        </p:nvSpPr>
        <p:spPr>
          <a:xfrm>
            <a:off x="7176474" y="5058254"/>
            <a:ext cx="363255" cy="394171"/>
          </a:xfrm>
          <a:prstGeom prst="ellipse">
            <a:avLst/>
          </a:prstGeom>
          <a:solidFill>
            <a:srgbClr val="002060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9B3EE58-E1C8-4F9D-B667-2355F7698E9C}"/>
              </a:ext>
            </a:extLst>
          </p:cNvPr>
          <p:cNvSpPr/>
          <p:nvPr/>
        </p:nvSpPr>
        <p:spPr>
          <a:xfrm>
            <a:off x="2285040" y="4704261"/>
            <a:ext cx="797556" cy="394171"/>
          </a:xfrm>
          <a:prstGeom prst="roundRect">
            <a:avLst/>
          </a:prstGeom>
          <a:solidFill>
            <a:srgbClr val="786EB1"/>
          </a:solidFill>
          <a:ln>
            <a:solidFill>
              <a:srgbClr val="786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____,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B5BF5A3-E6BD-428F-B12C-D2B50C9A54EB}"/>
              </a:ext>
            </a:extLst>
          </p:cNvPr>
          <p:cNvSpPr/>
          <p:nvPr/>
        </p:nvSpPr>
        <p:spPr>
          <a:xfrm>
            <a:off x="534880" y="5098432"/>
            <a:ext cx="1189273" cy="394171"/>
          </a:xfrm>
          <a:prstGeom prst="roundRect">
            <a:avLst/>
          </a:prstGeom>
          <a:solidFill>
            <a:srgbClr val="786EB1"/>
          </a:solidFill>
          <a:ln>
            <a:solidFill>
              <a:srgbClr val="786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____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9792F3A-CC31-47CD-8446-6490949FFE4D}"/>
              </a:ext>
            </a:extLst>
          </p:cNvPr>
          <p:cNvSpPr/>
          <p:nvPr/>
        </p:nvSpPr>
        <p:spPr>
          <a:xfrm>
            <a:off x="2336012" y="5058253"/>
            <a:ext cx="985050" cy="394171"/>
          </a:xfrm>
          <a:prstGeom prst="roundRect">
            <a:avLst/>
          </a:prstGeom>
          <a:solidFill>
            <a:srgbClr val="786EB1"/>
          </a:solidFill>
          <a:ln>
            <a:solidFill>
              <a:srgbClr val="786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____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FA0D913-2B4C-485B-8CAE-51D95D6C0E59}"/>
              </a:ext>
            </a:extLst>
          </p:cNvPr>
          <p:cNvSpPr/>
          <p:nvPr/>
        </p:nvSpPr>
        <p:spPr>
          <a:xfrm>
            <a:off x="7613524" y="4678390"/>
            <a:ext cx="1158613" cy="394171"/>
          </a:xfrm>
          <a:prstGeom prst="roundRect">
            <a:avLst/>
          </a:prstGeom>
          <a:solidFill>
            <a:srgbClr val="786EB1"/>
          </a:solidFill>
          <a:ln>
            <a:solidFill>
              <a:srgbClr val="786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____,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2801CF5-862F-4510-AB38-F3E0FFAC323E}"/>
              </a:ext>
            </a:extLst>
          </p:cNvPr>
          <p:cNvSpPr/>
          <p:nvPr/>
        </p:nvSpPr>
        <p:spPr>
          <a:xfrm>
            <a:off x="6332316" y="5058252"/>
            <a:ext cx="797556" cy="394171"/>
          </a:xfrm>
          <a:prstGeom prst="roundRect">
            <a:avLst/>
          </a:prstGeom>
          <a:solidFill>
            <a:srgbClr val="786EB1"/>
          </a:solidFill>
          <a:ln>
            <a:solidFill>
              <a:srgbClr val="786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____,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E192A50-7482-4250-8853-D685B57CE4FA}"/>
              </a:ext>
            </a:extLst>
          </p:cNvPr>
          <p:cNvSpPr/>
          <p:nvPr/>
        </p:nvSpPr>
        <p:spPr>
          <a:xfrm>
            <a:off x="7613525" y="5031938"/>
            <a:ext cx="797556" cy="394171"/>
          </a:xfrm>
          <a:prstGeom prst="roundRect">
            <a:avLst/>
          </a:prstGeom>
          <a:solidFill>
            <a:srgbClr val="786EB1"/>
          </a:solidFill>
          <a:ln>
            <a:solidFill>
              <a:srgbClr val="786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32" grpId="0"/>
      <p:bldP spid="36" grpId="0"/>
      <p:bldP spid="37" grpId="0" animBg="1"/>
      <p:bldP spid="38" grpId="0" animBg="1"/>
      <p:bldP spid="40" grpId="0"/>
      <p:bldP spid="12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14" grpId="0" animBg="1"/>
      <p:bldP spid="14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5AD19556-E243-4B47-A3DA-4C64F155D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0"/>
            <a:ext cx="1097280" cy="1097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2985FB-F7F0-4622-AB6F-A5BEAD13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576" y="1059840"/>
            <a:ext cx="1241424" cy="42481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écouter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CustomShape 14">
            <a:extLst>
              <a:ext uri="{FF2B5EF4-FFF2-40B4-BE49-F238E27FC236}">
                <a16:creationId xmlns:a16="http://schemas.microsoft.com/office/drawing/2014/main" id="{5B038370-52AC-441F-8035-3DB346524715}"/>
              </a:ext>
            </a:extLst>
          </p:cNvPr>
          <p:cNvSpPr/>
          <p:nvPr/>
        </p:nvSpPr>
        <p:spPr>
          <a:xfrm>
            <a:off x="69807" y="729153"/>
            <a:ext cx="5977474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Jean-Michel</a:t>
            </a:r>
            <a:r>
              <a:rPr kumimoji="0" lang="en-GB" sz="2000" b="0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 is Pierre’s cousin and lives in Ha</a:t>
            </a:r>
            <a:r>
              <a:rPr kumimoji="0" lang="el-GR" sz="2000" b="0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ϊ</a:t>
            </a:r>
            <a:r>
              <a:rPr kumimoji="0" lang="en-GB" sz="2000" b="0" i="0" u="none" strike="noStrike" kern="1200" cap="none" spc="-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ti</a:t>
            </a:r>
            <a:r>
              <a:rPr kumimoji="0" lang="en-GB" sz="2000" b="0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. </a:t>
            </a:r>
          </a:p>
        </p:txBody>
      </p:sp>
      <p:pic>
        <p:nvPicPr>
          <p:cNvPr id="29" name="Picture 28" descr="Map&#10;&#10;Description automatically generated">
            <a:extLst>
              <a:ext uri="{FF2B5EF4-FFF2-40B4-BE49-F238E27FC236}">
                <a16:creationId xmlns:a16="http://schemas.microsoft.com/office/drawing/2014/main" id="{98F77FB3-6784-4F61-BFED-475036129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308" y="1484655"/>
            <a:ext cx="7681730" cy="5173791"/>
          </a:xfrm>
          <a:prstGeom prst="rect">
            <a:avLst/>
          </a:prstGeom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09C553A9-0516-4042-987E-4302FEDB3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5499" y="3799602"/>
            <a:ext cx="1418196" cy="144001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E6C2CBB-D7D2-4AE2-AD4B-D0611D988F39}"/>
              </a:ext>
            </a:extLst>
          </p:cNvPr>
          <p:cNvSpPr txBox="1"/>
          <p:nvPr/>
        </p:nvSpPr>
        <p:spPr>
          <a:xfrm>
            <a:off x="1934956" y="5173290"/>
            <a:ext cx="1779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Jean-Michel</a:t>
            </a:r>
          </a:p>
        </p:txBody>
      </p:sp>
      <p:pic>
        <p:nvPicPr>
          <p:cNvPr id="30" name="Picture 2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0952317-77C9-4822-9AAA-85A0F44A29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2794"/>
          <a:stretch/>
        </p:blipFill>
        <p:spPr>
          <a:xfrm>
            <a:off x="7747403" y="1126417"/>
            <a:ext cx="1444635" cy="150725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F9710C5-8A54-41BD-8A85-F61C0BDA03A7}"/>
              </a:ext>
            </a:extLst>
          </p:cNvPr>
          <p:cNvSpPr txBox="1"/>
          <p:nvPr/>
        </p:nvSpPr>
        <p:spPr>
          <a:xfrm>
            <a:off x="7993836" y="2295194"/>
            <a:ext cx="951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Pierre</a:t>
            </a: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76EA9509-8C8C-40A6-BECD-1D75EEF3FD13}"/>
              </a:ext>
            </a:extLst>
          </p:cNvPr>
          <p:cNvSpPr/>
          <p:nvPr/>
        </p:nvSpPr>
        <p:spPr>
          <a:xfrm>
            <a:off x="6613742" y="1096289"/>
            <a:ext cx="1354873" cy="517320"/>
          </a:xfrm>
          <a:prstGeom prst="wedgeRoundRectCallout">
            <a:avLst>
              <a:gd name="adj1" fmla="val 56666"/>
              <a:gd name="adj2" fmla="val 104156"/>
              <a:gd name="adj3" fmla="val 16667"/>
            </a:avLst>
          </a:prstGeom>
          <a:solidFill>
            <a:srgbClr val="786EB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entury Gothic" panose="020B0502020202020204" pitchFamily="34" charset="0"/>
              </a:rPr>
              <a:t>Salut !</a:t>
            </a: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0AC2DBD3-6FE5-4CBC-8CB3-8422C887BF48}"/>
              </a:ext>
            </a:extLst>
          </p:cNvPr>
          <p:cNvSpPr/>
          <p:nvPr/>
        </p:nvSpPr>
        <p:spPr>
          <a:xfrm>
            <a:off x="3018187" y="3282282"/>
            <a:ext cx="1779281" cy="517320"/>
          </a:xfrm>
          <a:prstGeom prst="wedgeRoundRectCallout">
            <a:avLst>
              <a:gd name="adj1" fmla="val -40581"/>
              <a:gd name="adj2" fmla="val 133212"/>
              <a:gd name="adj3" fmla="val 16667"/>
            </a:avLst>
          </a:prstGeom>
          <a:solidFill>
            <a:srgbClr val="786EB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entury Gothic" panose="020B0502020202020204" pitchFamily="34" charset="0"/>
              </a:rPr>
              <a:t>Bonjour !</a:t>
            </a:r>
          </a:p>
        </p:txBody>
      </p:sp>
      <p:pic>
        <p:nvPicPr>
          <p:cNvPr id="14" name="Graphic 13" descr="Teacher">
            <a:extLst>
              <a:ext uri="{FF2B5EF4-FFF2-40B4-BE49-F238E27FC236}">
                <a16:creationId xmlns:a16="http://schemas.microsoft.com/office/drawing/2014/main" id="{DC57EFA3-CA40-483D-AD20-912E22CB1F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009" y="-35245"/>
            <a:ext cx="914400" cy="914400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892031DA-4847-4B20-AC25-425A82557986}"/>
              </a:ext>
            </a:extLst>
          </p:cNvPr>
          <p:cNvSpPr/>
          <p:nvPr/>
        </p:nvSpPr>
        <p:spPr>
          <a:xfrm>
            <a:off x="998409" y="79721"/>
            <a:ext cx="6629025" cy="547644"/>
          </a:xfrm>
          <a:prstGeom prst="wedgeRoundRectCallout">
            <a:avLst>
              <a:gd name="adj1" fmla="val -55306"/>
              <a:gd name="adj2" fmla="val -6089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CustomShape 3">
            <a:extLst>
              <a:ext uri="{FF2B5EF4-FFF2-40B4-BE49-F238E27FC236}">
                <a16:creationId xmlns:a16="http://schemas.microsoft.com/office/drawing/2014/main" id="{DF4A71D9-ACDD-4551-B944-3AAD1B2EBF83}"/>
              </a:ext>
            </a:extLst>
          </p:cNvPr>
          <p:cNvSpPr/>
          <p:nvPr/>
        </p:nvSpPr>
        <p:spPr>
          <a:xfrm>
            <a:off x="1128171" y="91189"/>
            <a:ext cx="6925035" cy="6846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Écoute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. Pierre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parle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à* Jean-Michel.  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4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5AD19556-E243-4B47-A3DA-4C64F155D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0"/>
            <a:ext cx="1097280" cy="1097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2985FB-F7F0-4622-AB6F-A5BEAD13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576" y="1059840"/>
            <a:ext cx="1241424" cy="42481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écouter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54458669-5D9D-4D2D-8CD9-BF98FB203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1734552"/>
              </p:ext>
            </p:extLst>
          </p:nvPr>
        </p:nvGraphicFramePr>
        <p:xfrm>
          <a:off x="1662594" y="2066150"/>
          <a:ext cx="7007036" cy="3888360"/>
        </p:xfrm>
        <a:graphic>
          <a:graphicData uri="http://schemas.openxmlformats.org/drawingml/2006/table">
            <a:tbl>
              <a:tblPr/>
              <a:tblGrid>
                <a:gridCol w="780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5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5665">
                  <a:extLst>
                    <a:ext uri="{9D8B030D-6E8A-4147-A177-3AD203B41FA5}">
                      <a16:colId xmlns:a16="http://schemas.microsoft.com/office/drawing/2014/main" val="4106822894"/>
                    </a:ext>
                  </a:extLst>
                </a:gridCol>
                <a:gridCol w="2075665">
                  <a:extLst>
                    <a:ext uri="{9D8B030D-6E8A-4147-A177-3AD203B41FA5}">
                      <a16:colId xmlns:a16="http://schemas.microsoft.com/office/drawing/2014/main" val="2888884074"/>
                    </a:ext>
                  </a:extLst>
                </a:gridCol>
              </a:tblGrid>
              <a:tr h="95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 are…</a:t>
                      </a:r>
                    </a:p>
                  </a:txBody>
                  <a:tcPr anchor="b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 am…</a:t>
                      </a:r>
                    </a:p>
                  </a:txBody>
                  <a:tcPr anchor="b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8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8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8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8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8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8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8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8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8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8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8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8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8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8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8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8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8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8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157359"/>
                      </a:solidFill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6969313"/>
                  </a:ext>
                </a:extLst>
              </a:tr>
            </a:tbl>
          </a:graphicData>
        </a:graphic>
      </p:graphicFrame>
      <p:pic>
        <p:nvPicPr>
          <p:cNvPr id="8" name="Google Shape;244;p34">
            <a:extLst>
              <a:ext uri="{FF2B5EF4-FFF2-40B4-BE49-F238E27FC236}">
                <a16:creationId xmlns:a16="http://schemas.microsoft.com/office/drawing/2014/main" id="{29DBE51B-B140-4D7D-84EC-F71CC05B2C24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273569" y="3005732"/>
            <a:ext cx="539280" cy="539280"/>
          </a:xfrm>
          <a:prstGeom prst="rect">
            <a:avLst/>
          </a:prstGeom>
          <a:ln>
            <a:noFill/>
          </a:ln>
        </p:spPr>
      </p:pic>
      <p:sp>
        <p:nvSpPr>
          <p:cNvPr id="16" name="CustomShape 23">
            <a:hlinkClick r:id="" action="ppaction://noaction">
              <a:snd r:embed="rId5" name="[beep] suis francais.wav"/>
            </a:hlinkClick>
            <a:extLst>
              <a:ext uri="{FF2B5EF4-FFF2-40B4-BE49-F238E27FC236}">
                <a16:creationId xmlns:a16="http://schemas.microsoft.com/office/drawing/2014/main" id="{3AD5864B-E328-4811-82EC-A3D77BDC6BF2}"/>
              </a:ext>
            </a:extLst>
          </p:cNvPr>
          <p:cNvSpPr/>
          <p:nvPr/>
        </p:nvSpPr>
        <p:spPr>
          <a:xfrm>
            <a:off x="1778876" y="3077192"/>
            <a:ext cx="464040" cy="396360"/>
          </a:xfrm>
          <a:prstGeom prst="actionButtonBlank">
            <a:avLst/>
          </a:prstGeom>
          <a:solidFill>
            <a:srgbClr val="EFF9FB"/>
          </a:solidFill>
          <a:ln>
            <a:solidFill>
              <a:schemeClr val="accent3">
                <a:lumMod val="75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1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" name="CustomShape 24">
            <a:hlinkClick r:id="" action="ppaction://noaction">
              <a:snd r:embed="rId6" name="[beep] suis petit.wav"/>
            </a:hlinkClick>
            <a:extLst>
              <a:ext uri="{FF2B5EF4-FFF2-40B4-BE49-F238E27FC236}">
                <a16:creationId xmlns:a16="http://schemas.microsoft.com/office/drawing/2014/main" id="{F2DAD2AC-ADD2-4480-845B-008BBA9A5F70}"/>
              </a:ext>
            </a:extLst>
          </p:cNvPr>
          <p:cNvSpPr/>
          <p:nvPr/>
        </p:nvSpPr>
        <p:spPr>
          <a:xfrm>
            <a:off x="1778876" y="3560317"/>
            <a:ext cx="464040" cy="396360"/>
          </a:xfrm>
          <a:prstGeom prst="actionButtonBlank">
            <a:avLst/>
          </a:prstGeom>
          <a:solidFill>
            <a:srgbClr val="EFF9FB"/>
          </a:solidFill>
          <a:ln>
            <a:solidFill>
              <a:schemeClr val="accent3">
                <a:lumMod val="75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2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" name="CustomShape 25">
            <a:hlinkClick r:id="" action="ppaction://noaction">
              <a:snd r:embed="rId7" name="[beep] es grand.wav"/>
            </a:hlinkClick>
            <a:extLst>
              <a:ext uri="{FF2B5EF4-FFF2-40B4-BE49-F238E27FC236}">
                <a16:creationId xmlns:a16="http://schemas.microsoft.com/office/drawing/2014/main" id="{E47FAB46-1A11-4EF4-B700-EF919D0338F8}"/>
              </a:ext>
            </a:extLst>
          </p:cNvPr>
          <p:cNvSpPr/>
          <p:nvPr/>
        </p:nvSpPr>
        <p:spPr>
          <a:xfrm>
            <a:off x="1778876" y="4043442"/>
            <a:ext cx="464040" cy="396360"/>
          </a:xfrm>
          <a:prstGeom prst="actionButtonBlank">
            <a:avLst/>
          </a:prstGeom>
          <a:solidFill>
            <a:srgbClr val="EFF9FB"/>
          </a:solidFill>
          <a:ln>
            <a:solidFill>
              <a:schemeClr val="accent3">
                <a:lumMod val="75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3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" name="CustomShape 26">
            <a:hlinkClick r:id="" action="ppaction://noaction">
              <a:snd r:embed="rId8" name="[beep] suis content.wav"/>
            </a:hlinkClick>
            <a:extLst>
              <a:ext uri="{FF2B5EF4-FFF2-40B4-BE49-F238E27FC236}">
                <a16:creationId xmlns:a16="http://schemas.microsoft.com/office/drawing/2014/main" id="{1ECA2C39-8E1B-46F9-B4CE-5D69DA706F12}"/>
              </a:ext>
            </a:extLst>
          </p:cNvPr>
          <p:cNvSpPr/>
          <p:nvPr/>
        </p:nvSpPr>
        <p:spPr>
          <a:xfrm>
            <a:off x="1778876" y="4512927"/>
            <a:ext cx="464040" cy="396360"/>
          </a:xfrm>
          <a:prstGeom prst="actionButtonBlank">
            <a:avLst/>
          </a:prstGeom>
          <a:solidFill>
            <a:srgbClr val="EFF9FB"/>
          </a:solidFill>
          <a:ln>
            <a:solidFill>
              <a:schemeClr val="accent3">
                <a:lumMod val="75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4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1" name="CustomShape 27">
            <a:hlinkClick r:id="" action="ppaction://noaction">
              <a:snd r:embed="rId9" name="[beep] es triste.wav"/>
            </a:hlinkClick>
            <a:extLst>
              <a:ext uri="{FF2B5EF4-FFF2-40B4-BE49-F238E27FC236}">
                <a16:creationId xmlns:a16="http://schemas.microsoft.com/office/drawing/2014/main" id="{B06E6BFD-FB69-40F9-9653-301D379E5A17}"/>
              </a:ext>
            </a:extLst>
          </p:cNvPr>
          <p:cNvSpPr/>
          <p:nvPr/>
        </p:nvSpPr>
        <p:spPr>
          <a:xfrm>
            <a:off x="1778876" y="5002418"/>
            <a:ext cx="464040" cy="396360"/>
          </a:xfrm>
          <a:prstGeom prst="actionButtonBlank">
            <a:avLst/>
          </a:prstGeom>
          <a:solidFill>
            <a:srgbClr val="EFF9FB"/>
          </a:solidFill>
          <a:ln>
            <a:solidFill>
              <a:schemeClr val="accent3">
                <a:lumMod val="75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5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4" name="CustomShape 14">
            <a:extLst>
              <a:ext uri="{FF2B5EF4-FFF2-40B4-BE49-F238E27FC236}">
                <a16:creationId xmlns:a16="http://schemas.microsoft.com/office/drawing/2014/main" id="{5B038370-52AC-441F-8035-3DB346524715}"/>
              </a:ext>
            </a:extLst>
          </p:cNvPr>
          <p:cNvSpPr/>
          <p:nvPr/>
        </p:nvSpPr>
        <p:spPr>
          <a:xfrm>
            <a:off x="232127" y="751078"/>
            <a:ext cx="10436820" cy="7875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What does Pierre say</a:t>
            </a:r>
            <a:r>
              <a:rPr kumimoji="0" lang="en-GB" sz="2200" b="0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 to Jean-Michel about himself and Jean-Michel today?</a:t>
            </a:r>
            <a:endParaRPr kumimoji="0" lang="en-GB" sz="2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09C553A9-0516-4042-987E-4302FEDB34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1226" y="2153288"/>
            <a:ext cx="605110" cy="614420"/>
          </a:xfrm>
          <a:prstGeom prst="rect">
            <a:avLst/>
          </a:prstGeom>
        </p:spPr>
      </p:pic>
      <p:pic>
        <p:nvPicPr>
          <p:cNvPr id="28" name="Picture 2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23A5562-3958-4FC1-BA07-C95F52CE609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62794"/>
          <a:stretch/>
        </p:blipFill>
        <p:spPr>
          <a:xfrm>
            <a:off x="232127" y="2073208"/>
            <a:ext cx="1444635" cy="150725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DAAA52D-5717-4E0E-8E13-5C3A3EB04E5C}"/>
              </a:ext>
            </a:extLst>
          </p:cNvPr>
          <p:cNvSpPr txBox="1"/>
          <p:nvPr/>
        </p:nvSpPr>
        <p:spPr>
          <a:xfrm>
            <a:off x="478560" y="3241985"/>
            <a:ext cx="951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Pierre</a:t>
            </a:r>
          </a:p>
        </p:txBody>
      </p:sp>
      <p:pic>
        <p:nvPicPr>
          <p:cNvPr id="32" name="Google Shape;244;p34">
            <a:extLst>
              <a:ext uri="{FF2B5EF4-FFF2-40B4-BE49-F238E27FC236}">
                <a16:creationId xmlns:a16="http://schemas.microsoft.com/office/drawing/2014/main" id="{C28E1CAC-0799-4718-81BB-5B890CA519DC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273569" y="3507999"/>
            <a:ext cx="539280" cy="539280"/>
          </a:xfrm>
          <a:prstGeom prst="rect">
            <a:avLst/>
          </a:prstGeom>
          <a:ln>
            <a:noFill/>
          </a:ln>
        </p:spPr>
      </p:pic>
      <p:pic>
        <p:nvPicPr>
          <p:cNvPr id="33" name="Google Shape;244;p34">
            <a:extLst>
              <a:ext uri="{FF2B5EF4-FFF2-40B4-BE49-F238E27FC236}">
                <a16:creationId xmlns:a16="http://schemas.microsoft.com/office/drawing/2014/main" id="{D5021D4F-BD68-4C09-95E6-CABE8406B7D2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3164755" y="3990015"/>
            <a:ext cx="539280" cy="539280"/>
          </a:xfrm>
          <a:prstGeom prst="rect">
            <a:avLst/>
          </a:prstGeom>
          <a:ln>
            <a:noFill/>
          </a:ln>
        </p:spPr>
      </p:pic>
      <p:pic>
        <p:nvPicPr>
          <p:cNvPr id="34" name="Google Shape;244;p34">
            <a:extLst>
              <a:ext uri="{FF2B5EF4-FFF2-40B4-BE49-F238E27FC236}">
                <a16:creationId xmlns:a16="http://schemas.microsoft.com/office/drawing/2014/main" id="{8FE9AA9A-5103-47DE-81D6-8D534003D2A7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267506" y="4463138"/>
            <a:ext cx="539280" cy="539280"/>
          </a:xfrm>
          <a:prstGeom prst="rect">
            <a:avLst/>
          </a:prstGeom>
          <a:ln>
            <a:noFill/>
          </a:ln>
        </p:spPr>
      </p:pic>
      <p:pic>
        <p:nvPicPr>
          <p:cNvPr id="35" name="Google Shape;244;p34">
            <a:extLst>
              <a:ext uri="{FF2B5EF4-FFF2-40B4-BE49-F238E27FC236}">
                <a16:creationId xmlns:a16="http://schemas.microsoft.com/office/drawing/2014/main" id="{7E0F38AA-8649-4445-BA97-978B03F6A2D7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3184264" y="4930958"/>
            <a:ext cx="539280" cy="539280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DE2425-8752-4281-A077-2A081C24FCE4}"/>
              </a:ext>
            </a:extLst>
          </p:cNvPr>
          <p:cNvSpPr txBox="1"/>
          <p:nvPr/>
        </p:nvSpPr>
        <p:spPr>
          <a:xfrm>
            <a:off x="6688899" y="3033293"/>
            <a:ext cx="1980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French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600D2E-1735-4513-81DD-25DA10FF3923}"/>
              </a:ext>
            </a:extLst>
          </p:cNvPr>
          <p:cNvSpPr txBox="1"/>
          <p:nvPr/>
        </p:nvSpPr>
        <p:spPr>
          <a:xfrm>
            <a:off x="6688089" y="3524607"/>
            <a:ext cx="1980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short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6FE04A-C376-4F68-BA87-C23A50D343CA}"/>
              </a:ext>
            </a:extLst>
          </p:cNvPr>
          <p:cNvSpPr txBox="1"/>
          <p:nvPr/>
        </p:nvSpPr>
        <p:spPr>
          <a:xfrm>
            <a:off x="6687279" y="3978137"/>
            <a:ext cx="1980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tall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62AB0C2-FF13-4A99-AC75-4F9927B07816}"/>
              </a:ext>
            </a:extLst>
          </p:cNvPr>
          <p:cNvSpPr txBox="1"/>
          <p:nvPr/>
        </p:nvSpPr>
        <p:spPr>
          <a:xfrm>
            <a:off x="6728625" y="4474769"/>
            <a:ext cx="1980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pleased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AE1EC62-3FA5-4912-814F-C342339D93FF}"/>
              </a:ext>
            </a:extLst>
          </p:cNvPr>
          <p:cNvSpPr txBox="1"/>
          <p:nvPr/>
        </p:nvSpPr>
        <p:spPr>
          <a:xfrm>
            <a:off x="6710272" y="4976366"/>
            <a:ext cx="1980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sad</a:t>
            </a:r>
          </a:p>
        </p:txBody>
      </p:sp>
      <p:pic>
        <p:nvPicPr>
          <p:cNvPr id="42" name="Picture 4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EE62B09-A124-438F-B02E-1FBD71B87B9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62794"/>
          <a:stretch/>
        </p:blipFill>
        <p:spPr>
          <a:xfrm>
            <a:off x="5765033" y="2085248"/>
            <a:ext cx="752041" cy="784639"/>
          </a:xfrm>
          <a:prstGeom prst="rect">
            <a:avLst/>
          </a:prstGeom>
        </p:spPr>
      </p:pic>
      <p:sp>
        <p:nvSpPr>
          <p:cNvPr id="43" name="CustomShape 27">
            <a:hlinkClick r:id="" action="ppaction://noaction">
              <a:snd r:embed="rId12" name="[beep] es cool.wav"/>
            </a:hlinkClick>
            <a:extLst>
              <a:ext uri="{FF2B5EF4-FFF2-40B4-BE49-F238E27FC236}">
                <a16:creationId xmlns:a16="http://schemas.microsoft.com/office/drawing/2014/main" id="{757AD432-994C-4145-896A-72706F3636E2}"/>
              </a:ext>
            </a:extLst>
          </p:cNvPr>
          <p:cNvSpPr/>
          <p:nvPr/>
        </p:nvSpPr>
        <p:spPr>
          <a:xfrm>
            <a:off x="1778876" y="5482075"/>
            <a:ext cx="464040" cy="396360"/>
          </a:xfrm>
          <a:prstGeom prst="actionButtonBlank">
            <a:avLst/>
          </a:prstGeom>
          <a:solidFill>
            <a:srgbClr val="EFF9FB"/>
          </a:solidFill>
          <a:ln>
            <a:solidFill>
              <a:schemeClr val="accent3">
                <a:lumMod val="75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6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44" name="Google Shape;244;p34">
            <a:extLst>
              <a:ext uri="{FF2B5EF4-FFF2-40B4-BE49-F238E27FC236}">
                <a16:creationId xmlns:a16="http://schemas.microsoft.com/office/drawing/2014/main" id="{DB999B7B-00BF-44AC-9174-344125080B2A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3176254" y="5450617"/>
            <a:ext cx="539280" cy="539280"/>
          </a:xfrm>
          <a:prstGeom prst="rect">
            <a:avLst/>
          </a:prstGeom>
          <a:ln>
            <a:noFill/>
          </a:ln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E546C3F-C473-477F-9F81-25EF65305ABE}"/>
              </a:ext>
            </a:extLst>
          </p:cNvPr>
          <p:cNvSpPr txBox="1"/>
          <p:nvPr/>
        </p:nvSpPr>
        <p:spPr>
          <a:xfrm>
            <a:off x="6685219" y="5493054"/>
            <a:ext cx="1980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cool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12C82B1-A4C4-4817-A051-A0DCB8FA54C3}"/>
              </a:ext>
            </a:extLst>
          </p:cNvPr>
          <p:cNvSpPr txBox="1"/>
          <p:nvPr/>
        </p:nvSpPr>
        <p:spPr>
          <a:xfrm>
            <a:off x="10320953" y="6413250"/>
            <a:ext cx="1779888" cy="40011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entury Gothic" panose="020B0502020202020204" pitchFamily="34" charset="0"/>
              </a:rPr>
              <a:t>cool – cool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9850EA-5256-461F-950B-BC752CA975CA}"/>
              </a:ext>
            </a:extLst>
          </p:cNvPr>
          <p:cNvSpPr/>
          <p:nvPr/>
        </p:nvSpPr>
        <p:spPr>
          <a:xfrm>
            <a:off x="5909920" y="1352508"/>
            <a:ext cx="54138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kern="1200" spc="-1" dirty="0">
                <a:solidFill>
                  <a:srgbClr val="002060"/>
                </a:solidFill>
                <a:latin typeface="Century Gothic"/>
                <a:ea typeface="Century Gothic"/>
              </a:rPr>
              <a:t>Then write the adjective in English.</a:t>
            </a:r>
            <a:endParaRPr lang="en-GB" sz="22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1186BD-5535-4B82-B9D4-0523C90C257F}"/>
              </a:ext>
            </a:extLst>
          </p:cNvPr>
          <p:cNvSpPr txBox="1"/>
          <p:nvPr/>
        </p:nvSpPr>
        <p:spPr>
          <a:xfrm>
            <a:off x="10320953" y="5840329"/>
            <a:ext cx="1779888" cy="40011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entury Gothic" panose="020B0502020202020204" pitchFamily="34" charset="0"/>
              </a:rPr>
              <a:t>à – to </a:t>
            </a:r>
          </a:p>
        </p:txBody>
      </p:sp>
      <p:sp>
        <p:nvSpPr>
          <p:cNvPr id="36" name="CustomShape 23">
            <a:hlinkClick r:id="" action="ppaction://noaction">
              <a:snd r:embed="rId13" name="[Je] suis francais.wav"/>
            </a:hlinkClick>
            <a:extLst>
              <a:ext uri="{FF2B5EF4-FFF2-40B4-BE49-F238E27FC236}">
                <a16:creationId xmlns:a16="http://schemas.microsoft.com/office/drawing/2014/main" id="{6DC3C8EF-C671-46DF-93E6-818380F2E25D}"/>
              </a:ext>
            </a:extLst>
          </p:cNvPr>
          <p:cNvSpPr/>
          <p:nvPr/>
        </p:nvSpPr>
        <p:spPr>
          <a:xfrm>
            <a:off x="8782477" y="3065355"/>
            <a:ext cx="464040" cy="39636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115076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1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1" name="CustomShape 24">
            <a:hlinkClick r:id="" action="ppaction://noaction">
              <a:snd r:embed="rId14" name="[Je] suis petit.wav"/>
            </a:hlinkClick>
            <a:extLst>
              <a:ext uri="{FF2B5EF4-FFF2-40B4-BE49-F238E27FC236}">
                <a16:creationId xmlns:a16="http://schemas.microsoft.com/office/drawing/2014/main" id="{45FA0F5B-F12D-4A79-8EE8-3431CB56455D}"/>
              </a:ext>
            </a:extLst>
          </p:cNvPr>
          <p:cNvSpPr/>
          <p:nvPr/>
        </p:nvSpPr>
        <p:spPr>
          <a:xfrm>
            <a:off x="8782477" y="3548480"/>
            <a:ext cx="464040" cy="39636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115076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2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9" name="CustomShape 25">
            <a:hlinkClick r:id="" action="ppaction://noaction">
              <a:snd r:embed="rId15" name="[Tu] es grand.wav"/>
            </a:hlinkClick>
            <a:extLst>
              <a:ext uri="{FF2B5EF4-FFF2-40B4-BE49-F238E27FC236}">
                <a16:creationId xmlns:a16="http://schemas.microsoft.com/office/drawing/2014/main" id="{A453DA7C-C2B7-4137-8DA8-23C42484EEB4}"/>
              </a:ext>
            </a:extLst>
          </p:cNvPr>
          <p:cNvSpPr/>
          <p:nvPr/>
        </p:nvSpPr>
        <p:spPr>
          <a:xfrm>
            <a:off x="8782477" y="4031605"/>
            <a:ext cx="464040" cy="39636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115076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3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0" name="CustomShape 26">
            <a:hlinkClick r:id="" action="ppaction://noaction">
              <a:snd r:embed="rId16" name="[Je] suis content.wav"/>
            </a:hlinkClick>
            <a:extLst>
              <a:ext uri="{FF2B5EF4-FFF2-40B4-BE49-F238E27FC236}">
                <a16:creationId xmlns:a16="http://schemas.microsoft.com/office/drawing/2014/main" id="{F14A3702-21C9-4072-A870-41EB877B225F}"/>
              </a:ext>
            </a:extLst>
          </p:cNvPr>
          <p:cNvSpPr/>
          <p:nvPr/>
        </p:nvSpPr>
        <p:spPr>
          <a:xfrm>
            <a:off x="8782477" y="4501090"/>
            <a:ext cx="464040" cy="39636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115076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4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1" name="CustomShape 27">
            <a:hlinkClick r:id="" action="ppaction://noaction">
              <a:snd r:embed="rId17" name="[Tu] es triste.wav"/>
            </a:hlinkClick>
            <a:extLst>
              <a:ext uri="{FF2B5EF4-FFF2-40B4-BE49-F238E27FC236}">
                <a16:creationId xmlns:a16="http://schemas.microsoft.com/office/drawing/2014/main" id="{7FD93ED6-BDA3-4686-88A8-E65B7A446E75}"/>
              </a:ext>
            </a:extLst>
          </p:cNvPr>
          <p:cNvSpPr/>
          <p:nvPr/>
        </p:nvSpPr>
        <p:spPr>
          <a:xfrm>
            <a:off x="8782477" y="4990581"/>
            <a:ext cx="464040" cy="39636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115076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5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2" name="CustomShape 27">
            <a:hlinkClick r:id="" action="ppaction://noaction">
              <a:snd r:embed="rId18" name="[Tu] es cool.wav"/>
            </a:hlinkClick>
            <a:extLst>
              <a:ext uri="{FF2B5EF4-FFF2-40B4-BE49-F238E27FC236}">
                <a16:creationId xmlns:a16="http://schemas.microsoft.com/office/drawing/2014/main" id="{20893E07-E350-45E9-8986-9DEB347C21AD}"/>
              </a:ext>
            </a:extLst>
          </p:cNvPr>
          <p:cNvSpPr/>
          <p:nvPr/>
        </p:nvSpPr>
        <p:spPr>
          <a:xfrm>
            <a:off x="8782477" y="5470238"/>
            <a:ext cx="464040" cy="39636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115076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6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53" name="Graphic 52" descr="Teacher">
            <a:extLst>
              <a:ext uri="{FF2B5EF4-FFF2-40B4-BE49-F238E27FC236}">
                <a16:creationId xmlns:a16="http://schemas.microsoft.com/office/drawing/2014/main" id="{0E26B418-1402-4097-A0BE-EECA0467233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2256" y="1105007"/>
            <a:ext cx="914400" cy="914400"/>
          </a:xfrm>
          <a:prstGeom prst="rect">
            <a:avLst/>
          </a:prstGeom>
        </p:spPr>
      </p:pic>
      <p:sp>
        <p:nvSpPr>
          <p:cNvPr id="54" name="Speech Bubble: Rectangle with Corners Rounded 53">
            <a:extLst>
              <a:ext uri="{FF2B5EF4-FFF2-40B4-BE49-F238E27FC236}">
                <a16:creationId xmlns:a16="http://schemas.microsoft.com/office/drawing/2014/main" id="{D237473B-79CA-4B7C-8059-D9D540AC7C16}"/>
              </a:ext>
            </a:extLst>
          </p:cNvPr>
          <p:cNvSpPr/>
          <p:nvPr/>
        </p:nvSpPr>
        <p:spPr>
          <a:xfrm>
            <a:off x="956656" y="1219973"/>
            <a:ext cx="4808377" cy="547644"/>
          </a:xfrm>
          <a:prstGeom prst="wedgeRoundRectCallout">
            <a:avLst>
              <a:gd name="adj1" fmla="val -55391"/>
              <a:gd name="adj2" fmla="val 1834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C5C9B45-3C13-46F2-AD55-A2186B17754C}"/>
              </a:ext>
            </a:extLst>
          </p:cNvPr>
          <p:cNvSpPr txBox="1"/>
          <p:nvPr/>
        </p:nvSpPr>
        <p:spPr>
          <a:xfrm>
            <a:off x="956656" y="1219973"/>
            <a:ext cx="4619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Écris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 de 1-6 et ‘I’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ou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 ‘you’.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</p:txBody>
      </p:sp>
      <p:pic>
        <p:nvPicPr>
          <p:cNvPr id="56" name="Graphic 55" descr="Teacher">
            <a:extLst>
              <a:ext uri="{FF2B5EF4-FFF2-40B4-BE49-F238E27FC236}">
                <a16:creationId xmlns:a16="http://schemas.microsoft.com/office/drawing/2014/main" id="{EC499CE8-1EA5-4127-9C0A-071648D0D28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4009" y="-35245"/>
            <a:ext cx="914400" cy="914400"/>
          </a:xfrm>
          <a:prstGeom prst="rect">
            <a:avLst/>
          </a:prstGeom>
        </p:spPr>
      </p:pic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28EE1BDF-99EB-44F9-8C33-06FBD5BDFF64}"/>
              </a:ext>
            </a:extLst>
          </p:cNvPr>
          <p:cNvSpPr/>
          <p:nvPr/>
        </p:nvSpPr>
        <p:spPr>
          <a:xfrm>
            <a:off x="998409" y="79721"/>
            <a:ext cx="6629025" cy="547644"/>
          </a:xfrm>
          <a:prstGeom prst="wedgeRoundRectCallout">
            <a:avLst>
              <a:gd name="adj1" fmla="val -55306"/>
              <a:gd name="adj2" fmla="val -6089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3" name="CustomShape 3">
            <a:extLst>
              <a:ext uri="{FF2B5EF4-FFF2-40B4-BE49-F238E27FC236}">
                <a16:creationId xmlns:a16="http://schemas.microsoft.com/office/drawing/2014/main" id="{18F78918-6EB8-496A-B678-8A874DFAD427}"/>
              </a:ext>
            </a:extLst>
          </p:cNvPr>
          <p:cNvSpPr/>
          <p:nvPr/>
        </p:nvSpPr>
        <p:spPr>
          <a:xfrm>
            <a:off x="1128171" y="91189"/>
            <a:ext cx="6925035" cy="6846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Écoute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. Pierre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parle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à* Jean-Michel.  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23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" grpId="0"/>
      <p:bldP spid="37" grpId="0"/>
      <p:bldP spid="38" grpId="0"/>
      <p:bldP spid="39" grpId="0"/>
      <p:bldP spid="40" grpId="0"/>
      <p:bldP spid="45" grpId="0"/>
      <p:bldP spid="46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1BE26A7C-9570-4511-A929-6137973F1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804571"/>
              </p:ext>
            </p:extLst>
          </p:nvPr>
        </p:nvGraphicFramePr>
        <p:xfrm>
          <a:off x="557161" y="596480"/>
          <a:ext cx="9810698" cy="6029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banane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moto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écouter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univers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cheval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midi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oui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bien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ça</a:t>
                      </a:r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va</a:t>
                      </a:r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Au revoir 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3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petit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anglaise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content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tu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français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triste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grande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contente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8AA52357-62B5-4501-8406-8AAEF0C4D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F86848E-00D3-4C8C-BF0C-2DB539381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175BAD-451F-4097-B6CA-7B78DADC0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5D9ACD1-6B6F-4278-9A67-011420429302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ADDC2A-E51D-48B9-A91E-95C4881D32F4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2A3A04-2365-4E20-A72A-87B66616FB76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423811" y="18172"/>
            <a:ext cx="8945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Écris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en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anglais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: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9EC7F8-49FC-4FB1-97E5-C475D7E46448}"/>
              </a:ext>
            </a:extLst>
          </p:cNvPr>
          <p:cNvSpPr txBox="1"/>
          <p:nvPr/>
        </p:nvSpPr>
        <p:spPr>
          <a:xfrm>
            <a:off x="2313281" y="6147341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tall (f)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EE3DE9-6FF9-4BB7-8B14-083C2935993C}"/>
              </a:ext>
            </a:extLst>
          </p:cNvPr>
          <p:cNvSpPr txBox="1"/>
          <p:nvPr/>
        </p:nvSpPr>
        <p:spPr>
          <a:xfrm>
            <a:off x="4695313" y="6180617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pleased (f)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4AF96D-5473-4811-B1E6-8F0FED1E9C19}"/>
              </a:ext>
            </a:extLst>
          </p:cNvPr>
          <p:cNvSpPr txBox="1"/>
          <p:nvPr/>
        </p:nvSpPr>
        <p:spPr>
          <a:xfrm>
            <a:off x="7662842" y="618967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are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AFB990-E563-4B97-9D41-28864BDBB375}"/>
              </a:ext>
            </a:extLst>
          </p:cNvPr>
          <p:cNvSpPr txBox="1"/>
          <p:nvPr/>
        </p:nvSpPr>
        <p:spPr>
          <a:xfrm>
            <a:off x="2313280" y="532117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you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1B4DC4-0960-4E81-8848-85973A07B7AA}"/>
              </a:ext>
            </a:extLst>
          </p:cNvPr>
          <p:cNvSpPr txBox="1"/>
          <p:nvPr/>
        </p:nvSpPr>
        <p:spPr>
          <a:xfrm>
            <a:off x="4653399" y="532117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French (m)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C004C4-D688-4821-B196-9D33A683871C}"/>
              </a:ext>
            </a:extLst>
          </p:cNvPr>
          <p:cNvSpPr txBox="1"/>
          <p:nvPr/>
        </p:nvSpPr>
        <p:spPr>
          <a:xfrm>
            <a:off x="7662842" y="532117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sad (m/f)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73D956-D9D5-4FF8-8DD6-AF66B3D68061}"/>
              </a:ext>
            </a:extLst>
          </p:cNvPr>
          <p:cNvSpPr txBox="1"/>
          <p:nvPr/>
        </p:nvSpPr>
        <p:spPr>
          <a:xfrm>
            <a:off x="2246062" y="4455927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short (m)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D3DE3F-B13D-4B0F-8AAA-B8484B26A50B}"/>
              </a:ext>
            </a:extLst>
          </p:cNvPr>
          <p:cNvSpPr txBox="1"/>
          <p:nvPr/>
        </p:nvSpPr>
        <p:spPr>
          <a:xfrm>
            <a:off x="4653398" y="447773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English (f)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CE95E1-0483-4346-AC3F-1BCCA4290DF3}"/>
              </a:ext>
            </a:extLst>
          </p:cNvPr>
          <p:cNvSpPr txBox="1"/>
          <p:nvPr/>
        </p:nvSpPr>
        <p:spPr>
          <a:xfrm>
            <a:off x="7671172" y="4477739"/>
            <a:ext cx="216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pleased (m)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149A81-5207-44A8-87E6-FF9D619AD053}"/>
              </a:ext>
            </a:extLst>
          </p:cNvPr>
          <p:cNvSpPr txBox="1"/>
          <p:nvPr/>
        </p:nvSpPr>
        <p:spPr>
          <a:xfrm>
            <a:off x="2246061" y="362314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no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436581-4251-4CEA-926F-C5A31C06C093}"/>
              </a:ext>
            </a:extLst>
          </p:cNvPr>
          <p:cNvSpPr txBox="1"/>
          <p:nvPr/>
        </p:nvSpPr>
        <p:spPr>
          <a:xfrm>
            <a:off x="4695313" y="361137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Goodbye!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09F364-6E76-4962-B2CA-EF55AB79DDDB}"/>
              </a:ext>
            </a:extLst>
          </p:cNvPr>
          <p:cNvSpPr txBox="1"/>
          <p:nvPr/>
        </p:nvSpPr>
        <p:spPr>
          <a:xfrm>
            <a:off x="7659412" y="360923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bad(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ly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038C3E0-A69E-4D74-8C18-E2B0C4D22924}"/>
              </a:ext>
            </a:extLst>
          </p:cNvPr>
          <p:cNvSpPr txBox="1"/>
          <p:nvPr/>
        </p:nvSpPr>
        <p:spPr>
          <a:xfrm>
            <a:off x="2246060" y="274351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yes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EE972D-DD7F-42DB-A87B-EEA82AA07AB1}"/>
              </a:ext>
            </a:extLst>
          </p:cNvPr>
          <p:cNvSpPr txBox="1"/>
          <p:nvPr/>
        </p:nvSpPr>
        <p:spPr>
          <a:xfrm>
            <a:off x="4653397" y="2716525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good/well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F01E41-FB16-47F4-AC5C-ACB994E84987}"/>
              </a:ext>
            </a:extLst>
          </p:cNvPr>
          <p:cNvSpPr txBox="1"/>
          <p:nvPr/>
        </p:nvSpPr>
        <p:spPr>
          <a:xfrm>
            <a:off x="7657009" y="2754189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is it going ok?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1F49BC-F167-4EFE-8D7E-657E4BEAFA2A}"/>
              </a:ext>
            </a:extLst>
          </p:cNvPr>
          <p:cNvSpPr txBox="1"/>
          <p:nvPr/>
        </p:nvSpPr>
        <p:spPr>
          <a:xfrm>
            <a:off x="2313279" y="187791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universe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CADCBE-5395-45AC-83C9-FD9DDC52F2A1}"/>
              </a:ext>
            </a:extLst>
          </p:cNvPr>
          <p:cNvSpPr txBox="1"/>
          <p:nvPr/>
        </p:nvSpPr>
        <p:spPr>
          <a:xfrm>
            <a:off x="4693813" y="186508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horse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F8F9ECC-B5A4-45EA-9E59-E5E188A0F4BD}"/>
              </a:ext>
            </a:extLst>
          </p:cNvPr>
          <p:cNvSpPr txBox="1"/>
          <p:nvPr/>
        </p:nvSpPr>
        <p:spPr>
          <a:xfrm>
            <a:off x="7666976" y="187791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midday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3EE59F-71A2-473A-AAAE-F3FA95456A10}"/>
              </a:ext>
            </a:extLst>
          </p:cNvPr>
          <p:cNvSpPr txBox="1"/>
          <p:nvPr/>
        </p:nvSpPr>
        <p:spPr>
          <a:xfrm>
            <a:off x="2313278" y="102676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banana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53F0DC-BC47-4B44-ADC2-B0661B407EFE}"/>
              </a:ext>
            </a:extLst>
          </p:cNvPr>
          <p:cNvSpPr txBox="1"/>
          <p:nvPr/>
        </p:nvSpPr>
        <p:spPr>
          <a:xfrm>
            <a:off x="4693811" y="104212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motorbike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32C1FF0-E9D3-4722-9F3D-7CAC0A7AE166}"/>
              </a:ext>
            </a:extLst>
          </p:cNvPr>
          <p:cNvSpPr txBox="1"/>
          <p:nvPr/>
        </p:nvSpPr>
        <p:spPr>
          <a:xfrm>
            <a:off x="7674848" y="1014799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to listen, listening</a:t>
            </a:r>
          </a:p>
        </p:txBody>
      </p:sp>
    </p:spTree>
    <p:extLst>
      <p:ext uri="{BB962C8B-B14F-4D97-AF65-F5344CB8AC3E}">
        <p14:creationId xmlns:p14="http://schemas.microsoft.com/office/powerpoint/2010/main" val="73955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0" y="0"/>
            <a:ext cx="4350240" cy="685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B08CD-FDA4-46B1-8623-507F63AB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94405">
            <a:off x="238991" y="2856240"/>
            <a:ext cx="4216910" cy="1144800"/>
          </a:xfrm>
        </p:spPr>
        <p:txBody>
          <a:bodyPr/>
          <a:lstStyle/>
          <a:p>
            <a:r>
              <a:rPr lang="en-GB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Au revoir !</a:t>
            </a:r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F3560F50-441E-4149-9EAE-DE5F5533F96A}"/>
              </a:ext>
            </a:extLst>
          </p:cNvPr>
          <p:cNvSpPr/>
          <p:nvPr/>
        </p:nvSpPr>
        <p:spPr>
          <a:xfrm>
            <a:off x="5564172" y="4843962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>
              <a:buClr>
                <a:srgbClr val="FF3333"/>
              </a:buClr>
              <a:buSzPts val="9600"/>
              <a:defRPr/>
            </a:pPr>
            <a:r>
              <a:rPr lang="en-GB" sz="9600" b="1" kern="0" dirty="0">
                <a:solidFill>
                  <a:srgbClr val="FF0000"/>
                </a:solidFill>
                <a:latin typeface="Modern Love" panose="04090805081005020601" pitchFamily="82" charset="0"/>
                <a:cs typeface="Arial"/>
                <a:sym typeface="Arial"/>
              </a:rPr>
              <a:t>rouge</a:t>
            </a:r>
            <a:endParaRPr lang="en-GB" sz="1400" kern="0" dirty="0">
              <a:solidFill>
                <a:srgbClr val="FF0000"/>
              </a:solidFill>
              <a:latin typeface="Modern Love" panose="04090805081005020601" pitchFamily="82" charset="0"/>
              <a:cs typeface="Arial"/>
              <a:sym typeface="Arial"/>
            </a:endParaRPr>
          </a:p>
        </p:txBody>
      </p:sp>
      <p:pic>
        <p:nvPicPr>
          <p:cNvPr id="5" name="Picture 4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1AC97B20-350B-4BEA-A803-79712922E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795" y="459558"/>
            <a:ext cx="5084505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879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3910753" y="1077840"/>
            <a:ext cx="7125988" cy="1862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11500"/>
            </a:pPr>
            <a:r>
              <a:rPr lang="en-GB" sz="11500" b="1" dirty="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GB" sz="115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-GB" sz="11500" b="1" dirty="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</a:t>
            </a:r>
            <a:r>
              <a:rPr lang="en-GB" sz="11500" dirty="0">
                <a:solidFill>
                  <a:schemeClr val="bg1">
                    <a:lumMod val="6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endParaRPr sz="11500" b="1" i="0" u="none" strike="noStrike" cap="none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016455" y="971171"/>
            <a:ext cx="1907370" cy="40006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prononcer</a:t>
            </a:r>
            <a:endParaRPr sz="20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26" name="Picture 2" descr="Child, Happy, Boy, Hair, Smiling, Smile, Kid, Play">
            <a:extLst>
              <a:ext uri="{FF2B5EF4-FFF2-40B4-BE49-F238E27FC236}">
                <a16:creationId xmlns:a16="http://schemas.microsoft.com/office/drawing/2014/main" id="{21DF9BAF-5F37-421C-A6C0-EB5F3113A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939" y="2586986"/>
            <a:ext cx="2465566" cy="393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Quiet Sign Clip Art">
            <a:extLst>
              <a:ext uri="{FF2B5EF4-FFF2-40B4-BE49-F238E27FC236}">
                <a16:creationId xmlns:a16="http://schemas.microsoft.com/office/drawing/2014/main" id="{E692697F-186E-435F-9435-7ADF8DE90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75" y="2639841"/>
            <a:ext cx="666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FA6420-B49C-408D-BFB8-598A5EAC9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75" y="265408"/>
            <a:ext cx="4572000" cy="1325563"/>
          </a:xfrm>
        </p:spPr>
        <p:txBody>
          <a:bodyPr>
            <a:noAutofit/>
          </a:bodyPr>
          <a:lstStyle/>
          <a:p>
            <a:r>
              <a:rPr lang="en-GB" sz="8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[an/</a:t>
            </a:r>
            <a:r>
              <a:rPr lang="en-GB" sz="88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GB" sz="8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lang="en-GB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 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nf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nf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2"/>
          <p:cNvSpPr/>
          <p:nvPr/>
        </p:nvSpPr>
        <p:spPr>
          <a:xfrm>
            <a:off x="3725745" y="2820675"/>
            <a:ext cx="5940513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>
              <a:buClrTx/>
              <a:defRPr/>
            </a:pPr>
            <a:r>
              <a:rPr lang="en-GB" sz="11500" b="1" kern="12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gr</a:t>
            </a:r>
            <a:r>
              <a:rPr lang="en-GB" sz="11500" b="1" dirty="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</a:t>
            </a:r>
            <a:r>
              <a:rPr kumimoji="0" lang="en-GB" sz="11500" b="1" i="0" u="none" strike="noStrike" kern="1200" cap="none" spc="-1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d</a:t>
            </a:r>
            <a:endParaRPr kumimoji="0" lang="en-GB" sz="115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54" name="Google Shape;111;p3"/>
          <p:cNvPicPr/>
          <p:nvPr/>
        </p:nvPicPr>
        <p:blipFill>
          <a:blip r:embed="rId4"/>
          <a:stretch/>
        </p:blipFill>
        <p:spPr>
          <a:xfrm>
            <a:off x="10763640" y="151920"/>
            <a:ext cx="775440" cy="775440"/>
          </a:xfrm>
          <a:prstGeom prst="rect">
            <a:avLst/>
          </a:prstGeom>
          <a:ln>
            <a:noFill/>
          </a:ln>
        </p:spPr>
      </p:pic>
      <p:sp>
        <p:nvSpPr>
          <p:cNvPr id="55" name="CustomShape 3"/>
          <p:cNvSpPr/>
          <p:nvPr/>
        </p:nvSpPr>
        <p:spPr>
          <a:xfrm>
            <a:off x="9864000" y="1043280"/>
            <a:ext cx="2059200" cy="39636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prononcer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1877FE-F3C4-4FE5-BF56-318F705D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800" y="312076"/>
            <a:ext cx="2862327" cy="2235181"/>
          </a:xfrm>
        </p:spPr>
        <p:txBody>
          <a:bodyPr/>
          <a:lstStyle/>
          <a:p>
            <a:r>
              <a:rPr lang="en-GB" sz="8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[SFC]</a:t>
            </a:r>
            <a:br>
              <a:rPr lang="en-GB" sz="8800" spc="-1" dirty="0">
                <a:latin typeface="Century Gothic" panose="020B0502020202020204" pitchFamily="34" charset="0"/>
              </a:rPr>
            </a:br>
            <a:endParaRPr lang="en-GB" sz="4000" dirty="0"/>
          </a:p>
        </p:txBody>
      </p:sp>
      <p:pic>
        <p:nvPicPr>
          <p:cNvPr id="8" name="Picture 2" descr="Quiet Sign Clip Art">
            <a:extLst>
              <a:ext uri="{FF2B5EF4-FFF2-40B4-BE49-F238E27FC236}">
                <a16:creationId xmlns:a16="http://schemas.microsoft.com/office/drawing/2014/main" id="{51B1A200-1D70-4C3E-9FCB-D4D4BFCB8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012" y="4429452"/>
            <a:ext cx="666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22D743-33DF-464D-8A34-5FEB0D7DBA1F}"/>
              </a:ext>
            </a:extLst>
          </p:cNvPr>
          <p:cNvSpPr txBox="1"/>
          <p:nvPr/>
        </p:nvSpPr>
        <p:spPr>
          <a:xfrm>
            <a:off x="1399698" y="1962346"/>
            <a:ext cx="10012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S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ilent 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f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inal 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onsonant</a:t>
            </a:r>
          </a:p>
        </p:txBody>
      </p:sp>
      <p:pic>
        <p:nvPicPr>
          <p:cNvPr id="12" name="Image3">
            <a:extLst>
              <a:ext uri="{FF2B5EF4-FFF2-40B4-BE49-F238E27FC236}">
                <a16:creationId xmlns:a16="http://schemas.microsoft.com/office/drawing/2014/main" id="{F2409068-B76A-4C1E-AB33-0208A5780B1E}"/>
              </a:ext>
            </a:extLst>
          </p:cNvPr>
          <p:cNvPicPr/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982513" y="3020766"/>
            <a:ext cx="3614654" cy="3061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7"/>
          <p:cNvSpPr/>
          <p:nvPr/>
        </p:nvSpPr>
        <p:spPr>
          <a:xfrm>
            <a:off x="1927169" y="5342878"/>
            <a:ext cx="1823536" cy="1028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tall</a:t>
            </a:r>
            <a:endParaRPr kumimoji="0" lang="en-GB" sz="4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Google Shape;110;p3">
            <a:extLst>
              <a:ext uri="{FF2B5EF4-FFF2-40B4-BE49-F238E27FC236}">
                <a16:creationId xmlns:a16="http://schemas.microsoft.com/office/drawing/2014/main" id="{436E6066-C7B5-46FD-B887-FA1D58A18FC5}"/>
              </a:ext>
            </a:extLst>
          </p:cNvPr>
          <p:cNvSpPr txBox="1"/>
          <p:nvPr/>
        </p:nvSpPr>
        <p:spPr>
          <a:xfrm>
            <a:off x="1519697" y="4380976"/>
            <a:ext cx="321126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11500"/>
            </a:pPr>
            <a:r>
              <a:rPr lang="en-GB" sz="7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</a:t>
            </a:r>
            <a:r>
              <a:rPr lang="en-GB" sz="7200" b="1" dirty="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</a:t>
            </a:r>
            <a:r>
              <a:rPr lang="en-GB" sz="7200" dirty="0">
                <a:solidFill>
                  <a:schemeClr val="bg1">
                    <a:lumMod val="6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sz="7200" b="1" i="0" u="none" strike="noStrike" cap="none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2" descr="Quiet Sign Clip Art">
            <a:extLst>
              <a:ext uri="{FF2B5EF4-FFF2-40B4-BE49-F238E27FC236}">
                <a16:creationId xmlns:a16="http://schemas.microsoft.com/office/drawing/2014/main" id="{5C517E34-09FE-45A5-B515-365069D55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705" y="5392806"/>
            <a:ext cx="536673" cy="75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3">
            <a:extLst>
              <a:ext uri="{FF2B5EF4-FFF2-40B4-BE49-F238E27FC236}">
                <a16:creationId xmlns:a16="http://schemas.microsoft.com/office/drawing/2014/main" id="{237F03A2-AC96-4D5C-BB14-16668B0787D3}"/>
              </a:ext>
            </a:extLst>
          </p:cNvPr>
          <p:cNvPicPr/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519697" y="1456355"/>
            <a:ext cx="3080580" cy="2648768"/>
          </a:xfrm>
          <a:prstGeom prst="rect">
            <a:avLst/>
          </a:prstGeom>
        </p:spPr>
      </p:pic>
      <p:sp>
        <p:nvSpPr>
          <p:cNvPr id="16" name="CustomShape 7">
            <a:extLst>
              <a:ext uri="{FF2B5EF4-FFF2-40B4-BE49-F238E27FC236}">
                <a16:creationId xmlns:a16="http://schemas.microsoft.com/office/drawing/2014/main" id="{20C88818-7FA1-4933-8FF9-D1C7C4FBE13B}"/>
              </a:ext>
            </a:extLst>
          </p:cNvPr>
          <p:cNvSpPr/>
          <p:nvPr/>
        </p:nvSpPr>
        <p:spPr>
          <a:xfrm>
            <a:off x="7529529" y="5342878"/>
            <a:ext cx="1823536" cy="1028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short</a:t>
            </a:r>
            <a:endParaRPr kumimoji="0" lang="en-GB" sz="4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Google Shape;110;p3">
            <a:extLst>
              <a:ext uri="{FF2B5EF4-FFF2-40B4-BE49-F238E27FC236}">
                <a16:creationId xmlns:a16="http://schemas.microsoft.com/office/drawing/2014/main" id="{3A7285A4-4A02-4CEA-89C2-C2213BE833C8}"/>
              </a:ext>
            </a:extLst>
          </p:cNvPr>
          <p:cNvSpPr txBox="1"/>
          <p:nvPr/>
        </p:nvSpPr>
        <p:spPr>
          <a:xfrm>
            <a:off x="7445295" y="4380976"/>
            <a:ext cx="321126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11500"/>
            </a:pPr>
            <a:r>
              <a:rPr lang="en-GB" sz="7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peti</a:t>
            </a:r>
            <a:r>
              <a:rPr lang="en-GB" sz="7200" dirty="0">
                <a:solidFill>
                  <a:schemeClr val="bg1">
                    <a:lumMod val="6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endParaRPr sz="7200" b="1" i="0" u="none" strike="noStrike" cap="none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6A6E44-35B2-48E3-A473-81389A2EC4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7440" y="1703566"/>
            <a:ext cx="3134275" cy="2752877"/>
          </a:xfrm>
          <a:prstGeom prst="rect">
            <a:avLst/>
          </a:prstGeom>
        </p:spPr>
      </p:pic>
      <p:pic>
        <p:nvPicPr>
          <p:cNvPr id="18" name="Picture 2" descr="Quiet Sign Clip Art">
            <a:extLst>
              <a:ext uri="{FF2B5EF4-FFF2-40B4-BE49-F238E27FC236}">
                <a16:creationId xmlns:a16="http://schemas.microsoft.com/office/drawing/2014/main" id="{97C4DAAB-1BA0-45F1-9E4F-1A6842873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331" y="5477612"/>
            <a:ext cx="536673" cy="75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phic 18" descr="Teacher">
            <a:extLst>
              <a:ext uri="{FF2B5EF4-FFF2-40B4-BE49-F238E27FC236}">
                <a16:creationId xmlns:a16="http://schemas.microsoft.com/office/drawing/2014/main" id="{150DBC3A-BAB2-4581-B8B2-C688C81CDA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802" y="15785"/>
            <a:ext cx="914400" cy="914400"/>
          </a:xfrm>
          <a:prstGeom prst="rect">
            <a:avLst/>
          </a:prstGeom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83055397-473F-41E0-A0C1-009675E5EDE0}"/>
              </a:ext>
            </a:extLst>
          </p:cNvPr>
          <p:cNvSpPr/>
          <p:nvPr/>
        </p:nvSpPr>
        <p:spPr>
          <a:xfrm>
            <a:off x="934202" y="130751"/>
            <a:ext cx="3167855" cy="547644"/>
          </a:xfrm>
          <a:prstGeom prst="wedgeRoundRectCallout">
            <a:avLst>
              <a:gd name="adj1" fmla="val -58668"/>
              <a:gd name="adj2" fmla="val 1020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CD3968-A783-473A-82A8-5E097E1B2A7E}"/>
              </a:ext>
            </a:extLst>
          </p:cNvPr>
          <p:cNvSpPr txBox="1"/>
          <p:nvPr/>
        </p:nvSpPr>
        <p:spPr>
          <a:xfrm>
            <a:off x="934202" y="130751"/>
            <a:ext cx="3167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Écoute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et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répète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43794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7"/>
          <p:cNvSpPr/>
          <p:nvPr/>
        </p:nvSpPr>
        <p:spPr>
          <a:xfrm>
            <a:off x="1840482" y="5468265"/>
            <a:ext cx="2484613" cy="1028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English</a:t>
            </a:r>
            <a:endParaRPr kumimoji="0" lang="en-GB" sz="4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Google Shape;110;p3">
            <a:extLst>
              <a:ext uri="{FF2B5EF4-FFF2-40B4-BE49-F238E27FC236}">
                <a16:creationId xmlns:a16="http://schemas.microsoft.com/office/drawing/2014/main" id="{436E6066-C7B5-46FD-B887-FA1D58A18FC5}"/>
              </a:ext>
            </a:extLst>
          </p:cNvPr>
          <p:cNvSpPr txBox="1"/>
          <p:nvPr/>
        </p:nvSpPr>
        <p:spPr>
          <a:xfrm>
            <a:off x="1519697" y="4380976"/>
            <a:ext cx="391646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11500"/>
            </a:pPr>
            <a:r>
              <a:rPr lang="en-GB" sz="72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</a:t>
            </a:r>
            <a:r>
              <a:rPr lang="en-GB" sz="7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glai</a:t>
            </a:r>
            <a:r>
              <a:rPr lang="en-GB" sz="7200" dirty="0" err="1">
                <a:solidFill>
                  <a:schemeClr val="bg1">
                    <a:lumMod val="6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7200" b="1" i="0" u="none" strike="noStrike" cap="none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2" descr="Quiet Sign Clip Art">
            <a:extLst>
              <a:ext uri="{FF2B5EF4-FFF2-40B4-BE49-F238E27FC236}">
                <a16:creationId xmlns:a16="http://schemas.microsoft.com/office/drawing/2014/main" id="{5C517E34-09FE-45A5-B515-365069D55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095" y="5401645"/>
            <a:ext cx="536673" cy="75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stomShape 7">
            <a:extLst>
              <a:ext uri="{FF2B5EF4-FFF2-40B4-BE49-F238E27FC236}">
                <a16:creationId xmlns:a16="http://schemas.microsoft.com/office/drawing/2014/main" id="{20C88818-7FA1-4933-8FF9-D1C7C4FBE13B}"/>
              </a:ext>
            </a:extLst>
          </p:cNvPr>
          <p:cNvSpPr/>
          <p:nvPr/>
        </p:nvSpPr>
        <p:spPr>
          <a:xfrm>
            <a:off x="7529529" y="5397113"/>
            <a:ext cx="2522323" cy="1028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French</a:t>
            </a:r>
            <a:endParaRPr kumimoji="0" lang="en-GB" sz="4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Google Shape;110;p3">
            <a:extLst>
              <a:ext uri="{FF2B5EF4-FFF2-40B4-BE49-F238E27FC236}">
                <a16:creationId xmlns:a16="http://schemas.microsoft.com/office/drawing/2014/main" id="{3A7285A4-4A02-4CEA-89C2-C2213BE833C8}"/>
              </a:ext>
            </a:extLst>
          </p:cNvPr>
          <p:cNvSpPr txBox="1"/>
          <p:nvPr/>
        </p:nvSpPr>
        <p:spPr>
          <a:xfrm>
            <a:off x="7445295" y="4380976"/>
            <a:ext cx="391646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11500"/>
            </a:pPr>
            <a:r>
              <a:rPr lang="en-GB" sz="7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</a:t>
            </a:r>
            <a:r>
              <a:rPr lang="en-GB" sz="72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</a:t>
            </a:r>
            <a:r>
              <a:rPr lang="en-GB" sz="7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çai</a:t>
            </a:r>
            <a:r>
              <a:rPr lang="en-GB" sz="7200" dirty="0" err="1">
                <a:solidFill>
                  <a:schemeClr val="bg1">
                    <a:lumMod val="6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7200" b="1" i="0" u="none" strike="noStrike" cap="none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Picture 2" descr="Quiet Sign Clip Art">
            <a:extLst>
              <a:ext uri="{FF2B5EF4-FFF2-40B4-BE49-F238E27FC236}">
                <a16:creationId xmlns:a16="http://schemas.microsoft.com/office/drawing/2014/main" id="{97C4DAAB-1BA0-45F1-9E4F-1A6842873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525" y="5397113"/>
            <a:ext cx="536673" cy="75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1">
            <a:extLst>
              <a:ext uri="{FF2B5EF4-FFF2-40B4-BE49-F238E27FC236}">
                <a16:creationId xmlns:a16="http://schemas.microsoft.com/office/drawing/2014/main" id="{DE523597-698D-4638-816C-04686C9E2696}"/>
              </a:ext>
            </a:extLst>
          </p:cNvPr>
          <p:cNvPicPr/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105327" y="1615092"/>
            <a:ext cx="2995004" cy="2676374"/>
          </a:xfrm>
          <a:prstGeom prst="rect">
            <a:avLst/>
          </a:prstGeom>
        </p:spPr>
      </p:pic>
      <p:pic>
        <p:nvPicPr>
          <p:cNvPr id="20" name="Image12">
            <a:extLst>
              <a:ext uri="{FF2B5EF4-FFF2-40B4-BE49-F238E27FC236}">
                <a16:creationId xmlns:a16="http://schemas.microsoft.com/office/drawing/2014/main" id="{4018D005-D60B-48CE-9ABC-13D6E9C90331}"/>
              </a:ext>
            </a:extLst>
          </p:cNvPr>
          <p:cNvPicPr/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7445295" y="1569621"/>
            <a:ext cx="3143230" cy="2698090"/>
          </a:xfrm>
          <a:prstGeom prst="rect">
            <a:avLst/>
          </a:prstGeom>
        </p:spPr>
      </p:pic>
      <p:pic>
        <p:nvPicPr>
          <p:cNvPr id="21" name="Graphic 20" descr="Teacher">
            <a:extLst>
              <a:ext uri="{FF2B5EF4-FFF2-40B4-BE49-F238E27FC236}">
                <a16:creationId xmlns:a16="http://schemas.microsoft.com/office/drawing/2014/main" id="{0B6FBA0A-D7B0-475B-AD69-E890F8DDC4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802" y="15785"/>
            <a:ext cx="914400" cy="914400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5CA9A4C3-1177-4D6A-A479-4C363D786808}"/>
              </a:ext>
            </a:extLst>
          </p:cNvPr>
          <p:cNvSpPr/>
          <p:nvPr/>
        </p:nvSpPr>
        <p:spPr>
          <a:xfrm>
            <a:off x="934202" y="130751"/>
            <a:ext cx="3167855" cy="547644"/>
          </a:xfrm>
          <a:prstGeom prst="wedgeRoundRectCallout">
            <a:avLst>
              <a:gd name="adj1" fmla="val -58668"/>
              <a:gd name="adj2" fmla="val 1020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D8581E-C836-49B4-9E2F-614666EA50ED}"/>
              </a:ext>
            </a:extLst>
          </p:cNvPr>
          <p:cNvSpPr txBox="1"/>
          <p:nvPr/>
        </p:nvSpPr>
        <p:spPr>
          <a:xfrm>
            <a:off x="934202" y="130751"/>
            <a:ext cx="3167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Écoute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et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répète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13985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7"/>
          <p:cNvSpPr/>
          <p:nvPr/>
        </p:nvSpPr>
        <p:spPr>
          <a:xfrm>
            <a:off x="1814194" y="5399075"/>
            <a:ext cx="2751615" cy="1028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pleased</a:t>
            </a:r>
            <a:endParaRPr kumimoji="0" lang="en-GB" sz="4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Google Shape;110;p3">
            <a:extLst>
              <a:ext uri="{FF2B5EF4-FFF2-40B4-BE49-F238E27FC236}">
                <a16:creationId xmlns:a16="http://schemas.microsoft.com/office/drawing/2014/main" id="{436E6066-C7B5-46FD-B887-FA1D58A18FC5}"/>
              </a:ext>
            </a:extLst>
          </p:cNvPr>
          <p:cNvSpPr txBox="1"/>
          <p:nvPr/>
        </p:nvSpPr>
        <p:spPr>
          <a:xfrm>
            <a:off x="1519697" y="4380976"/>
            <a:ext cx="457630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11500"/>
            </a:pPr>
            <a:r>
              <a:rPr lang="en-GB" sz="7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</a:t>
            </a:r>
            <a:r>
              <a:rPr lang="en-GB" sz="7200" b="1" dirty="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GB" sz="7200" dirty="0">
                <a:solidFill>
                  <a:schemeClr val="bg1">
                    <a:lumMod val="6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endParaRPr sz="7200" b="1" i="0" u="none" strike="noStrike" cap="none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2" descr="Quiet Sign Clip Art">
            <a:extLst>
              <a:ext uri="{FF2B5EF4-FFF2-40B4-BE49-F238E27FC236}">
                <a16:creationId xmlns:a16="http://schemas.microsoft.com/office/drawing/2014/main" id="{5C517E34-09FE-45A5-B515-365069D55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72" y="5397113"/>
            <a:ext cx="536673" cy="75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stomShape 7">
            <a:extLst>
              <a:ext uri="{FF2B5EF4-FFF2-40B4-BE49-F238E27FC236}">
                <a16:creationId xmlns:a16="http://schemas.microsoft.com/office/drawing/2014/main" id="{20C88818-7FA1-4933-8FF9-D1C7C4FBE13B}"/>
              </a:ext>
            </a:extLst>
          </p:cNvPr>
          <p:cNvSpPr/>
          <p:nvPr/>
        </p:nvSpPr>
        <p:spPr>
          <a:xfrm>
            <a:off x="7169347" y="5339655"/>
            <a:ext cx="2522323" cy="1028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sad</a:t>
            </a:r>
            <a:endParaRPr kumimoji="0" lang="en-GB" sz="4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Google Shape;110;p3">
            <a:extLst>
              <a:ext uri="{FF2B5EF4-FFF2-40B4-BE49-F238E27FC236}">
                <a16:creationId xmlns:a16="http://schemas.microsoft.com/office/drawing/2014/main" id="{3A7285A4-4A02-4CEA-89C2-C2213BE833C8}"/>
              </a:ext>
            </a:extLst>
          </p:cNvPr>
          <p:cNvSpPr txBox="1"/>
          <p:nvPr/>
        </p:nvSpPr>
        <p:spPr>
          <a:xfrm>
            <a:off x="7445295" y="4351376"/>
            <a:ext cx="391646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11500"/>
            </a:pPr>
            <a:r>
              <a:rPr lang="en-GB" sz="7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trist</a:t>
            </a:r>
            <a:r>
              <a:rPr lang="en-GB" sz="7200" dirty="0">
                <a:solidFill>
                  <a:schemeClr val="bg1">
                    <a:lumMod val="6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7200" b="1" i="0" u="none" strike="noStrike" cap="none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Picture 2" descr="Quiet Sign Clip Art">
            <a:extLst>
              <a:ext uri="{FF2B5EF4-FFF2-40B4-BE49-F238E27FC236}">
                <a16:creationId xmlns:a16="http://schemas.microsoft.com/office/drawing/2014/main" id="{97C4DAAB-1BA0-45F1-9E4F-1A6842873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188" y="5397113"/>
            <a:ext cx="536673" cy="75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57A54A3-D191-49DC-BF8C-E87F2875A2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6820" y="1610560"/>
            <a:ext cx="3182056" cy="2707909"/>
          </a:xfrm>
          <a:prstGeom prst="rect">
            <a:avLst/>
          </a:prstGeom>
        </p:spPr>
      </p:pic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C1B02605-FF8F-457E-963E-6EC8EAE5E7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9480" y="1452233"/>
            <a:ext cx="3182056" cy="2794000"/>
          </a:xfrm>
          <a:prstGeom prst="rect">
            <a:avLst/>
          </a:prstGeom>
        </p:spPr>
      </p:pic>
      <p:pic>
        <p:nvPicPr>
          <p:cNvPr id="19" name="Graphic 18" descr="Teacher">
            <a:extLst>
              <a:ext uri="{FF2B5EF4-FFF2-40B4-BE49-F238E27FC236}">
                <a16:creationId xmlns:a16="http://schemas.microsoft.com/office/drawing/2014/main" id="{C091506B-6D93-4C68-9751-03546FD6AE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802" y="15785"/>
            <a:ext cx="914400" cy="914400"/>
          </a:xfrm>
          <a:prstGeom prst="rect">
            <a:avLst/>
          </a:prstGeom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1AAE969F-6ACC-4DF9-9BF7-2E5A72697EE0}"/>
              </a:ext>
            </a:extLst>
          </p:cNvPr>
          <p:cNvSpPr/>
          <p:nvPr/>
        </p:nvSpPr>
        <p:spPr>
          <a:xfrm>
            <a:off x="934202" y="130751"/>
            <a:ext cx="3167855" cy="547644"/>
          </a:xfrm>
          <a:prstGeom prst="wedgeRoundRectCallout">
            <a:avLst>
              <a:gd name="adj1" fmla="val -58668"/>
              <a:gd name="adj2" fmla="val 1020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2732F8-1119-4D34-AC7A-C40803BE3171}"/>
              </a:ext>
            </a:extLst>
          </p:cNvPr>
          <p:cNvSpPr txBox="1"/>
          <p:nvPr/>
        </p:nvSpPr>
        <p:spPr>
          <a:xfrm>
            <a:off x="934202" y="130751"/>
            <a:ext cx="3167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Écoute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et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répète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42941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6"/>
          <p:cNvSpPr/>
          <p:nvPr/>
        </p:nvSpPr>
        <p:spPr>
          <a:xfrm>
            <a:off x="101844" y="1604452"/>
            <a:ext cx="1757101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1200" spc="-1" dirty="0">
                <a:solidFill>
                  <a:srgbClr val="002060"/>
                </a:solidFill>
                <a:latin typeface="Century gothic"/>
              </a:rPr>
              <a:t>Il </a:t>
            </a:r>
            <a:r>
              <a:rPr lang="en-GB" sz="2800" b="1" kern="1200" spc="-1" dirty="0" err="1">
                <a:solidFill>
                  <a:srgbClr val="002060"/>
                </a:solidFill>
                <a:latin typeface="Century gothic"/>
              </a:rPr>
              <a:t>est</a:t>
            </a:r>
            <a:r>
              <a:rPr lang="en-GB" sz="2800" b="1" kern="1200" spc="-1" dirty="0">
                <a:solidFill>
                  <a:srgbClr val="002060"/>
                </a:solidFill>
                <a:latin typeface="Century gothic"/>
              </a:rPr>
              <a:t> …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Image12">
            <a:extLst>
              <a:ext uri="{FF2B5EF4-FFF2-40B4-BE49-F238E27FC236}">
                <a16:creationId xmlns:a16="http://schemas.microsoft.com/office/drawing/2014/main" id="{123BCF0D-E8C2-4E84-838B-E349F97D79A6}"/>
              </a:ext>
            </a:extLst>
          </p:cNvPr>
          <p:cNvPicPr/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627300" y="2262957"/>
            <a:ext cx="3143230" cy="2698090"/>
          </a:xfrm>
          <a:prstGeom prst="rect">
            <a:avLst/>
          </a:prstGeom>
        </p:spPr>
      </p:pic>
      <p:sp>
        <p:nvSpPr>
          <p:cNvPr id="22" name="CustomShape 6">
            <a:extLst>
              <a:ext uri="{FF2B5EF4-FFF2-40B4-BE49-F238E27FC236}">
                <a16:creationId xmlns:a16="http://schemas.microsoft.com/office/drawing/2014/main" id="{15CC2DDB-3EF3-4402-902F-EACF020B19CD}"/>
              </a:ext>
            </a:extLst>
          </p:cNvPr>
          <p:cNvSpPr/>
          <p:nvPr/>
        </p:nvSpPr>
        <p:spPr>
          <a:xfrm>
            <a:off x="7421472" y="2651155"/>
            <a:ext cx="3708833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1200" spc="-1" dirty="0" err="1">
                <a:solidFill>
                  <a:srgbClr val="002060"/>
                </a:solidFill>
                <a:latin typeface="Century gothic"/>
              </a:rPr>
              <a:t>anglais</a:t>
            </a:r>
            <a:r>
              <a:rPr lang="en-GB" sz="3600" b="1" kern="1200" spc="-1" dirty="0">
                <a:solidFill>
                  <a:srgbClr val="002060"/>
                </a:solidFill>
                <a:latin typeface="Century gothic"/>
              </a:rPr>
              <a:t>.</a:t>
            </a:r>
            <a:endParaRPr kumimoji="0" lang="en-GB" sz="3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3" name="CustomShape 6">
            <a:extLst>
              <a:ext uri="{FF2B5EF4-FFF2-40B4-BE49-F238E27FC236}">
                <a16:creationId xmlns:a16="http://schemas.microsoft.com/office/drawing/2014/main" id="{2F3553E9-D10C-4B4E-9B44-1678C265EBBB}"/>
              </a:ext>
            </a:extLst>
          </p:cNvPr>
          <p:cNvSpPr/>
          <p:nvPr/>
        </p:nvSpPr>
        <p:spPr>
          <a:xfrm>
            <a:off x="7435403" y="3845955"/>
            <a:ext cx="3708833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1200" spc="-1" dirty="0">
                <a:solidFill>
                  <a:srgbClr val="002060"/>
                </a:solidFill>
                <a:latin typeface="Century gothic"/>
              </a:rPr>
              <a:t>grand.</a:t>
            </a:r>
            <a:endParaRPr kumimoji="0" lang="en-GB" sz="3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4" name="CustomShape 6">
            <a:extLst>
              <a:ext uri="{FF2B5EF4-FFF2-40B4-BE49-F238E27FC236}">
                <a16:creationId xmlns:a16="http://schemas.microsoft.com/office/drawing/2014/main" id="{D34EB708-B1F7-4F6D-BB5E-1493C3EEBFEA}"/>
              </a:ext>
            </a:extLst>
          </p:cNvPr>
          <p:cNvSpPr/>
          <p:nvPr/>
        </p:nvSpPr>
        <p:spPr>
          <a:xfrm>
            <a:off x="7435403" y="5040755"/>
            <a:ext cx="3708833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1200" spc="-1" dirty="0" err="1">
                <a:solidFill>
                  <a:srgbClr val="002060"/>
                </a:solidFill>
                <a:latin typeface="Century gothic"/>
              </a:rPr>
              <a:t>français</a:t>
            </a:r>
            <a:r>
              <a:rPr lang="en-GB" sz="3600" b="1" kern="1200" spc="-1" dirty="0">
                <a:solidFill>
                  <a:srgbClr val="002060"/>
                </a:solidFill>
                <a:latin typeface="Century gothic"/>
              </a:rPr>
              <a:t>.</a:t>
            </a:r>
            <a:endParaRPr kumimoji="0" lang="en-GB" sz="3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D07F82-D60F-410A-BDA9-8E51E2F98C1B}"/>
              </a:ext>
            </a:extLst>
          </p:cNvPr>
          <p:cNvSpPr/>
          <p:nvPr/>
        </p:nvSpPr>
        <p:spPr>
          <a:xfrm>
            <a:off x="7134330" y="4961047"/>
            <a:ext cx="2481943" cy="836852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Teacher">
            <a:extLst>
              <a:ext uri="{FF2B5EF4-FFF2-40B4-BE49-F238E27FC236}">
                <a16:creationId xmlns:a16="http://schemas.microsoft.com/office/drawing/2014/main" id="{F8B27B9B-9432-4C4A-81B6-1E34F13C8A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802" y="15785"/>
            <a:ext cx="914400" cy="914400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B7EE9F03-4D50-40AB-B921-CB8238C0B4B0}"/>
              </a:ext>
            </a:extLst>
          </p:cNvPr>
          <p:cNvSpPr/>
          <p:nvPr/>
        </p:nvSpPr>
        <p:spPr>
          <a:xfrm>
            <a:off x="934202" y="130751"/>
            <a:ext cx="4083847" cy="547644"/>
          </a:xfrm>
          <a:prstGeom prst="wedgeRoundRectCallout">
            <a:avLst>
              <a:gd name="adj1" fmla="val -55391"/>
              <a:gd name="adj2" fmla="val 1834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ED49AC-F478-4A93-B4CD-26F02560356A}"/>
              </a:ext>
            </a:extLst>
          </p:cNvPr>
          <p:cNvSpPr txBox="1"/>
          <p:nvPr/>
        </p:nvSpPr>
        <p:spPr>
          <a:xfrm>
            <a:off x="934202" y="130751"/>
            <a:ext cx="3741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1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Compl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ète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la phrase.</a:t>
            </a:r>
          </a:p>
        </p:txBody>
      </p:sp>
    </p:spTree>
    <p:extLst>
      <p:ext uri="{BB962C8B-B14F-4D97-AF65-F5344CB8AC3E}">
        <p14:creationId xmlns:p14="http://schemas.microsoft.com/office/powerpoint/2010/main" val="85161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6"/>
          <p:cNvSpPr/>
          <p:nvPr/>
        </p:nvSpPr>
        <p:spPr>
          <a:xfrm>
            <a:off x="101844" y="1604452"/>
            <a:ext cx="1757101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1200" spc="-1" dirty="0">
                <a:solidFill>
                  <a:srgbClr val="002060"/>
                </a:solidFill>
                <a:latin typeface="Century gothic"/>
              </a:rPr>
              <a:t>Il </a:t>
            </a:r>
            <a:r>
              <a:rPr lang="en-GB" sz="2800" b="1" kern="1200" spc="-1" dirty="0" err="1">
                <a:solidFill>
                  <a:srgbClr val="002060"/>
                </a:solidFill>
                <a:latin typeface="Century gothic"/>
              </a:rPr>
              <a:t>est</a:t>
            </a:r>
            <a:r>
              <a:rPr lang="en-GB" sz="2800" b="1" kern="1200" spc="-1" dirty="0">
                <a:solidFill>
                  <a:srgbClr val="002060"/>
                </a:solidFill>
                <a:latin typeface="Century gothic"/>
              </a:rPr>
              <a:t> …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CustomShape 6">
            <a:extLst>
              <a:ext uri="{FF2B5EF4-FFF2-40B4-BE49-F238E27FC236}">
                <a16:creationId xmlns:a16="http://schemas.microsoft.com/office/drawing/2014/main" id="{15CC2DDB-3EF3-4402-902F-EACF020B19CD}"/>
              </a:ext>
            </a:extLst>
          </p:cNvPr>
          <p:cNvSpPr/>
          <p:nvPr/>
        </p:nvSpPr>
        <p:spPr>
          <a:xfrm>
            <a:off x="7421472" y="2651155"/>
            <a:ext cx="3708833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1200" spc="-1" dirty="0">
                <a:solidFill>
                  <a:srgbClr val="002060"/>
                </a:solidFill>
                <a:latin typeface="Century gothic"/>
              </a:rPr>
              <a:t>content.</a:t>
            </a:r>
            <a:endParaRPr kumimoji="0" lang="en-GB" sz="3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3" name="CustomShape 6">
            <a:extLst>
              <a:ext uri="{FF2B5EF4-FFF2-40B4-BE49-F238E27FC236}">
                <a16:creationId xmlns:a16="http://schemas.microsoft.com/office/drawing/2014/main" id="{2F3553E9-D10C-4B4E-9B44-1678C265EBBB}"/>
              </a:ext>
            </a:extLst>
          </p:cNvPr>
          <p:cNvSpPr/>
          <p:nvPr/>
        </p:nvSpPr>
        <p:spPr>
          <a:xfrm>
            <a:off x="7435403" y="3845955"/>
            <a:ext cx="3708833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1200" spc="-1" dirty="0">
                <a:solidFill>
                  <a:srgbClr val="002060"/>
                </a:solidFill>
                <a:latin typeface="Century gothic"/>
              </a:rPr>
              <a:t>triste.</a:t>
            </a:r>
            <a:endParaRPr kumimoji="0" lang="en-GB" sz="3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4" name="CustomShape 6">
            <a:extLst>
              <a:ext uri="{FF2B5EF4-FFF2-40B4-BE49-F238E27FC236}">
                <a16:creationId xmlns:a16="http://schemas.microsoft.com/office/drawing/2014/main" id="{D34EB708-B1F7-4F6D-BB5E-1493C3EEBFEA}"/>
              </a:ext>
            </a:extLst>
          </p:cNvPr>
          <p:cNvSpPr/>
          <p:nvPr/>
        </p:nvSpPr>
        <p:spPr>
          <a:xfrm>
            <a:off x="7435403" y="5040755"/>
            <a:ext cx="3708833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1200" spc="-1" dirty="0">
                <a:solidFill>
                  <a:srgbClr val="002060"/>
                </a:solidFill>
                <a:latin typeface="Century gothic"/>
              </a:rPr>
              <a:t>petit.</a:t>
            </a:r>
            <a:endParaRPr kumimoji="0" lang="en-GB" sz="3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D07F82-D60F-410A-BDA9-8E51E2F98C1B}"/>
              </a:ext>
            </a:extLst>
          </p:cNvPr>
          <p:cNvSpPr/>
          <p:nvPr/>
        </p:nvSpPr>
        <p:spPr>
          <a:xfrm>
            <a:off x="7104185" y="3795713"/>
            <a:ext cx="2481943" cy="836852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AEF874BA-4A4A-4D27-9D53-8FB38CA1D7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3225" y="2505415"/>
            <a:ext cx="3182056" cy="2794000"/>
          </a:xfrm>
          <a:prstGeom prst="rect">
            <a:avLst/>
          </a:prstGeom>
        </p:spPr>
      </p:pic>
      <p:pic>
        <p:nvPicPr>
          <p:cNvPr id="16" name="Graphic 15" descr="Teacher">
            <a:extLst>
              <a:ext uri="{FF2B5EF4-FFF2-40B4-BE49-F238E27FC236}">
                <a16:creationId xmlns:a16="http://schemas.microsoft.com/office/drawing/2014/main" id="{5CB18497-62C8-4ED9-A122-EF602C29C7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802" y="15785"/>
            <a:ext cx="914400" cy="914400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1B158BCB-3EBA-4682-A6E8-06C43D05C265}"/>
              </a:ext>
            </a:extLst>
          </p:cNvPr>
          <p:cNvSpPr/>
          <p:nvPr/>
        </p:nvSpPr>
        <p:spPr>
          <a:xfrm>
            <a:off x="934202" y="130751"/>
            <a:ext cx="4083847" cy="547644"/>
          </a:xfrm>
          <a:prstGeom prst="wedgeRoundRectCallout">
            <a:avLst>
              <a:gd name="adj1" fmla="val -55391"/>
              <a:gd name="adj2" fmla="val 1834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F750F9-84A7-4577-9DD4-E7C73ED134E9}"/>
              </a:ext>
            </a:extLst>
          </p:cNvPr>
          <p:cNvSpPr txBox="1"/>
          <p:nvPr/>
        </p:nvSpPr>
        <p:spPr>
          <a:xfrm>
            <a:off x="934202" y="130751"/>
            <a:ext cx="3741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1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Compl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ète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la phrase.</a:t>
            </a:r>
          </a:p>
        </p:txBody>
      </p:sp>
    </p:spTree>
    <p:extLst>
      <p:ext uri="{BB962C8B-B14F-4D97-AF65-F5344CB8AC3E}">
        <p14:creationId xmlns:p14="http://schemas.microsoft.com/office/powerpoint/2010/main" val="120423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6"/>
          <p:cNvSpPr/>
          <p:nvPr/>
        </p:nvSpPr>
        <p:spPr>
          <a:xfrm>
            <a:off x="101844" y="1604452"/>
            <a:ext cx="1757101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1200" spc="-1" dirty="0">
                <a:solidFill>
                  <a:srgbClr val="002060"/>
                </a:solidFill>
                <a:latin typeface="Century gothic"/>
              </a:rPr>
              <a:t>Il </a:t>
            </a:r>
            <a:r>
              <a:rPr lang="en-GB" sz="2800" b="1" kern="1200" spc="-1" dirty="0" err="1">
                <a:solidFill>
                  <a:srgbClr val="002060"/>
                </a:solidFill>
                <a:latin typeface="Century gothic"/>
              </a:rPr>
              <a:t>est</a:t>
            </a:r>
            <a:r>
              <a:rPr lang="en-GB" sz="2800" b="1" kern="1200" spc="-1" dirty="0">
                <a:solidFill>
                  <a:srgbClr val="002060"/>
                </a:solidFill>
                <a:latin typeface="Century gothic"/>
              </a:rPr>
              <a:t> …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CustomShape 6">
            <a:extLst>
              <a:ext uri="{FF2B5EF4-FFF2-40B4-BE49-F238E27FC236}">
                <a16:creationId xmlns:a16="http://schemas.microsoft.com/office/drawing/2014/main" id="{15CC2DDB-3EF3-4402-902F-EACF020B19CD}"/>
              </a:ext>
            </a:extLst>
          </p:cNvPr>
          <p:cNvSpPr/>
          <p:nvPr/>
        </p:nvSpPr>
        <p:spPr>
          <a:xfrm>
            <a:off x="7421472" y="2651155"/>
            <a:ext cx="3708833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1200" spc="-1" dirty="0">
                <a:solidFill>
                  <a:srgbClr val="002060"/>
                </a:solidFill>
                <a:latin typeface="Century gothic"/>
              </a:rPr>
              <a:t>petit.</a:t>
            </a:r>
            <a:endParaRPr kumimoji="0" lang="en-GB" sz="3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3" name="CustomShape 6">
            <a:extLst>
              <a:ext uri="{FF2B5EF4-FFF2-40B4-BE49-F238E27FC236}">
                <a16:creationId xmlns:a16="http://schemas.microsoft.com/office/drawing/2014/main" id="{2F3553E9-D10C-4B4E-9B44-1678C265EBBB}"/>
              </a:ext>
            </a:extLst>
          </p:cNvPr>
          <p:cNvSpPr/>
          <p:nvPr/>
        </p:nvSpPr>
        <p:spPr>
          <a:xfrm>
            <a:off x="7435403" y="3845955"/>
            <a:ext cx="3708833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1200" spc="-1" dirty="0">
                <a:solidFill>
                  <a:srgbClr val="002060"/>
                </a:solidFill>
                <a:latin typeface="Century gothic"/>
              </a:rPr>
              <a:t>grand.</a:t>
            </a:r>
            <a:endParaRPr kumimoji="0" lang="en-GB" sz="3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4" name="CustomShape 6">
            <a:extLst>
              <a:ext uri="{FF2B5EF4-FFF2-40B4-BE49-F238E27FC236}">
                <a16:creationId xmlns:a16="http://schemas.microsoft.com/office/drawing/2014/main" id="{D34EB708-B1F7-4F6D-BB5E-1493C3EEBFEA}"/>
              </a:ext>
            </a:extLst>
          </p:cNvPr>
          <p:cNvSpPr/>
          <p:nvPr/>
        </p:nvSpPr>
        <p:spPr>
          <a:xfrm>
            <a:off x="7435403" y="5040755"/>
            <a:ext cx="3708833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1200" spc="-1" dirty="0" err="1">
                <a:solidFill>
                  <a:srgbClr val="002060"/>
                </a:solidFill>
                <a:latin typeface="Century gothic"/>
              </a:rPr>
              <a:t>anglais</a:t>
            </a:r>
            <a:r>
              <a:rPr lang="en-GB" sz="3600" b="1" kern="1200" spc="-1" dirty="0">
                <a:solidFill>
                  <a:srgbClr val="002060"/>
                </a:solidFill>
                <a:latin typeface="Century gothic"/>
              </a:rPr>
              <a:t>.</a:t>
            </a:r>
            <a:endParaRPr kumimoji="0" lang="en-GB" sz="3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D07F82-D60F-410A-BDA9-8E51E2F98C1B}"/>
              </a:ext>
            </a:extLst>
          </p:cNvPr>
          <p:cNvSpPr/>
          <p:nvPr/>
        </p:nvSpPr>
        <p:spPr>
          <a:xfrm>
            <a:off x="7224765" y="2588301"/>
            <a:ext cx="2481943" cy="836852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667A8B-3BE1-4C60-BD1A-BC3310852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541" y="2805198"/>
            <a:ext cx="3134275" cy="2752877"/>
          </a:xfrm>
          <a:prstGeom prst="rect">
            <a:avLst/>
          </a:prstGeom>
        </p:spPr>
      </p:pic>
      <p:pic>
        <p:nvPicPr>
          <p:cNvPr id="15" name="Graphic 14" descr="Teacher">
            <a:extLst>
              <a:ext uri="{FF2B5EF4-FFF2-40B4-BE49-F238E27FC236}">
                <a16:creationId xmlns:a16="http://schemas.microsoft.com/office/drawing/2014/main" id="{78584B67-7CB6-4D01-A7F1-E447A5EA96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802" y="15785"/>
            <a:ext cx="914400" cy="914400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E406A036-6EC4-41CA-A914-4F3FB13BF898}"/>
              </a:ext>
            </a:extLst>
          </p:cNvPr>
          <p:cNvSpPr/>
          <p:nvPr/>
        </p:nvSpPr>
        <p:spPr>
          <a:xfrm>
            <a:off x="934202" y="130751"/>
            <a:ext cx="4083847" cy="547644"/>
          </a:xfrm>
          <a:prstGeom prst="wedgeRoundRectCallout">
            <a:avLst>
              <a:gd name="adj1" fmla="val -55391"/>
              <a:gd name="adj2" fmla="val 1834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E031CB-A523-4795-A971-63F7BF211EA1}"/>
              </a:ext>
            </a:extLst>
          </p:cNvPr>
          <p:cNvSpPr txBox="1"/>
          <p:nvPr/>
        </p:nvSpPr>
        <p:spPr>
          <a:xfrm>
            <a:off x="934202" y="130751"/>
            <a:ext cx="3741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1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Compl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ète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la phrase.</a:t>
            </a:r>
          </a:p>
        </p:txBody>
      </p:sp>
    </p:spTree>
    <p:extLst>
      <p:ext uri="{BB962C8B-B14F-4D97-AF65-F5344CB8AC3E}">
        <p14:creationId xmlns:p14="http://schemas.microsoft.com/office/powerpoint/2010/main" val="17020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Y3_4_rojo_t1_w3_lesson (5)</Template>
  <TotalTime>6392</TotalTime>
  <Words>1908</Words>
  <Application>Microsoft Office PowerPoint</Application>
  <PresentationFormat>Widescreen</PresentationFormat>
  <Paragraphs>339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Wingdings</vt:lpstr>
      <vt:lpstr>Eras Demi ITC</vt:lpstr>
      <vt:lpstr>Modern Love</vt:lpstr>
      <vt:lpstr>Symbol</vt:lpstr>
      <vt:lpstr>Century Gothic</vt:lpstr>
      <vt:lpstr>Calibri</vt:lpstr>
      <vt:lpstr>Arial</vt:lpstr>
      <vt:lpstr>Century Gothic</vt:lpstr>
      <vt:lpstr>Office Theme</vt:lpstr>
      <vt:lpstr>1_Office Theme</vt:lpstr>
      <vt:lpstr>Describing me and others</vt:lpstr>
      <vt:lpstr>[an/en]</vt:lpstr>
      <vt:lpstr>[SFC] </vt:lpstr>
      <vt:lpstr>vocabulaire</vt:lpstr>
      <vt:lpstr>vocabulaire</vt:lpstr>
      <vt:lpstr>vocabulaire</vt:lpstr>
      <vt:lpstr>vocabulaire</vt:lpstr>
      <vt:lpstr>vocabulaire</vt:lpstr>
      <vt:lpstr>vocabulaire</vt:lpstr>
      <vt:lpstr>vocabulaire</vt:lpstr>
      <vt:lpstr>vocabulaire</vt:lpstr>
      <vt:lpstr>vocabulaire</vt:lpstr>
      <vt:lpstr>être</vt:lpstr>
      <vt:lpstr>lire</vt:lpstr>
      <vt:lpstr>écouter</vt:lpstr>
      <vt:lpstr>écouter</vt:lpstr>
      <vt:lpstr>vocabulaire</vt:lpstr>
      <vt:lpstr>Au revoir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Marie-Odile Guillou</dc:creator>
  <cp:lastModifiedBy>Rachel Hawkes</cp:lastModifiedBy>
  <cp:revision>98</cp:revision>
  <cp:lastPrinted>2021-04-22T10:33:41Z</cp:lastPrinted>
  <dcterms:created xsi:type="dcterms:W3CDTF">2021-07-13T11:51:54Z</dcterms:created>
  <dcterms:modified xsi:type="dcterms:W3CDTF">2023-07-04T13:10:15Z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0x01010004BE072A515FCA42B1D2FCACB76C3CDA</vt:lpwstr>
  </property>
</Properties>
</file>