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57" r:id="rId4"/>
    <p:sldId id="299" r:id="rId5"/>
    <p:sldId id="296" r:id="rId6"/>
    <p:sldId id="359" r:id="rId7"/>
    <p:sldId id="369" r:id="rId8"/>
    <p:sldId id="370" r:id="rId9"/>
    <p:sldId id="371" r:id="rId10"/>
    <p:sldId id="372" r:id="rId11"/>
    <p:sldId id="373" r:id="rId12"/>
    <p:sldId id="374" r:id="rId13"/>
    <p:sldId id="295" r:id="rId14"/>
    <p:sldId id="367" r:id="rId15"/>
    <p:sldId id="368" r:id="rId16"/>
    <p:sldId id="297" r:id="rId17"/>
    <p:sldId id="3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74" autoAdjust="0"/>
    <p:restoredTop sz="68273" autoAdjust="0"/>
  </p:normalViewPr>
  <p:slideViewPr>
    <p:cSldViewPr snapToGrid="0">
      <p:cViewPr>
        <p:scale>
          <a:sx n="59" d="100"/>
          <a:sy n="59" d="100"/>
        </p:scale>
        <p:origin x="984" y="-2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[an/</a:t>
            </a:r>
            <a:r>
              <a:rPr lang="en-GB" sz="1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[SFC]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final -d</a:t>
            </a:r>
            <a:endParaRPr lang="en-GB" sz="1800" b="0" dirty="0">
              <a:latin typeface="+mn-lt"/>
              <a:ea typeface="Calibri"/>
              <a:cs typeface="Calibri"/>
              <a:sym typeface="Calibri"/>
            </a:endParaRPr>
          </a:p>
          <a:p>
            <a:pPr marL="216000" indent="-216000" algn="l">
              <a:lnSpc>
                <a:spcPct val="100000"/>
              </a:lnSpc>
            </a:pPr>
            <a:endParaRPr lang="en-GB" sz="18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 algn="l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enfant 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[126] </a:t>
            </a:r>
            <a:r>
              <a:rPr lang="it-IT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it-IT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</a:t>
            </a:r>
          </a:p>
          <a:p>
            <a:pPr marL="216000" indent="-216000" algn="l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[59]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anglais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[784]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français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content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[1841]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triste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[1843]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tu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[112] </a:t>
            </a:r>
            <a:r>
              <a:rPr lang="fr-FR" sz="18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 </a:t>
            </a:r>
            <a:r>
              <a:rPr lang="fr-FR" sz="18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</a:t>
            </a:r>
          </a:p>
          <a:p>
            <a:pPr marL="216000" indent="-216000" algn="l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triste.</a:t>
            </a:r>
            <a:br>
              <a:rPr lang="en-GB" sz="1200" b="0" dirty="0"/>
            </a:br>
            <a:br>
              <a:rPr lang="en-GB" sz="1200" b="0" dirty="0"/>
            </a:br>
            <a:r>
              <a:rPr lang="en-GB" sz="1200" b="1" dirty="0"/>
              <a:t>Note</a:t>
            </a:r>
            <a:r>
              <a:rPr lang="en-GB" sz="1200" b="0" dirty="0"/>
              <a:t>: next week’s lesson will focus explicitly on adjectives ending in –e.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407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(up to three rounds of the game)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tu</a:t>
            </a:r>
            <a:r>
              <a:rPr lang="en-GB" b="0" dirty="0"/>
              <a:t> es, </a:t>
            </a:r>
            <a:r>
              <a:rPr lang="en-GB" b="0" dirty="0" err="1"/>
              <a:t>il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, </a:t>
            </a:r>
            <a:r>
              <a:rPr lang="en-GB" b="0" dirty="0" err="1"/>
              <a:t>elle</a:t>
            </a:r>
            <a:r>
              <a:rPr lang="en-GB" b="0" dirty="0"/>
              <a:t> </a:t>
            </a:r>
            <a:r>
              <a:rPr lang="en-GB" b="0" dirty="0" err="1"/>
              <a:t>est</a:t>
            </a:r>
            <a:r>
              <a:rPr lang="en-GB" b="0" dirty="0"/>
              <a:t> petit(e), grand(e), content(e), triste, </a:t>
            </a:r>
            <a:r>
              <a:rPr lang="en-GB" b="0" dirty="0" err="1"/>
              <a:t>français</a:t>
            </a:r>
            <a:r>
              <a:rPr lang="en-GB" b="0" dirty="0"/>
              <a:t>(e), </a:t>
            </a:r>
            <a:r>
              <a:rPr lang="en-GB" b="0" dirty="0" err="1"/>
              <a:t>anglais</a:t>
            </a:r>
            <a:r>
              <a:rPr lang="en-GB" b="0" dirty="0"/>
              <a:t>(e), connecting these with the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pupils are Pierre and trying to locate Jean-Michel, Yves and Adèle.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2. Model how they create a sentence to try to locate each person.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E.g. Teacher says Tu es petit. Mouse over and click on the square to reveal what is underneath, in this case nothing.</a:t>
            </a:r>
            <a:br>
              <a:rPr lang="en-GB" sz="1200" b="0" dirty="0"/>
            </a:br>
            <a:r>
              <a:rPr lang="en-GB" sz="1200" b="0" dirty="0"/>
              <a:t>3. Pupils volunteer sentences to locate the characters.  Click on each square to make it fly out.</a:t>
            </a:r>
            <a:br>
              <a:rPr lang="en-GB" sz="1200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 err="1"/>
              <a:t>i</a:t>
            </a:r>
            <a:r>
              <a:rPr lang="en-GB" sz="1200" b="1" dirty="0"/>
              <a:t>) It is important to make clear that each character could be hiding behind any adjective, not just the ones that pupils think apply to him/her from the narrative so far!</a:t>
            </a:r>
            <a:br>
              <a:rPr lang="en-GB" sz="1200" b="1" dirty="0"/>
            </a:br>
            <a:r>
              <a:rPr lang="en-GB" sz="1200" b="0" dirty="0"/>
              <a:t>ii) However, each character is in the row his/her picture is in to support connection between words and meaning of the pronouns and verb forms.</a:t>
            </a:r>
            <a:br>
              <a:rPr lang="en-GB" dirty="0"/>
            </a:br>
            <a:r>
              <a:rPr lang="en-GB" dirty="0"/>
              <a:t>iii) There are two further versions of the game, with characters in different positions.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English (</a:t>
            </a:r>
            <a:r>
              <a:rPr lang="en-GB" b="1" dirty="0" err="1"/>
              <a:t>tu</a:t>
            </a:r>
            <a:r>
              <a:rPr lang="en-GB" b="1" dirty="0"/>
              <a:t> es </a:t>
            </a:r>
            <a:r>
              <a:rPr lang="en-GB" b="1" dirty="0" err="1"/>
              <a:t>anglais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tall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grand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Adèle is under she is pleased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contente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886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[2/3]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sad (</a:t>
            </a:r>
            <a:r>
              <a:rPr lang="en-GB" b="1" dirty="0" err="1"/>
              <a:t>tu</a:t>
            </a:r>
            <a:r>
              <a:rPr lang="en-GB" b="1" dirty="0"/>
              <a:t> es triste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French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français</a:t>
            </a:r>
            <a:r>
              <a:rPr lang="en-GB" b="1" dirty="0"/>
              <a:t>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Adèle is under she is tall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</a:t>
            </a:r>
            <a:r>
              <a:rPr lang="en-GB" b="1" dirty="0" err="1"/>
              <a:t>grande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02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[3/3]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dirty="0"/>
            </a:br>
            <a:r>
              <a:rPr lang="en-GB" b="1" dirty="0"/>
              <a:t>Answers:</a:t>
            </a:r>
            <a:br>
              <a:rPr lang="en-GB" dirty="0"/>
            </a:br>
            <a:r>
              <a:rPr lang="en-GB" dirty="0"/>
              <a:t>Jean-Michel is under you are pleased (</a:t>
            </a:r>
            <a:r>
              <a:rPr lang="en-GB" b="1" dirty="0" err="1"/>
              <a:t>tu</a:t>
            </a:r>
            <a:r>
              <a:rPr lang="en-GB" b="1" dirty="0"/>
              <a:t> es content</a:t>
            </a:r>
            <a:r>
              <a:rPr lang="en-GB" dirty="0"/>
              <a:t>).</a:t>
            </a:r>
            <a:br>
              <a:rPr lang="en-GB" dirty="0"/>
            </a:br>
            <a:r>
              <a:rPr lang="en-GB" dirty="0"/>
              <a:t>Yves is under he is French (</a:t>
            </a:r>
            <a:r>
              <a:rPr lang="en-GB" b="1" dirty="0" err="1"/>
              <a:t>il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petit)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Adèle is under she is English (</a:t>
            </a:r>
            <a:r>
              <a:rPr lang="en-GB" b="1" dirty="0" err="1"/>
              <a:t>elle</a:t>
            </a:r>
            <a:r>
              <a:rPr lang="en-GB" b="1" dirty="0"/>
              <a:t> </a:t>
            </a:r>
            <a:r>
              <a:rPr lang="en-GB" b="1" dirty="0" err="1"/>
              <a:t>est</a:t>
            </a:r>
            <a:r>
              <a:rPr lang="en-GB" b="1" dirty="0"/>
              <a:t> anglaise</a:t>
            </a:r>
            <a:r>
              <a:rPr lang="en-GB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096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scaffolded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Pupils first select an adjective (from this week) to complete the English version of the sentence.</a:t>
            </a:r>
            <a:br>
              <a:rPr lang="en-GB" b="0" dirty="0"/>
            </a:br>
            <a:r>
              <a:rPr lang="en-GB" b="0" dirty="0"/>
              <a:t>2. Then they write the sentence translation in French.</a:t>
            </a:r>
            <a:br>
              <a:rPr lang="en-GB" b="0" dirty="0"/>
            </a:br>
            <a:r>
              <a:rPr lang="en-GB" b="0" dirty="0"/>
              <a:t>3. Before pupils start, click for the call out to prompt them.  The animations are set up to do each sentence and then check, give feedback.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There are answers given to model the process but pupils can select any of the adjectives that they know for this task.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EXTRA</a:t>
            </a:r>
            <a:br>
              <a:rPr lang="en-GB" b="1" dirty="0"/>
            </a:br>
            <a:r>
              <a:rPr lang="en-GB" b="1" dirty="0"/>
              <a:t>Note: this activity was in the 30-minute lesson for this week, but if time allows, pupils could do it again with different words this time to make their total of 15.</a:t>
            </a:r>
            <a:br>
              <a:rPr lang="en-GB" b="1" dirty="0"/>
            </a:br>
            <a:r>
              <a:rPr lang="en-GB" b="1" dirty="0"/>
              <a:t>Or they could try to do all of it.  Or the teacher could use it as a quickfire meaning recall task.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week 1, last week and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this week’s SSC [an/</a:t>
            </a:r>
            <a:r>
              <a:rPr lang="en-GB" b="0" dirty="0" err="1"/>
              <a:t>en</a:t>
            </a:r>
            <a:r>
              <a:rPr lang="en-GB" b="0" dirty="0"/>
              <a:t>] and differentiate from other similar sounds.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two names.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task B. 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apply their phonics knowledge to read aloud these words, a mixture of known words and unknown cognates. The listening partner can send his/her partner back to the start if s/he hears the [an/</a:t>
            </a:r>
            <a:r>
              <a:rPr lang="en-GB" dirty="0" err="1"/>
              <a:t>en</a:t>
            </a:r>
            <a:r>
              <a:rPr lang="en-GB" dirty="0"/>
              <a:t>] pronounced with English pronunciation.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circulates to listen and support, as needed.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swap roles.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Part A:</a:t>
            </a:r>
            <a:br>
              <a:rPr lang="en-GB" dirty="0"/>
            </a:br>
            <a:r>
              <a:rPr lang="en-GB" dirty="0"/>
              <a:t>[1] Ange, Anne</a:t>
            </a:r>
            <a:br>
              <a:rPr lang="en-GB" dirty="0"/>
            </a:br>
            <a:r>
              <a:rPr lang="en-GB" dirty="0"/>
              <a:t>[2] André, Denis</a:t>
            </a:r>
            <a:br>
              <a:rPr lang="en-GB" dirty="0"/>
            </a:br>
            <a:r>
              <a:rPr lang="en-GB" dirty="0"/>
              <a:t>[3] Jeanne, Alexandre</a:t>
            </a:r>
            <a:br>
              <a:rPr lang="en-GB" dirty="0"/>
            </a:br>
            <a:r>
              <a:rPr lang="en-GB" dirty="0"/>
              <a:t>[4] Marianne, Laurence</a:t>
            </a:r>
            <a:br>
              <a:rPr lang="en-GB" dirty="0"/>
            </a:br>
            <a:r>
              <a:rPr lang="en-GB" dirty="0"/>
              <a:t>[5] Antoine, Stéphane</a:t>
            </a:r>
            <a:br>
              <a:rPr lang="en-GB" dirty="0"/>
            </a:br>
            <a:r>
              <a:rPr lang="en-GB" dirty="0"/>
              <a:t>[6] Henri, Alain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[7] Jean, </a:t>
            </a:r>
            <a:r>
              <a:rPr lang="en-GB" dirty="0" err="1"/>
              <a:t>Gabin</a:t>
            </a:r>
            <a:br>
              <a:rPr lang="en-GB" dirty="0"/>
            </a:br>
            <a:r>
              <a:rPr lang="en-GB" dirty="0"/>
              <a:t>[8] Nathan, Hannah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 (two slides)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revisit the previously taught pattern of adjective agreement (from Week 2).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understanding of masculine and feminine adjective forms and to connect them to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Explain the task.  Ensure pupils know that the only way they will know if the teacher is asking a boy or a girl each question is by look at the form of the adjective he uses.</a:t>
            </a:r>
            <a:br>
              <a:rPr lang="en-GB" b="0" dirty="0"/>
            </a:br>
            <a:r>
              <a:rPr lang="en-GB" b="0" dirty="0"/>
              <a:t>2. Pupils write 1-8 and the name of the pupil for each.</a:t>
            </a:r>
            <a:br>
              <a:rPr lang="en-GB" b="0" dirty="0"/>
            </a:br>
            <a:r>
              <a:rPr lang="en-GB" b="0" dirty="0"/>
              <a:t>3. Click for answers and clarify any misunderstandings.</a:t>
            </a:r>
            <a:br>
              <a:rPr lang="en-GB" b="0" dirty="0"/>
            </a:br>
            <a:r>
              <a:rPr lang="en-GB" b="0" dirty="0"/>
              <a:t>4. If time allows, revisit the meaning of the adjectives by asking questions. E.g. Who is asked these questions: 1. who is tall?  2. who is English?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4627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(six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masculine and feminine adjective forms and connect them to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Pierre to hear him speak.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listen and select the correct person who is being addressed.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answer and to see the written form of Pierre’s utterance.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française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0" dirty="0"/>
            </a:br>
            <a:r>
              <a:rPr lang="en-GB" sz="1200" b="0" dirty="0"/>
              <a:t>Tu es </a:t>
            </a:r>
            <a:r>
              <a:rPr lang="en-GB" sz="1200" b="0" dirty="0" err="1"/>
              <a:t>grande</a:t>
            </a:r>
            <a:r>
              <a:rPr lang="en-GB" sz="1200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732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petit.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46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[4/6]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sz="1200" b="1" dirty="0"/>
              <a:t>Transcript:</a:t>
            </a:r>
            <a:br>
              <a:rPr lang="en-GB" b="1" dirty="0"/>
            </a:br>
            <a:r>
              <a:rPr lang="en-GB" sz="1200" b="0" dirty="0"/>
              <a:t>Tu es </a:t>
            </a:r>
            <a:r>
              <a:rPr lang="en-GB" sz="1200" b="0" dirty="0" err="1"/>
              <a:t>contente</a:t>
            </a:r>
            <a:r>
              <a:rPr lang="en-GB" sz="1200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4385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[5/6]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  <a:br>
              <a:rPr lang="en-GB" sz="1200" b="1" dirty="0"/>
            </a:br>
            <a:r>
              <a:rPr lang="en-GB" sz="1200" b="0" dirty="0"/>
              <a:t>Tu es </a:t>
            </a:r>
            <a:r>
              <a:rPr lang="en-GB" sz="1200" b="0" dirty="0" err="1"/>
              <a:t>français</a:t>
            </a:r>
            <a:r>
              <a:rPr lang="en-GB" sz="1200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06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28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500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1225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150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810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9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03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521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330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750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27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28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1.wav"/><Relationship Id="rId7" Type="http://schemas.openxmlformats.org/officeDocument/2006/relationships/image" Target="../media/image4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gif"/><Relationship Id="rId5" Type="http://schemas.openxmlformats.org/officeDocument/2006/relationships/image" Target="../media/image41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5.png"/><Relationship Id="rId21" Type="http://schemas.openxmlformats.org/officeDocument/2006/relationships/image" Target="../media/image42.gi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20" Type="http://schemas.openxmlformats.org/officeDocument/2006/relationships/image" Target="../media/image4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10" Type="http://schemas.openxmlformats.org/officeDocument/2006/relationships/image" Target="../media/image51.png"/><Relationship Id="rId19" Type="http://schemas.openxmlformats.org/officeDocument/2006/relationships/image" Target="../media/image39.gif"/><Relationship Id="rId4" Type="http://schemas.openxmlformats.org/officeDocument/2006/relationships/image" Target="../media/image41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18" Type="http://schemas.openxmlformats.org/officeDocument/2006/relationships/image" Target="../media/image42.gif"/><Relationship Id="rId3" Type="http://schemas.openxmlformats.org/officeDocument/2006/relationships/image" Target="../media/image45.png"/><Relationship Id="rId21" Type="http://schemas.openxmlformats.org/officeDocument/2006/relationships/image" Target="../media/image47.png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9.gi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6.png"/><Relationship Id="rId15" Type="http://schemas.openxmlformats.org/officeDocument/2006/relationships/image" Target="../media/image59.png"/><Relationship Id="rId23" Type="http://schemas.openxmlformats.org/officeDocument/2006/relationships/image" Target="../media/image53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1.gif"/><Relationship Id="rId9" Type="http://schemas.openxmlformats.org/officeDocument/2006/relationships/image" Target="../media/image51.png"/><Relationship Id="rId14" Type="http://schemas.openxmlformats.org/officeDocument/2006/relationships/image" Target="../media/image58.png"/><Relationship Id="rId2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6.png"/><Relationship Id="rId18" Type="http://schemas.openxmlformats.org/officeDocument/2006/relationships/image" Target="../media/image42.gif"/><Relationship Id="rId3" Type="http://schemas.openxmlformats.org/officeDocument/2006/relationships/image" Target="../media/image45.png"/><Relationship Id="rId21" Type="http://schemas.openxmlformats.org/officeDocument/2006/relationships/image" Target="../media/image5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gi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3.png"/><Relationship Id="rId5" Type="http://schemas.openxmlformats.org/officeDocument/2006/relationships/image" Target="../media/image46.png"/><Relationship Id="rId15" Type="http://schemas.openxmlformats.org/officeDocument/2006/relationships/image" Target="../media/image58.png"/><Relationship Id="rId23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1.gif"/><Relationship Id="rId9" Type="http://schemas.openxmlformats.org/officeDocument/2006/relationships/image" Target="../media/image51.png"/><Relationship Id="rId14" Type="http://schemas.openxmlformats.org/officeDocument/2006/relationships/image" Target="../media/image57.png"/><Relationship Id="rId2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audio" Target="../media/audio32.wav"/><Relationship Id="rId4" Type="http://schemas.openxmlformats.org/officeDocument/2006/relationships/image" Target="../media/image63.png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8.wav"/><Relationship Id="rId18" Type="http://schemas.openxmlformats.org/officeDocument/2006/relationships/image" Target="../media/image8.png"/><Relationship Id="rId26" Type="http://schemas.openxmlformats.org/officeDocument/2006/relationships/image" Target="../media/image14.gif"/><Relationship Id="rId39" Type="http://schemas.openxmlformats.org/officeDocument/2006/relationships/audio" Target="../media/audio20.wav"/><Relationship Id="rId21" Type="http://schemas.openxmlformats.org/officeDocument/2006/relationships/image" Target="../media/image10.jpg"/><Relationship Id="rId34" Type="http://schemas.openxmlformats.org/officeDocument/2006/relationships/image" Target="../media/image17.gif"/><Relationship Id="rId42" Type="http://schemas.openxmlformats.org/officeDocument/2006/relationships/audio" Target="../media/audio23.wav"/><Relationship Id="rId47" Type="http://schemas.openxmlformats.org/officeDocument/2006/relationships/audio" Target="../media/audio25.wav"/><Relationship Id="rId50" Type="http://schemas.openxmlformats.org/officeDocument/2006/relationships/image" Target="../media/image25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9" Type="http://schemas.openxmlformats.org/officeDocument/2006/relationships/audio" Target="../media/audio14.wav"/><Relationship Id="rId11" Type="http://schemas.openxmlformats.org/officeDocument/2006/relationships/audio" Target="../media/audio6.wav"/><Relationship Id="rId24" Type="http://schemas.openxmlformats.org/officeDocument/2006/relationships/image" Target="../media/image12.gif"/><Relationship Id="rId32" Type="http://schemas.openxmlformats.org/officeDocument/2006/relationships/audio" Target="../media/audio17.wav"/><Relationship Id="rId37" Type="http://schemas.openxmlformats.org/officeDocument/2006/relationships/audio" Target="../media/audio18.wav"/><Relationship Id="rId40" Type="http://schemas.openxmlformats.org/officeDocument/2006/relationships/audio" Target="../media/audio21.wav"/><Relationship Id="rId45" Type="http://schemas.openxmlformats.org/officeDocument/2006/relationships/audio" Target="../media/audio24.wav"/><Relationship Id="rId5" Type="http://schemas.openxmlformats.org/officeDocument/2006/relationships/audio" Target="../media/audio2.wav"/><Relationship Id="rId15" Type="http://schemas.openxmlformats.org/officeDocument/2006/relationships/audio" Target="../media/audio10.wav"/><Relationship Id="rId23" Type="http://schemas.openxmlformats.org/officeDocument/2006/relationships/image" Target="../media/image11.png"/><Relationship Id="rId28" Type="http://schemas.openxmlformats.org/officeDocument/2006/relationships/audio" Target="../media/audio13.wav"/><Relationship Id="rId36" Type="http://schemas.openxmlformats.org/officeDocument/2006/relationships/image" Target="../media/image19.gif"/><Relationship Id="rId49" Type="http://schemas.openxmlformats.org/officeDocument/2006/relationships/image" Target="../media/image24.png"/><Relationship Id="rId10" Type="http://schemas.openxmlformats.org/officeDocument/2006/relationships/audio" Target="../media/audio5.wav"/><Relationship Id="rId19" Type="http://schemas.openxmlformats.org/officeDocument/2006/relationships/audio" Target="../media/audio11.wav"/><Relationship Id="rId31" Type="http://schemas.openxmlformats.org/officeDocument/2006/relationships/audio" Target="../media/audio16.wav"/><Relationship Id="rId44" Type="http://schemas.openxmlformats.org/officeDocument/2006/relationships/image" Target="../media/image21.gif"/><Relationship Id="rId52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4" Type="http://schemas.openxmlformats.org/officeDocument/2006/relationships/audio" Target="../media/audio9.wav"/><Relationship Id="rId22" Type="http://schemas.openxmlformats.org/officeDocument/2006/relationships/audio" Target="../media/audio12.wav"/><Relationship Id="rId27" Type="http://schemas.openxmlformats.org/officeDocument/2006/relationships/image" Target="../media/image15.gif"/><Relationship Id="rId30" Type="http://schemas.openxmlformats.org/officeDocument/2006/relationships/audio" Target="../media/audio15.wav"/><Relationship Id="rId35" Type="http://schemas.openxmlformats.org/officeDocument/2006/relationships/image" Target="../media/image18.gif"/><Relationship Id="rId43" Type="http://schemas.openxmlformats.org/officeDocument/2006/relationships/image" Target="../media/image20.gif"/><Relationship Id="rId48" Type="http://schemas.openxmlformats.org/officeDocument/2006/relationships/image" Target="../media/image23.gif"/><Relationship Id="rId8" Type="http://schemas.openxmlformats.org/officeDocument/2006/relationships/image" Target="../media/image5.png"/><Relationship Id="rId51" Type="http://schemas.openxmlformats.org/officeDocument/2006/relationships/image" Target="../media/image26.png"/><Relationship Id="rId3" Type="http://schemas.openxmlformats.org/officeDocument/2006/relationships/audio" Target="../media/audio1.wav"/><Relationship Id="rId12" Type="http://schemas.openxmlformats.org/officeDocument/2006/relationships/audio" Target="../media/audio7.wav"/><Relationship Id="rId17" Type="http://schemas.openxmlformats.org/officeDocument/2006/relationships/image" Target="../media/image7.png"/><Relationship Id="rId25" Type="http://schemas.openxmlformats.org/officeDocument/2006/relationships/image" Target="../media/image13.gif"/><Relationship Id="rId33" Type="http://schemas.openxmlformats.org/officeDocument/2006/relationships/image" Target="../media/image16.gif"/><Relationship Id="rId38" Type="http://schemas.openxmlformats.org/officeDocument/2006/relationships/audio" Target="../media/audio19.wav"/><Relationship Id="rId46" Type="http://schemas.openxmlformats.org/officeDocument/2006/relationships/image" Target="../media/image22.gif"/><Relationship Id="rId20" Type="http://schemas.openxmlformats.org/officeDocument/2006/relationships/image" Target="../media/image9.jpeg"/><Relationship Id="rId41" Type="http://schemas.openxmlformats.org/officeDocument/2006/relationships/audio" Target="../media/audio22.wav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8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5.gif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27.sv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6.wav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7.wav"/><Relationship Id="rId7" Type="http://schemas.openxmlformats.org/officeDocument/2006/relationships/image" Target="../media/image4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gif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8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41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9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41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0.wav"/><Relationship Id="rId7" Type="http://schemas.openxmlformats.org/officeDocument/2006/relationships/image" Target="../media/image4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gif"/><Relationship Id="rId5" Type="http://schemas.openxmlformats.org/officeDocument/2006/relationships/image" Target="../media/image41.gif"/><Relationship Id="rId4" Type="http://schemas.openxmlformats.org/officeDocument/2006/relationships/image" Target="../media/image38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BF4AA-9FB2-4E42-B25D-7AD50C725A70}"/>
              </a:ext>
            </a:extLst>
          </p:cNvPr>
          <p:cNvSpPr txBox="1"/>
          <p:nvPr/>
        </p:nvSpPr>
        <p:spPr>
          <a:xfrm>
            <a:off x="9633397" y="6396335"/>
            <a:ext cx="255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31AFAE-E845-4C60-ADA3-AA8A3DD95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1910"/>
            <a:ext cx="4265523" cy="31246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[6/6]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7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ho is Pierre talking to? His sister Adèle or cousin Jean-Michel?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trist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triste.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99634" y="1785535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8596426" y="3148440"/>
            <a:ext cx="2374551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D9BE492-F203-4DE0-808D-461595FFC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12" y="3618282"/>
            <a:ext cx="1660617" cy="16861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F3FF2-5326-4780-8E6A-08BC7A0366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18"/>
          <a:stretch/>
        </p:blipFill>
        <p:spPr>
          <a:xfrm>
            <a:off x="5880822" y="3196158"/>
            <a:ext cx="2457197" cy="202397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4EBB595-F542-4E23-B301-4CE370FC4CB2}"/>
              </a:ext>
            </a:extLst>
          </p:cNvPr>
          <p:cNvSpPr/>
          <p:nvPr/>
        </p:nvSpPr>
        <p:spPr>
          <a:xfrm>
            <a:off x="6242519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14">
            <a:extLst>
              <a:ext uri="{FF2B5EF4-FFF2-40B4-BE49-F238E27FC236}">
                <a16:creationId xmlns:a16="http://schemas.microsoft.com/office/drawing/2014/main" id="{F8A51097-A9AB-4DD4-9528-73081210CB9A}"/>
              </a:ext>
            </a:extLst>
          </p:cNvPr>
          <p:cNvSpPr/>
          <p:nvPr/>
        </p:nvSpPr>
        <p:spPr>
          <a:xfrm>
            <a:off x="383856" y="3875580"/>
            <a:ext cx="5953096" cy="2784532"/>
          </a:xfrm>
          <a:prstGeom prst="wedgeEllipseCallout">
            <a:avLst>
              <a:gd name="adj1" fmla="val 31485"/>
              <a:gd name="adj2" fmla="val -83715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B8DBA-7F50-41FB-822A-CB96B92E4341}"/>
              </a:ext>
            </a:extLst>
          </p:cNvPr>
          <p:cNvSpPr/>
          <p:nvPr/>
        </p:nvSpPr>
        <p:spPr>
          <a:xfrm>
            <a:off x="832834" y="4483016"/>
            <a:ext cx="5250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Adjectives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already ending with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do not change. They remain the same when describing a feminine or a masculine noun.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0C3A8064-0115-48AB-9F81-9DCC6C1DCE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1FEE40C3-56B0-48F4-B74B-6E8F874E4A5E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825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tri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.|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triste. |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grande.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21733"/>
              </p:ext>
            </p:extLst>
          </p:nvPr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312433"/>
              </p:ext>
            </p:extLst>
          </p:nvPr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244" y="2535085"/>
            <a:ext cx="1692793" cy="1346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5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7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368" y="2909692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3801" y="2515474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65276"/>
          <a:stretch/>
        </p:blipFill>
        <p:spPr>
          <a:xfrm>
            <a:off x="3825880" y="4132409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99086" y="3864479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321625" y="5541552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28158" y="5234369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1714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triste?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grande?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53" y="2519267"/>
            <a:ext cx="1798221" cy="13679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12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4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94" y="2897188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1836" y="2489931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9003233" y="4063730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3156" y="3865993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3714401" y="5518395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1934" y="5216604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73744" y="2522566"/>
            <a:ext cx="1692793" cy="13465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22"/>
          <a:stretch>
            <a:fillRect/>
          </a:stretch>
        </p:blipFill>
        <p:spPr>
          <a:xfrm>
            <a:off x="8560029" y="3839414"/>
            <a:ext cx="1720519" cy="1401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 :</a:t>
            </a:r>
            <a:endParaRPr lang="en-GB" sz="3200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FD0A0C4A-B3E8-46F4-BFAE-DAD638CE2CF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F195E3-B4A8-4B57-84B5-E286C7573A0E}"/>
              </a:ext>
            </a:extLst>
          </p:cNvPr>
          <p:cNvSpPr/>
          <p:nvPr/>
        </p:nvSpPr>
        <p:spPr>
          <a:xfrm>
            <a:off x="2962656" y="83017"/>
            <a:ext cx="8303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? 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triste? Elle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grande?</a:t>
            </a:r>
            <a:endParaRPr lang="en-GB" sz="1600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F4F507F-AE24-4079-8650-2FE657A9E54E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4C5C70E-4424-4DF0-AB94-928B29C12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9049BB-D077-473F-89AB-95478DE44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794"/>
          <a:stretch/>
        </p:blipFill>
        <p:spPr>
          <a:xfrm>
            <a:off x="277368" y="1252793"/>
            <a:ext cx="1002771" cy="1046236"/>
          </a:xfrm>
          <a:prstGeom prst="rect">
            <a:avLst/>
          </a:prstGeom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E7ABFC9D-7377-487D-A03D-CD3886E84F3B}"/>
              </a:ext>
            </a:extLst>
          </p:cNvPr>
          <p:cNvGraphicFramePr>
            <a:graphicFrameLocks noGrp="1"/>
          </p:cNvGraphicFramePr>
          <p:nvPr/>
        </p:nvGraphicFramePr>
        <p:xfrm>
          <a:off x="70671" y="2552761"/>
          <a:ext cx="1525767" cy="4111230"/>
        </p:xfrm>
        <a:graphic>
          <a:graphicData uri="http://schemas.openxmlformats.org/drawingml/2006/table">
            <a:tbl>
              <a:tblPr firstRow="1" bandRow="1"/>
              <a:tblGrid>
                <a:gridCol w="1525767">
                  <a:extLst>
                    <a:ext uri="{9D8B030D-6E8A-4147-A177-3AD203B41FA5}">
                      <a16:colId xmlns:a16="http://schemas.microsoft.com/office/drawing/2014/main" val="3596914215"/>
                    </a:ext>
                  </a:extLst>
                </a:gridCol>
              </a:tblGrid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472014778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1783582475"/>
                  </a:ext>
                </a:extLst>
              </a:tr>
              <a:tr h="1370410">
                <a:tc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100584" marR="100584"/>
                </a:tc>
                <a:extLst>
                  <a:ext uri="{0D108BD9-81ED-4DB2-BD59-A6C34878D82A}">
                    <a16:rowId xmlns:a16="http://schemas.microsoft.com/office/drawing/2014/main" val="3586289177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6269D5E-149F-48CA-971C-E11E81A05B4A}"/>
              </a:ext>
            </a:extLst>
          </p:cNvPr>
          <p:cNvGraphicFramePr>
            <a:graphicFrameLocks noGrp="1"/>
          </p:cNvGraphicFramePr>
          <p:nvPr/>
        </p:nvGraphicFramePr>
        <p:xfrm>
          <a:off x="1700999" y="2532706"/>
          <a:ext cx="10190637" cy="4108429"/>
        </p:xfrm>
        <a:graphic>
          <a:graphicData uri="http://schemas.openxmlformats.org/drawingml/2006/table">
            <a:tbl>
              <a:tblPr firstRow="1" bandRow="1"/>
              <a:tblGrid>
                <a:gridCol w="1711195">
                  <a:extLst>
                    <a:ext uri="{9D8B030D-6E8A-4147-A177-3AD203B41FA5}">
                      <a16:colId xmlns:a16="http://schemas.microsoft.com/office/drawing/2014/main" val="934599182"/>
                    </a:ext>
                  </a:extLst>
                </a:gridCol>
                <a:gridCol w="1707444">
                  <a:extLst>
                    <a:ext uri="{9D8B030D-6E8A-4147-A177-3AD203B41FA5}">
                      <a16:colId xmlns:a16="http://schemas.microsoft.com/office/drawing/2014/main" val="715750411"/>
                    </a:ext>
                  </a:extLst>
                </a:gridCol>
                <a:gridCol w="1735132">
                  <a:extLst>
                    <a:ext uri="{9D8B030D-6E8A-4147-A177-3AD203B41FA5}">
                      <a16:colId xmlns:a16="http://schemas.microsoft.com/office/drawing/2014/main" val="3997896774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402774899"/>
                    </a:ext>
                  </a:extLst>
                </a:gridCol>
                <a:gridCol w="1688986">
                  <a:extLst>
                    <a:ext uri="{9D8B030D-6E8A-4147-A177-3AD203B41FA5}">
                      <a16:colId xmlns:a16="http://schemas.microsoft.com/office/drawing/2014/main" val="3901701660"/>
                    </a:ext>
                  </a:extLst>
                </a:gridCol>
                <a:gridCol w="1658894">
                  <a:extLst>
                    <a:ext uri="{9D8B030D-6E8A-4147-A177-3AD203B41FA5}">
                      <a16:colId xmlns:a16="http://schemas.microsoft.com/office/drawing/2014/main" val="251379915"/>
                    </a:ext>
                  </a:extLst>
                </a:gridCol>
              </a:tblGrid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420969"/>
                  </a:ext>
                </a:extLst>
              </a:tr>
              <a:tr h="13681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127900"/>
                  </a:ext>
                </a:extLst>
              </a:tr>
              <a:tr h="137013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20022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97D8E316-6A31-47CE-B2AE-95E7AAC99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626" y="2529550"/>
            <a:ext cx="1798221" cy="13679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0D4F6-FA71-4AFA-BD4D-11E754EA7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638" y="2522566"/>
            <a:ext cx="1692793" cy="1346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85AE52-703C-4BE4-90D7-BFBE11F2B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5680" y="3887234"/>
            <a:ext cx="1747885" cy="1399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7E93E5-014F-404A-8971-0DDAA48DD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9447" y="3879639"/>
            <a:ext cx="1723113" cy="1390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AE1B81-B774-4B52-B099-9CB12888F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7191" y="2488070"/>
            <a:ext cx="1772693" cy="13653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ED747DA-81E8-4190-8B13-6EFFE6A5A1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9787" y="5225244"/>
            <a:ext cx="1673839" cy="14553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3E4B20-069E-4900-B5B8-B9B860DF7A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2415" y="5234369"/>
            <a:ext cx="1737922" cy="1437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9D6EC-6046-4408-909C-68090D8EF8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70376" y="5227815"/>
            <a:ext cx="1732183" cy="14512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CF4E0A-7929-4B49-BA67-6EA34FF11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268" y="2528241"/>
            <a:ext cx="1792914" cy="139968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78C2D54-652E-4D7B-9AE2-E3A7867D79B2}"/>
              </a:ext>
            </a:extLst>
          </p:cNvPr>
          <p:cNvSpPr/>
          <p:nvPr/>
        </p:nvSpPr>
        <p:spPr>
          <a:xfrm>
            <a:off x="107736" y="2542089"/>
            <a:ext cx="1342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ABBBDEF-C67B-466E-97DA-06E484E07E68}"/>
              </a:ext>
            </a:extLst>
          </p:cNvPr>
          <p:cNvSpPr/>
          <p:nvPr/>
        </p:nvSpPr>
        <p:spPr>
          <a:xfrm>
            <a:off x="129601" y="3914564"/>
            <a:ext cx="886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is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9DC9B0C-7F92-45EF-8898-E1FD5E4A7F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6477" y="2519008"/>
            <a:ext cx="1744785" cy="13749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46C89B8-F89C-48D1-8888-12A970819F16}"/>
              </a:ext>
            </a:extLst>
          </p:cNvPr>
          <p:cNvSpPr/>
          <p:nvPr/>
        </p:nvSpPr>
        <p:spPr>
          <a:xfrm>
            <a:off x="107736" y="5280957"/>
            <a:ext cx="1025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She is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CD8426D-E64B-4B35-A9F8-F7E2347EFC91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10245274" y="3845690"/>
            <a:ext cx="1683449" cy="14240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EC21E73-FA5B-43A8-AA35-E3209E343503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538609" y="3852799"/>
            <a:ext cx="1720519" cy="140188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6DC6880-7466-4139-A074-5091EDDFF677}"/>
              </a:ext>
            </a:extLst>
          </p:cNvPr>
          <p:cNvPicPr/>
          <p:nvPr/>
        </p:nvPicPr>
        <p:blipFill rotWithShape="1">
          <a:blip r:embed="rId15"/>
          <a:srcRect b="2854"/>
          <a:stretch/>
        </p:blipFill>
        <p:spPr>
          <a:xfrm>
            <a:off x="8547146" y="5203586"/>
            <a:ext cx="1720519" cy="145382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5FA0DAF1-A73D-442D-9406-742ADA0E15FB}"/>
              </a:ext>
            </a:extLst>
          </p:cNvPr>
          <p:cNvSpPr txBox="1"/>
          <p:nvPr/>
        </p:nvSpPr>
        <p:spPr>
          <a:xfrm rot="19690576">
            <a:off x="1747048" y="153530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AB8E6B-4097-4DE6-A5C3-4F22D6E31A9B}"/>
              </a:ext>
            </a:extLst>
          </p:cNvPr>
          <p:cNvSpPr txBox="1"/>
          <p:nvPr/>
        </p:nvSpPr>
        <p:spPr>
          <a:xfrm rot="19690576">
            <a:off x="3792999" y="1519214"/>
            <a:ext cx="14860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0A78B74-6033-4A3B-85D5-3A0FE767E4C9}"/>
              </a:ext>
            </a:extLst>
          </p:cNvPr>
          <p:cNvSpPr txBox="1"/>
          <p:nvPr/>
        </p:nvSpPr>
        <p:spPr>
          <a:xfrm rot="19690576">
            <a:off x="5361809" y="1553629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pleased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103C4F-5A27-481B-B53D-E73E491FCDCC}"/>
              </a:ext>
            </a:extLst>
          </p:cNvPr>
          <p:cNvSpPr txBox="1"/>
          <p:nvPr/>
        </p:nvSpPr>
        <p:spPr>
          <a:xfrm rot="19690576">
            <a:off x="7167580" y="1456711"/>
            <a:ext cx="1494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658F10-FD10-4324-AE68-6846834C5566}"/>
              </a:ext>
            </a:extLst>
          </p:cNvPr>
          <p:cNvSpPr txBox="1"/>
          <p:nvPr/>
        </p:nvSpPr>
        <p:spPr>
          <a:xfrm rot="19690576">
            <a:off x="10542217" y="1519665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English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C44481-4D84-4A6C-9F51-0B90BB5D9A82}"/>
              </a:ext>
            </a:extLst>
          </p:cNvPr>
          <p:cNvSpPr txBox="1"/>
          <p:nvPr/>
        </p:nvSpPr>
        <p:spPr>
          <a:xfrm rot="19690576">
            <a:off x="8821746" y="1495793"/>
            <a:ext cx="1480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French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130659-5344-4BDE-A65B-5C48F39B69B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10456" y="5725800"/>
            <a:ext cx="1093230" cy="90601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3136B6E-3ED1-4A52-B8D8-C8CF4E33E5B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336775" y="4242426"/>
            <a:ext cx="1002771" cy="990397"/>
          </a:xfrm>
          <a:prstGeom prst="rect">
            <a:avLst/>
          </a:prstGeom>
        </p:spPr>
      </p:pic>
      <p:pic>
        <p:nvPicPr>
          <p:cNvPr id="52" name="Picture 51" descr="A picture containing text&#10;&#10;Description automatically generated">
            <a:extLst>
              <a:ext uri="{FF2B5EF4-FFF2-40B4-BE49-F238E27FC236}">
                <a16:creationId xmlns:a16="http://schemas.microsoft.com/office/drawing/2014/main" id="{087E17AC-7F32-488A-A0B3-591DB48651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2" y="3166784"/>
            <a:ext cx="655406" cy="665489"/>
          </a:xfrm>
          <a:prstGeom prst="rect">
            <a:avLst/>
          </a:prstGeom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FF964B6F-8A79-4604-AA89-B92FAD6CF1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84" y="2981869"/>
            <a:ext cx="655406" cy="6654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86F49D-4E9A-4965-9C45-46F2F4F4A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23823" y="2497911"/>
            <a:ext cx="1684922" cy="1399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441D603-51B0-442A-BDFB-1D868DB698C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65276"/>
          <a:stretch/>
        </p:blipFill>
        <p:spPr>
          <a:xfrm>
            <a:off x="2070542" y="4058544"/>
            <a:ext cx="1002771" cy="990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99BA69-5E69-49BD-AD21-54480C7FF7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78015" y="3866517"/>
            <a:ext cx="1818525" cy="1399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BABDD98-7732-4D6C-9012-33BE6FCAC86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10516401" y="5451019"/>
            <a:ext cx="1093230" cy="906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3802B9-FE25-4D49-916B-6E38E5CA479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26836" y="5233605"/>
            <a:ext cx="1762208" cy="145122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BBCB90E-A1A4-472D-ADAC-382D5DB2B572}"/>
              </a:ext>
            </a:extLst>
          </p:cNvPr>
          <p:cNvSpPr/>
          <p:nvPr/>
        </p:nvSpPr>
        <p:spPr>
          <a:xfrm>
            <a:off x="70671" y="641872"/>
            <a:ext cx="10461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Say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sentences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locate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hidden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characters</a:t>
            </a:r>
            <a:r>
              <a:rPr lang="es-AR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7B6110-C2C8-4D8F-A3E1-0545318BD1C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55496" y="2543368"/>
            <a:ext cx="1748625" cy="13399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3458E2-C986-4E88-AA4B-8845E421EB1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00597" y="3893909"/>
            <a:ext cx="1731997" cy="136154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D95AF7-FF5E-47E5-8B69-CB274A00F0D4}"/>
              </a:ext>
            </a:extLst>
          </p:cNvPr>
          <p:cNvPicPr/>
          <p:nvPr/>
        </p:nvPicPr>
        <p:blipFill>
          <a:blip r:embed="rId23"/>
          <a:stretch>
            <a:fillRect/>
          </a:stretch>
        </p:blipFill>
        <p:spPr>
          <a:xfrm>
            <a:off x="10228165" y="5203586"/>
            <a:ext cx="1692265" cy="147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9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dj\Google Drive\Primary\Y5 SoW\From Tracy\Pronouns\i.png">
            <a:extLst>
              <a:ext uri="{FF2B5EF4-FFF2-40B4-BE49-F238E27FC236}">
                <a16:creationId xmlns:a16="http://schemas.microsoft.com/office/drawing/2014/main" id="{E4DF9642-1F22-4221-A7CC-A0A2D81E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5" y="2723189"/>
            <a:ext cx="704610" cy="1648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C97FD1-76FF-48AF-9894-BB086E5DF19A}"/>
              </a:ext>
            </a:extLst>
          </p:cNvPr>
          <p:cNvGrpSpPr/>
          <p:nvPr/>
        </p:nvGrpSpPr>
        <p:grpSpPr>
          <a:xfrm>
            <a:off x="165566" y="869966"/>
            <a:ext cx="1327421" cy="1577436"/>
            <a:chOff x="300038" y="2473418"/>
            <a:chExt cx="660212" cy="820081"/>
          </a:xfrm>
        </p:grpSpPr>
        <p:pic>
          <p:nvPicPr>
            <p:cNvPr id="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F0D2C1C0-9850-4B13-8B2E-E65A16355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7876829B-8393-4901-A6AE-219F1067DE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D64951-69A7-4803-B4E2-33CC9049894C}"/>
              </a:ext>
            </a:extLst>
          </p:cNvPr>
          <p:cNvSpPr txBox="1"/>
          <p:nvPr/>
        </p:nvSpPr>
        <p:spPr>
          <a:xfrm>
            <a:off x="1956708" y="3913184"/>
            <a:ext cx="2468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(I am  ____________).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ED9762-61C7-40EF-B220-9FD8C0038BD6}"/>
              </a:ext>
            </a:extLst>
          </p:cNvPr>
          <p:cNvSpPr txBox="1"/>
          <p:nvPr/>
        </p:nvSpPr>
        <p:spPr>
          <a:xfrm>
            <a:off x="1839689" y="5879994"/>
            <a:ext cx="2727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(She is ____________).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1839689" y="1976143"/>
            <a:ext cx="343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(You are ____________).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D7C92-0C97-48AB-9EEA-4B3178EDAFBD}"/>
              </a:ext>
            </a:extLst>
          </p:cNvPr>
          <p:cNvSpPr txBox="1"/>
          <p:nvPr/>
        </p:nvSpPr>
        <p:spPr>
          <a:xfrm>
            <a:off x="1693809" y="1272667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AB5848-EB1B-4670-B0E2-9E79D3DF3EC7}"/>
              </a:ext>
            </a:extLst>
          </p:cNvPr>
          <p:cNvSpPr txBox="1"/>
          <p:nvPr/>
        </p:nvSpPr>
        <p:spPr>
          <a:xfrm>
            <a:off x="1602890" y="3195386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FCF14F-26E1-4375-8DC0-F41AAF9BF3DF}"/>
              </a:ext>
            </a:extLst>
          </p:cNvPr>
          <p:cNvSpPr txBox="1"/>
          <p:nvPr/>
        </p:nvSpPr>
        <p:spPr>
          <a:xfrm>
            <a:off x="1702582" y="5233195"/>
            <a:ext cx="5035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_____________________________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3890D-C288-44D2-B7E2-9B9D7FA2F14B}"/>
              </a:ext>
            </a:extLst>
          </p:cNvPr>
          <p:cNvSpPr txBox="1"/>
          <p:nvPr/>
        </p:nvSpPr>
        <p:spPr>
          <a:xfrm>
            <a:off x="2143619" y="5272052"/>
            <a:ext cx="2231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  <a:r>
              <a:rPr kumimoji="0" lang="es-A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117850-D006-4562-A7E8-B068C9CCE3E1}"/>
              </a:ext>
            </a:extLst>
          </p:cNvPr>
          <p:cNvSpPr txBox="1"/>
          <p:nvPr/>
        </p:nvSpPr>
        <p:spPr>
          <a:xfrm>
            <a:off x="2068409" y="1281270"/>
            <a:ext cx="527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|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français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D4D3F3-2603-429B-BF87-50261421E514}"/>
              </a:ext>
            </a:extLst>
          </p:cNvPr>
          <p:cNvSpPr txBox="1"/>
          <p:nvPr/>
        </p:nvSpPr>
        <p:spPr>
          <a:xfrm>
            <a:off x="2050433" y="3194918"/>
            <a:ext cx="4818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suis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content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| content</a:t>
            </a:r>
            <a:r>
              <a:rPr lang="es-AR" sz="2800" b="1" kern="0" dirty="0">
                <a:solidFill>
                  <a:srgbClr val="FF0066"/>
                </a:solidFill>
                <a:latin typeface="Century Gothic" panose="020B0502020202020204" pitchFamily="34" charset="0"/>
                <a:cs typeface="Arial"/>
                <a:sym typeface="Arial"/>
              </a:rPr>
              <a:t>e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4652383" y="118106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each English sentence with an adjective.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46" y="87041"/>
            <a:ext cx="2324964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 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2D6A3C-AE49-4B93-894B-52D70908C966}"/>
              </a:ext>
            </a:extLst>
          </p:cNvPr>
          <p:cNvSpPr txBox="1"/>
          <p:nvPr/>
        </p:nvSpPr>
        <p:spPr>
          <a:xfrm>
            <a:off x="1518733" y="517632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C0AE4D-F2CC-4E5E-881F-9617A5BB68BF}"/>
              </a:ext>
            </a:extLst>
          </p:cNvPr>
          <p:cNvSpPr txBox="1"/>
          <p:nvPr/>
        </p:nvSpPr>
        <p:spPr>
          <a:xfrm>
            <a:off x="1518732" y="241159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1F83-AC28-47E6-B4B2-BD87D17CF7F9}"/>
              </a:ext>
            </a:extLst>
          </p:cNvPr>
          <p:cNvSpPr txBox="1"/>
          <p:nvPr/>
        </p:nvSpPr>
        <p:spPr>
          <a:xfrm>
            <a:off x="1614950" y="445012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i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</a:t>
            </a:r>
            <a:endParaRPr lang="en-GB" sz="6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F8E496E6-448E-45EC-9891-E1DEDF5C3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77" y="4979633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9A8A4-F07F-4F7B-AEC5-D60830D19FFA}"/>
              </a:ext>
            </a:extLst>
          </p:cNvPr>
          <p:cNvSpPr txBox="1"/>
          <p:nvPr/>
        </p:nvSpPr>
        <p:spPr>
          <a:xfrm>
            <a:off x="4650984" y="460022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Write your sentence in French.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3571132-0E3B-42D0-BB0E-35C902BF6A5A}"/>
              </a:ext>
            </a:extLst>
          </p:cNvPr>
          <p:cNvSpPr txBox="1"/>
          <p:nvPr/>
        </p:nvSpPr>
        <p:spPr>
          <a:xfrm>
            <a:off x="2969505" y="1814710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French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950435-6666-4C66-BA32-9299937F5A10}"/>
              </a:ext>
            </a:extLst>
          </p:cNvPr>
          <p:cNvSpPr txBox="1"/>
          <p:nvPr/>
        </p:nvSpPr>
        <p:spPr>
          <a:xfrm>
            <a:off x="2623045" y="3760606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pleased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BA8EB-B5E3-4526-A144-82B57F6BFBE2}"/>
              </a:ext>
            </a:extLst>
          </p:cNvPr>
          <p:cNvSpPr txBox="1"/>
          <p:nvPr/>
        </p:nvSpPr>
        <p:spPr>
          <a:xfrm>
            <a:off x="2665825" y="5733717"/>
            <a:ext cx="159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short</a:t>
            </a:r>
            <a:endParaRPr kumimoji="0" lang="es-AR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Google Shape;155;p7">
            <a:extLst>
              <a:ext uri="{FF2B5EF4-FFF2-40B4-BE49-F238E27FC236}">
                <a16:creationId xmlns:a16="http://schemas.microsoft.com/office/drawing/2014/main" id="{6342E05B-0564-43A5-9D4F-72FEB2F61562}"/>
              </a:ext>
            </a:extLst>
          </p:cNvPr>
          <p:cNvSpPr/>
          <p:nvPr/>
        </p:nvSpPr>
        <p:spPr>
          <a:xfrm>
            <a:off x="7103761" y="1527013"/>
            <a:ext cx="3929281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Decide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boy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Google Shape;155;p7">
            <a:extLst>
              <a:ext uri="{FF2B5EF4-FFF2-40B4-BE49-F238E27FC236}">
                <a16:creationId xmlns:a16="http://schemas.microsoft.com/office/drawing/2014/main" id="{BC0BE0DC-496B-4C95-A078-B343DD8B694F}"/>
              </a:ext>
            </a:extLst>
          </p:cNvPr>
          <p:cNvSpPr/>
          <p:nvPr/>
        </p:nvSpPr>
        <p:spPr>
          <a:xfrm>
            <a:off x="6860412" y="3430018"/>
            <a:ext cx="3716638" cy="1015663"/>
          </a:xfrm>
          <a:prstGeom prst="wedgeRoundRectCallout">
            <a:avLst>
              <a:gd name="adj1" fmla="val -117013"/>
              <a:gd name="adj2" fmla="val 975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yourself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5;p7">
            <a:extLst>
              <a:ext uri="{FF2B5EF4-FFF2-40B4-BE49-F238E27FC236}">
                <a16:creationId xmlns:a16="http://schemas.microsoft.com/office/drawing/2014/main" id="{0ABDD1E2-BE50-44E7-B867-F72EA529FB4C}"/>
              </a:ext>
            </a:extLst>
          </p:cNvPr>
          <p:cNvSpPr/>
          <p:nvPr/>
        </p:nvSpPr>
        <p:spPr>
          <a:xfrm>
            <a:off x="6825566" y="5529624"/>
            <a:ext cx="5175933" cy="1015663"/>
          </a:xfrm>
          <a:prstGeom prst="wedgeRoundRectCallout">
            <a:avLst>
              <a:gd name="adj1" fmla="val -99592"/>
              <a:gd name="adj2" fmla="val 8509"/>
              <a:gd name="adj3" fmla="val 16667"/>
            </a:avLst>
          </a:prstGeom>
          <a:solidFill>
            <a:srgbClr val="1F3864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</a:pP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write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talking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about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es-AR" sz="2400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girl</a:t>
            </a:r>
            <a:r>
              <a:rPr lang="es-AR" sz="24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s-AR" sz="240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DF6E407D-F2CC-417F-BA30-B3EDF5B260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6981" y="-72569"/>
            <a:ext cx="914400" cy="914400"/>
          </a:xfrm>
          <a:prstGeom prst="rect">
            <a:avLst/>
          </a:prstGeom>
        </p:spPr>
      </p:pic>
      <p:sp>
        <p:nvSpPr>
          <p:cNvPr id="43" name="Speech Bubble: Rectangle with Corners Rounded 42">
            <a:hlinkClick r:id="" action="ppaction://noaction">
              <a:snd r:embed="rId10" name="Écris.wav"/>
            </a:hlinkClick>
            <a:extLst>
              <a:ext uri="{FF2B5EF4-FFF2-40B4-BE49-F238E27FC236}">
                <a16:creationId xmlns:a16="http://schemas.microsoft.com/office/drawing/2014/main" id="{B30B101A-C99D-433E-8ADF-AF7F1EA5D99D}"/>
              </a:ext>
            </a:extLst>
          </p:cNvPr>
          <p:cNvSpPr/>
          <p:nvPr/>
        </p:nvSpPr>
        <p:spPr>
          <a:xfrm>
            <a:off x="3611381" y="158378"/>
            <a:ext cx="1041823" cy="426288"/>
          </a:xfrm>
          <a:prstGeom prst="wedgeRoundRectCallout">
            <a:avLst>
              <a:gd name="adj1" fmla="val -74278"/>
              <a:gd name="adj2" fmla="val -168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endParaRPr lang="en-GB" sz="40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/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écouter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univers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cheval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oui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bien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ça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va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Au revoir 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anglaise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triste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contente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8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81" y="614734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 (f)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5313" y="618061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(f)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53399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French (m)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sad (m/f)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short (m)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653398" y="4477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English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pleased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Goodbye!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bad(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yes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7" y="27165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good/well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 it going ok?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universe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horse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midday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banana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motorbike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listen, listening</a:t>
            </a: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">
            <a:hlinkClick r:id="" action="ppaction://noaction">
              <a:snd r:embed="rId3" name="Ange - Anne.wav"/>
            </a:hlinkClick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015" y="1836896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9" name="Google Shape;129;p2"/>
          <p:cNvSpPr txBox="1"/>
          <p:nvPr/>
        </p:nvSpPr>
        <p:spPr>
          <a:xfrm>
            <a:off x="109519" y="1729176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"/>
          <p:cNvSpPr txBox="1"/>
          <p:nvPr/>
        </p:nvSpPr>
        <p:spPr>
          <a:xfrm>
            <a:off x="6217235" y="1815631"/>
            <a:ext cx="57438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Say these words</a:t>
            </a:r>
            <a:r>
              <a:rPr kumimoji="0" lang="en-GB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one after the other as quickly as you can. Your partner will check.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p2">
            <a:hlinkClick r:id="" action="ppaction://noaction">
              <a:snd r:embed="rId5" name="an en.wav"/>
            </a:hlinkClick>
          </p:cNvPr>
          <p:cNvSpPr txBox="1"/>
          <p:nvPr/>
        </p:nvSpPr>
        <p:spPr>
          <a:xfrm>
            <a:off x="6247428" y="26857"/>
            <a:ext cx="233646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[an/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2">
            <a:hlinkClick r:id="" action="ppaction://noaction">
              <a:snd r:embed="rId6" name="enfant.wav"/>
            </a:hlinkClick>
          </p:cNvPr>
          <p:cNvSpPr txBox="1"/>
          <p:nvPr/>
        </p:nvSpPr>
        <p:spPr>
          <a:xfrm>
            <a:off x="8583896" y="26857"/>
            <a:ext cx="207874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40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kumimoji="0" lang="en-GB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166983" y="949686"/>
            <a:ext cx="57438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"/>
          <p:cNvSpPr txBox="1"/>
          <p:nvPr/>
        </p:nvSpPr>
        <p:spPr>
          <a:xfrm>
            <a:off x="1330765" y="931402"/>
            <a:ext cx="464679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Which name has the SSC [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an/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]?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1" y="58981"/>
            <a:ext cx="2780410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pic>
        <p:nvPicPr>
          <p:cNvPr id="27" name="Picture 2" descr="Child, Happy, Boy, Hair, Smiling, Smile, Kid, Play">
            <a:hlinkClick r:id="" action="ppaction://noaction">
              <a:snd r:embed="rId6" name="enfant.wav"/>
            </a:hlinkClick>
            <a:extLst>
              <a:ext uri="{FF2B5EF4-FFF2-40B4-BE49-F238E27FC236}">
                <a16:creationId xmlns:a16="http://schemas.microsoft.com/office/drawing/2014/main" id="{7F8996BE-40A7-4467-937C-396E250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51" y="128500"/>
            <a:ext cx="636270" cy="101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0D01F6D-DDF3-427A-B839-C2482214D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75378"/>
              </p:ext>
            </p:extLst>
          </p:nvPr>
        </p:nvGraphicFramePr>
        <p:xfrm>
          <a:off x="1257162" y="1661733"/>
          <a:ext cx="4556693" cy="47169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3560">
                  <a:extLst>
                    <a:ext uri="{9D8B030D-6E8A-4147-A177-3AD203B41FA5}">
                      <a16:colId xmlns:a16="http://schemas.microsoft.com/office/drawing/2014/main" val="3543149608"/>
                    </a:ext>
                  </a:extLst>
                </a:gridCol>
                <a:gridCol w="2273133">
                  <a:extLst>
                    <a:ext uri="{9D8B030D-6E8A-4147-A177-3AD203B41FA5}">
                      <a16:colId xmlns:a16="http://schemas.microsoft.com/office/drawing/2014/main" val="59531969"/>
                    </a:ext>
                  </a:extLst>
                </a:gridCol>
              </a:tblGrid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9894360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André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Denis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791107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Jeanne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Alexandre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5439463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Marianne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Laurence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6544404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Antoine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Stéphane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57260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Henri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Alain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67832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Gabin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2554187"/>
                  </a:ext>
                </a:extLst>
              </a:tr>
              <a:tr h="589618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Nathan</a:t>
                      </a:r>
                    </a:p>
                  </a:txBody>
                  <a:tcPr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Hannah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037503"/>
                  </a:ext>
                </a:extLst>
              </a:tr>
            </a:tbl>
          </a:graphicData>
        </a:graphic>
      </p:graphicFrame>
      <p:pic>
        <p:nvPicPr>
          <p:cNvPr id="29" name="Google Shape;127;p2">
            <a:hlinkClick r:id="" action="ppaction://noaction">
              <a:snd r:embed="rId9" name="André - Denis.wav"/>
            </a:hlinkClick>
            <a:extLst>
              <a:ext uri="{FF2B5EF4-FFF2-40B4-BE49-F238E27FC236}">
                <a16:creationId xmlns:a16="http://schemas.microsoft.com/office/drawing/2014/main" id="{F00FE78E-3914-43B9-8FFB-689D76AB8E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2351529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Google Shape;129;p2">
            <a:extLst>
              <a:ext uri="{FF2B5EF4-FFF2-40B4-BE49-F238E27FC236}">
                <a16:creationId xmlns:a16="http://schemas.microsoft.com/office/drawing/2014/main" id="{397CEBA8-DD25-4785-92C5-0FA30B71A155}"/>
              </a:ext>
            </a:extLst>
          </p:cNvPr>
          <p:cNvSpPr txBox="1"/>
          <p:nvPr/>
        </p:nvSpPr>
        <p:spPr>
          <a:xfrm>
            <a:off x="107337" y="2243809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127;p2">
            <a:hlinkClick r:id="" action="ppaction://noaction">
              <a:snd r:embed="rId10" name="Jeanne - Alexandre.wav"/>
            </a:hlinkClick>
            <a:extLst>
              <a:ext uri="{FF2B5EF4-FFF2-40B4-BE49-F238E27FC236}">
                <a16:creationId xmlns:a16="http://schemas.microsoft.com/office/drawing/2014/main" id="{BD1C85DA-86F4-4EB2-9129-15D4A88138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293699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129;p2">
            <a:extLst>
              <a:ext uri="{FF2B5EF4-FFF2-40B4-BE49-F238E27FC236}">
                <a16:creationId xmlns:a16="http://schemas.microsoft.com/office/drawing/2014/main" id="{F397E758-F9D6-4C72-8C5C-E7718A3D11D8}"/>
              </a:ext>
            </a:extLst>
          </p:cNvPr>
          <p:cNvSpPr txBox="1"/>
          <p:nvPr/>
        </p:nvSpPr>
        <p:spPr>
          <a:xfrm>
            <a:off x="107337" y="282927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127;p2">
            <a:hlinkClick r:id="" action="ppaction://noaction">
              <a:snd r:embed="rId11" name="Marianne - Laurence.wav"/>
            </a:hlinkClick>
            <a:extLst>
              <a:ext uri="{FF2B5EF4-FFF2-40B4-BE49-F238E27FC236}">
                <a16:creationId xmlns:a16="http://schemas.microsoft.com/office/drawing/2014/main" id="{64EDF885-B489-4EE3-BCA2-A7D527B4D0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3525284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Google Shape;129;p2">
            <a:extLst>
              <a:ext uri="{FF2B5EF4-FFF2-40B4-BE49-F238E27FC236}">
                <a16:creationId xmlns:a16="http://schemas.microsoft.com/office/drawing/2014/main" id="{E75D56BC-E396-4A36-A7D3-4C9632327DCB}"/>
              </a:ext>
            </a:extLst>
          </p:cNvPr>
          <p:cNvSpPr txBox="1"/>
          <p:nvPr/>
        </p:nvSpPr>
        <p:spPr>
          <a:xfrm>
            <a:off x="107337" y="3417564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27;p2">
            <a:hlinkClick r:id="" action="ppaction://noaction">
              <a:snd r:embed="rId12" name="Antoine - Stéphane.wav"/>
            </a:hlinkClick>
            <a:extLst>
              <a:ext uri="{FF2B5EF4-FFF2-40B4-BE49-F238E27FC236}">
                <a16:creationId xmlns:a16="http://schemas.microsoft.com/office/drawing/2014/main" id="{5310AF9B-B323-47B3-ACE0-3E13C5C1D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15" y="415517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Google Shape;129;p2">
            <a:extLst>
              <a:ext uri="{FF2B5EF4-FFF2-40B4-BE49-F238E27FC236}">
                <a16:creationId xmlns:a16="http://schemas.microsoft.com/office/drawing/2014/main" id="{B59902E4-C460-4522-8D21-ABF95FE23E51}"/>
              </a:ext>
            </a:extLst>
          </p:cNvPr>
          <p:cNvSpPr txBox="1"/>
          <p:nvPr/>
        </p:nvSpPr>
        <p:spPr>
          <a:xfrm>
            <a:off x="134919" y="404745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127;p2">
            <a:hlinkClick r:id="" action="ppaction://noaction">
              <a:snd r:embed="rId13" name="Henri - Alain.wav"/>
            </a:hlinkClick>
            <a:extLst>
              <a:ext uri="{FF2B5EF4-FFF2-40B4-BE49-F238E27FC236}">
                <a16:creationId xmlns:a16="http://schemas.microsoft.com/office/drawing/2014/main" id="{D320E253-4E4B-4A64-9E7C-86D602E4F7D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4744155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8" name="Google Shape;129;p2">
            <a:extLst>
              <a:ext uri="{FF2B5EF4-FFF2-40B4-BE49-F238E27FC236}">
                <a16:creationId xmlns:a16="http://schemas.microsoft.com/office/drawing/2014/main" id="{DF5078EE-DDA5-4C41-9F67-BC9D22671049}"/>
              </a:ext>
            </a:extLst>
          </p:cNvPr>
          <p:cNvSpPr txBox="1"/>
          <p:nvPr/>
        </p:nvSpPr>
        <p:spPr>
          <a:xfrm>
            <a:off x="107337" y="4636435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6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Google Shape;127;p2">
            <a:hlinkClick r:id="" action="ppaction://noaction">
              <a:snd r:embed="rId14" name="Jean - Gabin.wav"/>
            </a:hlinkClick>
            <a:extLst>
              <a:ext uri="{FF2B5EF4-FFF2-40B4-BE49-F238E27FC236}">
                <a16:creationId xmlns:a16="http://schemas.microsoft.com/office/drawing/2014/main" id="{3FE196EF-E779-4A72-9F14-218A3B9F7AB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537581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129;p2">
            <a:extLst>
              <a:ext uri="{FF2B5EF4-FFF2-40B4-BE49-F238E27FC236}">
                <a16:creationId xmlns:a16="http://schemas.microsoft.com/office/drawing/2014/main" id="{E655A000-DA4F-4735-A3E7-2220EB4D0E13}"/>
              </a:ext>
            </a:extLst>
          </p:cNvPr>
          <p:cNvSpPr txBox="1"/>
          <p:nvPr/>
        </p:nvSpPr>
        <p:spPr>
          <a:xfrm>
            <a:off x="107337" y="526809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Google Shape;127;p2">
            <a:hlinkClick r:id="" action="ppaction://noaction">
              <a:snd r:embed="rId15" name="Nathan - Hannah.wav"/>
            </a:hlinkClick>
            <a:extLst>
              <a:ext uri="{FF2B5EF4-FFF2-40B4-BE49-F238E27FC236}">
                <a16:creationId xmlns:a16="http://schemas.microsoft.com/office/drawing/2014/main" id="{2EFEBA71-B9A8-477A-BD8E-BE5E2F8DD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1833" y="5958821"/>
            <a:ext cx="408205" cy="3693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129;p2">
            <a:extLst>
              <a:ext uri="{FF2B5EF4-FFF2-40B4-BE49-F238E27FC236}">
                <a16:creationId xmlns:a16="http://schemas.microsoft.com/office/drawing/2014/main" id="{16B286BD-3C27-447C-B2ED-3D4B8CF11FC8}"/>
              </a:ext>
            </a:extLst>
          </p:cNvPr>
          <p:cNvSpPr txBox="1"/>
          <p:nvPr/>
        </p:nvSpPr>
        <p:spPr>
          <a:xfrm>
            <a:off x="107337" y="5851101"/>
            <a:ext cx="35840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7">
            <a:extLst>
              <a:ext uri="{FF2B5EF4-FFF2-40B4-BE49-F238E27FC236}">
                <a16:creationId xmlns:a16="http://schemas.microsoft.com/office/drawing/2014/main" id="{4867DB52-C944-48BF-A639-92421B211A57}"/>
              </a:ext>
            </a:extLst>
          </p:cNvPr>
          <p:cNvSpPr/>
          <p:nvPr/>
        </p:nvSpPr>
        <p:spPr>
          <a:xfrm>
            <a:off x="1826700" y="5263593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7">
            <a:extLst>
              <a:ext uri="{FF2B5EF4-FFF2-40B4-BE49-F238E27FC236}">
                <a16:creationId xmlns:a16="http://schemas.microsoft.com/office/drawing/2014/main" id="{33F24609-BE1C-484B-805D-B79CC7CDE4E9}"/>
              </a:ext>
            </a:extLst>
          </p:cNvPr>
          <p:cNvSpPr/>
          <p:nvPr/>
        </p:nvSpPr>
        <p:spPr>
          <a:xfrm>
            <a:off x="1779279" y="2311972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7">
            <a:extLst>
              <a:ext uri="{FF2B5EF4-FFF2-40B4-BE49-F238E27FC236}">
                <a16:creationId xmlns:a16="http://schemas.microsoft.com/office/drawing/2014/main" id="{4090CB1A-86C3-4675-837E-9B062A5BB78F}"/>
              </a:ext>
            </a:extLst>
          </p:cNvPr>
          <p:cNvSpPr/>
          <p:nvPr/>
        </p:nvSpPr>
        <p:spPr>
          <a:xfrm>
            <a:off x="3762661" y="2911025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" name="CustomShape 7">
            <a:extLst>
              <a:ext uri="{FF2B5EF4-FFF2-40B4-BE49-F238E27FC236}">
                <a16:creationId xmlns:a16="http://schemas.microsoft.com/office/drawing/2014/main" id="{114E28BA-6F46-4CAA-B9C4-E4422E2E9CA1}"/>
              </a:ext>
            </a:extLst>
          </p:cNvPr>
          <p:cNvSpPr/>
          <p:nvPr/>
        </p:nvSpPr>
        <p:spPr>
          <a:xfrm>
            <a:off x="3762661" y="3495250"/>
            <a:ext cx="1950142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CustomShape 7">
            <a:extLst>
              <a:ext uri="{FF2B5EF4-FFF2-40B4-BE49-F238E27FC236}">
                <a16:creationId xmlns:a16="http://schemas.microsoft.com/office/drawing/2014/main" id="{6AB89CD6-9EF5-4805-9AD7-9E5A92969CD1}"/>
              </a:ext>
            </a:extLst>
          </p:cNvPr>
          <p:cNvSpPr/>
          <p:nvPr/>
        </p:nvSpPr>
        <p:spPr>
          <a:xfrm>
            <a:off x="1679776" y="4112441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" name="CustomShape 7">
            <a:extLst>
              <a:ext uri="{FF2B5EF4-FFF2-40B4-BE49-F238E27FC236}">
                <a16:creationId xmlns:a16="http://schemas.microsoft.com/office/drawing/2014/main" id="{80EAC52C-BF40-4A88-8AE7-166C5E256443}"/>
              </a:ext>
            </a:extLst>
          </p:cNvPr>
          <p:cNvSpPr/>
          <p:nvPr/>
        </p:nvSpPr>
        <p:spPr>
          <a:xfrm>
            <a:off x="1826700" y="4688017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" name="CustomShape 7">
            <a:extLst>
              <a:ext uri="{FF2B5EF4-FFF2-40B4-BE49-F238E27FC236}">
                <a16:creationId xmlns:a16="http://schemas.microsoft.com/office/drawing/2014/main" id="{954428ED-4DCA-4A1C-AAF2-C87745AB8196}"/>
              </a:ext>
            </a:extLst>
          </p:cNvPr>
          <p:cNvSpPr/>
          <p:nvPr/>
        </p:nvSpPr>
        <p:spPr>
          <a:xfrm>
            <a:off x="1679776" y="5875638"/>
            <a:ext cx="1469824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" name="CustomShape 7">
            <a:extLst>
              <a:ext uri="{FF2B5EF4-FFF2-40B4-BE49-F238E27FC236}">
                <a16:creationId xmlns:a16="http://schemas.microsoft.com/office/drawing/2014/main" id="{32CD0C25-15C2-4DAB-B476-CE4270BC7147}"/>
              </a:ext>
            </a:extLst>
          </p:cNvPr>
          <p:cNvSpPr/>
          <p:nvPr/>
        </p:nvSpPr>
        <p:spPr>
          <a:xfrm>
            <a:off x="1781461" y="1761796"/>
            <a:ext cx="1253839" cy="421263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FF0066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B2DFE-A815-4013-90A2-44277BE18D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450858"/>
              </p:ext>
            </p:extLst>
          </p:nvPr>
        </p:nvGraphicFramePr>
        <p:xfrm>
          <a:off x="6294784" y="2519478"/>
          <a:ext cx="5539516" cy="39455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84879">
                  <a:extLst>
                    <a:ext uri="{9D8B030D-6E8A-4147-A177-3AD203B41FA5}">
                      <a16:colId xmlns:a16="http://schemas.microsoft.com/office/drawing/2014/main" val="2886108165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3221431536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4103619189"/>
                    </a:ext>
                  </a:extLst>
                </a:gridCol>
                <a:gridCol w="1384879">
                  <a:extLst>
                    <a:ext uri="{9D8B030D-6E8A-4147-A177-3AD203B41FA5}">
                      <a16:colId xmlns:a16="http://schemas.microsoft.com/office/drawing/2014/main" val="2811459310"/>
                    </a:ext>
                  </a:extLst>
                </a:gridCol>
              </a:tblGrid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101613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842750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540184"/>
                  </a:ext>
                </a:extLst>
              </a:tr>
              <a:tr h="98638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163208"/>
                  </a:ext>
                </a:extLst>
              </a:tr>
            </a:tbl>
          </a:graphicData>
        </a:graphic>
      </p:graphicFrame>
      <p:pic>
        <p:nvPicPr>
          <p:cNvPr id="55" name="Picture 8" descr="Checkered Flag, Finish Line, Grand Prix">
            <a:extLst>
              <a:ext uri="{FF2B5EF4-FFF2-40B4-BE49-F238E27FC236}">
                <a16:creationId xmlns:a16="http://schemas.microsoft.com/office/drawing/2014/main" id="{90C7E6A4-542E-495F-8390-34C0A482F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70" y="2422255"/>
            <a:ext cx="758238" cy="67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Target, Arrow, Bulls Eye, Bullseye">
            <a:extLst>
              <a:ext uri="{FF2B5EF4-FFF2-40B4-BE49-F238E27FC236}">
                <a16:creationId xmlns:a16="http://schemas.microsoft.com/office/drawing/2014/main" id="{18F4384E-E29F-4BDD-8F8B-58E9CA36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0898" y="6326573"/>
            <a:ext cx="474792" cy="46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Formula 1, Formula One, Motorsports">
            <a:extLst>
              <a:ext uri="{FF2B5EF4-FFF2-40B4-BE49-F238E27FC236}">
                <a16:creationId xmlns:a16="http://schemas.microsoft.com/office/drawing/2014/main" id="{EA782CC9-3645-4F4C-AC58-F963E169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774" y="1131437"/>
            <a:ext cx="1094891" cy="64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C3AB91-DF6B-4269-8156-94CBFFC276CB}"/>
              </a:ext>
            </a:extLst>
          </p:cNvPr>
          <p:cNvSpPr txBox="1"/>
          <p:nvPr/>
        </p:nvSpPr>
        <p:spPr>
          <a:xfrm>
            <a:off x="6249334" y="1364026"/>
            <a:ext cx="1819490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 Grand Prix</a:t>
            </a:r>
          </a:p>
        </p:txBody>
      </p:sp>
      <p:sp>
        <p:nvSpPr>
          <p:cNvPr id="8" name="TextBox 7">
            <a:hlinkClick r:id="" action="ppaction://noaction">
              <a:snd r:embed="rId19" name="éléphant.wav"/>
            </a:hlinkClick>
            <a:extLst>
              <a:ext uri="{FF2B5EF4-FFF2-40B4-BE49-F238E27FC236}">
                <a16:creationId xmlns:a16="http://schemas.microsoft.com/office/drawing/2014/main" id="{60261B35-306C-4AA3-8354-B27D9344C379}"/>
              </a:ext>
            </a:extLst>
          </p:cNvPr>
          <p:cNvSpPr txBox="1"/>
          <p:nvPr/>
        </p:nvSpPr>
        <p:spPr>
          <a:xfrm>
            <a:off x="6353592" y="3133277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éléph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6" descr="elephant">
            <a:extLst>
              <a:ext uri="{FF2B5EF4-FFF2-40B4-BE49-F238E27FC236}">
                <a16:creationId xmlns:a16="http://schemas.microsoft.com/office/drawing/2014/main" id="{BB105753-0B0D-4F13-B75B-BFD37601D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91" y="2601094"/>
            <a:ext cx="725803" cy="61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6FCDD27-ADF5-46F9-A9D8-5C3A3BF485B2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61" y="2601094"/>
            <a:ext cx="587920" cy="562358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22" name="serpent.wav"/>
            </a:hlinkClick>
            <a:extLst>
              <a:ext uri="{FF2B5EF4-FFF2-40B4-BE49-F238E27FC236}">
                <a16:creationId xmlns:a16="http://schemas.microsoft.com/office/drawing/2014/main" id="{FD141C50-3CC9-4515-A6A2-BF618C4E4363}"/>
              </a:ext>
            </a:extLst>
          </p:cNvPr>
          <p:cNvSpPr txBox="1"/>
          <p:nvPr/>
        </p:nvSpPr>
        <p:spPr>
          <a:xfrm>
            <a:off x="782545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serp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C66838E-9646-4217-8202-35873AF60F4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79" y="2629845"/>
            <a:ext cx="552954" cy="562358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6" name="enfant.wav"/>
            </a:hlinkClick>
            <a:extLst>
              <a:ext uri="{FF2B5EF4-FFF2-40B4-BE49-F238E27FC236}">
                <a16:creationId xmlns:a16="http://schemas.microsoft.com/office/drawing/2014/main" id="{C9151E9A-8DC6-4BA8-A7B0-4A2EA647051C}"/>
              </a:ext>
            </a:extLst>
          </p:cNvPr>
          <p:cNvSpPr txBox="1"/>
          <p:nvPr/>
        </p:nvSpPr>
        <p:spPr>
          <a:xfrm>
            <a:off x="9260665" y="316345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65" name="Image1">
            <a:extLst>
              <a:ext uri="{FF2B5EF4-FFF2-40B4-BE49-F238E27FC236}">
                <a16:creationId xmlns:a16="http://schemas.microsoft.com/office/drawing/2014/main" id="{4C90743C-6B30-4876-A8AB-269FB8261D7F}"/>
              </a:ext>
            </a:extLst>
          </p:cNvPr>
          <p:cNvPicPr/>
          <p:nvPr/>
        </p:nvPicPr>
        <p:blipFill>
          <a:blip r:embed="rId24">
            <a:lum/>
            <a:alphaModFix/>
          </a:blip>
          <a:srcRect/>
          <a:stretch>
            <a:fillRect/>
          </a:stretch>
        </p:blipFill>
        <p:spPr>
          <a:xfrm>
            <a:off x="6676522" y="3515521"/>
            <a:ext cx="871231" cy="778543"/>
          </a:xfrm>
          <a:prstGeom prst="rect">
            <a:avLst/>
          </a:prstGeom>
        </p:spPr>
      </p:pic>
      <p:pic>
        <p:nvPicPr>
          <p:cNvPr id="66" name="Image12">
            <a:extLst>
              <a:ext uri="{FF2B5EF4-FFF2-40B4-BE49-F238E27FC236}">
                <a16:creationId xmlns:a16="http://schemas.microsoft.com/office/drawing/2014/main" id="{3AF44FA9-E979-41DE-A101-76BCBB0DF9A3}"/>
              </a:ext>
            </a:extLst>
          </p:cNvPr>
          <p:cNvPicPr/>
          <p:nvPr/>
        </p:nvPicPr>
        <p:blipFill>
          <a:blip r:embed="rId25">
            <a:lum/>
            <a:alphaModFix/>
          </a:blip>
          <a:srcRect/>
          <a:stretch>
            <a:fillRect/>
          </a:stretch>
        </p:blipFill>
        <p:spPr>
          <a:xfrm>
            <a:off x="9457079" y="4484575"/>
            <a:ext cx="871231" cy="74784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C3802D6-F7E6-4A3B-BEF7-82CCA78D932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784283" y="2554174"/>
            <a:ext cx="914670" cy="778378"/>
          </a:xfrm>
          <a:prstGeom prst="rect">
            <a:avLst/>
          </a:prstGeom>
        </p:spPr>
      </p:pic>
      <p:pic>
        <p:nvPicPr>
          <p:cNvPr id="68" name="Image3">
            <a:extLst>
              <a:ext uri="{FF2B5EF4-FFF2-40B4-BE49-F238E27FC236}">
                <a16:creationId xmlns:a16="http://schemas.microsoft.com/office/drawing/2014/main" id="{C4E62D36-F79F-4FC5-9BDC-2902DF73A7BD}"/>
              </a:ext>
            </a:extLst>
          </p:cNvPr>
          <p:cNvPicPr/>
          <p:nvPr/>
        </p:nvPicPr>
        <p:blipFill>
          <a:blip r:embed="rId27">
            <a:lum/>
            <a:alphaModFix/>
          </a:blip>
          <a:srcRect/>
          <a:stretch>
            <a:fillRect/>
          </a:stretch>
        </p:blipFill>
        <p:spPr>
          <a:xfrm>
            <a:off x="9332939" y="3563562"/>
            <a:ext cx="871232" cy="697004"/>
          </a:xfrm>
          <a:prstGeom prst="rect">
            <a:avLst/>
          </a:prstGeom>
        </p:spPr>
      </p:pic>
      <p:sp>
        <p:nvSpPr>
          <p:cNvPr id="69" name="TextBox 68">
            <a:hlinkClick r:id="" action="ppaction://noaction">
              <a:snd r:embed="rId28" name="différent.wav"/>
            </a:hlinkClick>
            <a:extLst>
              <a:ext uri="{FF2B5EF4-FFF2-40B4-BE49-F238E27FC236}">
                <a16:creationId xmlns:a16="http://schemas.microsoft.com/office/drawing/2014/main" id="{E56A7307-AEAA-4E4C-A89B-F169DFA6A500}"/>
              </a:ext>
            </a:extLst>
          </p:cNvPr>
          <p:cNvSpPr txBox="1"/>
          <p:nvPr/>
        </p:nvSpPr>
        <p:spPr>
          <a:xfrm>
            <a:off x="7751729" y="41100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hlinkClick r:id="" action="ppaction://noaction">
              <a:snd r:embed="rId29" name="élégant.wav"/>
            </a:hlinkClick>
            <a:extLst>
              <a:ext uri="{FF2B5EF4-FFF2-40B4-BE49-F238E27FC236}">
                <a16:creationId xmlns:a16="http://schemas.microsoft.com/office/drawing/2014/main" id="{30CCC84C-E52D-4F40-A462-F77FBFB6A82F}"/>
              </a:ext>
            </a:extLst>
          </p:cNvPr>
          <p:cNvSpPr txBox="1"/>
          <p:nvPr/>
        </p:nvSpPr>
        <p:spPr>
          <a:xfrm>
            <a:off x="8723381" y="6100796"/>
            <a:ext cx="209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hlinkClick r:id="" action="ppaction://noaction">
              <a:snd r:embed="rId30" name="prudent.wav"/>
            </a:hlinkClick>
            <a:extLst>
              <a:ext uri="{FF2B5EF4-FFF2-40B4-BE49-F238E27FC236}">
                <a16:creationId xmlns:a16="http://schemas.microsoft.com/office/drawing/2014/main" id="{5194A1B0-4C80-4163-BEF5-4FE6AB7B01F9}"/>
              </a:ext>
            </a:extLst>
          </p:cNvPr>
          <p:cNvSpPr txBox="1"/>
          <p:nvPr/>
        </p:nvSpPr>
        <p:spPr>
          <a:xfrm>
            <a:off x="10570950" y="5136785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prud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3" name="TextBox 72">
            <a:hlinkClick r:id="" action="ppaction://noaction">
              <a:snd r:embed="rId31" name="content.wav"/>
            </a:hlinkClick>
            <a:extLst>
              <a:ext uri="{FF2B5EF4-FFF2-40B4-BE49-F238E27FC236}">
                <a16:creationId xmlns:a16="http://schemas.microsoft.com/office/drawing/2014/main" id="{B49D8A9B-12D9-4378-ABBB-08ED6AF31A76}"/>
              </a:ext>
            </a:extLst>
          </p:cNvPr>
          <p:cNvSpPr txBox="1"/>
          <p:nvPr/>
        </p:nvSpPr>
        <p:spPr>
          <a:xfrm>
            <a:off x="10570950" y="3156682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74" name="TextBox 73">
            <a:hlinkClick r:id="" action="ppaction://noaction">
              <a:snd r:embed="rId32" name="contente.wav"/>
            </a:hlinkClick>
            <a:extLst>
              <a:ext uri="{FF2B5EF4-FFF2-40B4-BE49-F238E27FC236}">
                <a16:creationId xmlns:a16="http://schemas.microsoft.com/office/drawing/2014/main" id="{8CDF22C7-82BE-4BC4-AA8F-CA0ADFFD7C29}"/>
              </a:ext>
            </a:extLst>
          </p:cNvPr>
          <p:cNvSpPr txBox="1"/>
          <p:nvPr/>
        </p:nvSpPr>
        <p:spPr>
          <a:xfrm>
            <a:off x="7726799" y="6091065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cont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681AC27-DD4A-4EF3-9F48-6D9B6145F59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79" y="5470156"/>
            <a:ext cx="878927" cy="747961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3ADDFA9-5E80-4AE5-9874-525695083F6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87" y="4520302"/>
            <a:ext cx="891031" cy="710900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55097FEE-1BBB-427D-A637-8BF4D522EB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81" y="4636435"/>
            <a:ext cx="821437" cy="58657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CC919A4-C310-424F-BC93-60F1DC297D8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730" y="3516423"/>
            <a:ext cx="888829" cy="756388"/>
          </a:xfrm>
          <a:prstGeom prst="rect">
            <a:avLst/>
          </a:prstGeom>
        </p:spPr>
      </p:pic>
      <p:sp>
        <p:nvSpPr>
          <p:cNvPr id="87" name="TextBox 86">
            <a:hlinkClick r:id="" action="ppaction://noaction">
              <a:snd r:embed="rId37" name="anglaise.wav"/>
            </a:hlinkClick>
            <a:extLst>
              <a:ext uri="{FF2B5EF4-FFF2-40B4-BE49-F238E27FC236}">
                <a16:creationId xmlns:a16="http://schemas.microsoft.com/office/drawing/2014/main" id="{1694C326-1DC3-4ACD-8701-2B5B4509EF2A}"/>
              </a:ext>
            </a:extLst>
          </p:cNvPr>
          <p:cNvSpPr txBox="1"/>
          <p:nvPr/>
        </p:nvSpPr>
        <p:spPr>
          <a:xfrm>
            <a:off x="6407914" y="6122481"/>
            <a:ext cx="146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glaise</a:t>
            </a:r>
          </a:p>
        </p:txBody>
      </p:sp>
      <p:sp>
        <p:nvSpPr>
          <p:cNvPr id="88" name="TextBox 87">
            <a:hlinkClick r:id="" action="ppaction://noaction">
              <a:snd r:embed="rId38" name="francaise.wav"/>
            </a:hlinkClick>
            <a:extLst>
              <a:ext uri="{FF2B5EF4-FFF2-40B4-BE49-F238E27FC236}">
                <a16:creationId xmlns:a16="http://schemas.microsoft.com/office/drawing/2014/main" id="{D452397C-589A-4EF6-9150-DC48847B4570}"/>
              </a:ext>
            </a:extLst>
          </p:cNvPr>
          <p:cNvSpPr txBox="1"/>
          <p:nvPr/>
        </p:nvSpPr>
        <p:spPr>
          <a:xfrm>
            <a:off x="10521369" y="4133594"/>
            <a:ext cx="1527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çaise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hlinkClick r:id="" action="ppaction://noaction">
              <a:snd r:embed="rId39" name="anglais.wav"/>
            </a:hlinkClick>
            <a:extLst>
              <a:ext uri="{FF2B5EF4-FFF2-40B4-BE49-F238E27FC236}">
                <a16:creationId xmlns:a16="http://schemas.microsoft.com/office/drawing/2014/main" id="{82B58744-3987-46FB-B39E-159B32C4D846}"/>
              </a:ext>
            </a:extLst>
          </p:cNvPr>
          <p:cNvSpPr txBox="1"/>
          <p:nvPr/>
        </p:nvSpPr>
        <p:spPr>
          <a:xfrm>
            <a:off x="6464227" y="4133594"/>
            <a:ext cx="1312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glais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TextBox 91">
            <a:hlinkClick r:id="" action="ppaction://noaction">
              <a:snd r:embed="rId40" name="grand.wav"/>
            </a:hlinkClick>
            <a:extLst>
              <a:ext uri="{FF2B5EF4-FFF2-40B4-BE49-F238E27FC236}">
                <a16:creationId xmlns:a16="http://schemas.microsoft.com/office/drawing/2014/main" id="{763D7A59-99E3-484F-8DC0-865D07F44075}"/>
              </a:ext>
            </a:extLst>
          </p:cNvPr>
          <p:cNvSpPr txBox="1"/>
          <p:nvPr/>
        </p:nvSpPr>
        <p:spPr>
          <a:xfrm>
            <a:off x="9350079" y="4133614"/>
            <a:ext cx="104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93" name="TextBox 92">
            <a:hlinkClick r:id="" action="ppaction://noaction">
              <a:snd r:embed="rId41" name="grande.wav"/>
            </a:hlinkClick>
            <a:extLst>
              <a:ext uri="{FF2B5EF4-FFF2-40B4-BE49-F238E27FC236}">
                <a16:creationId xmlns:a16="http://schemas.microsoft.com/office/drawing/2014/main" id="{E7E3C991-029E-4D4D-A1C1-314C2C0B9E8B}"/>
              </a:ext>
            </a:extLst>
          </p:cNvPr>
          <p:cNvSpPr txBox="1"/>
          <p:nvPr/>
        </p:nvSpPr>
        <p:spPr>
          <a:xfrm>
            <a:off x="6518633" y="5121944"/>
            <a:ext cx="1123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42" name="francais.wav"/>
            </a:hlinkClick>
            <a:extLst>
              <a:ext uri="{FF2B5EF4-FFF2-40B4-BE49-F238E27FC236}">
                <a16:creationId xmlns:a16="http://schemas.microsoft.com/office/drawing/2014/main" id="{E1E7DD56-AEBD-4392-905A-8F24511E56B6}"/>
              </a:ext>
            </a:extLst>
          </p:cNvPr>
          <p:cNvSpPr txBox="1"/>
          <p:nvPr/>
        </p:nvSpPr>
        <p:spPr>
          <a:xfrm>
            <a:off x="9240808" y="5110644"/>
            <a:ext cx="126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çais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 descr="Circle&#10;&#10;Description automatically generated">
            <a:extLst>
              <a:ext uri="{FF2B5EF4-FFF2-40B4-BE49-F238E27FC236}">
                <a16:creationId xmlns:a16="http://schemas.microsoft.com/office/drawing/2014/main" id="{445B73F9-CF1E-48E7-A09A-957651D84D8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20" y="5471829"/>
            <a:ext cx="837906" cy="713053"/>
          </a:xfrm>
          <a:prstGeom prst="rect">
            <a:avLst/>
          </a:prstGeom>
        </p:spPr>
      </p:pic>
      <p:pic>
        <p:nvPicPr>
          <p:cNvPr id="28" name="Picture 27" descr="Shape, circle&#10;&#10;Description automatically generated">
            <a:extLst>
              <a:ext uri="{FF2B5EF4-FFF2-40B4-BE49-F238E27FC236}">
                <a16:creationId xmlns:a16="http://schemas.microsoft.com/office/drawing/2014/main" id="{0C22A04A-2784-46A1-B9B8-C361CA3E94D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068" y="5496419"/>
            <a:ext cx="622512" cy="671041"/>
          </a:xfrm>
          <a:prstGeom prst="rect">
            <a:avLst/>
          </a:prstGeom>
        </p:spPr>
      </p:pic>
      <p:sp>
        <p:nvSpPr>
          <p:cNvPr id="101" name="TextBox 100">
            <a:hlinkClick r:id="" action="ppaction://noaction">
              <a:snd r:embed="rId45" name="différente.wav"/>
            </a:hlinkClick>
            <a:extLst>
              <a:ext uri="{FF2B5EF4-FFF2-40B4-BE49-F238E27FC236}">
                <a16:creationId xmlns:a16="http://schemas.microsoft.com/office/drawing/2014/main" id="{BBB81E97-82A7-4B99-8626-50C78EEACB9A}"/>
              </a:ext>
            </a:extLst>
          </p:cNvPr>
          <p:cNvSpPr txBox="1"/>
          <p:nvPr/>
        </p:nvSpPr>
        <p:spPr>
          <a:xfrm>
            <a:off x="10519638" y="6078550"/>
            <a:ext cx="1427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différ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BAD76B4E-08CA-4056-B40E-2DA2F28BB0F5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79" y="4544405"/>
            <a:ext cx="764857" cy="909500"/>
          </a:xfrm>
          <a:prstGeom prst="rect">
            <a:avLst/>
          </a:prstGeom>
        </p:spPr>
      </p:pic>
      <p:sp>
        <p:nvSpPr>
          <p:cNvPr id="70" name="TextBox 69">
            <a:hlinkClick r:id="" action="ppaction://noaction">
              <a:snd r:embed="rId47" name="élégante.wav"/>
            </a:hlinkClick>
            <a:extLst>
              <a:ext uri="{FF2B5EF4-FFF2-40B4-BE49-F238E27FC236}">
                <a16:creationId xmlns:a16="http://schemas.microsoft.com/office/drawing/2014/main" id="{FF3E841F-1622-4847-B578-F93F21E783AB}"/>
              </a:ext>
            </a:extLst>
          </p:cNvPr>
          <p:cNvSpPr txBox="1"/>
          <p:nvPr/>
        </p:nvSpPr>
        <p:spPr>
          <a:xfrm>
            <a:off x="7677442" y="5149576"/>
            <a:ext cx="141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élég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20ED0C3-681A-4BBE-91E1-9A1196754ACC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8126837" y="3766608"/>
            <a:ext cx="584700" cy="445830"/>
          </a:xfrm>
          <a:prstGeom prst="rect">
            <a:avLst/>
          </a:prstGeom>
        </p:spPr>
      </p:pic>
      <p:pic>
        <p:nvPicPr>
          <p:cNvPr id="76" name="Picture 75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041D2718-1722-4910-8851-417BCC84535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0833869">
            <a:off x="8232397" y="3533572"/>
            <a:ext cx="343624" cy="382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401FC-6ADC-42F1-AAA5-A21B2AB844F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83" y="5755066"/>
            <a:ext cx="530271" cy="404328"/>
          </a:xfrm>
          <a:prstGeom prst="rect">
            <a:avLst/>
          </a:prstGeom>
        </p:spPr>
      </p:pic>
      <p:pic>
        <p:nvPicPr>
          <p:cNvPr id="77" name="Picture 76" descr="A picture containing umbrella, accessory&#10;&#10;Description automatically generated">
            <a:extLst>
              <a:ext uri="{FF2B5EF4-FFF2-40B4-BE49-F238E27FC236}">
                <a16:creationId xmlns:a16="http://schemas.microsoft.com/office/drawing/2014/main" id="{A36F5491-DB8A-43E7-8DC8-3044C524D68A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 rot="20833869">
            <a:off x="10959322" y="5500396"/>
            <a:ext cx="343624" cy="382136"/>
          </a:xfrm>
          <a:prstGeom prst="rect">
            <a:avLst/>
          </a:prstGeom>
        </p:spPr>
      </p:pic>
      <p:pic>
        <p:nvPicPr>
          <p:cNvPr id="78" name="Graphic 77" descr="Teacher">
            <a:extLst>
              <a:ext uri="{FF2B5EF4-FFF2-40B4-BE49-F238E27FC236}">
                <a16:creationId xmlns:a16="http://schemas.microsoft.com/office/drawing/2014/main" id="{A131080D-8565-4751-AFA5-BBD68944DF1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179167" y="7549"/>
            <a:ext cx="884204" cy="914400"/>
          </a:xfrm>
          <a:prstGeom prst="rect">
            <a:avLst/>
          </a:prstGeom>
        </p:spPr>
      </p:pic>
      <p:sp>
        <p:nvSpPr>
          <p:cNvPr id="79" name="Speech Bubble: Rectangle with Corners Rounded 78">
            <a:extLst>
              <a:ext uri="{FF2B5EF4-FFF2-40B4-BE49-F238E27FC236}">
                <a16:creationId xmlns:a16="http://schemas.microsoft.com/office/drawing/2014/main" id="{A8CD2916-A9A4-4BA6-AF66-60E0C671273A}"/>
              </a:ext>
            </a:extLst>
          </p:cNvPr>
          <p:cNvSpPr/>
          <p:nvPr/>
        </p:nvSpPr>
        <p:spPr>
          <a:xfrm>
            <a:off x="4093568" y="122515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57" grpId="0"/>
      <p:bldP spid="158" grpId="0"/>
      <p:bldP spid="7" grpId="0" animBg="1"/>
      <p:bldP spid="8" grpId="0"/>
      <p:bldP spid="62" grpId="0"/>
      <p:bldP spid="64" grpId="0"/>
      <p:bldP spid="69" grpId="0"/>
      <p:bldP spid="71" grpId="0"/>
      <p:bldP spid="72" grpId="0"/>
      <p:bldP spid="73" grpId="0"/>
      <p:bldP spid="74" grpId="0"/>
      <p:bldP spid="87" grpId="0"/>
      <p:bldP spid="88" grpId="0"/>
      <p:bldP spid="91" grpId="0"/>
      <p:bldP spid="92" grpId="0"/>
      <p:bldP spid="93" grpId="0"/>
      <p:bldP spid="94" grpId="0"/>
      <p:bldP spid="101" grpId="0"/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9" y="115665"/>
            <a:ext cx="3020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Using</a:t>
            </a:r>
            <a:r>
              <a:rPr lang="es-AR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adjectives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170;p8">
            <a:extLst>
              <a:ext uri="{FF2B5EF4-FFF2-40B4-BE49-F238E27FC236}">
                <a16:creationId xmlns:a16="http://schemas.microsoft.com/office/drawing/2014/main" id="{13238DF5-D7C8-4C85-9320-36895CEB65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40251" y="44647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11" name="CustomShape 3">
            <a:extLst>
              <a:ext uri="{FF2B5EF4-FFF2-40B4-BE49-F238E27FC236}">
                <a16:creationId xmlns:a16="http://schemas.microsoft.com/office/drawing/2014/main" id="{0D4EE498-4B32-48DE-8500-3B569B82445E}"/>
              </a:ext>
            </a:extLst>
          </p:cNvPr>
          <p:cNvSpPr/>
          <p:nvPr/>
        </p:nvSpPr>
        <p:spPr>
          <a:xfrm>
            <a:off x="226762" y="120797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Remember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to add ‘</a:t>
            </a:r>
            <a:r>
              <a:rPr kumimoji="0" lang="en-GB" sz="28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’ to adjectives to make the feminine form: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6">
            <a:extLst>
              <a:ext uri="{FF2B5EF4-FFF2-40B4-BE49-F238E27FC236}">
                <a16:creationId xmlns:a16="http://schemas.microsoft.com/office/drawing/2014/main" id="{3AD8B517-BD26-47FE-8609-96FCB6F239BB}"/>
              </a:ext>
            </a:extLst>
          </p:cNvPr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gran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6">
            <a:extLst>
              <a:ext uri="{FF2B5EF4-FFF2-40B4-BE49-F238E27FC236}">
                <a16:creationId xmlns:a16="http://schemas.microsoft.com/office/drawing/2014/main" id="{608CE5C4-1911-4F49-A2EA-8BD7272DF0F0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boy)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98586BFF-F80D-4122-951A-08C7DB417025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ADB68A28-DAC8-4295-A422-5BAE01665DAC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980F69A8-0366-4598-9864-294FCE1ED77B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Je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grand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6">
            <a:extLst>
              <a:ext uri="{FF2B5EF4-FFF2-40B4-BE49-F238E27FC236}">
                <a16:creationId xmlns:a16="http://schemas.microsoft.com/office/drawing/2014/main" id="{9A6625AF-EBDE-44E1-A01A-44F740F116FB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Elle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petit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6">
            <a:extLst>
              <a:ext uri="{FF2B5EF4-FFF2-40B4-BE49-F238E27FC236}">
                <a16:creationId xmlns:a16="http://schemas.microsoft.com/office/drawing/2014/main" id="{0F5900B8-C278-40C2-A4D9-0E01E6FB4525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am tall.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DF0D2F5A-9638-4477-A477-8ACBE9D2D57A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 short.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BD67BA-3493-48E3-B34E-FA75C082E3D7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Masculine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9A3E65-4349-42BA-9924-BE37A8DDBAA3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Feminine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Oval Callout 13">
            <a:extLst>
              <a:ext uri="{FF2B5EF4-FFF2-40B4-BE49-F238E27FC236}">
                <a16:creationId xmlns:a16="http://schemas.microsoft.com/office/drawing/2014/main" id="{51B7E1DE-43AB-448D-A384-F0D33C5ACC7C}"/>
              </a:ext>
            </a:extLst>
          </p:cNvPr>
          <p:cNvSpPr/>
          <p:nvPr/>
        </p:nvSpPr>
        <p:spPr>
          <a:xfrm>
            <a:off x="5796811" y="3230410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‘d’ and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Up Arrow Callout 4">
            <a:extLst>
              <a:ext uri="{FF2B5EF4-FFF2-40B4-BE49-F238E27FC236}">
                <a16:creationId xmlns:a16="http://schemas.microsoft.com/office/drawing/2014/main" id="{CF028341-F1BD-4AE6-884B-E9C8818C60B2}"/>
              </a:ext>
            </a:extLst>
          </p:cNvPr>
          <p:cNvSpPr/>
          <p:nvPr/>
        </p:nvSpPr>
        <p:spPr>
          <a:xfrm rot="10800000" flipV="1">
            <a:off x="3534887" y="1801470"/>
            <a:ext cx="4035805" cy="12702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‘d’ and ‘t’ are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25" name="Picture 2" descr="Quiet Sign Clip Art">
            <a:extLst>
              <a:ext uri="{FF2B5EF4-FFF2-40B4-BE49-F238E27FC236}">
                <a16:creationId xmlns:a16="http://schemas.microsoft.com/office/drawing/2014/main" id="{4FBD782A-81ED-40DF-A80C-1839E2D45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40" y="2179364"/>
            <a:ext cx="465748" cy="65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4284E8-FC6F-4917-A7DF-23419C61F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0197" y="2711263"/>
            <a:ext cx="1102015" cy="879231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E1F3AD18-BBC7-44F9-9DC2-E0A63B0CD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585" y="4662509"/>
            <a:ext cx="1102015" cy="8792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4E5EFE-8EF4-4A42-A7F7-C3A6856BA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00276" y="3654686"/>
            <a:ext cx="1122863" cy="98622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7CDECC2-A629-4BD9-9679-DD8258BED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0276" y="5650025"/>
            <a:ext cx="1122863" cy="9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graphicFrame>
        <p:nvGraphicFramePr>
          <p:cNvPr id="10" name="Table 1">
            <a:extLst>
              <a:ext uri="{FF2B5EF4-FFF2-40B4-BE49-F238E27FC236}">
                <a16:creationId xmlns:a16="http://schemas.microsoft.com/office/drawing/2014/main" id="{12D93E2C-590E-4A7E-A72C-E881D044FD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9516670"/>
              </p:ext>
            </p:extLst>
          </p:nvPr>
        </p:nvGraphicFramePr>
        <p:xfrm>
          <a:off x="2193432" y="2084442"/>
          <a:ext cx="7513920" cy="4513680"/>
        </p:xfrm>
        <a:graphic>
          <a:graphicData uri="http://schemas.openxmlformats.org/drawingml/2006/table">
            <a:tbl>
              <a:tblPr/>
              <a:tblGrid>
                <a:gridCol w="505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12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Olivier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contente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Milo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français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Callie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content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Hannah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anglaise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Naomie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0000"/>
                          </a:solidFill>
                          <a:latin typeface="Century gothic"/>
                          <a:ea typeface="DejaVu Sans"/>
                        </a:rPr>
                        <a:t>Sophie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Oscar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grand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Mia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petit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Ali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grande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2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DejaVu Sans"/>
                        </a:rPr>
                        <a:t>Amir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tu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es triste ?</a:t>
                      </a:r>
                      <a:endParaRPr lang="en-GB" sz="20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Google Shape;194;p9">
            <a:extLst>
              <a:ext uri="{FF2B5EF4-FFF2-40B4-BE49-F238E27FC236}">
                <a16:creationId xmlns:a16="http://schemas.microsoft.com/office/drawing/2014/main" id="{C6C21992-B733-4D35-90D8-A125429C89A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62413" y="1962078"/>
            <a:ext cx="705878" cy="661320"/>
          </a:xfrm>
          <a:prstGeom prst="rect">
            <a:avLst/>
          </a:prstGeom>
          <a:ln>
            <a:noFill/>
          </a:ln>
        </p:spPr>
      </p:pic>
      <p:pic>
        <p:nvPicPr>
          <p:cNvPr id="12" name="Google Shape;195;p9">
            <a:extLst>
              <a:ext uri="{FF2B5EF4-FFF2-40B4-BE49-F238E27FC236}">
                <a16:creationId xmlns:a16="http://schemas.microsoft.com/office/drawing/2014/main" id="{9DDA2F56-7017-4B49-B4CA-87744C4D1D7C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6072" y="2183118"/>
            <a:ext cx="1141200" cy="838800"/>
          </a:xfrm>
          <a:prstGeom prst="rect">
            <a:avLst/>
          </a:prstGeom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6A5C0365-212A-4825-8279-AE92A6946352}"/>
              </a:ext>
            </a:extLst>
          </p:cNvPr>
          <p:cNvSpPr/>
          <p:nvPr/>
        </p:nvSpPr>
        <p:spPr>
          <a:xfrm>
            <a:off x="3029963" y="136392"/>
            <a:ext cx="9473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is asking</a:t>
            </a:r>
            <a:r>
              <a:rPr lang="en-GB" sz="2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the class some questions.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5C1FE341-0334-4CE1-BA2B-7D3FD341FBC0}"/>
              </a:ext>
            </a:extLst>
          </p:cNvPr>
          <p:cNvSpPr/>
          <p:nvPr/>
        </p:nvSpPr>
        <p:spPr>
          <a:xfrm>
            <a:off x="4401" y="606955"/>
            <a:ext cx="933578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Look at the adjective. Decide if the pupil is a boy or a girl.</a:t>
            </a:r>
            <a:endParaRPr lang="en-GB" sz="2400" b="0" strike="noStrike" spc="-1" dirty="0">
              <a:latin typeface="Arial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6118E12D-F3BF-49E6-8569-B6D283B4BE8C}"/>
              </a:ext>
            </a:extLst>
          </p:cNvPr>
          <p:cNvSpPr/>
          <p:nvPr/>
        </p:nvSpPr>
        <p:spPr>
          <a:xfrm>
            <a:off x="5658429" y="2703066"/>
            <a:ext cx="1104844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9F3C399B-B4C0-453F-82A4-1163AC9BF1C4}"/>
              </a:ext>
            </a:extLst>
          </p:cNvPr>
          <p:cNvSpPr/>
          <p:nvPr/>
        </p:nvSpPr>
        <p:spPr>
          <a:xfrm>
            <a:off x="2112792" y="1529358"/>
            <a:ext cx="1905120" cy="577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3200" b="1" strike="noStrike" spc="-1" dirty="0">
                <a:solidFill>
                  <a:srgbClr val="92D050"/>
                </a:solidFill>
                <a:latin typeface="Century gothic"/>
                <a:ea typeface="Century Gothic"/>
              </a:rPr>
              <a:t>la </a:t>
            </a:r>
            <a:r>
              <a:rPr lang="en-GB" sz="3200" b="1" strike="noStrike" spc="-1" dirty="0" err="1">
                <a:solidFill>
                  <a:srgbClr val="92D050"/>
                </a:solidFill>
                <a:latin typeface="Century gothic"/>
                <a:ea typeface="Century Gothic"/>
              </a:rPr>
              <a:t>liste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17" name="CustomShape 7">
            <a:extLst>
              <a:ext uri="{FF2B5EF4-FFF2-40B4-BE49-F238E27FC236}">
                <a16:creationId xmlns:a16="http://schemas.microsoft.com/office/drawing/2014/main" id="{7645CFC7-9AA6-48A7-AC9E-812339E39B1B}"/>
              </a:ext>
            </a:extLst>
          </p:cNvPr>
          <p:cNvSpPr/>
          <p:nvPr/>
        </p:nvSpPr>
        <p:spPr>
          <a:xfrm>
            <a:off x="3348672" y="2194402"/>
            <a:ext cx="1040513" cy="34427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Google Shape;213;p9">
            <a:extLst>
              <a:ext uri="{FF2B5EF4-FFF2-40B4-BE49-F238E27FC236}">
                <a16:creationId xmlns:a16="http://schemas.microsoft.com/office/drawing/2014/main" id="{D7001128-4404-46B6-BEAF-08E2A0A1ED5F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566952" y="561598"/>
            <a:ext cx="1295280" cy="1304280"/>
          </a:xfrm>
          <a:prstGeom prst="rect">
            <a:avLst/>
          </a:prstGeom>
          <a:ln>
            <a:noFill/>
          </a:ln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4A8E42BF-977D-49EB-96C5-9D86569BF9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18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0" name="Picture 30">
            <a:extLst>
              <a:ext uri="{FF2B5EF4-FFF2-40B4-BE49-F238E27FC236}">
                <a16:creationId xmlns:a16="http://schemas.microsoft.com/office/drawing/2014/main" id="{3F8453D9-D8C5-4F06-8822-ABDBEFF0BFF1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0204" y="21568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2" name="Picture 34">
            <a:extLst>
              <a:ext uri="{FF2B5EF4-FFF2-40B4-BE49-F238E27FC236}">
                <a16:creationId xmlns:a16="http://schemas.microsoft.com/office/drawing/2014/main" id="{AB5F0202-0441-4A91-AFD1-0C85A8217763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24164" y="26233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3" name="Picture 35">
            <a:extLst>
              <a:ext uri="{FF2B5EF4-FFF2-40B4-BE49-F238E27FC236}">
                <a16:creationId xmlns:a16="http://schemas.microsoft.com/office/drawing/2014/main" id="{B333810E-7380-4930-822E-5213CC9F2030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32314" y="26935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4" name="Picture 36">
            <a:extLst>
              <a:ext uri="{FF2B5EF4-FFF2-40B4-BE49-F238E27FC236}">
                <a16:creationId xmlns:a16="http://schemas.microsoft.com/office/drawing/2014/main" id="{44E13042-2354-4433-988F-C2193104AC6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49004" y="31763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5" name="Picture 37">
            <a:extLst>
              <a:ext uri="{FF2B5EF4-FFF2-40B4-BE49-F238E27FC236}">
                <a16:creationId xmlns:a16="http://schemas.microsoft.com/office/drawing/2014/main" id="{D8D3D71A-0C8D-4426-9A62-87A271D54A39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94874" y="314971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6" name="Picture 38">
            <a:extLst>
              <a:ext uri="{FF2B5EF4-FFF2-40B4-BE49-F238E27FC236}">
                <a16:creationId xmlns:a16="http://schemas.microsoft.com/office/drawing/2014/main" id="{411C8FAB-31A5-4993-A5E5-5E7D8DC6353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34604" y="36699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27" name="Picture 39">
            <a:extLst>
              <a:ext uri="{FF2B5EF4-FFF2-40B4-BE49-F238E27FC236}">
                <a16:creationId xmlns:a16="http://schemas.microsoft.com/office/drawing/2014/main" id="{03FD378F-D055-422D-AE4A-AFC0BE071208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0474" y="364327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29" name="Picture 40">
            <a:extLst>
              <a:ext uri="{FF2B5EF4-FFF2-40B4-BE49-F238E27FC236}">
                <a16:creationId xmlns:a16="http://schemas.microsoft.com/office/drawing/2014/main" id="{A77D0F0D-B31E-4C7A-8ECE-4645DA35AD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0204" y="415951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1" name="Picture 41">
            <a:extLst>
              <a:ext uri="{FF2B5EF4-FFF2-40B4-BE49-F238E27FC236}">
                <a16:creationId xmlns:a16="http://schemas.microsoft.com/office/drawing/2014/main" id="{1854AA52-1867-4048-A685-C4A930D9E27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66074" y="41332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2" name="Picture 42">
            <a:extLst>
              <a:ext uri="{FF2B5EF4-FFF2-40B4-BE49-F238E27FC236}">
                <a16:creationId xmlns:a16="http://schemas.microsoft.com/office/drawing/2014/main" id="{1D40AFAF-3A77-45EF-90A2-0E0A5D07C34B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201124" y="46267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3" name="Picture 43">
            <a:extLst>
              <a:ext uri="{FF2B5EF4-FFF2-40B4-BE49-F238E27FC236}">
                <a16:creationId xmlns:a16="http://schemas.microsoft.com/office/drawing/2014/main" id="{7B6542F4-7E77-4553-893C-D51CC1DE0695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46591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4" name="Picture 44">
            <a:extLst>
              <a:ext uri="{FF2B5EF4-FFF2-40B4-BE49-F238E27FC236}">
                <a16:creationId xmlns:a16="http://schemas.microsoft.com/office/drawing/2014/main" id="{C75B0921-938D-445B-B22E-9AC9AD612FD4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5223084" y="513439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5" name="Picture 45">
            <a:extLst>
              <a:ext uri="{FF2B5EF4-FFF2-40B4-BE49-F238E27FC236}">
                <a16:creationId xmlns:a16="http://schemas.microsoft.com/office/drawing/2014/main" id="{3678B300-85EA-4621-8835-32CCB587115A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2787314" y="514735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6" name="Picture 46">
            <a:extLst>
              <a:ext uri="{FF2B5EF4-FFF2-40B4-BE49-F238E27FC236}">
                <a16:creationId xmlns:a16="http://schemas.microsoft.com/office/drawing/2014/main" id="{D74CA6E8-C451-4073-B033-5880241B6397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74124" y="559159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7" name="Picture 47">
            <a:extLst>
              <a:ext uri="{FF2B5EF4-FFF2-40B4-BE49-F238E27FC236}">
                <a16:creationId xmlns:a16="http://schemas.microsoft.com/office/drawing/2014/main" id="{70289B48-98EF-4961-B4E4-353486AAD45D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7834" y="5663958"/>
            <a:ext cx="272880" cy="383040"/>
          </a:xfrm>
          <a:prstGeom prst="rect">
            <a:avLst/>
          </a:prstGeom>
          <a:ln>
            <a:noFill/>
          </a:ln>
        </p:spPr>
      </p:pic>
      <p:pic>
        <p:nvPicPr>
          <p:cNvPr id="38" name="Picture 48">
            <a:extLst>
              <a:ext uri="{FF2B5EF4-FFF2-40B4-BE49-F238E27FC236}">
                <a16:creationId xmlns:a16="http://schemas.microsoft.com/office/drawing/2014/main" id="{88E77A07-1C3F-43EE-9334-2BB6F168F9AC}"/>
              </a:ext>
            </a:extLst>
          </p:cNvPr>
          <p:cNvPicPr/>
          <p:nvPr/>
        </p:nvPicPr>
        <p:blipFill>
          <a:blip r:embed="rId8"/>
          <a:srcRect l="49236" t="14905" r="17135" b="11571"/>
          <a:stretch/>
        </p:blipFill>
        <p:spPr>
          <a:xfrm>
            <a:off x="5159364" y="6118638"/>
            <a:ext cx="287280" cy="419400"/>
          </a:xfrm>
          <a:prstGeom prst="rect">
            <a:avLst/>
          </a:prstGeom>
          <a:ln>
            <a:noFill/>
          </a:ln>
        </p:spPr>
      </p:pic>
      <p:pic>
        <p:nvPicPr>
          <p:cNvPr id="39" name="Picture 49">
            <a:extLst>
              <a:ext uri="{FF2B5EF4-FFF2-40B4-BE49-F238E27FC236}">
                <a16:creationId xmlns:a16="http://schemas.microsoft.com/office/drawing/2014/main" id="{2503A1DD-84EA-415A-8FAC-E2AA76D9AE43}"/>
              </a:ext>
            </a:extLst>
          </p:cNvPr>
          <p:cNvPicPr/>
          <p:nvPr/>
        </p:nvPicPr>
        <p:blipFill>
          <a:blip r:embed="rId7"/>
          <a:srcRect l="14259" t="14983" r="51480" b="12905"/>
          <a:stretch/>
        </p:blipFill>
        <p:spPr>
          <a:xfrm>
            <a:off x="2802074" y="6148518"/>
            <a:ext cx="272880" cy="383040"/>
          </a:xfrm>
          <a:prstGeom prst="rect">
            <a:avLst/>
          </a:prstGeom>
          <a:ln>
            <a:noFill/>
          </a:ln>
        </p:spPr>
      </p:pic>
      <p:sp>
        <p:nvSpPr>
          <p:cNvPr id="40" name="CustomShape 9">
            <a:extLst>
              <a:ext uri="{FF2B5EF4-FFF2-40B4-BE49-F238E27FC236}">
                <a16:creationId xmlns:a16="http://schemas.microsoft.com/office/drawing/2014/main" id="{E9B9F09C-61C9-402A-BFB4-490A615A50C3}"/>
              </a:ext>
            </a:extLst>
          </p:cNvPr>
          <p:cNvSpPr/>
          <p:nvPr/>
        </p:nvSpPr>
        <p:spPr>
          <a:xfrm>
            <a:off x="3355399" y="3176358"/>
            <a:ext cx="1040513" cy="363416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10">
            <a:extLst>
              <a:ext uri="{FF2B5EF4-FFF2-40B4-BE49-F238E27FC236}">
                <a16:creationId xmlns:a16="http://schemas.microsoft.com/office/drawing/2014/main" id="{1280012D-05EF-433D-AEA0-2944F7F51D42}"/>
              </a:ext>
            </a:extLst>
          </p:cNvPr>
          <p:cNvSpPr/>
          <p:nvPr/>
        </p:nvSpPr>
        <p:spPr>
          <a:xfrm>
            <a:off x="5658429" y="3677766"/>
            <a:ext cx="1104845" cy="41209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11">
            <a:extLst>
              <a:ext uri="{FF2B5EF4-FFF2-40B4-BE49-F238E27FC236}">
                <a16:creationId xmlns:a16="http://schemas.microsoft.com/office/drawing/2014/main" id="{CC2D10DF-987F-4A39-AD24-D24E454654E4}"/>
              </a:ext>
            </a:extLst>
          </p:cNvPr>
          <p:cNvSpPr/>
          <p:nvPr/>
        </p:nvSpPr>
        <p:spPr>
          <a:xfrm>
            <a:off x="5658428" y="4179022"/>
            <a:ext cx="1104845" cy="3830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2EC0A55B-E7FB-4062-9406-D3681A3DD30C}"/>
              </a:ext>
            </a:extLst>
          </p:cNvPr>
          <p:cNvSpPr/>
          <p:nvPr/>
        </p:nvSpPr>
        <p:spPr>
          <a:xfrm>
            <a:off x="5658428" y="469105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3">
            <a:extLst>
              <a:ext uri="{FF2B5EF4-FFF2-40B4-BE49-F238E27FC236}">
                <a16:creationId xmlns:a16="http://schemas.microsoft.com/office/drawing/2014/main" id="{E70993AD-A2BB-4C81-BC98-F2B0F6BC3246}"/>
              </a:ext>
            </a:extLst>
          </p:cNvPr>
          <p:cNvSpPr/>
          <p:nvPr/>
        </p:nvSpPr>
        <p:spPr>
          <a:xfrm>
            <a:off x="3348672" y="5155776"/>
            <a:ext cx="1040513" cy="3992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4">
            <a:extLst>
              <a:ext uri="{FF2B5EF4-FFF2-40B4-BE49-F238E27FC236}">
                <a16:creationId xmlns:a16="http://schemas.microsoft.com/office/drawing/2014/main" id="{55BCFE6C-76F6-4342-8EDE-12B7E35D34A2}"/>
              </a:ext>
            </a:extLst>
          </p:cNvPr>
          <p:cNvSpPr/>
          <p:nvPr/>
        </p:nvSpPr>
        <p:spPr>
          <a:xfrm>
            <a:off x="3348672" y="5692240"/>
            <a:ext cx="1040513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5">
            <a:extLst>
              <a:ext uri="{FF2B5EF4-FFF2-40B4-BE49-F238E27FC236}">
                <a16:creationId xmlns:a16="http://schemas.microsoft.com/office/drawing/2014/main" id="{3A79AFFC-B678-41BD-880E-5DE21FC6B010}"/>
              </a:ext>
            </a:extLst>
          </p:cNvPr>
          <p:cNvSpPr/>
          <p:nvPr/>
        </p:nvSpPr>
        <p:spPr>
          <a:xfrm>
            <a:off x="5658428" y="6180378"/>
            <a:ext cx="1104845" cy="3511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5">
            <a:extLst>
              <a:ext uri="{FF2B5EF4-FFF2-40B4-BE49-F238E27FC236}">
                <a16:creationId xmlns:a16="http://schemas.microsoft.com/office/drawing/2014/main" id="{0CFA7B0F-95C9-4B7E-A95D-D98921519748}"/>
              </a:ext>
            </a:extLst>
          </p:cNvPr>
          <p:cNvSpPr/>
          <p:nvPr/>
        </p:nvSpPr>
        <p:spPr>
          <a:xfrm>
            <a:off x="3286738" y="6190500"/>
            <a:ext cx="1227190" cy="323022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1763432D-9AD3-4C17-ABF0-B4F30FF81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42" y="866658"/>
            <a:ext cx="884204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277CCBD-CE16-4769-88EE-5C2D8CAD3CE7}"/>
              </a:ext>
            </a:extLst>
          </p:cNvPr>
          <p:cNvSpPr/>
          <p:nvPr/>
        </p:nvSpPr>
        <p:spPr>
          <a:xfrm>
            <a:off x="1113703" y="1058010"/>
            <a:ext cx="5477184" cy="475268"/>
          </a:xfrm>
          <a:prstGeom prst="wedgeRoundRectCallout">
            <a:avLst>
              <a:gd name="adj1" fmla="val -55812"/>
              <a:gd name="adj2" fmla="val -308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1-8 et le nom de la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personne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9615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[1/6]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21463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Who is Pierre talking to? His sister Adèle or friend Yves?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642D-4CE2-4C5B-8EFB-841CC47115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472066" y="3222765"/>
            <a:ext cx="2922885" cy="24223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26417CD7-8205-405E-9BEF-C39467532E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5276"/>
          <a:stretch/>
        </p:blipFill>
        <p:spPr>
          <a:xfrm>
            <a:off x="9047799" y="3585173"/>
            <a:ext cx="1994594" cy="1969982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francais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679200" y="1919335"/>
            <a:ext cx="1888681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6095999" y="331713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5936579" y="5791537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719619" y="5748950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Yves</a:t>
            </a:r>
          </a:p>
        </p:txBody>
      </p:sp>
      <p:pic>
        <p:nvPicPr>
          <p:cNvPr id="22" name="Graphic 21" descr="Teacher">
            <a:extLst>
              <a:ext uri="{FF2B5EF4-FFF2-40B4-BE49-F238E27FC236}">
                <a16:creationId xmlns:a16="http://schemas.microsoft.com/office/drawing/2014/main" id="{D61C8297-8C5E-4DD6-BF93-43E11E4D5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1E06C589-618E-4EC6-BC80-489A5B5BB18B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84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franca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[2/6]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Who is Pierre talking to? His sister Adèle or cousin Jean-Michel?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6642D-4CE2-4C5B-8EFB-841CC47115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8346533" y="2873717"/>
            <a:ext cx="2922885" cy="24223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grand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62169" y="1919335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14496" y="296808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8855076" y="544248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5966432" y="5622848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Jean-Michel</a:t>
            </a: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79F7497B-AE87-40BC-BB5C-B8A3B323E7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34" y="3274542"/>
            <a:ext cx="2251365" cy="2286001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18824FC3-A294-4126-8F99-6C68478E88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C280E07-5834-48C8-B0BC-20528257BA73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494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gra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[3/6]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Who is Pierre talking to? His sister Adèle or friend Yves?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petit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petit.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711524" y="1892139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34897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A711B-47AF-4A2D-BBE0-93F91CD359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925708" y="3222766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17108-1788-436B-8382-C64AB78B6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5276"/>
          <a:stretch/>
        </p:blipFill>
        <p:spPr>
          <a:xfrm>
            <a:off x="9047799" y="3517358"/>
            <a:ext cx="1994594" cy="1969982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7090A036-E0EC-4091-AD82-3785C0CC6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9190D62-9452-43BC-9B1F-7C5AB10974A4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25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pet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[4/6]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Who is Pierre talking to? His sister Adèle or friend Yves?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contente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337552" y="1939162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14496" y="2968082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8855076" y="5442489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5966432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3193E9-3875-4208-9C25-EB3B765D63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8597042" y="3200340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FC4D04-ADC8-4C78-BB4A-E6E9E22D3F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5276"/>
          <a:stretch/>
        </p:blipFill>
        <p:spPr>
          <a:xfrm>
            <a:off x="6593862" y="3372517"/>
            <a:ext cx="1994594" cy="1969982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08A6C811-DEE9-49F1-BD7E-4CFC40CD4F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8F74AE71-5F22-40C9-9593-72DD322A01B5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43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cont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43556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 </a:t>
            </a:r>
            <a:r>
              <a:rPr lang="es-AR" sz="320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[5/6]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23170" y="711932"/>
            <a:ext cx="1082740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  <a:cs typeface="+mn-cs"/>
              </a:rPr>
              <a:t>Who is Pierre talking to? His sister Adèle or friend Yves?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43493A-BF91-41C1-88B2-DE91D8A7DE48}"/>
              </a:ext>
            </a:extLst>
          </p:cNvPr>
          <p:cNvCxnSpPr>
            <a:cxnSpLocks/>
          </p:cNvCxnSpPr>
          <p:nvPr/>
        </p:nvCxnSpPr>
        <p:spPr>
          <a:xfrm flipV="1">
            <a:off x="3645628" y="1484655"/>
            <a:ext cx="4254645" cy="426429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vector graphics&#10;&#10;Description automatically generated">
            <a:hlinkClick r:id="" action="ppaction://noaction">
              <a:snd r:embed="rId3" name="tu es francais.wav"/>
            </a:hlinkClick>
            <a:extLst>
              <a:ext uri="{FF2B5EF4-FFF2-40B4-BE49-F238E27FC236}">
                <a16:creationId xmlns:a16="http://schemas.microsoft.com/office/drawing/2014/main" id="{F0785A5B-D570-4234-8CA4-2492CF9AA2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2794"/>
          <a:stretch/>
        </p:blipFill>
        <p:spPr>
          <a:xfrm>
            <a:off x="1248318" y="1747206"/>
            <a:ext cx="2430882" cy="2536249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766279F-BBB7-4302-804E-AC92875B1E41}"/>
              </a:ext>
            </a:extLst>
          </p:cNvPr>
          <p:cNvSpPr/>
          <p:nvPr/>
        </p:nvSpPr>
        <p:spPr>
          <a:xfrm>
            <a:off x="3337552" y="1484655"/>
            <a:ext cx="2580237" cy="1832474"/>
          </a:xfrm>
          <a:prstGeom prst="wedgeRoundRectCallout">
            <a:avLst>
              <a:gd name="adj1" fmla="val -67149"/>
              <a:gd name="adj2" fmla="val 298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6539E8C-A0E4-423B-8D48-449F00200841}"/>
              </a:ext>
            </a:extLst>
          </p:cNvPr>
          <p:cNvSpPr/>
          <p:nvPr/>
        </p:nvSpPr>
        <p:spPr>
          <a:xfrm>
            <a:off x="3524537" y="1785535"/>
            <a:ext cx="2206265" cy="10487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25FDF9-4132-4E24-BEC7-2626E31F2FCA}"/>
              </a:ext>
            </a:extLst>
          </p:cNvPr>
          <p:cNvSpPr/>
          <p:nvPr/>
        </p:nvSpPr>
        <p:spPr>
          <a:xfrm>
            <a:off x="9034897" y="3148440"/>
            <a:ext cx="1936080" cy="2997628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9C33D-BB55-4466-B6B7-CB93C1BA221D}"/>
              </a:ext>
            </a:extLst>
          </p:cNvPr>
          <p:cNvSpPr txBox="1"/>
          <p:nvPr/>
        </p:nvSpPr>
        <p:spPr>
          <a:xfrm>
            <a:off x="6242519" y="5399076"/>
            <a:ext cx="209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5AC297-DB9C-42D8-8180-45D01C1848D7}"/>
              </a:ext>
            </a:extLst>
          </p:cNvPr>
          <p:cNvSpPr txBox="1"/>
          <p:nvPr/>
        </p:nvSpPr>
        <p:spPr>
          <a:xfrm>
            <a:off x="8596426" y="5487340"/>
            <a:ext cx="2445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Yves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8A711B-47AF-4A2D-BBE0-93F91CD359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91"/>
          <a:stretch/>
        </p:blipFill>
        <p:spPr>
          <a:xfrm>
            <a:off x="5925708" y="3222766"/>
            <a:ext cx="2425213" cy="20098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317108-1788-436B-8382-C64AB78B6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5276"/>
          <a:stretch/>
        </p:blipFill>
        <p:spPr>
          <a:xfrm>
            <a:off x="9047799" y="3517358"/>
            <a:ext cx="1994594" cy="1969982"/>
          </a:xfrm>
          <a:prstGeom prst="rect">
            <a:avLst/>
          </a:prstGeom>
        </p:spPr>
      </p:pic>
      <p:pic>
        <p:nvPicPr>
          <p:cNvPr id="24" name="Graphic 23" descr="Teacher">
            <a:extLst>
              <a:ext uri="{FF2B5EF4-FFF2-40B4-BE49-F238E27FC236}">
                <a16:creationId xmlns:a16="http://schemas.microsoft.com/office/drawing/2014/main" id="{FF953008-6B1F-41EB-8913-B23C7B091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44742" y="-58473"/>
            <a:ext cx="884204" cy="91440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298F6556-EA4A-4DA7-9A2D-CD96796A15AE}"/>
              </a:ext>
            </a:extLst>
          </p:cNvPr>
          <p:cNvSpPr/>
          <p:nvPr/>
        </p:nvSpPr>
        <p:spPr>
          <a:xfrm>
            <a:off x="4859143" y="56493"/>
            <a:ext cx="1629668" cy="547644"/>
          </a:xfrm>
          <a:prstGeom prst="wedgeRoundRectCallout">
            <a:avLst>
              <a:gd name="adj1" fmla="val -62137"/>
              <a:gd name="adj2" fmla="val 1573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Écoute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54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u es 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2179</Words>
  <Application>Microsoft Office PowerPoint</Application>
  <PresentationFormat>Widescreen</PresentationFormat>
  <Paragraphs>366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Andika</vt:lpstr>
      <vt:lpstr>Arial</vt:lpstr>
      <vt:lpstr>Calibri</vt:lpstr>
      <vt:lpstr>Century Gothic</vt:lpstr>
      <vt:lpstr>Century Gothic</vt:lpstr>
      <vt:lpstr>Eras Demi ITC</vt:lpstr>
      <vt:lpstr>Modern Love</vt:lpstr>
      <vt:lpstr>Symbol</vt:lpstr>
      <vt:lpstr>Wingdings</vt:lpstr>
      <vt:lpstr>1_Office Theme</vt:lpstr>
      <vt:lpstr>Office Theme</vt:lpstr>
      <vt:lpstr>2_Office Theme</vt:lpstr>
      <vt:lpstr>Describing me and others </vt:lpstr>
      <vt:lpstr>Follow up 1: </vt:lpstr>
      <vt:lpstr>Follow up 2:</vt:lpstr>
      <vt:lpstr>Follow up 2:</vt:lpstr>
      <vt:lpstr>Follow up 3 [1/6]</vt:lpstr>
      <vt:lpstr>Follow up 3 [2/6]</vt:lpstr>
      <vt:lpstr>Follow up 3 [3/6]</vt:lpstr>
      <vt:lpstr>Follow up 3 [4/6]</vt:lpstr>
      <vt:lpstr>Follow up 3 [5/6]</vt:lpstr>
      <vt:lpstr>Follow up 3 [6/6]</vt:lpstr>
      <vt:lpstr>Follow up 4 :</vt:lpstr>
      <vt:lpstr>Follow up 4 :</vt:lpstr>
      <vt:lpstr>Follow up 4 :</vt:lpstr>
      <vt:lpstr>Follow up 5 : 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53</cp:revision>
  <dcterms:created xsi:type="dcterms:W3CDTF">2021-06-12T06:20:35Z</dcterms:created>
  <dcterms:modified xsi:type="dcterms:W3CDTF">2023-07-04T13:18:49Z</dcterms:modified>
</cp:coreProperties>
</file>