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75" r:id="rId3"/>
    <p:sldId id="277" r:id="rId4"/>
    <p:sldId id="296" r:id="rId5"/>
    <p:sldId id="294" r:id="rId6"/>
    <p:sldId id="295" r:id="rId7"/>
    <p:sldId id="288" r:id="rId8"/>
    <p:sldId id="291" r:id="rId9"/>
    <p:sldId id="297" r:id="rId10"/>
    <p:sldId id="298" r:id="rId11"/>
    <p:sldId id="299" r:id="rId12"/>
    <p:sldId id="300" r:id="rId13"/>
    <p:sldId id="301" r:id="rId14"/>
    <p:sldId id="303" r:id="rId15"/>
    <p:sldId id="281" r:id="rId16"/>
    <p:sldId id="304" r:id="rId17"/>
    <p:sldId id="302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56404" autoAdjust="0"/>
  </p:normalViewPr>
  <p:slideViewPr>
    <p:cSldViewPr snapToGrid="0">
      <p:cViewPr varScale="1">
        <p:scale>
          <a:sx n="60" d="100"/>
          <a:sy n="60" d="100"/>
        </p:scale>
        <p:origin x="256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 on the slide.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 slides where these appear, and try to copy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it/them.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Ça va ? Ça va.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[54/53]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bien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Oui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 revoir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[4/1274]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[3/5]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7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[4/5]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[5/5]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74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a way to give your name, someone else’s name and to ask questions about people’s names.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question and statements.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Je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 a question, and the responses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‘non’.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Distribute post-it notes or equivalent with one of the 16 names on it to pupils, who must stick it to their foreheads without seeing the name.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ask (either their partner or if preferred, they can move around the classroom asking lots of other pupils) Je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(name) 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Their partner answers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‘non’.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aim is to discover their identity before one minute has elapsed.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then swap roles to repeat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Multiple rounds of the activity can take place, with post-its being swapped.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the last item in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</a:t>
            </a:r>
            <a:r>
              <a:rPr lang="en-GB" sz="1200" b="0" strike="noStrike" spc="-1">
                <a:latin typeface="Arial"/>
              </a:rPr>
              <a:t>out.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>
                <a:latin typeface="Arial"/>
              </a:rPr>
              <a:t>Listen </a:t>
            </a:r>
            <a:r>
              <a:rPr lang="en-GB" sz="1200" b="0" strike="noStrike" spc="-1" dirty="0">
                <a:latin typeface="Arial"/>
              </a:rPr>
              <a:t>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5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SFC with ‘t’ and introduce the SFC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‘s’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students that ‘t’ on the end of French words is often silent.  Click to bring up ‘petit’.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 word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that ‘s’ on the end of French words is also usually silent.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pupils connect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with the meaning ‘but’ and realise that the ‘s’ on the end of words in French is silent, too.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mais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holding </a:t>
            </a:r>
            <a:r>
              <a:rPr lang="fr-FR" baseline="0" dirty="0" err="1"/>
              <a:t>you</a:t>
            </a:r>
            <a:r>
              <a:rPr lang="fr-FR" baseline="0" dirty="0"/>
              <a:t> hand up in a </a:t>
            </a:r>
            <a:r>
              <a:rPr lang="fr-FR" baseline="0" dirty="0" err="1"/>
              <a:t>gesture</a:t>
            </a:r>
            <a:r>
              <a:rPr lang="fr-FR" baseline="0" dirty="0"/>
              <a:t> of </a:t>
            </a:r>
            <a:r>
              <a:rPr lang="fr-FR" baseline="0" dirty="0" err="1"/>
              <a:t>rebuttal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09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(2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Salut and practise its two meanings and two intonations.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up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down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55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two parts of ‘</a:t>
            </a:r>
            <a:r>
              <a:rPr lang="en-GB" b="0" dirty="0" err="1"/>
              <a:t>être</a:t>
            </a:r>
            <a:r>
              <a:rPr lang="en-GB" b="0" dirty="0"/>
              <a:t>’ in statements and introduce intonation questions.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statements and questions in French, based on intonation.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 to write either a ? or a 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with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 ?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Marie-Laure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Océane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(5 slides)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 and arrow showing intonation.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3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[2/5]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6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18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6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37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60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65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6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7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322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88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4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16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936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kv"/><Relationship Id="rId7" Type="http://schemas.openxmlformats.org/officeDocument/2006/relationships/image" Target="../media/image17.png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8.png"/><Relationship Id="rId4" Type="http://schemas.openxmlformats.org/officeDocument/2006/relationships/video" Target="../media/media8.mk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9.mkv"/><Relationship Id="rId1" Type="http://schemas.microsoft.com/office/2007/relationships/media" Target="../media/media9.mk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0" Type="http://schemas.openxmlformats.org/officeDocument/2006/relationships/audio" Target="../media/audio6.wav"/><Relationship Id="rId4" Type="http://schemas.openxmlformats.org/officeDocument/2006/relationships/image" Target="../media/image14.png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716401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Asking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questions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Silent Final Consonant (SFC) - 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4C6866F1-4B29-4E9F-863D-AF4CA31F6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4" y="440735"/>
            <a:ext cx="5084505" cy="435901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A7CBFDA-0A7D-4FEE-BF40-A680B2B902F6}"/>
              </a:ext>
            </a:extLst>
          </p:cNvPr>
          <p:cNvSpPr txBox="1"/>
          <p:nvPr/>
        </p:nvSpPr>
        <p:spPr>
          <a:xfrm>
            <a:off x="9692640" y="6404851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pic>
        <p:nvPicPr>
          <p:cNvPr id="4" name="Picture 3" descr="A light bulb with question marks around it&#10;&#10;Description automatically generated with medium confidence">
            <a:extLst>
              <a:ext uri="{FF2B5EF4-FFF2-40B4-BE49-F238E27FC236}">
                <a16:creationId xmlns:a16="http://schemas.microsoft.com/office/drawing/2014/main" id="{B2A569CE-538B-4D65-99C5-D0A4D4F44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8" y="1545259"/>
            <a:ext cx="3020653" cy="3436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[3/5]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bien.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2" y="3066867"/>
            <a:ext cx="3968831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well.’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2" name="Ca va bien">
            <a:hlinkClick r:id="" action="ppaction://media"/>
            <a:extLst>
              <a:ext uri="{FF2B5EF4-FFF2-40B4-BE49-F238E27FC236}">
                <a16:creationId xmlns:a16="http://schemas.microsoft.com/office/drawing/2014/main" id="{5ACC2301-18B3-4BE5-BB41-C32F389F2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9025" y="368640"/>
            <a:ext cx="2771335" cy="2078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F47E09-81D6-4A65-A970-8E5EEB42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66" y="1523391"/>
            <a:ext cx="1424685" cy="26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[4/5]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mal.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3" y="3066867"/>
            <a:ext cx="3968830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badly.’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mal">
            <a:hlinkClick r:id="" action="ppaction://media"/>
            <a:extLst>
              <a:ext uri="{FF2B5EF4-FFF2-40B4-BE49-F238E27FC236}">
                <a16:creationId xmlns:a16="http://schemas.microsoft.com/office/drawing/2014/main" id="{646AED4C-6F91-4F73-B57F-0CCD36D82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348" y="545830"/>
            <a:ext cx="2912012" cy="218400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DBBC2E7-44E5-402E-9DAE-BD8CDDB43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96" y="1135676"/>
            <a:ext cx="1570398" cy="28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[5/5]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355050" y="728695"/>
            <a:ext cx="3416739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Oui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F2C0735B-F231-4D06-B3AC-4C92DF228F26}"/>
              </a:ext>
            </a:extLst>
          </p:cNvPr>
          <p:cNvSpPr/>
          <p:nvPr/>
        </p:nvSpPr>
        <p:spPr>
          <a:xfrm>
            <a:off x="355049" y="3429000"/>
            <a:ext cx="3527634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Non.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ECCBFC3-C450-49A6-B675-9B873D77A0C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374680" y="728695"/>
            <a:ext cx="2239920" cy="1847880"/>
          </a:xfrm>
          <a:prstGeom prst="rect">
            <a:avLst/>
          </a:prstGeom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90711FD-65AF-4420-8AEB-6943A591100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372160" y="3608695"/>
            <a:ext cx="2088000" cy="2088000"/>
          </a:xfrm>
          <a:prstGeom prst="rect">
            <a:avLst/>
          </a:prstGeom>
          <a:ln>
            <a:noFill/>
          </a:ln>
        </p:spPr>
      </p:pic>
      <p:pic>
        <p:nvPicPr>
          <p:cNvPr id="2" name="oui">
            <a:hlinkClick r:id="" action="ppaction://media"/>
            <a:extLst>
              <a:ext uri="{FF2B5EF4-FFF2-40B4-BE49-F238E27FC236}">
                <a16:creationId xmlns:a16="http://schemas.microsoft.com/office/drawing/2014/main" id="{F850C243-719C-4A71-B093-26E289047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5576" y="614397"/>
            <a:ext cx="2784000" cy="2088000"/>
          </a:xfrm>
          <a:prstGeom prst="rect">
            <a:avLst/>
          </a:prstGeom>
        </p:spPr>
      </p:pic>
      <p:pic>
        <p:nvPicPr>
          <p:cNvPr id="5" name="non">
            <a:hlinkClick r:id="" action="ppaction://media"/>
            <a:extLst>
              <a:ext uri="{FF2B5EF4-FFF2-40B4-BE49-F238E27FC236}">
                <a16:creationId xmlns:a16="http://schemas.microsoft.com/office/drawing/2014/main" id="{62C8486D-4E97-486B-AAAC-8A74AF3F15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5576" y="3429000"/>
            <a:ext cx="2784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 I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2" y="769972"/>
            <a:ext cx="840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you are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your name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460136" y="1888509"/>
            <a:ext cx="3634710" cy="1762253"/>
          </a:xfrm>
          <a:prstGeom prst="wedgeRoundRectCallout">
            <a:avLst>
              <a:gd name="adj1" fmla="val -61467"/>
              <a:gd name="adj2" fmla="val -3176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 you can turn statements into questions by raising your voice.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649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4" y="4777568"/>
            <a:ext cx="51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for she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she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Introducing yourself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89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50849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96557" y="1670360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8" y="1850097"/>
            <a:ext cx="498794" cy="51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40189" y="3564429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Am 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24" y="3767791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26468" y="346086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Mia.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275BE0-8301-4B7A-AA48-96DAE94FC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05" y="3037120"/>
            <a:ext cx="498794" cy="519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8893" y="5495521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absent ?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84A492-50C0-4D41-9C7E-D40A807B1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5" y="5716457"/>
            <a:ext cx="498794" cy="51957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7022480" y="5378294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Marc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34EDCA-40E1-4BA4-A6C2-80556438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71" y="4935523"/>
            <a:ext cx="498794" cy="5195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86425" y="1123203"/>
            <a:ext cx="2307281" cy="1703826"/>
          </a:xfrm>
          <a:prstGeom prst="ellipse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467509" cy="2335434"/>
          </a:xfrm>
          <a:prstGeom prst="rect">
            <a:avLst/>
          </a:prstGeom>
        </p:spPr>
      </p:pic>
      <p:sp>
        <p:nvSpPr>
          <p:cNvPr id="67" name="CustomShape 7">
            <a:extLst>
              <a:ext uri="{FF2B5EF4-FFF2-40B4-BE49-F238E27FC236}">
                <a16:creationId xmlns:a16="http://schemas.microsoft.com/office/drawing/2014/main" id="{B035E0E8-D2CB-49F6-B37B-E370970F0854}"/>
              </a:ext>
            </a:extLst>
          </p:cNvPr>
          <p:cNvSpPr/>
          <p:nvPr/>
        </p:nvSpPr>
        <p:spPr>
          <a:xfrm>
            <a:off x="4734828" y="37475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What do they mean?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8" name="Graphic 67" descr="Teacher">
            <a:extLst>
              <a:ext uri="{FF2B5EF4-FFF2-40B4-BE49-F238E27FC236}">
                <a16:creationId xmlns:a16="http://schemas.microsoft.com/office/drawing/2014/main" id="{30928B6E-7390-41D6-8068-25F6C0ADC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93" y="365519"/>
            <a:ext cx="914400" cy="914400"/>
          </a:xfrm>
          <a:prstGeom prst="rect">
            <a:avLst/>
          </a:prstGeom>
        </p:spPr>
      </p:pic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E5D18F2D-7EF8-4C05-9A80-4C9EA2471DF1}"/>
              </a:ext>
            </a:extLst>
          </p:cNvPr>
          <p:cNvSpPr/>
          <p:nvPr/>
        </p:nvSpPr>
        <p:spPr>
          <a:xfrm>
            <a:off x="998893" y="556784"/>
            <a:ext cx="65652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" name="CustomShape 6">
            <a:extLst>
              <a:ext uri="{FF2B5EF4-FFF2-40B4-BE49-F238E27FC236}">
                <a16:creationId xmlns:a16="http://schemas.microsoft.com/office/drawing/2014/main" id="{52CAF078-DB26-4014-A559-A660BBF3B1CD}"/>
              </a:ext>
            </a:extLst>
          </p:cNvPr>
          <p:cNvSpPr/>
          <p:nvPr/>
        </p:nvSpPr>
        <p:spPr>
          <a:xfrm>
            <a:off x="-20388" y="1678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gets lots of messages.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2" name="CustomShape 8">
            <a:extLst>
              <a:ext uri="{FF2B5EF4-FFF2-40B4-BE49-F238E27FC236}">
                <a16:creationId xmlns:a16="http://schemas.microsoft.com/office/drawing/2014/main" id="{325FA32A-BF84-43E4-BF78-89F20F859DC7}"/>
              </a:ext>
            </a:extLst>
          </p:cNvPr>
          <p:cNvSpPr/>
          <p:nvPr/>
        </p:nvSpPr>
        <p:spPr>
          <a:xfrm>
            <a:off x="1019269" y="579706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Write 1-5 and the correct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English meaning.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Adèle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E318A8B-2311-4FC2-B9BD-2404A8FE1AD2}"/>
              </a:ext>
            </a:extLst>
          </p:cNvPr>
          <p:cNvGraphicFramePr>
            <a:graphicFrameLocks noGrp="1"/>
          </p:cNvGraphicFramePr>
          <p:nvPr/>
        </p:nvGraphicFramePr>
        <p:xfrm>
          <a:off x="289100" y="1216468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Nicolas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Coralie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Gaspar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Marie-Laure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Charles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Garice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511C59AE-D0F0-43E8-9735-D526AA664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" y="417787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0F77904-8A14-48D1-8F6D-B7EC31D37100}"/>
              </a:ext>
            </a:extLst>
          </p:cNvPr>
          <p:cNvSpPr/>
          <p:nvPr/>
        </p:nvSpPr>
        <p:spPr>
          <a:xfrm>
            <a:off x="959565" y="556759"/>
            <a:ext cx="100408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959565" y="602341"/>
            <a:ext cx="96141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Ask questions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91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Au revoir.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56715" y="992701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45249" y="920341"/>
            <a:ext cx="3379143" cy="3204360"/>
          </a:xfrm>
          <a:prstGeom prst="rect">
            <a:avLst/>
          </a:prstGeom>
          <a:ln>
            <a:noFill/>
          </a:ln>
        </p:spPr>
      </p:pic>
      <p:pic>
        <p:nvPicPr>
          <p:cNvPr id="4" name="Au revoir">
            <a:hlinkClick r:id="" action="ppaction://media"/>
            <a:extLst>
              <a:ext uri="{FF2B5EF4-FFF2-40B4-BE49-F238E27FC236}">
                <a16:creationId xmlns:a16="http://schemas.microsoft.com/office/drawing/2014/main" id="{6CCA7356-1152-4823-82BD-119ABECD6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3692" y="1773328"/>
            <a:ext cx="2807784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A1D6F5EA-FD85-4326-BE4D-84D8DA277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72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E7AB70A5-80A7-43F8-933F-D59ECF98E151}"/>
              </a:ext>
            </a:extLst>
          </p:cNvPr>
          <p:cNvSpPr/>
          <p:nvPr/>
        </p:nvSpPr>
        <p:spPr>
          <a:xfrm>
            <a:off x="2901338" y="190550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peti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Quiet Sign Clip Art">
            <a:extLst>
              <a:ext uri="{FF2B5EF4-FFF2-40B4-BE49-F238E27FC236}">
                <a16:creationId xmlns:a16="http://schemas.microsoft.com/office/drawing/2014/main" id="{7227C594-340A-4228-8CCE-6203002B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39" y="359268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 descr="a tall boy and a small boy with arrow pointing to the small boy">
            <a:extLst>
              <a:ext uri="{FF2B5EF4-FFF2-40B4-BE49-F238E27FC236}">
                <a16:creationId xmlns:a16="http://schemas.microsoft.com/office/drawing/2014/main" id="{DF785CE8-E0F7-40EC-86C3-4546D45F761E}"/>
              </a:ext>
            </a:extLst>
          </p:cNvPr>
          <p:cNvGrpSpPr/>
          <p:nvPr/>
        </p:nvGrpSpPr>
        <p:grpSpPr>
          <a:xfrm>
            <a:off x="3490810" y="4194084"/>
            <a:ext cx="1797452" cy="2350736"/>
            <a:chOff x="1199148" y="1347764"/>
            <a:chExt cx="1423730" cy="1953518"/>
          </a:xfrm>
        </p:grpSpPr>
        <p:pic>
          <p:nvPicPr>
            <p:cNvPr id="19" name="Picture 18" descr="tall boy">
              <a:extLst>
                <a:ext uri="{FF2B5EF4-FFF2-40B4-BE49-F238E27FC236}">
                  <a16:creationId xmlns:a16="http://schemas.microsoft.com/office/drawing/2014/main" id="{67E7DED5-E7F0-40E0-8F25-4E93493D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0" name="Picture 19" descr="small boy">
              <a:extLst>
                <a:ext uri="{FF2B5EF4-FFF2-40B4-BE49-F238E27FC236}">
                  <a16:creationId xmlns:a16="http://schemas.microsoft.com/office/drawing/2014/main" id="{E713717E-660F-475A-B7C9-9193AAF0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1" name="Down Arrow 32">
              <a:extLst>
                <a:ext uri="{FF2B5EF4-FFF2-40B4-BE49-F238E27FC236}">
                  <a16:creationId xmlns:a16="http://schemas.microsoft.com/office/drawing/2014/main" id="{65E5F7E3-F643-4FF5-9D89-3A9EE3B3B2AE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Google Shape;111;p3">
            <a:extLst>
              <a:ext uri="{FF2B5EF4-FFF2-40B4-BE49-F238E27FC236}">
                <a16:creationId xmlns:a16="http://schemas.microsoft.com/office/drawing/2014/main" id="{7FB1D464-D37C-4267-96E4-22738C7044C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D991A322-5F52-4B68-98FE-35CDC97B018A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77639" y="20161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75" y="16164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pic>
        <p:nvPicPr>
          <p:cNvPr id="15" name="Google Shape;375;p6" descr="face icon to show 'but'">
            <a:extLst>
              <a:ext uri="{FF2B5EF4-FFF2-40B4-BE49-F238E27FC236}">
                <a16:creationId xmlns:a16="http://schemas.microsoft.com/office/drawing/2014/main" id="{E49FD167-FAC4-4A9A-9360-AE4DA950F8B4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14146" y="4148121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06310" y="372798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9D4DD839-46D4-487B-A411-10FD2000831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F3A36812-EF22-426F-A9A2-E63F1621FFD3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64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78630" y="3673000"/>
            <a:ext cx="3385715" cy="1505900"/>
          </a:xfrm>
          <a:prstGeom prst="wedgeEllipseCallout">
            <a:avLst>
              <a:gd name="adj1" fmla="val -62226"/>
              <a:gd name="adj2" fmla="val -9817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‘Hi!’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BBE43F-A95D-494D-B6D9-D7DC122D4BC4}"/>
              </a:ext>
            </a:extLst>
          </p:cNvPr>
          <p:cNvGrpSpPr/>
          <p:nvPr/>
        </p:nvGrpSpPr>
        <p:grpSpPr>
          <a:xfrm>
            <a:off x="5527754" y="2859035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salut (intonation up)">
            <a:hlinkClick r:id="" action="ppaction://media"/>
            <a:extLst>
              <a:ext uri="{FF2B5EF4-FFF2-40B4-BE49-F238E27FC236}">
                <a16:creationId xmlns:a16="http://schemas.microsoft.com/office/drawing/2014/main" id="{DC739C18-5CFF-4672-8085-E8C66A5FD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9877" y="4118443"/>
            <a:ext cx="2658753" cy="1994065"/>
          </a:xfrm>
          <a:prstGeom prst="rect">
            <a:avLst/>
          </a:prstGeom>
        </p:spPr>
      </p:pic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A661B4E3-BDDB-4934-8089-C1FBC46EEBF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id="{2D12BDD8-F8F0-4E9E-8415-1C240F814311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241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11949" y="3673000"/>
            <a:ext cx="3544570" cy="1914680"/>
          </a:xfrm>
          <a:prstGeom prst="wedgeEllipseCallout">
            <a:avLst>
              <a:gd name="adj1" fmla="val -60242"/>
              <a:gd name="adj2" fmla="val -7466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down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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to mean ‘Goodbye!’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7D5B6-AE78-4D05-A959-9A3E6ED45BB9}"/>
              </a:ext>
            </a:extLst>
          </p:cNvPr>
          <p:cNvGrpSpPr/>
          <p:nvPr/>
        </p:nvGrpSpPr>
        <p:grpSpPr>
          <a:xfrm>
            <a:off x="5752381" y="2885849"/>
            <a:ext cx="2193314" cy="146055"/>
            <a:chOff x="5752381" y="2885849"/>
            <a:chExt cx="2193314" cy="14605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salut (intonation down)">
            <a:hlinkClick r:id="" action="ppaction://media"/>
            <a:extLst>
              <a:ext uri="{FF2B5EF4-FFF2-40B4-BE49-F238E27FC236}">
                <a16:creationId xmlns:a16="http://schemas.microsoft.com/office/drawing/2014/main" id="{969A2C16-0822-4181-8A89-B30E1326D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2817" y="4155475"/>
            <a:ext cx="2729132" cy="2046849"/>
          </a:xfrm>
          <a:prstGeom prst="rect">
            <a:avLst/>
          </a:prstGeom>
        </p:spPr>
      </p:pic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A4F8295D-2E93-4FDB-B20D-B65B0A8548B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id="{A50FCB92-4611-44F6-9D1A-88078A09E8B0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I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3" y="769972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150694" y="1618590"/>
            <a:ext cx="3992880" cy="1762253"/>
          </a:xfrm>
          <a:prstGeom prst="wedgeRoundRectCallout">
            <a:avLst>
              <a:gd name="adj1" fmla="val -64982"/>
              <a:gd name="adj2" fmla="val 1213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French, change a statement into a question by raising your voice at the end.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5" y="4777568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s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she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1ABC46E-DAC7-4574-B547-003D0BC89321}"/>
              </a:ext>
            </a:extLst>
          </p:cNvPr>
          <p:cNvSpPr/>
          <p:nvPr/>
        </p:nvSpPr>
        <p:spPr>
          <a:xfrm>
            <a:off x="8150694" y="4010925"/>
            <a:ext cx="3992880" cy="1575285"/>
          </a:xfrm>
          <a:prstGeom prst="wedgeRoundRectCallout">
            <a:avLst>
              <a:gd name="adj1" fmla="val -62516"/>
              <a:gd name="adj2" fmla="val 5322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that there is a space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759211"/>
              </p:ext>
            </p:extLst>
          </p:nvPr>
        </p:nvGraphicFramePr>
        <p:xfrm>
          <a:off x="583737" y="1484655"/>
          <a:ext cx="8110097" cy="432001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Coralie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Omar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Charles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Garice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Marie-Laure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Océane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2837400" y="107038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Madame Vidal 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24582" y="777544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800" kern="0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Google Shape;232;p10">
            <a:extLst>
              <a:ext uri="{FF2B5EF4-FFF2-40B4-BE49-F238E27FC236}">
                <a16:creationId xmlns:a16="http://schemas.microsoft.com/office/drawing/2014/main" id="{4E63DF48-4765-403F-BD37-9C6EA63780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321DCE-E617-404C-B8C2-5A031D32073B}"/>
              </a:ext>
            </a:extLst>
          </p:cNvPr>
          <p:cNvSpPr/>
          <p:nvPr/>
        </p:nvSpPr>
        <p:spPr>
          <a:xfrm>
            <a:off x="4231234" y="2400785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255CE5-E0AB-47C9-9B17-D7CB23B2181E}"/>
              </a:ext>
            </a:extLst>
          </p:cNvPr>
          <p:cNvSpPr/>
          <p:nvPr/>
        </p:nvSpPr>
        <p:spPr>
          <a:xfrm>
            <a:off x="3756075" y="288929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0C7CA7-9D18-4A37-AECE-DD4844405944}"/>
              </a:ext>
            </a:extLst>
          </p:cNvPr>
          <p:cNvSpPr/>
          <p:nvPr/>
        </p:nvSpPr>
        <p:spPr>
          <a:xfrm>
            <a:off x="3898903" y="338927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078C76-2C5A-432C-A8F8-D15D0BB92EE5}"/>
              </a:ext>
            </a:extLst>
          </p:cNvPr>
          <p:cNvSpPr/>
          <p:nvPr/>
        </p:nvSpPr>
        <p:spPr>
          <a:xfrm>
            <a:off x="4265824" y="38670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4BBCB1-2775-4B4D-A46C-5CCA3F3A7986}"/>
              </a:ext>
            </a:extLst>
          </p:cNvPr>
          <p:cNvSpPr/>
          <p:nvPr/>
        </p:nvSpPr>
        <p:spPr>
          <a:xfrm>
            <a:off x="3892324" y="432864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EB295C-6367-4A0E-99CD-F1CF1BB2E957}"/>
              </a:ext>
            </a:extLst>
          </p:cNvPr>
          <p:cNvSpPr/>
          <p:nvPr/>
        </p:nvSpPr>
        <p:spPr>
          <a:xfrm>
            <a:off x="4982429" y="482999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FFD75C-96F2-48FE-949F-75125EECAB6B}"/>
              </a:ext>
            </a:extLst>
          </p:cNvPr>
          <p:cNvSpPr/>
          <p:nvPr/>
        </p:nvSpPr>
        <p:spPr>
          <a:xfrm>
            <a:off x="4576062" y="528320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3" name="CustomShape 22">
            <a:hlinkClick r:id="" action="ppaction://noaction">
              <a:snd r:embed="rId5" name="Coralie est présente.wav"/>
            </a:hlinkClick>
            <a:extLst>
              <a:ext uri="{FF2B5EF4-FFF2-40B4-BE49-F238E27FC236}">
                <a16:creationId xmlns:a16="http://schemas.microsoft.com/office/drawing/2014/main" id="{3646B8CA-073D-4B5D-80B0-FEDF3689A732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6" name="Lara est absente.wav"/>
            </a:hlinkClick>
            <a:extLst>
              <a:ext uri="{FF2B5EF4-FFF2-40B4-BE49-F238E27FC236}">
                <a16:creationId xmlns:a16="http://schemas.microsoft.com/office/drawing/2014/main" id="{0B8ACA6D-78DB-4AA3-A58F-17B7E7C75C3F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4">
            <a:hlinkClick r:id="" action="ppaction://noaction">
              <a:snd r:embed="rId7" name="Omar est absent _.wav"/>
            </a:hlinkClick>
            <a:extLst>
              <a:ext uri="{FF2B5EF4-FFF2-40B4-BE49-F238E27FC236}">
                <a16:creationId xmlns:a16="http://schemas.microsoft.com/office/drawing/2014/main" id="{F8AAEE88-4518-4AFB-AEB6-275AC8F8722A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5">
            <a:hlinkClick r:id="" action="ppaction://noaction">
              <a:snd r:embed="rId8" name="Charles est présent _.wav"/>
            </a:hlinkClick>
            <a:extLst>
              <a:ext uri="{FF2B5EF4-FFF2-40B4-BE49-F238E27FC236}">
                <a16:creationId xmlns:a16="http://schemas.microsoft.com/office/drawing/2014/main" id="{58AB098B-7A2A-41B7-9E9C-D613D1A74F6B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6">
            <a:hlinkClick r:id="" action="ppaction://noaction">
              <a:snd r:embed="rId9" name="Garice est absent.wav"/>
            </a:hlinkClick>
            <a:extLst>
              <a:ext uri="{FF2B5EF4-FFF2-40B4-BE49-F238E27FC236}">
                <a16:creationId xmlns:a16="http://schemas.microsoft.com/office/drawing/2014/main" id="{28C63189-347C-4907-AD74-BD0652E7D938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7">
            <a:hlinkClick r:id="" action="ppaction://noaction">
              <a:snd r:embed="rId10" name="Marie-Laure est absente _.wav"/>
            </a:hlinkClick>
            <a:extLst>
              <a:ext uri="{FF2B5EF4-FFF2-40B4-BE49-F238E27FC236}">
                <a16:creationId xmlns:a16="http://schemas.microsoft.com/office/drawing/2014/main" id="{ED9A5580-6145-4EF8-90C9-B6CB0276B3B5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8">
            <a:hlinkClick r:id="" action="ppaction://noaction">
              <a:snd r:embed="rId11" name="Océane est présente _.wav"/>
            </a:hlinkClick>
            <a:extLst>
              <a:ext uri="{FF2B5EF4-FFF2-40B4-BE49-F238E27FC236}">
                <a16:creationId xmlns:a16="http://schemas.microsoft.com/office/drawing/2014/main" id="{3780FC82-3437-4085-8BE2-BE6A51BA7584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6AF85E97-94FA-4BE7-AEE3-102ADCDBE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31076"/>
            <a:ext cx="914400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80620B5-54FE-4E1F-A955-7DA525DF61C9}"/>
              </a:ext>
            </a:extLst>
          </p:cNvPr>
          <p:cNvSpPr/>
          <p:nvPr/>
        </p:nvSpPr>
        <p:spPr>
          <a:xfrm>
            <a:off x="914400" y="119987"/>
            <a:ext cx="1764632" cy="547644"/>
          </a:xfrm>
          <a:prstGeom prst="wedgeRoundRectCallout">
            <a:avLst>
              <a:gd name="adj1" fmla="val -66026"/>
              <a:gd name="adj2" fmla="val 752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[1/5]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FF33CC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?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E9F6B4E-3B13-4D70-967F-10A3FACE259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724000" y="-27360"/>
            <a:ext cx="1933920" cy="414864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‘Is it going ok?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Ca va (up)">
            <a:hlinkClick r:id="" action="ppaction://media"/>
            <a:extLst>
              <a:ext uri="{FF2B5EF4-FFF2-40B4-BE49-F238E27FC236}">
                <a16:creationId xmlns:a16="http://schemas.microsoft.com/office/drawing/2014/main" id="{6D0EF2B2-A540-4E05-AE6D-A7D7067A1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3750" y="750547"/>
            <a:ext cx="2825593" cy="21191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C91FEC-86B8-4970-833B-3700F24F8B53}"/>
              </a:ext>
            </a:extLst>
          </p:cNvPr>
          <p:cNvGrpSpPr/>
          <p:nvPr/>
        </p:nvGrpSpPr>
        <p:grpSpPr>
          <a:xfrm>
            <a:off x="4021479" y="5672574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DFF0C4-9B4A-400B-9381-5DD4826628B6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B0E974-34AE-42BF-B03A-A4C27CB70685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992F239-3E24-45DD-A7D7-B1DA90DFB805}"/>
              </a:ext>
            </a:extLst>
          </p:cNvPr>
          <p:cNvSpPr/>
          <p:nvPr/>
        </p:nvSpPr>
        <p:spPr>
          <a:xfrm>
            <a:off x="101160" y="2784405"/>
            <a:ext cx="3976688" cy="1762253"/>
          </a:xfrm>
          <a:prstGeom prst="wedgeRoundRectCallout">
            <a:avLst>
              <a:gd name="adj1" fmla="val 33365"/>
              <a:gd name="adj2" fmla="val 109953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‘hook’ under the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changes a hard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into a soft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c,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pronounced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s.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It is called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cedilla.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[2/5]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ok.’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(down)">
            <a:hlinkClick r:id="" action="ppaction://media"/>
            <a:extLst>
              <a:ext uri="{FF2B5EF4-FFF2-40B4-BE49-F238E27FC236}">
                <a16:creationId xmlns:a16="http://schemas.microsoft.com/office/drawing/2014/main" id="{F7D18D61-DC55-446C-885B-118E1F533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2958" y="499603"/>
            <a:ext cx="2938487" cy="2203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471028B-BD40-4A38-8249-5F39A8B23935}"/>
              </a:ext>
            </a:extLst>
          </p:cNvPr>
          <p:cNvGrpSpPr/>
          <p:nvPr/>
        </p:nvGrpSpPr>
        <p:grpSpPr>
          <a:xfrm>
            <a:off x="4401882" y="5811929"/>
            <a:ext cx="2193314" cy="146055"/>
            <a:chOff x="5752381" y="2885849"/>
            <a:chExt cx="2193314" cy="14605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7DDDA-05CD-4EFA-80FD-CF8CFAB6CDC6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2D3984-9701-4768-99CD-45FFFB93BC9A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1679</Words>
  <Application>Microsoft Office PowerPoint</Application>
  <PresentationFormat>Widescreen</PresentationFormat>
  <Paragraphs>298</Paragraphs>
  <Slides>17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Gothic</vt:lpstr>
      <vt:lpstr>Century Gothic</vt:lpstr>
      <vt:lpstr>docs-Century Gothic</vt:lpstr>
      <vt:lpstr>Modern Love</vt:lpstr>
      <vt:lpstr>Symbol</vt:lpstr>
      <vt:lpstr>Tw Cen MT</vt:lpstr>
      <vt:lpstr>Wingdings</vt:lpstr>
      <vt:lpstr>1_Office Theme</vt:lpstr>
      <vt:lpstr>Office Theme</vt:lpstr>
      <vt:lpstr>Describing me and others</vt:lpstr>
      <vt:lpstr>[SFC] </vt:lpstr>
      <vt:lpstr>[SFC] </vt:lpstr>
      <vt:lpstr>[SFC] </vt:lpstr>
      <vt:lpstr>[SFC] </vt:lpstr>
      <vt:lpstr>Asking questions</vt:lpstr>
      <vt:lpstr>écouter</vt:lpstr>
      <vt:lpstr>parler</vt:lpstr>
      <vt:lpstr>parler</vt:lpstr>
      <vt:lpstr>parler</vt:lpstr>
      <vt:lpstr>parler</vt:lpstr>
      <vt:lpstr>parler</vt:lpstr>
      <vt:lpstr>Introducing yourself</vt:lpstr>
      <vt:lpstr>lire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37</cp:revision>
  <dcterms:created xsi:type="dcterms:W3CDTF">2021-07-02T19:27:01Z</dcterms:created>
  <dcterms:modified xsi:type="dcterms:W3CDTF">2023-07-04T13:23:33Z</dcterms:modified>
</cp:coreProperties>
</file>